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20"/>
  </p:handoutMasterIdLst>
  <p:sldIdLst>
    <p:sldId id="256" r:id="rId3"/>
    <p:sldId id="280" r:id="rId4"/>
    <p:sldId id="282" r:id="rId5"/>
    <p:sldId id="294" r:id="rId6"/>
    <p:sldId id="283" r:id="rId7"/>
    <p:sldId id="284" r:id="rId8"/>
    <p:sldId id="285" r:id="rId9"/>
    <p:sldId id="286" r:id="rId10"/>
    <p:sldId id="296" r:id="rId11"/>
    <p:sldId id="295" r:id="rId12"/>
    <p:sldId id="287" r:id="rId13"/>
    <p:sldId id="288" r:id="rId14"/>
    <p:sldId id="289" r:id="rId15"/>
    <p:sldId id="290" r:id="rId16"/>
    <p:sldId id="292" r:id="rId17"/>
    <p:sldId id="293" r:id="rId18"/>
    <p:sldId id="291" r:id="rId1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145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E0C14-A2A7-4FCB-AF63-12AFA2020048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E2E76-27D8-4B4A-8EA1-9FB392DB754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60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microsoft.com/office/2007/relationships/hdphoto" Target="../media/hdphoto1.wdp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2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5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43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869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7236296" cy="1268760"/>
          </a:xfrm>
          <a:gradFill flip="none" rotWithShape="1">
            <a:gsLst>
              <a:gs pos="0">
                <a:schemeClr val="accent4">
                  <a:lumMod val="50000"/>
                </a:schemeClr>
              </a:gs>
              <a:gs pos="50000">
                <a:schemeClr val="accent4">
                  <a:lumMod val="75000"/>
                </a:schemeClr>
              </a:gs>
              <a:gs pos="100000">
                <a:schemeClr val="accent4">
                  <a:lumMod val="5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38100" cmpd="sng">
            <a:gradFill flip="none" rotWithShape="1">
              <a:gsLst>
                <a:gs pos="0">
                  <a:schemeClr val="accent4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prstDash val="sysDot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/>
          <a:lstStyle>
            <a:lvl1pPr marL="173038" indent="0" algn="l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2444" y="1556792"/>
            <a:ext cx="8229600" cy="4525963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e 6"/>
          <p:cNvGrpSpPr/>
          <p:nvPr userDrawn="1"/>
        </p:nvGrpSpPr>
        <p:grpSpPr>
          <a:xfrm>
            <a:off x="532397" y="6334592"/>
            <a:ext cx="8576107" cy="478784"/>
            <a:chOff x="280301" y="4771895"/>
            <a:chExt cx="8576107" cy="478784"/>
          </a:xfrm>
        </p:grpSpPr>
        <p:pic>
          <p:nvPicPr>
            <p:cNvPr id="8" name="Picture 8" descr="Afficher l'image d'origine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4408" y="4835031"/>
              <a:ext cx="612000" cy="352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0" descr="Résultat de recherche d'images pour &quot;LPGP orsay&quot;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9153" y="4771895"/>
              <a:ext cx="648000" cy="4787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Résultat de recherche d'images pour &quot;celia bordeaux&quot;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5197" y="4839931"/>
              <a:ext cx="828000" cy="342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6" descr="Résultat de recherche d'images pour &quot;cenbg&quot;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5599" y="4876856"/>
              <a:ext cx="792000" cy="268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Image 11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7398" y="4897016"/>
              <a:ext cx="504000" cy="228543"/>
            </a:xfrm>
            <a:prstGeom prst="rect">
              <a:avLst/>
            </a:prstGeom>
          </p:spPr>
        </p:pic>
        <p:pic>
          <p:nvPicPr>
            <p:cNvPr id="13" name="Picture 9" descr="Afficher l'image d'origine"/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1800" y="4881763"/>
              <a:ext cx="576000" cy="259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8" descr="Résultat de recherche d'images pour &quot;DAM cea&quot;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2001" y="4857147"/>
              <a:ext cx="756000" cy="308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 descr="Résultat de recherche d'images pour &quot;LCP orsay&quot;"/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1354" y="4853870"/>
              <a:ext cx="360000" cy="314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6" descr="Résultat de recherche d'images pour &quot;IRAMIS&quot;"/>
            <p:cNvPicPr>
              <a:picLocks noChangeAspect="1" noChangeArrowheads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3756" y="4792587"/>
              <a:ext cx="793135" cy="437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8" descr="Résultat de recherche d'images pour &quot;LOA cnrs&quot;"/>
            <p:cNvPicPr>
              <a:picLocks noChangeAspect="1"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1092" y="4792587"/>
              <a:ext cx="419904" cy="437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2" descr="Résultat de recherche d'images pour &quot;LULI palaiseau&quot;"/>
            <p:cNvPicPr>
              <a:picLocks noChangeAspect="1" noChangeArrowheads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5555" y="4831168"/>
              <a:ext cx="684000" cy="360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4" descr="Résultat de recherche d'images pour &quot;LUMAT&quot;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301" y="4921884"/>
              <a:ext cx="544651" cy="1788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5" descr="Accueil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2202" y="4854765"/>
              <a:ext cx="648000" cy="313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1" name="Image 2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0" y="6322554"/>
            <a:ext cx="418814" cy="418814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996" t="12784" r="8184" b="11247"/>
          <a:stretch/>
        </p:blipFill>
        <p:spPr>
          <a:xfrm>
            <a:off x="7258081" y="250188"/>
            <a:ext cx="1850423" cy="101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46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78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58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153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335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3950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18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  <p:grpSp>
        <p:nvGrpSpPr>
          <p:cNvPr id="7" name="Groupe 6"/>
          <p:cNvGrpSpPr/>
          <p:nvPr userDrawn="1"/>
        </p:nvGrpSpPr>
        <p:grpSpPr>
          <a:xfrm>
            <a:off x="532397" y="6334592"/>
            <a:ext cx="8576107" cy="478784"/>
            <a:chOff x="280301" y="4771895"/>
            <a:chExt cx="8576107" cy="478784"/>
          </a:xfrm>
        </p:grpSpPr>
        <p:pic>
          <p:nvPicPr>
            <p:cNvPr id="8" name="Picture 8" descr="Afficher l'image d'origine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4408" y="4835031"/>
              <a:ext cx="612000" cy="352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0" descr="Résultat de recherche d'images pour &quot;LPGP orsay&quot;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9153" y="4771895"/>
              <a:ext cx="648000" cy="4787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Résultat de recherche d'images pour &quot;celia bordeaux&quot;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5197" y="4839931"/>
              <a:ext cx="828000" cy="342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6" descr="Résultat de recherche d'images pour &quot;cenbg&quot;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5599" y="4876856"/>
              <a:ext cx="792000" cy="268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Image 11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7398" y="4897016"/>
              <a:ext cx="504000" cy="228543"/>
            </a:xfrm>
            <a:prstGeom prst="rect">
              <a:avLst/>
            </a:prstGeom>
          </p:spPr>
        </p:pic>
        <p:pic>
          <p:nvPicPr>
            <p:cNvPr id="13" name="Picture 9" descr="Afficher l'image d'origine"/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1800" y="4881763"/>
              <a:ext cx="576000" cy="259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8" descr="Résultat de recherche d'images pour &quot;DAM cea&quot;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2001" y="4857147"/>
              <a:ext cx="756000" cy="308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 descr="Résultat de recherche d'images pour &quot;LCP orsay&quot;"/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1354" y="4853870"/>
              <a:ext cx="360000" cy="314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6" descr="Résultat de recherche d'images pour &quot;IRAMIS&quot;"/>
            <p:cNvPicPr>
              <a:picLocks noChangeAspect="1" noChangeArrowheads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3756" y="4792587"/>
              <a:ext cx="793135" cy="437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8" descr="Résultat de recherche d'images pour &quot;LOA cnrs&quot;"/>
            <p:cNvPicPr>
              <a:picLocks noChangeAspect="1"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1092" y="4792587"/>
              <a:ext cx="419904" cy="437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2" descr="Résultat de recherche d'images pour &quot;LULI palaiseau&quot;"/>
            <p:cNvPicPr>
              <a:picLocks noChangeAspect="1" noChangeArrowheads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5555" y="4831168"/>
              <a:ext cx="684000" cy="360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4" descr="Résultat de recherche d'images pour &quot;LUMAT&quot;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301" y="4921884"/>
              <a:ext cx="544651" cy="1788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5" descr="Accueil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2202" y="4854765"/>
              <a:ext cx="648000" cy="313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1" name="Image 2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0" y="6322554"/>
            <a:ext cx="418814" cy="41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889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1224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7910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06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1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24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26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9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8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ABC3E-C051-40B7-945E-ECE0BAB5050B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3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27584" y="12857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28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jpeg"/><Relationship Id="rId3" Type="http://schemas.openxmlformats.org/officeDocument/2006/relationships/image" Target="../media/image17.jpeg"/><Relationship Id="rId7" Type="http://schemas.openxmlformats.org/officeDocument/2006/relationships/image" Target="../media/image20.png"/><Relationship Id="rId12" Type="http://schemas.openxmlformats.org/officeDocument/2006/relationships/image" Target="../media/image25.jpeg"/><Relationship Id="rId2" Type="http://schemas.openxmlformats.org/officeDocument/2006/relationships/image" Target="../media/image16.jpeg"/><Relationship Id="rId16" Type="http://schemas.openxmlformats.org/officeDocument/2006/relationships/image" Target="../media/image2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11" Type="http://schemas.openxmlformats.org/officeDocument/2006/relationships/image" Target="../media/image24.jpeg"/><Relationship Id="rId5" Type="http://schemas.openxmlformats.org/officeDocument/2006/relationships/image" Target="../media/image5.png"/><Relationship Id="rId15" Type="http://schemas.openxmlformats.org/officeDocument/2006/relationships/image" Target="../media/image27.png"/><Relationship Id="rId10" Type="http://schemas.openxmlformats.org/officeDocument/2006/relationships/image" Target="../media/image23.jpeg"/><Relationship Id="rId4" Type="http://schemas.openxmlformats.org/officeDocument/2006/relationships/image" Target="../media/image18.jpeg"/><Relationship Id="rId9" Type="http://schemas.openxmlformats.org/officeDocument/2006/relationships/image" Target="../media/image22.jpe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lal.in2p3.fr/event/5514/" TargetMode="External"/><Relationship Id="rId2" Type="http://schemas.openxmlformats.org/officeDocument/2006/relationships/hyperlink" Target="https://www.lpgp.u-psud.fr/appel/comite-de-pilotage/fichiers-du-copil/2019_04_17_Minutes_GDR_Appel-v2.docx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lal.in2p3.fr/event/5514/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2622153"/>
          </a:xfrm>
        </p:spPr>
        <p:txBody>
          <a:bodyPr>
            <a:noAutofit/>
          </a:bodyPr>
          <a:lstStyle/>
          <a:p>
            <a:r>
              <a:rPr lang="fr-FR" sz="3200" dirty="0"/>
              <a:t>Groupement de Recherche</a:t>
            </a:r>
            <a:br>
              <a:rPr lang="en-US" dirty="0"/>
            </a:br>
            <a:r>
              <a:rPr lang="fr-FR" dirty="0"/>
              <a:t>Accélérateurs Plasma</a:t>
            </a:r>
            <a:br>
              <a:rPr lang="fr-FR" dirty="0"/>
            </a:br>
            <a:r>
              <a:rPr lang="fr-FR" dirty="0"/>
              <a:t> </a:t>
            </a:r>
            <a:r>
              <a:rPr lang="fr-FR" dirty="0" err="1"/>
              <a:t>PompEs</a:t>
            </a:r>
            <a:r>
              <a:rPr lang="fr-FR" dirty="0"/>
              <a:t> par Laser</a:t>
            </a:r>
            <a:br>
              <a:rPr lang="en-US" dirty="0"/>
            </a:br>
            <a:r>
              <a:rPr lang="fr-FR" b="1" dirty="0" err="1"/>
              <a:t>GdR</a:t>
            </a:r>
            <a:r>
              <a:rPr lang="fr-FR" b="1" dirty="0"/>
              <a:t> APPEL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7524" y="4149080"/>
            <a:ext cx="8568952" cy="2376264"/>
          </a:xfrm>
        </p:spPr>
        <p:txBody>
          <a:bodyPr>
            <a:normAutofit/>
          </a:bodyPr>
          <a:lstStyle/>
          <a:p>
            <a:r>
              <a:rPr lang="fr-FR" sz="2000" b="1" dirty="0">
                <a:solidFill>
                  <a:srgbClr val="002060"/>
                </a:solidFill>
              </a:rPr>
              <a:t>Brigitte CROS, Nicolas Delerue</a:t>
            </a:r>
            <a:endParaRPr lang="fr-FR" b="1" dirty="0">
              <a:solidFill>
                <a:srgbClr val="002060"/>
              </a:solidFill>
            </a:endParaRPr>
          </a:p>
          <a:p>
            <a:r>
              <a:rPr lang="fr-FR" sz="1800" b="1" dirty="0">
                <a:solidFill>
                  <a:srgbClr val="002060"/>
                </a:solidFill>
              </a:rPr>
              <a:t>Sections CNRS concernées : 01, 04</a:t>
            </a:r>
            <a:endParaRPr lang="en-US" sz="1800" b="1" dirty="0">
              <a:solidFill>
                <a:srgbClr val="002060"/>
              </a:solidFill>
            </a:endParaRPr>
          </a:p>
          <a:p>
            <a:r>
              <a:rPr lang="fr-FR" sz="1800" b="1" dirty="0">
                <a:solidFill>
                  <a:srgbClr val="002060"/>
                </a:solidFill>
              </a:rPr>
              <a:t>Instituts du CNRS concernés : IN2P3, INP </a:t>
            </a:r>
          </a:p>
          <a:p>
            <a:endParaRPr lang="fr-FR" sz="2200" b="1" dirty="0">
              <a:solidFill>
                <a:srgbClr val="002060"/>
              </a:solidFill>
            </a:endParaRPr>
          </a:p>
          <a:p>
            <a:endParaRPr lang="fr-FR" sz="2200" b="1" dirty="0">
              <a:solidFill>
                <a:srgbClr val="002060"/>
              </a:solidFill>
            </a:endParaRPr>
          </a:p>
          <a:p>
            <a:endParaRPr lang="fr-FR" sz="2200" b="1" dirty="0">
              <a:solidFill>
                <a:srgbClr val="002060"/>
              </a:solidFill>
            </a:endParaRPr>
          </a:p>
          <a:p>
            <a:endParaRPr lang="fr-FR" sz="2200" b="1" dirty="0">
              <a:solidFill>
                <a:srgbClr val="002060"/>
              </a:solidFill>
            </a:endParaRPr>
          </a:p>
          <a:p>
            <a:endParaRPr lang="en-US" sz="24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-953256" y="-317883"/>
            <a:ext cx="3384551" cy="147002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3400">
                <a:solidFill>
                  <a:srgbClr val="FFFFFF"/>
                </a:solidFill>
              </a:rPr>
              <a:t>3</a:t>
            </a:r>
          </a:p>
        </p:txBody>
      </p:sp>
      <p:pic>
        <p:nvPicPr>
          <p:cNvPr id="6" name="Picture 8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525" y="4966701"/>
            <a:ext cx="1270000" cy="731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Résultat de recherche d'images pour &quot;celia bordeaux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361" y="5808259"/>
            <a:ext cx="130463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Résultat de recherche d'images pour &quot;cenbg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421" y="5808259"/>
            <a:ext cx="1484651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779" y="5808259"/>
            <a:ext cx="952688" cy="432000"/>
          </a:xfrm>
          <a:prstGeom prst="rect">
            <a:avLst/>
          </a:prstGeom>
        </p:spPr>
      </p:pic>
      <p:pic>
        <p:nvPicPr>
          <p:cNvPr id="10" name="Picture 9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808259"/>
            <a:ext cx="1040612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Résultat de recherche d'images pour &quot;DAM cea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602" y="6390584"/>
            <a:ext cx="1036819" cy="422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4" descr="Résultat de recherche d'images pour &quot;LCP orsay&quot;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0" y="5808259"/>
            <a:ext cx="617464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6" descr="Résultat de recherche d'images pour &quot;IRAMIS&quot;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216" y="5808259"/>
            <a:ext cx="97917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8" descr="Résultat de recherche d'images pour &quot;LOA cnrs&quot;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480" y="5808259"/>
            <a:ext cx="5184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0" descr="Résultat de recherche d'images pour &quot;LPGP orsay&quot;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225" y="4852726"/>
            <a:ext cx="1298575" cy="95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2" descr="Résultat de recherche d'images pour &quot;LULI palaiseau&quot;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66" y="5808259"/>
            <a:ext cx="102531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4" descr="Résultat de recherche d'images pour &quot;LUMAT&quot;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593" y="6462592"/>
            <a:ext cx="986919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5" descr="Accueil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808259"/>
            <a:ext cx="968759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79" y="2924944"/>
            <a:ext cx="1237556" cy="1237556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483768" y="3563724"/>
            <a:ext cx="410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17 Juin 2019, Réunion COPIL 03</a:t>
            </a:r>
            <a:endParaRPr lang="en-US" sz="2400" dirty="0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593" y="1897051"/>
            <a:ext cx="2719055" cy="169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60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D80871-133D-41F7-A817-9AC2A848F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42CF4D-E385-4C6B-BD4A-8A415F324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861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Contribution Fr à </a:t>
            </a:r>
            <a:r>
              <a:rPr lang="fr-FR" dirty="0" err="1"/>
              <a:t>EuPRAXIA</a:t>
            </a:r>
            <a:br>
              <a:rPr lang="fr-FR" dirty="0"/>
            </a:br>
            <a:r>
              <a:rPr lang="fr-FR" dirty="0"/>
              <a:t>rappel des objectifs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sz="2800" dirty="0"/>
              <a:t>Proposer un projet d’accélérateur ambitieux avec 2 objectifs</a:t>
            </a:r>
          </a:p>
          <a:p>
            <a:pPr marL="400050" lvl="1" indent="0">
              <a:buNone/>
            </a:pPr>
            <a:r>
              <a:rPr lang="fr-FR" sz="2400" dirty="0"/>
              <a:t> &gt;&gt; </a:t>
            </a:r>
            <a:r>
              <a:rPr lang="fr-FR" sz="2400" b="1" dirty="0"/>
              <a:t>court terme (5ans</a:t>
            </a:r>
            <a:r>
              <a:rPr lang="fr-FR" sz="2400" dirty="0"/>
              <a:t>):</a:t>
            </a:r>
          </a:p>
          <a:p>
            <a:pPr marL="400050" lvl="1" indent="0">
              <a:buNone/>
            </a:pPr>
            <a:r>
              <a:rPr lang="fr-FR" dirty="0"/>
              <a:t>prototype pour l’accélérateur </a:t>
            </a:r>
            <a:r>
              <a:rPr lang="fr-FR" dirty="0" err="1"/>
              <a:t>EuPRAXIA</a:t>
            </a:r>
            <a:r>
              <a:rPr lang="fr-FR" dirty="0"/>
              <a:t> et les applications qualifiantes</a:t>
            </a:r>
          </a:p>
          <a:p>
            <a:pPr marL="400050" lvl="1" indent="0">
              <a:buNone/>
            </a:pPr>
            <a:r>
              <a:rPr lang="fr-FR" sz="2400" dirty="0"/>
              <a:t>&gt;&gt; </a:t>
            </a:r>
            <a:r>
              <a:rPr lang="fr-FR" sz="2400" b="1" dirty="0"/>
              <a:t>long terme</a:t>
            </a:r>
            <a:r>
              <a:rPr lang="fr-FR" sz="2400" dirty="0"/>
              <a:t>: </a:t>
            </a:r>
          </a:p>
          <a:p>
            <a:pPr marL="400050" lvl="1" indent="0">
              <a:buNone/>
            </a:pPr>
            <a:r>
              <a:rPr lang="fr-FR" dirty="0"/>
              <a:t> installation accélérateur de test pour la communauté </a:t>
            </a:r>
            <a:r>
              <a:rPr lang="fr-FR" dirty="0" err="1"/>
              <a:t>fr</a:t>
            </a:r>
            <a:r>
              <a:rPr lang="fr-FR" dirty="0"/>
              <a:t> </a:t>
            </a:r>
          </a:p>
          <a:p>
            <a:pPr lvl="2" indent="-342900">
              <a:buFont typeface="Courier New" panose="02070309020205020404" pitchFamily="49" charset="0"/>
              <a:buChar char="o"/>
            </a:pPr>
            <a:r>
              <a:rPr lang="fr-FR" b="1" dirty="0"/>
              <a:t>Dédiée aux développements et applications des accélérateurs laser plasma, </a:t>
            </a:r>
          </a:p>
          <a:p>
            <a:pPr lvl="2" indent="-342900">
              <a:buFont typeface="Courier New" panose="02070309020205020404" pitchFamily="49" charset="0"/>
              <a:buChar char="o"/>
            </a:pPr>
            <a:r>
              <a:rPr lang="fr-FR" b="1" dirty="0"/>
              <a:t>Permettant de développer</a:t>
            </a:r>
          </a:p>
          <a:p>
            <a:pPr marL="1257300" lvl="3" indent="0">
              <a:buNone/>
            </a:pPr>
            <a:r>
              <a:rPr lang="fr-FR" sz="2400" dirty="0"/>
              <a:t>Les liens </a:t>
            </a:r>
            <a:r>
              <a:rPr lang="fr-FR" sz="2400"/>
              <a:t>avec l’industrie</a:t>
            </a:r>
            <a:endParaRPr lang="fr-FR" sz="2400" dirty="0"/>
          </a:p>
          <a:p>
            <a:pPr marL="1257300" lvl="3" indent="0">
              <a:buNone/>
            </a:pPr>
            <a:r>
              <a:rPr lang="fr-FR" sz="2400" dirty="0"/>
              <a:t>La  formation des personnels et des étudiants, </a:t>
            </a:r>
          </a:p>
          <a:p>
            <a:pPr marL="1257300" lvl="3" indent="0">
              <a:buNone/>
            </a:pPr>
            <a:r>
              <a:rPr lang="fr-FR" sz="2400" dirty="0"/>
              <a:t>Une base locale pour la participation à </a:t>
            </a:r>
            <a:r>
              <a:rPr lang="fr-FR" sz="2400" dirty="0" err="1"/>
              <a:t>EuPRAXIA</a:t>
            </a:r>
            <a:r>
              <a:rPr lang="fr-FR" sz="2400" dirty="0"/>
              <a:t> ou d’autres projets internationaux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5881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/>
              <a:t>Le </a:t>
            </a:r>
            <a:r>
              <a:rPr lang="fr-FR" sz="2800" dirty="0" err="1"/>
              <a:t>GdR</a:t>
            </a:r>
            <a:r>
              <a:rPr lang="fr-FR" sz="2800" dirty="0"/>
              <a:t> prépare des recommandations pour la contribution Fr à </a:t>
            </a:r>
            <a:r>
              <a:rPr lang="fr-FR" sz="2800" dirty="0" err="1"/>
              <a:t>EuPRAXIA</a:t>
            </a:r>
            <a:endParaRPr lang="en-US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56792"/>
            <a:ext cx="8496944" cy="4824536"/>
          </a:xfrm>
        </p:spPr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fr-FR" sz="2400" b="1" dirty="0"/>
              <a:t>13 mars</a:t>
            </a:r>
            <a:r>
              <a:rPr lang="fr-FR" sz="2400" dirty="0"/>
              <a:t>: 1ere réunion thématique; </a:t>
            </a:r>
            <a:r>
              <a:rPr lang="fr-FR" sz="2000" dirty="0"/>
              <a:t>les équipes / membres du </a:t>
            </a:r>
            <a:r>
              <a:rPr lang="fr-FR" sz="2000" dirty="0" err="1"/>
              <a:t>GdR</a:t>
            </a:r>
            <a:r>
              <a:rPr lang="fr-FR" sz="2000" dirty="0"/>
              <a:t> présentent des propositions de contributions </a:t>
            </a:r>
            <a:r>
              <a:rPr lang="fr-FR" sz="2400" dirty="0"/>
              <a:t>Chaque axe analyse les documents soumis </a:t>
            </a:r>
          </a:p>
          <a:p>
            <a:pPr>
              <a:spcBef>
                <a:spcPts val="800"/>
              </a:spcBef>
            </a:pPr>
            <a:r>
              <a:rPr lang="fr-FR" sz="2400" b="1" dirty="0"/>
              <a:t>17 avril </a:t>
            </a:r>
            <a:r>
              <a:rPr lang="fr-FR" sz="2400" dirty="0"/>
              <a:t>comité de pilotage (</a:t>
            </a:r>
            <a:r>
              <a:rPr lang="fr-FR" sz="2400" dirty="0" err="1"/>
              <a:t>CoPil</a:t>
            </a:r>
            <a:r>
              <a:rPr lang="fr-FR" sz="2400" dirty="0"/>
              <a:t>) du </a:t>
            </a:r>
            <a:r>
              <a:rPr lang="fr-FR" sz="2400" dirty="0" err="1"/>
              <a:t>GdR</a:t>
            </a:r>
            <a:r>
              <a:rPr lang="fr-FR" sz="2000" dirty="0"/>
              <a:t>: échange des analyses entre les axes, concertation et propositions de recommandations</a:t>
            </a:r>
          </a:p>
          <a:p>
            <a:pPr>
              <a:spcBef>
                <a:spcPts val="800"/>
              </a:spcBef>
            </a:pPr>
            <a:r>
              <a:rPr lang="fr-FR" sz="2400" dirty="0"/>
              <a:t>2e réunion thématique (29 avril et 9 mai), </a:t>
            </a:r>
            <a:r>
              <a:rPr lang="fr-FR" sz="2000" dirty="0"/>
              <a:t>les analyses et recommandations sont présentées par les coordinateurs d'axes et discutées avec les porteurs. </a:t>
            </a:r>
          </a:p>
          <a:p>
            <a:pPr>
              <a:spcBef>
                <a:spcPts val="800"/>
              </a:spcBef>
            </a:pPr>
            <a:r>
              <a:rPr lang="fr-FR" sz="2400" dirty="0"/>
              <a:t>Les coordinateurs du </a:t>
            </a:r>
            <a:r>
              <a:rPr lang="fr-FR" sz="2400" dirty="0" err="1"/>
              <a:t>GdR</a:t>
            </a:r>
            <a:r>
              <a:rPr lang="fr-FR" sz="2400" dirty="0"/>
              <a:t> interagissent avec les porteurs </a:t>
            </a:r>
            <a:r>
              <a:rPr lang="fr-FR" sz="2000" dirty="0"/>
              <a:t>pour préparer un document de présentation des activités considérées comme prioritaires par la communauté pour la contribution à </a:t>
            </a:r>
            <a:r>
              <a:rPr lang="fr-FR" sz="2000" dirty="0" err="1"/>
              <a:t>EuPraxia</a:t>
            </a:r>
            <a:r>
              <a:rPr lang="fr-FR" sz="2000" dirty="0"/>
              <a:t>, </a:t>
            </a:r>
          </a:p>
          <a:p>
            <a:pPr>
              <a:spcBef>
                <a:spcPts val="800"/>
              </a:spcBef>
            </a:pPr>
            <a:r>
              <a:rPr lang="fr-FR" sz="2400" b="1" dirty="0"/>
              <a:t>17 juin</a:t>
            </a:r>
            <a:r>
              <a:rPr lang="fr-FR" sz="2400" dirty="0"/>
              <a:t> </a:t>
            </a:r>
            <a:r>
              <a:rPr lang="fr-FR" sz="2400" dirty="0" err="1"/>
              <a:t>copil</a:t>
            </a:r>
            <a:r>
              <a:rPr lang="fr-FR" sz="2400" dirty="0"/>
              <a:t> du </a:t>
            </a:r>
            <a:r>
              <a:rPr lang="fr-FR" sz="2400" dirty="0" err="1"/>
              <a:t>GdR</a:t>
            </a:r>
            <a:r>
              <a:rPr lang="fr-FR" sz="2400" dirty="0"/>
              <a:t>: </a:t>
            </a:r>
            <a:r>
              <a:rPr lang="fr-FR" sz="2000" dirty="0"/>
              <a:t>finalisation des recommandations et du document</a:t>
            </a:r>
          </a:p>
          <a:p>
            <a:pPr>
              <a:spcBef>
                <a:spcPts val="80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8040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Critères d’analyse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Pertinence scientifique par rapport aux objectifs (accélérateur, </a:t>
            </a:r>
            <a:r>
              <a:rPr lang="fr-FR" dirty="0" err="1"/>
              <a:t>Eupraxia</a:t>
            </a:r>
            <a:r>
              <a:rPr lang="fr-FR" dirty="0"/>
              <a:t>)</a:t>
            </a:r>
          </a:p>
          <a:p>
            <a:r>
              <a:rPr lang="fr-FR" dirty="0"/>
              <a:t>Conditions d’ouverture à la communauté et aspects fédérateurs, gouvernance </a:t>
            </a:r>
          </a:p>
          <a:p>
            <a:r>
              <a:rPr lang="fr-FR" dirty="0"/>
              <a:t>Fraction du temps du dispositif ou de l’installation consacrée à l’activité accélérateur</a:t>
            </a:r>
          </a:p>
          <a:p>
            <a:r>
              <a:rPr lang="fr-FR" dirty="0"/>
              <a:t>Adéquation des moyens</a:t>
            </a:r>
          </a:p>
          <a:p>
            <a:r>
              <a:rPr lang="fr-FR" dirty="0"/>
              <a:t>Calendrier de réalisation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985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Recommandations participation </a:t>
            </a:r>
            <a:r>
              <a:rPr lang="fr-FR" dirty="0" err="1"/>
              <a:t>fr</a:t>
            </a:r>
            <a:r>
              <a:rPr lang="fr-FR" dirty="0"/>
              <a:t> à </a:t>
            </a:r>
            <a:r>
              <a:rPr lang="fr-FR" dirty="0" err="1"/>
              <a:t>Eupraxia</a:t>
            </a:r>
            <a:r>
              <a:rPr lang="fr-FR" dirty="0"/>
              <a:t> 1/3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sz="2400" dirty="0"/>
              <a:t>Le </a:t>
            </a:r>
            <a:r>
              <a:rPr lang="fr-FR" sz="2400" dirty="0" err="1"/>
              <a:t>GdR</a:t>
            </a:r>
            <a:r>
              <a:rPr lang="fr-FR" sz="2400" dirty="0"/>
              <a:t> APPEL recommande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 dirty="0"/>
              <a:t>La </a:t>
            </a:r>
            <a:r>
              <a:rPr lang="fr-FR" sz="2400" b="1" dirty="0"/>
              <a:t>construction d’un accélérateur </a:t>
            </a:r>
            <a:r>
              <a:rPr lang="fr-FR" sz="2400" dirty="0"/>
              <a:t>d’électrons basé sur l’accélération laser plasma pouvant atteindre des énergies de l’ordre du </a:t>
            </a:r>
            <a:r>
              <a:rPr lang="fr-FR" sz="2400" dirty="0" err="1"/>
              <a:t>GeV</a:t>
            </a:r>
            <a:r>
              <a:rPr lang="fr-FR" sz="2400" dirty="0"/>
              <a:t> avec la configuration de base minimale envisagée pour </a:t>
            </a:r>
            <a:r>
              <a:rPr lang="fr-FR" sz="2400" dirty="0" err="1"/>
              <a:t>EuPRAXIA</a:t>
            </a:r>
            <a:r>
              <a:rPr lang="fr-FR" sz="2400" dirty="0"/>
              <a:t> (30pC, 1%largeur, </a:t>
            </a:r>
            <a:r>
              <a:rPr lang="fr-FR" sz="2400" dirty="0" err="1"/>
              <a:t>emittance</a:t>
            </a:r>
            <a:r>
              <a:rPr lang="fr-FR" sz="2400" dirty="0"/>
              <a:t> </a:t>
            </a:r>
            <a:r>
              <a:rPr lang="fr-FR" sz="2400" dirty="0" err="1"/>
              <a:t>microrad</a:t>
            </a:r>
            <a:r>
              <a:rPr lang="fr-FR" sz="2400" dirty="0"/>
              <a:t>, 10Hz): CALPEX (ou autre nom à trouver)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 dirty="0"/>
              <a:t>La constitution d’une </a:t>
            </a:r>
            <a:r>
              <a:rPr lang="fr-FR" sz="2400" b="1" dirty="0"/>
              <a:t>structure projet </a:t>
            </a:r>
            <a:r>
              <a:rPr lang="fr-FR" sz="2400" dirty="0"/>
              <a:t>rassemblant les compétences existantes dans les laboratoires partenaires du </a:t>
            </a:r>
            <a:r>
              <a:rPr lang="fr-FR" sz="2400" dirty="0" err="1"/>
              <a:t>GdR</a:t>
            </a:r>
            <a:r>
              <a:rPr lang="fr-FR" sz="2400" dirty="0"/>
              <a:t> pour la réalisation de CALPEX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 dirty="0"/>
              <a:t>Le </a:t>
            </a:r>
            <a:r>
              <a:rPr lang="fr-FR" sz="2400" b="1" dirty="0"/>
              <a:t>développement des applications </a:t>
            </a:r>
            <a:r>
              <a:rPr lang="fr-FR" sz="2400" dirty="0"/>
              <a:t>en parallèle à la construction de CALPEX avec les installations laser existantes dans un premier temps, puis le portage des lignes d’application sur CALPEX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892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Recommandations participation </a:t>
            </a:r>
            <a:r>
              <a:rPr lang="fr-FR" dirty="0" err="1"/>
              <a:t>fr</a:t>
            </a:r>
            <a:r>
              <a:rPr lang="fr-FR" dirty="0"/>
              <a:t> à </a:t>
            </a:r>
            <a:r>
              <a:rPr lang="fr-FR" dirty="0" err="1"/>
              <a:t>Eupraxia</a:t>
            </a:r>
            <a:r>
              <a:rPr lang="fr-FR" dirty="0"/>
              <a:t> 2/3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/>
              <a:t>Le GdR APPEL recommande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fr-FR" sz="2400"/>
              <a:t>L’utilisation </a:t>
            </a:r>
            <a:r>
              <a:rPr lang="fr-FR" sz="2400" dirty="0"/>
              <a:t>d’un </a:t>
            </a:r>
            <a:r>
              <a:rPr lang="fr-FR" sz="2400" b="1" dirty="0"/>
              <a:t>laser commercial </a:t>
            </a:r>
            <a:r>
              <a:rPr lang="fr-FR" sz="2400" dirty="0"/>
              <a:t>pour la construction de CALPEX, permettant aux équipes de se consacrer à la R&amp;D accélérateur et aux applications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fr-FR" sz="2400" dirty="0"/>
              <a:t>Le </a:t>
            </a:r>
            <a:r>
              <a:rPr lang="fr-FR" sz="2400" b="1" dirty="0"/>
              <a:t>développement de partenariats </a:t>
            </a:r>
            <a:r>
              <a:rPr lang="fr-FR" sz="2400" dirty="0"/>
              <a:t>avec les industriels pour la mise au point de dispositifs de stabilisation des faisceaux, de sources plasma ou de diagnostics.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fr-FR" sz="2400" dirty="0"/>
              <a:t>Le </a:t>
            </a:r>
            <a:r>
              <a:rPr lang="fr-FR" sz="2400" b="1" dirty="0"/>
              <a:t>développement  d’outils de simulation </a:t>
            </a:r>
            <a:r>
              <a:rPr lang="fr-FR" sz="2400" dirty="0"/>
              <a:t>et leur partage pour une modélisation réaliste et adaptée des divers composants de CALPEX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9975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Recommandations participation </a:t>
            </a:r>
            <a:r>
              <a:rPr lang="fr-FR" dirty="0" err="1"/>
              <a:t>fr</a:t>
            </a:r>
            <a:r>
              <a:rPr lang="fr-FR" dirty="0"/>
              <a:t> à </a:t>
            </a:r>
            <a:r>
              <a:rPr lang="fr-FR" dirty="0" err="1"/>
              <a:t>Eupraxia</a:t>
            </a:r>
            <a:r>
              <a:rPr lang="fr-FR" dirty="0"/>
              <a:t> 3/3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Le </a:t>
            </a:r>
            <a:r>
              <a:rPr lang="fr-FR" sz="2400" dirty="0" err="1"/>
              <a:t>GdR</a:t>
            </a:r>
            <a:r>
              <a:rPr lang="fr-FR" sz="2400" dirty="0"/>
              <a:t> APPEL recommande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fr-FR" sz="2400" dirty="0"/>
              <a:t>Les porteurs actuels sont invités à faire évoluer leur proposition pour l’intégrer dans CALPEX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fr-FR" sz="2400" dirty="0"/>
              <a:t>L’identification des moyens existants dans les équipes partenaires et à trouver en complément pour al réalisation de CALPEX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fr-FR" sz="2400" dirty="0"/>
              <a:t>L’identification de partenaires complémentaires intéressés pour les taches non pourvues (en dehors du périmètre actuel du </a:t>
            </a:r>
            <a:r>
              <a:rPr lang="fr-FR" sz="2400" dirty="0" err="1"/>
              <a:t>GdR</a:t>
            </a:r>
            <a:r>
              <a:rPr lang="fr-FR" sz="2400" dirty="0"/>
              <a:t>)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fr-FR" sz="2400" dirty="0"/>
              <a:t>La définition d’un programme de formation associé à CALPEX</a:t>
            </a:r>
          </a:p>
        </p:txBody>
      </p:sp>
    </p:spTree>
    <p:extLst>
      <p:ext uri="{BB962C8B-B14F-4D97-AF65-F5344CB8AC3E}">
        <p14:creationId xmlns:p14="http://schemas.microsoft.com/office/powerpoint/2010/main" val="148107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85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Ordre du jour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2400" dirty="0"/>
              <a:t>Approbation du CR de la réunion du 17/04/2019</a:t>
            </a:r>
          </a:p>
          <a:p>
            <a:pPr marL="0" indent="0">
              <a:buNone/>
            </a:pPr>
            <a:r>
              <a:rPr lang="fr-FR" altLang="fr-FR" sz="1700" dirty="0">
                <a:latin typeface="Arial Unicode MS"/>
                <a:hlinkClick r:id="rId2"/>
              </a:rPr>
              <a:t>https://www.lpgp.u-psud.fr/appel/comite-de-pilotage/fichiers-du-copil/2019_04_17_Minutes_GDR_Appel-v2.docx</a:t>
            </a:r>
            <a:r>
              <a:rPr lang="fr-FR" altLang="fr-FR" sz="1700" dirty="0">
                <a:latin typeface="Arial Unicode MS"/>
              </a:rPr>
              <a:t> </a:t>
            </a:r>
            <a:endParaRPr lang="fr-FR" sz="1700" dirty="0"/>
          </a:p>
          <a:p>
            <a:pPr marL="457200" indent="-457200">
              <a:buFont typeface="+mj-lt"/>
              <a:buAutoNum type="arabicPeriod" startAt="2"/>
            </a:pPr>
            <a:r>
              <a:rPr lang="fr-FR" sz="2400" dirty="0"/>
              <a:t>Point financier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fr-FR" altLang="fr-FR" sz="2400" dirty="0"/>
              <a:t>Point sur la réunion thématique consacrée aux Ions le 19 juin (</a:t>
            </a:r>
            <a:r>
              <a:rPr lang="fr-FR" altLang="fr-FR" sz="2400" dirty="0" err="1"/>
              <a:t>cf</a:t>
            </a:r>
            <a:r>
              <a:rPr lang="fr-FR" altLang="fr-FR" sz="2400" dirty="0"/>
              <a:t> </a:t>
            </a:r>
            <a:r>
              <a:rPr lang="fr-FR" altLang="fr-FR" sz="2400" dirty="0">
                <a:hlinkClick r:id="rId3"/>
              </a:rPr>
              <a:t>https://indico.lal.in2p3.fr/event/5514/</a:t>
            </a:r>
            <a:r>
              <a:rPr lang="fr-FR" altLang="fr-FR" sz="2400" dirty="0"/>
              <a:t> ) </a:t>
            </a:r>
            <a:endParaRPr lang="fr-FR" sz="2400" dirty="0"/>
          </a:p>
          <a:p>
            <a:pPr marL="457200" indent="-457200">
              <a:buFont typeface="+mj-lt"/>
              <a:buAutoNum type="arabicPeriod" startAt="2"/>
            </a:pPr>
            <a:r>
              <a:rPr lang="fr-FR" altLang="fr-FR" sz="2400" dirty="0"/>
              <a:t>Point sur l'activité (travail des axes) et discussion d'actions à venir 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fr-FR" altLang="fr-FR" sz="2400" dirty="0"/>
              <a:t>Discussion des documents reçus et recommandations finales sur </a:t>
            </a:r>
            <a:r>
              <a:rPr lang="fr-FR" altLang="fr-FR" sz="2400" dirty="0" err="1"/>
              <a:t>Eupraxia</a:t>
            </a:r>
            <a:r>
              <a:rPr lang="fr-FR" altLang="fr-FR" sz="2400" dirty="0"/>
              <a:t> France 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fr-FR" altLang="fr-FR" sz="2400" dirty="0"/>
              <a:t>Divers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536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Point financier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2400" dirty="0"/>
              <a:t>Reste </a:t>
            </a:r>
            <a:r>
              <a:rPr lang="en-US" sz="2400" dirty="0"/>
              <a:t>10 k euros, propositions de </a:t>
            </a:r>
            <a:r>
              <a:rPr lang="en-US" sz="2400" dirty="0" err="1"/>
              <a:t>dépenses</a:t>
            </a:r>
            <a:r>
              <a:rPr lang="en-US" sz="2400" dirty="0"/>
              <a:t> </a:t>
            </a:r>
            <a:r>
              <a:rPr lang="en-US" sz="2400" dirty="0" err="1"/>
              <a:t>urgentes</a:t>
            </a: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sz="3000" dirty="0"/>
              <a:t>Dépenses prévues 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sz="2200" dirty="0"/>
              <a:t>&lt; 1kEuro, en cours: Repas et pauses organisation de la Journée thématique du 19 juin à Bordeaux, mission BC, </a:t>
            </a:r>
            <a:r>
              <a:rPr lang="fr-FR" sz="2200" dirty="0">
                <a:solidFill>
                  <a:srgbClr val="FF0000"/>
                </a:solidFill>
              </a:rPr>
              <a:t>autres besoins?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sz="2400" dirty="0"/>
              <a:t>?? 2keuros ? participation d’étudiants en thèse  au mini-colloque laser-plasma lors du  congrès SFP à Nantes- </a:t>
            </a:r>
            <a:r>
              <a:rPr lang="fr-FR" sz="2400" dirty="0">
                <a:solidFill>
                  <a:srgbClr val="FF0000"/>
                </a:solidFill>
              </a:rPr>
              <a:t>URGENT fournir les infos (</a:t>
            </a:r>
            <a:r>
              <a:rPr lang="fr-FR" sz="2400" dirty="0" err="1">
                <a:solidFill>
                  <a:srgbClr val="FF0000"/>
                </a:solidFill>
              </a:rPr>
              <a:t>cf</a:t>
            </a:r>
            <a:r>
              <a:rPr lang="fr-FR" sz="2400" dirty="0">
                <a:solidFill>
                  <a:srgbClr val="FF0000"/>
                </a:solidFill>
              </a:rPr>
              <a:t> CR copil02)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fr-FR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400" dirty="0"/>
              <a:t>Propositions  à discuter/programmer:</a:t>
            </a:r>
          </a:p>
          <a:p>
            <a:pPr marL="0" indent="0">
              <a:buNone/>
            </a:pPr>
            <a:r>
              <a:rPr lang="fr-FR" sz="2400" dirty="0"/>
              <a:t> Journées thématiques: préparation de la prospective ALP, journée scientifique </a:t>
            </a:r>
            <a:r>
              <a:rPr lang="fr-FR" sz="2400" dirty="0" err="1"/>
              <a:t>eupraxia</a:t>
            </a:r>
            <a:r>
              <a:rPr lang="fr-FR" sz="2400" dirty="0"/>
              <a:t> France,  Journée applications médicales, autres propositions </a:t>
            </a:r>
          </a:p>
          <a:p>
            <a:pPr marL="0" indent="0">
              <a:buNone/>
            </a:pPr>
            <a:r>
              <a:rPr lang="fr-FR" sz="2400" dirty="0"/>
              <a:t>pour 2020:</a:t>
            </a:r>
          </a:p>
          <a:p>
            <a:pPr marL="0" indent="0">
              <a:buNone/>
            </a:pPr>
            <a:r>
              <a:rPr lang="fr-FR" sz="2400" dirty="0"/>
              <a:t>Invitation d’un expert européen, Réunion scientifique de tout le </a:t>
            </a:r>
            <a:r>
              <a:rPr lang="fr-FR" sz="2400" dirty="0" err="1"/>
              <a:t>gdr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299640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Point financier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2400" dirty="0"/>
              <a:t>Rappels, critères concernant les demandes financières</a:t>
            </a:r>
          </a:p>
          <a:p>
            <a:pPr marL="400050" lvl="1" indent="0">
              <a:buNone/>
            </a:pPr>
            <a:r>
              <a:rPr lang="fr-FR" sz="2000" dirty="0"/>
              <a:t>Les activités proposées pour financement doivent </a:t>
            </a:r>
          </a:p>
          <a:p>
            <a:pPr marL="400050" lvl="1" indent="0">
              <a:buNone/>
            </a:pPr>
            <a:r>
              <a:rPr lang="fr-FR" sz="2000" dirty="0"/>
              <a:t>1. être rattachées à la thématique du </a:t>
            </a:r>
            <a:r>
              <a:rPr lang="fr-FR" sz="2000" dirty="0" err="1"/>
              <a:t>GdR</a:t>
            </a:r>
            <a:r>
              <a:rPr lang="fr-FR" sz="2000" dirty="0"/>
              <a:t> APPEL </a:t>
            </a:r>
          </a:p>
          <a:p>
            <a:pPr marL="400050" lvl="1" indent="0">
              <a:buNone/>
            </a:pPr>
            <a:r>
              <a:rPr lang="fr-FR" sz="2000" dirty="0"/>
              <a:t>2. être considérées comme prioritaires par les coordinateurs et coordinatrices du ou des axes qui les proposent </a:t>
            </a:r>
          </a:p>
          <a:p>
            <a:pPr marL="400050" lvl="1" indent="0">
              <a:buNone/>
            </a:pPr>
            <a:r>
              <a:rPr lang="fr-FR" sz="2000" dirty="0"/>
              <a:t>3. impliquer des membres des équipes du </a:t>
            </a:r>
            <a:r>
              <a:rPr lang="fr-FR" sz="2000" dirty="0" err="1"/>
              <a:t>GdR</a:t>
            </a:r>
            <a:r>
              <a:rPr lang="fr-FR" sz="2000" dirty="0"/>
              <a:t> </a:t>
            </a:r>
          </a:p>
          <a:p>
            <a:pPr marL="400050" lvl="1" indent="0">
              <a:buNone/>
            </a:pPr>
            <a:r>
              <a:rPr lang="fr-FR" sz="2000" dirty="0"/>
              <a:t>4. contribuer à répondre à au moins un des objectifs </a:t>
            </a:r>
            <a:r>
              <a:rPr lang="fr-FR" sz="2000"/>
              <a:t>du GdR</a:t>
            </a:r>
            <a:endParaRPr lang="fr-FR" sz="2000" dirty="0"/>
          </a:p>
          <a:p>
            <a:pPr marL="0" indent="0">
              <a:buNone/>
            </a:pPr>
            <a:r>
              <a:rPr lang="fr-FR" sz="2400" dirty="0"/>
              <a:t>Fonctionnement pour 2020: appel à la communauté?</a:t>
            </a:r>
          </a:p>
        </p:txBody>
      </p:sp>
    </p:spTree>
    <p:extLst>
      <p:ext uri="{BB962C8B-B14F-4D97-AF65-F5344CB8AC3E}">
        <p14:creationId xmlns:p14="http://schemas.microsoft.com/office/powerpoint/2010/main" val="3601394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/>
              <a:t>3. Réunion thématique ions 19 juin</a:t>
            </a:r>
            <a:endParaRPr lang="en-US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2400" dirty="0"/>
              <a:t>Etat d’avancement</a:t>
            </a:r>
          </a:p>
          <a:p>
            <a:pPr marL="0" indent="0">
              <a:buNone/>
            </a:pPr>
            <a:r>
              <a:rPr lang="fr-FR" sz="2400" dirty="0"/>
              <a:t>Programme</a:t>
            </a:r>
          </a:p>
          <a:p>
            <a:pPr marL="0" indent="0">
              <a:buNone/>
            </a:pPr>
            <a:r>
              <a:rPr lang="fr-FR" altLang="fr-FR" sz="2400" dirty="0">
                <a:hlinkClick r:id="rId2"/>
              </a:rPr>
              <a:t>https://indico.lal.in2p3.fr/event/5514/</a:t>
            </a:r>
            <a:endParaRPr lang="fr-FR" alt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Logistique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2440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/>
            <a:r>
              <a:rPr lang="fr-FR" altLang="fr-FR" sz="3600" dirty="0"/>
              <a:t>4.  Activité (travail des axes) et discussion d'actions à venir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dates réunions COPILAPPEL:</a:t>
            </a:r>
          </a:p>
          <a:p>
            <a:r>
              <a:rPr lang="fr-FR" sz="2400" dirty="0"/>
              <a:t>Organiser réunions d’axes et autres actions en 2019: définir budget nécessaire (proposition des coordinateurs)</a:t>
            </a:r>
          </a:p>
          <a:p>
            <a:r>
              <a:rPr lang="fr-FR" sz="2400" dirty="0"/>
              <a:t>Occasions de rencontre en 2019: </a:t>
            </a:r>
          </a:p>
          <a:p>
            <a:pPr lvl="1"/>
            <a:r>
              <a:rPr lang="fr-FR" sz="2000" dirty="0"/>
              <a:t>Congrès SFP2019 à Nantes,  8-12 Juillet</a:t>
            </a:r>
          </a:p>
          <a:p>
            <a:pPr lvl="1"/>
            <a:r>
              <a:rPr lang="fr-FR" sz="2000" dirty="0"/>
              <a:t>Journées Accélérateur Roscoff, 1-4 Octobre</a:t>
            </a:r>
          </a:p>
          <a:p>
            <a:pPr lvl="1"/>
            <a:r>
              <a:rPr lang="fr-FR" sz="2000" dirty="0"/>
              <a:t>Forum ILP Giens, 14-18 octobre </a:t>
            </a:r>
          </a:p>
          <a:p>
            <a:endParaRPr lang="fr-FR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491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Divers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 </a:t>
            </a:r>
            <a:r>
              <a:rPr lang="en-US" dirty="0" err="1"/>
              <a:t>générales</a:t>
            </a:r>
            <a:r>
              <a:rPr lang="en-US" dirty="0"/>
              <a:t> </a:t>
            </a:r>
          </a:p>
          <a:p>
            <a:r>
              <a:rPr lang="en-US" dirty="0"/>
              <a:t>Appel ARIES à pre-propositions (à </a:t>
            </a:r>
            <a:r>
              <a:rPr lang="en-US" dirty="0" err="1"/>
              <a:t>discuter</a:t>
            </a:r>
            <a:r>
              <a:rPr lang="en-US" dirty="0"/>
              <a:t>)</a:t>
            </a:r>
          </a:p>
          <a:p>
            <a:r>
              <a:rPr lang="en-US" dirty="0" err="1"/>
              <a:t>Préparation</a:t>
            </a:r>
            <a:r>
              <a:rPr lang="en-US" dirty="0"/>
              <a:t> de la prospective </a:t>
            </a:r>
            <a:r>
              <a:rPr lang="en-US" dirty="0" err="1"/>
              <a:t>accélérateur</a:t>
            </a:r>
            <a:r>
              <a:rPr lang="en-US" dirty="0"/>
              <a:t> IN2P3 </a:t>
            </a:r>
          </a:p>
        </p:txBody>
      </p:sp>
    </p:spTree>
    <p:extLst>
      <p:ext uri="{BB962C8B-B14F-4D97-AF65-F5344CB8AC3E}">
        <p14:creationId xmlns:p14="http://schemas.microsoft.com/office/powerpoint/2010/main" val="740900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/>
            <a:r>
              <a:rPr lang="fr-FR" altLang="fr-FR" sz="3200" dirty="0"/>
              <a:t>5. Discussion des documents reçus et recommandations finales sur </a:t>
            </a:r>
            <a:r>
              <a:rPr lang="fr-FR" altLang="fr-FR" sz="3200" dirty="0" err="1"/>
              <a:t>Eupraxia</a:t>
            </a:r>
            <a:r>
              <a:rPr lang="fr-FR" altLang="fr-FR" sz="3200" dirty="0"/>
              <a:t> Fr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0160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/>
            <a:r>
              <a:rPr lang="fr-FR" altLang="fr-FR" sz="3200" dirty="0"/>
              <a:t>5. Commentaires/recommandations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2060"/>
                </a:solidFill>
              </a:rPr>
              <a:t>Proposition d’un consortium</a:t>
            </a:r>
            <a:r>
              <a:rPr lang="en-US" sz="2400" dirty="0"/>
              <a:t>: les missions </a:t>
            </a:r>
            <a:r>
              <a:rPr lang="en-US" sz="2400" dirty="0" err="1"/>
              <a:t>décrites</a:t>
            </a:r>
            <a:r>
              <a:rPr lang="en-US" sz="2400" dirty="0"/>
              <a:t> page 11 correspondent aux missions du </a:t>
            </a:r>
            <a:r>
              <a:rPr lang="en-US" sz="2400" dirty="0" err="1"/>
              <a:t>GdR</a:t>
            </a:r>
            <a:r>
              <a:rPr lang="en-US" sz="2400" dirty="0"/>
              <a:t>, </a:t>
            </a:r>
            <a:r>
              <a:rPr lang="en-US" sz="2400" dirty="0" err="1"/>
              <a:t>redondance</a:t>
            </a:r>
            <a:r>
              <a:rPr lang="en-US" sz="2400" dirty="0"/>
              <a:t>, </a:t>
            </a:r>
            <a:r>
              <a:rPr lang="en-US" sz="2400" dirty="0" err="1"/>
              <a:t>préciser</a:t>
            </a:r>
            <a:r>
              <a:rPr lang="en-US" sz="2400" dirty="0"/>
              <a:t> les missions </a:t>
            </a:r>
            <a:r>
              <a:rPr lang="en-US" sz="2400" dirty="0" err="1"/>
              <a:t>opérationelles</a:t>
            </a:r>
            <a:r>
              <a:rPr lang="en-US" sz="2400" dirty="0"/>
              <a:t> et </a:t>
            </a:r>
            <a:r>
              <a:rPr lang="en-US" sz="2400" dirty="0" err="1"/>
              <a:t>l’organisation</a:t>
            </a:r>
            <a:r>
              <a:rPr lang="en-US" sz="2400" dirty="0"/>
              <a:t> </a:t>
            </a:r>
            <a:r>
              <a:rPr lang="en-US" sz="2400" dirty="0" err="1"/>
              <a:t>liées</a:t>
            </a:r>
            <a:r>
              <a:rPr lang="en-US" sz="2400" dirty="0"/>
              <a:t> au </a:t>
            </a:r>
            <a:r>
              <a:rPr lang="en-US" sz="2400" dirty="0" err="1"/>
              <a:t>projet</a:t>
            </a:r>
            <a:r>
              <a:rPr lang="en-US" sz="2400" dirty="0"/>
              <a:t> (construction du </a:t>
            </a:r>
            <a:r>
              <a:rPr lang="en-US" sz="2400" dirty="0" err="1"/>
              <a:t>projet</a:t>
            </a:r>
            <a:r>
              <a:rPr lang="en-US" sz="2400" dirty="0"/>
              <a:t> et livraison des </a:t>
            </a:r>
            <a:r>
              <a:rPr lang="en-US" sz="2400" dirty="0" err="1"/>
              <a:t>résultats</a:t>
            </a:r>
            <a:r>
              <a:rPr lang="en-US" sz="24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Il </a:t>
            </a:r>
            <a:r>
              <a:rPr lang="en-US" sz="2400" dirty="0" err="1"/>
              <a:t>reste</a:t>
            </a:r>
            <a:r>
              <a:rPr lang="en-US" sz="2400" dirty="0"/>
              <a:t> deux </a:t>
            </a:r>
            <a:r>
              <a:rPr lang="en-US" sz="2400" dirty="0" err="1"/>
              <a:t>projets</a:t>
            </a:r>
            <a:r>
              <a:rPr lang="en-US" sz="2400" dirty="0"/>
              <a:t> </a:t>
            </a:r>
            <a:r>
              <a:rPr lang="en-US" sz="2400" dirty="0" err="1"/>
              <a:t>parallèles</a:t>
            </a:r>
            <a:r>
              <a:rPr lang="en-US" sz="2400" dirty="0"/>
              <a:t>: LAPLACE et PALAS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Le lien avec </a:t>
            </a:r>
            <a:r>
              <a:rPr lang="en-US" sz="2400" dirty="0" err="1"/>
              <a:t>EuPRAXIA</a:t>
            </a:r>
            <a:r>
              <a:rPr lang="en-US" sz="2400" dirty="0"/>
              <a:t> </a:t>
            </a:r>
            <a:r>
              <a:rPr lang="en-US" sz="2400" dirty="0" err="1"/>
              <a:t>doit</a:t>
            </a:r>
            <a:r>
              <a:rPr lang="en-US" sz="2400" dirty="0"/>
              <a:t> </a:t>
            </a:r>
            <a:r>
              <a:rPr lang="en-US" sz="2400" dirty="0" err="1"/>
              <a:t>être</a:t>
            </a:r>
            <a:r>
              <a:rPr lang="en-US" sz="2400" dirty="0"/>
              <a:t> </a:t>
            </a:r>
            <a:r>
              <a:rPr lang="en-US" sz="2400" dirty="0" err="1"/>
              <a:t>défini</a:t>
            </a:r>
            <a:r>
              <a:rPr lang="en-US" sz="2400" dirty="0"/>
              <a:t>: </a:t>
            </a:r>
            <a:r>
              <a:rPr lang="en-US" sz="2400" dirty="0" err="1"/>
              <a:t>EuPRAXIA</a:t>
            </a:r>
            <a:r>
              <a:rPr lang="en-US" sz="2400" dirty="0"/>
              <a:t> ne </a:t>
            </a:r>
            <a:r>
              <a:rPr lang="en-US" sz="2400" dirty="0" err="1"/>
              <a:t>doit</a:t>
            </a:r>
            <a:r>
              <a:rPr lang="en-US" sz="2400" dirty="0"/>
              <a:t> pas </a:t>
            </a:r>
            <a:r>
              <a:rPr lang="en-US" sz="2400" dirty="0" err="1"/>
              <a:t>être</a:t>
            </a:r>
            <a:r>
              <a:rPr lang="en-US" sz="2400" dirty="0"/>
              <a:t> vu </a:t>
            </a:r>
            <a:r>
              <a:rPr lang="en-US" sz="2400" dirty="0" err="1"/>
              <a:t>comme</a:t>
            </a:r>
            <a:r>
              <a:rPr lang="en-US" sz="2400" dirty="0"/>
              <a:t> un </a:t>
            </a:r>
            <a:r>
              <a:rPr lang="en-US" sz="2400" dirty="0" err="1"/>
              <a:t>organisme</a:t>
            </a:r>
            <a:r>
              <a:rPr lang="en-US" sz="2400" dirty="0"/>
              <a:t> de </a:t>
            </a:r>
            <a:r>
              <a:rPr lang="en-US" sz="2400" dirty="0" err="1"/>
              <a:t>financement</a:t>
            </a:r>
            <a:r>
              <a:rPr lang="en-US" sz="2400" dirty="0"/>
              <a:t> </a:t>
            </a:r>
            <a:r>
              <a:rPr lang="en-US" sz="2400" dirty="0" err="1"/>
              <a:t>externe</a:t>
            </a:r>
            <a:r>
              <a:rPr lang="en-US" sz="2400" dirty="0"/>
              <a:t>, </a:t>
            </a:r>
            <a:r>
              <a:rPr lang="en-US" sz="2400" dirty="0" err="1"/>
              <a:t>EuPRAXIA</a:t>
            </a:r>
            <a:r>
              <a:rPr lang="en-US" sz="2400" dirty="0"/>
              <a:t> </a:t>
            </a:r>
            <a:r>
              <a:rPr lang="en-US" sz="2400" dirty="0" err="1"/>
              <a:t>est</a:t>
            </a:r>
            <a:r>
              <a:rPr lang="en-US" sz="2400" dirty="0"/>
              <a:t> </a:t>
            </a:r>
            <a:r>
              <a:rPr lang="en-US" sz="2400" dirty="0" err="1"/>
              <a:t>construit</a:t>
            </a:r>
            <a:r>
              <a:rPr lang="en-US" sz="2400" dirty="0"/>
              <a:t> pas </a:t>
            </a:r>
            <a:r>
              <a:rPr lang="en-US" sz="2400" dirty="0" err="1"/>
              <a:t>ses</a:t>
            </a:r>
            <a:r>
              <a:rPr lang="en-US" sz="2400" dirty="0"/>
              <a:t> </a:t>
            </a:r>
            <a:r>
              <a:rPr lang="en-US" sz="2400" dirty="0" err="1"/>
              <a:t>partenaires</a:t>
            </a:r>
            <a:r>
              <a:rPr lang="en-US" sz="2400" dirty="0"/>
              <a:t>, integration des </a:t>
            </a:r>
            <a:r>
              <a:rPr lang="en-US" sz="2400" dirty="0" err="1"/>
              <a:t>acteurs</a:t>
            </a:r>
            <a:r>
              <a:rPr lang="en-US" sz="2400" dirty="0"/>
              <a:t> </a:t>
            </a:r>
            <a:r>
              <a:rPr lang="en-US" sz="2400" dirty="0" err="1"/>
              <a:t>EuPRAXIA</a:t>
            </a:r>
            <a:r>
              <a:rPr lang="en-US" sz="2400" dirty="0"/>
              <a:t> </a:t>
            </a:r>
            <a:r>
              <a:rPr lang="en-US" sz="2400" dirty="0" err="1"/>
              <a:t>actuels</a:t>
            </a:r>
            <a:r>
              <a:rPr lang="en-US" sz="2400" dirty="0"/>
              <a:t> dans </a:t>
            </a:r>
            <a:r>
              <a:rPr lang="en-US" sz="2400" dirty="0" err="1"/>
              <a:t>EuPRAXA</a:t>
            </a:r>
            <a:r>
              <a:rPr lang="en-US" sz="2400" dirty="0"/>
              <a:t> FR?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/>
              <a:t>Résultats</a:t>
            </a:r>
            <a:r>
              <a:rPr lang="en-US" sz="2400" dirty="0"/>
              <a:t> </a:t>
            </a:r>
            <a:r>
              <a:rPr lang="en-US" sz="2400" dirty="0" err="1"/>
              <a:t>scientifiques</a:t>
            </a:r>
            <a:r>
              <a:rPr lang="en-US" sz="2400" dirty="0"/>
              <a:t> </a:t>
            </a:r>
            <a:r>
              <a:rPr lang="en-US" sz="2400" dirty="0" err="1"/>
              <a:t>attendus</a:t>
            </a:r>
            <a:r>
              <a:rPr lang="en-US" sz="2400" dirty="0"/>
              <a:t> et </a:t>
            </a:r>
            <a:r>
              <a:rPr lang="en-US" sz="2400" dirty="0" err="1"/>
              <a:t>méthodes</a:t>
            </a:r>
            <a:r>
              <a:rPr lang="en-US" sz="2400" dirty="0"/>
              <a:t> </a:t>
            </a:r>
            <a:r>
              <a:rPr lang="en-US" sz="2400" dirty="0" err="1"/>
              <a:t>doivent</a:t>
            </a:r>
            <a:r>
              <a:rPr lang="en-US" sz="2400" dirty="0"/>
              <a:t> </a:t>
            </a:r>
            <a:r>
              <a:rPr lang="en-US" sz="2400" dirty="0" err="1"/>
              <a:t>être</a:t>
            </a:r>
            <a:r>
              <a:rPr lang="en-US" sz="2400" dirty="0"/>
              <a:t> </a:t>
            </a:r>
            <a:r>
              <a:rPr lang="en-US" sz="2400" dirty="0" err="1"/>
              <a:t>argumentés</a:t>
            </a:r>
            <a:r>
              <a:rPr lang="en-US" sz="2400" dirty="0"/>
              <a:t> et </a:t>
            </a:r>
            <a:r>
              <a:rPr lang="en-US" sz="2400" dirty="0" err="1"/>
              <a:t>reliés</a:t>
            </a:r>
            <a:r>
              <a:rPr lang="en-US" sz="2400" dirty="0"/>
              <a:t> à </a:t>
            </a:r>
            <a:r>
              <a:rPr lang="en-US" sz="2400" dirty="0" err="1"/>
              <a:t>EuPRAXIA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92200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2066</TotalTime>
  <Words>1013</Words>
  <Application>Microsoft Office PowerPoint</Application>
  <PresentationFormat>Affichage à l'écran (4:3)</PresentationFormat>
  <Paragraphs>100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25" baseType="lpstr">
      <vt:lpstr>MS PGothic</vt:lpstr>
      <vt:lpstr>Arial</vt:lpstr>
      <vt:lpstr>Arial Unicode MS</vt:lpstr>
      <vt:lpstr>Calibri</vt:lpstr>
      <vt:lpstr>Courier New</vt:lpstr>
      <vt:lpstr>Wingdings</vt:lpstr>
      <vt:lpstr>Thème Office</vt:lpstr>
      <vt:lpstr>1_Thème Office</vt:lpstr>
      <vt:lpstr>Groupement de Recherche Accélérateurs Plasma  PompEs par Laser GdR APPEL</vt:lpstr>
      <vt:lpstr>Ordre du jour</vt:lpstr>
      <vt:lpstr>2. Point financier</vt:lpstr>
      <vt:lpstr>2. Point financier</vt:lpstr>
      <vt:lpstr>3. Réunion thématique ions 19 juin</vt:lpstr>
      <vt:lpstr>4.  Activité (travail des axes) et discussion d'actions à venir </vt:lpstr>
      <vt:lpstr>Divers</vt:lpstr>
      <vt:lpstr>5. Discussion des documents reçus et recommandations finales sur Eupraxia Fr </vt:lpstr>
      <vt:lpstr>5. Commentaires/recommandations</vt:lpstr>
      <vt:lpstr>Présentation PowerPoint</vt:lpstr>
      <vt:lpstr>Contribution Fr à EuPRAXIA rappel des objectifs</vt:lpstr>
      <vt:lpstr>Le GdR prépare des recommandations pour la contribution Fr à EuPRAXIA</vt:lpstr>
      <vt:lpstr>Critères d’analyse</vt:lpstr>
      <vt:lpstr>Recommandations participation fr à Eupraxia 1/3</vt:lpstr>
      <vt:lpstr>Recommandations participation fr à Eupraxia 2/3</vt:lpstr>
      <vt:lpstr>Recommandations participation fr à Eupraxia 3/3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Groupement de Recherche Accélérateurs Laser Plasma GdR ALP</dc:title>
  <dc:creator>Brigitte</dc:creator>
  <cp:lastModifiedBy>brigitte</cp:lastModifiedBy>
  <cp:revision>75</cp:revision>
  <cp:lastPrinted>2019-01-10T13:10:34Z</cp:lastPrinted>
  <dcterms:created xsi:type="dcterms:W3CDTF">2018-06-06T12:05:47Z</dcterms:created>
  <dcterms:modified xsi:type="dcterms:W3CDTF">2019-06-17T09:43:54Z</dcterms:modified>
</cp:coreProperties>
</file>