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  <p:sldMasterId id="2147483710" r:id="rId2"/>
  </p:sldMasterIdLst>
  <p:notesMasterIdLst>
    <p:notesMasterId r:id="rId39"/>
  </p:notesMasterIdLst>
  <p:handoutMasterIdLst>
    <p:handoutMasterId r:id="rId40"/>
  </p:handoutMasterIdLst>
  <p:sldIdLst>
    <p:sldId id="261" r:id="rId3"/>
    <p:sldId id="358" r:id="rId4"/>
    <p:sldId id="271" r:id="rId5"/>
    <p:sldId id="359" r:id="rId6"/>
    <p:sldId id="360" r:id="rId7"/>
    <p:sldId id="372" r:id="rId8"/>
    <p:sldId id="361" r:id="rId9"/>
    <p:sldId id="373" r:id="rId10"/>
    <p:sldId id="367" r:id="rId11"/>
    <p:sldId id="368" r:id="rId12"/>
    <p:sldId id="369" r:id="rId13"/>
    <p:sldId id="380" r:id="rId14"/>
    <p:sldId id="362" r:id="rId15"/>
    <p:sldId id="375" r:id="rId16"/>
    <p:sldId id="569" r:id="rId17"/>
    <p:sldId id="393" r:id="rId18"/>
    <p:sldId id="374" r:id="rId19"/>
    <p:sldId id="371" r:id="rId20"/>
    <p:sldId id="376" r:id="rId21"/>
    <p:sldId id="365" r:id="rId22"/>
    <p:sldId id="378" r:id="rId23"/>
    <p:sldId id="392" r:id="rId24"/>
    <p:sldId id="381" r:id="rId25"/>
    <p:sldId id="384" r:id="rId26"/>
    <p:sldId id="386" r:id="rId27"/>
    <p:sldId id="740" r:id="rId28"/>
    <p:sldId id="387" r:id="rId29"/>
    <p:sldId id="391" r:id="rId30"/>
    <p:sldId id="382" r:id="rId31"/>
    <p:sldId id="388" r:id="rId32"/>
    <p:sldId id="390" r:id="rId33"/>
    <p:sldId id="318" r:id="rId34"/>
    <p:sldId id="307" r:id="rId35"/>
    <p:sldId id="383" r:id="rId36"/>
    <p:sldId id="347" r:id="rId37"/>
    <p:sldId id="351" r:id="rId38"/>
  </p:sldIdLst>
  <p:sldSz cx="9144000" cy="6858000" type="screen4x3"/>
  <p:notesSz cx="7099300" cy="10234613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94">
          <p15:clr>
            <a:srgbClr val="A4A3A4"/>
          </p15:clr>
        </p15:guide>
        <p15:guide id="2" pos="56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36FA"/>
    <a:srgbClr val="FFCC99"/>
    <a:srgbClr val="FFFFCC"/>
    <a:srgbClr val="FFFF99"/>
    <a:srgbClr val="E8702E"/>
    <a:srgbClr val="147694"/>
    <a:srgbClr val="177E9D"/>
    <a:srgbClr val="116E8A"/>
    <a:srgbClr val="009999"/>
    <a:srgbClr val="CC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995" autoAdjust="0"/>
    <p:restoredTop sz="96310" autoAdjust="0"/>
  </p:normalViewPr>
  <p:slideViewPr>
    <p:cSldViewPr snapToObjects="1" showGuides="1">
      <p:cViewPr varScale="1">
        <p:scale>
          <a:sx n="88" d="100"/>
          <a:sy n="88" d="100"/>
        </p:scale>
        <p:origin x="1334" y="67"/>
      </p:cViewPr>
      <p:guideLst>
        <p:guide orient="horz" pos="3294"/>
        <p:guide pos="5602"/>
      </p:guideLst>
    </p:cSldViewPr>
  </p:slideViewPr>
  <p:outlineViewPr>
    <p:cViewPr>
      <p:scale>
        <a:sx n="33" d="100"/>
        <a:sy n="33" d="100"/>
      </p:scale>
      <p:origin x="0" y="-104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-3240"/>
    </p:cViewPr>
  </p:sorterViewPr>
  <p:notesViewPr>
    <p:cSldViewPr snapToObjects="1" showGuides="1">
      <p:cViewPr varScale="1">
        <p:scale>
          <a:sx n="73" d="100"/>
          <a:sy n="73" d="100"/>
        </p:scale>
        <p:origin x="-2028" y="-98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2" Type="http://schemas.openxmlformats.org/officeDocument/2006/relationships/image" Target="../media/image66.wmf"/><Relationship Id="rId1" Type="http://schemas.openxmlformats.org/officeDocument/2006/relationships/image" Target="../media/image65.wmf"/><Relationship Id="rId4" Type="http://schemas.openxmlformats.org/officeDocument/2006/relationships/image" Target="../media/image6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nl-BE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E6185198-F140-406E-8F04-DE9D809B9791}" type="datetimeFigureOut">
              <a:rPr lang="nl-BE" sz="1100">
                <a:latin typeface="Arial" pitchFamily="34" charset="0"/>
                <a:cs typeface="Arial" pitchFamily="34" charset="0"/>
              </a:rPr>
              <a:pPr/>
              <a:t>14/10/2019</a:t>
            </a:fld>
            <a:endParaRPr lang="nl-BE" sz="110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nl-BE" sz="110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6A024B3E-C6E9-4CB0-843C-3CD5676655AA}" type="slidenum">
              <a:rPr lang="nl-BE" sz="1100"/>
              <a:pPr/>
              <a:t>‹#›</a:t>
            </a:fld>
            <a:endParaRPr lang="nl-BE" sz="1100"/>
          </a:p>
        </p:txBody>
      </p:sp>
    </p:spTree>
    <p:extLst>
      <p:ext uri="{BB962C8B-B14F-4D97-AF65-F5344CB8AC3E}">
        <p14:creationId xmlns:p14="http://schemas.microsoft.com/office/powerpoint/2010/main" val="3973219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100">
                <a:latin typeface="Arial" pitchFamily="34" charset="0"/>
                <a:cs typeface="Arial" pitchFamily="34" charset="0"/>
              </a:defRPr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100">
                <a:latin typeface="Arial" pitchFamily="34" charset="0"/>
                <a:cs typeface="Arial" pitchFamily="34" charset="0"/>
              </a:defRPr>
            </a:lvl1pPr>
          </a:lstStyle>
          <a:p>
            <a:fld id="{7AF0A2F9-EF49-41B3-9E69-7CDBDC14786A}" type="datetimeFigureOut">
              <a:rPr lang="nl-BE" smtClean="0"/>
              <a:pPr/>
              <a:t>14/10/2019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559000" y="4835250"/>
            <a:ext cx="5962667" cy="4633781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100">
                <a:latin typeface="Arial" pitchFamily="34" charset="0"/>
                <a:cs typeface="Arial" pitchFamily="34" charset="0"/>
              </a:defRPr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100">
                <a:latin typeface="Arial" pitchFamily="34" charset="0"/>
                <a:cs typeface="Arial" pitchFamily="34" charset="0"/>
              </a:defRPr>
            </a:lvl1pPr>
          </a:lstStyle>
          <a:p>
            <a:fld id="{17C257C2-8D60-4760-88CB-024AF3EEC641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94757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0" y="648000"/>
            <a:ext cx="9144000" cy="6228000"/>
          </a:xfrm>
          <a:prstGeom prst="rect">
            <a:avLst/>
          </a:prstGeom>
          <a:gradFill flip="none" rotWithShape="1">
            <a:gsLst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77E9D"/>
              </a:gs>
              <a:gs pos="100000">
                <a:srgbClr val="116E8A"/>
              </a:gs>
              <a:gs pos="100000">
                <a:schemeClr val="accent1">
                  <a:tint val="44500"/>
                  <a:satMod val="160000"/>
                </a:schemeClr>
              </a:gs>
              <a:gs pos="0">
                <a:srgbClr val="1D8DB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9" name="Titel 1"/>
          <p:cNvSpPr>
            <a:spLocks noGrp="1"/>
          </p:cNvSpPr>
          <p:nvPr>
            <p:ph type="ctrTitle" hasCustomPrompt="1"/>
          </p:nvPr>
        </p:nvSpPr>
        <p:spPr>
          <a:xfrm>
            <a:off x="3096000" y="2088000"/>
            <a:ext cx="5580000" cy="18000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en typ de titel van de presentatie</a:t>
            </a:r>
            <a:endParaRPr lang="nl-BE" dirty="0"/>
          </a:p>
        </p:txBody>
      </p:sp>
      <p:sp>
        <p:nvSpPr>
          <p:cNvPr id="10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3096000" y="4193675"/>
            <a:ext cx="5580000" cy="10800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en typ de subtitel van de presentatie</a:t>
            </a:r>
            <a:endParaRPr lang="nl-BE" dirty="0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" y="1800000"/>
            <a:ext cx="1840048" cy="4294442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283600" y="5706000"/>
            <a:ext cx="428400" cy="72000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2014732" cy="71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924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0" y="648000"/>
            <a:ext cx="9144000" cy="6228000"/>
          </a:xfrm>
          <a:prstGeom prst="rect">
            <a:avLst/>
          </a:prstGeom>
          <a:gradFill flip="none" rotWithShape="1">
            <a:gsLst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77E9D"/>
              </a:gs>
              <a:gs pos="100000">
                <a:srgbClr val="116E8A"/>
              </a:gs>
              <a:gs pos="100000">
                <a:schemeClr val="accent1">
                  <a:tint val="44500"/>
                  <a:satMod val="160000"/>
                </a:schemeClr>
              </a:gs>
              <a:gs pos="0">
                <a:srgbClr val="1D8DB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9" name="Titel 1"/>
          <p:cNvSpPr>
            <a:spLocks noGrp="1"/>
          </p:cNvSpPr>
          <p:nvPr>
            <p:ph type="ctrTitle" hasCustomPrompt="1"/>
          </p:nvPr>
        </p:nvSpPr>
        <p:spPr>
          <a:xfrm>
            <a:off x="3096000" y="2088000"/>
            <a:ext cx="5580000" cy="18000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en typ de titel van de presentatie</a:t>
            </a:r>
            <a:endParaRPr lang="nl-BE" dirty="0"/>
          </a:p>
        </p:txBody>
      </p:sp>
      <p:sp>
        <p:nvSpPr>
          <p:cNvPr id="10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3096000" y="4193675"/>
            <a:ext cx="5580000" cy="10800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en typ de subtitel van de presentatie</a:t>
            </a:r>
            <a:endParaRPr lang="nl-BE" dirty="0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" y="1800000"/>
            <a:ext cx="1840048" cy="4294442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283600" y="5706000"/>
            <a:ext cx="428400" cy="72000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2014732" cy="71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046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rgbClr val="52BDEC"/>
                </a:solidFill>
              </a:defRPr>
            </a:lvl1pPr>
          </a:lstStyle>
          <a:p>
            <a:r>
              <a:rPr lang="nl-NL" dirty="0"/>
              <a:t>Klik en typ de titel</a:t>
            </a:r>
            <a:endParaRPr lang="nl-BE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CD72-59EE-436D-B435-201699A5BB49}" type="datetimeFigureOut">
              <a:rPr lang="nl-BE" smtClean="0"/>
              <a:pPr/>
              <a:t>14/10/2019</a:t>
            </a:fld>
            <a:endParaRPr lang="nl-BE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6" name="Tijdelijke aanduiding voor tekst 2"/>
          <p:cNvSpPr>
            <a:spLocks noGrp="1"/>
          </p:cNvSpPr>
          <p:nvPr>
            <p:ph idx="1" hasCustomPrompt="1"/>
          </p:nvPr>
        </p:nvSpPr>
        <p:spPr>
          <a:xfrm>
            <a:off x="540000" y="1349999"/>
            <a:ext cx="8334000" cy="442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/>
            </a:lvl1pPr>
          </a:lstStyle>
          <a:p>
            <a:pPr lvl="0"/>
            <a:r>
              <a:rPr lang="nl-NL" dirty="0"/>
              <a:t>Klik en typ de tekst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8536699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0" y="0"/>
            <a:ext cx="9144000" cy="6372000"/>
          </a:xfrm>
          <a:prstGeom prst="rect">
            <a:avLst/>
          </a:prstGeom>
          <a:gradFill flip="none" rotWithShape="1">
            <a:gsLst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77E9D"/>
              </a:gs>
              <a:gs pos="100000">
                <a:srgbClr val="116E8A"/>
              </a:gs>
              <a:gs pos="100000">
                <a:schemeClr val="accent1">
                  <a:tint val="44500"/>
                  <a:satMod val="160000"/>
                </a:schemeClr>
              </a:gs>
              <a:gs pos="0">
                <a:srgbClr val="1D8DB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9" name="Titel 1"/>
          <p:cNvSpPr>
            <a:spLocks noGrp="1"/>
          </p:cNvSpPr>
          <p:nvPr>
            <p:ph type="ctrTitle" hasCustomPrompt="1"/>
          </p:nvPr>
        </p:nvSpPr>
        <p:spPr>
          <a:xfrm>
            <a:off x="3780000" y="2304000"/>
            <a:ext cx="5094000" cy="18002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en typ de titel van de sectie</a:t>
            </a:r>
            <a:endParaRPr lang="nl-BE" dirty="0"/>
          </a:p>
        </p:txBody>
      </p:sp>
      <p:sp>
        <p:nvSpPr>
          <p:cNvPr id="10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3780000" y="4419108"/>
            <a:ext cx="5094000" cy="108000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en typ de subtitel van de sectie</a:t>
            </a:r>
            <a:endParaRPr lang="nl-BE" dirty="0"/>
          </a:p>
        </p:txBody>
      </p:sp>
      <p:pic>
        <p:nvPicPr>
          <p:cNvPr id="17" name="Afbeelding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000" y="6048000"/>
            <a:ext cx="1512458" cy="54000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50000"/>
            <a:ext cx="3300991" cy="320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5907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Klik en typ de titel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540000" y="1350000"/>
            <a:ext cx="4038600" cy="4428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 marL="1435100" indent="-228600">
              <a:buFont typeface="Arial" pitchFamily="34" charset="0"/>
              <a:buChar char="-"/>
              <a:defRPr sz="1600">
                <a:solidFill>
                  <a:srgbClr val="00407A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en typ de tekst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835400" y="1350000"/>
            <a:ext cx="4038600" cy="4428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 marL="1435100" indent="-228600">
              <a:buFont typeface="Arial" pitchFamily="34" charset="0"/>
              <a:buChar char="-"/>
              <a:defRPr sz="1600">
                <a:solidFill>
                  <a:srgbClr val="00407A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en typ de tekst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CD72-59EE-436D-B435-201699A5BB49}" type="datetimeFigureOut">
              <a:rPr lang="nl-BE" smtClean="0"/>
              <a:pPr/>
              <a:t>14/10/2019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259545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Klik en typ de titel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540000" y="1350000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407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 en typ de tekst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540000" y="1991922"/>
            <a:ext cx="4040188" cy="3798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 marL="1435100" indent="-180000">
              <a:buFont typeface="Arial" pitchFamily="34" charset="0"/>
              <a:buChar char="-"/>
              <a:defRPr sz="1600">
                <a:solidFill>
                  <a:srgbClr val="00407A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/>
              <a:t>Klik en typ de tekst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824000" y="1350000"/>
            <a:ext cx="4039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 en typ de tekst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4824000" y="1991922"/>
            <a:ext cx="4039200" cy="3798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 marL="1584325" indent="-285750">
              <a:buFont typeface="Arial" pitchFamily="34" charset="0"/>
              <a:buChar char="-"/>
              <a:defRPr lang="nl-BE" sz="1600" kern="1200" dirty="0">
                <a:solidFill>
                  <a:srgbClr val="00407A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/>
              <a:t>Klik en typ de tekst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CD72-59EE-436D-B435-201699A5BB49}" type="datetimeFigureOut">
              <a:rPr lang="nl-BE" smtClean="0"/>
              <a:pPr/>
              <a:t>14/10/2019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6326396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Klik en typ de titel</a:t>
            </a:r>
            <a:endParaRPr lang="nl-BE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CD72-59EE-436D-B435-201699A5BB49}" type="datetimeFigureOut">
              <a:rPr lang="nl-BE" smtClean="0"/>
              <a:pPr/>
              <a:t>14/10/2019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01345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CD72-59EE-436D-B435-201699A5BB49}" type="datetimeFigureOut">
              <a:rPr lang="nl-BE" smtClean="0"/>
              <a:pPr/>
              <a:t>14/10/2019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81974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40000" y="540000"/>
            <a:ext cx="3008313" cy="895100"/>
          </a:xfrm>
        </p:spPr>
        <p:txBody>
          <a:bodyPr anchor="t" anchorCtr="0"/>
          <a:lstStyle>
            <a:lvl1pPr algn="l">
              <a:defRPr sz="2000" b="1"/>
            </a:lvl1pPr>
          </a:lstStyle>
          <a:p>
            <a:r>
              <a:rPr lang="nl-NL" dirty="0"/>
              <a:t>Klik en typ de titel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3761909" y="540000"/>
            <a:ext cx="5105139" cy="5256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 marL="1435100" indent="-228600">
              <a:buFont typeface="Arial" pitchFamily="34" charset="0"/>
              <a:buChar char="-"/>
              <a:tabLst/>
              <a:defRPr sz="1600">
                <a:solidFill>
                  <a:srgbClr val="00407A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dirty="0"/>
              <a:t>Klik en typ de tekst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539552" y="1435101"/>
            <a:ext cx="3008313" cy="4356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/>
              <a:t>Klik en typ de tekst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CD72-59EE-436D-B435-201699A5BB49}" type="datetimeFigureOut">
              <a:rPr lang="nl-BE" smtClean="0"/>
              <a:pPr/>
              <a:t>14/10/2019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253469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40000" y="4788000"/>
            <a:ext cx="8334000" cy="540000"/>
          </a:xfrm>
        </p:spPr>
        <p:txBody>
          <a:bodyPr anchor="t" anchorCtr="0">
            <a:noAutofit/>
          </a:bodyPr>
          <a:lstStyle>
            <a:lvl1pPr algn="l">
              <a:defRPr sz="2000" b="1"/>
            </a:lvl1pPr>
          </a:lstStyle>
          <a:p>
            <a:r>
              <a:rPr lang="nl-NL" dirty="0"/>
              <a:t>Klik en typ de tekst</a:t>
            </a:r>
            <a:endParaRPr lang="nl-BE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40000" y="540000"/>
            <a:ext cx="8334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540000" y="5445224"/>
            <a:ext cx="8334000" cy="360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/>
              <a:t>Klik en typ de tekst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8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1566000" y="6048000"/>
            <a:ext cx="1980000" cy="288000"/>
          </a:xfrm>
        </p:spPr>
        <p:txBody>
          <a:bodyPr/>
          <a:lstStyle/>
          <a:p>
            <a:endParaRPr lang="nl-BE" dirty="0"/>
          </a:p>
        </p:txBody>
      </p:sp>
      <p:sp>
        <p:nvSpPr>
          <p:cNvPr id="9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540000" y="6048000"/>
            <a:ext cx="936000" cy="288000"/>
          </a:xfrm>
        </p:spPr>
        <p:txBody>
          <a:bodyPr/>
          <a:lstStyle/>
          <a:p>
            <a:fld id="{C4DDCD72-59EE-436D-B435-201699A5BB49}" type="datetimeFigureOut">
              <a:rPr lang="nl-BE" smtClean="0"/>
              <a:pPr/>
              <a:t>14/10/2019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273489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rgbClr val="52BDEC"/>
                </a:solidFill>
              </a:defRPr>
            </a:lvl1pPr>
          </a:lstStyle>
          <a:p>
            <a:r>
              <a:rPr lang="nl-NL" dirty="0"/>
              <a:t>Klik en typ de titel</a:t>
            </a:r>
            <a:endParaRPr lang="nl-BE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CD72-59EE-436D-B435-201699A5BB49}" type="datetimeFigureOut">
              <a:rPr lang="nl-BE" smtClean="0"/>
              <a:pPr/>
              <a:t>14/10/2019</a:t>
            </a:fld>
            <a:endParaRPr lang="nl-BE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6" name="Tijdelijke aanduiding voor tekst 2"/>
          <p:cNvSpPr>
            <a:spLocks noGrp="1"/>
          </p:cNvSpPr>
          <p:nvPr>
            <p:ph idx="1" hasCustomPrompt="1"/>
          </p:nvPr>
        </p:nvSpPr>
        <p:spPr>
          <a:xfrm>
            <a:off x="540000" y="1349999"/>
            <a:ext cx="8334000" cy="442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/>
            </a:lvl1pPr>
          </a:lstStyle>
          <a:p>
            <a:pPr lvl="0"/>
            <a:r>
              <a:rPr lang="nl-NL" dirty="0"/>
              <a:t>Klik en typ de tekst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416900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0" y="0"/>
            <a:ext cx="9144000" cy="6372000"/>
          </a:xfrm>
          <a:prstGeom prst="rect">
            <a:avLst/>
          </a:prstGeom>
          <a:gradFill flip="none" rotWithShape="1">
            <a:gsLst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77E9D"/>
              </a:gs>
              <a:gs pos="100000">
                <a:srgbClr val="116E8A"/>
              </a:gs>
              <a:gs pos="100000">
                <a:schemeClr val="accent1">
                  <a:tint val="44500"/>
                  <a:satMod val="160000"/>
                </a:schemeClr>
              </a:gs>
              <a:gs pos="0">
                <a:srgbClr val="1D8DB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9" name="Titel 1"/>
          <p:cNvSpPr>
            <a:spLocks noGrp="1"/>
          </p:cNvSpPr>
          <p:nvPr>
            <p:ph type="ctrTitle" hasCustomPrompt="1"/>
          </p:nvPr>
        </p:nvSpPr>
        <p:spPr>
          <a:xfrm>
            <a:off x="3780000" y="2304000"/>
            <a:ext cx="5094000" cy="18002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en typ de titel van de sectie</a:t>
            </a:r>
            <a:endParaRPr lang="nl-BE" dirty="0"/>
          </a:p>
        </p:txBody>
      </p:sp>
      <p:sp>
        <p:nvSpPr>
          <p:cNvPr id="10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3780000" y="4419108"/>
            <a:ext cx="5094000" cy="108000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en typ de subtitel van de sectie</a:t>
            </a:r>
            <a:endParaRPr lang="nl-BE" dirty="0"/>
          </a:p>
        </p:txBody>
      </p:sp>
      <p:pic>
        <p:nvPicPr>
          <p:cNvPr id="17" name="Afbeelding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000" y="6048000"/>
            <a:ext cx="1512458" cy="54000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50000"/>
            <a:ext cx="3300991" cy="320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196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rgbClr val="52BDEC"/>
                </a:solidFill>
              </a:defRPr>
            </a:lvl1pPr>
          </a:lstStyle>
          <a:p>
            <a:r>
              <a:rPr lang="nl-NL" dirty="0"/>
              <a:t>Klik en typ de titel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540000" y="1350000"/>
            <a:ext cx="4038600" cy="4428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 marL="1435100" indent="-228600">
              <a:buFont typeface="Arial" pitchFamily="34" charset="0"/>
              <a:buChar char="-"/>
              <a:defRPr sz="1600">
                <a:solidFill>
                  <a:srgbClr val="00407A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en typ de tekst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835400" y="1350000"/>
            <a:ext cx="4038600" cy="4428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 marL="1435100" indent="-228600">
              <a:buFont typeface="Arial" pitchFamily="34" charset="0"/>
              <a:buChar char="-"/>
              <a:defRPr sz="1600">
                <a:solidFill>
                  <a:srgbClr val="00407A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en typ de tekst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CD72-59EE-436D-B435-201699A5BB49}" type="datetimeFigureOut">
              <a:rPr lang="nl-BE" smtClean="0"/>
              <a:pPr/>
              <a:t>14/10/2019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98030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Klik en typ de titel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540000" y="1350000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407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 en typ de tekst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540000" y="1991922"/>
            <a:ext cx="4040188" cy="3798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 marL="1435100" indent="-180000">
              <a:buFont typeface="Arial" pitchFamily="34" charset="0"/>
              <a:buChar char="-"/>
              <a:defRPr sz="1600">
                <a:solidFill>
                  <a:srgbClr val="00407A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/>
              <a:t>Klik en typ de tekst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824000" y="1350000"/>
            <a:ext cx="4039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 en typ de tekst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4824000" y="1991922"/>
            <a:ext cx="4039200" cy="3798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 marL="1584325" indent="-285750">
              <a:buFont typeface="Arial" pitchFamily="34" charset="0"/>
              <a:buChar char="-"/>
              <a:defRPr lang="nl-BE" sz="1600" kern="1200" dirty="0">
                <a:solidFill>
                  <a:srgbClr val="00407A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/>
              <a:t>Klik en typ de tekst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CD72-59EE-436D-B435-201699A5BB49}" type="datetimeFigureOut">
              <a:rPr lang="nl-BE" smtClean="0"/>
              <a:pPr/>
              <a:t>14/10/2019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37820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Klik en typ de titel</a:t>
            </a:r>
            <a:endParaRPr lang="nl-BE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CD72-59EE-436D-B435-201699A5BB49}" type="datetimeFigureOut">
              <a:rPr lang="nl-BE" smtClean="0"/>
              <a:pPr/>
              <a:t>14/10/2019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61822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CD72-59EE-436D-B435-201699A5BB49}" type="datetimeFigureOut">
              <a:rPr lang="nl-BE" smtClean="0"/>
              <a:pPr/>
              <a:t>14/10/2019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89059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40000" y="540000"/>
            <a:ext cx="3008313" cy="895100"/>
          </a:xfrm>
        </p:spPr>
        <p:txBody>
          <a:bodyPr anchor="t" anchorCtr="0"/>
          <a:lstStyle>
            <a:lvl1pPr algn="l">
              <a:defRPr sz="2000" b="1"/>
            </a:lvl1pPr>
          </a:lstStyle>
          <a:p>
            <a:r>
              <a:rPr lang="nl-NL" dirty="0"/>
              <a:t>Klik en typ de titel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3761909" y="540000"/>
            <a:ext cx="5105139" cy="5256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 marL="1435100" indent="-228600">
              <a:buFont typeface="Arial" pitchFamily="34" charset="0"/>
              <a:buChar char="-"/>
              <a:tabLst/>
              <a:defRPr sz="1600">
                <a:solidFill>
                  <a:srgbClr val="00407A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dirty="0"/>
              <a:t>Klik en typ de tekst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539552" y="1435101"/>
            <a:ext cx="3008313" cy="4356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/>
              <a:t>Klik en typ de tekst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CD72-59EE-436D-B435-201699A5BB49}" type="datetimeFigureOut">
              <a:rPr lang="nl-BE" smtClean="0"/>
              <a:pPr/>
              <a:t>14/10/2019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06352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40000" y="4788000"/>
            <a:ext cx="8334000" cy="540000"/>
          </a:xfrm>
        </p:spPr>
        <p:txBody>
          <a:bodyPr anchor="t" anchorCtr="0">
            <a:noAutofit/>
          </a:bodyPr>
          <a:lstStyle>
            <a:lvl1pPr algn="l">
              <a:defRPr sz="2000" b="1"/>
            </a:lvl1pPr>
          </a:lstStyle>
          <a:p>
            <a:r>
              <a:rPr lang="nl-NL" dirty="0"/>
              <a:t>Klik en typ de tekst</a:t>
            </a:r>
            <a:endParaRPr lang="nl-BE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40000" y="540000"/>
            <a:ext cx="8334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540000" y="5445224"/>
            <a:ext cx="8334000" cy="360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/>
              <a:t>Klik en typ de tekst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540000" y="6048000"/>
            <a:ext cx="936000" cy="288000"/>
          </a:xfrm>
        </p:spPr>
        <p:txBody>
          <a:bodyPr/>
          <a:lstStyle/>
          <a:p>
            <a:fld id="{C4DDCD72-59EE-436D-B435-201699A5BB49}" type="datetimeFigureOut">
              <a:rPr lang="nl-BE" smtClean="0"/>
              <a:pPr/>
              <a:t>14/10/2019</a:t>
            </a:fld>
            <a:endParaRPr lang="nl-BE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8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1566000" y="6048000"/>
            <a:ext cx="1980000" cy="288000"/>
          </a:xfrm>
        </p:spPr>
        <p:txBody>
          <a:bodyPr/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024263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8334000" cy="9000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nl-NL" dirty="0"/>
              <a:t>Klik en typ de titel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40000" y="1349999"/>
            <a:ext cx="8334000" cy="442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dirty="0"/>
              <a:t>Klik en typ de tekst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539552" y="6048000"/>
            <a:ext cx="9360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rgbClr val="00407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C4DDCD72-59EE-436D-B435-201699A5BB49}" type="datetimeFigureOut">
              <a:rPr lang="nl-BE" smtClean="0"/>
              <a:pPr/>
              <a:t>14/10/2019</a:t>
            </a:fld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566000" y="6048000"/>
            <a:ext cx="19800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000">
                <a:solidFill>
                  <a:srgbClr val="00407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3636000" y="6048000"/>
            <a:ext cx="9360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rgbClr val="00407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35D8031-C8E5-48F8-A3B6-81643B27A3AF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7" name="Rechthoek 6"/>
          <p:cNvSpPr/>
          <p:nvPr/>
        </p:nvSpPr>
        <p:spPr>
          <a:xfrm>
            <a:off x="0" y="6372000"/>
            <a:ext cx="9144000" cy="486000"/>
          </a:xfrm>
          <a:prstGeom prst="rect">
            <a:avLst/>
          </a:prstGeom>
          <a:gradFill flip="none" rotWithShape="1">
            <a:gsLst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77E9D"/>
              </a:gs>
              <a:gs pos="100000">
                <a:srgbClr val="116E8A"/>
              </a:gs>
              <a:gs pos="100000">
                <a:schemeClr val="accent1">
                  <a:tint val="44500"/>
                  <a:satMod val="160000"/>
                </a:schemeClr>
              </a:gs>
              <a:gs pos="0">
                <a:srgbClr val="1D8DB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000" y="6048000"/>
            <a:ext cx="1512458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215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709" r:id="rId2"/>
    <p:sldLayoutId id="2147483698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baseline="0">
          <a:solidFill>
            <a:srgbClr val="52BDEC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60000" indent="-360000" algn="l" defTabSz="914400" rtl="0" eaLnBrk="1" latinLnBrk="0" hangingPunct="1">
        <a:spcBef>
          <a:spcPts val="580"/>
        </a:spcBef>
        <a:buSzPct val="110000"/>
        <a:buFont typeface="Arial" pitchFamily="34" charset="0"/>
        <a:buChar char="•"/>
        <a:defRPr sz="24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1pPr>
      <a:lvl2pPr marL="720000" indent="-360363" algn="l" defTabSz="914400" rtl="0" eaLnBrk="1" latinLnBrk="0" hangingPunct="1">
        <a:spcBef>
          <a:spcPts val="580"/>
        </a:spcBef>
        <a:buSzPct val="75000"/>
        <a:buFont typeface="Courier New" pitchFamily="49" charset="0"/>
        <a:buChar char="o"/>
        <a:defRPr sz="24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2pPr>
      <a:lvl3pPr marL="990000" indent="-2700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3pPr>
      <a:lvl4pPr marL="1168400" indent="-180000" algn="l" defTabSz="914400" rtl="0" eaLnBrk="1" latinLnBrk="0" hangingPunct="1">
        <a:spcBef>
          <a:spcPts val="380"/>
        </a:spcBef>
        <a:buSzPct val="80000"/>
        <a:buFont typeface="Arial" pitchFamily="34" charset="0"/>
        <a:buChar char="•"/>
        <a:defRPr sz="16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4pPr>
      <a:lvl5pPr marL="1338263" indent="-179388" algn="l" defTabSz="914400" rtl="0" eaLnBrk="1" latinLnBrk="0" hangingPunct="1">
        <a:spcBef>
          <a:spcPts val="380"/>
        </a:spcBef>
        <a:buFont typeface="Arial" pitchFamily="34" charset="0"/>
        <a:buChar char="-"/>
        <a:defRPr lang="nl-BE" sz="1600" kern="1200" dirty="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44000"/>
            <a:ext cx="3240000" cy="2668236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8334000" cy="9000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nl-NL" dirty="0"/>
              <a:t>Klik en typ de titel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40000" y="1349999"/>
            <a:ext cx="8334000" cy="442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dirty="0"/>
              <a:t>Klik en typ de tekst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539552" y="6048000"/>
            <a:ext cx="9360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rgbClr val="00407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C4DDCD72-59EE-436D-B435-201699A5BB49}" type="datetimeFigureOut">
              <a:rPr lang="nl-BE" smtClean="0"/>
              <a:pPr/>
              <a:t>14/10/2019</a:t>
            </a:fld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566000" y="6048000"/>
            <a:ext cx="19800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000">
                <a:solidFill>
                  <a:srgbClr val="00407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3636000" y="6048000"/>
            <a:ext cx="9360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rgbClr val="00407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35D8031-C8E5-48F8-A3B6-81643B27A3AF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7" name="Rechthoek 6"/>
          <p:cNvSpPr/>
          <p:nvPr/>
        </p:nvSpPr>
        <p:spPr>
          <a:xfrm>
            <a:off x="0" y="6372000"/>
            <a:ext cx="9144000" cy="486000"/>
          </a:xfrm>
          <a:prstGeom prst="rect">
            <a:avLst/>
          </a:prstGeom>
          <a:gradFill flip="none" rotWithShape="1">
            <a:gsLst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77E9D"/>
              </a:gs>
              <a:gs pos="100000">
                <a:srgbClr val="116E8A"/>
              </a:gs>
              <a:gs pos="100000">
                <a:schemeClr val="accent1">
                  <a:tint val="44500"/>
                  <a:satMod val="160000"/>
                </a:schemeClr>
              </a:gs>
              <a:gs pos="0">
                <a:srgbClr val="1D8DB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000" y="6048000"/>
            <a:ext cx="1512458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455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baseline="0">
          <a:solidFill>
            <a:srgbClr val="52BDEC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60000" indent="-360000" algn="l" defTabSz="914400" rtl="0" eaLnBrk="1" latinLnBrk="0" hangingPunct="1">
        <a:spcBef>
          <a:spcPts val="580"/>
        </a:spcBef>
        <a:buSzPct val="110000"/>
        <a:buFont typeface="Arial" pitchFamily="34" charset="0"/>
        <a:buChar char="•"/>
        <a:defRPr sz="24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1pPr>
      <a:lvl2pPr marL="720000" indent="-360363" algn="l" defTabSz="914400" rtl="0" eaLnBrk="1" latinLnBrk="0" hangingPunct="1">
        <a:spcBef>
          <a:spcPts val="580"/>
        </a:spcBef>
        <a:buSzPct val="75000"/>
        <a:buFont typeface="Courier New" pitchFamily="49" charset="0"/>
        <a:buChar char="o"/>
        <a:defRPr sz="24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2pPr>
      <a:lvl3pPr marL="990000" indent="-2700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3pPr>
      <a:lvl4pPr marL="1168400" indent="-180000" algn="l" defTabSz="914400" rtl="0" eaLnBrk="1" latinLnBrk="0" hangingPunct="1">
        <a:spcBef>
          <a:spcPts val="380"/>
        </a:spcBef>
        <a:buSzPct val="80000"/>
        <a:buFont typeface="Arial" pitchFamily="34" charset="0"/>
        <a:buChar char="•"/>
        <a:defRPr sz="16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4pPr>
      <a:lvl5pPr marL="1338263" indent="-179388" algn="l" defTabSz="914400" rtl="0" eaLnBrk="1" latinLnBrk="0" hangingPunct="1">
        <a:spcBef>
          <a:spcPts val="380"/>
        </a:spcBef>
        <a:buFont typeface="Arial" pitchFamily="34" charset="0"/>
        <a:buChar char="-"/>
        <a:defRPr lang="nl-BE" sz="1600" kern="1200" dirty="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image" Target="../media/image37.png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8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0.png"/><Relationship Id="rId4" Type="http://schemas.openxmlformats.org/officeDocument/2006/relationships/image" Target="../media/image5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0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5" Type="http://schemas.openxmlformats.org/officeDocument/2006/relationships/image" Target="../media/image560.png"/><Relationship Id="rId4" Type="http://schemas.openxmlformats.org/officeDocument/2006/relationships/image" Target="../media/image55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63.png"/><Relationship Id="rId4" Type="http://schemas.openxmlformats.org/officeDocument/2006/relationships/image" Target="../media/image62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640.png"/><Relationship Id="rId4" Type="http://schemas.openxmlformats.org/officeDocument/2006/relationships/image" Target="../media/image19.w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wmf"/><Relationship Id="rId13" Type="http://schemas.openxmlformats.org/officeDocument/2006/relationships/image" Target="../media/image68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6.bin"/><Relationship Id="rId12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70.png"/><Relationship Id="rId11" Type="http://schemas.openxmlformats.org/officeDocument/2006/relationships/image" Target="../media/image67.wmf"/><Relationship Id="rId5" Type="http://schemas.openxmlformats.org/officeDocument/2006/relationships/image" Target="../media/image69.png"/><Relationship Id="rId10" Type="http://schemas.openxmlformats.org/officeDocument/2006/relationships/oleObject" Target="../embeddings/oleObject7.bin"/><Relationship Id="rId4" Type="http://schemas.openxmlformats.org/officeDocument/2006/relationships/image" Target="../media/image65.wmf"/><Relationship Id="rId9" Type="http://schemas.openxmlformats.org/officeDocument/2006/relationships/image" Target="../media/image71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7.png"/><Relationship Id="rId7" Type="http://schemas.openxmlformats.org/officeDocument/2006/relationships/image" Target="../media/image180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21.png"/><Relationship Id="rId4" Type="http://schemas.openxmlformats.org/officeDocument/2006/relationships/image" Target="../media/image18.pn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3.png"/><Relationship Id="rId5" Type="http://schemas.openxmlformats.org/officeDocument/2006/relationships/image" Target="../media/image19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2E0C7CB9-3437-468E-B6C9-2C354DEF35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59" y="345206"/>
            <a:ext cx="5616623" cy="3824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5286FF0-DCAA-4A5B-8BF0-32347197C768}"/>
              </a:ext>
            </a:extLst>
          </p:cNvPr>
          <p:cNvSpPr txBox="1"/>
          <p:nvPr/>
        </p:nvSpPr>
        <p:spPr>
          <a:xfrm>
            <a:off x="3491880" y="2105561"/>
            <a:ext cx="5118709" cy="132343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dirty="0"/>
              <a:t>Beyond </a:t>
            </a:r>
          </a:p>
          <a:p>
            <a:r>
              <a:rPr lang="en-US" sz="4000" dirty="0"/>
              <a:t>Standard Symmetries</a:t>
            </a:r>
            <a:endParaRPr lang="nl-BE" sz="4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95B327-4B77-49E2-ADD6-0EE2EA07AE7A}"/>
              </a:ext>
            </a:extLst>
          </p:cNvPr>
          <p:cNvSpPr txBox="1"/>
          <p:nvPr/>
        </p:nvSpPr>
        <p:spPr>
          <a:xfrm>
            <a:off x="1059912" y="4773856"/>
            <a:ext cx="29980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Nathal Severijns</a:t>
            </a:r>
          </a:p>
          <a:p>
            <a:pPr algn="ctr"/>
            <a:r>
              <a:rPr lang="en-US" sz="2400" dirty="0"/>
              <a:t>KU Leuven, Belgium </a:t>
            </a:r>
            <a:endParaRPr lang="nl-BE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1BD126-B293-4C5A-938C-04666AF282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056" y="3617730"/>
            <a:ext cx="2855173" cy="252478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1902334-A3CA-40C6-85E0-51792E419BB0}"/>
              </a:ext>
            </a:extLst>
          </p:cNvPr>
          <p:cNvSpPr/>
          <p:nvPr/>
        </p:nvSpPr>
        <p:spPr>
          <a:xfrm>
            <a:off x="7380312" y="3429000"/>
            <a:ext cx="1230277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0CB8571-DB2C-427A-9067-9BFF3EC385AB}"/>
              </a:ext>
            </a:extLst>
          </p:cNvPr>
          <p:cNvSpPr/>
          <p:nvPr/>
        </p:nvSpPr>
        <p:spPr>
          <a:xfrm>
            <a:off x="5980830" y="902218"/>
            <a:ext cx="26297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JENAS Meeting</a:t>
            </a:r>
          </a:p>
          <a:p>
            <a:pPr algn="ctr"/>
            <a:r>
              <a:rPr lang="en-US" b="1" dirty="0"/>
              <a:t>Orsay, 14-16 Oct. 2019</a:t>
            </a:r>
            <a:endParaRPr lang="nl-BE" b="1" dirty="0"/>
          </a:p>
        </p:txBody>
      </p:sp>
    </p:spTree>
    <p:extLst>
      <p:ext uri="{BB962C8B-B14F-4D97-AF65-F5344CB8AC3E}">
        <p14:creationId xmlns:p14="http://schemas.microsoft.com/office/powerpoint/2010/main" val="601615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BFE1CEC-5053-44C5-ABCF-1E0D688341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6453336"/>
            <a:ext cx="5328592" cy="30304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D512F63-FACB-4B57-A9AE-8670FC6333A3}"/>
              </a:ext>
            </a:extLst>
          </p:cNvPr>
          <p:cNvSpPr/>
          <p:nvPr/>
        </p:nvSpPr>
        <p:spPr>
          <a:xfrm>
            <a:off x="1691680" y="116632"/>
            <a:ext cx="5840060" cy="846386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>Comparison to Large Hadron Collider  </a:t>
            </a:r>
          </a:p>
          <a:p>
            <a:pPr algn="ctr">
              <a:spcBef>
                <a:spcPts val="600"/>
              </a:spcBef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90% C.L. constraints on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sym typeface="Symbol" panose="05050102010706020507" pitchFamily="18" charset="2"/>
              </a:rPr>
              <a:t></a:t>
            </a:r>
            <a:r>
              <a:rPr lang="en-US" sz="2000" baseline="-20000" dirty="0">
                <a:solidFill>
                  <a:schemeClr val="accent6">
                    <a:lumMod val="50000"/>
                  </a:schemeClr>
                </a:solidFill>
              </a:rPr>
              <a:t>S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sym typeface="Symbol" panose="05050102010706020507" pitchFamily="18" charset="2"/>
              </a:rPr>
              <a:t></a:t>
            </a:r>
            <a:r>
              <a:rPr lang="en-US" sz="2000" baseline="-20000" dirty="0">
                <a:solidFill>
                  <a:schemeClr val="accent6">
                    <a:lumMod val="50000"/>
                  </a:schemeClr>
                </a:solidFill>
                <a:sym typeface="Symbol" panose="05050102010706020507" pitchFamily="18" charset="2"/>
              </a:rPr>
              <a:t>T</a:t>
            </a:r>
            <a:endParaRPr lang="nl-BE" sz="2000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456BB63-E778-4957-B48B-0B31A2BD1302}"/>
              </a:ext>
            </a:extLst>
          </p:cNvPr>
          <p:cNvGrpSpPr/>
          <p:nvPr/>
        </p:nvGrpSpPr>
        <p:grpSpPr>
          <a:xfrm>
            <a:off x="203881" y="2412128"/>
            <a:ext cx="4016088" cy="3734124"/>
            <a:chOff x="267881" y="1215803"/>
            <a:chExt cx="4016088" cy="3734124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2638405D-9ED2-4348-AAC3-8B00359F7A0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7881" y="1215803"/>
              <a:ext cx="4016088" cy="3734124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2749B5A-8B16-4096-BE11-168C7BCE0FD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99792" y="3812603"/>
              <a:ext cx="1296144" cy="230564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285415E-801E-483A-AF89-7A3B4C018C7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564683" y="4043167"/>
              <a:ext cx="1566362" cy="214481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55BA5E0-AE13-412D-8A6E-FAA11F72375E}"/>
              </a:ext>
            </a:extLst>
          </p:cNvPr>
          <p:cNvGrpSpPr/>
          <p:nvPr/>
        </p:nvGrpSpPr>
        <p:grpSpPr>
          <a:xfrm>
            <a:off x="4796032" y="2393077"/>
            <a:ext cx="4061812" cy="3772227"/>
            <a:chOff x="4860032" y="1196752"/>
            <a:chExt cx="4061812" cy="377222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6C6F0BD-7C4F-4CB9-9437-37876789D70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860032" y="1196752"/>
              <a:ext cx="4061812" cy="3772227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08EF053-98F1-49F0-8378-3B8CF6F9494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66499" y="3457201"/>
              <a:ext cx="1270071" cy="225926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CE55D4C-3E34-4001-ACD4-337000438CA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107756" y="3683127"/>
              <a:ext cx="1566363" cy="240479"/>
            </a:xfrm>
            <a:prstGeom prst="rect">
              <a:avLst/>
            </a:prstGeom>
          </p:spPr>
        </p:pic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E06CADE8-65D3-48E2-93E6-4A08E6C95557}"/>
              </a:ext>
            </a:extLst>
          </p:cNvPr>
          <p:cNvSpPr/>
          <p:nvPr/>
        </p:nvSpPr>
        <p:spPr>
          <a:xfrm>
            <a:off x="4434712" y="1716315"/>
            <a:ext cx="24082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l-BE" sz="1400" b="1" dirty="0">
                <a:solidFill>
                  <a:srgbClr val="1C36FA"/>
                </a:solidFill>
                <a:latin typeface="t1-gul-regular"/>
              </a:rPr>
              <a:t>T. </a:t>
            </a:r>
            <a:r>
              <a:rPr lang="nl-BE" sz="1400" b="1" dirty="0" err="1">
                <a:solidFill>
                  <a:srgbClr val="1C36FA"/>
                </a:solidFill>
                <a:latin typeface="t1-gul-regular"/>
              </a:rPr>
              <a:t>Bhattacharya</a:t>
            </a:r>
            <a:r>
              <a:rPr lang="nl-BE" sz="1400" b="1" dirty="0">
                <a:solidFill>
                  <a:srgbClr val="1C36FA"/>
                </a:solidFill>
                <a:latin typeface="t1-gul-regular"/>
              </a:rPr>
              <a:t> et al., </a:t>
            </a:r>
          </a:p>
          <a:p>
            <a:pPr algn="ctr"/>
            <a:r>
              <a:rPr lang="nl-BE" sz="1400" b="1" dirty="0" err="1">
                <a:solidFill>
                  <a:srgbClr val="1C36FA"/>
                </a:solidFill>
                <a:latin typeface="t1-gul-regular"/>
              </a:rPr>
              <a:t>Phys</a:t>
            </a:r>
            <a:r>
              <a:rPr lang="nl-BE" sz="1400" b="1" dirty="0">
                <a:solidFill>
                  <a:srgbClr val="1C36FA"/>
                </a:solidFill>
                <a:latin typeface="t1-gul-regular"/>
              </a:rPr>
              <a:t>. </a:t>
            </a:r>
            <a:r>
              <a:rPr lang="nl-BE" sz="1400" b="1" dirty="0" err="1">
                <a:solidFill>
                  <a:srgbClr val="1C36FA"/>
                </a:solidFill>
                <a:latin typeface="t1-gul-regular"/>
              </a:rPr>
              <a:t>Rev</a:t>
            </a:r>
            <a:r>
              <a:rPr lang="nl-BE" sz="1400" b="1" dirty="0">
                <a:solidFill>
                  <a:srgbClr val="1C36FA"/>
                </a:solidFill>
                <a:latin typeface="t1-gul-regular"/>
              </a:rPr>
              <a:t>. D 85 (2012) 054512</a:t>
            </a:r>
            <a:endParaRPr lang="nl-BE" sz="1400" b="1" dirty="0">
              <a:solidFill>
                <a:srgbClr val="1C36FA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E2AC332-2D96-4902-BF50-167F0C789800}"/>
              </a:ext>
            </a:extLst>
          </p:cNvPr>
          <p:cNvSpPr/>
          <p:nvPr/>
        </p:nvSpPr>
        <p:spPr>
          <a:xfrm>
            <a:off x="405978" y="1665329"/>
            <a:ext cx="31559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400" b="1" dirty="0">
                <a:solidFill>
                  <a:srgbClr val="1C36FA"/>
                </a:solidFill>
                <a:latin typeface="t1-gul-regular"/>
              </a:rPr>
              <a:t>O. Naviliat-Cuncic, M. González-Alonso, </a:t>
            </a:r>
          </a:p>
          <a:p>
            <a:pPr algn="ctr"/>
            <a:r>
              <a:rPr lang="es-ES" sz="1400" b="1" dirty="0">
                <a:solidFill>
                  <a:srgbClr val="1C36FA"/>
                </a:solidFill>
                <a:latin typeface="t1-gul-regular"/>
              </a:rPr>
              <a:t>Ann. </a:t>
            </a:r>
            <a:r>
              <a:rPr lang="es-ES" sz="1400" b="1" dirty="0" err="1">
                <a:solidFill>
                  <a:srgbClr val="1C36FA"/>
                </a:solidFill>
                <a:latin typeface="t1-gul-regular"/>
              </a:rPr>
              <a:t>Phys</a:t>
            </a:r>
            <a:r>
              <a:rPr lang="es-ES" sz="1400" b="1" dirty="0">
                <a:solidFill>
                  <a:srgbClr val="1C36FA"/>
                </a:solidFill>
                <a:latin typeface="t1-gul-regular"/>
              </a:rPr>
              <a:t>. (</a:t>
            </a:r>
            <a:r>
              <a:rPr lang="es-ES" sz="1400" b="1" dirty="0" err="1">
                <a:solidFill>
                  <a:srgbClr val="1C36FA"/>
                </a:solidFill>
                <a:latin typeface="t1-gul-regular"/>
              </a:rPr>
              <a:t>Berl</a:t>
            </a:r>
            <a:r>
              <a:rPr lang="es-ES" sz="1400" b="1" dirty="0">
                <a:solidFill>
                  <a:srgbClr val="1C36FA"/>
                </a:solidFill>
                <a:latin typeface="t1-gul-regular"/>
              </a:rPr>
              <a:t>.) 525 (2013) 600</a:t>
            </a:r>
            <a:endParaRPr lang="nl-BE" sz="1400" b="1" dirty="0">
              <a:solidFill>
                <a:srgbClr val="1C36FA"/>
              </a:solidFill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E2369D9-7AE3-4A78-8747-814240592A39}"/>
              </a:ext>
            </a:extLst>
          </p:cNvPr>
          <p:cNvCxnSpPr>
            <a:cxnSpLocks/>
          </p:cNvCxnSpPr>
          <p:nvPr/>
        </p:nvCxnSpPr>
        <p:spPr>
          <a:xfrm flipH="1" flipV="1">
            <a:off x="1691680" y="2105044"/>
            <a:ext cx="584524" cy="1107933"/>
          </a:xfrm>
          <a:prstGeom prst="straightConnector1">
            <a:avLst/>
          </a:prstGeom>
          <a:ln w="28575">
            <a:solidFill>
              <a:srgbClr val="1C36F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83831E2-9181-425F-B2B2-4A857630057C}"/>
              </a:ext>
            </a:extLst>
          </p:cNvPr>
          <p:cNvCxnSpPr>
            <a:cxnSpLocks/>
          </p:cNvCxnSpPr>
          <p:nvPr/>
        </p:nvCxnSpPr>
        <p:spPr>
          <a:xfrm flipH="1" flipV="1">
            <a:off x="5796136" y="2204474"/>
            <a:ext cx="1098640" cy="1650086"/>
          </a:xfrm>
          <a:prstGeom prst="straightConnector1">
            <a:avLst/>
          </a:prstGeom>
          <a:ln w="28575">
            <a:solidFill>
              <a:srgbClr val="1C36FA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EA89D3BE-C695-4959-BA4F-27E306A369D0}"/>
              </a:ext>
            </a:extLst>
          </p:cNvPr>
          <p:cNvSpPr txBox="1"/>
          <p:nvPr/>
        </p:nvSpPr>
        <p:spPr>
          <a:xfrm>
            <a:off x="7193512" y="990643"/>
            <a:ext cx="1396536" cy="134908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US" sz="1600" dirty="0">
                <a:solidFill>
                  <a:schemeClr val="accent6">
                    <a:lumMod val="50000"/>
                  </a:schemeClr>
                </a:solidFill>
                <a:sym typeface="Symbol" panose="05050102010706020507" pitchFamily="18" charset="2"/>
              </a:rPr>
              <a:t>assuming:  </a:t>
            </a:r>
            <a:endParaRPr lang="nl-BE" sz="1600" dirty="0">
              <a:solidFill>
                <a:schemeClr val="accent6">
                  <a:lumMod val="50000"/>
                </a:schemeClr>
              </a:solidFill>
              <a:sym typeface="Symbol" panose="05050102010706020507" pitchFamily="18" charset="2"/>
            </a:endParaRPr>
          </a:p>
          <a:p>
            <a:r>
              <a:rPr lang="nl-BE" sz="1600" dirty="0">
                <a:solidFill>
                  <a:schemeClr val="accent6">
                    <a:lumMod val="50000"/>
                  </a:schemeClr>
                </a:solidFill>
                <a:sym typeface="Symbol" panose="05050102010706020507" pitchFamily="18" charset="2"/>
              </a:rPr>
              <a:t>(</a:t>
            </a:r>
            <a:r>
              <a:rPr lang="nl-BE" sz="1600" baseline="-20000" dirty="0">
                <a:solidFill>
                  <a:schemeClr val="accent6">
                    <a:lumMod val="50000"/>
                  </a:schemeClr>
                </a:solidFill>
                <a:sym typeface="Symbol" panose="05050102010706020507" pitchFamily="18" charset="2"/>
              </a:rPr>
              <a:t>n</a:t>
            </a:r>
            <a:r>
              <a:rPr lang="nl-BE" sz="1600" dirty="0">
                <a:solidFill>
                  <a:schemeClr val="accent6">
                    <a:lumMod val="50000"/>
                  </a:schemeClr>
                </a:solidFill>
                <a:sym typeface="Symbol" panose="05050102010706020507" pitchFamily="18" charset="2"/>
              </a:rPr>
              <a:t>) = 0.1 s</a:t>
            </a:r>
          </a:p>
          <a:p>
            <a:r>
              <a:rPr lang="nl-BE" sz="1600" dirty="0">
                <a:solidFill>
                  <a:schemeClr val="accent6">
                    <a:lumMod val="50000"/>
                  </a:schemeClr>
                </a:solidFill>
                <a:sym typeface="Symbol" panose="05050102010706020507" pitchFamily="18" charset="2"/>
              </a:rPr>
              <a:t>(b) = 0.001</a:t>
            </a:r>
          </a:p>
          <a:p>
            <a:r>
              <a:rPr lang="nl-BE" sz="1600" dirty="0">
                <a:solidFill>
                  <a:schemeClr val="accent6">
                    <a:lumMod val="50000"/>
                  </a:schemeClr>
                </a:solidFill>
                <a:sym typeface="Symbol" panose="05050102010706020507" pitchFamily="18" charset="2"/>
              </a:rPr>
              <a:t>(A</a:t>
            </a:r>
            <a:r>
              <a:rPr lang="nl-BE" sz="1600" baseline="-20000" dirty="0">
                <a:solidFill>
                  <a:schemeClr val="accent6">
                    <a:lumMod val="50000"/>
                  </a:schemeClr>
                </a:solidFill>
                <a:sym typeface="Symbol" panose="05050102010706020507" pitchFamily="18" charset="2"/>
              </a:rPr>
              <a:t>n</a:t>
            </a:r>
            <a:r>
              <a:rPr lang="nl-BE" sz="1600" dirty="0">
                <a:solidFill>
                  <a:schemeClr val="accent6">
                    <a:lumMod val="50000"/>
                  </a:schemeClr>
                </a:solidFill>
                <a:sym typeface="Symbol" panose="05050102010706020507" pitchFamily="18" charset="2"/>
              </a:rPr>
              <a:t>) = 0.1 %</a:t>
            </a:r>
          </a:p>
          <a:p>
            <a:r>
              <a:rPr lang="nl-BE" sz="1600" dirty="0">
                <a:solidFill>
                  <a:schemeClr val="accent6">
                    <a:lumMod val="50000"/>
                  </a:schemeClr>
                </a:solidFill>
                <a:sym typeface="Symbol" panose="05050102010706020507" pitchFamily="18" charset="2"/>
              </a:rPr>
              <a:t>(a)  = 0.1 %</a:t>
            </a:r>
            <a:endParaRPr lang="nl-BE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8D896E53-68B2-4DD0-BEFD-AE68FED6CA57}"/>
              </a:ext>
            </a:extLst>
          </p:cNvPr>
          <p:cNvCxnSpPr>
            <a:cxnSpLocks/>
          </p:cNvCxnSpPr>
          <p:nvPr/>
        </p:nvCxnSpPr>
        <p:spPr>
          <a:xfrm flipV="1">
            <a:off x="7380312" y="2339730"/>
            <a:ext cx="0" cy="1449311"/>
          </a:xfrm>
          <a:prstGeom prst="straightConnector1">
            <a:avLst/>
          </a:prstGeom>
          <a:ln w="28575">
            <a:solidFill>
              <a:schemeClr val="accent4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22406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5E6A3AC-10C9-4388-A664-FB47830CC11E}"/>
              </a:ext>
            </a:extLst>
          </p:cNvPr>
          <p:cNvSpPr/>
          <p:nvPr/>
        </p:nvSpPr>
        <p:spPr>
          <a:xfrm>
            <a:off x="467544" y="306185"/>
            <a:ext cx="6848350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>The challenge then is to reach precisions of: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C2FAAD-2E1B-42CE-97ED-3742540BCAB5}"/>
              </a:ext>
            </a:extLst>
          </p:cNvPr>
          <p:cNvSpPr txBox="1"/>
          <p:nvPr/>
        </p:nvSpPr>
        <p:spPr>
          <a:xfrm>
            <a:off x="493646" y="1189101"/>
            <a:ext cx="7822770" cy="338554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nl-BE" sz="1600" b="1" dirty="0">
                <a:solidFill>
                  <a:srgbClr val="FF0000"/>
                </a:solidFill>
                <a:sym typeface="Symbol" panose="05050102010706020507" pitchFamily="18" charset="2"/>
              </a:rPr>
              <a:t>- (</a:t>
            </a:r>
            <a:r>
              <a:rPr lang="nl-BE" sz="1600" b="1" baseline="-20000" dirty="0">
                <a:solidFill>
                  <a:srgbClr val="FF0000"/>
                </a:solidFill>
                <a:sym typeface="Symbol" panose="05050102010706020507" pitchFamily="18" charset="2"/>
              </a:rPr>
              <a:t>n</a:t>
            </a:r>
            <a:r>
              <a:rPr lang="nl-BE" sz="1600" b="1" dirty="0">
                <a:solidFill>
                  <a:srgbClr val="FF0000"/>
                </a:solidFill>
                <a:sym typeface="Symbol" panose="05050102010706020507" pitchFamily="18" charset="2"/>
              </a:rPr>
              <a:t>) = 0.1 s</a:t>
            </a:r>
            <a:r>
              <a:rPr lang="nl-BE" sz="1600" b="1" dirty="0">
                <a:solidFill>
                  <a:schemeClr val="accent6">
                    <a:lumMod val="50000"/>
                  </a:schemeClr>
                </a:solidFill>
                <a:sym typeface="Symbol" panose="05050102010706020507" pitchFamily="18" charset="2"/>
              </a:rPr>
              <a:t>	</a:t>
            </a:r>
            <a:r>
              <a:rPr lang="nl-BE" sz="1600" dirty="0">
                <a:solidFill>
                  <a:schemeClr val="accent6">
                    <a:lumMod val="50000"/>
                  </a:schemeClr>
                </a:solidFill>
                <a:sym typeface="Wingdings" panose="05000000000000000000" pitchFamily="2" charset="2"/>
              </a:rPr>
              <a:t>   </a:t>
            </a:r>
            <a:r>
              <a:rPr lang="nl-BE" sz="1600" b="1" dirty="0" err="1">
                <a:solidFill>
                  <a:srgbClr val="1C36FA"/>
                </a:solidFill>
                <a:sym typeface="Wingdings" panose="05000000000000000000" pitchFamily="2" charset="2"/>
              </a:rPr>
              <a:t>current</a:t>
            </a:r>
            <a:r>
              <a:rPr lang="nl-BE" sz="1600" b="1" dirty="0">
                <a:solidFill>
                  <a:srgbClr val="1C36FA"/>
                </a:solidFill>
                <a:sym typeface="Wingdings" panose="05000000000000000000" pitchFamily="2" charset="2"/>
              </a:rPr>
              <a:t> </a:t>
            </a:r>
            <a:r>
              <a:rPr lang="nl-BE" sz="1600" b="1" dirty="0" err="1">
                <a:solidFill>
                  <a:srgbClr val="1C36FA"/>
                </a:solidFill>
                <a:sym typeface="Wingdings" panose="05000000000000000000" pitchFamily="2" charset="2"/>
              </a:rPr>
              <a:t>world</a:t>
            </a:r>
            <a:r>
              <a:rPr lang="nl-BE" sz="1600" b="1" dirty="0">
                <a:solidFill>
                  <a:srgbClr val="1C36FA"/>
                </a:solidFill>
                <a:sym typeface="Wingdings" panose="05000000000000000000" pitchFamily="2" charset="2"/>
              </a:rPr>
              <a:t> </a:t>
            </a:r>
            <a:r>
              <a:rPr lang="nl-BE" sz="1600" b="1" dirty="0" err="1">
                <a:solidFill>
                  <a:srgbClr val="1C36FA"/>
                </a:solidFill>
                <a:sym typeface="Wingdings" panose="05000000000000000000" pitchFamily="2" charset="2"/>
              </a:rPr>
              <a:t>average</a:t>
            </a:r>
            <a:r>
              <a:rPr lang="nl-BE" sz="1600" b="1" dirty="0">
                <a:solidFill>
                  <a:srgbClr val="1C36FA"/>
                </a:solidFill>
                <a:sym typeface="Wingdings" panose="05000000000000000000" pitchFamily="2" charset="2"/>
              </a:rPr>
              <a:t> </a:t>
            </a:r>
            <a:r>
              <a:rPr lang="nl-BE" sz="1600" b="1" dirty="0">
                <a:solidFill>
                  <a:srgbClr val="1C36FA"/>
                </a:solidFill>
                <a:sym typeface="Symbol" panose="05050102010706020507" pitchFamily="18" charset="2"/>
              </a:rPr>
              <a:t></a:t>
            </a:r>
            <a:r>
              <a:rPr lang="nl-BE" sz="1600" b="1" baseline="-20000" dirty="0">
                <a:solidFill>
                  <a:srgbClr val="1C36FA"/>
                </a:solidFill>
                <a:sym typeface="Symbol" panose="05050102010706020507" pitchFamily="18" charset="2"/>
              </a:rPr>
              <a:t>n</a:t>
            </a:r>
            <a:r>
              <a:rPr lang="nl-BE" sz="1600" b="1" dirty="0">
                <a:solidFill>
                  <a:srgbClr val="1C36FA"/>
                </a:solidFill>
                <a:sym typeface="Symbol" panose="05050102010706020507" pitchFamily="18" charset="2"/>
              </a:rPr>
              <a:t> = (879.7 </a:t>
            </a:r>
            <a:r>
              <a:rPr lang="nl-BE" sz="1600" b="1" dirty="0">
                <a:solidFill>
                  <a:srgbClr val="FF0000"/>
                </a:solidFill>
                <a:sym typeface="Symbol" panose="05050102010706020507" pitchFamily="18" charset="2"/>
              </a:rPr>
              <a:t>± 0.8</a:t>
            </a:r>
            <a:r>
              <a:rPr lang="nl-BE" sz="1600" b="1" dirty="0">
                <a:solidFill>
                  <a:srgbClr val="1C36FA"/>
                </a:solidFill>
                <a:sym typeface="Symbol" panose="05050102010706020507" pitchFamily="18" charset="2"/>
              </a:rPr>
              <a:t>) 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D638B1E-6859-4F17-A0D4-953524ED2B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177" y="2924944"/>
            <a:ext cx="6508143" cy="285852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DDD5CED-5EB0-4305-AB97-780F0B78A7CE}"/>
              </a:ext>
            </a:extLst>
          </p:cNvPr>
          <p:cNvSpPr txBox="1"/>
          <p:nvPr/>
        </p:nvSpPr>
        <p:spPr>
          <a:xfrm>
            <a:off x="467544" y="1844824"/>
            <a:ext cx="7822770" cy="4016484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nl-BE" sz="1600" b="1" dirty="0">
                <a:solidFill>
                  <a:srgbClr val="FF0000"/>
                </a:solidFill>
                <a:sym typeface="Symbol" panose="05050102010706020507" pitchFamily="18" charset="2"/>
              </a:rPr>
              <a:t> - (A</a:t>
            </a:r>
            <a:r>
              <a:rPr lang="nl-BE" sz="1600" b="1" baseline="-20000" dirty="0">
                <a:solidFill>
                  <a:srgbClr val="FF0000"/>
                </a:solidFill>
                <a:sym typeface="Symbol" panose="05050102010706020507" pitchFamily="18" charset="2"/>
              </a:rPr>
              <a:t>n</a:t>
            </a:r>
            <a:r>
              <a:rPr lang="nl-BE" sz="1600" b="1" dirty="0">
                <a:solidFill>
                  <a:srgbClr val="FF0000"/>
                </a:solidFill>
                <a:sym typeface="Symbol" panose="05050102010706020507" pitchFamily="18" charset="2"/>
              </a:rPr>
              <a:t>) = 0.1 %</a:t>
            </a:r>
            <a:r>
              <a:rPr lang="nl-BE" sz="1600" b="1" dirty="0">
                <a:solidFill>
                  <a:schemeClr val="accent6">
                    <a:lumMod val="50000"/>
                  </a:schemeClr>
                </a:solidFill>
                <a:sym typeface="Symbol" panose="05050102010706020507" pitchFamily="18" charset="2"/>
              </a:rPr>
              <a:t>	</a:t>
            </a:r>
            <a:r>
              <a:rPr lang="nl-BE" sz="1600" dirty="0">
                <a:solidFill>
                  <a:schemeClr val="accent6">
                    <a:lumMod val="50000"/>
                  </a:schemeClr>
                </a:solidFill>
                <a:sym typeface="Wingdings" panose="05000000000000000000" pitchFamily="2" charset="2"/>
              </a:rPr>
              <a:t>    </a:t>
            </a:r>
            <a:r>
              <a:rPr lang="nl-BE" sz="1600" b="1" dirty="0">
                <a:solidFill>
                  <a:srgbClr val="1C36FA"/>
                </a:solidFill>
                <a:sym typeface="Wingdings" panose="05000000000000000000" pitchFamily="2" charset="2"/>
              </a:rPr>
              <a:t>PERKEO III - ILL  </a:t>
            </a:r>
            <a:r>
              <a:rPr lang="nl-BE" sz="1600" dirty="0">
                <a:solidFill>
                  <a:schemeClr val="accent6">
                    <a:lumMod val="50000"/>
                  </a:schemeClr>
                </a:solidFill>
                <a:sym typeface="Wingdings" panose="05000000000000000000" pitchFamily="2" charset="2"/>
              </a:rPr>
              <a:t>-  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</a:rPr>
              <a:t>B. </a:t>
            </a:r>
            <a:r>
              <a:rPr lang="en-US" sz="1400" dirty="0" err="1">
                <a:solidFill>
                  <a:schemeClr val="accent6">
                    <a:lumMod val="50000"/>
                  </a:schemeClr>
                </a:solidFill>
              </a:rPr>
              <a:t>Markisch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</a:rPr>
              <a:t> et al., </a:t>
            </a:r>
            <a:r>
              <a:rPr lang="nl-BE" sz="1400" dirty="0">
                <a:solidFill>
                  <a:schemeClr val="accent6">
                    <a:lumMod val="50000"/>
                  </a:schemeClr>
                </a:solidFill>
              </a:rPr>
              <a:t>arXiv:1812.04666</a:t>
            </a:r>
            <a:endParaRPr lang="nl-BE" sz="1400" dirty="0">
              <a:solidFill>
                <a:schemeClr val="accent6">
                  <a:lumMod val="50000"/>
                </a:schemeClr>
              </a:solidFill>
              <a:sym typeface="Symbol" panose="05050102010706020507" pitchFamily="18" charset="2"/>
            </a:endParaRPr>
          </a:p>
          <a:p>
            <a:endParaRPr lang="nl-BE" sz="1600" b="1" dirty="0">
              <a:solidFill>
                <a:schemeClr val="accent6">
                  <a:lumMod val="50000"/>
                </a:schemeClr>
              </a:solidFill>
              <a:sym typeface="Symbol" panose="05050102010706020507" pitchFamily="18" charset="2"/>
            </a:endParaRPr>
          </a:p>
          <a:p>
            <a:pPr>
              <a:spcAft>
                <a:spcPts val="600"/>
              </a:spcAft>
            </a:pPr>
            <a:r>
              <a:rPr lang="nl-BE" b="1" dirty="0">
                <a:solidFill>
                  <a:schemeClr val="accent6">
                    <a:lumMod val="50000"/>
                  </a:schemeClr>
                </a:solidFill>
                <a:sym typeface="Symbol" panose="05050102010706020507" pitchFamily="18" charset="2"/>
              </a:rPr>
              <a:t>			</a:t>
            </a:r>
            <a:r>
              <a:rPr lang="nl-BE" b="1" dirty="0">
                <a:solidFill>
                  <a:srgbClr val="1C36FA"/>
                </a:solidFill>
                <a:sym typeface="Symbol" panose="05050102010706020507" pitchFamily="18" charset="2"/>
              </a:rPr>
              <a:t>A</a:t>
            </a:r>
            <a:r>
              <a:rPr lang="nl-BE" b="1" baseline="-20000" dirty="0">
                <a:solidFill>
                  <a:srgbClr val="1C36FA"/>
                </a:solidFill>
                <a:sym typeface="Symbol" panose="05050102010706020507" pitchFamily="18" charset="2"/>
              </a:rPr>
              <a:t>n</a:t>
            </a:r>
            <a:r>
              <a:rPr lang="nl-BE" b="1" dirty="0">
                <a:solidFill>
                  <a:srgbClr val="1C36FA"/>
                </a:solidFill>
                <a:sym typeface="Symbol" panose="05050102010706020507" pitchFamily="18" charset="2"/>
              </a:rPr>
              <a:t> = -0.11985(21)   </a:t>
            </a:r>
            <a:r>
              <a:rPr lang="nl-BE" b="1" dirty="0">
                <a:solidFill>
                  <a:schemeClr val="accent6">
                    <a:lumMod val="50000"/>
                  </a:schemeClr>
                </a:solidFill>
                <a:sym typeface="Wingdings" panose="05000000000000000000" pitchFamily="2" charset="2"/>
              </a:rPr>
              <a:t></a:t>
            </a:r>
            <a:r>
              <a:rPr lang="nl-BE" b="1" dirty="0">
                <a:solidFill>
                  <a:srgbClr val="1C36FA"/>
                </a:solidFill>
                <a:sym typeface="Wingdings" panose="05000000000000000000" pitchFamily="2" charset="2"/>
              </a:rPr>
              <a:t> </a:t>
            </a:r>
            <a:r>
              <a:rPr lang="en-US" b="1" dirty="0">
                <a:solidFill>
                  <a:srgbClr val="1C36FA"/>
                </a:solidFill>
                <a:sym typeface="Symbol" panose="05050102010706020507" pitchFamily="18" charset="2"/>
              </a:rPr>
              <a:t>  </a:t>
            </a:r>
            <a:r>
              <a:rPr lang="nl-BE" sz="1600" dirty="0">
                <a:solidFill>
                  <a:srgbClr val="FF0000"/>
                </a:solidFill>
                <a:sym typeface="Symbol" panose="05050102010706020507" pitchFamily="18" charset="2"/>
              </a:rPr>
              <a:t>(A</a:t>
            </a:r>
            <a:r>
              <a:rPr lang="nl-BE" sz="1600" baseline="-20000" dirty="0">
                <a:solidFill>
                  <a:srgbClr val="FF0000"/>
                </a:solidFill>
                <a:sym typeface="Symbol" panose="05050102010706020507" pitchFamily="18" charset="2"/>
              </a:rPr>
              <a:t>n</a:t>
            </a:r>
            <a:r>
              <a:rPr lang="nl-BE" sz="1600" dirty="0">
                <a:solidFill>
                  <a:srgbClr val="FF0000"/>
                </a:solidFill>
                <a:sym typeface="Symbol" panose="05050102010706020507" pitchFamily="18" charset="2"/>
              </a:rPr>
              <a:t>) = 0.2 %</a:t>
            </a:r>
          </a:p>
          <a:p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sym typeface="Symbol" panose="05050102010706020507" pitchFamily="18" charset="2"/>
              </a:rPr>
              <a:t>	</a:t>
            </a:r>
            <a:r>
              <a:rPr lang="nl-BE" sz="1600" b="1" dirty="0">
                <a:solidFill>
                  <a:schemeClr val="accent6">
                    <a:lumMod val="50000"/>
                  </a:schemeClr>
                </a:solidFill>
                <a:sym typeface="Symbol" panose="05050102010706020507" pitchFamily="18" charset="2"/>
              </a:rPr>
              <a:t>	 </a:t>
            </a:r>
            <a:r>
              <a:rPr lang="nl-BE" sz="1400" b="1" dirty="0">
                <a:solidFill>
                  <a:schemeClr val="accent6">
                    <a:lumMod val="50000"/>
                  </a:schemeClr>
                </a:solidFill>
                <a:sym typeface="Symbol" panose="05050102010706020507" pitchFamily="18" charset="2"/>
              </a:rPr>
              <a:t>(</a:t>
            </a:r>
            <a:r>
              <a:rPr lang="nl-BE" sz="1400" b="1" dirty="0" err="1">
                <a:solidFill>
                  <a:schemeClr val="accent6">
                    <a:lumMod val="50000"/>
                  </a:schemeClr>
                </a:solidFill>
                <a:sym typeface="Symbol" panose="05050102010706020507" pitchFamily="18" charset="2"/>
              </a:rPr>
              <a:t>about</a:t>
            </a:r>
            <a:r>
              <a:rPr lang="nl-BE" sz="1400" b="1" dirty="0">
                <a:solidFill>
                  <a:schemeClr val="accent6">
                    <a:lumMod val="50000"/>
                  </a:schemeClr>
                </a:solidFill>
                <a:sym typeface="Symbol" panose="05050102010706020507" pitchFamily="18" charset="2"/>
              </a:rPr>
              <a:t> 2.5 </a:t>
            </a:r>
            <a:r>
              <a:rPr lang="nl-BE" sz="1400" b="1" dirty="0" err="1">
                <a:solidFill>
                  <a:schemeClr val="accent6">
                    <a:lumMod val="50000"/>
                  </a:schemeClr>
                </a:solidFill>
                <a:sym typeface="Symbol" panose="05050102010706020507" pitchFamily="18" charset="2"/>
              </a:rPr>
              <a:t>times</a:t>
            </a:r>
            <a:r>
              <a:rPr lang="nl-BE" sz="1400" b="1" dirty="0">
                <a:solidFill>
                  <a:schemeClr val="accent6">
                    <a:lumMod val="50000"/>
                  </a:schemeClr>
                </a:solidFill>
                <a:sym typeface="Symbol" panose="05050102010706020507" pitchFamily="18" charset="2"/>
              </a:rPr>
              <a:t> more </a:t>
            </a:r>
            <a:r>
              <a:rPr lang="nl-BE" sz="1400" b="1" dirty="0" err="1">
                <a:solidFill>
                  <a:schemeClr val="accent6">
                    <a:lumMod val="50000"/>
                  </a:schemeClr>
                </a:solidFill>
                <a:sym typeface="Symbol" panose="05050102010706020507" pitchFamily="18" charset="2"/>
              </a:rPr>
              <a:t>precise</a:t>
            </a:r>
            <a:r>
              <a:rPr lang="nl-BE" sz="1400" b="1" dirty="0">
                <a:solidFill>
                  <a:schemeClr val="accent6">
                    <a:lumMod val="50000"/>
                  </a:schemeClr>
                </a:solidFill>
                <a:sym typeface="Symbol" panose="05050102010706020507" pitchFamily="18" charset="2"/>
              </a:rPr>
              <a:t> </a:t>
            </a:r>
            <a:r>
              <a:rPr lang="nl-BE" sz="1400" b="1" dirty="0" err="1">
                <a:solidFill>
                  <a:schemeClr val="accent6">
                    <a:lumMod val="50000"/>
                  </a:schemeClr>
                </a:solidFill>
                <a:sym typeface="Symbol" panose="05050102010706020507" pitchFamily="18" charset="2"/>
              </a:rPr>
              <a:t>than</a:t>
            </a:r>
            <a:r>
              <a:rPr lang="nl-BE" sz="1400" b="1" dirty="0">
                <a:solidFill>
                  <a:schemeClr val="accent6">
                    <a:lumMod val="50000"/>
                  </a:schemeClr>
                </a:solidFill>
                <a:sym typeface="Symbol" panose="05050102010706020507" pitchFamily="18" charset="2"/>
              </a:rPr>
              <a:t> </a:t>
            </a:r>
            <a:r>
              <a:rPr lang="nl-BE" sz="1400" b="1" dirty="0" err="1">
                <a:solidFill>
                  <a:schemeClr val="accent6">
                    <a:lumMod val="50000"/>
                  </a:schemeClr>
                </a:solidFill>
                <a:sym typeface="Symbol" panose="05050102010706020507" pitchFamily="18" charset="2"/>
              </a:rPr>
              <a:t>any</a:t>
            </a:r>
            <a:r>
              <a:rPr lang="nl-BE" sz="1400" b="1" dirty="0">
                <a:solidFill>
                  <a:schemeClr val="accent6">
                    <a:lumMod val="50000"/>
                  </a:schemeClr>
                </a:solidFill>
                <a:sym typeface="Symbol" panose="05050102010706020507" pitchFamily="18" charset="2"/>
              </a:rPr>
              <a:t> </a:t>
            </a:r>
            <a:r>
              <a:rPr lang="nl-BE" sz="1400" b="1" dirty="0" err="1">
                <a:solidFill>
                  <a:schemeClr val="accent6">
                    <a:lumMod val="50000"/>
                  </a:schemeClr>
                </a:solidFill>
                <a:sym typeface="Symbol" panose="05050102010706020507" pitchFamily="18" charset="2"/>
              </a:rPr>
              <a:t>previous</a:t>
            </a:r>
            <a:r>
              <a:rPr lang="nl-BE" sz="1400" b="1" dirty="0">
                <a:solidFill>
                  <a:schemeClr val="accent6">
                    <a:lumMod val="50000"/>
                  </a:schemeClr>
                </a:solidFill>
                <a:sym typeface="Symbol" panose="05050102010706020507" pitchFamily="18" charset="2"/>
              </a:rPr>
              <a:t> </a:t>
            </a:r>
            <a:r>
              <a:rPr lang="nl-BE" sz="1400" b="1" dirty="0" err="1">
                <a:solidFill>
                  <a:schemeClr val="accent6">
                    <a:lumMod val="50000"/>
                  </a:schemeClr>
                </a:solidFill>
                <a:sym typeface="Symbol" panose="05050102010706020507" pitchFamily="18" charset="2"/>
              </a:rPr>
              <a:t>measurement</a:t>
            </a:r>
            <a:r>
              <a:rPr lang="nl-BE" sz="1400" b="1" dirty="0">
                <a:solidFill>
                  <a:schemeClr val="accent6">
                    <a:lumMod val="50000"/>
                  </a:schemeClr>
                </a:solidFill>
                <a:sym typeface="Symbol" panose="05050102010706020507" pitchFamily="18" charset="2"/>
              </a:rPr>
              <a:t>)</a:t>
            </a:r>
          </a:p>
          <a:p>
            <a:endParaRPr lang="en-US" sz="1400" b="1" dirty="0">
              <a:solidFill>
                <a:schemeClr val="accent6">
                  <a:lumMod val="50000"/>
                </a:schemeClr>
              </a:solidFill>
              <a:sym typeface="Symbol" panose="05050102010706020507" pitchFamily="18" charset="2"/>
            </a:endParaRPr>
          </a:p>
          <a:p>
            <a:endParaRPr lang="en-US" sz="1400" b="1" dirty="0">
              <a:solidFill>
                <a:schemeClr val="accent6">
                  <a:lumMod val="50000"/>
                </a:schemeClr>
              </a:solidFill>
              <a:sym typeface="Symbol" panose="05050102010706020507" pitchFamily="18" charset="2"/>
            </a:endParaRPr>
          </a:p>
          <a:p>
            <a:endParaRPr lang="en-US" sz="1400" b="1" dirty="0">
              <a:solidFill>
                <a:schemeClr val="accent6">
                  <a:lumMod val="50000"/>
                </a:schemeClr>
              </a:solidFill>
              <a:sym typeface="Symbol" panose="05050102010706020507" pitchFamily="18" charset="2"/>
            </a:endParaRPr>
          </a:p>
          <a:p>
            <a:endParaRPr lang="en-US" sz="1400" b="1" dirty="0">
              <a:solidFill>
                <a:schemeClr val="accent6">
                  <a:lumMod val="50000"/>
                </a:schemeClr>
              </a:solidFill>
              <a:sym typeface="Symbol" panose="05050102010706020507" pitchFamily="18" charset="2"/>
            </a:endParaRPr>
          </a:p>
          <a:p>
            <a:endParaRPr lang="en-US" sz="1400" b="1" dirty="0">
              <a:solidFill>
                <a:schemeClr val="accent6">
                  <a:lumMod val="50000"/>
                </a:schemeClr>
              </a:solidFill>
              <a:sym typeface="Symbol" panose="05050102010706020507" pitchFamily="18" charset="2"/>
            </a:endParaRPr>
          </a:p>
          <a:p>
            <a:endParaRPr lang="en-US" sz="1400" b="1" dirty="0">
              <a:solidFill>
                <a:schemeClr val="accent6">
                  <a:lumMod val="50000"/>
                </a:schemeClr>
              </a:solidFill>
              <a:sym typeface="Symbol" panose="05050102010706020507" pitchFamily="18" charset="2"/>
            </a:endParaRPr>
          </a:p>
          <a:p>
            <a:endParaRPr lang="en-US" sz="1400" b="1" dirty="0">
              <a:solidFill>
                <a:schemeClr val="accent6">
                  <a:lumMod val="50000"/>
                </a:schemeClr>
              </a:solidFill>
              <a:sym typeface="Symbol" panose="05050102010706020507" pitchFamily="18" charset="2"/>
            </a:endParaRPr>
          </a:p>
          <a:p>
            <a:endParaRPr lang="en-US" sz="1400" b="1" dirty="0">
              <a:solidFill>
                <a:schemeClr val="accent6">
                  <a:lumMod val="50000"/>
                </a:schemeClr>
              </a:solidFill>
              <a:sym typeface="Symbol" panose="05050102010706020507" pitchFamily="18" charset="2"/>
            </a:endParaRPr>
          </a:p>
          <a:p>
            <a:endParaRPr lang="en-US" sz="1400" b="1" dirty="0">
              <a:solidFill>
                <a:schemeClr val="accent6">
                  <a:lumMod val="50000"/>
                </a:schemeClr>
              </a:solidFill>
              <a:sym typeface="Symbol" panose="05050102010706020507" pitchFamily="18" charset="2"/>
            </a:endParaRPr>
          </a:p>
          <a:p>
            <a:endParaRPr lang="en-US" sz="1400" b="1" dirty="0">
              <a:solidFill>
                <a:schemeClr val="accent6">
                  <a:lumMod val="50000"/>
                </a:schemeClr>
              </a:solidFill>
              <a:sym typeface="Symbol" panose="05050102010706020507" pitchFamily="18" charset="2"/>
            </a:endParaRPr>
          </a:p>
          <a:p>
            <a:endParaRPr lang="en-US" sz="1400" b="1" dirty="0">
              <a:solidFill>
                <a:schemeClr val="accent6">
                  <a:lumMod val="50000"/>
                </a:schemeClr>
              </a:solidFill>
              <a:sym typeface="Symbol" panose="05050102010706020507" pitchFamily="18" charset="2"/>
            </a:endParaRPr>
          </a:p>
          <a:p>
            <a:endParaRPr lang="en-US" sz="1400" b="1" dirty="0">
              <a:solidFill>
                <a:schemeClr val="accent6">
                  <a:lumMod val="50000"/>
                </a:schemeClr>
              </a:solidFill>
              <a:sym typeface="Symbol" panose="05050102010706020507" pitchFamily="18" charset="2"/>
            </a:endParaRPr>
          </a:p>
          <a:p>
            <a:endParaRPr lang="nl-BE" sz="1600" b="1" dirty="0">
              <a:solidFill>
                <a:schemeClr val="accent6">
                  <a:lumMod val="50000"/>
                </a:schemeClr>
              </a:solidFill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559605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A9E0156-9B19-4087-B484-AA46B7B11A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4956" y="1700808"/>
            <a:ext cx="3994248" cy="252969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14DEBA86-9960-4998-BA2C-71C3ACE8E8E1}"/>
              </a:ext>
            </a:extLst>
          </p:cNvPr>
          <p:cNvGrpSpPr/>
          <p:nvPr/>
        </p:nvGrpSpPr>
        <p:grpSpPr>
          <a:xfrm>
            <a:off x="323504" y="4569873"/>
            <a:ext cx="8672567" cy="1323439"/>
            <a:chOff x="323528" y="4586488"/>
            <a:chExt cx="8672567" cy="1323439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E7738228-9738-40D3-973F-D13070690C32}"/>
                </a:ext>
              </a:extLst>
            </p:cNvPr>
            <p:cNvSpPr txBox="1"/>
            <p:nvPr/>
          </p:nvSpPr>
          <p:spPr>
            <a:xfrm>
              <a:off x="323528" y="4586488"/>
              <a:ext cx="8672567" cy="1323439"/>
            </a:xfrm>
            <a:prstGeom prst="rect">
              <a:avLst/>
            </a:prstGeom>
            <a:no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nl-BE" sz="1600" b="1" dirty="0">
                  <a:solidFill>
                    <a:srgbClr val="FF0000"/>
                  </a:solidFill>
                  <a:sym typeface="Symbol" panose="05050102010706020507" pitchFamily="18" charset="2"/>
                </a:rPr>
                <a:t>- (</a:t>
              </a:r>
              <a:r>
                <a:rPr lang="nl-BE" sz="1600" b="1" dirty="0" err="1">
                  <a:solidFill>
                    <a:srgbClr val="FF0000"/>
                  </a:solidFill>
                  <a:sym typeface="Symbol" panose="05050102010706020507" pitchFamily="18" charset="2"/>
                </a:rPr>
                <a:t>a</a:t>
              </a:r>
              <a:r>
                <a:rPr lang="nl-BE" sz="1600" b="1" baseline="-20000" dirty="0" err="1">
                  <a:solidFill>
                    <a:srgbClr val="FF0000"/>
                  </a:solidFill>
                  <a:sym typeface="Symbol" panose="05050102010706020507" pitchFamily="18" charset="2"/>
                </a:rPr>
                <a:t>n</a:t>
              </a:r>
              <a:r>
                <a:rPr lang="nl-BE" sz="1600" b="1" dirty="0">
                  <a:solidFill>
                    <a:srgbClr val="FF0000"/>
                  </a:solidFill>
                  <a:sym typeface="Symbol" panose="05050102010706020507" pitchFamily="18" charset="2"/>
                </a:rPr>
                <a:t>)  = 0.1 %</a:t>
              </a:r>
              <a:r>
                <a:rPr lang="nl-BE" sz="1600" dirty="0">
                  <a:solidFill>
                    <a:schemeClr val="accent6">
                      <a:lumMod val="50000"/>
                    </a:schemeClr>
                  </a:solidFill>
                  <a:sym typeface="Symbol" panose="05050102010706020507" pitchFamily="18" charset="2"/>
                </a:rPr>
                <a:t>	</a:t>
              </a:r>
              <a:r>
                <a:rPr lang="nl-BE" sz="1600" dirty="0">
                  <a:solidFill>
                    <a:schemeClr val="accent6">
                      <a:lumMod val="50000"/>
                    </a:schemeClr>
                  </a:solidFill>
                  <a:sym typeface="Wingdings" panose="05000000000000000000" pitchFamily="2" charset="2"/>
                </a:rPr>
                <a:t>    </a:t>
              </a:r>
              <a:r>
                <a:rPr lang="nl-BE" sz="1600" b="1" dirty="0" err="1">
                  <a:solidFill>
                    <a:srgbClr val="1C36FA"/>
                  </a:solidFill>
                  <a:sym typeface="Wingdings" panose="05000000000000000000" pitchFamily="2" charset="2"/>
                </a:rPr>
                <a:t>aSPECT</a:t>
              </a:r>
              <a:r>
                <a:rPr lang="nl-BE" sz="1600" b="1" dirty="0">
                  <a:solidFill>
                    <a:srgbClr val="1C36FA"/>
                  </a:solidFill>
                  <a:sym typeface="Wingdings" panose="05000000000000000000" pitchFamily="2" charset="2"/>
                </a:rPr>
                <a:t>  -  ILL / FRM II   </a:t>
              </a:r>
              <a:r>
                <a:rPr lang="nl-BE" sz="1600" dirty="0">
                  <a:solidFill>
                    <a:schemeClr val="accent6">
                      <a:lumMod val="50000"/>
                    </a:schemeClr>
                  </a:solidFill>
                  <a:sym typeface="Wingdings" panose="05000000000000000000" pitchFamily="2" charset="2"/>
                </a:rPr>
                <a:t>-   </a:t>
              </a:r>
              <a:r>
                <a:rPr lang="nl-BE" sz="1400" dirty="0">
                  <a:solidFill>
                    <a:schemeClr val="accent6">
                      <a:lumMod val="50000"/>
                    </a:schemeClr>
                  </a:solidFill>
                  <a:sym typeface="Wingdings" panose="05000000000000000000" pitchFamily="2" charset="2"/>
                </a:rPr>
                <a:t>M. Beck et al., </a:t>
              </a:r>
              <a:r>
                <a:rPr lang="nl-BE" sz="1400" dirty="0">
                  <a:solidFill>
                    <a:schemeClr val="accent6">
                      <a:lumMod val="50000"/>
                    </a:schemeClr>
                  </a:solidFill>
                </a:rPr>
                <a:t>arXiv:1908.04785v1</a:t>
              </a:r>
              <a:endParaRPr lang="nl-BE" sz="1400" b="1" dirty="0">
                <a:solidFill>
                  <a:schemeClr val="accent6">
                    <a:lumMod val="50000"/>
                  </a:schemeClr>
                </a:solidFill>
                <a:sym typeface="Symbol" panose="05050102010706020507" pitchFamily="18" charset="2"/>
              </a:endParaRPr>
            </a:p>
            <a:p>
              <a:pPr>
                <a:spcAft>
                  <a:spcPts val="600"/>
                </a:spcAft>
              </a:pPr>
              <a:endParaRPr lang="nl-BE" sz="600" b="1" dirty="0">
                <a:solidFill>
                  <a:srgbClr val="1C36FA"/>
                </a:solidFill>
                <a:sym typeface="Symbol" panose="05050102010706020507" pitchFamily="18" charset="2"/>
              </a:endParaRPr>
            </a:p>
            <a:p>
              <a:r>
                <a:rPr lang="nl-BE" sz="1600" b="1" dirty="0">
                  <a:solidFill>
                    <a:srgbClr val="1C36FA"/>
                  </a:solidFill>
                  <a:sym typeface="Symbol" panose="05050102010706020507" pitchFamily="18" charset="2"/>
                </a:rPr>
                <a:t>				     </a:t>
              </a:r>
              <a:r>
                <a:rPr lang="nl-BE" sz="1600" b="1" dirty="0" err="1">
                  <a:solidFill>
                    <a:srgbClr val="1C36FA"/>
                  </a:solidFill>
                  <a:sym typeface="Symbol" panose="05050102010706020507" pitchFamily="18" charset="2"/>
                </a:rPr>
                <a:t>a</a:t>
              </a:r>
              <a:r>
                <a:rPr lang="nl-BE" sz="1600" b="1" baseline="-20000" dirty="0" err="1">
                  <a:solidFill>
                    <a:srgbClr val="1C36FA"/>
                  </a:solidFill>
                  <a:sym typeface="Symbol" panose="05050102010706020507" pitchFamily="18" charset="2"/>
                </a:rPr>
                <a:t>n</a:t>
              </a:r>
              <a:r>
                <a:rPr lang="nl-BE" sz="1600" b="1" dirty="0">
                  <a:solidFill>
                    <a:srgbClr val="1C36FA"/>
                  </a:solidFill>
                  <a:sym typeface="Symbol" panose="05050102010706020507" pitchFamily="18" charset="2"/>
                </a:rPr>
                <a:t> = -0.10430(84)    </a:t>
              </a:r>
              <a:r>
                <a:rPr lang="nl-BE" sz="1400" b="1" dirty="0">
                  <a:solidFill>
                    <a:schemeClr val="accent6">
                      <a:lumMod val="50000"/>
                    </a:schemeClr>
                  </a:solidFill>
                  <a:sym typeface="Symbol" panose="05050102010706020507" pitchFamily="18" charset="2"/>
                </a:rPr>
                <a:t>(</a:t>
              </a:r>
              <a:r>
                <a:rPr lang="nl-BE" sz="1400" b="1" dirty="0" err="1">
                  <a:solidFill>
                    <a:schemeClr val="accent6">
                      <a:lumMod val="50000"/>
                    </a:schemeClr>
                  </a:solidFill>
                  <a:sym typeface="Symbol" panose="05050102010706020507" pitchFamily="18" charset="2"/>
                </a:rPr>
                <a:t>about</a:t>
              </a:r>
              <a:r>
                <a:rPr lang="nl-BE" sz="1400" b="1" dirty="0">
                  <a:solidFill>
                    <a:schemeClr val="accent6">
                      <a:lumMod val="50000"/>
                    </a:schemeClr>
                  </a:solidFill>
                  <a:sym typeface="Symbol" panose="05050102010706020507" pitchFamily="18" charset="2"/>
                </a:rPr>
                <a:t> 6 </a:t>
              </a:r>
              <a:r>
                <a:rPr lang="nl-BE" sz="1400" b="1" dirty="0" err="1">
                  <a:solidFill>
                    <a:schemeClr val="accent6">
                      <a:lumMod val="50000"/>
                    </a:schemeClr>
                  </a:solidFill>
                  <a:sym typeface="Symbol" panose="05050102010706020507" pitchFamily="18" charset="2"/>
                </a:rPr>
                <a:t>times</a:t>
              </a:r>
              <a:r>
                <a:rPr lang="nl-BE" sz="1400" b="1" dirty="0">
                  <a:solidFill>
                    <a:schemeClr val="accent6">
                      <a:lumMod val="50000"/>
                    </a:schemeClr>
                  </a:solidFill>
                  <a:sym typeface="Symbol" panose="05050102010706020507" pitchFamily="18" charset="2"/>
                </a:rPr>
                <a:t> more </a:t>
              </a:r>
              <a:r>
                <a:rPr lang="nl-BE" sz="1400" b="1" dirty="0" err="1">
                  <a:solidFill>
                    <a:schemeClr val="accent6">
                      <a:lumMod val="50000"/>
                    </a:schemeClr>
                  </a:solidFill>
                  <a:sym typeface="Symbol" panose="05050102010706020507" pitchFamily="18" charset="2"/>
                </a:rPr>
                <a:t>precise</a:t>
              </a:r>
              <a:endParaRPr lang="nl-BE" sz="1400" b="1" dirty="0">
                <a:solidFill>
                  <a:srgbClr val="1C36FA"/>
                </a:solidFill>
                <a:sym typeface="Symbol" panose="05050102010706020507" pitchFamily="18" charset="2"/>
              </a:endParaRPr>
            </a:p>
            <a:p>
              <a:pPr>
                <a:spcAft>
                  <a:spcPts val="600"/>
                </a:spcAft>
              </a:pPr>
              <a:r>
                <a:rPr lang="en-US" sz="800" b="1" dirty="0">
                  <a:solidFill>
                    <a:srgbClr val="1C36FA"/>
                  </a:solidFill>
                  <a:sym typeface="Symbol" panose="05050102010706020507" pitchFamily="18" charset="2"/>
                </a:rPr>
                <a:t>						     </a:t>
              </a:r>
              <a:r>
                <a:rPr lang="nl-BE" sz="1400" b="1" dirty="0" err="1">
                  <a:solidFill>
                    <a:schemeClr val="accent6">
                      <a:lumMod val="50000"/>
                    </a:schemeClr>
                  </a:solidFill>
                  <a:sym typeface="Symbol" panose="05050102010706020507" pitchFamily="18" charset="2"/>
                </a:rPr>
                <a:t>than</a:t>
              </a:r>
              <a:r>
                <a:rPr lang="nl-BE" sz="1400" b="1" dirty="0">
                  <a:solidFill>
                    <a:schemeClr val="accent6">
                      <a:lumMod val="50000"/>
                    </a:schemeClr>
                  </a:solidFill>
                  <a:sym typeface="Symbol" panose="05050102010706020507" pitchFamily="18" charset="2"/>
                </a:rPr>
                <a:t> </a:t>
              </a:r>
              <a:r>
                <a:rPr lang="nl-BE" sz="1400" b="1" dirty="0" err="1">
                  <a:solidFill>
                    <a:schemeClr val="accent6">
                      <a:lumMod val="50000"/>
                    </a:schemeClr>
                  </a:solidFill>
                  <a:sym typeface="Symbol" panose="05050102010706020507" pitchFamily="18" charset="2"/>
                </a:rPr>
                <a:t>any</a:t>
              </a:r>
              <a:r>
                <a:rPr lang="nl-BE" sz="1400" b="1" dirty="0">
                  <a:solidFill>
                    <a:schemeClr val="accent6">
                      <a:lumMod val="50000"/>
                    </a:schemeClr>
                  </a:solidFill>
                  <a:sym typeface="Symbol" panose="05050102010706020507" pitchFamily="18" charset="2"/>
                </a:rPr>
                <a:t> </a:t>
              </a:r>
              <a:r>
                <a:rPr lang="nl-BE" sz="1400" b="1" dirty="0" err="1">
                  <a:solidFill>
                    <a:schemeClr val="accent6">
                      <a:lumMod val="50000"/>
                    </a:schemeClr>
                  </a:solidFill>
                  <a:sym typeface="Symbol" panose="05050102010706020507" pitchFamily="18" charset="2"/>
                </a:rPr>
                <a:t>previous</a:t>
              </a:r>
              <a:r>
                <a:rPr lang="nl-BE" sz="1400" b="1" dirty="0">
                  <a:solidFill>
                    <a:schemeClr val="accent6">
                      <a:lumMod val="50000"/>
                    </a:schemeClr>
                  </a:solidFill>
                  <a:sym typeface="Symbol" panose="05050102010706020507" pitchFamily="18" charset="2"/>
                </a:rPr>
                <a:t> </a:t>
              </a:r>
              <a:r>
                <a:rPr lang="nl-BE" sz="1400" b="1" dirty="0" err="1">
                  <a:solidFill>
                    <a:schemeClr val="accent6">
                      <a:lumMod val="50000"/>
                    </a:schemeClr>
                  </a:solidFill>
                  <a:sym typeface="Symbol" panose="05050102010706020507" pitchFamily="18" charset="2"/>
                </a:rPr>
                <a:t>measurement</a:t>
              </a:r>
              <a:r>
                <a:rPr lang="nl-BE" sz="1400" b="1" dirty="0">
                  <a:solidFill>
                    <a:schemeClr val="accent6">
                      <a:lumMod val="50000"/>
                    </a:schemeClr>
                  </a:solidFill>
                  <a:sym typeface="Symbol" panose="05050102010706020507" pitchFamily="18" charset="2"/>
                </a:rPr>
                <a:t>)</a:t>
              </a:r>
            </a:p>
            <a:p>
              <a:pPr>
                <a:spcAft>
                  <a:spcPts val="600"/>
                </a:spcAft>
              </a:pPr>
              <a:r>
                <a:rPr lang="en-US" sz="1600" b="1" dirty="0">
                  <a:solidFill>
                    <a:srgbClr val="1C36FA"/>
                  </a:solidFill>
                  <a:sym typeface="Symbol" panose="05050102010706020507" pitchFamily="18" charset="2"/>
                </a:rPr>
                <a:t>				       </a:t>
              </a:r>
              <a:r>
                <a:rPr lang="nl-BE" dirty="0">
                  <a:solidFill>
                    <a:srgbClr val="FF0000"/>
                  </a:solidFill>
                  <a:sym typeface="Symbol" panose="05050102010706020507" pitchFamily="18" charset="2"/>
                </a:rPr>
                <a:t>(A</a:t>
              </a:r>
              <a:r>
                <a:rPr lang="nl-BE" baseline="-20000" dirty="0">
                  <a:solidFill>
                    <a:srgbClr val="FF0000"/>
                  </a:solidFill>
                  <a:sym typeface="Symbol" panose="05050102010706020507" pitchFamily="18" charset="2"/>
                </a:rPr>
                <a:t>n</a:t>
              </a:r>
              <a:r>
                <a:rPr lang="nl-BE" dirty="0">
                  <a:solidFill>
                    <a:srgbClr val="FF0000"/>
                  </a:solidFill>
                  <a:sym typeface="Symbol" panose="05050102010706020507" pitchFamily="18" charset="2"/>
                </a:rPr>
                <a:t>) = 0.8 %</a:t>
              </a:r>
            </a:p>
          </p:txBody>
        </p: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5C6FCD8E-D55C-4778-A809-99F1940A397E}"/>
                </a:ext>
              </a:extLst>
            </p:cNvPr>
            <p:cNvCxnSpPr>
              <a:cxnSpLocks/>
            </p:cNvCxnSpPr>
            <p:nvPr/>
          </p:nvCxnSpPr>
          <p:spPr>
            <a:xfrm>
              <a:off x="5292080" y="5339315"/>
              <a:ext cx="0" cy="214622"/>
            </a:xfrm>
            <a:prstGeom prst="straightConnector1">
              <a:avLst/>
            </a:prstGeom>
            <a:ln w="25400">
              <a:solidFill>
                <a:schemeClr val="accent6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592BA27-23D2-4075-9F97-D8745F82DF8D}"/>
              </a:ext>
            </a:extLst>
          </p:cNvPr>
          <p:cNvSpPr txBox="1"/>
          <p:nvPr/>
        </p:nvSpPr>
        <p:spPr>
          <a:xfrm>
            <a:off x="323552" y="186739"/>
            <a:ext cx="8001421" cy="143116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nl-BE" sz="1600" b="1" dirty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endParaRPr lang="nl-BE" sz="1600" b="1" dirty="0">
              <a:solidFill>
                <a:schemeClr val="accent6">
                  <a:lumMod val="50000"/>
                </a:schemeClr>
              </a:solidFill>
              <a:sym typeface="Symbol" panose="05050102010706020507" pitchFamily="18" charset="2"/>
            </a:endParaRPr>
          </a:p>
          <a:p>
            <a:r>
              <a:rPr lang="nl-BE" sz="1600" b="1" dirty="0">
                <a:solidFill>
                  <a:srgbClr val="FF0000"/>
                </a:solidFill>
                <a:sym typeface="Symbol" panose="05050102010706020507" pitchFamily="18" charset="2"/>
              </a:rPr>
              <a:t>- (A</a:t>
            </a:r>
            <a:r>
              <a:rPr lang="nl-BE" sz="1600" b="1" baseline="-20000" dirty="0">
                <a:solidFill>
                  <a:srgbClr val="FF0000"/>
                </a:solidFill>
                <a:sym typeface="Symbol" panose="05050102010706020507" pitchFamily="18" charset="2"/>
              </a:rPr>
              <a:t>n</a:t>
            </a:r>
            <a:r>
              <a:rPr lang="nl-BE" sz="1600" b="1" dirty="0">
                <a:solidFill>
                  <a:srgbClr val="FF0000"/>
                </a:solidFill>
                <a:sym typeface="Symbol" panose="05050102010706020507" pitchFamily="18" charset="2"/>
              </a:rPr>
              <a:t>) = 0.1 %</a:t>
            </a:r>
            <a:r>
              <a:rPr lang="nl-BE" sz="1600" b="1" dirty="0">
                <a:solidFill>
                  <a:schemeClr val="accent6">
                    <a:lumMod val="50000"/>
                  </a:schemeClr>
                </a:solidFill>
                <a:sym typeface="Symbol" panose="05050102010706020507" pitchFamily="18" charset="2"/>
              </a:rPr>
              <a:t>	</a:t>
            </a:r>
            <a:r>
              <a:rPr lang="nl-BE" sz="1600" dirty="0">
                <a:solidFill>
                  <a:schemeClr val="accent6">
                    <a:lumMod val="50000"/>
                  </a:schemeClr>
                </a:solidFill>
                <a:sym typeface="Wingdings" panose="05000000000000000000" pitchFamily="2" charset="2"/>
              </a:rPr>
              <a:t>    </a:t>
            </a:r>
            <a:r>
              <a:rPr lang="nl-BE" sz="1600" b="1" dirty="0">
                <a:solidFill>
                  <a:srgbClr val="1C36FA"/>
                </a:solidFill>
                <a:sym typeface="Wingdings" panose="05000000000000000000" pitchFamily="2" charset="2"/>
              </a:rPr>
              <a:t>TRINAT - TRIUMF III  </a:t>
            </a:r>
            <a:r>
              <a:rPr lang="nl-BE" sz="1600" dirty="0">
                <a:solidFill>
                  <a:schemeClr val="accent6">
                    <a:lumMod val="50000"/>
                  </a:schemeClr>
                </a:solidFill>
                <a:sym typeface="Wingdings" panose="05000000000000000000" pitchFamily="2" charset="2"/>
              </a:rPr>
              <a:t>-  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</a:rPr>
              <a:t>B. </a:t>
            </a:r>
            <a:r>
              <a:rPr lang="en-US" sz="1400" dirty="0" err="1">
                <a:solidFill>
                  <a:schemeClr val="accent6">
                    <a:lumMod val="50000"/>
                  </a:schemeClr>
                </a:solidFill>
              </a:rPr>
              <a:t>Fenker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</a:rPr>
              <a:t> et al., PRL 120 (2018) 062502</a:t>
            </a:r>
            <a:endParaRPr lang="nl-BE" sz="1400" dirty="0">
              <a:solidFill>
                <a:schemeClr val="accent6">
                  <a:lumMod val="50000"/>
                </a:schemeClr>
              </a:solidFill>
              <a:sym typeface="Symbol" panose="05050102010706020507" pitchFamily="18" charset="2"/>
            </a:endParaRPr>
          </a:p>
          <a:p>
            <a:endParaRPr lang="nl-BE" sz="1600" b="1" dirty="0">
              <a:solidFill>
                <a:schemeClr val="accent6">
                  <a:lumMod val="50000"/>
                </a:schemeClr>
              </a:solidFill>
              <a:sym typeface="Symbol" panose="05050102010706020507" pitchFamily="18" charset="2"/>
            </a:endParaRPr>
          </a:p>
          <a:p>
            <a:pPr>
              <a:spcAft>
                <a:spcPts val="600"/>
              </a:spcAft>
            </a:pPr>
            <a:r>
              <a:rPr lang="nl-BE" b="1" dirty="0">
                <a:solidFill>
                  <a:schemeClr val="accent6">
                    <a:lumMod val="50000"/>
                  </a:schemeClr>
                </a:solidFill>
                <a:sym typeface="Symbol" panose="05050102010706020507" pitchFamily="18" charset="2"/>
              </a:rPr>
              <a:t>		                    </a:t>
            </a:r>
            <a:r>
              <a:rPr lang="nl-BE" b="1" dirty="0">
                <a:solidFill>
                  <a:srgbClr val="1C36FA"/>
                </a:solidFill>
                <a:sym typeface="Symbol" panose="05050102010706020507" pitchFamily="18" charset="2"/>
              </a:rPr>
              <a:t>A</a:t>
            </a:r>
            <a:r>
              <a:rPr lang="nl-BE" b="1" baseline="-20000" dirty="0">
                <a:solidFill>
                  <a:srgbClr val="1C36FA"/>
                </a:solidFill>
                <a:sym typeface="Symbol" panose="05050102010706020507" pitchFamily="18" charset="2"/>
              </a:rPr>
              <a:t>37K</a:t>
            </a:r>
            <a:r>
              <a:rPr lang="nl-BE" b="1" dirty="0">
                <a:solidFill>
                  <a:srgbClr val="1C36FA"/>
                </a:solidFill>
                <a:sym typeface="Symbol" panose="05050102010706020507" pitchFamily="18" charset="2"/>
              </a:rPr>
              <a:t> = -0.5707(19)   </a:t>
            </a:r>
            <a:r>
              <a:rPr lang="nl-BE" b="1" dirty="0">
                <a:solidFill>
                  <a:schemeClr val="accent6">
                    <a:lumMod val="50000"/>
                  </a:schemeClr>
                </a:solidFill>
                <a:sym typeface="Wingdings" panose="05000000000000000000" pitchFamily="2" charset="2"/>
              </a:rPr>
              <a:t></a:t>
            </a:r>
            <a:r>
              <a:rPr lang="nl-BE" b="1" dirty="0">
                <a:solidFill>
                  <a:srgbClr val="1C36FA"/>
                </a:solidFill>
                <a:sym typeface="Wingdings" panose="05000000000000000000" pitchFamily="2" charset="2"/>
              </a:rPr>
              <a:t> </a:t>
            </a:r>
            <a:r>
              <a:rPr lang="en-US" b="1" dirty="0">
                <a:solidFill>
                  <a:srgbClr val="1C36FA"/>
                </a:solidFill>
                <a:sym typeface="Symbol" panose="05050102010706020507" pitchFamily="18" charset="2"/>
              </a:rPr>
              <a:t>  </a:t>
            </a:r>
            <a:r>
              <a:rPr lang="nl-BE" sz="1600" dirty="0">
                <a:solidFill>
                  <a:srgbClr val="FF0000"/>
                </a:solidFill>
                <a:sym typeface="Symbol" panose="05050102010706020507" pitchFamily="18" charset="2"/>
              </a:rPr>
              <a:t>(A</a:t>
            </a:r>
            <a:r>
              <a:rPr lang="nl-BE" sz="1600" baseline="-20000" dirty="0">
                <a:solidFill>
                  <a:srgbClr val="FF0000"/>
                </a:solidFill>
                <a:sym typeface="Symbol" panose="05050102010706020507" pitchFamily="18" charset="2"/>
              </a:rPr>
              <a:t>n</a:t>
            </a:r>
            <a:r>
              <a:rPr lang="nl-BE" sz="1600" dirty="0">
                <a:solidFill>
                  <a:srgbClr val="FF0000"/>
                </a:solidFill>
                <a:sym typeface="Symbol" panose="05050102010706020507" pitchFamily="18" charset="2"/>
              </a:rPr>
              <a:t>) = 0.3 %</a:t>
            </a:r>
          </a:p>
          <a:p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sym typeface="Symbol" panose="05050102010706020507" pitchFamily="18" charset="2"/>
              </a:rPr>
              <a:t>	</a:t>
            </a:r>
            <a:r>
              <a:rPr lang="nl-BE" sz="1600" b="1" dirty="0">
                <a:solidFill>
                  <a:schemeClr val="accent6">
                    <a:lumMod val="50000"/>
                  </a:schemeClr>
                </a:solidFill>
                <a:sym typeface="Symbol" panose="05050102010706020507" pitchFamily="18" charset="2"/>
              </a:rPr>
              <a:t>	          </a:t>
            </a:r>
            <a:r>
              <a:rPr lang="nl-BE" sz="1400" b="1" dirty="0">
                <a:solidFill>
                  <a:schemeClr val="accent6">
                    <a:lumMod val="50000"/>
                  </a:schemeClr>
                </a:solidFill>
                <a:sym typeface="Symbol" panose="05050102010706020507" pitchFamily="18" charset="2"/>
              </a:rPr>
              <a:t>(</a:t>
            </a:r>
            <a:r>
              <a:rPr lang="nl-BE" sz="1400" b="1" dirty="0" err="1">
                <a:solidFill>
                  <a:schemeClr val="accent6">
                    <a:lumMod val="50000"/>
                  </a:schemeClr>
                </a:solidFill>
                <a:sym typeface="Symbol" panose="05050102010706020507" pitchFamily="18" charset="2"/>
              </a:rPr>
              <a:t>about</a:t>
            </a:r>
            <a:r>
              <a:rPr lang="nl-BE" sz="1400" b="1" dirty="0">
                <a:solidFill>
                  <a:schemeClr val="accent6">
                    <a:lumMod val="50000"/>
                  </a:schemeClr>
                </a:solidFill>
                <a:sym typeface="Symbol" panose="05050102010706020507" pitchFamily="18" charset="2"/>
              </a:rPr>
              <a:t> 4 </a:t>
            </a:r>
            <a:r>
              <a:rPr lang="nl-BE" sz="1400" b="1" dirty="0" err="1">
                <a:solidFill>
                  <a:schemeClr val="accent6">
                    <a:lumMod val="50000"/>
                  </a:schemeClr>
                </a:solidFill>
                <a:sym typeface="Symbol" panose="05050102010706020507" pitchFamily="18" charset="2"/>
              </a:rPr>
              <a:t>times</a:t>
            </a:r>
            <a:r>
              <a:rPr lang="nl-BE" sz="1400" b="1" dirty="0">
                <a:solidFill>
                  <a:schemeClr val="accent6">
                    <a:lumMod val="50000"/>
                  </a:schemeClr>
                </a:solidFill>
                <a:sym typeface="Symbol" panose="05050102010706020507" pitchFamily="18" charset="2"/>
              </a:rPr>
              <a:t> more </a:t>
            </a:r>
            <a:r>
              <a:rPr lang="nl-BE" sz="1400" b="1" dirty="0" err="1">
                <a:solidFill>
                  <a:schemeClr val="accent6">
                    <a:lumMod val="50000"/>
                  </a:schemeClr>
                </a:solidFill>
                <a:sym typeface="Symbol" panose="05050102010706020507" pitchFamily="18" charset="2"/>
              </a:rPr>
              <a:t>precise</a:t>
            </a:r>
            <a:r>
              <a:rPr lang="nl-BE" sz="1400" b="1" dirty="0">
                <a:solidFill>
                  <a:schemeClr val="accent6">
                    <a:lumMod val="50000"/>
                  </a:schemeClr>
                </a:solidFill>
                <a:sym typeface="Symbol" panose="05050102010706020507" pitchFamily="18" charset="2"/>
              </a:rPr>
              <a:t> </a:t>
            </a:r>
            <a:r>
              <a:rPr lang="nl-BE" sz="1400" b="1" dirty="0" err="1">
                <a:solidFill>
                  <a:schemeClr val="accent6">
                    <a:lumMod val="50000"/>
                  </a:schemeClr>
                </a:solidFill>
                <a:sym typeface="Symbol" panose="05050102010706020507" pitchFamily="18" charset="2"/>
              </a:rPr>
              <a:t>than</a:t>
            </a:r>
            <a:r>
              <a:rPr lang="nl-BE" sz="1400" b="1" dirty="0">
                <a:solidFill>
                  <a:schemeClr val="accent6">
                    <a:lumMod val="50000"/>
                  </a:schemeClr>
                </a:solidFill>
                <a:sym typeface="Symbol" panose="05050102010706020507" pitchFamily="18" charset="2"/>
              </a:rPr>
              <a:t> </a:t>
            </a:r>
            <a:r>
              <a:rPr lang="nl-BE" sz="1400" b="1" dirty="0" err="1">
                <a:solidFill>
                  <a:schemeClr val="accent6">
                    <a:lumMod val="50000"/>
                  </a:schemeClr>
                </a:solidFill>
                <a:sym typeface="Symbol" panose="05050102010706020507" pitchFamily="18" charset="2"/>
              </a:rPr>
              <a:t>any</a:t>
            </a:r>
            <a:r>
              <a:rPr lang="nl-BE" sz="1400" b="1" dirty="0">
                <a:solidFill>
                  <a:schemeClr val="accent6">
                    <a:lumMod val="50000"/>
                  </a:schemeClr>
                </a:solidFill>
                <a:sym typeface="Symbol" panose="05050102010706020507" pitchFamily="18" charset="2"/>
              </a:rPr>
              <a:t> </a:t>
            </a:r>
            <a:r>
              <a:rPr lang="nl-BE" sz="1400" b="1" dirty="0" err="1">
                <a:solidFill>
                  <a:schemeClr val="accent6">
                    <a:lumMod val="50000"/>
                  </a:schemeClr>
                </a:solidFill>
                <a:sym typeface="Symbol" panose="05050102010706020507" pitchFamily="18" charset="2"/>
              </a:rPr>
              <a:t>previous</a:t>
            </a:r>
            <a:r>
              <a:rPr lang="nl-BE" sz="1400" b="1" dirty="0">
                <a:solidFill>
                  <a:schemeClr val="accent6">
                    <a:lumMod val="50000"/>
                  </a:schemeClr>
                </a:solidFill>
                <a:sym typeface="Symbol" panose="05050102010706020507" pitchFamily="18" charset="2"/>
              </a:rPr>
              <a:t> </a:t>
            </a:r>
            <a:r>
              <a:rPr lang="nl-BE" sz="1400" b="1" dirty="0" err="1">
                <a:solidFill>
                  <a:schemeClr val="accent6">
                    <a:lumMod val="50000"/>
                  </a:schemeClr>
                </a:solidFill>
                <a:sym typeface="Symbol" panose="05050102010706020507" pitchFamily="18" charset="2"/>
              </a:rPr>
              <a:t>measurement</a:t>
            </a:r>
            <a:r>
              <a:rPr lang="nl-BE" sz="1400" b="1" dirty="0">
                <a:solidFill>
                  <a:schemeClr val="accent6">
                    <a:lumMod val="50000"/>
                  </a:schemeClr>
                </a:solidFill>
                <a:sym typeface="Symbol" panose="05050102010706020507" pitchFamily="18" charset="2"/>
              </a:rPr>
              <a:t>)</a:t>
            </a:r>
            <a:endParaRPr lang="nl-BE" sz="1600" b="1" dirty="0">
              <a:solidFill>
                <a:schemeClr val="accent6">
                  <a:lumMod val="50000"/>
                </a:schemeClr>
              </a:solidFill>
              <a:sym typeface="Symbol" panose="05050102010706020507" pitchFamily="18" charset="2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D9B97C1-1135-4ABB-8A49-099B49351DDB}"/>
              </a:ext>
            </a:extLst>
          </p:cNvPr>
          <p:cNvSpPr/>
          <p:nvPr/>
        </p:nvSpPr>
        <p:spPr>
          <a:xfrm>
            <a:off x="323552" y="332656"/>
            <a:ext cx="8672543" cy="4032448"/>
          </a:xfrm>
          <a:prstGeom prst="rect">
            <a:avLst/>
          </a:prstGeom>
          <a:noFill/>
          <a:ln w="31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6978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28A612-C35F-423A-A860-73CB7485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620688"/>
            <a:ext cx="7092788" cy="4580534"/>
          </a:xfrm>
          <a:prstGeom prst="rect">
            <a:avLst/>
          </a:prstGeom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62095D8-E43C-4200-8A8A-93B93863C68B}"/>
              </a:ext>
            </a:extLst>
          </p:cNvPr>
          <p:cNvSpPr txBox="1"/>
          <p:nvPr/>
        </p:nvSpPr>
        <p:spPr>
          <a:xfrm>
            <a:off x="165615" y="6441402"/>
            <a:ext cx="18838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Courtesy: B. Blank</a:t>
            </a:r>
            <a:endParaRPr lang="nl-BE" sz="1600" dirty="0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53239BB-72C1-4870-908E-3251AA98D547}"/>
              </a:ext>
            </a:extLst>
          </p:cNvPr>
          <p:cNvSpPr/>
          <p:nvPr/>
        </p:nvSpPr>
        <p:spPr>
          <a:xfrm>
            <a:off x="2699792" y="6441402"/>
            <a:ext cx="50405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sz="1400" dirty="0">
                <a:solidFill>
                  <a:schemeClr val="bg1"/>
                </a:solidFill>
              </a:rPr>
              <a:t>V. Araujo-Escalona, X. Flechard et al., arXiv:1906.05135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E20783E-94E2-4D20-A86C-9794388BAC48}"/>
              </a:ext>
            </a:extLst>
          </p:cNvPr>
          <p:cNvSpPr/>
          <p:nvPr/>
        </p:nvSpPr>
        <p:spPr>
          <a:xfrm>
            <a:off x="828442" y="5504701"/>
            <a:ext cx="7343958" cy="36933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nl-BE" dirty="0">
                <a:solidFill>
                  <a:srgbClr val="FF0000"/>
                </a:solidFill>
                <a:sym typeface="Symbol" panose="05050102010706020507" pitchFamily="18" charset="2"/>
              </a:rPr>
              <a:t>(a)  = 0.1 %  </a:t>
            </a:r>
            <a:r>
              <a:rPr lang="nl-BE" dirty="0" err="1">
                <a:solidFill>
                  <a:srgbClr val="FF0000"/>
                </a:solidFill>
                <a:sym typeface="Symbol" panose="05050102010706020507" pitchFamily="18" charset="2"/>
              </a:rPr>
              <a:t>within</a:t>
            </a:r>
            <a:r>
              <a:rPr lang="nl-BE" dirty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nl-BE" dirty="0" err="1">
                <a:solidFill>
                  <a:srgbClr val="FF0000"/>
                </a:solidFill>
                <a:sym typeface="Symbol" panose="05050102010706020507" pitchFamily="18" charset="2"/>
              </a:rPr>
              <a:t>reach</a:t>
            </a:r>
            <a:r>
              <a:rPr lang="nl-BE" dirty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nl-BE" dirty="0" err="1">
                <a:solidFill>
                  <a:srgbClr val="FF0000"/>
                </a:solidFill>
                <a:sym typeface="Symbol" panose="05050102010706020507" pitchFamily="18" charset="2"/>
              </a:rPr>
              <a:t>with</a:t>
            </a:r>
            <a:r>
              <a:rPr lang="nl-BE" dirty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nl-BE" dirty="0" err="1">
                <a:solidFill>
                  <a:srgbClr val="FF0000"/>
                </a:solidFill>
                <a:sym typeface="Symbol" panose="05050102010706020507" pitchFamily="18" charset="2"/>
              </a:rPr>
              <a:t>improved</a:t>
            </a:r>
            <a:r>
              <a:rPr lang="nl-BE" dirty="0">
                <a:solidFill>
                  <a:srgbClr val="FF0000"/>
                </a:solidFill>
                <a:sym typeface="Symbol" panose="05050102010706020507" pitchFamily="18" charset="2"/>
              </a:rPr>
              <a:t> setup (in </a:t>
            </a:r>
            <a:r>
              <a:rPr lang="nl-BE" dirty="0" err="1">
                <a:solidFill>
                  <a:srgbClr val="FF0000"/>
                </a:solidFill>
                <a:sym typeface="Symbol" panose="05050102010706020507" pitchFamily="18" charset="2"/>
              </a:rPr>
              <a:t>prep</a:t>
            </a:r>
            <a:r>
              <a:rPr lang="nl-BE" dirty="0">
                <a:solidFill>
                  <a:srgbClr val="FF0000"/>
                </a:solidFill>
                <a:sym typeface="Symbol" panose="05050102010706020507" pitchFamily="18" charset="2"/>
              </a:rPr>
              <a:t>.)  -  ISOLDE  </a:t>
            </a:r>
            <a:endParaRPr lang="nl-BE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94B40CC-465D-4FBF-9EF6-6932C90645DD}"/>
              </a:ext>
            </a:extLst>
          </p:cNvPr>
          <p:cNvSpPr/>
          <p:nvPr/>
        </p:nvSpPr>
        <p:spPr>
          <a:xfrm>
            <a:off x="323528" y="158707"/>
            <a:ext cx="8136904" cy="590931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nl-BE" b="1" dirty="0">
                <a:solidFill>
                  <a:srgbClr val="FF0000"/>
                </a:solidFill>
                <a:sym typeface="Symbol" panose="05050102010706020507" pitchFamily="18" charset="2"/>
              </a:rPr>
              <a:t>(</a:t>
            </a:r>
            <a:r>
              <a:rPr lang="nl-BE" b="1" dirty="0" err="1">
                <a:solidFill>
                  <a:srgbClr val="FF0000"/>
                </a:solidFill>
                <a:sym typeface="Symbol" panose="05050102010706020507" pitchFamily="18" charset="2"/>
              </a:rPr>
              <a:t>a</a:t>
            </a:r>
            <a:r>
              <a:rPr lang="nl-BE" b="1" baseline="-20000" dirty="0" err="1">
                <a:solidFill>
                  <a:srgbClr val="FF0000"/>
                </a:solidFill>
                <a:sym typeface="Symbol" panose="05050102010706020507" pitchFamily="18" charset="2"/>
              </a:rPr>
              <a:t>F</a:t>
            </a:r>
            <a:r>
              <a:rPr lang="nl-BE" b="1" baseline="-20000" dirty="0">
                <a:solidFill>
                  <a:srgbClr val="FF0000"/>
                </a:solidFill>
                <a:sym typeface="Symbol" panose="05050102010706020507" pitchFamily="18" charset="2"/>
              </a:rPr>
              <a:t>/GT</a:t>
            </a:r>
            <a:r>
              <a:rPr lang="nl-BE" b="1" dirty="0">
                <a:solidFill>
                  <a:srgbClr val="FF0000"/>
                </a:solidFill>
                <a:sym typeface="Symbol" panose="05050102010706020507" pitchFamily="18" charset="2"/>
              </a:rPr>
              <a:t>)  </a:t>
            </a:r>
            <a:r>
              <a:rPr lang="nl-BE" dirty="0">
                <a:solidFill>
                  <a:srgbClr val="FF0000"/>
                </a:solidFill>
                <a:sym typeface="Symbol" panose="05050102010706020507" pitchFamily="18" charset="2"/>
              </a:rPr>
              <a:t>in </a:t>
            </a:r>
            <a:r>
              <a:rPr lang="nl-BE" dirty="0" err="1">
                <a:solidFill>
                  <a:srgbClr val="FF0000"/>
                </a:solidFill>
                <a:sym typeface="Symbol" panose="05050102010706020507" pitchFamily="18" charset="2"/>
              </a:rPr>
              <a:t>nuclear</a:t>
            </a:r>
            <a:r>
              <a:rPr lang="nl-BE" dirty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nl-BE" dirty="0" err="1">
                <a:solidFill>
                  <a:srgbClr val="FF0000"/>
                </a:solidFill>
                <a:sym typeface="Symbol" panose="05050102010706020507" pitchFamily="18" charset="2"/>
              </a:rPr>
              <a:t>beta</a:t>
            </a:r>
            <a:r>
              <a:rPr lang="nl-BE" dirty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nl-BE" dirty="0" err="1">
                <a:solidFill>
                  <a:srgbClr val="FF0000"/>
                </a:solidFill>
                <a:sym typeface="Symbol" panose="05050102010706020507" pitchFamily="18" charset="2"/>
              </a:rPr>
              <a:t>decays</a:t>
            </a:r>
            <a:r>
              <a:rPr lang="nl-BE" dirty="0">
                <a:solidFill>
                  <a:srgbClr val="FF0000"/>
                </a:solidFill>
                <a:sym typeface="Symbol" panose="05050102010706020507" pitchFamily="18" charset="2"/>
              </a:rPr>
              <a:t>:</a:t>
            </a:r>
          </a:p>
          <a:p>
            <a:pPr marL="285750" indent="-285750">
              <a:buFontTx/>
              <a:buChar char="-"/>
            </a:pPr>
            <a:endParaRPr lang="nl-BE" dirty="0">
              <a:solidFill>
                <a:srgbClr val="FF0000"/>
              </a:solidFill>
              <a:sym typeface="Symbol" panose="05050102010706020507" pitchFamily="18" charset="2"/>
            </a:endParaRPr>
          </a:p>
          <a:p>
            <a:pPr marL="285750" indent="-285750">
              <a:buFontTx/>
              <a:buChar char="-"/>
            </a:pPr>
            <a:endParaRPr lang="nl-BE" dirty="0">
              <a:solidFill>
                <a:srgbClr val="FF0000"/>
              </a:solidFill>
              <a:sym typeface="Symbol" panose="05050102010706020507" pitchFamily="18" charset="2"/>
            </a:endParaRPr>
          </a:p>
          <a:p>
            <a:pPr marL="285750" indent="-285750">
              <a:buFontTx/>
              <a:buChar char="-"/>
            </a:pPr>
            <a:endParaRPr lang="nl-BE" dirty="0">
              <a:solidFill>
                <a:srgbClr val="FF0000"/>
              </a:solidFill>
              <a:sym typeface="Symbol" panose="05050102010706020507" pitchFamily="18" charset="2"/>
            </a:endParaRPr>
          </a:p>
          <a:p>
            <a:pPr marL="285750" indent="-285750">
              <a:buFontTx/>
              <a:buChar char="-"/>
            </a:pPr>
            <a:endParaRPr lang="nl-BE" dirty="0">
              <a:solidFill>
                <a:srgbClr val="FF0000"/>
              </a:solidFill>
              <a:sym typeface="Symbol" panose="05050102010706020507" pitchFamily="18" charset="2"/>
            </a:endParaRPr>
          </a:p>
          <a:p>
            <a:pPr marL="285750" indent="-285750">
              <a:buFontTx/>
              <a:buChar char="-"/>
            </a:pPr>
            <a:endParaRPr lang="nl-BE" dirty="0">
              <a:solidFill>
                <a:srgbClr val="FF0000"/>
              </a:solidFill>
              <a:sym typeface="Symbol" panose="05050102010706020507" pitchFamily="18" charset="2"/>
            </a:endParaRPr>
          </a:p>
          <a:p>
            <a:pPr marL="285750" indent="-285750">
              <a:buFontTx/>
              <a:buChar char="-"/>
            </a:pPr>
            <a:endParaRPr lang="nl-BE" dirty="0">
              <a:solidFill>
                <a:srgbClr val="FF0000"/>
              </a:solidFill>
              <a:sym typeface="Symbol" panose="05050102010706020507" pitchFamily="18" charset="2"/>
            </a:endParaRPr>
          </a:p>
          <a:p>
            <a:pPr marL="285750" indent="-285750">
              <a:buFontTx/>
              <a:buChar char="-"/>
            </a:pPr>
            <a:endParaRPr lang="nl-BE" dirty="0">
              <a:solidFill>
                <a:srgbClr val="FF0000"/>
              </a:solidFill>
              <a:sym typeface="Symbol" panose="05050102010706020507" pitchFamily="18" charset="2"/>
            </a:endParaRPr>
          </a:p>
          <a:p>
            <a:pPr marL="285750" indent="-285750">
              <a:buFontTx/>
              <a:buChar char="-"/>
            </a:pPr>
            <a:endParaRPr lang="nl-BE" dirty="0">
              <a:solidFill>
                <a:srgbClr val="FF0000"/>
              </a:solidFill>
              <a:sym typeface="Symbol" panose="05050102010706020507" pitchFamily="18" charset="2"/>
            </a:endParaRPr>
          </a:p>
          <a:p>
            <a:pPr marL="285750" indent="-285750">
              <a:buFontTx/>
              <a:buChar char="-"/>
            </a:pPr>
            <a:endParaRPr lang="nl-BE" dirty="0">
              <a:solidFill>
                <a:srgbClr val="FF0000"/>
              </a:solidFill>
              <a:sym typeface="Symbol" panose="05050102010706020507" pitchFamily="18" charset="2"/>
            </a:endParaRPr>
          </a:p>
          <a:p>
            <a:pPr marL="285750" indent="-285750">
              <a:buFontTx/>
              <a:buChar char="-"/>
            </a:pPr>
            <a:endParaRPr lang="nl-BE" dirty="0">
              <a:solidFill>
                <a:srgbClr val="FF0000"/>
              </a:solidFill>
              <a:sym typeface="Symbol" panose="05050102010706020507" pitchFamily="18" charset="2"/>
            </a:endParaRPr>
          </a:p>
          <a:p>
            <a:pPr marL="285750" indent="-285750">
              <a:buFontTx/>
              <a:buChar char="-"/>
            </a:pPr>
            <a:endParaRPr lang="nl-BE" dirty="0">
              <a:solidFill>
                <a:srgbClr val="FF0000"/>
              </a:solidFill>
              <a:sym typeface="Symbol" panose="05050102010706020507" pitchFamily="18" charset="2"/>
            </a:endParaRPr>
          </a:p>
          <a:p>
            <a:pPr marL="285750" indent="-285750">
              <a:buFontTx/>
              <a:buChar char="-"/>
            </a:pPr>
            <a:endParaRPr lang="nl-BE" dirty="0">
              <a:solidFill>
                <a:srgbClr val="FF0000"/>
              </a:solidFill>
              <a:sym typeface="Symbol" panose="05050102010706020507" pitchFamily="18" charset="2"/>
            </a:endParaRPr>
          </a:p>
          <a:p>
            <a:pPr marL="285750" indent="-285750">
              <a:buFontTx/>
              <a:buChar char="-"/>
            </a:pPr>
            <a:endParaRPr lang="nl-BE" dirty="0">
              <a:solidFill>
                <a:srgbClr val="FF0000"/>
              </a:solidFill>
              <a:sym typeface="Symbol" panose="05050102010706020507" pitchFamily="18" charset="2"/>
            </a:endParaRPr>
          </a:p>
          <a:p>
            <a:pPr marL="285750" indent="-285750">
              <a:buFontTx/>
              <a:buChar char="-"/>
            </a:pPr>
            <a:endParaRPr lang="nl-BE" dirty="0">
              <a:solidFill>
                <a:srgbClr val="FF0000"/>
              </a:solidFill>
              <a:sym typeface="Symbol" panose="05050102010706020507" pitchFamily="18" charset="2"/>
            </a:endParaRPr>
          </a:p>
          <a:p>
            <a:pPr marL="285750" indent="-285750">
              <a:buFontTx/>
              <a:buChar char="-"/>
            </a:pPr>
            <a:endParaRPr lang="nl-BE" dirty="0">
              <a:solidFill>
                <a:srgbClr val="FF0000"/>
              </a:solidFill>
              <a:sym typeface="Symbol" panose="05050102010706020507" pitchFamily="18" charset="2"/>
            </a:endParaRPr>
          </a:p>
          <a:p>
            <a:pPr marL="285750" indent="-285750">
              <a:buFontTx/>
              <a:buChar char="-"/>
            </a:pPr>
            <a:endParaRPr lang="nl-BE" dirty="0">
              <a:solidFill>
                <a:srgbClr val="FF0000"/>
              </a:solidFill>
              <a:sym typeface="Symbol" panose="05050102010706020507" pitchFamily="18" charset="2"/>
            </a:endParaRPr>
          </a:p>
          <a:p>
            <a:endParaRPr lang="en-US" dirty="0">
              <a:solidFill>
                <a:srgbClr val="FF0000"/>
              </a:solidFill>
              <a:sym typeface="Symbol" panose="05050102010706020507" pitchFamily="18" charset="2"/>
            </a:endParaRPr>
          </a:p>
          <a:p>
            <a:endParaRPr lang="en-US" dirty="0">
              <a:solidFill>
                <a:srgbClr val="FF0000"/>
              </a:solidFill>
              <a:sym typeface="Symbol" panose="05050102010706020507" pitchFamily="18" charset="2"/>
            </a:endParaRPr>
          </a:p>
          <a:p>
            <a:endParaRPr lang="en-US" dirty="0">
              <a:solidFill>
                <a:srgbClr val="FF0000"/>
              </a:solidFill>
              <a:sym typeface="Symbol" panose="05050102010706020507" pitchFamily="18" charset="2"/>
            </a:endParaRPr>
          </a:p>
          <a:p>
            <a:endParaRPr lang="nl-BE" dirty="0">
              <a:solidFill>
                <a:srgbClr val="FF0000"/>
              </a:solidFill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1378844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C5C2FAAD-2E1B-42CE-97ED-3742540BCAB5}"/>
              </a:ext>
            </a:extLst>
          </p:cNvPr>
          <p:cNvSpPr txBox="1"/>
          <p:nvPr/>
        </p:nvSpPr>
        <p:spPr>
          <a:xfrm>
            <a:off x="577783" y="247693"/>
            <a:ext cx="8206093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nl-BE" sz="1600" b="1" dirty="0">
                <a:solidFill>
                  <a:srgbClr val="FF0000"/>
                </a:solidFill>
                <a:sym typeface="Symbol" panose="05050102010706020507" pitchFamily="18" charset="2"/>
              </a:rPr>
              <a:t>(</a:t>
            </a:r>
            <a:r>
              <a:rPr lang="nl-BE" sz="1600" b="1" dirty="0" err="1">
                <a:solidFill>
                  <a:srgbClr val="FF0000"/>
                </a:solidFill>
                <a:sym typeface="Symbol" panose="05050102010706020507" pitchFamily="18" charset="2"/>
              </a:rPr>
              <a:t>b</a:t>
            </a:r>
            <a:r>
              <a:rPr lang="nl-BE" sz="1600" b="1" baseline="-20000" dirty="0" err="1">
                <a:solidFill>
                  <a:srgbClr val="FF0000"/>
                </a:solidFill>
                <a:sym typeface="Symbol" panose="05050102010706020507" pitchFamily="18" charset="2"/>
              </a:rPr>
              <a:t>n,F</a:t>
            </a:r>
            <a:r>
              <a:rPr lang="nl-BE" sz="1600" b="1" baseline="-20000" dirty="0">
                <a:solidFill>
                  <a:srgbClr val="FF0000"/>
                </a:solidFill>
                <a:sym typeface="Symbol" panose="05050102010706020507" pitchFamily="18" charset="2"/>
              </a:rPr>
              <a:t>/GT</a:t>
            </a:r>
            <a:r>
              <a:rPr lang="nl-BE" sz="1600" b="1" dirty="0">
                <a:solidFill>
                  <a:srgbClr val="FF0000"/>
                </a:solidFill>
                <a:sym typeface="Symbol" panose="05050102010706020507" pitchFamily="18" charset="2"/>
              </a:rPr>
              <a:t>) = 0.001</a:t>
            </a:r>
            <a:r>
              <a:rPr lang="nl-BE" sz="1600" b="1" dirty="0">
                <a:solidFill>
                  <a:schemeClr val="accent6">
                    <a:lumMod val="50000"/>
                  </a:schemeClr>
                </a:solidFill>
                <a:sym typeface="Symbol" panose="05050102010706020507" pitchFamily="18" charset="2"/>
              </a:rPr>
              <a:t>	 </a:t>
            </a:r>
          </a:p>
          <a:p>
            <a:r>
              <a:rPr lang="nl-BE" sz="1600" dirty="0">
                <a:solidFill>
                  <a:srgbClr val="FF0000"/>
                </a:solidFill>
                <a:sym typeface="Symbol" panose="05050102010706020507" pitchFamily="18" charset="2"/>
              </a:rPr>
              <a:t>   &amp;  QCD </a:t>
            </a:r>
            <a:r>
              <a:rPr lang="nl-BE" sz="1600" dirty="0" err="1">
                <a:solidFill>
                  <a:srgbClr val="FF0000"/>
                </a:solidFill>
                <a:sym typeface="Symbol" panose="05050102010706020507" pitchFamily="18" charset="2"/>
              </a:rPr>
              <a:t>corrections</a:t>
            </a:r>
            <a:r>
              <a:rPr lang="nl-BE" sz="1600" dirty="0">
                <a:solidFill>
                  <a:srgbClr val="FF0000"/>
                </a:solidFill>
                <a:sym typeface="Symbol" panose="05050102010706020507" pitchFamily="18" charset="2"/>
              </a:rPr>
              <a:t> (</a:t>
            </a:r>
            <a:r>
              <a:rPr lang="nl-BE" sz="1600" dirty="0" err="1">
                <a:solidFill>
                  <a:srgbClr val="FF0000"/>
                </a:solidFill>
                <a:sym typeface="Symbol" panose="05050102010706020507" pitchFamily="18" charset="2"/>
              </a:rPr>
              <a:t>weak</a:t>
            </a:r>
            <a:r>
              <a:rPr lang="nl-BE" sz="1600" dirty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nl-BE" sz="1600" dirty="0" err="1">
                <a:solidFill>
                  <a:srgbClr val="FF0000"/>
                </a:solidFill>
                <a:sym typeface="Symbol" panose="05050102010706020507" pitchFamily="18" charset="2"/>
              </a:rPr>
              <a:t>magnetism</a:t>
            </a:r>
            <a:r>
              <a:rPr lang="nl-BE" sz="1600" dirty="0">
                <a:solidFill>
                  <a:srgbClr val="FF0000"/>
                </a:solidFill>
                <a:sym typeface="Symbol" panose="05050102010706020507" pitchFamily="18" charset="2"/>
              </a:rPr>
              <a:t>)     </a:t>
            </a:r>
            <a:r>
              <a:rPr lang="nl-BE" sz="1600" dirty="0">
                <a:solidFill>
                  <a:schemeClr val="accent6">
                    <a:lumMod val="50000"/>
                  </a:schemeClr>
                </a:solidFill>
                <a:sym typeface="Wingdings" panose="05000000000000000000" pitchFamily="2" charset="2"/>
              </a:rPr>
              <a:t>   </a:t>
            </a:r>
            <a:r>
              <a:rPr lang="nl-BE" sz="1600" b="1" dirty="0" err="1">
                <a:solidFill>
                  <a:srgbClr val="1C36FA"/>
                </a:solidFill>
                <a:sym typeface="Wingdings" panose="05000000000000000000" pitchFamily="2" charset="2"/>
              </a:rPr>
              <a:t>beta</a:t>
            </a:r>
            <a:r>
              <a:rPr lang="nl-BE" sz="1600" b="1" dirty="0">
                <a:solidFill>
                  <a:srgbClr val="1C36FA"/>
                </a:solidFill>
                <a:sym typeface="Wingdings" panose="05000000000000000000" pitchFamily="2" charset="2"/>
              </a:rPr>
              <a:t>-spectrum </a:t>
            </a:r>
            <a:r>
              <a:rPr lang="nl-BE" sz="1600" b="1" dirty="0" err="1">
                <a:solidFill>
                  <a:srgbClr val="1C36FA"/>
                </a:solidFill>
                <a:sym typeface="Wingdings" panose="05000000000000000000" pitchFamily="2" charset="2"/>
              </a:rPr>
              <a:t>shape</a:t>
            </a:r>
            <a:r>
              <a:rPr lang="nl-BE" sz="1600" b="1" dirty="0">
                <a:solidFill>
                  <a:srgbClr val="1C36FA"/>
                </a:solidFill>
                <a:sym typeface="Wingdings" panose="05000000000000000000" pitchFamily="2" charset="2"/>
              </a:rPr>
              <a:t> </a:t>
            </a:r>
            <a:r>
              <a:rPr lang="nl-BE" sz="1600" b="1" dirty="0" err="1">
                <a:solidFill>
                  <a:srgbClr val="1C36FA"/>
                </a:solidFill>
                <a:sym typeface="Wingdings" panose="05000000000000000000" pitchFamily="2" charset="2"/>
              </a:rPr>
              <a:t>measurements</a:t>
            </a:r>
            <a:endParaRPr lang="nl-BE" sz="1600" b="1" dirty="0">
              <a:solidFill>
                <a:schemeClr val="accent6">
                  <a:lumMod val="50000"/>
                </a:schemeClr>
              </a:solidFill>
              <a:sym typeface="Symbol" panose="05050102010706020507" pitchFamily="18" charset="2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1BA6FC9-435A-4972-9096-9CE57C3CD7FF}"/>
              </a:ext>
            </a:extLst>
          </p:cNvPr>
          <p:cNvGrpSpPr/>
          <p:nvPr/>
        </p:nvGrpSpPr>
        <p:grpSpPr>
          <a:xfrm>
            <a:off x="719572" y="1111745"/>
            <a:ext cx="7704856" cy="4857921"/>
            <a:chOff x="35496" y="925262"/>
            <a:chExt cx="8676387" cy="5705475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CA591DD-59AD-4A19-B64A-F92AA9AEB2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496" y="925262"/>
              <a:ext cx="8676387" cy="5705475"/>
            </a:xfrm>
            <a:prstGeom prst="rect">
              <a:avLst/>
            </a:prstGeom>
          </p:spPr>
        </p:pic>
        <p:grpSp>
          <p:nvGrpSpPr>
            <p:cNvPr id="12" name="Group 10">
              <a:extLst>
                <a:ext uri="{FF2B5EF4-FFF2-40B4-BE49-F238E27FC236}">
                  <a16:creationId xmlns:a16="http://schemas.microsoft.com/office/drawing/2014/main" id="{78FD5A85-59C4-4AE0-BEEA-778A806A37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96344" y="3645024"/>
              <a:ext cx="4139952" cy="2736304"/>
              <a:chOff x="2782" y="2548"/>
              <a:chExt cx="2736" cy="1536"/>
            </a:xfrm>
          </p:grpSpPr>
          <p:sp>
            <p:nvSpPr>
              <p:cNvPr id="15" name="Oval 11">
                <a:extLst>
                  <a:ext uri="{FF2B5EF4-FFF2-40B4-BE49-F238E27FC236}">
                    <a16:creationId xmlns:a16="http://schemas.microsoft.com/office/drawing/2014/main" id="{E38085AC-2EDE-4B72-BAB9-63AA440C94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1321811">
                <a:off x="2782" y="2548"/>
                <a:ext cx="2736" cy="1536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l-BE" altLang="en-US" sz="2400"/>
              </a:p>
            </p:txBody>
          </p:sp>
          <p:grpSp>
            <p:nvGrpSpPr>
              <p:cNvPr id="16" name="Group 12">
                <a:extLst>
                  <a:ext uri="{FF2B5EF4-FFF2-40B4-BE49-F238E27FC236}">
                    <a16:creationId xmlns:a16="http://schemas.microsoft.com/office/drawing/2014/main" id="{8F1AC0E2-4A3B-4DCA-8EE5-882272A80AC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456" y="2724"/>
                <a:ext cx="1980" cy="1308"/>
                <a:chOff x="6243" y="-1510"/>
                <a:chExt cx="2704" cy="1783"/>
              </a:xfrm>
            </p:grpSpPr>
            <p:pic>
              <p:nvPicPr>
                <p:cNvPr id="17" name="Picture 13" descr="\\Iks148\public\Bavo\trap\Figuren\terugstoot.wmf">
                  <a:extLst>
                    <a:ext uri="{FF2B5EF4-FFF2-40B4-BE49-F238E27FC236}">
                      <a16:creationId xmlns:a16="http://schemas.microsoft.com/office/drawing/2014/main" id="{36127109-0AD1-45DA-AEC0-1AE5FF5DC5D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350" y="-1510"/>
                  <a:ext cx="2184" cy="13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aphicFrame>
              <p:nvGraphicFramePr>
                <p:cNvPr id="18" name="Object 15">
                  <a:extLst>
                    <a:ext uri="{FF2B5EF4-FFF2-40B4-BE49-F238E27FC236}">
                      <a16:creationId xmlns:a16="http://schemas.microsoft.com/office/drawing/2014/main" id="{B18A8CD5-D493-45F9-B621-040995F16314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6940" y="-434"/>
                <a:ext cx="158" cy="151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55330" name="CorelDRAW" r:id="rId5" imgW="182880" imgH="182880" progId="CorelDraw.Tekening.8">
                        <p:embed/>
                      </p:oleObj>
                    </mc:Choice>
                    <mc:Fallback>
                      <p:oleObj name="CorelDRAW" r:id="rId5" imgW="182880" imgH="182880" progId="CorelDraw.Tekening.8">
                        <p:embed/>
                        <p:pic>
                          <p:nvPicPr>
                            <p:cNvPr id="7" name="Object 15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6940" y="-434"/>
                              <a:ext cx="158" cy="151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19" name="Object 14">
                  <a:extLst>
                    <a:ext uri="{FF2B5EF4-FFF2-40B4-BE49-F238E27FC236}">
                      <a16:creationId xmlns:a16="http://schemas.microsoft.com/office/drawing/2014/main" id="{6AECA9A0-1502-49BD-AE3A-5309F9C1F164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6527" y="-887"/>
                <a:ext cx="158" cy="151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55331" name="CorelDRAW" r:id="rId7" imgW="182880" imgH="182880" progId="CorelDraw.Tekening.8">
                        <p:embed/>
                      </p:oleObj>
                    </mc:Choice>
                    <mc:Fallback>
                      <p:oleObj name="CorelDRAW" r:id="rId7" imgW="182880" imgH="182880" progId="CorelDraw.Tekening.8">
                        <p:embed/>
                        <p:pic>
                          <p:nvPicPr>
                            <p:cNvPr id="8" name="Object 14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8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6527" y="-887"/>
                              <a:ext cx="158" cy="151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20" name="Text Box 16">
                  <a:extLst>
                    <a:ext uri="{FF2B5EF4-FFF2-40B4-BE49-F238E27FC236}">
                      <a16:creationId xmlns:a16="http://schemas.microsoft.com/office/drawing/2014/main" id="{146FA4B1-5B92-4440-B426-3B60C19AB11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467" y="-1228"/>
                  <a:ext cx="358" cy="3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83183" tIns="41591" rIns="83183" bIns="41591">
                  <a:spAutoFit/>
                </a:bodyPr>
                <a:lstStyle>
                  <a:lvl1pPr defTabSz="831850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defTabSz="8318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defTabSz="83185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defTabSz="83185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defTabSz="83185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defTabSz="83185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defTabSz="83185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defTabSz="83185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defTabSz="83185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000"/>
                    <a:t>e</a:t>
                  </a:r>
                  <a:r>
                    <a:rPr lang="en-US" altLang="en-US" sz="2000" baseline="30000"/>
                    <a:t>+</a:t>
                  </a:r>
                  <a:endParaRPr lang="en-GB" altLang="en-US" sz="2000" baseline="30000"/>
                </a:p>
              </p:txBody>
            </p:sp>
            <p:sp>
              <p:nvSpPr>
                <p:cNvPr id="21" name="Text Box 17">
                  <a:extLst>
                    <a:ext uri="{FF2B5EF4-FFF2-40B4-BE49-F238E27FC236}">
                      <a16:creationId xmlns:a16="http://schemas.microsoft.com/office/drawing/2014/main" id="{183C73C0-E512-4F7D-96C7-A9B5A3AEE31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116" y="-490"/>
                  <a:ext cx="369" cy="3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83183" tIns="41591" rIns="83183" bIns="41591">
                  <a:spAutoFit/>
                </a:bodyPr>
                <a:lstStyle>
                  <a:lvl1pPr defTabSz="831850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defTabSz="8318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defTabSz="83185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defTabSz="83185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defTabSz="83185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defTabSz="83185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defTabSz="83185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defTabSz="83185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defTabSz="83185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000">
                      <a:latin typeface="Symbol" pitchFamily="18" charset="2"/>
                    </a:rPr>
                    <a:t>n</a:t>
                  </a:r>
                  <a:r>
                    <a:rPr lang="en-US" altLang="en-US" sz="2000" baseline="-25000"/>
                    <a:t>e</a:t>
                  </a:r>
                  <a:endParaRPr lang="en-GB" altLang="en-US" sz="2500" baseline="-25000"/>
                </a:p>
              </p:txBody>
            </p:sp>
            <p:sp>
              <p:nvSpPr>
                <p:cNvPr id="22" name="Text Box 18">
                  <a:extLst>
                    <a:ext uri="{FF2B5EF4-FFF2-40B4-BE49-F238E27FC236}">
                      <a16:creationId xmlns:a16="http://schemas.microsoft.com/office/drawing/2014/main" id="{B2A1B4B6-6AA0-4ADB-9C10-B1EE02B2319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827" y="-830"/>
                  <a:ext cx="1120" cy="3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83183" tIns="41591" rIns="83183" bIns="41591">
                  <a:spAutoFit/>
                </a:bodyPr>
                <a:lstStyle>
                  <a:lvl1pPr defTabSz="831850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defTabSz="8318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defTabSz="83185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defTabSz="83185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defTabSz="83185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defTabSz="83185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defTabSz="83185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defTabSz="83185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defTabSz="83185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600" dirty="0"/>
                    <a:t>nucleus</a:t>
                  </a:r>
                  <a:endParaRPr lang="en-GB" altLang="en-US" sz="1600" dirty="0"/>
                </a:p>
              </p:txBody>
            </p:sp>
            <p:sp>
              <p:nvSpPr>
                <p:cNvPr id="23" name="Text Box 19">
                  <a:extLst>
                    <a:ext uri="{FF2B5EF4-FFF2-40B4-BE49-F238E27FC236}">
                      <a16:creationId xmlns:a16="http://schemas.microsoft.com/office/drawing/2014/main" id="{C686FFEF-30F5-4568-B194-90388D8D2EC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243" y="-119"/>
                  <a:ext cx="144" cy="3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83183" tIns="41591" rIns="83183" bIns="41591">
                  <a:spAutoFit/>
                </a:bodyPr>
                <a:lstStyle>
                  <a:lvl1pPr defTabSz="831850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defTabSz="8318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defTabSz="83185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defTabSz="83185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defTabSz="83185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defTabSz="83185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defTabSz="83185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defTabSz="83185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defTabSz="83185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nl-BE" altLang="en-US" sz="2200"/>
                </a:p>
              </p:txBody>
            </p:sp>
            <p:sp>
              <p:nvSpPr>
                <p:cNvPr id="24" name="Text Box 20">
                  <a:extLst>
                    <a:ext uri="{FF2B5EF4-FFF2-40B4-BE49-F238E27FC236}">
                      <a16:creationId xmlns:a16="http://schemas.microsoft.com/office/drawing/2014/main" id="{3DF3B3D1-70AC-41CD-B57E-073713C92D2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586" y="-659"/>
                  <a:ext cx="284" cy="3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83183" tIns="41591" rIns="83183" bIns="41591">
                  <a:spAutoFit/>
                </a:bodyPr>
                <a:lstStyle>
                  <a:lvl1pPr defTabSz="831850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defTabSz="8318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defTabSz="83185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defTabSz="83185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defTabSz="83185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defTabSz="83185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defTabSz="83185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defTabSz="83185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defTabSz="83185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000" i="1">
                      <a:latin typeface="Symbol" pitchFamily="18" charset="2"/>
                    </a:rPr>
                    <a:t>q</a:t>
                  </a:r>
                  <a:endParaRPr lang="en-GB" altLang="en-US" sz="2500">
                    <a:latin typeface="Symbol" pitchFamily="18" charset="2"/>
                  </a:endParaRPr>
                </a:p>
              </p:txBody>
            </p:sp>
          </p:grp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047BAD1-B23F-484C-BD22-56CA75F74001}"/>
                </a:ext>
              </a:extLst>
            </p:cNvPr>
            <p:cNvSpPr txBox="1"/>
            <p:nvPr/>
          </p:nvSpPr>
          <p:spPr>
            <a:xfrm>
              <a:off x="2900245" y="2265293"/>
              <a:ext cx="4326583" cy="133745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Analytical description + code,</a:t>
              </a:r>
            </a:p>
            <a:p>
              <a:pPr algn="ctr"/>
              <a:r>
                <a:rPr lang="en-US" b="1" dirty="0"/>
                <a:t>accurate to few 10</a:t>
              </a:r>
              <a:r>
                <a:rPr lang="en-US" b="1" baseline="30000" dirty="0"/>
                <a:t>-4</a:t>
              </a:r>
              <a:r>
                <a:rPr lang="en-US" b="1" dirty="0"/>
                <a:t> level</a:t>
              </a:r>
            </a:p>
            <a:p>
              <a:pPr algn="ctr"/>
              <a:r>
                <a:rPr lang="en-US" sz="1600" b="1" dirty="0">
                  <a:solidFill>
                    <a:srgbClr val="00B050"/>
                  </a:solidFill>
                  <a:latin typeface="Arial" charset="0"/>
                  <a:cs typeface="Arial" charset="0"/>
                </a:rPr>
                <a:t>L. Hayen, N. Severijns et al., </a:t>
              </a:r>
            </a:p>
            <a:p>
              <a:pPr algn="ctr"/>
              <a:r>
                <a:rPr lang="en-US" sz="1600" b="1" dirty="0">
                  <a:solidFill>
                    <a:srgbClr val="00B050"/>
                  </a:solidFill>
                  <a:latin typeface="Arial" charset="0"/>
                  <a:cs typeface="Arial" charset="0"/>
                </a:rPr>
                <a:t>Rev. Mod. Phys. 90 (2018) 015008</a:t>
              </a:r>
              <a:endParaRPr lang="nl-BE" sz="1600" dirty="0">
                <a:solidFill>
                  <a:srgbClr val="00B050"/>
                </a:solidFill>
              </a:endParaRPr>
            </a:p>
          </p:txBody>
        </p:sp>
      </p:grp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9D571A8-F7D5-4D2F-B7AF-7991BB85915A}"/>
              </a:ext>
            </a:extLst>
          </p:cNvPr>
          <p:cNvSpPr/>
          <p:nvPr/>
        </p:nvSpPr>
        <p:spPr>
          <a:xfrm>
            <a:off x="460696" y="977921"/>
            <a:ext cx="8206093" cy="5125567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6521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8" name="Group 4">
            <a:extLst>
              <a:ext uri="{FF2B5EF4-FFF2-40B4-BE49-F238E27FC236}">
                <a16:creationId xmlns:a16="http://schemas.microsoft.com/office/drawing/2014/main" id="{98511E43-0CFA-4153-B0A3-629F624E97E3}"/>
              </a:ext>
            </a:extLst>
          </p:cNvPr>
          <p:cNvGrpSpPr>
            <a:grpSpLocks/>
          </p:cNvGrpSpPr>
          <p:nvPr/>
        </p:nvGrpSpPr>
        <p:grpSpPr bwMode="auto">
          <a:xfrm>
            <a:off x="323528" y="1094148"/>
            <a:ext cx="3048000" cy="4491038"/>
            <a:chOff x="4486275" y="779463"/>
            <a:chExt cx="3686175" cy="5032375"/>
          </a:xfrm>
        </p:grpSpPr>
        <p:grpSp>
          <p:nvGrpSpPr>
            <p:cNvPr id="6155" name="Group 4">
              <a:extLst>
                <a:ext uri="{FF2B5EF4-FFF2-40B4-BE49-F238E27FC236}">
                  <a16:creationId xmlns:a16="http://schemas.microsoft.com/office/drawing/2014/main" id="{B1BC6388-4F68-4E40-90C5-754C99C1B0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86275" y="779463"/>
              <a:ext cx="3686175" cy="5032375"/>
              <a:chOff x="4486644" y="779820"/>
              <a:chExt cx="3685756" cy="5032229"/>
            </a:xfrm>
          </p:grpSpPr>
          <p:pic>
            <p:nvPicPr>
              <p:cNvPr id="6157" name="Picture 2">
                <a:extLst>
                  <a:ext uri="{FF2B5EF4-FFF2-40B4-BE49-F238E27FC236}">
                    <a16:creationId xmlns:a16="http://schemas.microsoft.com/office/drawing/2014/main" id="{DEF16407-477A-4D58-A129-C8CA73E385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86644" y="779820"/>
                <a:ext cx="3685756" cy="503222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158" name="Rectangle 3">
                <a:extLst>
                  <a:ext uri="{FF2B5EF4-FFF2-40B4-BE49-F238E27FC236}">
                    <a16:creationId xmlns:a16="http://schemas.microsoft.com/office/drawing/2014/main" id="{FBF005D0-C2ED-42CF-A77A-F040055779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72200" y="948531"/>
                <a:ext cx="1800200" cy="47783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0" cap="rnd" algn="ctr">
                    <a:solidFill>
                      <a:srgbClr val="000000"/>
                    </a:solidFill>
                    <a:round/>
                    <a:headEnd/>
                    <a:tailEnd type="arrow" w="med" len="lg"/>
                  </a14:hiddenLine>
                </a:ext>
              </a:extLst>
            </p:spPr>
            <p:txBody>
              <a:bodyPr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Calisto MT" panose="02040603050505030304" pitchFamily="18" charset="0"/>
                </a:endParaRPr>
              </a:p>
            </p:txBody>
          </p:sp>
        </p:grpSp>
        <p:cxnSp>
          <p:nvCxnSpPr>
            <p:cNvPr id="6156" name="Straight Connector 3">
              <a:extLst>
                <a:ext uri="{FF2B5EF4-FFF2-40B4-BE49-F238E27FC236}">
                  <a16:creationId xmlns:a16="http://schemas.microsoft.com/office/drawing/2014/main" id="{415153FF-2574-49D6-ADFA-46C24DA017D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010000" y="907200"/>
              <a:ext cx="0" cy="728221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non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6149" name="Text Box 8">
            <a:extLst>
              <a:ext uri="{FF2B5EF4-FFF2-40B4-BE49-F238E27FC236}">
                <a16:creationId xmlns:a16="http://schemas.microsoft.com/office/drawing/2014/main" id="{FA5C211F-9587-458B-ABD9-9885ECF730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578" y="707117"/>
            <a:ext cx="34020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dirty="0" err="1">
                <a:latin typeface="Calisto MT" panose="020406030505050303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Xueying</a:t>
            </a:r>
            <a:r>
              <a:rPr lang="en-US" altLang="en-US" sz="1600" dirty="0">
                <a:latin typeface="Calisto MT" panose="020406030505050303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Huyan (PhD, MSU, 2019)</a:t>
            </a:r>
          </a:p>
        </p:txBody>
      </p:sp>
      <p:sp>
        <p:nvSpPr>
          <p:cNvPr id="6150" name="Text Box 8">
            <a:extLst>
              <a:ext uri="{FF2B5EF4-FFF2-40B4-BE49-F238E27FC236}">
                <a16:creationId xmlns:a16="http://schemas.microsoft.com/office/drawing/2014/main" id="{F78C6F82-570B-4AD9-8797-96B549CFFF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12172" y="657545"/>
            <a:ext cx="29860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dirty="0">
                <a:latin typeface="Calisto MT" panose="020406030505050303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Max Hughes (PhD, MSU, 2019)</a:t>
            </a:r>
          </a:p>
        </p:txBody>
      </p:sp>
      <p:sp>
        <p:nvSpPr>
          <p:cNvPr id="6151" name="Text Box 8">
            <a:extLst>
              <a:ext uri="{FF2B5EF4-FFF2-40B4-BE49-F238E27FC236}">
                <a16:creationId xmlns:a16="http://schemas.microsoft.com/office/drawing/2014/main" id="{5F4EBB1B-F3B0-496F-A32B-AE97FFBC3F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9361" y="1279525"/>
            <a:ext cx="76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aseline="30000">
                <a:latin typeface="Calisto MT" panose="020406030505050303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6</a:t>
            </a:r>
            <a:r>
              <a:rPr lang="en-US" altLang="en-US" sz="2800">
                <a:latin typeface="Calisto MT" panose="020406030505050303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He</a:t>
            </a:r>
          </a:p>
        </p:txBody>
      </p:sp>
      <p:pic>
        <p:nvPicPr>
          <p:cNvPr id="6152" name="Picture 2">
            <a:extLst>
              <a:ext uri="{FF2B5EF4-FFF2-40B4-BE49-F238E27FC236}">
                <a16:creationId xmlns:a16="http://schemas.microsoft.com/office/drawing/2014/main" id="{B0FFC80D-4D91-4EFC-A21E-EB2E132F09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960" y="1038454"/>
            <a:ext cx="2830512" cy="449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3" name="Text Box 8">
            <a:extLst>
              <a:ext uri="{FF2B5EF4-FFF2-40B4-BE49-F238E27FC236}">
                <a16:creationId xmlns:a16="http://schemas.microsoft.com/office/drawing/2014/main" id="{1463D6DD-D5FF-491A-8111-A4217382B8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2360" y="1319189"/>
            <a:ext cx="76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aseline="30000" dirty="0">
                <a:latin typeface="Calisto MT" panose="020406030505050303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20</a:t>
            </a:r>
            <a:r>
              <a:rPr lang="en-US" altLang="en-US" sz="2800" dirty="0">
                <a:latin typeface="Calisto MT" panose="020406030505050303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F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F97C795-A929-44DB-A6C3-243F5CEE72BF}"/>
              </a:ext>
            </a:extLst>
          </p:cNvPr>
          <p:cNvSpPr/>
          <p:nvPr/>
        </p:nvSpPr>
        <p:spPr>
          <a:xfrm>
            <a:off x="3609527" y="3446589"/>
            <a:ext cx="2286000" cy="156966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altLang="nl-BE" sz="1600" dirty="0"/>
              <a:t>calorimetric technique </a:t>
            </a:r>
          </a:p>
          <a:p>
            <a:r>
              <a:rPr lang="en-US" altLang="nl-BE" sz="1600" dirty="0"/>
              <a:t>(NSCL-MSU) and use </a:t>
            </a:r>
          </a:p>
          <a:p>
            <a:r>
              <a:rPr lang="en-US" altLang="nl-BE" sz="1600" dirty="0"/>
              <a:t>of a radioactive beam, </a:t>
            </a:r>
          </a:p>
          <a:p>
            <a:r>
              <a:rPr lang="en-US" altLang="nl-BE" sz="1600" dirty="0"/>
              <a:t>eliminates the effect of </a:t>
            </a:r>
          </a:p>
          <a:p>
            <a:r>
              <a:rPr lang="en-US" altLang="nl-BE" sz="1600" dirty="0"/>
              <a:t>electron backscattering </a:t>
            </a:r>
          </a:p>
          <a:p>
            <a:r>
              <a:rPr lang="en-US" altLang="nl-BE" sz="1600" dirty="0"/>
              <a:t>on detectors</a:t>
            </a:r>
            <a:endParaRPr lang="nl-BE" sz="1600" dirty="0"/>
          </a:p>
        </p:txBody>
      </p:sp>
      <p:grpSp>
        <p:nvGrpSpPr>
          <p:cNvPr id="42" name="Group 15">
            <a:extLst>
              <a:ext uri="{FF2B5EF4-FFF2-40B4-BE49-F238E27FC236}">
                <a16:creationId xmlns:a16="http://schemas.microsoft.com/office/drawing/2014/main" id="{91986856-485D-4AB1-8BA4-C20DD5B39F8A}"/>
              </a:ext>
            </a:extLst>
          </p:cNvPr>
          <p:cNvGrpSpPr>
            <a:grpSpLocks/>
          </p:cNvGrpSpPr>
          <p:nvPr/>
        </p:nvGrpSpPr>
        <p:grpSpPr bwMode="auto">
          <a:xfrm>
            <a:off x="3566246" y="1227149"/>
            <a:ext cx="2286000" cy="1903412"/>
            <a:chOff x="-6303266" y="-348886"/>
            <a:chExt cx="3251201" cy="2438400"/>
          </a:xfrm>
        </p:grpSpPr>
        <p:pic>
          <p:nvPicPr>
            <p:cNvPr id="43" name="Picture 12" descr="DSC08336.JPG">
              <a:extLst>
                <a:ext uri="{FF2B5EF4-FFF2-40B4-BE49-F238E27FC236}">
                  <a16:creationId xmlns:a16="http://schemas.microsoft.com/office/drawing/2014/main" id="{335E434D-BA81-469F-914A-C663E6779CE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303266" y="-348886"/>
              <a:ext cx="3251201" cy="2438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1DD252B0-0847-40E2-98EB-F858E5D5132F}"/>
                </a:ext>
              </a:extLst>
            </p:cNvPr>
            <p:cNvCxnSpPr/>
            <p:nvPr/>
          </p:nvCxnSpPr>
          <p:spPr>
            <a:xfrm flipH="1" flipV="1">
              <a:off x="-4813132" y="726938"/>
              <a:ext cx="1677530" cy="231841"/>
            </a:xfrm>
            <a:prstGeom prst="straightConnector1">
              <a:avLst/>
            </a:prstGeom>
            <a:ln w="31750">
              <a:solidFill>
                <a:srgbClr val="FFFF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E0FCD2C5-95F3-4309-838E-D46ED2BED63B}"/>
                </a:ext>
              </a:extLst>
            </p:cNvPr>
            <p:cNvSpPr txBox="1"/>
            <p:nvPr/>
          </p:nvSpPr>
          <p:spPr>
            <a:xfrm>
              <a:off x="-4573808" y="214447"/>
              <a:ext cx="864730" cy="512491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baseline="30000" dirty="0">
                  <a:solidFill>
                    <a:srgbClr val="FFFF00"/>
                  </a:solidFill>
                  <a:latin typeface="+mn-lt"/>
                </a:rPr>
                <a:t>6</a:t>
              </a:r>
              <a:r>
                <a:rPr lang="en-US" dirty="0">
                  <a:solidFill>
                    <a:srgbClr val="FFFF00"/>
                  </a:solidFill>
                  <a:latin typeface="+mn-lt"/>
                </a:rPr>
                <a:t>He</a:t>
              </a:r>
              <a:endParaRPr lang="en-US" dirty="0">
                <a:solidFill>
                  <a:srgbClr val="FFFF00"/>
                </a:solidFill>
                <a:latin typeface="Symbol" panose="05050102010706020507" pitchFamily="18" charset="2"/>
              </a:endParaRPr>
            </a:p>
          </p:txBody>
        </p:sp>
      </p:grpSp>
      <p:sp>
        <p:nvSpPr>
          <p:cNvPr id="23" name="Title 1">
            <a:extLst>
              <a:ext uri="{FF2B5EF4-FFF2-40B4-BE49-F238E27FC236}">
                <a16:creationId xmlns:a16="http://schemas.microsoft.com/office/drawing/2014/main" id="{42E0C8B5-3E05-4266-9BBA-F0C4C5CC99D1}"/>
              </a:ext>
            </a:extLst>
          </p:cNvPr>
          <p:cNvSpPr txBox="1">
            <a:spLocks/>
          </p:cNvSpPr>
          <p:nvPr/>
        </p:nvSpPr>
        <p:spPr>
          <a:xfrm>
            <a:off x="180527" y="-143470"/>
            <a:ext cx="9144001" cy="692150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vert="horz" lIns="0" tIns="0" rIns="0" bIns="0" rtlCol="0" anchor="b" anchorCtr="0">
            <a:normAutofit fontScale="92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rgbClr val="52BDEC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/>
              <a:t>Fit </a:t>
            </a:r>
            <a:r>
              <a:rPr lang="en-US" dirty="0">
                <a:latin typeface="Symbol" panose="05050102010706020507" pitchFamily="18" charset="2"/>
              </a:rPr>
              <a:t>b</a:t>
            </a:r>
            <a:r>
              <a:rPr lang="en-US" dirty="0"/>
              <a:t>-spectra over 4 orders of magnitude in rate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B43EE6C-8B85-4E63-AB3F-A05591E0E877}"/>
              </a:ext>
            </a:extLst>
          </p:cNvPr>
          <p:cNvSpPr/>
          <p:nvPr/>
        </p:nvSpPr>
        <p:spPr>
          <a:xfrm>
            <a:off x="0" y="5970761"/>
            <a:ext cx="9144000" cy="9097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147" name="Text Box 8">
            <a:extLst>
              <a:ext uri="{FF2B5EF4-FFF2-40B4-BE49-F238E27FC236}">
                <a16:creationId xmlns:a16="http://schemas.microsoft.com/office/drawing/2014/main" id="{A91A7025-3941-4728-B3F8-1E4B3AE715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654" y="5677867"/>
            <a:ext cx="3598937" cy="553998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500" dirty="0">
                <a:solidFill>
                  <a:schemeClr val="accent6">
                    <a:lumMod val="50000"/>
                  </a:schemeClr>
                </a:solidFill>
                <a:latin typeface="+mn-lt"/>
                <a:ea typeface="Cambria Math" panose="02040503050406030204" pitchFamily="18" charset="0"/>
                <a:cs typeface="Arial" panose="020B0604020202020204" pitchFamily="34" charset="0"/>
              </a:rPr>
              <a:t>~100 spectra with </a:t>
            </a:r>
            <a:r>
              <a:rPr lang="en-US" altLang="en-US" sz="1500" dirty="0" err="1">
                <a:solidFill>
                  <a:schemeClr val="accent6">
                    <a:lumMod val="50000"/>
                  </a:schemeClr>
                </a:solidFill>
                <a:latin typeface="+mn-lt"/>
                <a:ea typeface="Cambria Math" panose="02040503050406030204" pitchFamily="18" charset="0"/>
                <a:cs typeface="Arial" panose="020B0604020202020204" pitchFamily="34" charset="0"/>
              </a:rPr>
              <a:t>CsI</a:t>
            </a:r>
            <a:r>
              <a:rPr lang="en-US" altLang="en-US" sz="1500" dirty="0">
                <a:solidFill>
                  <a:schemeClr val="accent6">
                    <a:lumMod val="50000"/>
                  </a:schemeClr>
                </a:solidFill>
                <a:latin typeface="+mn-lt"/>
                <a:ea typeface="Cambria Math" panose="02040503050406030204" pitchFamily="18" charset="0"/>
                <a:cs typeface="Arial" panose="020B0604020202020204" pitchFamily="34" charset="0"/>
              </a:rPr>
              <a:t>(Na) and </a:t>
            </a:r>
            <a:r>
              <a:rPr lang="en-US" altLang="en-US" sz="1500" dirty="0" err="1">
                <a:solidFill>
                  <a:schemeClr val="accent6">
                    <a:lumMod val="50000"/>
                  </a:schemeClr>
                </a:solidFill>
                <a:latin typeface="+mn-lt"/>
                <a:ea typeface="Cambria Math" panose="02040503050406030204" pitchFamily="18" charset="0"/>
                <a:cs typeface="Arial" panose="020B0604020202020204" pitchFamily="34" charset="0"/>
              </a:rPr>
              <a:t>NaI</a:t>
            </a:r>
            <a:r>
              <a:rPr lang="en-US" altLang="en-US" sz="1500" dirty="0">
                <a:solidFill>
                  <a:schemeClr val="accent6">
                    <a:lumMod val="50000"/>
                  </a:schemeClr>
                </a:solidFill>
                <a:latin typeface="+mn-lt"/>
                <a:ea typeface="Cambria Math" panose="02040503050406030204" pitchFamily="18" charset="0"/>
                <a:cs typeface="Arial" panose="020B0604020202020204" pitchFamily="34" charset="0"/>
              </a:rPr>
              <a:t>(Tl) </a:t>
            </a:r>
          </a:p>
          <a:p>
            <a:pPr algn="ctr" eaLnBrk="1" hangingPunct="1"/>
            <a:r>
              <a:rPr lang="en-US" altLang="en-US" sz="1500" dirty="0">
                <a:solidFill>
                  <a:schemeClr val="accent6">
                    <a:lumMod val="50000"/>
                  </a:schemeClr>
                </a:solidFill>
                <a:latin typeface="+mn-lt"/>
                <a:ea typeface="Cambria Math" panose="02040503050406030204" pitchFamily="18" charset="0"/>
                <a:cs typeface="Arial" panose="020B0604020202020204" pitchFamily="34" charset="0"/>
              </a:rPr>
              <a:t>Expected total sensitivity: 4×10</a:t>
            </a:r>
            <a:r>
              <a:rPr lang="en-US" altLang="en-US" sz="1500" baseline="30000" dirty="0">
                <a:solidFill>
                  <a:schemeClr val="accent6">
                    <a:lumMod val="50000"/>
                  </a:schemeClr>
                </a:solidFill>
                <a:latin typeface="+mn-lt"/>
                <a:ea typeface="Cambria Math" panose="02040503050406030204" pitchFamily="18" charset="0"/>
                <a:cs typeface="Arial" panose="020B0604020202020204" pitchFamily="34" charset="0"/>
              </a:rPr>
              <a:t>-3</a:t>
            </a:r>
            <a:r>
              <a:rPr lang="en-US" altLang="en-US" sz="1500" dirty="0">
                <a:solidFill>
                  <a:schemeClr val="accent6">
                    <a:lumMod val="50000"/>
                  </a:schemeClr>
                </a:solidFill>
                <a:latin typeface="+mn-lt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154" name="Text Box 8">
            <a:extLst>
              <a:ext uri="{FF2B5EF4-FFF2-40B4-BE49-F238E27FC236}">
                <a16:creationId xmlns:a16="http://schemas.microsoft.com/office/drawing/2014/main" id="{3D2F97FB-D1EE-426C-91DD-38D9684557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3426" y="5702300"/>
            <a:ext cx="3228920" cy="553998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500" dirty="0">
                <a:solidFill>
                  <a:schemeClr val="accent6">
                    <a:lumMod val="50000"/>
                  </a:schemeClr>
                </a:solidFill>
                <a:latin typeface="+mn-lt"/>
                <a:ea typeface="Cambria Math" panose="02040503050406030204" pitchFamily="18" charset="0"/>
                <a:cs typeface="Arial" panose="020B0604020202020204" pitchFamily="34" charset="0"/>
              </a:rPr>
              <a:t>~55 spectra collected with </a:t>
            </a:r>
            <a:r>
              <a:rPr lang="en-US" altLang="en-US" sz="1500" dirty="0" err="1">
                <a:solidFill>
                  <a:schemeClr val="accent6">
                    <a:lumMod val="50000"/>
                  </a:schemeClr>
                </a:solidFill>
                <a:latin typeface="+mn-lt"/>
                <a:ea typeface="Cambria Math" panose="02040503050406030204" pitchFamily="18" charset="0"/>
                <a:cs typeface="Arial" panose="020B0604020202020204" pitchFamily="34" charset="0"/>
              </a:rPr>
              <a:t>CsI</a:t>
            </a:r>
            <a:r>
              <a:rPr lang="en-US" altLang="en-US" sz="1500" dirty="0">
                <a:solidFill>
                  <a:schemeClr val="accent6">
                    <a:lumMod val="50000"/>
                  </a:schemeClr>
                </a:solidFill>
                <a:latin typeface="+mn-lt"/>
                <a:ea typeface="Cambria Math" panose="02040503050406030204" pitchFamily="18" charset="0"/>
                <a:cs typeface="Arial" panose="020B0604020202020204" pitchFamily="34" charset="0"/>
              </a:rPr>
              <a:t>(Na)</a:t>
            </a:r>
          </a:p>
          <a:p>
            <a:pPr algn="ctr" eaLnBrk="1" hangingPunct="1"/>
            <a:r>
              <a:rPr lang="en-US" altLang="en-US" sz="1500" dirty="0">
                <a:solidFill>
                  <a:schemeClr val="accent6">
                    <a:lumMod val="50000"/>
                  </a:schemeClr>
                </a:solidFill>
                <a:latin typeface="+mn-lt"/>
                <a:ea typeface="Cambria Math" panose="02040503050406030204" pitchFamily="18" charset="0"/>
                <a:cs typeface="Arial" panose="020B0604020202020204" pitchFamily="34" charset="0"/>
              </a:rPr>
              <a:t>Expected total sensitivity: 7×10</a:t>
            </a:r>
            <a:r>
              <a:rPr lang="en-US" altLang="en-US" sz="1500" baseline="30000" dirty="0">
                <a:solidFill>
                  <a:schemeClr val="accent6">
                    <a:lumMod val="50000"/>
                  </a:schemeClr>
                </a:solidFill>
                <a:latin typeface="+mn-lt"/>
                <a:ea typeface="Cambria Math" panose="02040503050406030204" pitchFamily="18" charset="0"/>
                <a:cs typeface="Arial" panose="020B0604020202020204" pitchFamily="34" charset="0"/>
              </a:rPr>
              <a:t>-3</a:t>
            </a:r>
            <a:r>
              <a:rPr lang="en-US" altLang="en-US" sz="1500" dirty="0">
                <a:solidFill>
                  <a:schemeClr val="accent6">
                    <a:lumMod val="50000"/>
                  </a:schemeClr>
                </a:solidFill>
                <a:latin typeface="+mn-lt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733295F-AFBF-40CB-B840-18233B6AD7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927" y="6259310"/>
            <a:ext cx="2655881" cy="6200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FD30F51-5B30-4D5C-83FD-FE65E9D045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55370" y="6498177"/>
            <a:ext cx="3053802" cy="338137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E70FAF7-EFED-4CE8-A728-2EC9F337F1BF}"/>
              </a:ext>
            </a:extLst>
          </p:cNvPr>
          <p:cNvSpPr txBox="1"/>
          <p:nvPr/>
        </p:nvSpPr>
        <p:spPr>
          <a:xfrm>
            <a:off x="1043608" y="346174"/>
            <a:ext cx="4186874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/>
              <a:t>PERC facility   -   </a:t>
            </a:r>
            <a:r>
              <a:rPr lang="en-US" sz="2000" b="1" dirty="0"/>
              <a:t>FRM II - ESS  </a:t>
            </a:r>
            <a:endParaRPr lang="nl-BE" sz="2000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FCD5A36-8E39-4E07-BCFC-6B2AF0263E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269" y="1173266"/>
            <a:ext cx="7964581" cy="271011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4A28D17-7AF1-428E-BDE6-CCC50E44FDEC}"/>
              </a:ext>
            </a:extLst>
          </p:cNvPr>
          <p:cNvSpPr/>
          <p:nvPr/>
        </p:nvSpPr>
        <p:spPr>
          <a:xfrm>
            <a:off x="5940152" y="404664"/>
            <a:ext cx="2795958" cy="33855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1600" b="1" dirty="0"/>
              <a:t>see poster Gertrud Konrad</a:t>
            </a:r>
            <a:endParaRPr lang="nl-BE" sz="16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35BAA96-33E7-47BB-A5D0-4813C4572BF4}"/>
              </a:ext>
            </a:extLst>
          </p:cNvPr>
          <p:cNvSpPr/>
          <p:nvPr/>
        </p:nvSpPr>
        <p:spPr>
          <a:xfrm>
            <a:off x="722055" y="4147436"/>
            <a:ext cx="7721986" cy="147732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marL="285750" indent="-285750">
              <a:spcBef>
                <a:spcPts val="300"/>
              </a:spcBef>
              <a:buFontTx/>
              <a:buChar char="-"/>
            </a:pPr>
            <a:r>
              <a:rPr lang="en-US" sz="1600" b="1" dirty="0"/>
              <a:t>strong longitudinal magnetic field will collect decay electrons and protons</a:t>
            </a:r>
          </a:p>
          <a:p>
            <a:pPr marL="285750" indent="-285750">
              <a:spcBef>
                <a:spcPts val="300"/>
              </a:spcBef>
              <a:buFontTx/>
              <a:buChar char="-"/>
            </a:pPr>
            <a:r>
              <a:rPr lang="en-US" sz="1600" b="1" dirty="0"/>
              <a:t>both polarized and unpolarized neutrons for correlation measurements</a:t>
            </a:r>
          </a:p>
          <a:p>
            <a:pPr marL="285750" indent="-285750">
              <a:spcBef>
                <a:spcPts val="300"/>
              </a:spcBef>
              <a:buFontTx/>
              <a:buChar char="-"/>
            </a:pPr>
            <a:r>
              <a:rPr lang="en-US" sz="1600" b="1" dirty="0"/>
              <a:t>detector set ups for specific observables can be installed</a:t>
            </a:r>
          </a:p>
          <a:p>
            <a:pPr marL="285750" indent="-285750">
              <a:spcBef>
                <a:spcPts val="300"/>
              </a:spcBef>
              <a:buFontTx/>
              <a:buChar char="-"/>
            </a:pPr>
            <a:r>
              <a:rPr lang="en-US" sz="1600" b="1" dirty="0"/>
              <a:t>specific design to reduce systematic effects</a:t>
            </a:r>
          </a:p>
          <a:p>
            <a:pPr marL="285750" indent="-285750">
              <a:spcBef>
                <a:spcPts val="300"/>
              </a:spcBef>
              <a:buFontTx/>
              <a:buChar char="-"/>
            </a:pPr>
            <a:r>
              <a:rPr lang="en-US" sz="1600" b="1" dirty="0"/>
              <a:t>expect order of magnitude increase in measurement precision</a:t>
            </a:r>
            <a:endParaRPr lang="nl-BE" sz="16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351884F-9BB8-42BE-9656-7D05C584A6AC}"/>
              </a:ext>
            </a:extLst>
          </p:cNvPr>
          <p:cNvSpPr/>
          <p:nvPr/>
        </p:nvSpPr>
        <p:spPr>
          <a:xfrm>
            <a:off x="2051720" y="5893954"/>
            <a:ext cx="4537974" cy="46166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1200" dirty="0" err="1">
                <a:solidFill>
                  <a:schemeClr val="accent6">
                    <a:lumMod val="50000"/>
                  </a:schemeClr>
                </a:solidFill>
              </a:rPr>
              <a:t>Dubbers</a:t>
            </a:r>
            <a:r>
              <a:rPr lang="en-US" sz="1200" dirty="0">
                <a:solidFill>
                  <a:schemeClr val="accent6">
                    <a:lumMod val="50000"/>
                  </a:schemeClr>
                </a:solidFill>
              </a:rPr>
              <a:t> et al., </a:t>
            </a:r>
            <a:r>
              <a:rPr lang="en-US" sz="1200" dirty="0" err="1">
                <a:solidFill>
                  <a:schemeClr val="accent6">
                    <a:lumMod val="50000"/>
                  </a:schemeClr>
                </a:solidFill>
              </a:rPr>
              <a:t>Nucl</a:t>
            </a:r>
            <a:r>
              <a:rPr lang="en-US" sz="1200" dirty="0">
                <a:solidFill>
                  <a:schemeClr val="accent6">
                    <a:lumMod val="50000"/>
                  </a:schemeClr>
                </a:solidFill>
              </a:rPr>
              <a:t>. Inst. Meth. A 596 (2008) 238</a:t>
            </a:r>
          </a:p>
          <a:p>
            <a:r>
              <a:rPr lang="en-US" sz="1200" dirty="0">
                <a:solidFill>
                  <a:schemeClr val="accent6">
                    <a:lumMod val="50000"/>
                  </a:schemeClr>
                </a:solidFill>
              </a:rPr>
              <a:t>Konrad et al., Journal of Physics: Conf. Ser. 340 (2012) 012048 </a:t>
            </a:r>
            <a:endParaRPr lang="nl-BE" sz="1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5932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51520" y="404664"/>
            <a:ext cx="8568952" cy="524759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b="1" u="sng" dirty="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Arial" charset="0"/>
              </a:rPr>
              <a:t>	</a:t>
            </a:r>
            <a:r>
              <a:rPr lang="en-US" altLang="en-US" sz="2000" b="1" u="sng" dirty="0">
                <a:solidFill>
                  <a:srgbClr val="0033CC"/>
                </a:solidFill>
                <a:latin typeface="Arial" charset="0"/>
              </a:rPr>
              <a:t>Outline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b="1" dirty="0">
              <a:solidFill>
                <a:srgbClr val="0070C0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b="1" dirty="0">
              <a:solidFill>
                <a:srgbClr val="0033CC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0070C0"/>
                </a:solidFill>
                <a:latin typeface="Arial" charset="0"/>
              </a:rPr>
              <a:t>	-  neutron and nuclear beta decay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en-US" sz="2000" b="1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		-  </a:t>
            </a:r>
            <a:r>
              <a:rPr lang="en-US" altLang="en-US" sz="2000" b="1" dirty="0" err="1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V</a:t>
            </a:r>
            <a:r>
              <a:rPr lang="en-US" altLang="en-US" sz="2000" b="1" baseline="-20000" dirty="0" err="1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ud</a:t>
            </a:r>
            <a:r>
              <a:rPr lang="en-US" altLang="en-US" sz="2000" b="1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 and CKM-unitarity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en-US" sz="2000" b="1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		-  searches for exotic S and T currents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en-US" sz="2000" b="1" dirty="0">
                <a:solidFill>
                  <a:srgbClr val="0070C0"/>
                </a:solidFill>
                <a:latin typeface="Arial" charset="0"/>
              </a:rPr>
              <a:t>		-  searches for Time Reversal Violation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b="1" dirty="0">
              <a:solidFill>
                <a:schemeClr val="bg1">
                  <a:lumMod val="75000"/>
                </a:schemeClr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	-  EDM experiments in search for CP-violation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	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	-  testing CPT with anti-matter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b="1" dirty="0">
              <a:solidFill>
                <a:srgbClr val="0070C0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b="1" dirty="0">
              <a:solidFill>
                <a:srgbClr val="0070C0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b="1" dirty="0">
              <a:solidFill>
                <a:srgbClr val="0033CC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000" b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6160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C438AC3-6A4D-4C44-BBAB-4AC8F21052DB}"/>
              </a:ext>
            </a:extLst>
          </p:cNvPr>
          <p:cNvSpPr txBox="1"/>
          <p:nvPr/>
        </p:nvSpPr>
        <p:spPr>
          <a:xfrm>
            <a:off x="611560" y="544180"/>
            <a:ext cx="828092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D-correlation:			    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(sensitive to T-violation in V,A interaction)		</a:t>
            </a:r>
            <a:endParaRPr lang="nl-BE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2A59580-5CD8-48BF-846E-4C69FC525CFC}"/>
              </a:ext>
            </a:extLst>
          </p:cNvPr>
          <p:cNvGrpSpPr/>
          <p:nvPr/>
        </p:nvGrpSpPr>
        <p:grpSpPr>
          <a:xfrm>
            <a:off x="2411760" y="321874"/>
            <a:ext cx="1670438" cy="868755"/>
            <a:chOff x="4301466" y="2994622"/>
            <a:chExt cx="1670438" cy="86875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1DB1ABB-2279-4DB6-825F-6BC3657C5A3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01466" y="2994622"/>
              <a:ext cx="541067" cy="868755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BC63483-E212-44CC-B0F0-0B67D660C1E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28805" y="3059398"/>
              <a:ext cx="1143099" cy="739204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4ED15BCD-91F9-4B9F-BA16-A6AB0F56ED81}"/>
              </a:ext>
            </a:extLst>
          </p:cNvPr>
          <p:cNvSpPr txBox="1"/>
          <p:nvPr/>
        </p:nvSpPr>
        <p:spPr>
          <a:xfrm>
            <a:off x="312430" y="1499337"/>
            <a:ext cx="8586954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u="sng" dirty="0">
                <a:solidFill>
                  <a:schemeClr val="accent6">
                    <a:lumMod val="50000"/>
                  </a:schemeClr>
                </a:solidFill>
              </a:rPr>
              <a:t>Today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:	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D</a:t>
            </a:r>
            <a:r>
              <a:rPr lang="en-US" baseline="-20000" dirty="0">
                <a:solidFill>
                  <a:schemeClr val="accent6">
                    <a:lumMod val="50000"/>
                  </a:schemeClr>
                </a:solidFill>
              </a:rPr>
              <a:t>19Ne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= (-0.9 ± 1.8 ± 1.0) x 10</a:t>
            </a:r>
            <a:r>
              <a:rPr lang="en-US" baseline="30000" dirty="0">
                <a:solidFill>
                  <a:schemeClr val="accent6">
                    <a:lumMod val="50000"/>
                  </a:schemeClr>
                </a:solidFill>
              </a:rPr>
              <a:t>-4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  </a:t>
            </a:r>
            <a:r>
              <a:rPr lang="nl-BE" sz="1400" dirty="0">
                <a:solidFill>
                  <a:schemeClr val="accent6">
                    <a:lumMod val="50000"/>
                  </a:schemeClr>
                </a:solidFill>
              </a:rPr>
              <a:t>T.E. </a:t>
            </a:r>
            <a:r>
              <a:rPr lang="nl-BE" sz="1400" dirty="0" err="1">
                <a:solidFill>
                  <a:schemeClr val="accent6">
                    <a:lumMod val="50000"/>
                  </a:schemeClr>
                </a:solidFill>
              </a:rPr>
              <a:t>Chupp</a:t>
            </a:r>
            <a:r>
              <a:rPr lang="nl-BE" sz="1400" dirty="0">
                <a:solidFill>
                  <a:schemeClr val="accent6">
                    <a:lumMod val="50000"/>
                  </a:schemeClr>
                </a:solidFill>
              </a:rPr>
              <a:t> et al., </a:t>
            </a:r>
            <a:r>
              <a:rPr lang="nl-BE" sz="1400" dirty="0" err="1">
                <a:solidFill>
                  <a:schemeClr val="accent6">
                    <a:lumMod val="50000"/>
                  </a:schemeClr>
                </a:solidFill>
              </a:rPr>
              <a:t>Phys</a:t>
            </a:r>
            <a:r>
              <a:rPr lang="nl-BE" sz="1400" dirty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nl-BE" sz="1400" dirty="0" err="1">
                <a:solidFill>
                  <a:schemeClr val="accent6">
                    <a:lumMod val="50000"/>
                  </a:schemeClr>
                </a:solidFill>
              </a:rPr>
              <a:t>Rev</a:t>
            </a:r>
            <a:r>
              <a:rPr lang="nl-BE" sz="1400" dirty="0">
                <a:solidFill>
                  <a:schemeClr val="accent6">
                    <a:lumMod val="50000"/>
                  </a:schemeClr>
                </a:solidFill>
              </a:rPr>
              <a:t>. C 86 (2012) 035505</a:t>
            </a:r>
            <a:endParaRPr lang="en-US" sz="1400" b="1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spcAft>
                <a:spcPts val="600"/>
              </a:spcAft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	   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D</a:t>
            </a:r>
            <a:r>
              <a:rPr lang="en-US" baseline="-20000" dirty="0" err="1">
                <a:solidFill>
                  <a:schemeClr val="accent6">
                    <a:lumMod val="50000"/>
                  </a:schemeClr>
                </a:solidFill>
              </a:rPr>
              <a:t>n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=  (-1 ± 6) x 10</a:t>
            </a:r>
            <a:r>
              <a:rPr lang="en-US" baseline="30000" dirty="0">
                <a:solidFill>
                  <a:schemeClr val="accent6">
                    <a:lumMod val="50000"/>
                  </a:schemeClr>
                </a:solidFill>
              </a:rPr>
              <a:t>-4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 	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          </a:t>
            </a:r>
            <a:r>
              <a:rPr lang="nl-BE" sz="1400" dirty="0">
                <a:solidFill>
                  <a:schemeClr val="accent6">
                    <a:lumMod val="50000"/>
                  </a:schemeClr>
                </a:solidFill>
              </a:rPr>
              <a:t>F.C. </a:t>
            </a:r>
            <a:r>
              <a:rPr lang="nl-BE" sz="1400" dirty="0" err="1">
                <a:solidFill>
                  <a:schemeClr val="accent6">
                    <a:lumMod val="50000"/>
                  </a:schemeClr>
                </a:solidFill>
              </a:rPr>
              <a:t>Calaprice</a:t>
            </a:r>
            <a:r>
              <a:rPr lang="nl-BE" sz="1400" dirty="0">
                <a:solidFill>
                  <a:schemeClr val="accent6">
                    <a:lumMod val="50000"/>
                  </a:schemeClr>
                </a:solidFill>
              </a:rPr>
              <a:t> et al., Hyp. Int. 22 (1985) 83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</a:rPr>
              <a:t>)</a:t>
            </a:r>
            <a:endParaRPr lang="nl-BE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720F774-43FF-498A-AB77-D17BD4CF526F}"/>
              </a:ext>
            </a:extLst>
          </p:cNvPr>
          <p:cNvSpPr/>
          <p:nvPr/>
        </p:nvSpPr>
        <p:spPr>
          <a:xfrm>
            <a:off x="395536" y="116632"/>
            <a:ext cx="8352928" cy="1152128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27A9022-A2DE-4C99-9181-6BD2BF79A75D}"/>
              </a:ext>
            </a:extLst>
          </p:cNvPr>
          <p:cNvGrpSpPr/>
          <p:nvPr/>
        </p:nvGrpSpPr>
        <p:grpSpPr>
          <a:xfrm>
            <a:off x="329566" y="2510862"/>
            <a:ext cx="8586954" cy="4286780"/>
            <a:chOff x="329566" y="2510862"/>
            <a:chExt cx="8586954" cy="428678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52688F1-FDBD-4FFA-BC48-DA1C73964F4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98483" y="2514893"/>
              <a:ext cx="2625949" cy="3581524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279B4AE-F0AC-46AC-85BA-6BFDC1F80090}"/>
                </a:ext>
              </a:extLst>
            </p:cNvPr>
            <p:cNvSpPr txBox="1"/>
            <p:nvPr/>
          </p:nvSpPr>
          <p:spPr>
            <a:xfrm>
              <a:off x="329566" y="2510862"/>
              <a:ext cx="85869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b="1" u="sng" dirty="0">
                  <a:solidFill>
                    <a:schemeClr val="accent6">
                      <a:lumMod val="50000"/>
                    </a:schemeClr>
                  </a:solidFill>
                </a:rPr>
                <a:t>Coming</a:t>
              </a:r>
              <a:r>
                <a:rPr lang="en-US" b="1" dirty="0">
                  <a:solidFill>
                    <a:schemeClr val="accent6">
                      <a:lumMod val="50000"/>
                    </a:schemeClr>
                  </a:solidFill>
                </a:rPr>
                <a:t>:    </a:t>
              </a:r>
              <a:r>
                <a:rPr lang="en-US" b="1" dirty="0">
                  <a:solidFill>
                    <a:schemeClr val="accent6">
                      <a:lumMod val="50000"/>
                    </a:schemeClr>
                  </a:solidFill>
                  <a:latin typeface="Abadi" panose="020B0604020202020204" pitchFamily="34" charset="0"/>
                  <a:sym typeface="Symbol" panose="05050102010706020507" pitchFamily="18" charset="2"/>
                </a:rPr>
                <a:t></a:t>
              </a:r>
              <a:r>
                <a:rPr lang="en-US" baseline="-20000" dirty="0">
                  <a:solidFill>
                    <a:schemeClr val="accent6">
                      <a:lumMod val="50000"/>
                    </a:schemeClr>
                  </a:solidFill>
                </a:rPr>
                <a:t>D(23Mg, 39Ca)</a:t>
              </a:r>
              <a:r>
                <a:rPr lang="en-US" dirty="0">
                  <a:solidFill>
                    <a:schemeClr val="accent6">
                      <a:lumMod val="50000"/>
                    </a:schemeClr>
                  </a:solidFill>
                </a:rPr>
                <a:t> &lt; 5 x 10</a:t>
              </a:r>
              <a:r>
                <a:rPr lang="en-US" baseline="30000" dirty="0">
                  <a:solidFill>
                    <a:schemeClr val="accent6">
                      <a:lumMod val="50000"/>
                    </a:schemeClr>
                  </a:solidFill>
                </a:rPr>
                <a:t>-5</a:t>
              </a:r>
              <a:r>
                <a:rPr lang="en-US" dirty="0">
                  <a:solidFill>
                    <a:schemeClr val="accent6">
                      <a:lumMod val="50000"/>
                    </a:schemeClr>
                  </a:solidFill>
                </a:rPr>
                <a:t>  -  </a:t>
              </a:r>
              <a:r>
                <a:rPr lang="en-US" b="1" dirty="0">
                  <a:solidFill>
                    <a:srgbClr val="FF0000"/>
                  </a:solidFill>
                </a:rPr>
                <a:t>MORA experiment </a:t>
              </a:r>
              <a:endParaRPr lang="nl-BE" sz="1400" b="1" baseline="-20000" dirty="0">
                <a:solidFill>
                  <a:srgbClr val="FF0000"/>
                </a:solidFill>
              </a:endParaRP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E87FDA7-D96D-4F9A-95C9-F4E53E0D29E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41510" y="3091500"/>
              <a:ext cx="3740638" cy="2411518"/>
            </a:xfrm>
            <a:prstGeom prst="rect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7F58D1E-EF78-48EA-8E56-737745854F27}"/>
                </a:ext>
              </a:extLst>
            </p:cNvPr>
            <p:cNvSpPr/>
            <p:nvPr/>
          </p:nvSpPr>
          <p:spPr>
            <a:xfrm>
              <a:off x="1074646" y="5525967"/>
              <a:ext cx="3728906" cy="8002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chemeClr val="accent6">
                      <a:lumMod val="50000"/>
                    </a:schemeClr>
                  </a:solidFill>
                </a:rPr>
                <a:t>Laser-optical polarization in a Paul trap</a:t>
              </a:r>
            </a:p>
            <a:p>
              <a:r>
                <a:rPr lang="en-US" sz="1600" dirty="0">
                  <a:solidFill>
                    <a:schemeClr val="accent6">
                      <a:lumMod val="50000"/>
                    </a:schemeClr>
                  </a:solidFill>
                  <a:sym typeface="Symbol" panose="05050102010706020507" pitchFamily="18" charset="2"/>
                </a:rPr>
                <a:t>  -recoil coincidence measurements</a:t>
              </a:r>
              <a:endParaRPr lang="en-US" sz="1600" dirty="0">
                <a:solidFill>
                  <a:schemeClr val="accent6">
                    <a:lumMod val="50000"/>
                  </a:schemeClr>
                </a:solidFill>
              </a:endParaRPr>
            </a:p>
            <a:p>
              <a:pPr algn="ctr"/>
              <a:r>
                <a:rPr lang="en-US" sz="1400" b="1" dirty="0">
                  <a:solidFill>
                    <a:schemeClr val="accent6">
                      <a:lumMod val="50000"/>
                    </a:schemeClr>
                  </a:solidFill>
                </a:rPr>
                <a:t>Experiments at JYFL and GANIL</a:t>
              </a:r>
              <a:endParaRPr lang="nl-BE" sz="14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94DB858-644F-4746-A8BB-013FC0849297}"/>
                </a:ext>
              </a:extLst>
            </p:cNvPr>
            <p:cNvSpPr/>
            <p:nvPr/>
          </p:nvSpPr>
          <p:spPr>
            <a:xfrm>
              <a:off x="620728" y="6459088"/>
              <a:ext cx="490628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nl-BE" sz="1600" dirty="0">
                  <a:solidFill>
                    <a:schemeClr val="bg1"/>
                  </a:solidFill>
                </a:rPr>
                <a:t>P. </a:t>
              </a:r>
              <a:r>
                <a:rPr lang="nl-BE" sz="1600" dirty="0" err="1">
                  <a:solidFill>
                    <a:schemeClr val="bg1"/>
                  </a:solidFill>
                </a:rPr>
                <a:t>Delahaye</a:t>
              </a:r>
              <a:r>
                <a:rPr lang="nl-BE" sz="1600" dirty="0">
                  <a:solidFill>
                    <a:schemeClr val="bg1"/>
                  </a:solidFill>
                </a:rPr>
                <a:t> et al., Hyperfine </a:t>
              </a:r>
              <a:r>
                <a:rPr lang="nl-BE" sz="1600" dirty="0" err="1">
                  <a:solidFill>
                    <a:schemeClr val="bg1"/>
                  </a:solidFill>
                </a:rPr>
                <a:t>Interact</a:t>
              </a:r>
              <a:r>
                <a:rPr lang="nl-BE" sz="1600" dirty="0">
                  <a:solidFill>
                    <a:schemeClr val="bg1"/>
                  </a:solidFill>
                </a:rPr>
                <a:t> (2019) 240:63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7725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C438AC3-6A4D-4C44-BBAB-4AC8F21052DB}"/>
              </a:ext>
            </a:extLst>
          </p:cNvPr>
          <p:cNvSpPr txBox="1"/>
          <p:nvPr/>
        </p:nvSpPr>
        <p:spPr>
          <a:xfrm>
            <a:off x="632472" y="520237"/>
            <a:ext cx="8249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R-correlation:			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(sensitive to T-violating S,T interactions)		</a:t>
            </a:r>
            <a:endParaRPr lang="nl-BE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0D3DD7F-8481-4083-9A1B-17DBCA48EDFC}"/>
              </a:ext>
            </a:extLst>
          </p:cNvPr>
          <p:cNvGrpSpPr/>
          <p:nvPr/>
        </p:nvGrpSpPr>
        <p:grpSpPr>
          <a:xfrm>
            <a:off x="2339752" y="385540"/>
            <a:ext cx="1528706" cy="739204"/>
            <a:chOff x="4366242" y="3073619"/>
            <a:chExt cx="1528706" cy="73920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92F3ED7-8E86-4FE9-AAEA-AFB33ED779A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66242" y="3078449"/>
              <a:ext cx="411516" cy="701101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62B774A-6E50-43B8-AE0F-66E46411EC0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59470" y="3073619"/>
              <a:ext cx="1135478" cy="739204"/>
            </a:xfrm>
            <a:prstGeom prst="rect">
              <a:avLst/>
            </a:prstGeom>
          </p:spPr>
        </p:pic>
      </p:grp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725C285-A2D6-43CA-B01D-9E1BAB422FB0}"/>
              </a:ext>
            </a:extLst>
          </p:cNvPr>
          <p:cNvSpPr/>
          <p:nvPr/>
        </p:nvSpPr>
        <p:spPr>
          <a:xfrm>
            <a:off x="395536" y="260648"/>
            <a:ext cx="8352928" cy="905920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9546BBF-6F16-4A17-8409-FB5DE8DC1978}"/>
              </a:ext>
            </a:extLst>
          </p:cNvPr>
          <p:cNvSpPr txBox="1"/>
          <p:nvPr/>
        </p:nvSpPr>
        <p:spPr>
          <a:xfrm>
            <a:off x="294973" y="1426157"/>
            <a:ext cx="85869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u="sng" dirty="0">
                <a:solidFill>
                  <a:schemeClr val="accent6">
                    <a:lumMod val="50000"/>
                  </a:schemeClr>
                </a:solidFill>
              </a:rPr>
              <a:t>Today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:	   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R</a:t>
            </a:r>
            <a:r>
              <a:rPr lang="en-US" baseline="-20000" dirty="0">
                <a:solidFill>
                  <a:schemeClr val="accent6">
                    <a:lumMod val="50000"/>
                  </a:schemeClr>
                </a:solidFill>
              </a:rPr>
              <a:t>8Li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= 0.0009(22)	</a:t>
            </a:r>
            <a:r>
              <a:rPr lang="nl-BE" sz="1400" dirty="0" err="1">
                <a:solidFill>
                  <a:schemeClr val="accent6">
                    <a:lumMod val="50000"/>
                  </a:schemeClr>
                </a:solidFill>
              </a:rPr>
              <a:t>nTRV</a:t>
            </a:r>
            <a:r>
              <a:rPr lang="nl-BE" sz="1400" dirty="0">
                <a:solidFill>
                  <a:schemeClr val="accent6">
                    <a:lumMod val="50000"/>
                  </a:schemeClr>
                </a:solidFill>
              </a:rPr>
              <a:t> Coll, A. Kozela et al., </a:t>
            </a:r>
            <a:r>
              <a:rPr lang="nl-BE" sz="1400" dirty="0" err="1">
                <a:solidFill>
                  <a:schemeClr val="accent6">
                    <a:lumMod val="50000"/>
                  </a:schemeClr>
                </a:solidFill>
              </a:rPr>
              <a:t>Phys</a:t>
            </a:r>
            <a:r>
              <a:rPr lang="nl-BE" sz="1400" dirty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nl-BE" sz="1400" dirty="0" err="1">
                <a:solidFill>
                  <a:schemeClr val="accent6">
                    <a:lumMod val="50000"/>
                  </a:schemeClr>
                </a:solidFill>
              </a:rPr>
              <a:t>Rev</a:t>
            </a:r>
            <a:r>
              <a:rPr lang="nl-BE" sz="1400" dirty="0">
                <a:solidFill>
                  <a:schemeClr val="accent6">
                    <a:lumMod val="50000"/>
                  </a:schemeClr>
                </a:solidFill>
              </a:rPr>
              <a:t>. C 85 (2012) 045501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	   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R</a:t>
            </a:r>
            <a:r>
              <a:rPr lang="en-US" baseline="-20000" dirty="0">
                <a:solidFill>
                  <a:schemeClr val="accent6">
                    <a:lumMod val="50000"/>
                  </a:schemeClr>
                </a:solidFill>
              </a:rPr>
              <a:t>n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 =  0.004(13)	</a:t>
            </a:r>
            <a:r>
              <a:rPr lang="nb-NO" sz="1400" dirty="0">
                <a:solidFill>
                  <a:schemeClr val="accent6">
                    <a:lumMod val="50000"/>
                  </a:schemeClr>
                </a:solidFill>
              </a:rPr>
              <a:t>R. Huber et al., Phys. Rev. Lett. 90 (2003) 202301</a:t>
            </a:r>
            <a:endParaRPr lang="nl-BE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3107CFF-6934-4627-BCC2-22877A05EACC}"/>
              </a:ext>
            </a:extLst>
          </p:cNvPr>
          <p:cNvGrpSpPr/>
          <p:nvPr/>
        </p:nvGrpSpPr>
        <p:grpSpPr>
          <a:xfrm>
            <a:off x="296133" y="2230021"/>
            <a:ext cx="8586954" cy="3849628"/>
            <a:chOff x="296133" y="2230021"/>
            <a:chExt cx="8586954" cy="3849628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C04D90B-9A68-4F24-9068-F371EF8E25BC}"/>
                </a:ext>
              </a:extLst>
            </p:cNvPr>
            <p:cNvSpPr txBox="1"/>
            <p:nvPr/>
          </p:nvSpPr>
          <p:spPr>
            <a:xfrm>
              <a:off x="296133" y="2230021"/>
              <a:ext cx="85869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b="1" u="sng" dirty="0">
                  <a:solidFill>
                    <a:schemeClr val="accent6">
                      <a:lumMod val="50000"/>
                    </a:schemeClr>
                  </a:solidFill>
                </a:rPr>
                <a:t>Coming</a:t>
              </a:r>
              <a:r>
                <a:rPr lang="en-US" b="1" dirty="0">
                  <a:solidFill>
                    <a:schemeClr val="accent6">
                      <a:lumMod val="50000"/>
                    </a:schemeClr>
                  </a:solidFill>
                </a:rPr>
                <a:t>:</a:t>
              </a:r>
              <a:endParaRPr lang="nl-BE" sz="1400" b="1" baseline="-20000" dirty="0">
                <a:solidFill>
                  <a:srgbClr val="FF0000"/>
                </a:solidFill>
              </a:endParaRP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7A74C73A-AE2A-4231-8281-3691B1B126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47664" y="2356596"/>
              <a:ext cx="6899095" cy="2248727"/>
            </a:xfrm>
            <a:prstGeom prst="rect">
              <a:avLst/>
            </a:prstGeom>
          </p:spPr>
        </p:pic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05ECDA17-F509-4D04-A73E-215A48132A3B}"/>
                </a:ext>
              </a:extLst>
            </p:cNvPr>
            <p:cNvSpPr/>
            <p:nvPr/>
          </p:nvSpPr>
          <p:spPr>
            <a:xfrm>
              <a:off x="6444208" y="3115373"/>
              <a:ext cx="360040" cy="57606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DF8CB65-B65F-4D02-BE9D-F54DAE6EFE2D}"/>
                </a:ext>
              </a:extLst>
            </p:cNvPr>
            <p:cNvSpPr/>
            <p:nvPr/>
          </p:nvSpPr>
          <p:spPr>
            <a:xfrm>
              <a:off x="759869" y="4663986"/>
              <a:ext cx="7789568" cy="7232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nb-NO" dirty="0">
                  <a:solidFill>
                    <a:schemeClr val="accent6">
                      <a:lumMod val="50000"/>
                    </a:schemeClr>
                  </a:solidFill>
                </a:rPr>
                <a:t>- measure 11 coerrelations simultaneously </a:t>
              </a:r>
              <a:r>
                <a:rPr lang="nb-NO" dirty="0">
                  <a:solidFill>
                    <a:schemeClr val="accent6">
                      <a:lumMod val="50000"/>
                    </a:schemeClr>
                  </a:solidFill>
                  <a:sym typeface="Wingdings" panose="05000000000000000000" pitchFamily="2" charset="2"/>
                </a:rPr>
                <a:t>  perform gloal analysis</a:t>
              </a:r>
              <a:endParaRPr lang="nb-NO" dirty="0">
                <a:solidFill>
                  <a:schemeClr val="accent6">
                    <a:lumMod val="50000"/>
                  </a:schemeClr>
                </a:solidFill>
              </a:endParaRPr>
            </a:p>
            <a:p>
              <a:r>
                <a:rPr lang="nb-NO" dirty="0">
                  <a:solidFill>
                    <a:schemeClr val="accent6">
                      <a:lumMod val="50000"/>
                    </a:schemeClr>
                  </a:solidFill>
                </a:rPr>
                <a:t>- sensitive to both Time Rev. </a:t>
              </a:r>
              <a:r>
                <a:rPr lang="nb-NO" u="sng" dirty="0">
                  <a:solidFill>
                    <a:srgbClr val="1C36FA"/>
                  </a:solidFill>
                </a:rPr>
                <a:t>conserving</a:t>
              </a:r>
              <a:r>
                <a:rPr lang="nb-NO" dirty="0">
                  <a:solidFill>
                    <a:schemeClr val="accent6">
                      <a:lumMod val="50000"/>
                    </a:schemeClr>
                  </a:solidFill>
                </a:rPr>
                <a:t> and </a:t>
              </a:r>
              <a:r>
                <a:rPr lang="nb-NO" u="sng" dirty="0">
                  <a:solidFill>
                    <a:srgbClr val="FF0000"/>
                  </a:solidFill>
                </a:rPr>
                <a:t>violating</a:t>
              </a:r>
              <a:r>
                <a:rPr lang="nb-NO" dirty="0">
                  <a:solidFill>
                    <a:schemeClr val="accent6">
                      <a:lumMod val="50000"/>
                    </a:schemeClr>
                  </a:solidFill>
                </a:rPr>
                <a:t> S and T interactions:</a:t>
              </a:r>
              <a:endParaRPr lang="nl-BE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8B5D2D3-F3BD-455A-8CD2-563945BE8A31}"/>
                </a:ext>
              </a:extLst>
            </p:cNvPr>
            <p:cNvSpPr txBox="1"/>
            <p:nvPr/>
          </p:nvSpPr>
          <p:spPr>
            <a:xfrm>
              <a:off x="1451406" y="5620876"/>
              <a:ext cx="607929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accent6">
                      <a:lumMod val="50000"/>
                    </a:schemeClr>
                  </a:solidFill>
                </a:rPr>
                <a:t>X = X</a:t>
              </a:r>
              <a:r>
                <a:rPr lang="en-US" sz="2000" baseline="-20000" dirty="0">
                  <a:solidFill>
                    <a:schemeClr val="accent6">
                      <a:lumMod val="50000"/>
                    </a:schemeClr>
                  </a:solidFill>
                </a:rPr>
                <a:t>SM</a:t>
              </a:r>
              <a:r>
                <a:rPr lang="en-US" sz="2000" dirty="0">
                  <a:solidFill>
                    <a:schemeClr val="accent6">
                      <a:lumMod val="50000"/>
                    </a:schemeClr>
                  </a:solidFill>
                </a:rPr>
                <a:t> + X</a:t>
              </a:r>
              <a:r>
                <a:rPr lang="en-US" sz="2000" baseline="-20000" dirty="0">
                  <a:solidFill>
                    <a:schemeClr val="accent6">
                      <a:lumMod val="50000"/>
                    </a:schemeClr>
                  </a:solidFill>
                </a:rPr>
                <a:t>FSI</a:t>
              </a:r>
              <a:r>
                <a:rPr lang="en-US" sz="2000" dirty="0">
                  <a:solidFill>
                    <a:schemeClr val="accent6">
                      <a:lumMod val="50000"/>
                    </a:schemeClr>
                  </a:solidFill>
                </a:rPr>
                <a:t> + c</a:t>
              </a:r>
              <a:r>
                <a:rPr lang="en-US" sz="2000" baseline="-20000" dirty="0">
                  <a:solidFill>
                    <a:schemeClr val="accent6">
                      <a:lumMod val="50000"/>
                    </a:schemeClr>
                  </a:solidFill>
                </a:rPr>
                <a:t>1</a:t>
              </a:r>
              <a:r>
                <a:rPr lang="en-US" sz="2000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en-US" sz="2000" dirty="0" err="1">
                  <a:solidFill>
                    <a:schemeClr val="accent6">
                      <a:lumMod val="50000"/>
                    </a:schemeClr>
                  </a:solidFill>
                </a:rPr>
                <a:t>ReS</a:t>
              </a:r>
              <a:r>
                <a:rPr lang="en-US" sz="2000" dirty="0">
                  <a:solidFill>
                    <a:schemeClr val="accent6">
                      <a:lumMod val="50000"/>
                    </a:schemeClr>
                  </a:solidFill>
                </a:rPr>
                <a:t> + c</a:t>
              </a:r>
              <a:r>
                <a:rPr lang="en-US" sz="2000" baseline="-20000" dirty="0">
                  <a:solidFill>
                    <a:schemeClr val="accent6">
                      <a:lumMod val="50000"/>
                    </a:schemeClr>
                  </a:solidFill>
                </a:rPr>
                <a:t>2</a:t>
              </a:r>
              <a:r>
                <a:rPr lang="en-US" sz="2000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en-US" sz="2000" dirty="0" err="1">
                  <a:solidFill>
                    <a:schemeClr val="accent6">
                      <a:lumMod val="50000"/>
                    </a:schemeClr>
                  </a:solidFill>
                </a:rPr>
                <a:t>ReT</a:t>
              </a:r>
              <a:r>
                <a:rPr lang="en-US" sz="2000" dirty="0">
                  <a:solidFill>
                    <a:schemeClr val="accent6">
                      <a:lumMod val="50000"/>
                    </a:schemeClr>
                  </a:solidFill>
                </a:rPr>
                <a:t> + c</a:t>
              </a:r>
              <a:r>
                <a:rPr lang="en-US" sz="2000" baseline="-20000" dirty="0">
                  <a:solidFill>
                    <a:schemeClr val="accent6">
                      <a:lumMod val="50000"/>
                    </a:schemeClr>
                  </a:solidFill>
                </a:rPr>
                <a:t>3</a:t>
              </a:r>
              <a:r>
                <a:rPr lang="en-US" sz="2000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en-US" sz="2000" dirty="0" err="1">
                  <a:solidFill>
                    <a:schemeClr val="accent6">
                      <a:lumMod val="50000"/>
                    </a:schemeClr>
                  </a:solidFill>
                </a:rPr>
                <a:t>ImS</a:t>
              </a:r>
              <a:r>
                <a:rPr lang="en-US" sz="2000" dirty="0">
                  <a:solidFill>
                    <a:schemeClr val="accent6">
                      <a:lumMod val="50000"/>
                    </a:schemeClr>
                  </a:solidFill>
                </a:rPr>
                <a:t> + c</a:t>
              </a:r>
              <a:r>
                <a:rPr lang="en-US" sz="2000" baseline="-20000" dirty="0">
                  <a:solidFill>
                    <a:schemeClr val="accent6">
                      <a:lumMod val="50000"/>
                    </a:schemeClr>
                  </a:solidFill>
                </a:rPr>
                <a:t>4</a:t>
              </a:r>
              <a:r>
                <a:rPr lang="en-US" sz="2000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en-US" sz="2000" dirty="0" err="1">
                  <a:solidFill>
                    <a:schemeClr val="accent6">
                      <a:lumMod val="50000"/>
                    </a:schemeClr>
                  </a:solidFill>
                </a:rPr>
                <a:t>ImT</a:t>
              </a:r>
              <a:r>
                <a:rPr lang="en-US" sz="2000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endParaRPr lang="nl-BE" sz="20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011A31C0-C6C4-4A25-80E6-9952D8FC8091}"/>
                </a:ext>
              </a:extLst>
            </p:cNvPr>
            <p:cNvSpPr/>
            <p:nvPr/>
          </p:nvSpPr>
          <p:spPr>
            <a:xfrm>
              <a:off x="5519720" y="5562211"/>
              <a:ext cx="1864450" cy="517437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5F5042EE-53EB-4F6B-9354-80EA588A79F9}"/>
                </a:ext>
              </a:extLst>
            </p:cNvPr>
            <p:cNvSpPr/>
            <p:nvPr/>
          </p:nvSpPr>
          <p:spPr>
            <a:xfrm>
              <a:off x="3419872" y="5562212"/>
              <a:ext cx="1864450" cy="517437"/>
            </a:xfrm>
            <a:prstGeom prst="roundRect">
              <a:avLst/>
            </a:prstGeom>
            <a:noFill/>
            <a:ln>
              <a:solidFill>
                <a:srgbClr val="1C36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69CE64AB-53D6-4C4C-811E-5643614310F6}"/>
              </a:ext>
            </a:extLst>
          </p:cNvPr>
          <p:cNvSpPr txBox="1"/>
          <p:nvPr/>
        </p:nvSpPr>
        <p:spPr>
          <a:xfrm rot="20504801">
            <a:off x="401117" y="3539640"/>
            <a:ext cx="2273379" cy="738664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BRAND project</a:t>
            </a:r>
          </a:p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(ILL – ESS)</a:t>
            </a:r>
            <a:endParaRPr lang="nl-BE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BDB7D31-4FB6-46F4-8E86-D7BBB38F2391}"/>
              </a:ext>
            </a:extLst>
          </p:cNvPr>
          <p:cNvSpPr txBox="1"/>
          <p:nvPr/>
        </p:nvSpPr>
        <p:spPr>
          <a:xfrm>
            <a:off x="899592" y="6402814"/>
            <a:ext cx="19527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Courtesy: K. </a:t>
            </a:r>
            <a:r>
              <a:rPr lang="en-US" sz="1600" dirty="0" err="1">
                <a:solidFill>
                  <a:schemeClr val="bg1"/>
                </a:solidFill>
              </a:rPr>
              <a:t>Bodek</a:t>
            </a:r>
            <a:endParaRPr lang="nl-BE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229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51520" y="404664"/>
            <a:ext cx="8568952" cy="524759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b="1" u="sng" dirty="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Arial" charset="0"/>
              </a:rPr>
              <a:t>	</a:t>
            </a:r>
            <a:r>
              <a:rPr lang="en-US" altLang="en-US" sz="2000" b="1" u="sng" dirty="0">
                <a:solidFill>
                  <a:srgbClr val="0033CC"/>
                </a:solidFill>
                <a:latin typeface="Arial" charset="0"/>
              </a:rPr>
              <a:t>Outline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b="1" dirty="0">
              <a:solidFill>
                <a:srgbClr val="0070C0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b="1" dirty="0">
              <a:solidFill>
                <a:srgbClr val="0033CC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0070C0"/>
                </a:solidFill>
                <a:latin typeface="Arial" charset="0"/>
              </a:rPr>
              <a:t>	-  neutron and nuclear beta decay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en-US" sz="2000" b="1" dirty="0">
                <a:solidFill>
                  <a:srgbClr val="0070C0"/>
                </a:solidFill>
                <a:latin typeface="Arial" charset="0"/>
              </a:rPr>
              <a:t>		-  </a:t>
            </a:r>
            <a:r>
              <a:rPr lang="en-US" altLang="en-US" sz="2000" b="1" dirty="0" err="1">
                <a:solidFill>
                  <a:srgbClr val="0070C0"/>
                </a:solidFill>
                <a:latin typeface="Arial" charset="0"/>
              </a:rPr>
              <a:t>V</a:t>
            </a:r>
            <a:r>
              <a:rPr lang="en-US" altLang="en-US" sz="2000" b="1" baseline="-20000" dirty="0" err="1">
                <a:solidFill>
                  <a:srgbClr val="0070C0"/>
                </a:solidFill>
                <a:latin typeface="Arial" charset="0"/>
              </a:rPr>
              <a:t>ud</a:t>
            </a:r>
            <a:r>
              <a:rPr lang="en-US" altLang="en-US" sz="2000" b="1" dirty="0">
                <a:solidFill>
                  <a:srgbClr val="0070C0"/>
                </a:solidFill>
                <a:latin typeface="Arial" charset="0"/>
              </a:rPr>
              <a:t> and CKM-unitarity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en-US" sz="2000" b="1" dirty="0">
                <a:solidFill>
                  <a:srgbClr val="0070C0"/>
                </a:solidFill>
                <a:latin typeface="Arial" charset="0"/>
              </a:rPr>
              <a:t>		-  searches for exotic S and T currents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en-US" sz="2000" b="1" dirty="0">
                <a:solidFill>
                  <a:srgbClr val="0070C0"/>
                </a:solidFill>
                <a:latin typeface="Arial" charset="0"/>
              </a:rPr>
              <a:t>		-  searches for Time Reversal Violation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b="1" dirty="0">
              <a:solidFill>
                <a:srgbClr val="0070C0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0070C0"/>
                </a:solidFill>
                <a:latin typeface="Arial" charset="0"/>
              </a:rPr>
              <a:t>	-  EDM experiments in search for CP-violation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0070C0"/>
                </a:solidFill>
                <a:latin typeface="Arial" charset="0"/>
              </a:rPr>
              <a:t>	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0070C0"/>
                </a:solidFill>
                <a:latin typeface="Arial" charset="0"/>
              </a:rPr>
              <a:t>	-  testing CPT with anti-matter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b="1" dirty="0">
              <a:solidFill>
                <a:srgbClr val="0070C0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b="1" dirty="0">
              <a:solidFill>
                <a:srgbClr val="0070C0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b="1" dirty="0">
              <a:solidFill>
                <a:srgbClr val="0033CC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000" b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23900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9992770-6791-4F0D-A96A-CEB191891F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795" y="2403156"/>
            <a:ext cx="8176969" cy="365029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F5097A5-0101-4322-9A2C-D73953A342C1}"/>
              </a:ext>
            </a:extLst>
          </p:cNvPr>
          <p:cNvSpPr txBox="1"/>
          <p:nvPr/>
        </p:nvSpPr>
        <p:spPr>
          <a:xfrm flipH="1">
            <a:off x="409529" y="980728"/>
            <a:ext cx="47385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chemeClr val="accent6">
                    <a:lumMod val="50000"/>
                  </a:schemeClr>
                </a:solidFill>
              </a:rPr>
              <a:t>- measure transverse electron polarization 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- particle tracking</a:t>
            </a:r>
          </a:p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- vertex reconstruction</a:t>
            </a:r>
          </a:p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- Mott scattering</a:t>
            </a:r>
            <a:endParaRPr lang="nl-BE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371C0D-E585-4E2A-88A1-ED7DBAF0D33A}"/>
              </a:ext>
            </a:extLst>
          </p:cNvPr>
          <p:cNvSpPr txBox="1"/>
          <p:nvPr/>
        </p:nvSpPr>
        <p:spPr>
          <a:xfrm>
            <a:off x="865332" y="260648"/>
            <a:ext cx="2273379" cy="461665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BRAND project</a:t>
            </a:r>
            <a:endParaRPr lang="nl-BE" sz="2400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0E5F18-C518-4AD8-9264-ED4FC116141D}"/>
              </a:ext>
            </a:extLst>
          </p:cNvPr>
          <p:cNvSpPr txBox="1"/>
          <p:nvPr/>
        </p:nvSpPr>
        <p:spPr>
          <a:xfrm>
            <a:off x="899592" y="6402814"/>
            <a:ext cx="19527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Courtesy: K. </a:t>
            </a:r>
            <a:r>
              <a:rPr lang="en-US" sz="1600" dirty="0" err="1">
                <a:solidFill>
                  <a:schemeClr val="bg1"/>
                </a:solidFill>
              </a:rPr>
              <a:t>Bodek</a:t>
            </a:r>
            <a:endParaRPr lang="nl-BE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9993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51520" y="404664"/>
            <a:ext cx="8568952" cy="524759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b="1" u="sng" dirty="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Arial" charset="0"/>
              </a:rPr>
              <a:t>	</a:t>
            </a:r>
            <a:r>
              <a:rPr lang="en-US" altLang="en-US" sz="2000" b="1" u="sng" dirty="0">
                <a:solidFill>
                  <a:srgbClr val="0033CC"/>
                </a:solidFill>
                <a:latin typeface="Arial" charset="0"/>
              </a:rPr>
              <a:t>Outline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b="1" dirty="0">
              <a:solidFill>
                <a:srgbClr val="0070C0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b="1" dirty="0">
              <a:solidFill>
                <a:schemeClr val="bg1">
                  <a:lumMod val="75000"/>
                </a:schemeClr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	-  neutron and nuclear beta decay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en-US" sz="2000" b="1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		-  </a:t>
            </a:r>
            <a:r>
              <a:rPr lang="en-US" altLang="en-US" sz="2000" b="1" dirty="0" err="1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V</a:t>
            </a:r>
            <a:r>
              <a:rPr lang="en-US" altLang="en-US" sz="2000" b="1" baseline="-20000" dirty="0" err="1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ud</a:t>
            </a:r>
            <a:r>
              <a:rPr lang="en-US" altLang="en-US" sz="2000" b="1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 and CKM-unitarity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en-US" sz="2000" b="1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		-  searches for exotic S and T currents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en-US" sz="2000" b="1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		-  searches for Time Reversal Violation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b="1" dirty="0">
              <a:solidFill>
                <a:srgbClr val="0070C0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0070C0"/>
                </a:solidFill>
                <a:latin typeface="Arial" charset="0"/>
              </a:rPr>
              <a:t>	-  EDM experiments in search for CP-violation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0070C0"/>
                </a:solidFill>
                <a:latin typeface="Arial" charset="0"/>
              </a:rPr>
              <a:t>	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	-  testing CPT with anti-matter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b="1" dirty="0">
              <a:solidFill>
                <a:srgbClr val="0070C0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b="1" dirty="0">
              <a:solidFill>
                <a:srgbClr val="0070C0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b="1" dirty="0">
              <a:solidFill>
                <a:srgbClr val="0033CC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000" b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5381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B49F12A-A64F-4CC3-B64A-5C383BBEB007}"/>
              </a:ext>
            </a:extLst>
          </p:cNvPr>
          <p:cNvSpPr/>
          <p:nvPr/>
        </p:nvSpPr>
        <p:spPr>
          <a:xfrm>
            <a:off x="106413" y="5832392"/>
            <a:ext cx="5689724" cy="353943"/>
          </a:xfrm>
          <a:prstGeom prst="round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rgbClr val="FFFFCC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2A2EBD7-5C3D-487F-8586-E33F299E10C1}"/>
              </a:ext>
            </a:extLst>
          </p:cNvPr>
          <p:cNvSpPr/>
          <p:nvPr/>
        </p:nvSpPr>
        <p:spPr>
          <a:xfrm>
            <a:off x="136682" y="5187099"/>
            <a:ext cx="7315638" cy="353943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rgbClr val="FFFFCC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91456EE-DBB9-4235-9925-EEFAA2AF5BF7}"/>
              </a:ext>
            </a:extLst>
          </p:cNvPr>
          <p:cNvSpPr/>
          <p:nvPr/>
        </p:nvSpPr>
        <p:spPr>
          <a:xfrm>
            <a:off x="136682" y="4798844"/>
            <a:ext cx="4363310" cy="35394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94A36F9-4E33-4C2A-BD3C-FB7CF9D13960}"/>
              </a:ext>
            </a:extLst>
          </p:cNvPr>
          <p:cNvSpPr/>
          <p:nvPr/>
        </p:nvSpPr>
        <p:spPr>
          <a:xfrm>
            <a:off x="2195736" y="176434"/>
            <a:ext cx="3228769" cy="430887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nb-NO" sz="2200" dirty="0">
                <a:solidFill>
                  <a:schemeClr val="accent6">
                    <a:lumMod val="50000"/>
                  </a:schemeClr>
                </a:solidFill>
              </a:rPr>
              <a:t>Electric Dipole Moments</a:t>
            </a:r>
            <a:endParaRPr lang="nl-BE" sz="2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1D38E3-750E-4766-A31D-19DDB826FC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112" y="1424510"/>
            <a:ext cx="7613431" cy="299667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EAB6C6C-3050-433E-896C-A91DDA2437E6}"/>
              </a:ext>
            </a:extLst>
          </p:cNvPr>
          <p:cNvSpPr/>
          <p:nvPr/>
        </p:nvSpPr>
        <p:spPr>
          <a:xfrm>
            <a:off x="395536" y="880452"/>
            <a:ext cx="8496944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sz="1700" dirty="0">
                <a:solidFill>
                  <a:srgbClr val="C00000"/>
                </a:solidFill>
                <a:latin typeface="+mj-lt"/>
              </a:rPr>
              <a:t>CP </a:t>
            </a:r>
            <a:r>
              <a:rPr lang="nl-BE" sz="1700" dirty="0" err="1">
                <a:solidFill>
                  <a:srgbClr val="C00000"/>
                </a:solidFill>
                <a:latin typeface="+mj-lt"/>
              </a:rPr>
              <a:t>violating</a:t>
            </a:r>
            <a:r>
              <a:rPr lang="nl-BE" sz="1700" dirty="0">
                <a:solidFill>
                  <a:srgbClr val="C00000"/>
                </a:solidFill>
                <a:latin typeface="+mj-lt"/>
              </a:rPr>
              <a:t> sources </a:t>
            </a:r>
            <a:r>
              <a:rPr lang="en-US" sz="1700" dirty="0">
                <a:solidFill>
                  <a:srgbClr val="C00000"/>
                </a:solidFill>
                <a:latin typeface="+mj-lt"/>
              </a:rPr>
              <a:t>contribute to EDMs in various systems on different energy scales</a:t>
            </a:r>
            <a:endParaRPr lang="nl-BE" sz="17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F8FD92C-6CF3-499D-8915-74A675B164DB}"/>
              </a:ext>
            </a:extLst>
          </p:cNvPr>
          <p:cNvSpPr/>
          <p:nvPr/>
        </p:nvSpPr>
        <p:spPr>
          <a:xfrm>
            <a:off x="271530" y="4832118"/>
            <a:ext cx="8794686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</a:pPr>
            <a:r>
              <a:rPr lang="nl-BE" dirty="0" err="1">
                <a:solidFill>
                  <a:schemeClr val="accent6">
                    <a:lumMod val="50000"/>
                  </a:schemeClr>
                </a:solidFill>
              </a:rPr>
              <a:t>Fundamental</a:t>
            </a:r>
            <a:r>
              <a:rPr lang="nl-BE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nl-BE" dirty="0" err="1">
                <a:solidFill>
                  <a:schemeClr val="accent6">
                    <a:lumMod val="50000"/>
                  </a:schemeClr>
                </a:solidFill>
              </a:rPr>
              <a:t>particle</a:t>
            </a:r>
            <a:r>
              <a:rPr lang="nl-BE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nl-BE" dirty="0" err="1">
                <a:solidFill>
                  <a:schemeClr val="accent6">
                    <a:lumMod val="50000"/>
                  </a:schemeClr>
                </a:solidFill>
              </a:rPr>
              <a:t>EDMs</a:t>
            </a:r>
            <a:r>
              <a:rPr lang="nl-BE" dirty="0">
                <a:solidFill>
                  <a:schemeClr val="accent6">
                    <a:lumMod val="50000"/>
                  </a:schemeClr>
                </a:solidFill>
              </a:rPr>
              <a:t> (blue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boxes) , as wells as </a:t>
            </a:r>
          </a:p>
          <a:p>
            <a:pPr>
              <a:spcBef>
                <a:spcPts val="400"/>
              </a:spcBef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CP-odd interactions between electrons (e) , quarks (q) and gluons (G) (yellow boxes) </a:t>
            </a:r>
          </a:p>
          <a:p>
            <a:pPr>
              <a:spcBef>
                <a:spcPts val="400"/>
              </a:spcBef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lead to </a:t>
            </a:r>
          </a:p>
          <a:p>
            <a:pPr>
              <a:spcBef>
                <a:spcPts val="400"/>
              </a:spcBef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EDMs of complex systems like atoms (orange boxes) .</a:t>
            </a:r>
            <a:endParaRPr lang="nl-BE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EFF6A24-E3C8-45C0-B291-FE58A9CAEEA7}"/>
              </a:ext>
            </a:extLst>
          </p:cNvPr>
          <p:cNvSpPr/>
          <p:nvPr/>
        </p:nvSpPr>
        <p:spPr>
          <a:xfrm>
            <a:off x="539552" y="1382048"/>
            <a:ext cx="382830" cy="4308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16EA5C-351C-45FA-BBE4-90E519ACE476}"/>
              </a:ext>
            </a:extLst>
          </p:cNvPr>
          <p:cNvSpPr txBox="1"/>
          <p:nvPr/>
        </p:nvSpPr>
        <p:spPr>
          <a:xfrm>
            <a:off x="6635798" y="4282687"/>
            <a:ext cx="2404954" cy="276999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6">
                    <a:lumMod val="50000"/>
                  </a:schemeClr>
                </a:solidFill>
              </a:rPr>
              <a:t>F. </a:t>
            </a:r>
            <a:r>
              <a:rPr lang="en-US" sz="1200" dirty="0" err="1">
                <a:solidFill>
                  <a:schemeClr val="accent6">
                    <a:lumMod val="50000"/>
                  </a:schemeClr>
                </a:solidFill>
              </a:rPr>
              <a:t>Kuchler</a:t>
            </a:r>
            <a:r>
              <a:rPr lang="en-US" sz="1200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nl-BE" sz="1200" dirty="0" err="1">
                <a:solidFill>
                  <a:schemeClr val="accent6">
                    <a:lumMod val="50000"/>
                  </a:schemeClr>
                </a:solidFill>
              </a:rPr>
              <a:t>Universe</a:t>
            </a:r>
            <a:r>
              <a:rPr lang="nl-BE" sz="1200" dirty="0">
                <a:solidFill>
                  <a:schemeClr val="accent6">
                    <a:lumMod val="50000"/>
                  </a:schemeClr>
                </a:solidFill>
              </a:rPr>
              <a:t> 2019, 5, 56;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C9D1477-A0ED-4FAF-839D-170A94D19330}"/>
              </a:ext>
            </a:extLst>
          </p:cNvPr>
          <p:cNvSpPr txBox="1"/>
          <p:nvPr/>
        </p:nvSpPr>
        <p:spPr>
          <a:xfrm>
            <a:off x="6005666" y="236056"/>
            <a:ext cx="3081164" cy="338554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070C0"/>
                </a:solidFill>
              </a:rPr>
              <a:t>see also talk Piet Van Duppen</a:t>
            </a:r>
            <a:endParaRPr lang="nl-BE" sz="1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9632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E71752F-C12E-4FEA-9011-88C53C4D8B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497" y="1124745"/>
            <a:ext cx="3528392" cy="276249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5EEB793-C0BE-4028-9838-309B984ED876}"/>
              </a:ext>
            </a:extLst>
          </p:cNvPr>
          <p:cNvSpPr txBox="1"/>
          <p:nvPr/>
        </p:nvSpPr>
        <p:spPr>
          <a:xfrm>
            <a:off x="684551" y="233471"/>
            <a:ext cx="7864653" cy="461665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e.g. the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</a:rPr>
              <a:t>nEDM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 experiment at PSI  -  testing CP-violation </a:t>
            </a:r>
            <a:endParaRPr lang="nl-BE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1F9C2B7-AB90-4AFF-8426-BFB816D9D1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857" y="4076078"/>
            <a:ext cx="3336376" cy="36139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C044B9C-8D25-4D18-A809-29633E7059A5}"/>
              </a:ext>
            </a:extLst>
          </p:cNvPr>
          <p:cNvSpPr/>
          <p:nvPr/>
        </p:nvSpPr>
        <p:spPr>
          <a:xfrm>
            <a:off x="1115616" y="4582869"/>
            <a:ext cx="15632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B</a:t>
            </a:r>
            <a:r>
              <a:rPr lang="en-US" baseline="-20000" dirty="0">
                <a:solidFill>
                  <a:schemeClr val="accent6">
                    <a:lumMod val="50000"/>
                  </a:schemeClr>
                </a:solidFill>
              </a:rPr>
              <a:t>0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= 1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sym typeface="Symbol" panose="05050102010706020507" pitchFamily="18" charset="2"/>
              </a:rPr>
              <a:t>T</a:t>
            </a:r>
          </a:p>
          <a:p>
            <a:r>
              <a:rPr lang="en-US" dirty="0">
                <a:solidFill>
                  <a:schemeClr val="accent6">
                    <a:lumMod val="50000"/>
                  </a:schemeClr>
                </a:solidFill>
                <a:sym typeface="Symbol" panose="05050102010706020507" pitchFamily="18" charset="2"/>
              </a:rPr>
              <a:t>E = 12 kV/cm</a:t>
            </a:r>
            <a:endParaRPr lang="nl-BE" dirty="0">
              <a:solidFill>
                <a:schemeClr val="accent6">
                  <a:lumMod val="50000"/>
                </a:schemeClr>
              </a:solidFill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5CF9029-3BE6-4BDB-AA68-9E60F19C173C}"/>
              </a:ext>
            </a:extLst>
          </p:cNvPr>
          <p:cNvGrpSpPr/>
          <p:nvPr/>
        </p:nvGrpSpPr>
        <p:grpSpPr>
          <a:xfrm>
            <a:off x="4738023" y="1260374"/>
            <a:ext cx="3888432" cy="3787935"/>
            <a:chOff x="4860032" y="1844824"/>
            <a:chExt cx="3888432" cy="3787935"/>
          </a:xfrm>
        </p:grpSpPr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id="{5D9279C1-68AA-4F1C-92A5-1E5D3F7A50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0032" y="1844824"/>
              <a:ext cx="3888432" cy="3787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3B09E4BD-B36A-4C5A-9F6C-3A539AF4B26D}"/>
                </a:ext>
              </a:extLst>
            </p:cNvPr>
            <p:cNvCxnSpPr/>
            <p:nvPr/>
          </p:nvCxnSpPr>
          <p:spPr>
            <a:xfrm>
              <a:off x="6084168" y="3501008"/>
              <a:ext cx="1512168" cy="0"/>
            </a:xfrm>
            <a:prstGeom prst="straightConnector1">
              <a:avLst/>
            </a:prstGeom>
            <a:ln w="38100">
              <a:solidFill>
                <a:srgbClr val="FFFF99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D4B59DF8-BEE5-4089-97E9-4B1548F1559B}"/>
                </a:ext>
              </a:extLst>
            </p:cNvPr>
            <p:cNvCxnSpPr>
              <a:cxnSpLocks/>
            </p:cNvCxnSpPr>
            <p:nvPr/>
          </p:nvCxnSpPr>
          <p:spPr>
            <a:xfrm>
              <a:off x="6300192" y="3610513"/>
              <a:ext cx="0" cy="409074"/>
            </a:xfrm>
            <a:prstGeom prst="straightConnector1">
              <a:avLst/>
            </a:prstGeom>
            <a:ln w="38100">
              <a:solidFill>
                <a:srgbClr val="FFFF99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B8B75D4-2051-4ADA-BC38-E4A535B3CF96}"/>
                </a:ext>
              </a:extLst>
            </p:cNvPr>
            <p:cNvSpPr txBox="1"/>
            <p:nvPr/>
          </p:nvSpPr>
          <p:spPr>
            <a:xfrm>
              <a:off x="6087560" y="3108507"/>
              <a:ext cx="671979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accent6">
                      <a:lumMod val="50000"/>
                    </a:schemeClr>
                  </a:solidFill>
                </a:rPr>
                <a:t>50 cm</a:t>
              </a:r>
              <a:endParaRPr lang="nl-BE" sz="14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12A082A-4D31-4B17-8C64-F9878C3B1AE5}"/>
                </a:ext>
              </a:extLst>
            </p:cNvPr>
            <p:cNvSpPr txBox="1"/>
            <p:nvPr/>
          </p:nvSpPr>
          <p:spPr>
            <a:xfrm>
              <a:off x="5528442" y="3865698"/>
              <a:ext cx="671979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accent6">
                      <a:lumMod val="50000"/>
                    </a:schemeClr>
                  </a:solidFill>
                </a:rPr>
                <a:t>12 cm</a:t>
              </a:r>
              <a:endParaRPr lang="nl-BE" sz="14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A418557C-6202-4770-9A73-8A3E68378043}"/>
                  </a:ext>
                </a:extLst>
              </p:cNvPr>
              <p:cNvSpPr/>
              <p:nvPr/>
            </p:nvSpPr>
            <p:spPr>
              <a:xfrm>
                <a:off x="509521" y="5447795"/>
                <a:ext cx="7432356" cy="653320"/>
              </a:xfrm>
              <a:prstGeom prst="rect">
                <a:avLst/>
              </a:prstGeom>
              <a:ln>
                <a:solidFill>
                  <a:schemeClr val="accent6">
                    <a:lumMod val="50000"/>
                  </a:schemeClr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1C36FA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0" smtClean="0">
                              <a:solidFill>
                                <a:srgbClr val="1C36FA"/>
                              </a:solidFill>
                              <a:latin typeface="Cambria Math" panose="02040503050406030204" pitchFamily="18" charset="0"/>
                            </a:rPr>
                            <m:t>𝐬𝐞𝐧𝐬𝐢𝐭𝐢𝐯𝐢𝐭𝐲</m:t>
                          </m:r>
                          <m:r>
                            <a:rPr lang="en-US" sz="2000" b="1" i="0" smtClean="0">
                              <a:solidFill>
                                <a:srgbClr val="1C36FA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n-US" sz="2000" i="1" smtClean="0">
                                  <a:solidFill>
                                    <a:srgbClr val="1C36FA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0" smtClean="0">
                                  <a:solidFill>
                                    <a:srgbClr val="1C36FA"/>
                                  </a:solidFill>
                                  <a:latin typeface="Cambria Math" panose="02040503050406030204" pitchFamily="18" charset="0"/>
                                </a:rPr>
                                <m:t>300 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rgbClr val="1C36FA"/>
                                  </a:solidFill>
                                  <a:latin typeface="Cambria Math" panose="02040503050406030204" pitchFamily="18" charset="0"/>
                                </a:rPr>
                                <m:t>days</m:t>
                              </m:r>
                              <m:r>
                                <a:rPr lang="en-US" sz="2000" b="0" i="0" smtClean="0">
                                  <a:solidFill>
                                    <a:srgbClr val="1C36FA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rgbClr val="1C36FA"/>
                                  </a:solidFill>
                                  <a:latin typeface="Cambria Math" panose="02040503050406030204" pitchFamily="18" charset="0"/>
                                </a:rPr>
                                <m:t>data</m:t>
                              </m:r>
                              <m:r>
                                <a:rPr lang="en-US" sz="2000" b="0" i="0" smtClean="0">
                                  <a:solidFill>
                                    <a:srgbClr val="1C36FA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rgbClr val="1C36FA"/>
                                  </a:solidFill>
                                  <a:latin typeface="Cambria Math" panose="02040503050406030204" pitchFamily="18" charset="0"/>
                                </a:rPr>
                                <m:t>taking</m:t>
                              </m:r>
                            </m:e>
                          </m:d>
                          <m:r>
                            <a:rPr lang="en-US" sz="2000" b="0" i="0" smtClean="0">
                              <a:solidFill>
                                <a:srgbClr val="1C36FA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1" i="0" smtClean="0">
                              <a:solidFill>
                                <a:srgbClr val="1C36FA"/>
                              </a:solidFill>
                              <a:latin typeface="Cambria Math" panose="02040503050406030204" pitchFamily="18" charset="0"/>
                            </a:rPr>
                            <m:t>:  </m:t>
                          </m:r>
                          <m:r>
                            <a:rPr lang="en-US" sz="2000" b="1" i="0">
                              <a:solidFill>
                                <a:srgbClr val="1C36FA"/>
                              </a:solidFill>
                              <a:latin typeface="Cambria Math"/>
                            </a:rPr>
                            <m:t>𝛔</m:t>
                          </m:r>
                        </m:e>
                        <m:sub>
                          <m:r>
                            <a:rPr lang="en-US" sz="2000" b="1" i="0">
                              <a:solidFill>
                                <a:srgbClr val="1C36FA"/>
                              </a:solidFill>
                              <a:latin typeface="Cambria Math"/>
                            </a:rPr>
                            <m:t>𝐫𝐚𝐰</m:t>
                          </m:r>
                        </m:sub>
                      </m:sSub>
                      <m:r>
                        <a:rPr lang="en-US" sz="2000" b="1" i="1">
                          <a:solidFill>
                            <a:srgbClr val="1C36FA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b="1" i="1">
                          <a:solidFill>
                            <a:srgbClr val="1C36FA"/>
                          </a:solidFill>
                          <a:latin typeface="Cambria Math"/>
                        </a:rPr>
                        <m:t>𝟎</m:t>
                      </m:r>
                      <m:r>
                        <a:rPr lang="en-US" sz="2000" b="1" i="1">
                          <a:solidFill>
                            <a:srgbClr val="1C36FA"/>
                          </a:solidFill>
                          <a:latin typeface="Cambria Math"/>
                        </a:rPr>
                        <m:t>.</m:t>
                      </m:r>
                      <m:r>
                        <a:rPr lang="en-US" sz="2000" b="1" i="1">
                          <a:solidFill>
                            <a:srgbClr val="1C36FA"/>
                          </a:solidFill>
                          <a:latin typeface="Cambria Math"/>
                        </a:rPr>
                        <m:t>𝟗𝟒</m:t>
                      </m:r>
                      <m:r>
                        <a:rPr lang="en-US" sz="2000" b="1" i="1">
                          <a:solidFill>
                            <a:srgbClr val="1C36FA"/>
                          </a:solidFill>
                          <a:latin typeface="Cambria Math"/>
                        </a:rPr>
                        <m:t>×</m:t>
                      </m:r>
                      <m:sSup>
                        <m:sSupPr>
                          <m:ctrlPr>
                            <a:rPr lang="en-US" sz="2000" b="1" i="1">
                              <a:solidFill>
                                <a:srgbClr val="1C36FA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solidFill>
                                <a:srgbClr val="1C36FA"/>
                              </a:solidFill>
                              <a:latin typeface="Cambria Math"/>
                            </a:rPr>
                            <m:t>𝟏𝟎</m:t>
                          </m:r>
                        </m:e>
                        <m:sup>
                          <m:r>
                            <a:rPr lang="en-US" sz="2000" b="1" i="1">
                              <a:solidFill>
                                <a:srgbClr val="1C36FA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000" b="1" i="1">
                              <a:solidFill>
                                <a:srgbClr val="1C36FA"/>
                              </a:solidFill>
                              <a:latin typeface="Cambria Math"/>
                            </a:rPr>
                            <m:t>𝟐𝟔</m:t>
                          </m:r>
                        </m:sup>
                      </m:sSup>
                      <m:r>
                        <a:rPr lang="en-US" sz="2000" b="1" i="1">
                          <a:solidFill>
                            <a:srgbClr val="1C36FA"/>
                          </a:solidFill>
                          <a:latin typeface="Cambria Math"/>
                        </a:rPr>
                        <m:t>𝒆</m:t>
                      </m:r>
                      <m:r>
                        <a:rPr lang="en-US" sz="2000" b="1" i="1" smtClean="0">
                          <a:solidFill>
                            <a:srgbClr val="1C36FA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>
                          <a:solidFill>
                            <a:srgbClr val="1C36FA"/>
                          </a:solidFill>
                          <a:latin typeface="Cambria Math"/>
                        </a:rPr>
                        <m:t>𝒄𝒎</m:t>
                      </m:r>
                    </m:oMath>
                  </m:oMathPara>
                </a14:m>
                <a:endParaRPr lang="en-US" sz="2000" b="1" dirty="0">
                  <a:solidFill>
                    <a:srgbClr val="1C36FA"/>
                  </a:solidFill>
                </a:endParaRPr>
              </a:p>
              <a:p>
                <a:r>
                  <a:rPr lang="en-US" sz="1600" b="1" dirty="0">
                    <a:solidFill>
                      <a:schemeClr val="accent6">
                        <a:lumMod val="50000"/>
                      </a:schemeClr>
                    </a:solidFill>
                  </a:rPr>
                  <a:t>           (unblinding today …)</a:t>
                </a:r>
                <a:endParaRPr lang="nl-BE" sz="1600" b="1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A418557C-6202-4770-9A73-8A3E683780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521" y="5447795"/>
                <a:ext cx="7432356" cy="653320"/>
              </a:xfrm>
              <a:prstGeom prst="rect">
                <a:avLst/>
              </a:prstGeom>
              <a:blipFill>
                <a:blip r:embed="rId5"/>
                <a:stretch>
                  <a:fillRect b="-11009"/>
                </a:stretch>
              </a:blipFill>
              <a:ln>
                <a:solidFill>
                  <a:schemeClr val="accent6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93458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6F97BE6-B32F-4168-9357-4FEF17093C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166" y="1412776"/>
            <a:ext cx="8325380" cy="36004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47CF7F5-193F-4061-81E9-CECE69BEBBEF}"/>
              </a:ext>
            </a:extLst>
          </p:cNvPr>
          <p:cNvSpPr/>
          <p:nvPr/>
        </p:nvSpPr>
        <p:spPr>
          <a:xfrm>
            <a:off x="2522657" y="476672"/>
            <a:ext cx="4098686" cy="430887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nb-NO" sz="2200" dirty="0">
                <a:solidFill>
                  <a:schemeClr val="accent6">
                    <a:lumMod val="50000"/>
                  </a:schemeClr>
                </a:solidFill>
              </a:rPr>
              <a:t>Worldwide neutron EDM efforts</a:t>
            </a:r>
            <a:endParaRPr lang="nl-BE" sz="2200" dirty="0"/>
          </a:p>
        </p:txBody>
      </p:sp>
    </p:spTree>
    <p:extLst>
      <p:ext uri="{BB962C8B-B14F-4D97-AF65-F5344CB8AC3E}">
        <p14:creationId xmlns:p14="http://schemas.microsoft.com/office/powerpoint/2010/main" val="3788422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E2ADE92-E4CA-45A6-BF3D-A294BF9752F3}"/>
              </a:ext>
            </a:extLst>
          </p:cNvPr>
          <p:cNvSpPr/>
          <p:nvPr/>
        </p:nvSpPr>
        <p:spPr>
          <a:xfrm>
            <a:off x="1763688" y="325678"/>
            <a:ext cx="6096284" cy="430887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nb-NO" sz="2200" dirty="0">
                <a:solidFill>
                  <a:schemeClr val="accent6">
                    <a:lumMod val="50000"/>
                  </a:schemeClr>
                </a:solidFill>
              </a:rPr>
              <a:t>Evolution of EDM searches in different systems</a:t>
            </a:r>
            <a:endParaRPr lang="nl-BE" sz="220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6163C0C-9ECA-4A0A-965F-C3EE3900193C}"/>
              </a:ext>
            </a:extLst>
          </p:cNvPr>
          <p:cNvGrpSpPr/>
          <p:nvPr/>
        </p:nvGrpSpPr>
        <p:grpSpPr>
          <a:xfrm>
            <a:off x="122074" y="1052736"/>
            <a:ext cx="8829068" cy="4428492"/>
            <a:chOff x="157466" y="1214754"/>
            <a:chExt cx="8829068" cy="4428492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B531B049-6E3B-4E6B-8917-368750DF3692}"/>
                </a:ext>
              </a:extLst>
            </p:cNvPr>
            <p:cNvGrpSpPr/>
            <p:nvPr/>
          </p:nvGrpSpPr>
          <p:grpSpPr>
            <a:xfrm>
              <a:off x="157466" y="1214754"/>
              <a:ext cx="8829068" cy="4428492"/>
              <a:chOff x="175162" y="692696"/>
              <a:chExt cx="8829068" cy="4428492"/>
            </a:xfrm>
          </p:grpSpPr>
          <p:pic>
            <p:nvPicPr>
              <p:cNvPr id="2" name="Picture 1">
                <a:extLst>
                  <a:ext uri="{FF2B5EF4-FFF2-40B4-BE49-F238E27FC236}">
                    <a16:creationId xmlns:a16="http://schemas.microsoft.com/office/drawing/2014/main" id="{140201E8-AB74-4861-9924-0A3576511C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75162" y="692696"/>
                <a:ext cx="8793676" cy="4392488"/>
              </a:xfrm>
              <a:prstGeom prst="rect">
                <a:avLst/>
              </a:prstGeom>
            </p:spPr>
          </p:pic>
          <p:cxnSp>
            <p:nvCxnSpPr>
              <p:cNvPr id="4" name="Straight Arrow Connector 3">
                <a:extLst>
                  <a:ext uri="{FF2B5EF4-FFF2-40B4-BE49-F238E27FC236}">
                    <a16:creationId xmlns:a16="http://schemas.microsoft.com/office/drawing/2014/main" id="{C5E00EEE-9C64-42CC-B1BA-C9DB4007A1F5}"/>
                  </a:ext>
                </a:extLst>
              </p:cNvPr>
              <p:cNvCxnSpPr/>
              <p:nvPr/>
            </p:nvCxnSpPr>
            <p:spPr>
              <a:xfrm>
                <a:off x="6732240" y="980728"/>
                <a:ext cx="936104" cy="1152128"/>
              </a:xfrm>
              <a:prstGeom prst="straightConnector1">
                <a:avLst/>
              </a:prstGeom>
              <a:ln w="25400">
                <a:solidFill>
                  <a:schemeClr val="accent6">
                    <a:lumMod val="50000"/>
                  </a:schemeClr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EF7027D-4BD0-42A0-9A8B-7C51A501709E}"/>
                  </a:ext>
                </a:extLst>
              </p:cNvPr>
              <p:cNvSpPr txBox="1"/>
              <p:nvPr/>
            </p:nvSpPr>
            <p:spPr>
              <a:xfrm rot="2979008">
                <a:off x="6706952" y="1483462"/>
                <a:ext cx="84991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>
                    <a:solidFill>
                      <a:schemeClr val="accent6">
                        <a:lumMod val="50000"/>
                      </a:schemeClr>
                    </a:solidFill>
                  </a:rPr>
                  <a:t>neutron</a:t>
                </a:r>
                <a:endParaRPr lang="nl-BE" sz="1400" b="1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1F78953-05AE-4B48-AEB3-82AA8F1240A8}"/>
                  </a:ext>
                </a:extLst>
              </p:cNvPr>
              <p:cNvSpPr txBox="1"/>
              <p:nvPr/>
            </p:nvSpPr>
            <p:spPr>
              <a:xfrm>
                <a:off x="6599276" y="4844189"/>
                <a:ext cx="2404954" cy="276999"/>
              </a:xfrm>
              <a:prstGeom prst="rect">
                <a:avLst/>
              </a:prstGeom>
              <a:noFill/>
              <a:ln>
                <a:solidFill>
                  <a:schemeClr val="accent6">
                    <a:lumMod val="50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accent6">
                        <a:lumMod val="50000"/>
                      </a:schemeClr>
                    </a:solidFill>
                  </a:rPr>
                  <a:t>F. </a:t>
                </a:r>
                <a:r>
                  <a:rPr lang="en-US" sz="1200" dirty="0" err="1">
                    <a:solidFill>
                      <a:schemeClr val="accent6">
                        <a:lumMod val="50000"/>
                      </a:schemeClr>
                    </a:solidFill>
                  </a:rPr>
                  <a:t>Kuchler</a:t>
                </a:r>
                <a:r>
                  <a:rPr lang="en-US" sz="1200" dirty="0">
                    <a:solidFill>
                      <a:schemeClr val="accent6">
                        <a:lumMod val="50000"/>
                      </a:schemeClr>
                    </a:solidFill>
                  </a:rPr>
                  <a:t>, </a:t>
                </a:r>
                <a:r>
                  <a:rPr lang="nl-BE" sz="1200" dirty="0" err="1">
                    <a:solidFill>
                      <a:schemeClr val="accent6">
                        <a:lumMod val="50000"/>
                      </a:schemeClr>
                    </a:solidFill>
                  </a:rPr>
                  <a:t>Universe</a:t>
                </a:r>
                <a:r>
                  <a:rPr lang="nl-BE" sz="1200" dirty="0">
                    <a:solidFill>
                      <a:schemeClr val="accent6">
                        <a:lumMod val="50000"/>
                      </a:schemeClr>
                    </a:solidFill>
                  </a:rPr>
                  <a:t> 2019, 5, 56</a:t>
                </a:r>
              </a:p>
            </p:txBody>
          </p:sp>
        </p:grp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363786FA-5637-43CC-8D89-27A354C2E251}"/>
                </a:ext>
              </a:extLst>
            </p:cNvPr>
            <p:cNvCxnSpPr>
              <a:cxnSpLocks/>
            </p:cNvCxnSpPr>
            <p:nvPr/>
          </p:nvCxnSpPr>
          <p:spPr>
            <a:xfrm>
              <a:off x="6660232" y="2654914"/>
              <a:ext cx="2177936" cy="0"/>
            </a:xfrm>
            <a:prstGeom prst="line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676453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feld 19"/>
          <p:cNvSpPr txBox="1"/>
          <p:nvPr/>
        </p:nvSpPr>
        <p:spPr>
          <a:xfrm>
            <a:off x="1502952" y="-90570"/>
            <a:ext cx="720079" cy="998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300" dirty="0">
                <a:solidFill>
                  <a:schemeClr val="bg1"/>
                </a:solidFill>
                <a:latin typeface="Gill Sans MT Ext Condensed Bold" pitchFamily="34" charset="0"/>
              </a:rPr>
              <a:t>2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0" y="12147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EDM </a:t>
            </a:r>
            <a:r>
              <a:rPr lang="de-DE" sz="24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measurements</a:t>
            </a:r>
            <a:r>
              <a:rPr lang="de-DE" sz="2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on </a:t>
            </a:r>
            <a:r>
              <a:rPr lang="de-DE" sz="2400" baseline="30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225</a:t>
            </a:r>
            <a:r>
              <a:rPr lang="de-DE" sz="2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Ra</a:t>
            </a:r>
          </a:p>
        </p:txBody>
      </p:sp>
      <p:grpSp>
        <p:nvGrpSpPr>
          <p:cNvPr id="8" name="Group 3"/>
          <p:cNvGrpSpPr>
            <a:grpSpLocks/>
          </p:cNvGrpSpPr>
          <p:nvPr/>
        </p:nvGrpSpPr>
        <p:grpSpPr bwMode="auto">
          <a:xfrm>
            <a:off x="879724" y="1199976"/>
            <a:ext cx="7750175" cy="5137150"/>
            <a:chOff x="301" y="577"/>
            <a:chExt cx="4882" cy="3236"/>
          </a:xfrm>
        </p:grpSpPr>
        <p:sp>
          <p:nvSpPr>
            <p:cNvPr id="9" name="AutoShape 4"/>
            <p:cNvSpPr>
              <a:spLocks noChangeArrowheads="1"/>
            </p:cNvSpPr>
            <p:nvPr/>
          </p:nvSpPr>
          <p:spPr bwMode="auto">
            <a:xfrm flipH="1">
              <a:off x="1669" y="824"/>
              <a:ext cx="363" cy="310"/>
            </a:xfrm>
            <a:prstGeom prst="rightArrow">
              <a:avLst>
                <a:gd name="adj1" fmla="val 46315"/>
                <a:gd name="adj2" fmla="val 49994"/>
              </a:avLst>
            </a:prstGeom>
            <a:solidFill>
              <a:srgbClr val="FE2653"/>
            </a:solidFill>
            <a:ln w="9525">
              <a:miter lim="800000"/>
              <a:headEnd/>
              <a:tailEnd/>
            </a:ln>
            <a:scene3d>
              <a:camera prst="legacyPerspectiveFront">
                <a:rot lat="1500000" lon="19499993" rev="0"/>
              </a:camera>
              <a:lightRig rig="legacyFlat4" dir="t"/>
            </a:scene3d>
            <a:sp3d extrusionH="887400" prstMaterial="legacyMatte">
              <a:bevelT w="13500" h="13500" prst="angle"/>
              <a:bevelB w="13500" h="13500" prst="angle"/>
              <a:extrusionClr>
                <a:srgbClr val="FE2653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" name="AutoShape 5"/>
            <p:cNvSpPr>
              <a:spLocks noChangeArrowheads="1"/>
            </p:cNvSpPr>
            <p:nvPr/>
          </p:nvSpPr>
          <p:spPr bwMode="auto">
            <a:xfrm rot="5400000" flipH="1">
              <a:off x="1470" y="1119"/>
              <a:ext cx="364" cy="310"/>
            </a:xfrm>
            <a:prstGeom prst="rightArrow">
              <a:avLst>
                <a:gd name="adj1" fmla="val 46315"/>
                <a:gd name="adj2" fmla="val 50132"/>
              </a:avLst>
            </a:prstGeom>
            <a:solidFill>
              <a:srgbClr val="FE2653"/>
            </a:solidFill>
            <a:ln w="9525">
              <a:miter lim="800000"/>
              <a:headEnd/>
              <a:tailEnd/>
            </a:ln>
            <a:scene3d>
              <a:camera prst="legacyPerspectiveFront">
                <a:rot lat="1500000" lon="19499993" rev="0"/>
              </a:camera>
              <a:lightRig rig="legacyFlat4" dir="t"/>
            </a:scene3d>
            <a:sp3d extrusionH="887400" prstMaterial="legacyMatte">
              <a:bevelT w="13500" h="13500" prst="angle"/>
              <a:bevelB w="13500" h="13500" prst="angle"/>
              <a:extrusionClr>
                <a:srgbClr val="FE2653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1" name="AutoShape 6"/>
            <p:cNvSpPr>
              <a:spLocks noChangeArrowheads="1"/>
            </p:cNvSpPr>
            <p:nvPr/>
          </p:nvSpPr>
          <p:spPr bwMode="auto">
            <a:xfrm rot="5400000" flipH="1" flipV="1">
              <a:off x="4415" y="2765"/>
              <a:ext cx="310" cy="310"/>
            </a:xfrm>
            <a:prstGeom prst="rightArrow">
              <a:avLst>
                <a:gd name="adj1" fmla="val 43167"/>
                <a:gd name="adj2" fmla="val 42745"/>
              </a:avLst>
            </a:prstGeom>
            <a:solidFill>
              <a:srgbClr val="FE2653"/>
            </a:solidFill>
            <a:ln w="9525">
              <a:miter lim="800000"/>
              <a:headEnd/>
              <a:tailEnd/>
            </a:ln>
            <a:scene3d>
              <a:camera prst="legacyPerspectiveFront">
                <a:rot lat="1500000" lon="3000000" rev="0"/>
              </a:camera>
              <a:lightRig rig="legacyFlat4" dir="t"/>
            </a:scene3d>
            <a:sp3d extrusionH="277800" prstMaterial="legacyMatte">
              <a:bevelT w="13500" h="13500" prst="angle"/>
              <a:bevelB w="13500" h="13500" prst="angle"/>
              <a:extrusionClr>
                <a:srgbClr val="FE2653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2" name="AutoShape 7"/>
            <p:cNvSpPr>
              <a:spLocks noChangeArrowheads="1"/>
            </p:cNvSpPr>
            <p:nvPr/>
          </p:nvSpPr>
          <p:spPr bwMode="auto">
            <a:xfrm flipH="1">
              <a:off x="4873" y="2490"/>
              <a:ext cx="310" cy="311"/>
            </a:xfrm>
            <a:prstGeom prst="rightArrow">
              <a:avLst>
                <a:gd name="adj1" fmla="val 43167"/>
                <a:gd name="adj2" fmla="val 42745"/>
              </a:avLst>
            </a:prstGeom>
            <a:solidFill>
              <a:srgbClr val="FE2653"/>
            </a:solidFill>
            <a:ln w="9525">
              <a:miter lim="800000"/>
              <a:headEnd/>
              <a:tailEnd/>
            </a:ln>
            <a:scene3d>
              <a:camera prst="legacyPerspectiveFront">
                <a:rot lat="1500000" lon="0" rev="0"/>
              </a:camera>
              <a:lightRig rig="legacyFlat4" dir="t"/>
            </a:scene3d>
            <a:sp3d extrusionH="277800" prstMaterial="legacyMatte">
              <a:bevelT w="13500" h="13500" prst="angle"/>
              <a:bevelB w="13500" h="13500" prst="angle"/>
              <a:extrusionClr>
                <a:srgbClr val="FE2653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3" name="AutoShape 8"/>
            <p:cNvSpPr>
              <a:spLocks noChangeArrowheads="1"/>
            </p:cNvSpPr>
            <p:nvPr/>
          </p:nvSpPr>
          <p:spPr bwMode="auto">
            <a:xfrm flipH="1">
              <a:off x="4652" y="2334"/>
              <a:ext cx="309" cy="310"/>
            </a:xfrm>
            <a:prstGeom prst="rightArrow">
              <a:avLst>
                <a:gd name="adj1" fmla="val 43167"/>
                <a:gd name="adj2" fmla="val 42745"/>
              </a:avLst>
            </a:prstGeom>
            <a:solidFill>
              <a:srgbClr val="FE2653"/>
            </a:solidFill>
            <a:ln w="9525">
              <a:miter lim="800000"/>
              <a:headEnd/>
              <a:tailEnd/>
            </a:ln>
            <a:scene3d>
              <a:camera prst="legacyPerspectiveFront">
                <a:rot lat="1500000" lon="17099992" rev="0"/>
              </a:camera>
              <a:lightRig rig="legacyFlat4" dir="t"/>
            </a:scene3d>
            <a:sp3d extrusionH="277800" prstMaterial="legacyMatte">
              <a:bevelT w="13500" h="13500" prst="angle"/>
              <a:bevelB w="13500" h="13500" prst="angle"/>
              <a:extrusionClr>
                <a:srgbClr val="FE2653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4" name="AutoShape 9"/>
            <p:cNvSpPr>
              <a:spLocks noChangeArrowheads="1"/>
            </p:cNvSpPr>
            <p:nvPr/>
          </p:nvSpPr>
          <p:spPr bwMode="auto">
            <a:xfrm flipV="1">
              <a:off x="1040" y="936"/>
              <a:ext cx="938" cy="70"/>
            </a:xfrm>
            <a:prstGeom prst="rightArrow">
              <a:avLst>
                <a:gd name="adj1" fmla="val 50000"/>
                <a:gd name="adj2" fmla="val 335000"/>
              </a:avLst>
            </a:prstGeom>
            <a:solidFill>
              <a:srgbClr val="2BE36A"/>
            </a:solidFill>
            <a:ln w="9525">
              <a:miter lim="800000"/>
              <a:headEnd/>
              <a:tailEnd/>
            </a:ln>
            <a:scene3d>
              <a:camera prst="legacyPerspectiveFront">
                <a:rot lat="1537500" lon="3375000" rev="0"/>
              </a:camera>
              <a:lightRig rig="legacyFlat4" dir="t"/>
            </a:scene3d>
            <a:sp3d extrusionH="49200" prstMaterial="legacyMatte">
              <a:bevelT w="13500" h="13500" prst="angle"/>
              <a:bevelB w="13500" h="13500" prst="angle"/>
              <a:extrusionClr>
                <a:srgbClr val="2BE36A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 sz="2400">
                <a:latin typeface="Times New Roman" pitchFamily="18" charset="0"/>
              </a:endParaRPr>
            </a:p>
          </p:txBody>
        </p:sp>
        <p:pic>
          <p:nvPicPr>
            <p:cNvPr id="15" name="Picture 10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3" y="935"/>
              <a:ext cx="3363" cy="20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AutoShape 11"/>
            <p:cNvSpPr>
              <a:spLocks noChangeArrowheads="1"/>
            </p:cNvSpPr>
            <p:nvPr/>
          </p:nvSpPr>
          <p:spPr bwMode="auto">
            <a:xfrm>
              <a:off x="4004" y="2501"/>
              <a:ext cx="363" cy="310"/>
            </a:xfrm>
            <a:prstGeom prst="rightArrow">
              <a:avLst>
                <a:gd name="adj1" fmla="val 46315"/>
                <a:gd name="adj2" fmla="val 49994"/>
              </a:avLst>
            </a:prstGeom>
            <a:solidFill>
              <a:srgbClr val="FE2653"/>
            </a:solidFill>
            <a:ln w="9525">
              <a:miter lim="800000"/>
              <a:headEnd/>
              <a:tailEnd/>
            </a:ln>
            <a:scene3d>
              <a:camera prst="legacyPerspectiveFront">
                <a:rot lat="1500000" lon="21299992" rev="0"/>
              </a:camera>
              <a:lightRig rig="legacyFlat4" dir="t"/>
            </a:scene3d>
            <a:sp3d extrusionH="277800" prstMaterial="legacyMatte">
              <a:bevelT w="13500" h="13500" prst="angle"/>
              <a:bevelB w="13500" h="13500" prst="angle"/>
              <a:extrusionClr>
                <a:srgbClr val="FE2653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7" name="AutoShape 12"/>
            <p:cNvSpPr>
              <a:spLocks noChangeArrowheads="1"/>
            </p:cNvSpPr>
            <p:nvPr/>
          </p:nvSpPr>
          <p:spPr bwMode="auto">
            <a:xfrm flipH="1">
              <a:off x="4721" y="2642"/>
              <a:ext cx="309" cy="310"/>
            </a:xfrm>
            <a:prstGeom prst="rightArrow">
              <a:avLst>
                <a:gd name="adj1" fmla="val 43167"/>
                <a:gd name="adj2" fmla="val 42745"/>
              </a:avLst>
            </a:prstGeom>
            <a:solidFill>
              <a:srgbClr val="FE2653"/>
            </a:solidFill>
            <a:ln w="9525">
              <a:miter lim="800000"/>
              <a:headEnd/>
              <a:tailEnd/>
            </a:ln>
            <a:scene3d>
              <a:camera prst="legacyPerspectiveFront">
                <a:rot lat="1500000" lon="3000000" rev="0"/>
              </a:camera>
              <a:lightRig rig="legacyFlat4" dir="t"/>
            </a:scene3d>
            <a:sp3d extrusionH="277800" prstMaterial="legacyMatte">
              <a:bevelT w="13500" h="13500" prst="angle"/>
              <a:bevelB w="13500" h="13500" prst="angle"/>
              <a:extrusionClr>
                <a:srgbClr val="FE2653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8" name="AutoShape 13"/>
            <p:cNvSpPr>
              <a:spLocks noChangeArrowheads="1"/>
            </p:cNvSpPr>
            <p:nvPr/>
          </p:nvSpPr>
          <p:spPr bwMode="auto">
            <a:xfrm rot="16200000" flipH="1">
              <a:off x="4420" y="2133"/>
              <a:ext cx="310" cy="312"/>
            </a:xfrm>
            <a:prstGeom prst="rightArrow">
              <a:avLst>
                <a:gd name="adj1" fmla="val 43167"/>
                <a:gd name="adj2" fmla="val 42745"/>
              </a:avLst>
            </a:prstGeom>
            <a:solidFill>
              <a:srgbClr val="FE2653"/>
            </a:solidFill>
            <a:ln w="9525">
              <a:miter lim="800000"/>
              <a:headEnd/>
              <a:tailEnd/>
            </a:ln>
            <a:scene3d>
              <a:camera prst="legacyPerspectiveFront">
                <a:rot lat="1500000" lon="3000000" rev="0"/>
              </a:camera>
              <a:lightRig rig="legacyFlat4" dir="t"/>
            </a:scene3d>
            <a:sp3d extrusionH="277800" prstMaterial="legacyMatte">
              <a:bevelT w="13500" h="13500" prst="angle"/>
              <a:bevelB w="13500" h="13500" prst="angle"/>
              <a:extrusionClr>
                <a:srgbClr val="FE2653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9" name="Oval 14"/>
            <p:cNvSpPr>
              <a:spLocks noChangeArrowheads="1"/>
            </p:cNvSpPr>
            <p:nvPr/>
          </p:nvSpPr>
          <p:spPr bwMode="auto">
            <a:xfrm>
              <a:off x="1070" y="643"/>
              <a:ext cx="167" cy="167"/>
            </a:xfrm>
            <a:prstGeom prst="ellipse">
              <a:avLst/>
            </a:prstGeom>
            <a:solidFill>
              <a:schemeClr val="accent1"/>
            </a:solidFill>
            <a:ln w="9525">
              <a:round/>
              <a:headEnd/>
              <a:tailEnd/>
            </a:ln>
            <a:scene3d>
              <a:camera prst="legacyObliqueTopLeft">
                <a:rot lat="300000" lon="20399993" rev="0"/>
              </a:camera>
              <a:lightRig rig="legacyFlat3" dir="t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4" name="Oval 15"/>
            <p:cNvSpPr>
              <a:spLocks noChangeArrowheads="1"/>
            </p:cNvSpPr>
            <p:nvPr/>
          </p:nvSpPr>
          <p:spPr bwMode="auto">
            <a:xfrm>
              <a:off x="1143" y="713"/>
              <a:ext cx="32" cy="4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5" name="AutoShape 16"/>
            <p:cNvSpPr>
              <a:spLocks noChangeArrowheads="1"/>
            </p:cNvSpPr>
            <p:nvPr/>
          </p:nvSpPr>
          <p:spPr bwMode="auto">
            <a:xfrm rot="-7479724">
              <a:off x="2733" y="2653"/>
              <a:ext cx="974" cy="103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1200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453" y="14402"/>
                  </a:moveTo>
                  <a:cubicBezTo>
                    <a:pt x="1010" y="13253"/>
                    <a:pt x="783" y="12031"/>
                    <a:pt x="783" y="10800"/>
                  </a:cubicBezTo>
                  <a:cubicBezTo>
                    <a:pt x="783" y="5267"/>
                    <a:pt x="5267" y="783"/>
                    <a:pt x="10800" y="783"/>
                  </a:cubicBezTo>
                  <a:cubicBezTo>
                    <a:pt x="16332" y="783"/>
                    <a:pt x="20817" y="5267"/>
                    <a:pt x="20817" y="10800"/>
                  </a:cubicBezTo>
                  <a:cubicBezTo>
                    <a:pt x="20817" y="12031"/>
                    <a:pt x="20589" y="13253"/>
                    <a:pt x="20146" y="14402"/>
                  </a:cubicBezTo>
                  <a:lnTo>
                    <a:pt x="20877" y="14684"/>
                  </a:lnTo>
                  <a:cubicBezTo>
                    <a:pt x="21354" y="13445"/>
                    <a:pt x="21600" y="12128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2128"/>
                    <a:pt x="245" y="13445"/>
                    <a:pt x="722" y="14684"/>
                  </a:cubicBezTo>
                  <a:lnTo>
                    <a:pt x="1453" y="1440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round/>
              <a:headEnd/>
              <a:tailEnd/>
            </a:ln>
            <a:scene3d>
              <a:camera prst="legacyObliqueFront">
                <a:rot lat="1500000" lon="2700000" rev="0"/>
              </a:camera>
              <a:lightRig rig="legacyFlat2" dir="b"/>
            </a:scene3d>
            <a:sp3d extrusionH="18018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6" name="AutoShape 17"/>
            <p:cNvSpPr>
              <a:spLocks noChangeArrowheads="1"/>
            </p:cNvSpPr>
            <p:nvPr/>
          </p:nvSpPr>
          <p:spPr bwMode="auto">
            <a:xfrm rot="-7482870">
              <a:off x="2846" y="2786"/>
              <a:ext cx="749" cy="79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1333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50" y="15322"/>
                  </a:moveTo>
                  <a:cubicBezTo>
                    <a:pt x="1420" y="13927"/>
                    <a:pt x="1039" y="12375"/>
                    <a:pt x="1039" y="10800"/>
                  </a:cubicBezTo>
                  <a:cubicBezTo>
                    <a:pt x="1039" y="5409"/>
                    <a:pt x="5409" y="1039"/>
                    <a:pt x="10800" y="1039"/>
                  </a:cubicBezTo>
                  <a:cubicBezTo>
                    <a:pt x="16190" y="1039"/>
                    <a:pt x="20561" y="5409"/>
                    <a:pt x="20561" y="10800"/>
                  </a:cubicBezTo>
                  <a:cubicBezTo>
                    <a:pt x="20561" y="12375"/>
                    <a:pt x="20179" y="13927"/>
                    <a:pt x="19449" y="15322"/>
                  </a:cubicBezTo>
                  <a:lnTo>
                    <a:pt x="20370" y="15804"/>
                  </a:lnTo>
                  <a:cubicBezTo>
                    <a:pt x="21178" y="14259"/>
                    <a:pt x="21600" y="12542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2542"/>
                    <a:pt x="421" y="14259"/>
                    <a:pt x="1229" y="15804"/>
                  </a:cubicBezTo>
                  <a:lnTo>
                    <a:pt x="2150" y="1532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round/>
              <a:headEnd/>
              <a:tailEnd/>
            </a:ln>
            <a:scene3d>
              <a:camera prst="legacyObliqueFront">
                <a:rot lat="1500000" lon="2700000" rev="0"/>
              </a:camera>
              <a:lightRig rig="legacyFlat2" dir="b"/>
            </a:scene3d>
            <a:sp3d extrusionH="18018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7" name="AutoShape 18"/>
            <p:cNvSpPr>
              <a:spLocks noChangeArrowheads="1"/>
            </p:cNvSpPr>
            <p:nvPr/>
          </p:nvSpPr>
          <p:spPr bwMode="auto">
            <a:xfrm rot="-7484206">
              <a:off x="2951" y="2907"/>
              <a:ext cx="525" cy="55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1268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403" y="14618"/>
                  </a:moveTo>
                  <a:cubicBezTo>
                    <a:pt x="1858" y="13419"/>
                    <a:pt x="1576" y="12117"/>
                    <a:pt x="1576" y="10800"/>
                  </a:cubicBezTo>
                  <a:cubicBezTo>
                    <a:pt x="1576" y="5705"/>
                    <a:pt x="5705" y="1576"/>
                    <a:pt x="10800" y="1576"/>
                  </a:cubicBezTo>
                  <a:cubicBezTo>
                    <a:pt x="15894" y="1576"/>
                    <a:pt x="20024" y="5705"/>
                    <a:pt x="20024" y="10800"/>
                  </a:cubicBezTo>
                  <a:cubicBezTo>
                    <a:pt x="20024" y="12117"/>
                    <a:pt x="19741" y="13419"/>
                    <a:pt x="19196" y="14618"/>
                  </a:cubicBezTo>
                  <a:lnTo>
                    <a:pt x="20630" y="15271"/>
                  </a:lnTo>
                  <a:cubicBezTo>
                    <a:pt x="21269" y="13867"/>
                    <a:pt x="21600" y="12342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2342"/>
                    <a:pt x="330" y="13867"/>
                    <a:pt x="969" y="15271"/>
                  </a:cubicBezTo>
                  <a:lnTo>
                    <a:pt x="2403" y="1461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round/>
              <a:headEnd/>
              <a:tailEnd/>
            </a:ln>
            <a:scene3d>
              <a:camera prst="legacyObliqueFront">
                <a:rot lat="1500000" lon="2700000" rev="0"/>
              </a:camera>
              <a:lightRig rig="legacyFlat2" dir="b"/>
            </a:scene3d>
            <a:sp3d extrusionH="18018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8" name="Rectangle 19"/>
            <p:cNvSpPr>
              <a:spLocks noChangeArrowheads="1"/>
            </p:cNvSpPr>
            <p:nvPr/>
          </p:nvSpPr>
          <p:spPr bwMode="auto">
            <a:xfrm>
              <a:off x="3180" y="3193"/>
              <a:ext cx="298" cy="28"/>
            </a:xfrm>
            <a:prstGeom prst="rect">
              <a:avLst/>
            </a:prstGeom>
            <a:solidFill>
              <a:srgbClr val="0FFFB3"/>
            </a:solidFill>
            <a:ln w="9525">
              <a:miter lim="800000"/>
              <a:headEnd/>
              <a:tailEnd/>
            </a:ln>
            <a:scene3d>
              <a:camera prst="legacyObliqueTopRight">
                <a:rot lat="0" lon="1799996" rev="0"/>
              </a:camera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0FFFB3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9" name="Oval 20"/>
            <p:cNvSpPr>
              <a:spLocks noChangeArrowheads="1"/>
            </p:cNvSpPr>
            <p:nvPr/>
          </p:nvSpPr>
          <p:spPr bwMode="auto">
            <a:xfrm>
              <a:off x="2919" y="3213"/>
              <a:ext cx="120" cy="119"/>
            </a:xfrm>
            <a:prstGeom prst="ellipse">
              <a:avLst/>
            </a:prstGeom>
            <a:solidFill>
              <a:schemeClr val="accent2"/>
            </a:solidFill>
            <a:ln w="9525">
              <a:round/>
              <a:headEnd/>
              <a:tailEnd/>
            </a:ln>
            <a:scene3d>
              <a:camera prst="legacyPerspectiveTopRight">
                <a:rot lat="899996" lon="2400000" rev="0"/>
              </a:camera>
              <a:lightRig rig="legacyFlat2" dir="b"/>
            </a:scene3d>
            <a:sp3d extrusionH="5053000" prstMaterial="legacyMatte">
              <a:bevelT w="13500" h="13500" prst="angle"/>
              <a:bevelB w="13500" h="13500" prst="angle"/>
              <a:extrusionClr>
                <a:schemeClr val="accent2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0" name="Oval 21"/>
            <p:cNvSpPr>
              <a:spLocks noChangeArrowheads="1"/>
            </p:cNvSpPr>
            <p:nvPr/>
          </p:nvSpPr>
          <p:spPr bwMode="auto">
            <a:xfrm>
              <a:off x="4570" y="2570"/>
              <a:ext cx="70" cy="64"/>
            </a:xfrm>
            <a:prstGeom prst="ellipse">
              <a:avLst/>
            </a:prstGeom>
            <a:gradFill rotWithShape="0">
              <a:gsLst>
                <a:gs pos="0">
                  <a:srgbClr val="2BE36A"/>
                </a:gs>
                <a:gs pos="100000">
                  <a:srgbClr val="14693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1" name="Oval 22"/>
            <p:cNvSpPr>
              <a:spLocks noChangeArrowheads="1"/>
            </p:cNvSpPr>
            <p:nvPr/>
          </p:nvSpPr>
          <p:spPr bwMode="auto">
            <a:xfrm>
              <a:off x="3548" y="3021"/>
              <a:ext cx="70" cy="66"/>
            </a:xfrm>
            <a:prstGeom prst="ellipse">
              <a:avLst/>
            </a:prstGeom>
            <a:gradFill rotWithShape="0">
              <a:gsLst>
                <a:gs pos="0">
                  <a:srgbClr val="2BE36A"/>
                </a:gs>
                <a:gs pos="100000">
                  <a:srgbClr val="14693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2" name="Rectangle 23"/>
            <p:cNvSpPr>
              <a:spLocks noChangeArrowheads="1"/>
            </p:cNvSpPr>
            <p:nvPr/>
          </p:nvSpPr>
          <p:spPr bwMode="auto">
            <a:xfrm>
              <a:off x="3200" y="3035"/>
              <a:ext cx="298" cy="26"/>
            </a:xfrm>
            <a:prstGeom prst="rect">
              <a:avLst/>
            </a:prstGeom>
            <a:solidFill>
              <a:srgbClr val="0FFFB3"/>
            </a:solidFill>
            <a:ln w="9525">
              <a:miter lim="800000"/>
              <a:headEnd/>
              <a:tailEnd/>
            </a:ln>
            <a:scene3d>
              <a:camera prst="legacyObliqueTopRight">
                <a:rot lat="0" lon="1799996" rev="0"/>
              </a:camera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0FFFB3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3" name="Freeform 24"/>
            <p:cNvSpPr>
              <a:spLocks/>
            </p:cNvSpPr>
            <p:nvPr/>
          </p:nvSpPr>
          <p:spPr bwMode="auto">
            <a:xfrm>
              <a:off x="4072" y="2863"/>
              <a:ext cx="318" cy="358"/>
            </a:xfrm>
            <a:custGeom>
              <a:avLst/>
              <a:gdLst>
                <a:gd name="T0" fmla="*/ 55 w 768"/>
                <a:gd name="T1" fmla="*/ 61 h 864"/>
                <a:gd name="T2" fmla="*/ 48 w 768"/>
                <a:gd name="T3" fmla="*/ 58 h 864"/>
                <a:gd name="T4" fmla="*/ 20 w 768"/>
                <a:gd name="T5" fmla="*/ 41 h 864"/>
                <a:gd name="T6" fmla="*/ 48 w 768"/>
                <a:gd name="T7" fmla="*/ 38 h 864"/>
                <a:gd name="T8" fmla="*/ 0 w 768"/>
                <a:gd name="T9" fmla="*/ 0 h 8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68"/>
                <a:gd name="T16" fmla="*/ 0 h 864"/>
                <a:gd name="T17" fmla="*/ 768 w 768"/>
                <a:gd name="T18" fmla="*/ 864 h 8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68" h="864">
                  <a:moveTo>
                    <a:pt x="768" y="864"/>
                  </a:moveTo>
                  <a:cubicBezTo>
                    <a:pt x="760" y="864"/>
                    <a:pt x="752" y="864"/>
                    <a:pt x="672" y="816"/>
                  </a:cubicBezTo>
                  <a:cubicBezTo>
                    <a:pt x="592" y="768"/>
                    <a:pt x="288" y="624"/>
                    <a:pt x="288" y="576"/>
                  </a:cubicBezTo>
                  <a:cubicBezTo>
                    <a:pt x="288" y="528"/>
                    <a:pt x="720" y="624"/>
                    <a:pt x="672" y="528"/>
                  </a:cubicBezTo>
                  <a:cubicBezTo>
                    <a:pt x="624" y="432"/>
                    <a:pt x="312" y="216"/>
                    <a:pt x="0" y="0"/>
                  </a:cubicBezTo>
                </a:path>
              </a:pathLst>
            </a:custGeom>
            <a:noFill/>
            <a:ln w="12700" cmpd="sng">
              <a:solidFill>
                <a:schemeClr val="tx1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AutoShape 25"/>
            <p:cNvSpPr>
              <a:spLocks noChangeArrowheads="1"/>
            </p:cNvSpPr>
            <p:nvPr/>
          </p:nvSpPr>
          <p:spPr bwMode="auto">
            <a:xfrm>
              <a:off x="4323" y="2648"/>
              <a:ext cx="363" cy="310"/>
            </a:xfrm>
            <a:prstGeom prst="rightArrow">
              <a:avLst>
                <a:gd name="adj1" fmla="val 46315"/>
                <a:gd name="adj2" fmla="val 49994"/>
              </a:avLst>
            </a:prstGeom>
            <a:solidFill>
              <a:srgbClr val="FE2653"/>
            </a:solidFill>
            <a:ln w="9525">
              <a:miter lim="800000"/>
              <a:headEnd/>
              <a:tailEnd/>
            </a:ln>
            <a:scene3d>
              <a:camera prst="legacyPerspectiveFront">
                <a:rot lat="1500000" lon="17099992" rev="0"/>
              </a:camera>
              <a:lightRig rig="legacyFlat4" dir="t"/>
            </a:scene3d>
            <a:sp3d extrusionH="277800" prstMaterial="legacyMatte">
              <a:bevelT w="13500" h="13500" prst="angle"/>
              <a:bevelB w="13500" h="13500" prst="angle"/>
              <a:extrusionClr>
                <a:srgbClr val="FE2653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5" name="Rectangle 26"/>
            <p:cNvSpPr>
              <a:spLocks noChangeArrowheads="1"/>
            </p:cNvSpPr>
            <p:nvPr/>
          </p:nvSpPr>
          <p:spPr bwMode="auto">
            <a:xfrm>
              <a:off x="490" y="1153"/>
              <a:ext cx="75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Transverse</a:t>
              </a:r>
            </a:p>
            <a:p>
              <a:pPr algn="ctr" eaLnBrk="0" hangingPunct="0"/>
              <a:r>
                <a:rPr lang="en-US"/>
                <a:t>cooling</a:t>
              </a:r>
            </a:p>
          </p:txBody>
        </p:sp>
        <p:sp>
          <p:nvSpPr>
            <p:cNvPr id="36" name="Rectangle 27"/>
            <p:cNvSpPr>
              <a:spLocks noChangeArrowheads="1"/>
            </p:cNvSpPr>
            <p:nvPr/>
          </p:nvSpPr>
          <p:spPr bwMode="auto">
            <a:xfrm>
              <a:off x="301" y="577"/>
              <a:ext cx="463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Oven:</a:t>
              </a:r>
            </a:p>
            <a:p>
              <a:pPr algn="ctr" eaLnBrk="0" hangingPunct="0"/>
              <a:r>
                <a:rPr lang="en-US" baseline="30000"/>
                <a:t>225</a:t>
              </a:r>
              <a:r>
                <a:rPr lang="en-US"/>
                <a:t>Ra</a:t>
              </a:r>
            </a:p>
          </p:txBody>
        </p:sp>
        <p:sp>
          <p:nvSpPr>
            <p:cNvPr id="37" name="Rectangle 28"/>
            <p:cNvSpPr>
              <a:spLocks noChangeArrowheads="1"/>
            </p:cNvSpPr>
            <p:nvPr/>
          </p:nvSpPr>
          <p:spPr bwMode="auto">
            <a:xfrm>
              <a:off x="2391" y="1415"/>
              <a:ext cx="62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>
                  <a:solidFill>
                    <a:srgbClr val="FFFF99"/>
                  </a:solidFill>
                </a:rPr>
                <a:t>Zeeman </a:t>
              </a:r>
            </a:p>
            <a:p>
              <a:pPr algn="ctr" eaLnBrk="0" hangingPunct="0"/>
              <a:r>
                <a:rPr lang="en-US">
                  <a:solidFill>
                    <a:srgbClr val="FFFF99"/>
                  </a:solidFill>
                </a:rPr>
                <a:t>Slower</a:t>
              </a:r>
            </a:p>
          </p:txBody>
        </p:sp>
        <p:sp>
          <p:nvSpPr>
            <p:cNvPr id="38" name="Rectangle 29"/>
            <p:cNvSpPr>
              <a:spLocks noChangeArrowheads="1"/>
            </p:cNvSpPr>
            <p:nvPr/>
          </p:nvSpPr>
          <p:spPr bwMode="auto">
            <a:xfrm>
              <a:off x="3895" y="1653"/>
              <a:ext cx="108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Magneto-optical</a:t>
              </a:r>
            </a:p>
            <a:p>
              <a:pPr algn="ctr" eaLnBrk="0" hangingPunct="0"/>
              <a:r>
                <a:rPr lang="en-US"/>
                <a:t>Trap (MOT)</a:t>
              </a:r>
            </a:p>
          </p:txBody>
        </p:sp>
        <p:sp>
          <p:nvSpPr>
            <p:cNvPr id="39" name="Rectangle 30"/>
            <p:cNvSpPr>
              <a:spLocks noChangeArrowheads="1"/>
            </p:cNvSpPr>
            <p:nvPr/>
          </p:nvSpPr>
          <p:spPr bwMode="auto">
            <a:xfrm>
              <a:off x="4251" y="3112"/>
              <a:ext cx="93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Optical dipole</a:t>
              </a:r>
            </a:p>
            <a:p>
              <a:pPr algn="ctr" eaLnBrk="0" hangingPunct="0"/>
              <a:r>
                <a:rPr lang="en-US"/>
                <a:t>trap (ODT)</a:t>
              </a:r>
            </a:p>
          </p:txBody>
        </p:sp>
        <p:sp>
          <p:nvSpPr>
            <p:cNvPr id="40" name="Rectangle 31"/>
            <p:cNvSpPr>
              <a:spLocks noChangeArrowheads="1"/>
            </p:cNvSpPr>
            <p:nvPr/>
          </p:nvSpPr>
          <p:spPr bwMode="auto">
            <a:xfrm>
              <a:off x="3487" y="3409"/>
              <a:ext cx="937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dirty="0"/>
                <a:t>EDM</a:t>
              </a:r>
            </a:p>
            <a:p>
              <a:pPr algn="ctr" eaLnBrk="0" hangingPunct="0"/>
              <a:r>
                <a:rPr lang="en-US" dirty="0"/>
                <a:t>measurement</a:t>
              </a:r>
            </a:p>
          </p:txBody>
        </p:sp>
        <p:sp>
          <p:nvSpPr>
            <p:cNvPr id="41" name="AutoShape 32"/>
            <p:cNvSpPr>
              <a:spLocks noChangeArrowheads="1"/>
            </p:cNvSpPr>
            <p:nvPr/>
          </p:nvSpPr>
          <p:spPr bwMode="auto">
            <a:xfrm>
              <a:off x="1192" y="918"/>
              <a:ext cx="363" cy="310"/>
            </a:xfrm>
            <a:prstGeom prst="rightArrow">
              <a:avLst>
                <a:gd name="adj1" fmla="val 46315"/>
                <a:gd name="adj2" fmla="val 49994"/>
              </a:avLst>
            </a:prstGeom>
            <a:solidFill>
              <a:srgbClr val="FE2653"/>
            </a:solidFill>
            <a:ln w="9525">
              <a:miter lim="800000"/>
              <a:headEnd/>
              <a:tailEnd/>
            </a:ln>
            <a:scene3d>
              <a:camera prst="legacyPerspectiveFront">
                <a:rot lat="1500000" lon="19499993" rev="0"/>
              </a:camera>
              <a:lightRig rig="legacyFlat4" dir="t"/>
            </a:scene3d>
            <a:sp3d extrusionH="887400" prstMaterial="legacyMatte">
              <a:bevelT w="13500" h="13500" prst="angle"/>
              <a:bevelB w="13500" h="13500" prst="angle"/>
              <a:extrusionClr>
                <a:srgbClr val="FE2653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2" name="AutoShape 33"/>
            <p:cNvSpPr>
              <a:spLocks noChangeArrowheads="1"/>
            </p:cNvSpPr>
            <p:nvPr/>
          </p:nvSpPr>
          <p:spPr bwMode="auto">
            <a:xfrm rot="16200000" flipH="1">
              <a:off x="1381" y="631"/>
              <a:ext cx="363" cy="310"/>
            </a:xfrm>
            <a:prstGeom prst="rightArrow">
              <a:avLst>
                <a:gd name="adj1" fmla="val 46315"/>
                <a:gd name="adj2" fmla="val 49994"/>
              </a:avLst>
            </a:prstGeom>
            <a:solidFill>
              <a:srgbClr val="FE2653"/>
            </a:solidFill>
            <a:ln w="9525">
              <a:miter lim="800000"/>
              <a:headEnd/>
              <a:tailEnd/>
            </a:ln>
            <a:scene3d>
              <a:camera prst="legacyPerspectiveFront">
                <a:rot lat="1500000" lon="19499993" rev="0"/>
              </a:camera>
              <a:lightRig rig="legacyFlat4" dir="t"/>
            </a:scene3d>
            <a:sp3d extrusionH="887400" prstMaterial="legacyMatte">
              <a:bevelT w="13500" h="13500" prst="angle"/>
              <a:bevelB w="13500" h="13500" prst="angle"/>
              <a:extrusionClr>
                <a:srgbClr val="FE2653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 sz="2400">
                <a:latin typeface="Times New Roman" pitchFamily="18" charset="0"/>
              </a:endParaRPr>
            </a:p>
          </p:txBody>
        </p:sp>
      </p:grpSp>
      <p:sp>
        <p:nvSpPr>
          <p:cNvPr id="43" name="Text Box 34"/>
          <p:cNvSpPr txBox="1">
            <a:spLocks noChangeArrowheads="1"/>
          </p:cNvSpPr>
          <p:nvPr/>
        </p:nvSpPr>
        <p:spPr bwMode="auto">
          <a:xfrm>
            <a:off x="94307" y="2978072"/>
            <a:ext cx="5074843" cy="3205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11125" indent="-111125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30000"/>
              </a:lnSpc>
            </a:pPr>
            <a:r>
              <a:rPr lang="en-US" sz="2400" b="1" dirty="0">
                <a:solidFill>
                  <a:srgbClr val="0033CC"/>
                </a:solidFill>
                <a:ea typeface="Arial Unicode MS" pitchFamily="34" charset="-128"/>
                <a:cs typeface="Arial Unicode MS" pitchFamily="34" charset="-128"/>
              </a:rPr>
              <a:t>Why trap </a:t>
            </a:r>
            <a:r>
              <a:rPr lang="en-US" sz="2400" b="1" baseline="30000" dirty="0">
                <a:solidFill>
                  <a:srgbClr val="0033CC"/>
                </a:solidFill>
                <a:ea typeface="Arial Unicode MS" pitchFamily="34" charset="-128"/>
                <a:cs typeface="Arial Unicode MS" pitchFamily="34" charset="-128"/>
              </a:rPr>
              <a:t>225</a:t>
            </a:r>
            <a:r>
              <a:rPr lang="en-US" sz="2400" b="1" dirty="0">
                <a:solidFill>
                  <a:srgbClr val="0033CC"/>
                </a:solidFill>
                <a:ea typeface="Arial Unicode MS" pitchFamily="34" charset="-128"/>
                <a:cs typeface="Arial Unicode MS" pitchFamily="34" charset="-128"/>
              </a:rPr>
              <a:t>Ra atoms</a:t>
            </a:r>
          </a:p>
          <a:p>
            <a:pPr>
              <a:lnSpc>
                <a:spcPct val="130000"/>
              </a:lnSpc>
              <a:buFontTx/>
              <a:buChar char="•"/>
            </a:pPr>
            <a:r>
              <a:rPr lang="en-US" sz="2000" dirty="0">
                <a:solidFill>
                  <a:srgbClr val="FF0000"/>
                </a:solidFill>
                <a:ea typeface="Arial Unicode MS" pitchFamily="34" charset="-128"/>
                <a:cs typeface="Arial Unicode MS" pitchFamily="34" charset="-128"/>
              </a:rPr>
              <a:t> atomic states </a:t>
            </a:r>
            <a:r>
              <a:rPr lang="en-US" sz="1600" dirty="0">
                <a:solidFill>
                  <a:srgbClr val="FF0000"/>
                </a:solidFill>
                <a:ea typeface="Arial Unicode MS" pitchFamily="34" charset="-128"/>
                <a:cs typeface="Arial Unicode MS" pitchFamily="34" charset="-128"/>
              </a:rPr>
              <a:t>with</a:t>
            </a:r>
            <a:r>
              <a:rPr lang="en-US" sz="2000" dirty="0">
                <a:solidFill>
                  <a:srgbClr val="FF0000"/>
                </a:solidFill>
                <a:ea typeface="Arial Unicode MS" pitchFamily="34" charset="-128"/>
                <a:cs typeface="Arial Unicode MS" pitchFamily="34" charset="-128"/>
              </a:rPr>
              <a:t> opposite parity close </a:t>
            </a:r>
            <a:r>
              <a:rPr lang="en-US" sz="1600" dirty="0">
                <a:solidFill>
                  <a:srgbClr val="FF0000"/>
                </a:solidFill>
                <a:ea typeface="Arial Unicode MS" pitchFamily="34" charset="-128"/>
                <a:cs typeface="Arial Unicode MS" pitchFamily="34" charset="-128"/>
              </a:rPr>
              <a:t>in </a:t>
            </a:r>
            <a:r>
              <a:rPr lang="en-US" sz="2000" dirty="0">
                <a:solidFill>
                  <a:srgbClr val="FF0000"/>
                </a:solidFill>
                <a:ea typeface="Arial Unicode MS" pitchFamily="34" charset="-128"/>
                <a:cs typeface="Arial Unicode MS" pitchFamily="34" charset="-128"/>
              </a:rPr>
              <a:t>E</a:t>
            </a:r>
          </a:p>
          <a:p>
            <a:pPr marL="0" indent="0">
              <a:lnSpc>
                <a:spcPct val="108000"/>
              </a:lnSpc>
            </a:pPr>
            <a:r>
              <a:rPr lang="en-US" sz="2000" dirty="0">
                <a:solidFill>
                  <a:srgbClr val="FF0000"/>
                </a:solidFill>
                <a:ea typeface="Arial Unicode MS" pitchFamily="34" charset="-128"/>
                <a:cs typeface="Arial Unicode MS" pitchFamily="34" charset="-128"/>
              </a:rPr>
              <a:t>   </a:t>
            </a:r>
            <a:r>
              <a:rPr lang="en-US" sz="2000" dirty="0">
                <a:solidFill>
                  <a:srgbClr val="FF0000"/>
                </a:solidFill>
                <a:ea typeface="Arial Unicode MS" pitchFamily="34" charset="-128"/>
                <a:cs typeface="Arial Unicode MS" pitchFamily="34" charset="-128"/>
                <a:sym typeface="Wingdings" panose="05000000000000000000" pitchFamily="2" charset="2"/>
              </a:rPr>
              <a:t>  </a:t>
            </a:r>
            <a:r>
              <a:rPr lang="en-US" dirty="0">
                <a:solidFill>
                  <a:srgbClr val="FF0000"/>
                </a:solidFill>
                <a:ea typeface="Arial Unicode MS" pitchFamily="34" charset="-128"/>
                <a:cs typeface="Arial Unicode MS" pitchFamily="34" charset="-128"/>
                <a:sym typeface="Wingdings" panose="05000000000000000000" pitchFamily="2" charset="2"/>
              </a:rPr>
              <a:t>significant </a:t>
            </a:r>
            <a:r>
              <a:rPr lang="en-US" dirty="0">
                <a:solidFill>
                  <a:srgbClr val="FF0000"/>
                </a:solidFill>
                <a:ea typeface="Arial Unicode MS" pitchFamily="34" charset="-128"/>
                <a:cs typeface="Arial Unicode MS" pitchFamily="34" charset="-128"/>
              </a:rPr>
              <a:t>enhancement for electron EDM</a:t>
            </a:r>
            <a:endParaRPr lang="en-US" sz="2000" dirty="0">
              <a:solidFill>
                <a:srgbClr val="FF0000"/>
              </a:solidFill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30000"/>
              </a:lnSpc>
              <a:buFontTx/>
              <a:buChar char="•"/>
            </a:pPr>
            <a:r>
              <a:rPr lang="en-US" sz="2000" dirty="0">
                <a:solidFill>
                  <a:srgbClr val="FF0000"/>
                </a:solidFill>
                <a:ea typeface="Arial Unicode MS" pitchFamily="34" charset="-128"/>
                <a:cs typeface="Arial Unicode MS" pitchFamily="34" charset="-128"/>
              </a:rPr>
              <a:t> octupole deformation</a:t>
            </a:r>
          </a:p>
          <a:p>
            <a:pPr>
              <a:lnSpc>
                <a:spcPct val="108000"/>
              </a:lnSpc>
            </a:pPr>
            <a:r>
              <a:rPr lang="en-US" sz="2000" dirty="0">
                <a:solidFill>
                  <a:srgbClr val="FF0000"/>
                </a:solidFill>
                <a:ea typeface="Arial Unicode MS" pitchFamily="34" charset="-128"/>
                <a:cs typeface="Arial Unicode MS" pitchFamily="34" charset="-128"/>
              </a:rPr>
              <a:t>	 </a:t>
            </a:r>
            <a:r>
              <a:rPr lang="en-US" sz="2000" dirty="0">
                <a:solidFill>
                  <a:srgbClr val="FF0000"/>
                </a:solidFill>
                <a:ea typeface="Arial Unicode MS" pitchFamily="34" charset="-128"/>
                <a:cs typeface="Arial Unicode MS" pitchFamily="34" charset="-128"/>
                <a:sym typeface="Wingdings" panose="05000000000000000000" pitchFamily="2" charset="2"/>
              </a:rPr>
              <a:t> </a:t>
            </a:r>
            <a:r>
              <a:rPr lang="en-US" sz="2000" dirty="0">
                <a:solidFill>
                  <a:srgbClr val="FF0000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>
                <a:solidFill>
                  <a:srgbClr val="FF0000"/>
                </a:solidFill>
                <a:ea typeface="Arial Unicode MS" pitchFamily="34" charset="-128"/>
                <a:cs typeface="Arial Unicode MS" pitchFamily="34" charset="-128"/>
              </a:rPr>
              <a:t>enhancement by 10</a:t>
            </a:r>
            <a:r>
              <a:rPr lang="en-US" baseline="30000" dirty="0">
                <a:solidFill>
                  <a:srgbClr val="FF0000"/>
                </a:solidFill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dirty="0">
                <a:solidFill>
                  <a:srgbClr val="FF0000"/>
                </a:solidFill>
                <a:ea typeface="Arial Unicode MS" pitchFamily="34" charset="-128"/>
                <a:cs typeface="Arial Unicode MS" pitchFamily="34" charset="-128"/>
              </a:rPr>
              <a:t> – 10</a:t>
            </a:r>
            <a:r>
              <a:rPr lang="en-US" baseline="30000" dirty="0">
                <a:solidFill>
                  <a:srgbClr val="FF0000"/>
                </a:solidFill>
                <a:ea typeface="Arial Unicode MS" pitchFamily="34" charset="-128"/>
                <a:cs typeface="Arial Unicode MS" pitchFamily="34" charset="-128"/>
              </a:rPr>
              <a:t>3 </a:t>
            </a:r>
            <a:r>
              <a:rPr lang="en-US" dirty="0">
                <a:solidFill>
                  <a:srgbClr val="FF0000"/>
                </a:solidFill>
                <a:ea typeface="Arial Unicode MS" pitchFamily="34" charset="-128"/>
                <a:cs typeface="Arial Unicode MS" pitchFamily="34" charset="-128"/>
              </a:rPr>
              <a:t>for nucleon EDM</a:t>
            </a:r>
          </a:p>
          <a:p>
            <a:pPr>
              <a:lnSpc>
                <a:spcPct val="130000"/>
              </a:lnSpc>
              <a:buFontTx/>
              <a:buChar char="•"/>
            </a:pPr>
            <a:r>
              <a:rPr lang="en-US" sz="2000" dirty="0">
                <a:ea typeface="Arial Unicode MS" pitchFamily="34" charset="-128"/>
                <a:cs typeface="Arial Unicode MS" pitchFamily="34" charset="-128"/>
              </a:rPr>
              <a:t> High electric field (&gt; 100 kV/cm)</a:t>
            </a:r>
          </a:p>
          <a:p>
            <a:pPr>
              <a:lnSpc>
                <a:spcPct val="130000"/>
              </a:lnSpc>
              <a:buFontTx/>
              <a:buChar char="•"/>
            </a:pPr>
            <a:r>
              <a:rPr lang="en-US" sz="2000" dirty="0">
                <a:ea typeface="Arial Unicode MS" pitchFamily="34" charset="-128"/>
                <a:cs typeface="Arial Unicode MS" pitchFamily="34" charset="-128"/>
              </a:rPr>
              <a:t> Long coherence times (~ 100 s)</a:t>
            </a:r>
          </a:p>
          <a:p>
            <a:pPr>
              <a:lnSpc>
                <a:spcPct val="130000"/>
              </a:lnSpc>
              <a:buFontTx/>
              <a:buChar char="•"/>
            </a:pPr>
            <a:r>
              <a:rPr lang="en-US" sz="2000" dirty="0">
                <a:ea typeface="Arial Unicode MS" pitchFamily="34" charset="-128"/>
                <a:cs typeface="Arial Unicode MS" pitchFamily="34" charset="-128"/>
              </a:rPr>
              <a:t> Negligible “v x E” systematic effect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5580112" y="908720"/>
            <a:ext cx="1616981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dirty="0"/>
              <a:t>P. Müller, ANL</a:t>
            </a:r>
          </a:p>
        </p:txBody>
      </p:sp>
      <p:sp>
        <p:nvSpPr>
          <p:cNvPr id="44" name="Text Box 5"/>
          <p:cNvSpPr txBox="1">
            <a:spLocks noChangeArrowheads="1"/>
          </p:cNvSpPr>
          <p:nvPr/>
        </p:nvSpPr>
        <p:spPr bwMode="auto">
          <a:xfrm>
            <a:off x="6979904" y="6538738"/>
            <a:ext cx="184056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200" dirty="0">
                <a:latin typeface="Arial" pitchFamily="34" charset="0"/>
              </a:rPr>
              <a:t>Courtesy of Peter Müller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5508104" y="1555918"/>
            <a:ext cx="3522567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u="sng" dirty="0"/>
              <a:t>In </a:t>
            </a:r>
            <a:r>
              <a:rPr lang="de-DE" u="sng" dirty="0" err="1"/>
              <a:t>addition</a:t>
            </a:r>
            <a:r>
              <a:rPr lang="de-DE" u="sng" dirty="0"/>
              <a:t>:</a:t>
            </a:r>
          </a:p>
          <a:p>
            <a:r>
              <a:rPr lang="de-DE" dirty="0" err="1"/>
              <a:t>Parity</a:t>
            </a:r>
            <a:r>
              <a:rPr lang="de-DE" dirty="0"/>
              <a:t> </a:t>
            </a:r>
            <a:r>
              <a:rPr lang="de-DE" dirty="0" err="1"/>
              <a:t>violation</a:t>
            </a:r>
            <a:r>
              <a:rPr lang="de-DE" dirty="0"/>
              <a:t> </a:t>
            </a:r>
            <a:r>
              <a:rPr lang="de-DE" dirty="0" err="1"/>
              <a:t>measurements</a:t>
            </a:r>
            <a:br>
              <a:rPr lang="de-DE" dirty="0"/>
            </a:br>
            <a:r>
              <a:rPr lang="de-DE" dirty="0" err="1"/>
              <a:t>with</a:t>
            </a:r>
            <a:r>
              <a:rPr lang="de-DE" dirty="0"/>
              <a:t> d</a:t>
            </a:r>
            <a:r>
              <a:rPr lang="en-US" dirty="0" err="1"/>
              <a:t>iscovery</a:t>
            </a:r>
            <a:r>
              <a:rPr lang="en-US" dirty="0"/>
              <a:t> potential at sin</a:t>
            </a:r>
            <a:r>
              <a:rPr lang="en-US" baseline="30000" dirty="0"/>
              <a:t>2</a:t>
            </a:r>
            <a:r>
              <a:rPr lang="en-US" dirty="0"/>
              <a:t> (</a:t>
            </a:r>
            <a:r>
              <a:rPr lang="en-US" dirty="0" err="1">
                <a:latin typeface="Symbol" panose="05050102010706020507" pitchFamily="18" charset="2"/>
              </a:rPr>
              <a:t>q</a:t>
            </a:r>
            <a:r>
              <a:rPr lang="en-US" baseline="-25000" dirty="0" err="1"/>
              <a:t>W</a:t>
            </a:r>
            <a:r>
              <a:rPr lang="en-US" dirty="0"/>
              <a:t>)</a:t>
            </a:r>
            <a:endParaRPr lang="de-DE" dirty="0"/>
          </a:p>
        </p:txBody>
      </p:sp>
      <p:sp>
        <p:nvSpPr>
          <p:cNvPr id="45" name="TextBox 44"/>
          <p:cNvSpPr txBox="1"/>
          <p:nvPr/>
        </p:nvSpPr>
        <p:spPr>
          <a:xfrm>
            <a:off x="6487212" y="488311"/>
            <a:ext cx="2450223" cy="369332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See: Piet Van Duppen</a:t>
            </a:r>
          </a:p>
        </p:txBody>
      </p:sp>
    </p:spTree>
    <p:extLst>
      <p:ext uri="{BB962C8B-B14F-4D97-AF65-F5344CB8AC3E}">
        <p14:creationId xmlns:p14="http://schemas.microsoft.com/office/powerpoint/2010/main" val="4263263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77A1B9B-AEB5-4CE6-99DD-34BFCFFEB324}"/>
              </a:ext>
            </a:extLst>
          </p:cNvPr>
          <p:cNvSpPr/>
          <p:nvPr/>
        </p:nvSpPr>
        <p:spPr>
          <a:xfrm>
            <a:off x="2189892" y="225763"/>
            <a:ext cx="5317481" cy="430887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nb-NO" sz="2200" dirty="0">
                <a:solidFill>
                  <a:schemeClr val="accent6">
                    <a:lumMod val="50000"/>
                  </a:schemeClr>
                </a:solidFill>
              </a:rPr>
              <a:t>Status and recent progress of EDM limits</a:t>
            </a:r>
            <a:endParaRPr lang="nl-BE" sz="220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89554A1-1061-4759-A71F-04A5545D6DD5}"/>
              </a:ext>
            </a:extLst>
          </p:cNvPr>
          <p:cNvCxnSpPr/>
          <p:nvPr/>
        </p:nvCxnSpPr>
        <p:spPr>
          <a:xfrm>
            <a:off x="431540" y="1052736"/>
            <a:ext cx="8280920" cy="0"/>
          </a:xfrm>
          <a:prstGeom prst="line">
            <a:avLst/>
          </a:prstGeom>
          <a:ln w="254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91253F0C-B8E0-425E-AF0D-719FE431FDAF}"/>
              </a:ext>
            </a:extLst>
          </p:cNvPr>
          <p:cNvSpPr txBox="1"/>
          <p:nvPr/>
        </p:nvSpPr>
        <p:spPr>
          <a:xfrm>
            <a:off x="431540" y="1192304"/>
            <a:ext cx="8424936" cy="330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		    </a:t>
            </a:r>
            <a:r>
              <a:rPr lang="en-US" b="1" dirty="0">
                <a:solidFill>
                  <a:srgbClr val="FF0000"/>
                </a:solidFill>
              </a:rPr>
              <a:t>Neutron         Electron	    </a:t>
            </a:r>
            <a:r>
              <a:rPr lang="en-US" b="1" baseline="30000" dirty="0">
                <a:solidFill>
                  <a:srgbClr val="FF0000"/>
                </a:solidFill>
              </a:rPr>
              <a:t>199</a:t>
            </a:r>
            <a:r>
              <a:rPr lang="en-US" b="1" dirty="0">
                <a:solidFill>
                  <a:srgbClr val="FF0000"/>
                </a:solidFill>
              </a:rPr>
              <a:t>Hg           </a:t>
            </a:r>
            <a:r>
              <a:rPr lang="en-US" b="1" baseline="30000" dirty="0">
                <a:solidFill>
                  <a:srgbClr val="FF0000"/>
                </a:solidFill>
              </a:rPr>
              <a:t>129</a:t>
            </a:r>
            <a:r>
              <a:rPr lang="en-US" b="1" dirty="0">
                <a:solidFill>
                  <a:srgbClr val="FF0000"/>
                </a:solidFill>
              </a:rPr>
              <a:t>Xe        </a:t>
            </a:r>
            <a:r>
              <a:rPr lang="en-US" b="1" baseline="30000" dirty="0">
                <a:solidFill>
                  <a:srgbClr val="FF0000"/>
                </a:solidFill>
              </a:rPr>
              <a:t>255</a:t>
            </a:r>
            <a:r>
              <a:rPr lang="en-US" b="1" dirty="0">
                <a:solidFill>
                  <a:srgbClr val="FF0000"/>
                </a:solidFill>
              </a:rPr>
              <a:t>Ra</a:t>
            </a:r>
          </a:p>
          <a:p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1400" dirty="0">
                <a:solidFill>
                  <a:schemeClr val="accent6">
                    <a:lumMod val="50000"/>
                  </a:schemeClr>
                </a:solidFill>
              </a:rPr>
              <a:t> 		      90% C.L.              90% C.L.          90% C.L.          90% C.L.       90% C.L.</a:t>
            </a:r>
          </a:p>
          <a:p>
            <a:endParaRPr lang="en-US" sz="14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1400" dirty="0">
                <a:solidFill>
                  <a:srgbClr val="FF0000"/>
                </a:solidFill>
              </a:rPr>
              <a:t>Exp. upper limit (</a:t>
            </a:r>
            <a:r>
              <a:rPr lang="en-US" sz="1400" i="1" dirty="0">
                <a:solidFill>
                  <a:srgbClr val="FF0000"/>
                </a:solidFill>
              </a:rPr>
              <a:t>e </a:t>
            </a:r>
            <a:r>
              <a:rPr lang="en-US" sz="1400" dirty="0">
                <a:solidFill>
                  <a:srgbClr val="FF0000"/>
                </a:solidFill>
              </a:rPr>
              <a:t>cm)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</a:rPr>
              <a:t>      </a:t>
            </a:r>
            <a:r>
              <a:rPr lang="en-US" sz="1400" b="1" dirty="0">
                <a:solidFill>
                  <a:srgbClr val="FF0000"/>
                </a:solidFill>
              </a:rPr>
              <a:t>3.0 x 10</a:t>
            </a:r>
            <a:r>
              <a:rPr lang="en-US" sz="1400" b="1" baseline="30000" dirty="0">
                <a:solidFill>
                  <a:srgbClr val="FF0000"/>
                </a:solidFill>
              </a:rPr>
              <a:t>-26</a:t>
            </a:r>
            <a:r>
              <a:rPr lang="en-US" sz="1400" baseline="30000" dirty="0">
                <a:solidFill>
                  <a:schemeClr val="accent6">
                    <a:lumMod val="50000"/>
                  </a:schemeClr>
                </a:solidFill>
              </a:rPr>
              <a:t>                   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</a:rPr>
              <a:t>9.4 x 10</a:t>
            </a:r>
            <a:r>
              <a:rPr lang="en-US" sz="1400" baseline="30000" dirty="0">
                <a:solidFill>
                  <a:schemeClr val="accent6">
                    <a:lumMod val="50000"/>
                  </a:schemeClr>
                </a:solidFill>
              </a:rPr>
              <a:t>-29             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</a:rPr>
              <a:t>2.6 x 10</a:t>
            </a:r>
            <a:r>
              <a:rPr lang="en-US" sz="1400" baseline="30000" dirty="0">
                <a:solidFill>
                  <a:schemeClr val="accent6">
                    <a:lumMod val="50000"/>
                  </a:schemeClr>
                </a:solidFill>
              </a:rPr>
              <a:t>-29            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</a:rPr>
              <a:t>6.6 x 10</a:t>
            </a:r>
            <a:r>
              <a:rPr lang="en-US" sz="1400" baseline="30000" dirty="0">
                <a:solidFill>
                  <a:schemeClr val="accent6">
                    <a:lumMod val="50000"/>
                  </a:schemeClr>
                </a:solidFill>
              </a:rPr>
              <a:t>-27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</a:rPr>
              <a:t>      </a:t>
            </a:r>
            <a:r>
              <a:rPr lang="en-US" sz="1400" b="1" dirty="0">
                <a:solidFill>
                  <a:srgbClr val="FF0000"/>
                </a:solidFill>
              </a:rPr>
              <a:t>1.4 x 10</a:t>
            </a:r>
            <a:r>
              <a:rPr lang="en-US" sz="1400" b="1" baseline="30000" dirty="0">
                <a:solidFill>
                  <a:srgbClr val="FF0000"/>
                </a:solidFill>
              </a:rPr>
              <a:t>-24</a:t>
            </a:r>
          </a:p>
          <a:p>
            <a:pPr>
              <a:spcBef>
                <a:spcPts val="600"/>
              </a:spcBef>
            </a:pPr>
            <a:r>
              <a:rPr lang="en-US" sz="1400" dirty="0">
                <a:solidFill>
                  <a:schemeClr val="accent6">
                    <a:lumMod val="50000"/>
                  </a:schemeClr>
                </a:solidFill>
              </a:rPr>
              <a:t>		          [1]		   [2]	         [3]                     [4]                  [5]</a:t>
            </a:r>
          </a:p>
          <a:p>
            <a:endParaRPr lang="en-US" sz="1400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sz="14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1400" dirty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r>
              <a:rPr lang="en-US" sz="1400" dirty="0">
                <a:solidFill>
                  <a:schemeClr val="accent6">
                    <a:lumMod val="50000"/>
                  </a:schemeClr>
                </a:solidFill>
              </a:rPr>
              <a:t> 		    to appear               </a:t>
            </a:r>
            <a:r>
              <a:rPr lang="en-US" sz="1400" b="1" dirty="0">
                <a:solidFill>
                  <a:srgbClr val="FF0000"/>
                </a:solidFill>
              </a:rPr>
              <a:t>1.1 x 10</a:t>
            </a:r>
            <a:r>
              <a:rPr lang="en-US" sz="1400" b="1" baseline="30000" dirty="0">
                <a:solidFill>
                  <a:srgbClr val="FF0000"/>
                </a:solidFill>
              </a:rPr>
              <a:t>-29             </a:t>
            </a:r>
            <a:r>
              <a:rPr lang="en-US" sz="1400" b="1" dirty="0">
                <a:solidFill>
                  <a:srgbClr val="FF0000"/>
                </a:solidFill>
              </a:rPr>
              <a:t>6.1 x 10</a:t>
            </a:r>
            <a:r>
              <a:rPr lang="en-US" sz="1400" b="1" baseline="30000" dirty="0">
                <a:solidFill>
                  <a:srgbClr val="FF0000"/>
                </a:solidFill>
              </a:rPr>
              <a:t>-30            </a:t>
            </a:r>
            <a:r>
              <a:rPr lang="en-US" sz="1400" b="1" dirty="0">
                <a:solidFill>
                  <a:srgbClr val="FF0000"/>
                </a:solidFill>
              </a:rPr>
              <a:t>1.2 x 10</a:t>
            </a:r>
            <a:r>
              <a:rPr lang="en-US" sz="1400" b="1" baseline="30000" dirty="0">
                <a:solidFill>
                  <a:srgbClr val="FF0000"/>
                </a:solidFill>
              </a:rPr>
              <a:t>-27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</a:rPr>
              <a:t>       				          [6]		   [7]	         [8]                     [9]                   </a:t>
            </a:r>
          </a:p>
          <a:p>
            <a:endParaRPr lang="en-US" sz="1400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sz="14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1400" b="1" dirty="0">
                <a:solidFill>
                  <a:srgbClr val="1C36FA"/>
                </a:solidFill>
              </a:rPr>
              <a:t>SM prediction (</a:t>
            </a:r>
            <a:r>
              <a:rPr lang="en-US" sz="1400" b="1" i="1" dirty="0">
                <a:solidFill>
                  <a:srgbClr val="1C36FA"/>
                </a:solidFill>
              </a:rPr>
              <a:t>e</a:t>
            </a:r>
            <a:r>
              <a:rPr lang="en-US" sz="1400" b="1" dirty="0">
                <a:solidFill>
                  <a:srgbClr val="1C36FA"/>
                </a:solidFill>
              </a:rPr>
              <a:t> cm)	   ~10</a:t>
            </a:r>
            <a:r>
              <a:rPr lang="en-US" sz="1400" b="1" baseline="30000" dirty="0">
                <a:solidFill>
                  <a:srgbClr val="1C36FA"/>
                </a:solidFill>
              </a:rPr>
              <a:t>-31</a:t>
            </a:r>
            <a:r>
              <a:rPr lang="en-US" sz="1400" b="1" dirty="0">
                <a:solidFill>
                  <a:srgbClr val="1C36FA"/>
                </a:solidFill>
              </a:rPr>
              <a:t> – 10</a:t>
            </a:r>
            <a:r>
              <a:rPr lang="en-US" sz="1400" b="1" baseline="30000" dirty="0">
                <a:solidFill>
                  <a:srgbClr val="1C36FA"/>
                </a:solidFill>
              </a:rPr>
              <a:t>-32  </a:t>
            </a:r>
            <a:r>
              <a:rPr lang="en-US" sz="1400" b="1" dirty="0">
                <a:solidFill>
                  <a:srgbClr val="1C36FA"/>
                </a:solidFill>
              </a:rPr>
              <a:t>           ~10</a:t>
            </a:r>
            <a:r>
              <a:rPr lang="en-US" sz="1400" b="1" baseline="30000" dirty="0">
                <a:solidFill>
                  <a:srgbClr val="1C36FA"/>
                </a:solidFill>
              </a:rPr>
              <a:t>-38</a:t>
            </a:r>
            <a:r>
              <a:rPr lang="en-US" sz="1400" b="1" dirty="0">
                <a:solidFill>
                  <a:srgbClr val="1C36FA"/>
                </a:solidFill>
              </a:rPr>
              <a:t>                ~10</a:t>
            </a:r>
            <a:r>
              <a:rPr lang="en-US" sz="1400" b="1" baseline="30000" dirty="0">
                <a:solidFill>
                  <a:srgbClr val="1C36FA"/>
                </a:solidFill>
              </a:rPr>
              <a:t>-34</a:t>
            </a:r>
            <a:r>
              <a:rPr lang="en-US" sz="1400" b="1" dirty="0">
                <a:solidFill>
                  <a:srgbClr val="1C36FA"/>
                </a:solidFill>
              </a:rPr>
              <a:t>                ~10</a:t>
            </a:r>
            <a:r>
              <a:rPr lang="en-US" sz="1400" b="1" baseline="30000" dirty="0">
                <a:solidFill>
                  <a:srgbClr val="1C36FA"/>
                </a:solidFill>
              </a:rPr>
              <a:t>-34                       </a:t>
            </a:r>
            <a:r>
              <a:rPr lang="en-US" sz="1400" b="1" dirty="0">
                <a:solidFill>
                  <a:srgbClr val="1C36FA"/>
                </a:solidFill>
              </a:rPr>
              <a:t> -</a:t>
            </a:r>
            <a:endParaRPr lang="nl-BE" sz="1400" b="1" dirty="0">
              <a:solidFill>
                <a:srgbClr val="1C36FA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8C3499F-E489-4CF8-AC97-655A1EB4682A}"/>
              </a:ext>
            </a:extLst>
          </p:cNvPr>
          <p:cNvCxnSpPr/>
          <p:nvPr/>
        </p:nvCxnSpPr>
        <p:spPr>
          <a:xfrm>
            <a:off x="431540" y="1628800"/>
            <a:ext cx="8280920" cy="0"/>
          </a:xfrm>
          <a:prstGeom prst="line">
            <a:avLst/>
          </a:prstGeom>
          <a:ln w="254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7F1B2C8-4704-414B-B6A6-694B0F88103A}"/>
              </a:ext>
            </a:extLst>
          </p:cNvPr>
          <p:cNvCxnSpPr/>
          <p:nvPr/>
        </p:nvCxnSpPr>
        <p:spPr>
          <a:xfrm>
            <a:off x="431540" y="2060848"/>
            <a:ext cx="828092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6D5AA55-B73A-4DB8-89E7-664EA206A220}"/>
              </a:ext>
            </a:extLst>
          </p:cNvPr>
          <p:cNvCxnSpPr/>
          <p:nvPr/>
        </p:nvCxnSpPr>
        <p:spPr>
          <a:xfrm>
            <a:off x="431540" y="4653136"/>
            <a:ext cx="8280920" cy="0"/>
          </a:xfrm>
          <a:prstGeom prst="line">
            <a:avLst/>
          </a:prstGeom>
          <a:ln w="254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1BF00FA2-DB66-41C9-B56E-E0BC55278B55}"/>
              </a:ext>
            </a:extLst>
          </p:cNvPr>
          <p:cNvSpPr txBox="1"/>
          <p:nvPr/>
        </p:nvSpPr>
        <p:spPr>
          <a:xfrm>
            <a:off x="47618" y="4928139"/>
            <a:ext cx="9096382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300" dirty="0">
                <a:solidFill>
                  <a:schemeClr val="accent6">
                    <a:lumMod val="50000"/>
                  </a:schemeClr>
                </a:solidFill>
              </a:rPr>
              <a:t>[1] Pendlebury et al., Phys. Rev. D 92 (2015) 092003	[6] </a:t>
            </a:r>
            <a:r>
              <a:rPr lang="en-US" sz="1300" dirty="0" err="1">
                <a:solidFill>
                  <a:schemeClr val="accent6">
                    <a:lumMod val="50000"/>
                  </a:schemeClr>
                </a:solidFill>
              </a:rPr>
              <a:t>nEDM</a:t>
            </a:r>
            <a:r>
              <a:rPr lang="en-US" sz="1300" dirty="0">
                <a:solidFill>
                  <a:schemeClr val="accent6">
                    <a:lumMod val="50000"/>
                  </a:schemeClr>
                </a:solidFill>
              </a:rPr>
              <a:t> Collaboration - PSI (2020)</a:t>
            </a:r>
          </a:p>
          <a:p>
            <a:pPr>
              <a:spcAft>
                <a:spcPts val="300"/>
              </a:spcAft>
            </a:pPr>
            <a:r>
              <a:rPr lang="en-US" sz="1300" dirty="0">
                <a:solidFill>
                  <a:schemeClr val="accent6">
                    <a:lumMod val="50000"/>
                  </a:schemeClr>
                </a:solidFill>
              </a:rPr>
              <a:t>[2] De Mille, </a:t>
            </a:r>
            <a:r>
              <a:rPr lang="en-US" sz="1300" dirty="0" err="1">
                <a:solidFill>
                  <a:schemeClr val="accent6">
                    <a:lumMod val="50000"/>
                  </a:schemeClr>
                </a:solidFill>
              </a:rPr>
              <a:t>Gabrielse</a:t>
            </a:r>
            <a:r>
              <a:rPr lang="en-US" sz="1300" dirty="0">
                <a:solidFill>
                  <a:schemeClr val="accent6">
                    <a:lumMod val="50000"/>
                  </a:schemeClr>
                </a:solidFill>
              </a:rPr>
              <a:t> et al., </a:t>
            </a:r>
            <a:r>
              <a:rPr lang="nl-BE" sz="1300" dirty="0" err="1">
                <a:solidFill>
                  <a:schemeClr val="accent6">
                    <a:lumMod val="50000"/>
                  </a:schemeClr>
                </a:solidFill>
              </a:rPr>
              <a:t>Science</a:t>
            </a:r>
            <a:r>
              <a:rPr lang="nl-BE" sz="1300" dirty="0">
                <a:solidFill>
                  <a:schemeClr val="accent6">
                    <a:lumMod val="50000"/>
                  </a:schemeClr>
                </a:solidFill>
              </a:rPr>
              <a:t> 343 (2014) 269	[7] </a:t>
            </a:r>
            <a:r>
              <a:rPr lang="en-US" sz="1300" dirty="0">
                <a:solidFill>
                  <a:schemeClr val="accent6">
                    <a:lumMod val="50000"/>
                  </a:schemeClr>
                </a:solidFill>
              </a:rPr>
              <a:t>De Mille, </a:t>
            </a:r>
            <a:r>
              <a:rPr lang="en-US" sz="1300" dirty="0" err="1">
                <a:solidFill>
                  <a:schemeClr val="accent6">
                    <a:lumMod val="50000"/>
                  </a:schemeClr>
                </a:solidFill>
              </a:rPr>
              <a:t>Gabrielse</a:t>
            </a:r>
            <a:r>
              <a:rPr lang="en-US" sz="1300" dirty="0">
                <a:solidFill>
                  <a:schemeClr val="accent6">
                    <a:lumMod val="50000"/>
                  </a:schemeClr>
                </a:solidFill>
              </a:rPr>
              <a:t> et al., </a:t>
            </a:r>
            <a:r>
              <a:rPr lang="nl-BE" sz="1300" dirty="0">
                <a:solidFill>
                  <a:schemeClr val="accent6">
                    <a:lumMod val="50000"/>
                  </a:schemeClr>
                </a:solidFill>
              </a:rPr>
              <a:t>Nature 562 (2018) 355</a:t>
            </a:r>
            <a:endParaRPr lang="en-US" sz="1300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spcAft>
                <a:spcPts val="300"/>
              </a:spcAft>
            </a:pPr>
            <a:r>
              <a:rPr lang="en-US" sz="1300" dirty="0">
                <a:solidFill>
                  <a:schemeClr val="accent6">
                    <a:lumMod val="50000"/>
                  </a:schemeClr>
                </a:solidFill>
              </a:rPr>
              <a:t>[3] </a:t>
            </a:r>
            <a:r>
              <a:rPr lang="en-US" sz="1300" dirty="0" err="1">
                <a:solidFill>
                  <a:schemeClr val="accent6">
                    <a:lumMod val="50000"/>
                  </a:schemeClr>
                </a:solidFill>
              </a:rPr>
              <a:t>Heckel</a:t>
            </a:r>
            <a:r>
              <a:rPr lang="en-US" sz="1300" dirty="0">
                <a:solidFill>
                  <a:schemeClr val="accent6">
                    <a:lumMod val="50000"/>
                  </a:schemeClr>
                </a:solidFill>
              </a:rPr>
              <a:t>, Fortson et al., </a:t>
            </a:r>
            <a:r>
              <a:rPr lang="nl-BE" sz="1200" dirty="0" err="1">
                <a:solidFill>
                  <a:schemeClr val="accent6">
                    <a:lumMod val="50000"/>
                  </a:schemeClr>
                </a:solidFill>
              </a:rPr>
              <a:t>Phys</a:t>
            </a:r>
            <a:r>
              <a:rPr lang="nl-BE" sz="1200" dirty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nl-BE" sz="1200" dirty="0" err="1">
                <a:solidFill>
                  <a:schemeClr val="accent6">
                    <a:lumMod val="50000"/>
                  </a:schemeClr>
                </a:solidFill>
              </a:rPr>
              <a:t>Rev</a:t>
            </a:r>
            <a:r>
              <a:rPr lang="nl-BE" sz="1200" dirty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nl-BE" sz="1200" dirty="0" err="1">
                <a:solidFill>
                  <a:schemeClr val="accent6">
                    <a:lumMod val="50000"/>
                  </a:schemeClr>
                </a:solidFill>
              </a:rPr>
              <a:t>Lett</a:t>
            </a:r>
            <a:r>
              <a:rPr lang="nl-BE" sz="1200" dirty="0">
                <a:solidFill>
                  <a:schemeClr val="accent6">
                    <a:lumMod val="50000"/>
                  </a:schemeClr>
                </a:solidFill>
              </a:rPr>
              <a:t>. 102 (2009) 101601</a:t>
            </a:r>
            <a:r>
              <a:rPr lang="nl-BE" sz="1300" dirty="0">
                <a:solidFill>
                  <a:schemeClr val="accent6">
                    <a:lumMod val="50000"/>
                  </a:schemeClr>
                </a:solidFill>
              </a:rPr>
              <a:t>	[8] </a:t>
            </a:r>
            <a:r>
              <a:rPr lang="en-US" sz="1300" dirty="0" err="1">
                <a:solidFill>
                  <a:schemeClr val="accent6">
                    <a:lumMod val="50000"/>
                  </a:schemeClr>
                </a:solidFill>
              </a:rPr>
              <a:t>Heckel</a:t>
            </a:r>
            <a:r>
              <a:rPr lang="en-US" sz="1300" dirty="0">
                <a:solidFill>
                  <a:schemeClr val="accent6">
                    <a:lumMod val="50000"/>
                  </a:schemeClr>
                </a:solidFill>
              </a:rPr>
              <a:t>, Fortson et al., </a:t>
            </a:r>
            <a:r>
              <a:rPr lang="nl-BE" sz="1200" dirty="0" err="1">
                <a:solidFill>
                  <a:schemeClr val="accent6">
                    <a:lumMod val="50000"/>
                  </a:schemeClr>
                </a:solidFill>
              </a:rPr>
              <a:t>Phys</a:t>
            </a:r>
            <a:r>
              <a:rPr lang="nl-BE" sz="1200" dirty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nl-BE" sz="1200" dirty="0" err="1">
                <a:solidFill>
                  <a:schemeClr val="accent6">
                    <a:lumMod val="50000"/>
                  </a:schemeClr>
                </a:solidFill>
              </a:rPr>
              <a:t>Rev</a:t>
            </a:r>
            <a:r>
              <a:rPr lang="nl-BE" sz="1200" dirty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nl-BE" sz="1200" dirty="0" err="1">
                <a:solidFill>
                  <a:schemeClr val="accent6">
                    <a:lumMod val="50000"/>
                  </a:schemeClr>
                </a:solidFill>
              </a:rPr>
              <a:t>Lett</a:t>
            </a:r>
            <a:r>
              <a:rPr lang="nl-BE" sz="1200" dirty="0">
                <a:solidFill>
                  <a:schemeClr val="accent6">
                    <a:lumMod val="50000"/>
                  </a:schemeClr>
                </a:solidFill>
              </a:rPr>
              <a:t>. 116 (2016) 161601</a:t>
            </a:r>
          </a:p>
          <a:p>
            <a:pPr>
              <a:spcAft>
                <a:spcPts val="300"/>
              </a:spcAft>
            </a:pPr>
            <a:r>
              <a:rPr lang="en-US" sz="1300" dirty="0">
                <a:solidFill>
                  <a:schemeClr val="accent6">
                    <a:lumMod val="50000"/>
                  </a:schemeClr>
                </a:solidFill>
              </a:rPr>
              <a:t>[</a:t>
            </a:r>
            <a:r>
              <a:rPr lang="nl-BE" sz="1300" dirty="0">
                <a:solidFill>
                  <a:schemeClr val="accent6">
                    <a:lumMod val="50000"/>
                  </a:schemeClr>
                </a:solidFill>
              </a:rPr>
              <a:t>4] </a:t>
            </a:r>
            <a:r>
              <a:rPr lang="nl-BE" sz="1300" dirty="0" err="1">
                <a:solidFill>
                  <a:schemeClr val="accent6">
                    <a:lumMod val="50000"/>
                  </a:schemeClr>
                </a:solidFill>
              </a:rPr>
              <a:t>Chupp</a:t>
            </a:r>
            <a:r>
              <a:rPr lang="nl-BE" sz="1300" dirty="0">
                <a:solidFill>
                  <a:schemeClr val="accent6">
                    <a:lumMod val="50000"/>
                  </a:schemeClr>
                </a:solidFill>
              </a:rPr>
              <a:t> et al., </a:t>
            </a:r>
            <a:r>
              <a:rPr lang="nl-BE" sz="1300" dirty="0" err="1">
                <a:solidFill>
                  <a:schemeClr val="accent6">
                    <a:lumMod val="50000"/>
                  </a:schemeClr>
                </a:solidFill>
              </a:rPr>
              <a:t>Phys</a:t>
            </a:r>
            <a:r>
              <a:rPr lang="nl-BE" sz="1300" dirty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nl-BE" sz="1300" dirty="0" err="1">
                <a:solidFill>
                  <a:schemeClr val="accent6">
                    <a:lumMod val="50000"/>
                  </a:schemeClr>
                </a:solidFill>
              </a:rPr>
              <a:t>Rev</a:t>
            </a:r>
            <a:r>
              <a:rPr lang="nl-BE" sz="1300" dirty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nl-BE" sz="1300" dirty="0" err="1">
                <a:solidFill>
                  <a:schemeClr val="accent6">
                    <a:lumMod val="50000"/>
                  </a:schemeClr>
                </a:solidFill>
              </a:rPr>
              <a:t>Lett</a:t>
            </a:r>
            <a:r>
              <a:rPr lang="nl-BE" sz="1300" dirty="0">
                <a:solidFill>
                  <a:schemeClr val="accent6">
                    <a:lumMod val="50000"/>
                  </a:schemeClr>
                </a:solidFill>
              </a:rPr>
              <a:t>. 86 (2001) 22		[9] </a:t>
            </a:r>
            <a:r>
              <a:rPr lang="nl-BE" sz="1300" dirty="0" err="1">
                <a:solidFill>
                  <a:schemeClr val="accent6">
                    <a:lumMod val="50000"/>
                  </a:schemeClr>
                </a:solidFill>
              </a:rPr>
              <a:t>Fierlinger</a:t>
            </a:r>
            <a:r>
              <a:rPr lang="nl-BE" sz="1300" dirty="0">
                <a:solidFill>
                  <a:schemeClr val="accent6">
                    <a:lumMod val="50000"/>
                  </a:schemeClr>
                </a:solidFill>
              </a:rPr>
              <a:t> et al., </a:t>
            </a:r>
            <a:r>
              <a:rPr lang="nl-BE" sz="1200" dirty="0" err="1">
                <a:solidFill>
                  <a:schemeClr val="accent6">
                    <a:lumMod val="50000"/>
                  </a:schemeClr>
                </a:solidFill>
              </a:rPr>
              <a:t>Phys</a:t>
            </a:r>
            <a:r>
              <a:rPr lang="nl-BE" sz="1200" dirty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nl-BE" sz="1200" dirty="0" err="1">
                <a:solidFill>
                  <a:schemeClr val="accent6">
                    <a:lumMod val="50000"/>
                  </a:schemeClr>
                </a:solidFill>
              </a:rPr>
              <a:t>Rev</a:t>
            </a:r>
            <a:r>
              <a:rPr lang="nl-BE" sz="1200" dirty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nl-BE" sz="1200" dirty="0" err="1">
                <a:solidFill>
                  <a:schemeClr val="accent6">
                    <a:lumMod val="50000"/>
                  </a:schemeClr>
                </a:solidFill>
              </a:rPr>
              <a:t>Lett</a:t>
            </a:r>
            <a:r>
              <a:rPr lang="nl-BE" sz="1200" dirty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nl-BE" sz="1300" dirty="0">
                <a:solidFill>
                  <a:schemeClr val="accent6">
                    <a:lumMod val="50000"/>
                  </a:schemeClr>
                </a:solidFill>
              </a:rPr>
              <a:t>123 (2019) 143003</a:t>
            </a:r>
          </a:p>
          <a:p>
            <a:pPr>
              <a:spcAft>
                <a:spcPts val="300"/>
              </a:spcAft>
            </a:pPr>
            <a:r>
              <a:rPr lang="en-US" sz="1300" dirty="0">
                <a:solidFill>
                  <a:schemeClr val="accent6">
                    <a:lumMod val="50000"/>
                  </a:schemeClr>
                </a:solidFill>
              </a:rPr>
              <a:t>[</a:t>
            </a:r>
            <a:r>
              <a:rPr lang="nl-BE" sz="1300" dirty="0">
                <a:solidFill>
                  <a:schemeClr val="accent6">
                    <a:lumMod val="50000"/>
                  </a:schemeClr>
                </a:solidFill>
              </a:rPr>
              <a:t>5] Mueller et al., </a:t>
            </a:r>
            <a:r>
              <a:rPr lang="nl-BE" sz="1300" dirty="0" err="1">
                <a:solidFill>
                  <a:schemeClr val="accent6">
                    <a:lumMod val="50000"/>
                  </a:schemeClr>
                </a:solidFill>
              </a:rPr>
              <a:t>Phys</a:t>
            </a:r>
            <a:r>
              <a:rPr lang="nl-BE" sz="1300" dirty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nl-BE" sz="1300" dirty="0" err="1">
                <a:solidFill>
                  <a:schemeClr val="accent6">
                    <a:lumMod val="50000"/>
                  </a:schemeClr>
                </a:solidFill>
              </a:rPr>
              <a:t>Rev</a:t>
            </a:r>
            <a:r>
              <a:rPr lang="nl-BE" sz="1300" dirty="0">
                <a:solidFill>
                  <a:schemeClr val="accent6">
                    <a:lumMod val="50000"/>
                  </a:schemeClr>
                </a:solidFill>
              </a:rPr>
              <a:t>. C 94 (2016) 025501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C8D2823-766E-4D02-A828-D1754600F4F0}"/>
              </a:ext>
            </a:extLst>
          </p:cNvPr>
          <p:cNvCxnSpPr/>
          <p:nvPr/>
        </p:nvCxnSpPr>
        <p:spPr>
          <a:xfrm>
            <a:off x="4427984" y="2780928"/>
            <a:ext cx="0" cy="504056"/>
          </a:xfrm>
          <a:prstGeom prst="straightConnector1">
            <a:avLst/>
          </a:prstGeom>
          <a:ln w="508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73378BE-8B5F-4FDD-BD00-6713E529576B}"/>
              </a:ext>
            </a:extLst>
          </p:cNvPr>
          <p:cNvCxnSpPr/>
          <p:nvPr/>
        </p:nvCxnSpPr>
        <p:spPr>
          <a:xfrm>
            <a:off x="2915816" y="2780928"/>
            <a:ext cx="0" cy="504056"/>
          </a:xfrm>
          <a:prstGeom prst="straightConnector1">
            <a:avLst/>
          </a:prstGeom>
          <a:ln w="508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9701772-CD13-4587-9DF2-2D6F592AAAA1}"/>
              </a:ext>
            </a:extLst>
          </p:cNvPr>
          <p:cNvCxnSpPr/>
          <p:nvPr/>
        </p:nvCxnSpPr>
        <p:spPr>
          <a:xfrm>
            <a:off x="5652120" y="2775984"/>
            <a:ext cx="0" cy="504056"/>
          </a:xfrm>
          <a:prstGeom prst="straightConnector1">
            <a:avLst/>
          </a:prstGeom>
          <a:ln w="508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4D3E16D-AE5A-4EA6-B0A8-C71F3E537C92}"/>
              </a:ext>
            </a:extLst>
          </p:cNvPr>
          <p:cNvCxnSpPr/>
          <p:nvPr/>
        </p:nvCxnSpPr>
        <p:spPr>
          <a:xfrm>
            <a:off x="6876256" y="2739408"/>
            <a:ext cx="0" cy="504056"/>
          </a:xfrm>
          <a:prstGeom prst="straightConnector1">
            <a:avLst/>
          </a:prstGeom>
          <a:ln w="508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86A2CAC5-B0F1-4046-8918-25B804AFED02}"/>
              </a:ext>
            </a:extLst>
          </p:cNvPr>
          <p:cNvSpPr/>
          <p:nvPr/>
        </p:nvSpPr>
        <p:spPr>
          <a:xfrm>
            <a:off x="3956917" y="2816805"/>
            <a:ext cx="960519" cy="307777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accent6">
                    <a:lumMod val="50000"/>
                  </a:schemeClr>
                </a:solidFill>
              </a:rPr>
              <a:t>molecular</a:t>
            </a:r>
            <a:endParaRPr lang="nl-BE" sz="14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1BA0B0-EC75-4E5F-8608-47E5665B9656}"/>
              </a:ext>
            </a:extLst>
          </p:cNvPr>
          <p:cNvSpPr/>
          <p:nvPr/>
        </p:nvSpPr>
        <p:spPr>
          <a:xfrm>
            <a:off x="7507373" y="2790525"/>
            <a:ext cx="1029193" cy="307777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1400" dirty="0" err="1">
                <a:solidFill>
                  <a:schemeClr val="accent6">
                    <a:lumMod val="50000"/>
                  </a:schemeClr>
                </a:solidFill>
              </a:rPr>
              <a:t>quadr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</a:rPr>
              <a:t>. def.</a:t>
            </a:r>
            <a:endParaRPr lang="nl-BE" sz="1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5204D1-82D2-427D-B283-9EF27A347902}"/>
              </a:ext>
            </a:extLst>
          </p:cNvPr>
          <p:cNvSpPr txBox="1"/>
          <p:nvPr/>
        </p:nvSpPr>
        <p:spPr>
          <a:xfrm>
            <a:off x="0" y="6399656"/>
            <a:ext cx="7505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+ weaker limits on EDM of </a:t>
            </a:r>
            <a:r>
              <a:rPr lang="en-US" sz="1400" dirty="0">
                <a:solidFill>
                  <a:schemeClr val="bg1"/>
                </a:solidFill>
                <a:sym typeface="Symbol" panose="05050102010706020507" pitchFamily="18" charset="2"/>
              </a:rPr>
              <a:t>, p, , </a:t>
            </a:r>
            <a:r>
              <a:rPr lang="en-US" sz="1400" baseline="-20000" dirty="0">
                <a:solidFill>
                  <a:schemeClr val="bg1"/>
                </a:solidFill>
              </a:rPr>
              <a:t>e</a:t>
            </a:r>
            <a:r>
              <a:rPr lang="en-US" sz="1400" dirty="0">
                <a:solidFill>
                  <a:schemeClr val="bg1"/>
                </a:solidFill>
              </a:rPr>
              <a:t>,</a:t>
            </a:r>
            <a:r>
              <a:rPr lang="en-US" sz="1400" baseline="-20000" dirty="0">
                <a:solidFill>
                  <a:schemeClr val="bg1"/>
                </a:solidFill>
                <a:sym typeface="Symbol" panose="05050102010706020507" pitchFamily="18" charset="2"/>
              </a:rPr>
              <a:t> </a:t>
            </a:r>
            <a:r>
              <a:rPr lang="en-US" sz="1400" dirty="0">
                <a:solidFill>
                  <a:schemeClr val="bg1"/>
                </a:solidFill>
                <a:sym typeface="Symbol" panose="05050102010706020507" pitchFamily="18" charset="2"/>
              </a:rPr>
              <a:t>, </a:t>
            </a:r>
            <a:r>
              <a:rPr lang="en-US" sz="1400" baseline="-20000" dirty="0">
                <a:solidFill>
                  <a:schemeClr val="bg1"/>
                </a:solidFill>
                <a:sym typeface="Symbol" panose="05050102010706020507" pitchFamily="18" charset="2"/>
              </a:rPr>
              <a:t></a:t>
            </a:r>
            <a:r>
              <a:rPr lang="en-US" sz="1400" dirty="0">
                <a:solidFill>
                  <a:schemeClr val="bg1"/>
                </a:solidFill>
                <a:sym typeface="Symbol" panose="05050102010706020507" pitchFamily="18" charset="2"/>
              </a:rPr>
              <a:t> ,  </a:t>
            </a:r>
            <a:r>
              <a:rPr lang="en-US" dirty="0">
                <a:solidFill>
                  <a:schemeClr val="bg1"/>
                </a:solidFill>
                <a:sym typeface="Symbol" panose="05050102010706020507" pitchFamily="18" charset="2"/>
              </a:rPr>
              <a:t> </a:t>
            </a:r>
            <a:r>
              <a:rPr lang="en-US" sz="1400" dirty="0">
                <a:solidFill>
                  <a:schemeClr val="bg1"/>
                </a:solidFill>
                <a:sym typeface="Symbol" panose="05050102010706020507" pitchFamily="18" charset="2"/>
              </a:rPr>
              <a:t>(e.g. Jungmann, </a:t>
            </a:r>
            <a:r>
              <a:rPr lang="en-US" sz="1400" dirty="0" err="1">
                <a:solidFill>
                  <a:schemeClr val="bg1"/>
                </a:solidFill>
              </a:rPr>
              <a:t>Nucl.Phys</a:t>
            </a:r>
            <a:r>
              <a:rPr lang="en-US" sz="1400" dirty="0">
                <a:solidFill>
                  <a:schemeClr val="bg1"/>
                </a:solidFill>
              </a:rPr>
              <a:t>. A 751 (2005) 87c</a:t>
            </a:r>
            <a:r>
              <a:rPr lang="en-US" sz="1400" dirty="0">
                <a:solidFill>
                  <a:schemeClr val="bg1"/>
                </a:solidFill>
                <a:sym typeface="Symbol" panose="05050102010706020507" pitchFamily="18" charset="2"/>
              </a:rPr>
              <a:t>)</a:t>
            </a:r>
            <a:endParaRPr lang="nl-BE" sz="1400" dirty="0">
              <a:solidFill>
                <a:schemeClr val="bg1"/>
              </a:solidFill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1F27779-A4CE-48E5-B12C-FC205E3A2603}"/>
              </a:ext>
            </a:extLst>
          </p:cNvPr>
          <p:cNvCxnSpPr>
            <a:cxnSpLocks/>
          </p:cNvCxnSpPr>
          <p:nvPr/>
        </p:nvCxnSpPr>
        <p:spPr>
          <a:xfrm>
            <a:off x="4139952" y="5085184"/>
            <a:ext cx="432048" cy="0"/>
          </a:xfrm>
          <a:prstGeom prst="straightConnector1">
            <a:avLst/>
          </a:prstGeom>
          <a:ln w="508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04D4990-FA84-4FCA-915F-6B9B5BB1F0D0}"/>
              </a:ext>
            </a:extLst>
          </p:cNvPr>
          <p:cNvCxnSpPr>
            <a:cxnSpLocks/>
          </p:cNvCxnSpPr>
          <p:nvPr/>
        </p:nvCxnSpPr>
        <p:spPr>
          <a:xfrm>
            <a:off x="4139952" y="5301208"/>
            <a:ext cx="432048" cy="0"/>
          </a:xfrm>
          <a:prstGeom prst="straightConnector1">
            <a:avLst/>
          </a:prstGeom>
          <a:ln w="508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AA07A24-C356-491B-8FE0-C36833CF0656}"/>
              </a:ext>
            </a:extLst>
          </p:cNvPr>
          <p:cNvCxnSpPr>
            <a:cxnSpLocks/>
          </p:cNvCxnSpPr>
          <p:nvPr/>
        </p:nvCxnSpPr>
        <p:spPr>
          <a:xfrm>
            <a:off x="4117207" y="5805264"/>
            <a:ext cx="432048" cy="0"/>
          </a:xfrm>
          <a:prstGeom prst="straightConnector1">
            <a:avLst/>
          </a:prstGeom>
          <a:ln w="508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09DAFA3-DD7A-4B89-A63A-68234E3254A9}"/>
              </a:ext>
            </a:extLst>
          </p:cNvPr>
          <p:cNvCxnSpPr>
            <a:cxnSpLocks/>
          </p:cNvCxnSpPr>
          <p:nvPr/>
        </p:nvCxnSpPr>
        <p:spPr>
          <a:xfrm>
            <a:off x="4456686" y="5517232"/>
            <a:ext cx="230628" cy="0"/>
          </a:xfrm>
          <a:prstGeom prst="straightConnector1">
            <a:avLst/>
          </a:prstGeom>
          <a:ln w="508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11690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51520" y="404664"/>
            <a:ext cx="8568952" cy="524759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b="1" u="sng" dirty="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Arial" charset="0"/>
              </a:rPr>
              <a:t>	</a:t>
            </a:r>
            <a:r>
              <a:rPr lang="en-US" altLang="en-US" sz="2000" b="1" u="sng" dirty="0">
                <a:solidFill>
                  <a:srgbClr val="0033CC"/>
                </a:solidFill>
                <a:latin typeface="Arial" charset="0"/>
              </a:rPr>
              <a:t>Outline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b="1" dirty="0">
              <a:solidFill>
                <a:srgbClr val="0070C0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b="1" dirty="0">
              <a:solidFill>
                <a:srgbClr val="0033CC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0070C0"/>
                </a:solidFill>
                <a:latin typeface="Arial" charset="0"/>
              </a:rPr>
              <a:t>	</a:t>
            </a:r>
            <a:r>
              <a:rPr lang="en-US" altLang="en-US" sz="2000" b="1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-  neutron and nuclear beta decay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en-US" sz="2000" b="1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		-  </a:t>
            </a:r>
            <a:r>
              <a:rPr lang="en-US" altLang="en-US" sz="2000" b="1" dirty="0" err="1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V</a:t>
            </a:r>
            <a:r>
              <a:rPr lang="en-US" altLang="en-US" sz="2000" b="1" baseline="-20000" dirty="0" err="1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ud</a:t>
            </a:r>
            <a:r>
              <a:rPr lang="en-US" altLang="en-US" sz="2000" b="1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 and CKM-unitarity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en-US" sz="2000" b="1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		-  searches for exotic S and T currents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en-US" sz="2000" b="1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		-  searches for Time Reversal Violation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b="1" dirty="0">
              <a:solidFill>
                <a:schemeClr val="bg1">
                  <a:lumMod val="75000"/>
                </a:schemeClr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	-  EDM experiments in search for CP-violation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0070C0"/>
                </a:solidFill>
                <a:latin typeface="Arial" charset="0"/>
              </a:rPr>
              <a:t>	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0070C0"/>
                </a:solidFill>
                <a:latin typeface="Arial" charset="0"/>
              </a:rPr>
              <a:t>	-  testing CPT with anti-matter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b="1" dirty="0">
              <a:solidFill>
                <a:srgbClr val="0070C0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b="1" dirty="0">
              <a:solidFill>
                <a:srgbClr val="0070C0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b="1" dirty="0">
              <a:solidFill>
                <a:srgbClr val="0033CC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000" b="1" dirty="0">
              <a:latin typeface="Arial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A84237-EF22-4369-AC03-DD8EC818870B}"/>
              </a:ext>
            </a:extLst>
          </p:cNvPr>
          <p:cNvSpPr txBox="1"/>
          <p:nvPr/>
        </p:nvSpPr>
        <p:spPr>
          <a:xfrm>
            <a:off x="4139952" y="4437112"/>
            <a:ext cx="2603598" cy="338554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070C0"/>
                </a:solidFill>
              </a:rPr>
              <a:t>see also talk Klaus Kirch</a:t>
            </a:r>
            <a:endParaRPr lang="nl-BE" sz="1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2602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3B5E1EA-CB9D-4E76-99FA-EDC3757565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2732902"/>
            <a:ext cx="6264696" cy="3234758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CFEF23D9-46CF-49C9-BB65-356C81E4EF0E}"/>
              </a:ext>
            </a:extLst>
          </p:cNvPr>
          <p:cNvGrpSpPr/>
          <p:nvPr/>
        </p:nvGrpSpPr>
        <p:grpSpPr>
          <a:xfrm>
            <a:off x="828879" y="1052736"/>
            <a:ext cx="2905121" cy="1071230"/>
            <a:chOff x="1167417" y="938415"/>
            <a:chExt cx="2905121" cy="107123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711AB30D-C99B-4460-96B5-BC16241CE587}"/>
                    </a:ext>
                  </a:extLst>
                </p:cNvPr>
                <p:cNvSpPr txBox="1"/>
                <p:nvPr/>
              </p:nvSpPr>
              <p:spPr>
                <a:xfrm>
                  <a:off x="1167417" y="938415"/>
                  <a:ext cx="1138838" cy="47436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l-B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en-US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B</m:t>
                        </m:r>
                      </m:oMath>
                    </m:oMathPara>
                  </a14:m>
                  <a:endParaRPr lang="nl-BE" dirty="0"/>
                </a:p>
              </p:txBody>
            </p:sp>
          </mc:Choice>
          <mc:Fallback xmlns="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711AB30D-C99B-4460-96B5-BC16241CE58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67417" y="938415"/>
                  <a:ext cx="1138838" cy="474361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4D50A7C4-E406-46DE-AEF0-8803D016701E}"/>
                    </a:ext>
                  </a:extLst>
                </p:cNvPr>
                <p:cNvSpPr txBox="1"/>
                <p:nvPr/>
              </p:nvSpPr>
              <p:spPr>
                <a:xfrm>
                  <a:off x="1167417" y="1534579"/>
                  <a:ext cx="1114023" cy="47506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l-BE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oMath>
                    </m:oMathPara>
                  </a14:m>
                  <a:endParaRPr lang="nl-BE" dirty="0"/>
                </a:p>
              </p:txBody>
            </p:sp>
          </mc:Choice>
          <mc:Fallback xmlns="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4D50A7C4-E406-46DE-AEF0-8803D016701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67417" y="1534579"/>
                  <a:ext cx="1114023" cy="475066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CD69B6E5-3653-496A-80F0-7CF3FED9E91B}"/>
                    </a:ext>
                  </a:extLst>
                </p:cNvPr>
                <p:cNvSpPr txBox="1"/>
                <p:nvPr/>
              </p:nvSpPr>
              <p:spPr>
                <a:xfrm>
                  <a:off x="2627784" y="1207363"/>
                  <a:ext cx="1444754" cy="52661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nl-BE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l-B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𝐿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nl-B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l-B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𝐶</m:t>
                                </m:r>
                              </m:sub>
                            </m:sSub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2 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𝑁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nl-BE" dirty="0"/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CD69B6E5-3653-496A-80F0-7CF3FED9E91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27784" y="1207363"/>
                  <a:ext cx="1444754" cy="526619"/>
                </a:xfrm>
                <a:prstGeom prst="rect">
                  <a:avLst/>
                </a:prstGeom>
                <a:blipFill>
                  <a:blip r:embed="rId5"/>
                  <a:stretch>
                    <a:fillRect b="-1163"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C06BCA69-4F0A-4136-AD8F-B7E92C1CF769}"/>
              </a:ext>
            </a:extLst>
          </p:cNvPr>
          <p:cNvSpPr txBox="1"/>
          <p:nvPr/>
        </p:nvSpPr>
        <p:spPr>
          <a:xfrm>
            <a:off x="865332" y="260648"/>
            <a:ext cx="7775527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e.g. the BASE experiment at AD-CERN  -  </a:t>
            </a:r>
            <a:r>
              <a:rPr lang="en-US" sz="2400" b="1" dirty="0">
                <a:solidFill>
                  <a:srgbClr val="FF0000"/>
                </a:solidFill>
              </a:rPr>
              <a:t>testing CPT </a:t>
            </a:r>
            <a:endParaRPr lang="nl-BE" sz="2400" b="1" dirty="0">
              <a:solidFill>
                <a:srgbClr val="FF0000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B860CD2-BC75-45A5-B452-D5CAD0BCEEAD}"/>
              </a:ext>
            </a:extLst>
          </p:cNvPr>
          <p:cNvGrpSpPr/>
          <p:nvPr/>
        </p:nvGrpSpPr>
        <p:grpSpPr>
          <a:xfrm>
            <a:off x="4718721" y="1147196"/>
            <a:ext cx="3621504" cy="754085"/>
            <a:chOff x="4718721" y="1147196"/>
            <a:chExt cx="3621504" cy="75408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78DBC0B-0545-468C-9B57-81708F1CFA5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826334" y="1178449"/>
              <a:ext cx="363322" cy="324788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D89731C-9188-4A6D-A4B7-7222836C2CC3}"/>
                </a:ext>
              </a:extLst>
            </p:cNvPr>
            <p:cNvSpPr/>
            <p:nvPr/>
          </p:nvSpPr>
          <p:spPr>
            <a:xfrm>
              <a:off x="5222240" y="1147196"/>
              <a:ext cx="303801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nl-BE" dirty="0">
                  <a:solidFill>
                    <a:schemeClr val="accent6">
                      <a:lumMod val="50000"/>
                    </a:schemeClr>
                  </a:solidFill>
                  <a:sym typeface="Symbol" panose="05050102010706020507" pitchFamily="18" charset="2"/>
                </a:rPr>
                <a:t>= -2.792 847 344 1 (42) </a:t>
              </a:r>
              <a:r>
                <a:rPr lang="nl-BE" baseline="-25000" dirty="0">
                  <a:solidFill>
                    <a:schemeClr val="accent6">
                      <a:lumMod val="50000"/>
                    </a:schemeClr>
                  </a:solidFill>
                  <a:sym typeface="Symbol" panose="05050102010706020507" pitchFamily="18" charset="2"/>
                </a:rPr>
                <a:t>N</a:t>
              </a:r>
              <a:r>
                <a:rPr lang="nl-BE" dirty="0">
                  <a:solidFill>
                    <a:schemeClr val="accent6">
                      <a:lumMod val="50000"/>
                    </a:schemeClr>
                  </a:solidFill>
                  <a:sym typeface="Symbol" panose="05050102010706020507" pitchFamily="18" charset="2"/>
                </a:rPr>
                <a:t> </a:t>
              </a:r>
              <a:endParaRPr lang="nl-BE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04718E8-860B-473E-886D-954AFF5C34B2}"/>
                </a:ext>
              </a:extLst>
            </p:cNvPr>
            <p:cNvSpPr txBox="1"/>
            <p:nvPr/>
          </p:nvSpPr>
          <p:spPr>
            <a:xfrm>
              <a:off x="4718721" y="1470394"/>
              <a:ext cx="362150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sz="2200" b="1" dirty="0">
                  <a:solidFill>
                    <a:schemeClr val="accent6">
                      <a:lumMod val="50000"/>
                    </a:schemeClr>
                  </a:solidFill>
                  <a:sym typeface="Symbol" panose="05050102010706020507" pitchFamily="18" charset="2"/>
                </a:rPr>
                <a:t></a:t>
              </a:r>
              <a:r>
                <a:rPr lang="nl-BE" sz="2200" b="1" baseline="-25000" dirty="0">
                  <a:solidFill>
                    <a:schemeClr val="accent6">
                      <a:lumMod val="50000"/>
                    </a:schemeClr>
                  </a:solidFill>
                  <a:sym typeface="Symbol" panose="05050102010706020507" pitchFamily="18" charset="2"/>
                </a:rPr>
                <a:t>p  </a:t>
              </a:r>
              <a:r>
                <a:rPr lang="nl-BE" sz="2200" b="1" dirty="0">
                  <a:solidFill>
                    <a:schemeClr val="accent6">
                      <a:lumMod val="50000"/>
                    </a:schemeClr>
                  </a:solidFill>
                  <a:sym typeface="Symbol" panose="05050102010706020507" pitchFamily="18" charset="2"/>
                </a:rPr>
                <a:t> </a:t>
              </a:r>
              <a:r>
                <a:rPr lang="nl-BE" dirty="0">
                  <a:solidFill>
                    <a:schemeClr val="accent6">
                      <a:lumMod val="50000"/>
                    </a:schemeClr>
                  </a:solidFill>
                  <a:sym typeface="Symbol" panose="05050102010706020507" pitchFamily="18" charset="2"/>
                </a:rPr>
                <a:t>= +2.792 847 344 62 (82) </a:t>
              </a:r>
              <a:r>
                <a:rPr lang="nl-BE" baseline="-25000" dirty="0">
                  <a:solidFill>
                    <a:schemeClr val="accent6">
                      <a:lumMod val="50000"/>
                    </a:schemeClr>
                  </a:solidFill>
                  <a:sym typeface="Symbol" panose="05050102010706020507" pitchFamily="18" charset="2"/>
                </a:rPr>
                <a:t>N</a:t>
              </a:r>
              <a:r>
                <a:rPr lang="nl-BE" dirty="0">
                  <a:solidFill>
                    <a:schemeClr val="accent6">
                      <a:lumMod val="50000"/>
                    </a:schemeClr>
                  </a:solidFill>
                  <a:sym typeface="Symbol" panose="05050102010706020507" pitchFamily="18" charset="2"/>
                </a:rPr>
                <a:t> </a:t>
              </a:r>
              <a:endParaRPr lang="nl-BE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0D090A3A-D49C-492F-BB8F-D2F3A9B628E4}"/>
              </a:ext>
            </a:extLst>
          </p:cNvPr>
          <p:cNvSpPr txBox="1"/>
          <p:nvPr/>
        </p:nvSpPr>
        <p:spPr>
          <a:xfrm>
            <a:off x="4499992" y="2163709"/>
            <a:ext cx="422263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200" b="1" dirty="0" err="1">
                <a:solidFill>
                  <a:srgbClr val="1C36FA"/>
                </a:solidFill>
                <a:sym typeface="Symbol" panose="05050102010706020507" pitchFamily="18" charset="2"/>
              </a:rPr>
              <a:t>relative</a:t>
            </a:r>
            <a:r>
              <a:rPr lang="nl-BE" sz="2200" b="1" dirty="0">
                <a:solidFill>
                  <a:srgbClr val="1C36FA"/>
                </a:solidFill>
                <a:sym typeface="Symbol" panose="05050102010706020507" pitchFamily="18" charset="2"/>
              </a:rPr>
              <a:t> </a:t>
            </a:r>
            <a:r>
              <a:rPr lang="nl-BE" sz="2200" b="1" dirty="0" err="1">
                <a:solidFill>
                  <a:srgbClr val="1C36FA"/>
                </a:solidFill>
                <a:sym typeface="Symbol" panose="05050102010706020507" pitchFamily="18" charset="2"/>
              </a:rPr>
              <a:t>difference</a:t>
            </a:r>
            <a:r>
              <a:rPr lang="nl-BE" sz="2200" b="1" dirty="0">
                <a:solidFill>
                  <a:srgbClr val="1C36FA"/>
                </a:solidFill>
                <a:sym typeface="Symbol" panose="05050102010706020507" pitchFamily="18" charset="2"/>
              </a:rPr>
              <a:t> of 2 x 10</a:t>
            </a:r>
            <a:r>
              <a:rPr lang="nl-BE" sz="2200" b="1" baseline="30000" dirty="0">
                <a:solidFill>
                  <a:srgbClr val="1C36FA"/>
                </a:solidFill>
                <a:sym typeface="Symbol" panose="05050102010706020507" pitchFamily="18" charset="2"/>
              </a:rPr>
              <a:t>-10</a:t>
            </a:r>
            <a:endParaRPr lang="nl-BE" baseline="30000" dirty="0">
              <a:solidFill>
                <a:srgbClr val="1C36FA"/>
              </a:solidFill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61346B1-4715-4A1A-B79B-AFC8A834243C}"/>
              </a:ext>
            </a:extLst>
          </p:cNvPr>
          <p:cNvCxnSpPr>
            <a:cxnSpLocks/>
          </p:cNvCxnSpPr>
          <p:nvPr/>
        </p:nvCxnSpPr>
        <p:spPr>
          <a:xfrm>
            <a:off x="6380176" y="1927498"/>
            <a:ext cx="0" cy="277366"/>
          </a:xfrm>
          <a:prstGeom prst="straightConnector1">
            <a:avLst/>
          </a:prstGeom>
          <a:ln w="508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1A49A873-8071-42AA-9AC4-6A89CE3505FA}"/>
              </a:ext>
            </a:extLst>
          </p:cNvPr>
          <p:cNvSpPr/>
          <p:nvPr/>
        </p:nvSpPr>
        <p:spPr>
          <a:xfrm>
            <a:off x="477180" y="6119336"/>
            <a:ext cx="4745060" cy="52322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nl-BE" sz="1400" dirty="0">
                <a:solidFill>
                  <a:schemeClr val="accent6">
                    <a:lumMod val="50000"/>
                  </a:schemeClr>
                </a:solidFill>
                <a:sym typeface="Symbol" panose="05050102010706020507" pitchFamily="18" charset="2"/>
              </a:rPr>
              <a:t>anti-p:   C. </a:t>
            </a:r>
            <a:r>
              <a:rPr lang="nl-BE" sz="1400" dirty="0" err="1">
                <a:solidFill>
                  <a:schemeClr val="accent6">
                    <a:lumMod val="50000"/>
                  </a:schemeClr>
                </a:solidFill>
                <a:sym typeface="Symbol" panose="05050102010706020507" pitchFamily="18" charset="2"/>
              </a:rPr>
              <a:t>Smorra</a:t>
            </a:r>
            <a:r>
              <a:rPr lang="nl-BE" sz="1400" dirty="0">
                <a:solidFill>
                  <a:schemeClr val="accent6">
                    <a:lumMod val="50000"/>
                  </a:schemeClr>
                </a:solidFill>
                <a:sym typeface="Symbol" panose="05050102010706020507" pitchFamily="18" charset="2"/>
              </a:rPr>
              <a:t> et al., Nature 550 (</a:t>
            </a:r>
            <a:r>
              <a:rPr lang="nl-BE" sz="1400" dirty="0" err="1">
                <a:solidFill>
                  <a:schemeClr val="accent6">
                    <a:lumMod val="50000"/>
                  </a:schemeClr>
                </a:solidFill>
                <a:sym typeface="Symbol" panose="05050102010706020507" pitchFamily="18" charset="2"/>
              </a:rPr>
              <a:t>Oct</a:t>
            </a:r>
            <a:r>
              <a:rPr lang="nl-BE" sz="1400" dirty="0">
                <a:solidFill>
                  <a:schemeClr val="accent6">
                    <a:lumMod val="50000"/>
                  </a:schemeClr>
                </a:solidFill>
                <a:sym typeface="Symbol" panose="05050102010706020507" pitchFamily="18" charset="2"/>
              </a:rPr>
              <a:t>. 2017) 371</a:t>
            </a:r>
          </a:p>
          <a:p>
            <a:r>
              <a:rPr lang="nl-BE" sz="1400" dirty="0">
                <a:solidFill>
                  <a:schemeClr val="bg1"/>
                </a:solidFill>
                <a:sym typeface="Symbol" panose="05050102010706020507" pitchFamily="18" charset="2"/>
              </a:rPr>
              <a:t>proton: G. Schneider et al., </a:t>
            </a:r>
            <a:r>
              <a:rPr lang="nl-BE" sz="1400" dirty="0" err="1">
                <a:solidFill>
                  <a:schemeClr val="bg1"/>
                </a:solidFill>
                <a:sym typeface="Symbol" panose="05050102010706020507" pitchFamily="18" charset="2"/>
              </a:rPr>
              <a:t>Science</a:t>
            </a:r>
            <a:r>
              <a:rPr lang="nl-BE" sz="1400" dirty="0">
                <a:solidFill>
                  <a:schemeClr val="bg1"/>
                </a:solidFill>
                <a:sym typeface="Symbol" panose="05050102010706020507" pitchFamily="18" charset="2"/>
              </a:rPr>
              <a:t> 358 (Nov. 2017) 1081</a:t>
            </a:r>
            <a:r>
              <a:rPr lang="nl-BE" sz="1400" dirty="0">
                <a:solidFill>
                  <a:schemeClr val="accent6">
                    <a:lumMod val="50000"/>
                  </a:schemeClr>
                </a:solidFill>
                <a:sym typeface="Symbol" panose="05050102010706020507" pitchFamily="18" charset="2"/>
              </a:rPr>
              <a:t> </a:t>
            </a:r>
            <a:endParaRPr lang="nl-BE" sz="1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12E4127-43FC-4CB4-879A-60848ACC24BE}"/>
              </a:ext>
            </a:extLst>
          </p:cNvPr>
          <p:cNvSpPr/>
          <p:nvPr/>
        </p:nvSpPr>
        <p:spPr>
          <a:xfrm>
            <a:off x="4644008" y="1052736"/>
            <a:ext cx="3616243" cy="87476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06947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BBB7454-A502-4B1D-9258-9707D069BF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6712"/>
            <a:ext cx="9144000" cy="290816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77DBB54-FF97-4481-A55B-1A91475FF3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188640"/>
            <a:ext cx="7478905" cy="576064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BA38225-AB03-453D-9E90-16F40BD2372A}"/>
              </a:ext>
            </a:extLst>
          </p:cNvPr>
          <p:cNvSpPr/>
          <p:nvPr/>
        </p:nvSpPr>
        <p:spPr>
          <a:xfrm>
            <a:off x="-108520" y="2780928"/>
            <a:ext cx="9361040" cy="9717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27DF26B-5D5A-462E-8FA6-E8AE20A893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217" y="2891779"/>
            <a:ext cx="4463919" cy="3058104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32B47EBD-8AB8-4FE0-BD16-67332FD45934}"/>
              </a:ext>
            </a:extLst>
          </p:cNvPr>
          <p:cNvGrpSpPr/>
          <p:nvPr/>
        </p:nvGrpSpPr>
        <p:grpSpPr>
          <a:xfrm>
            <a:off x="4495028" y="2996952"/>
            <a:ext cx="4572000" cy="1998411"/>
            <a:chOff x="4525612" y="3945718"/>
            <a:chExt cx="4572000" cy="199841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47A8A6A-B105-4726-8B1C-43640B74708E}"/>
                </a:ext>
              </a:extLst>
            </p:cNvPr>
            <p:cNvSpPr/>
            <p:nvPr/>
          </p:nvSpPr>
          <p:spPr>
            <a:xfrm>
              <a:off x="4685425" y="3945718"/>
              <a:ext cx="4358886" cy="65402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sym typeface="Symbol" pitchFamily="18" charset="2"/>
                </a:rPr>
                <a:t>electron (anti-)neutrino mass </a:t>
              </a:r>
              <a:r>
                <a:rPr lang="en-US" altLang="en-US" b="1" dirty="0">
                  <a:sym typeface="Symbol" pitchFamily="18" charset="2"/>
                </a:rPr>
                <a:t>&lt; 1.1 eV </a:t>
              </a:r>
            </a:p>
            <a:p>
              <a:pPr>
                <a:spcBef>
                  <a:spcPts val="300"/>
                </a:spcBef>
              </a:pPr>
              <a:r>
                <a:rPr lang="en-US" altLang="en-US" sz="1600" b="1" dirty="0">
                  <a:sym typeface="Symbol" pitchFamily="18" charset="2"/>
                </a:rPr>
                <a:t>	 (90 % C.L.;  </a:t>
              </a:r>
              <a:r>
                <a:rPr lang="en-US" sz="1600" b="1" dirty="0">
                  <a:sym typeface="Symbol" pitchFamily="18" charset="2"/>
                </a:rPr>
                <a:t>4 weeks of data)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620F732-875C-4A5A-91CB-88D3A79446AC}"/>
                </a:ext>
              </a:extLst>
            </p:cNvPr>
            <p:cNvSpPr/>
            <p:nvPr/>
          </p:nvSpPr>
          <p:spPr>
            <a:xfrm>
              <a:off x="4525612" y="4736791"/>
              <a:ext cx="4572000" cy="64633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en-US" b="1" dirty="0">
                  <a:sym typeface="Symbol" pitchFamily="18" charset="2"/>
                </a:rPr>
                <a:t>best direct determination of the</a:t>
              </a:r>
            </a:p>
            <a:p>
              <a:pPr algn="ctr"/>
              <a:r>
                <a:rPr lang="en-US" b="1" dirty="0">
                  <a:sym typeface="Symbol" pitchFamily="18" charset="2"/>
                </a:rPr>
                <a:t>electron (anti-)neutrino mass ever !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52EBC60-9BCE-4764-82BD-DACFF05A814D}"/>
                </a:ext>
              </a:extLst>
            </p:cNvPr>
            <p:cNvSpPr/>
            <p:nvPr/>
          </p:nvSpPr>
          <p:spPr>
            <a:xfrm>
              <a:off x="5682704" y="5574797"/>
              <a:ext cx="208659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b="1" dirty="0">
                  <a:sym typeface="Symbol" pitchFamily="18" charset="2"/>
                </a:rPr>
                <a:t>CONGRATULATIONS</a:t>
              </a:r>
              <a:endParaRPr lang="en-US" sz="1600" b="1" dirty="0">
                <a:sym typeface="Symbol" pitchFamily="18" charset="2"/>
              </a:endParaRP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88EDEE41-BB60-401C-94FE-D6E7C8402CB7}"/>
              </a:ext>
            </a:extLst>
          </p:cNvPr>
          <p:cNvSpPr/>
          <p:nvPr/>
        </p:nvSpPr>
        <p:spPr>
          <a:xfrm>
            <a:off x="5991777" y="5319758"/>
            <a:ext cx="1582484" cy="338554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nl-BE" sz="1600" dirty="0">
                <a:latin typeface="Times New Roman" panose="02020603050405020304" pitchFamily="18" charset="0"/>
              </a:rPr>
              <a:t>arXiv:1909.0604</a:t>
            </a:r>
            <a:endParaRPr lang="nl-BE" sz="1600" dirty="0"/>
          </a:p>
        </p:txBody>
      </p:sp>
    </p:spTree>
    <p:extLst>
      <p:ext uri="{BB962C8B-B14F-4D97-AF65-F5344CB8AC3E}">
        <p14:creationId xmlns:p14="http://schemas.microsoft.com/office/powerpoint/2010/main" val="29926280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51520" y="404664"/>
            <a:ext cx="8568952" cy="524759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b="1" u="sng" dirty="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Arial" charset="0"/>
              </a:rPr>
              <a:t>	</a:t>
            </a:r>
            <a:r>
              <a:rPr lang="en-US" altLang="en-US" sz="2000" b="1" u="sng" dirty="0">
                <a:solidFill>
                  <a:srgbClr val="0033CC"/>
                </a:solidFill>
                <a:latin typeface="Arial" charset="0"/>
              </a:rPr>
              <a:t>Summary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b="1" dirty="0">
              <a:solidFill>
                <a:srgbClr val="0070C0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b="1" dirty="0">
              <a:solidFill>
                <a:srgbClr val="0033CC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0070C0"/>
                </a:solidFill>
                <a:latin typeface="Arial" charset="0"/>
              </a:rPr>
              <a:t>	-  neutron and nuclear beta decay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en-US" sz="2000" b="1" dirty="0">
                <a:solidFill>
                  <a:srgbClr val="0070C0"/>
                </a:solidFill>
                <a:latin typeface="Arial" charset="0"/>
              </a:rPr>
              <a:t>		-  </a:t>
            </a:r>
            <a:r>
              <a:rPr lang="en-US" altLang="en-US" sz="2000" b="1" dirty="0" err="1">
                <a:solidFill>
                  <a:srgbClr val="0070C0"/>
                </a:solidFill>
                <a:latin typeface="Arial" charset="0"/>
              </a:rPr>
              <a:t>V</a:t>
            </a:r>
            <a:r>
              <a:rPr lang="en-US" altLang="en-US" sz="2000" b="1" baseline="-20000" dirty="0" err="1">
                <a:solidFill>
                  <a:srgbClr val="0070C0"/>
                </a:solidFill>
                <a:latin typeface="Arial" charset="0"/>
              </a:rPr>
              <a:t>ud</a:t>
            </a:r>
            <a:r>
              <a:rPr lang="en-US" altLang="en-US" sz="2000" b="1" dirty="0">
                <a:solidFill>
                  <a:srgbClr val="0070C0"/>
                </a:solidFill>
                <a:latin typeface="Arial" charset="0"/>
              </a:rPr>
              <a:t> and CKM-unitarity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en-US" sz="2000" b="1" dirty="0">
                <a:solidFill>
                  <a:srgbClr val="0070C0"/>
                </a:solidFill>
                <a:latin typeface="Arial" charset="0"/>
              </a:rPr>
              <a:t>		-  searches for exotic S and T currents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en-US" sz="2000" b="1" dirty="0">
                <a:solidFill>
                  <a:srgbClr val="0070C0"/>
                </a:solidFill>
                <a:latin typeface="Arial" charset="0"/>
              </a:rPr>
              <a:t>		-  searches for Time Reversal Violation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b="1" dirty="0">
              <a:solidFill>
                <a:srgbClr val="0070C0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0070C0"/>
                </a:solidFill>
                <a:latin typeface="Arial" charset="0"/>
              </a:rPr>
              <a:t>	-  EDM experiments in search for CP-violation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0070C0"/>
                </a:solidFill>
                <a:latin typeface="Arial" charset="0"/>
              </a:rPr>
              <a:t>	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0070C0"/>
                </a:solidFill>
                <a:latin typeface="Arial" charset="0"/>
              </a:rPr>
              <a:t>	-  testing CPT with anti-matter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b="1" dirty="0">
              <a:solidFill>
                <a:srgbClr val="0070C0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b="1" dirty="0">
              <a:solidFill>
                <a:srgbClr val="0070C0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b="1" dirty="0">
              <a:solidFill>
                <a:srgbClr val="0033CC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000" b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099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86725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827583" y="3120902"/>
            <a:ext cx="8048045" cy="300049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BE" altLang="en-US" sz="2400" dirty="0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827584" y="838200"/>
            <a:ext cx="5167957" cy="215875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BE" altLang="en-US" sz="2400" dirty="0"/>
          </a:p>
        </p:txBody>
      </p:sp>
      <p:sp>
        <p:nvSpPr>
          <p:cNvPr id="4" name="Oval 4"/>
          <p:cNvSpPr>
            <a:spLocks noChangeArrowheads="1"/>
          </p:cNvSpPr>
          <p:nvPr/>
        </p:nvSpPr>
        <p:spPr bwMode="auto">
          <a:xfrm>
            <a:off x="265113" y="153988"/>
            <a:ext cx="4219575" cy="608012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BE" altLang="en-US" sz="2400" dirty="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63678" y="308839"/>
            <a:ext cx="8816643" cy="5519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3183" tIns="41591" rIns="83183" bIns="41591">
            <a:spAutoFit/>
          </a:bodyPr>
          <a:lstStyle>
            <a:lvl1pPr defTabSz="8318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318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3185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318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3185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318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318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318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318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>
                <a:latin typeface="Arial" charset="0"/>
              </a:rPr>
              <a:t>        </a:t>
            </a:r>
            <a:r>
              <a:rPr lang="en-US" altLang="en-US" sz="1600" b="1" u="sng" dirty="0">
                <a:latin typeface="Arial" charset="0"/>
              </a:rPr>
              <a:t>the  </a:t>
            </a:r>
            <a:r>
              <a:rPr lang="en-US" altLang="en-US" sz="1600" b="1" u="sng" dirty="0">
                <a:solidFill>
                  <a:srgbClr val="0000FF"/>
                </a:solidFill>
                <a:latin typeface="Arial" charset="0"/>
              </a:rPr>
              <a:t>Standard Model</a:t>
            </a:r>
            <a:r>
              <a:rPr lang="en-US" altLang="en-US" sz="1600" b="1" u="sng" dirty="0">
                <a:latin typeface="Arial" charset="0"/>
              </a:rPr>
              <a:t>  and  </a:t>
            </a:r>
            <a:r>
              <a:rPr lang="en-US" altLang="en-US" sz="1600" b="1" u="sng" dirty="0">
                <a:solidFill>
                  <a:srgbClr val="FF3300"/>
                </a:solidFill>
                <a:latin typeface="Arial" charset="0"/>
              </a:rPr>
              <a:t>beyond: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srgbClr val="FF3300"/>
                </a:solidFill>
                <a:latin typeface="Arial" charset="0"/>
                <a:sym typeface="Symbol" pitchFamily="18" charset="2"/>
              </a:rPr>
              <a:t>							   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0000FF"/>
                </a:solidFill>
                <a:latin typeface="Arial" charset="0"/>
              </a:rPr>
              <a:t>	  </a:t>
            </a:r>
            <a:r>
              <a:rPr lang="en-US" altLang="en-US" sz="1600" b="1" dirty="0">
                <a:solidFill>
                  <a:srgbClr val="0000FF"/>
                </a:solidFill>
                <a:latin typeface="Arial" charset="0"/>
              </a:rPr>
              <a:t>*   C</a:t>
            </a:r>
            <a:r>
              <a:rPr lang="en-US" altLang="en-US" sz="1600" b="1" baseline="-25000" dirty="0">
                <a:solidFill>
                  <a:srgbClr val="0000FF"/>
                </a:solidFill>
                <a:latin typeface="Arial" charset="0"/>
              </a:rPr>
              <a:t>V </a:t>
            </a:r>
            <a:r>
              <a:rPr lang="en-US" altLang="en-US" sz="16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altLang="en-US" sz="1600" b="1" dirty="0">
                <a:solidFill>
                  <a:srgbClr val="0000FF"/>
                </a:solidFill>
                <a:latin typeface="Arial" charset="0"/>
                <a:sym typeface="Symbol" panose="05050102010706020507" pitchFamily="18" charset="2"/>
              </a:rPr>
              <a:t></a:t>
            </a:r>
            <a:r>
              <a:rPr lang="en-US" altLang="en-US" sz="1600" b="1" dirty="0">
                <a:solidFill>
                  <a:srgbClr val="0000FF"/>
                </a:solidFill>
                <a:latin typeface="Arial" charset="0"/>
              </a:rPr>
              <a:t>  1;   C</a:t>
            </a:r>
            <a:r>
              <a:rPr lang="en-US" altLang="en-US" sz="1600" b="1" baseline="-25000" dirty="0">
                <a:solidFill>
                  <a:srgbClr val="0000FF"/>
                </a:solidFill>
                <a:latin typeface="Arial" charset="0"/>
              </a:rPr>
              <a:t>A </a:t>
            </a:r>
            <a:r>
              <a:rPr lang="en-US" altLang="en-US" sz="1600" b="1" dirty="0">
                <a:solidFill>
                  <a:srgbClr val="0000FF"/>
                </a:solidFill>
                <a:latin typeface="Arial" charset="0"/>
              </a:rPr>
              <a:t> =  -1.27</a:t>
            </a:r>
            <a:r>
              <a:rPr lang="en-US" altLang="en-US" sz="1800" b="1" dirty="0">
                <a:solidFill>
                  <a:srgbClr val="0000FF"/>
                </a:solidFill>
                <a:latin typeface="Arial" charset="0"/>
              </a:rPr>
              <a:t>  </a:t>
            </a:r>
            <a:r>
              <a:rPr lang="en-US" altLang="en-US" sz="1300" b="1" dirty="0">
                <a:latin typeface="Arial" charset="0"/>
              </a:rPr>
              <a:t>(</a:t>
            </a:r>
            <a:r>
              <a:rPr lang="en-US" altLang="en-US" sz="1300" b="1" dirty="0" err="1">
                <a:latin typeface="Arial" charset="0"/>
              </a:rPr>
              <a:t>g</a:t>
            </a:r>
            <a:r>
              <a:rPr lang="en-US" altLang="en-US" sz="1300" b="1" baseline="-12000" dirty="0" err="1">
                <a:latin typeface="Arial" charset="0"/>
              </a:rPr>
              <a:t>A</a:t>
            </a:r>
            <a:r>
              <a:rPr lang="en-US" altLang="en-US" sz="1300" b="1" dirty="0">
                <a:latin typeface="Arial" charset="0"/>
              </a:rPr>
              <a:t>/</a:t>
            </a:r>
            <a:r>
              <a:rPr lang="en-US" altLang="en-US" sz="1300" b="1" dirty="0" err="1">
                <a:latin typeface="Arial" charset="0"/>
              </a:rPr>
              <a:t>g</a:t>
            </a:r>
            <a:r>
              <a:rPr lang="en-US" altLang="en-US" sz="1300" b="1" baseline="-12000" dirty="0" err="1">
                <a:latin typeface="Arial" charset="0"/>
              </a:rPr>
              <a:t>V</a:t>
            </a:r>
            <a:r>
              <a:rPr lang="en-US" altLang="en-US" sz="1300" b="1" dirty="0">
                <a:latin typeface="Arial" charset="0"/>
              </a:rPr>
              <a:t> from n-decay)</a:t>
            </a:r>
            <a:endParaRPr lang="en-US" altLang="en-US" sz="1300" b="1" dirty="0">
              <a:solidFill>
                <a:srgbClr val="0000FF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altLang="en-US" sz="1800" b="1" dirty="0">
                <a:solidFill>
                  <a:srgbClr val="0000FF"/>
                </a:solidFill>
                <a:latin typeface="Arial" charset="0"/>
              </a:rPr>
              <a:t>	  </a:t>
            </a:r>
            <a:r>
              <a:rPr lang="en-US" altLang="en-US" sz="1600" b="1" dirty="0">
                <a:solidFill>
                  <a:srgbClr val="0000FF"/>
                </a:solidFill>
                <a:latin typeface="Arial" charset="0"/>
              </a:rPr>
              <a:t>*   C</a:t>
            </a:r>
            <a:r>
              <a:rPr lang="en-US" altLang="en-US" sz="1600" b="1" baseline="-25000" dirty="0">
                <a:solidFill>
                  <a:srgbClr val="0000FF"/>
                </a:solidFill>
                <a:latin typeface="Arial" charset="0"/>
              </a:rPr>
              <a:t>V</a:t>
            </a:r>
            <a:r>
              <a:rPr lang="en-US" altLang="en-US" sz="1600" b="1" baseline="30000" dirty="0">
                <a:solidFill>
                  <a:srgbClr val="0000FF"/>
                </a:solidFill>
                <a:latin typeface="Arial" charset="0"/>
              </a:rPr>
              <a:t>’</a:t>
            </a:r>
            <a:r>
              <a:rPr lang="en-US" altLang="en-US" sz="1600" b="1" dirty="0">
                <a:solidFill>
                  <a:srgbClr val="0000FF"/>
                </a:solidFill>
                <a:latin typeface="Arial" charset="0"/>
              </a:rPr>
              <a:t> = C</a:t>
            </a:r>
            <a:r>
              <a:rPr lang="en-US" altLang="en-US" sz="1600" b="1" baseline="-25000" dirty="0">
                <a:solidFill>
                  <a:srgbClr val="0000FF"/>
                </a:solidFill>
                <a:latin typeface="Arial" charset="0"/>
              </a:rPr>
              <a:t>V</a:t>
            </a:r>
            <a:r>
              <a:rPr lang="en-US" altLang="en-US" sz="1600" b="1" dirty="0">
                <a:solidFill>
                  <a:srgbClr val="0000FF"/>
                </a:solidFill>
                <a:latin typeface="Arial" charset="0"/>
              </a:rPr>
              <a:t>   &amp;  C</a:t>
            </a:r>
            <a:r>
              <a:rPr lang="en-US" altLang="en-US" sz="1600" b="1" baseline="-25000" dirty="0">
                <a:solidFill>
                  <a:srgbClr val="0000FF"/>
                </a:solidFill>
                <a:latin typeface="Arial" charset="0"/>
              </a:rPr>
              <a:t>A</a:t>
            </a:r>
            <a:r>
              <a:rPr lang="en-US" altLang="en-US" sz="1600" b="1" baseline="30000" dirty="0">
                <a:solidFill>
                  <a:srgbClr val="0000FF"/>
                </a:solidFill>
                <a:latin typeface="Arial" charset="0"/>
              </a:rPr>
              <a:t>’</a:t>
            </a:r>
            <a:r>
              <a:rPr lang="en-US" altLang="en-US" sz="1600" b="1" dirty="0">
                <a:solidFill>
                  <a:srgbClr val="0000FF"/>
                </a:solidFill>
                <a:latin typeface="Arial" charset="0"/>
              </a:rPr>
              <a:t> = C</a:t>
            </a:r>
            <a:r>
              <a:rPr lang="en-US" altLang="en-US" sz="1600" b="1" baseline="-25000" dirty="0">
                <a:solidFill>
                  <a:srgbClr val="0000FF"/>
                </a:solidFill>
                <a:latin typeface="Arial" charset="0"/>
              </a:rPr>
              <a:t>A</a:t>
            </a:r>
            <a:r>
              <a:rPr lang="en-US" altLang="en-US" sz="1800" b="1" baseline="-25000" dirty="0">
                <a:solidFill>
                  <a:srgbClr val="0000FF"/>
                </a:solidFill>
                <a:latin typeface="Arial" charset="0"/>
              </a:rPr>
              <a:t>    </a:t>
            </a:r>
            <a:r>
              <a:rPr lang="en-US" altLang="en-US" sz="1300" b="1" dirty="0">
                <a:latin typeface="Arial" charset="0"/>
              </a:rPr>
              <a:t>(maximal P-violation)</a:t>
            </a:r>
            <a:endParaRPr lang="en-US" altLang="en-US" sz="1300" b="1" baseline="-25000" dirty="0">
              <a:solidFill>
                <a:srgbClr val="0000FF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altLang="en-US" sz="800" b="1" dirty="0">
                <a:solidFill>
                  <a:srgbClr val="0000FF"/>
                </a:solidFill>
                <a:latin typeface="Arial" charset="0"/>
              </a:rPr>
              <a:t>	</a:t>
            </a:r>
          </a:p>
          <a:p>
            <a:pPr eaLnBrk="1" hangingPunct="1">
              <a:buFontTx/>
              <a:buNone/>
            </a:pPr>
            <a:r>
              <a:rPr lang="en-US" altLang="en-US" sz="1800" b="1" dirty="0">
                <a:solidFill>
                  <a:srgbClr val="0000FF"/>
                </a:solidFill>
                <a:latin typeface="Arial" charset="0"/>
              </a:rPr>
              <a:t>	  </a:t>
            </a:r>
            <a:r>
              <a:rPr lang="en-US" altLang="en-US" sz="1600" b="1" dirty="0">
                <a:solidFill>
                  <a:srgbClr val="0000FF"/>
                </a:solidFill>
                <a:latin typeface="Arial" charset="0"/>
              </a:rPr>
              <a:t>*   C</a:t>
            </a:r>
            <a:r>
              <a:rPr lang="en-US" altLang="en-US" sz="1600" b="1" baseline="-25000" dirty="0">
                <a:solidFill>
                  <a:srgbClr val="0000FF"/>
                </a:solidFill>
                <a:latin typeface="Arial" charset="0"/>
              </a:rPr>
              <a:t>S</a:t>
            </a:r>
            <a:r>
              <a:rPr lang="en-US" altLang="en-US" sz="1600" b="1" dirty="0">
                <a:solidFill>
                  <a:srgbClr val="0000FF"/>
                </a:solidFill>
                <a:latin typeface="Arial" charset="0"/>
              </a:rPr>
              <a:t>  =  C</a:t>
            </a:r>
            <a:r>
              <a:rPr lang="en-US" altLang="en-US" sz="1600" b="1" baseline="-25000" dirty="0">
                <a:solidFill>
                  <a:srgbClr val="0000FF"/>
                </a:solidFill>
                <a:latin typeface="Arial" charset="0"/>
              </a:rPr>
              <a:t>S</a:t>
            </a:r>
            <a:r>
              <a:rPr lang="en-US" altLang="en-US" sz="1600" b="1" baseline="30000" dirty="0">
                <a:solidFill>
                  <a:srgbClr val="0000FF"/>
                </a:solidFill>
                <a:latin typeface="Arial" charset="0"/>
              </a:rPr>
              <a:t>’</a:t>
            </a:r>
            <a:r>
              <a:rPr lang="en-US" altLang="en-US" sz="1600" b="1" dirty="0">
                <a:solidFill>
                  <a:srgbClr val="0000FF"/>
                </a:solidFill>
                <a:latin typeface="Arial" charset="0"/>
              </a:rPr>
              <a:t>  = C</a:t>
            </a:r>
            <a:r>
              <a:rPr lang="en-US" altLang="en-US" sz="1600" b="1" baseline="-25000" dirty="0">
                <a:solidFill>
                  <a:srgbClr val="0000FF"/>
                </a:solidFill>
                <a:latin typeface="Arial" charset="0"/>
              </a:rPr>
              <a:t>T</a:t>
            </a:r>
            <a:r>
              <a:rPr lang="en-US" altLang="en-US" sz="1600" b="1" dirty="0">
                <a:solidFill>
                  <a:srgbClr val="0000FF"/>
                </a:solidFill>
                <a:latin typeface="Arial" charset="0"/>
              </a:rPr>
              <a:t>  =  C</a:t>
            </a:r>
            <a:r>
              <a:rPr lang="en-US" altLang="en-US" sz="1600" b="1" baseline="-25000" dirty="0">
                <a:solidFill>
                  <a:srgbClr val="0000FF"/>
                </a:solidFill>
                <a:latin typeface="Arial" charset="0"/>
              </a:rPr>
              <a:t>T</a:t>
            </a:r>
            <a:r>
              <a:rPr lang="en-US" altLang="en-US" sz="1600" b="1" baseline="30000" dirty="0">
                <a:solidFill>
                  <a:srgbClr val="0000FF"/>
                </a:solidFill>
                <a:latin typeface="Arial" charset="0"/>
              </a:rPr>
              <a:t>’</a:t>
            </a:r>
            <a:r>
              <a:rPr lang="en-US" altLang="en-US" sz="1600" b="1" dirty="0">
                <a:solidFill>
                  <a:srgbClr val="0000FF"/>
                </a:solidFill>
                <a:latin typeface="Arial" charset="0"/>
              </a:rPr>
              <a:t> = C</a:t>
            </a:r>
            <a:r>
              <a:rPr lang="en-US" altLang="en-US" sz="1600" b="1" baseline="-25000" dirty="0">
                <a:solidFill>
                  <a:srgbClr val="0000FF"/>
                </a:solidFill>
                <a:latin typeface="Arial" charset="0"/>
              </a:rPr>
              <a:t>P</a:t>
            </a:r>
            <a:r>
              <a:rPr lang="en-US" altLang="en-US" sz="1600" b="1" dirty="0">
                <a:solidFill>
                  <a:srgbClr val="0000FF"/>
                </a:solidFill>
                <a:latin typeface="Arial" charset="0"/>
              </a:rPr>
              <a:t>  =  C</a:t>
            </a:r>
            <a:r>
              <a:rPr lang="en-US" altLang="en-US" sz="1600" b="1" baseline="-25000" dirty="0">
                <a:solidFill>
                  <a:srgbClr val="0000FF"/>
                </a:solidFill>
                <a:latin typeface="Arial" charset="0"/>
              </a:rPr>
              <a:t>P</a:t>
            </a:r>
            <a:r>
              <a:rPr lang="en-US" altLang="en-US" sz="1600" b="1" baseline="30000" dirty="0">
                <a:solidFill>
                  <a:srgbClr val="0000FF"/>
                </a:solidFill>
                <a:latin typeface="Arial" charset="0"/>
              </a:rPr>
              <a:t>’</a:t>
            </a:r>
            <a:r>
              <a:rPr lang="en-US" altLang="en-US" sz="1600" b="1" dirty="0">
                <a:solidFill>
                  <a:srgbClr val="0000FF"/>
                </a:solidFill>
                <a:latin typeface="Arial" charset="0"/>
              </a:rPr>
              <a:t>  </a:t>
            </a:r>
            <a:r>
              <a:rPr lang="en-US" altLang="en-US" sz="1600" b="1" dirty="0">
                <a:solidFill>
                  <a:srgbClr val="0000FF"/>
                </a:solidFill>
                <a:latin typeface="Arial" charset="0"/>
                <a:sym typeface="Symbol" pitchFamily="18" charset="2"/>
              </a:rPr>
              <a:t>  0</a:t>
            </a:r>
            <a:r>
              <a:rPr lang="en-US" altLang="en-US" sz="1800" b="1" dirty="0">
                <a:solidFill>
                  <a:srgbClr val="0000FF"/>
                </a:solidFill>
                <a:latin typeface="Arial" charset="0"/>
                <a:sym typeface="Symbol" pitchFamily="18" charset="2"/>
              </a:rPr>
              <a:t>   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en-US" altLang="en-US" sz="1300" b="1" dirty="0">
                <a:solidFill>
                  <a:srgbClr val="0000FF"/>
                </a:solidFill>
                <a:latin typeface="Arial" charset="0"/>
                <a:sym typeface="Symbol" pitchFamily="18" charset="2"/>
              </a:rPr>
              <a:t>				</a:t>
            </a:r>
            <a:r>
              <a:rPr lang="en-US" altLang="en-US" sz="1300" b="1" dirty="0">
                <a:latin typeface="Arial" charset="0"/>
                <a:sym typeface="Symbol" pitchFamily="18" charset="2"/>
              </a:rPr>
              <a:t>(only V- and A-currents)</a:t>
            </a:r>
          </a:p>
          <a:p>
            <a:pPr eaLnBrk="1" hangingPunct="1">
              <a:buFontTx/>
              <a:buNone/>
            </a:pPr>
            <a:endParaRPr lang="en-US" altLang="en-US" sz="800" b="1" dirty="0">
              <a:solidFill>
                <a:srgbClr val="0000FF"/>
              </a:solidFill>
              <a:latin typeface="Arial" charset="0"/>
              <a:sym typeface="Symbol" pitchFamily="18" charset="2"/>
            </a:endParaRP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en-US" altLang="en-US" sz="1600" b="1" dirty="0">
                <a:solidFill>
                  <a:srgbClr val="0000FF"/>
                </a:solidFill>
                <a:latin typeface="Arial" charset="0"/>
                <a:sym typeface="Symbol" pitchFamily="18" charset="2"/>
              </a:rPr>
              <a:t> 	  </a:t>
            </a:r>
            <a:r>
              <a:rPr lang="en-US" altLang="en-US" sz="1400" b="1" dirty="0">
                <a:solidFill>
                  <a:srgbClr val="0000FF"/>
                </a:solidFill>
                <a:latin typeface="Arial" charset="0"/>
                <a:sym typeface="Symbol" pitchFamily="18" charset="2"/>
              </a:rPr>
              <a:t>*   no time reversal violation</a:t>
            </a:r>
            <a:r>
              <a:rPr lang="en-US" altLang="en-US" sz="1600" b="1" dirty="0">
                <a:solidFill>
                  <a:srgbClr val="FF0000"/>
                </a:solidFill>
                <a:latin typeface="Arial" charset="0"/>
              </a:rPr>
              <a:t>  </a:t>
            </a:r>
            <a:r>
              <a:rPr lang="en-US" altLang="en-US" sz="1300" b="1" dirty="0">
                <a:latin typeface="Arial" charset="0"/>
              </a:rPr>
              <a:t>(except for the CP-violation 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en-US" altLang="en-US" sz="1300" b="1" dirty="0">
                <a:latin typeface="Arial" charset="0"/>
              </a:rPr>
              <a:t>		            described by the phase in the CKM matrix)</a:t>
            </a:r>
            <a:endParaRPr lang="en-US" altLang="en-US" sz="1300" b="1" dirty="0">
              <a:solidFill>
                <a:srgbClr val="0000FF"/>
              </a:solidFill>
              <a:latin typeface="Arial" charset="0"/>
              <a:sym typeface="Symbol" pitchFamily="18" charset="2"/>
            </a:endParaRPr>
          </a:p>
          <a:p>
            <a:pPr eaLnBrk="1" hangingPunct="1">
              <a:buFontTx/>
              <a:buNone/>
            </a:pPr>
            <a:endParaRPr lang="en-US" altLang="en-US" sz="500" b="1" dirty="0">
              <a:solidFill>
                <a:srgbClr val="0000FF"/>
              </a:solidFill>
              <a:latin typeface="Arial" charset="0"/>
              <a:sym typeface="Symbol" pitchFamily="18" charset="2"/>
            </a:endParaRPr>
          </a:p>
          <a:p>
            <a:pPr eaLnBrk="1" hangingPunct="1">
              <a:buFontTx/>
              <a:buNone/>
            </a:pPr>
            <a:r>
              <a:rPr lang="en-US" altLang="en-US" sz="700" b="1" dirty="0">
                <a:solidFill>
                  <a:srgbClr val="0000FF"/>
                </a:solidFill>
                <a:latin typeface="Arial" charset="0"/>
                <a:sym typeface="Symbol" pitchFamily="18" charset="2"/>
              </a:rPr>
              <a:t>	</a:t>
            </a:r>
          </a:p>
          <a:p>
            <a:pPr eaLnBrk="1" hangingPunct="1">
              <a:spcBef>
                <a:spcPts val="1800"/>
              </a:spcBef>
              <a:buFontTx/>
              <a:buNone/>
            </a:pPr>
            <a:r>
              <a:rPr lang="en-US" altLang="en-US" sz="1800" b="1" dirty="0">
                <a:solidFill>
                  <a:srgbClr val="0000FF"/>
                </a:solidFill>
                <a:latin typeface="Arial" charset="0"/>
                <a:sym typeface="Symbol" pitchFamily="18" charset="2"/>
              </a:rPr>
              <a:t>	  </a:t>
            </a:r>
            <a:r>
              <a:rPr lang="en-US" altLang="en-US" sz="1600" b="1" dirty="0">
                <a:solidFill>
                  <a:srgbClr val="FF3300"/>
                </a:solidFill>
                <a:latin typeface="Arial" charset="0"/>
                <a:sym typeface="Symbol" pitchFamily="18" charset="2"/>
              </a:rPr>
              <a:t>experimental upper limits on 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scalar and tensor couplings 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involving right-handed neutrinos</a:t>
            </a:r>
            <a:r>
              <a:rPr lang="en-US" sz="1600" b="1" dirty="0">
                <a:solidFill>
                  <a:srgbClr val="FF3300"/>
                </a:solidFill>
                <a:latin typeface="Arial" charset="0"/>
                <a:sym typeface="Symbol" pitchFamily="18" charset="2"/>
              </a:rPr>
              <a:t> 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en-US" sz="1600" b="1" dirty="0">
                <a:solidFill>
                  <a:srgbClr val="FF3300"/>
                </a:solidFill>
                <a:latin typeface="Arial" charset="0"/>
                <a:sym typeface="Symbol" pitchFamily="18" charset="2"/>
              </a:rPr>
              <a:t>	  a</a:t>
            </a:r>
            <a:r>
              <a:rPr lang="en-US" altLang="en-US" sz="1600" b="1" dirty="0">
                <a:solidFill>
                  <a:srgbClr val="FF3300"/>
                </a:solidFill>
                <a:latin typeface="Arial" charset="0"/>
                <a:sym typeface="Symbol" pitchFamily="18" charset="2"/>
              </a:rPr>
              <a:t>re at the 5 to 10 % level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FF3300"/>
                </a:solidFill>
                <a:latin typeface="Arial" charset="0"/>
                <a:sym typeface="Symbol" pitchFamily="18" charset="2"/>
              </a:rPr>
              <a:t>	  </a:t>
            </a:r>
            <a:r>
              <a:rPr lang="en-US" altLang="en-US" sz="1300" b="1" dirty="0">
                <a:latin typeface="Arial" charset="0"/>
                <a:sym typeface="Symbol" pitchFamily="18" charset="2"/>
              </a:rPr>
              <a:t>(neutron and nuclear -decay)</a:t>
            </a:r>
            <a:r>
              <a:rPr lang="en-US" altLang="en-US" sz="1800" b="1" dirty="0">
                <a:solidFill>
                  <a:srgbClr val="0000FF"/>
                </a:solidFill>
                <a:latin typeface="Arial" charset="0"/>
                <a:sym typeface="Symbol" pitchFamily="18" charset="2"/>
              </a:rPr>
              <a:t> </a:t>
            </a:r>
          </a:p>
          <a:p>
            <a:pPr eaLnBrk="1" hangingPunct="1">
              <a:buFontTx/>
              <a:buNone/>
            </a:pPr>
            <a:endParaRPr lang="en-US" altLang="en-US" sz="600" b="1" dirty="0">
              <a:solidFill>
                <a:schemeClr val="accent6">
                  <a:lumMod val="50000"/>
                </a:schemeClr>
              </a:solidFill>
              <a:latin typeface="Arial" charset="0"/>
              <a:sym typeface="Symbol" pitchFamily="18" charset="2"/>
            </a:endParaRPr>
          </a:p>
          <a:p>
            <a:pPr eaLnBrk="1" hangingPunct="1">
              <a:buFontTx/>
              <a:buNone/>
            </a:pPr>
            <a:r>
              <a:rPr lang="en-US" altLang="en-US" sz="1800" b="1" dirty="0">
                <a:solidFill>
                  <a:schemeClr val="accent6">
                    <a:lumMod val="50000"/>
                  </a:schemeClr>
                </a:solidFill>
                <a:latin typeface="Arial" charset="0"/>
                <a:sym typeface="Symbol" pitchFamily="18" charset="2"/>
              </a:rPr>
              <a:t>		</a:t>
            </a:r>
          </a:p>
          <a:p>
            <a:pPr eaLnBrk="1" hangingPunct="1">
              <a:buFontTx/>
              <a:buNone/>
            </a:pPr>
            <a:r>
              <a:rPr lang="en-US" altLang="en-US" sz="1800" b="1" dirty="0">
                <a:solidFill>
                  <a:schemeClr val="accent6">
                    <a:lumMod val="50000"/>
                  </a:schemeClr>
                </a:solidFill>
                <a:latin typeface="Arial" charset="0"/>
                <a:sym typeface="Symbol" pitchFamily="18" charset="2"/>
              </a:rPr>
              <a:t>  	  </a:t>
            </a:r>
          </a:p>
          <a:p>
            <a:pPr eaLnBrk="1" hangingPunct="1">
              <a:buFontTx/>
              <a:buNone/>
            </a:pPr>
            <a:r>
              <a:rPr lang="en-US" altLang="en-US" sz="1800" b="1" dirty="0">
                <a:solidFill>
                  <a:schemeClr val="accent6">
                    <a:lumMod val="50000"/>
                  </a:schemeClr>
                </a:solidFill>
                <a:latin typeface="Arial" charset="0"/>
                <a:sym typeface="Symbol" pitchFamily="18" charset="2"/>
              </a:rPr>
              <a:t>	  </a:t>
            </a:r>
            <a:r>
              <a:rPr lang="en-US" altLang="en-US" sz="1200" b="1" dirty="0">
                <a:solidFill>
                  <a:schemeClr val="accent6">
                    <a:lumMod val="50000"/>
                  </a:schemeClr>
                </a:solidFill>
                <a:latin typeface="Arial" charset="0"/>
                <a:sym typeface="Symbol" pitchFamily="18" charset="2"/>
              </a:rPr>
              <a:t>M. Gonzalez-Alonso, O. Naviliat-Cuncic, NS,</a:t>
            </a:r>
          </a:p>
          <a:p>
            <a:pPr eaLnBrk="1" hangingPunct="1">
              <a:buFontTx/>
              <a:buNone/>
            </a:pPr>
            <a:r>
              <a:rPr lang="en-US" altLang="en-US" sz="1200" b="1" dirty="0">
                <a:solidFill>
                  <a:schemeClr val="accent6">
                    <a:lumMod val="50000"/>
                  </a:schemeClr>
                </a:solidFill>
                <a:latin typeface="Arial" charset="0"/>
                <a:sym typeface="Symbol" pitchFamily="18" charset="2"/>
              </a:rPr>
              <a:t>	   arXiv:1803.08732 [</a:t>
            </a:r>
            <a:r>
              <a:rPr lang="en-US" altLang="en-US" sz="1200" b="1" dirty="0" err="1">
                <a:solidFill>
                  <a:schemeClr val="accent6">
                    <a:lumMod val="50000"/>
                  </a:schemeClr>
                </a:solidFill>
                <a:latin typeface="Arial" charset="0"/>
                <a:sym typeface="Symbol" pitchFamily="18" charset="2"/>
              </a:rPr>
              <a:t>hep-ph</a:t>
            </a:r>
            <a:r>
              <a:rPr lang="en-US" altLang="en-US" sz="1200" b="1" dirty="0">
                <a:solidFill>
                  <a:schemeClr val="accent6">
                    <a:lumMod val="50000"/>
                  </a:schemeClr>
                </a:solidFill>
                <a:latin typeface="Arial" charset="0"/>
                <a:sym typeface="Symbol" pitchFamily="18" charset="2"/>
              </a:rPr>
              <a:t>] (</a:t>
            </a:r>
            <a:r>
              <a:rPr lang="en-US" altLang="en-US" sz="1200" b="1" dirty="0" err="1">
                <a:solidFill>
                  <a:schemeClr val="accent6">
                    <a:lumMod val="50000"/>
                  </a:schemeClr>
                </a:solidFill>
                <a:latin typeface="Arial" charset="0"/>
                <a:sym typeface="Symbol" pitchFamily="18" charset="2"/>
              </a:rPr>
              <a:t>subm</a:t>
            </a:r>
            <a:r>
              <a:rPr lang="en-US" altLang="en-US" sz="1200" b="1" dirty="0">
                <a:solidFill>
                  <a:schemeClr val="accent6">
                    <a:lumMod val="50000"/>
                  </a:schemeClr>
                </a:solidFill>
                <a:latin typeface="Arial" charset="0"/>
                <a:sym typeface="Symbol" pitchFamily="18" charset="2"/>
              </a:rPr>
              <a:t>. to RMP)</a:t>
            </a:r>
            <a:endParaRPr lang="en-GB" altLang="en-US" sz="1200" b="1" dirty="0">
              <a:latin typeface="Arial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858963" y="5688013"/>
            <a:ext cx="161925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183" tIns="41591" rIns="83183" bIns="41591">
            <a:spAutoFit/>
          </a:bodyPr>
          <a:lstStyle>
            <a:lvl1pPr defTabSz="8318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318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3185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318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3185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318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318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318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318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nl-BE" altLang="en-US" sz="220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7524328" y="1301944"/>
            <a:ext cx="0" cy="1911032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6084168" y="457994"/>
            <a:ext cx="2952328" cy="882774"/>
          </a:xfrm>
          <a:prstGeom prst="roundRect">
            <a:avLst/>
          </a:prstGeom>
          <a:noFill/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9107858"/>
              </p:ext>
            </p:extLst>
          </p:nvPr>
        </p:nvGraphicFramePr>
        <p:xfrm>
          <a:off x="7702550" y="1411288"/>
          <a:ext cx="1068388" cy="712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11" name="Equation" r:id="rId3" imgW="685800" imgH="457200" progId="Equation.DSMT4">
                  <p:embed/>
                </p:oleObj>
              </mc:Choice>
              <mc:Fallback>
                <p:oleObj name="Equation" r:id="rId3" imgW="6858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702550" y="1411288"/>
                        <a:ext cx="1068388" cy="712787"/>
                      </a:xfrm>
                      <a:prstGeom prst="rect">
                        <a:avLst/>
                      </a:prstGeom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131511" y="588977"/>
            <a:ext cx="28576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rgbClr val="FF0000"/>
                </a:solidFill>
              </a:rPr>
              <a:t>5% level </a:t>
            </a:r>
            <a:r>
              <a:rPr lang="en-US" sz="1600" b="1" dirty="0">
                <a:solidFill>
                  <a:srgbClr val="FF0000"/>
                </a:solidFill>
                <a:sym typeface="Wingdings" panose="05000000000000000000" pitchFamily="2" charset="2"/>
              </a:rPr>
              <a:t>  ~ 350 GeV</a:t>
            </a:r>
          </a:p>
          <a:p>
            <a:pPr algn="ctr"/>
            <a:r>
              <a:rPr lang="en-US" sz="1600" b="1" dirty="0">
                <a:solidFill>
                  <a:srgbClr val="FF0000"/>
                </a:solidFill>
                <a:sym typeface="Wingdings" panose="05000000000000000000" pitchFamily="2" charset="2"/>
              </a:rPr>
              <a:t>per mille level    ~ 2.5 </a:t>
            </a:r>
            <a:r>
              <a:rPr lang="en-US" sz="1600" b="1" dirty="0" err="1">
                <a:solidFill>
                  <a:srgbClr val="FF0000"/>
                </a:solidFill>
                <a:sym typeface="Wingdings" panose="05000000000000000000" pitchFamily="2" charset="2"/>
              </a:rPr>
              <a:t>TeV</a:t>
            </a:r>
            <a:endParaRPr lang="nl-BE" sz="1600" b="1" dirty="0">
              <a:solidFill>
                <a:srgbClr val="FF00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4048" y="3068960"/>
            <a:ext cx="3976273" cy="373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244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107504" y="5196388"/>
            <a:ext cx="7102484" cy="11849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1400" b="1" dirty="0">
                <a:latin typeface="Arial" charset="0"/>
                <a:cs typeface="Arial" charset="0"/>
              </a:rPr>
              <a:t>T. Bhattacharya et al., Phys. Rev. D 85 (2012) 054512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400" b="1" dirty="0">
                <a:latin typeface="Arial" charset="0"/>
                <a:cs typeface="Arial" charset="0"/>
              </a:rPr>
              <a:t>V. </a:t>
            </a:r>
            <a:r>
              <a:rPr lang="en-US" altLang="en-US" sz="1400" b="1" dirty="0" err="1">
                <a:latin typeface="Arial" charset="0"/>
                <a:cs typeface="Arial" charset="0"/>
              </a:rPr>
              <a:t>Cirigliano</a:t>
            </a:r>
            <a:r>
              <a:rPr lang="en-US" altLang="en-US" sz="1400" b="1" dirty="0">
                <a:latin typeface="Arial" charset="0"/>
                <a:cs typeface="Arial" charset="0"/>
              </a:rPr>
              <a:t>, et al., J. High. </a:t>
            </a:r>
            <a:r>
              <a:rPr lang="en-US" altLang="en-US" sz="1400" b="1" dirty="0" err="1">
                <a:latin typeface="Arial" charset="0"/>
                <a:cs typeface="Arial" charset="0"/>
              </a:rPr>
              <a:t>Energ</a:t>
            </a:r>
            <a:r>
              <a:rPr lang="en-US" altLang="en-US" sz="1400" b="1" dirty="0">
                <a:latin typeface="Arial" charset="0"/>
                <a:cs typeface="Arial" charset="0"/>
              </a:rPr>
              <a:t>. Phys. 1302 (2013) 046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1400" b="1" dirty="0">
                <a:latin typeface="Arial" charset="0"/>
                <a:cs typeface="Arial" charset="0"/>
              </a:rPr>
              <a:t>O. Naviliat-Cuncic and M. Gonzalez-Alonso, </a:t>
            </a:r>
            <a:r>
              <a:rPr lang="en-US" altLang="en-US" sz="1400" b="1" dirty="0" err="1">
                <a:latin typeface="Arial" charset="0"/>
                <a:cs typeface="Arial" charset="0"/>
              </a:rPr>
              <a:t>Annalen</a:t>
            </a:r>
            <a:r>
              <a:rPr lang="en-US" altLang="en-US" sz="1400" b="1" dirty="0">
                <a:latin typeface="Arial" charset="0"/>
                <a:cs typeface="Arial" charset="0"/>
              </a:rPr>
              <a:t> der Physik 525 (2013) 600.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1400" b="1" dirty="0">
                <a:latin typeface="Arial" charset="0"/>
                <a:cs typeface="Arial" charset="0"/>
              </a:rPr>
              <a:t>V. </a:t>
            </a:r>
            <a:r>
              <a:rPr lang="en-US" altLang="en-US" sz="1400" b="1" dirty="0" err="1">
                <a:latin typeface="Arial" charset="0"/>
                <a:cs typeface="Arial" charset="0"/>
              </a:rPr>
              <a:t>Cirigliano</a:t>
            </a:r>
            <a:r>
              <a:rPr lang="en-US" altLang="en-US" sz="1400" b="1" dirty="0">
                <a:latin typeface="Arial" charset="0"/>
                <a:cs typeface="Arial" charset="0"/>
              </a:rPr>
              <a:t>, et al., </a:t>
            </a:r>
            <a:r>
              <a:rPr lang="en-US" altLang="en-US" sz="1400" b="1" dirty="0" err="1">
                <a:latin typeface="Arial" charset="0"/>
                <a:cs typeface="Arial" charset="0"/>
              </a:rPr>
              <a:t>Progr</a:t>
            </a:r>
            <a:r>
              <a:rPr lang="en-US" altLang="en-US" sz="1400" b="1" dirty="0">
                <a:latin typeface="Arial" charset="0"/>
                <a:cs typeface="Arial" charset="0"/>
              </a:rPr>
              <a:t>. Part. </a:t>
            </a:r>
            <a:r>
              <a:rPr lang="en-US" altLang="en-US" sz="1400" b="1" dirty="0" err="1">
                <a:latin typeface="Arial" charset="0"/>
                <a:cs typeface="Arial" charset="0"/>
              </a:rPr>
              <a:t>Nucl</a:t>
            </a:r>
            <a:r>
              <a:rPr lang="en-US" altLang="en-US" sz="1400" b="1" dirty="0">
                <a:latin typeface="Arial" charset="0"/>
                <a:cs typeface="Arial" charset="0"/>
              </a:rPr>
              <a:t>. Phys. 71 (2013) 93</a:t>
            </a: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0" y="0"/>
            <a:ext cx="9144000" cy="746125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3183" tIns="41591" rIns="83183" bIns="41591">
            <a:spAutoFit/>
          </a:bodyPr>
          <a:lstStyle>
            <a:lvl1pPr defTabSz="91281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12813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2813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2813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2813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600" b="1" dirty="0">
              <a:solidFill>
                <a:srgbClr val="FF0000"/>
              </a:solidFill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600" b="1" dirty="0">
                <a:latin typeface="Arial" charset="0"/>
                <a:cs typeface="Arial" charset="0"/>
              </a:rPr>
              <a:t> </a:t>
            </a:r>
            <a:r>
              <a:rPr lang="en-US" altLang="en-US" sz="2200" b="1" dirty="0">
                <a:latin typeface="Arial" charset="0"/>
                <a:cs typeface="Arial" charset="0"/>
              </a:rPr>
              <a:t>Precision</a:t>
            </a:r>
            <a:r>
              <a:rPr lang="en-US" altLang="en-US" sz="2400" b="1" dirty="0"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latin typeface="Arial" charset="0"/>
                <a:cs typeface="Arial" charset="0"/>
              </a:rPr>
              <a:t>meas</a:t>
            </a:r>
            <a:r>
              <a:rPr lang="en-US" altLang="en-US" sz="2200" b="1" baseline="30000" dirty="0" err="1">
                <a:latin typeface="Arial" charset="0"/>
                <a:cs typeface="Arial" charset="0"/>
              </a:rPr>
              <a:t>ts</a:t>
            </a:r>
            <a:r>
              <a:rPr lang="en-US" altLang="en-US" sz="2200" b="1" baseline="30000" dirty="0">
                <a:latin typeface="Arial" charset="0"/>
                <a:cs typeface="Arial" charset="0"/>
              </a:rPr>
              <a:t> </a:t>
            </a:r>
            <a:r>
              <a:rPr lang="en-US" altLang="en-US" sz="2200" b="1" dirty="0">
                <a:latin typeface="Arial" charset="0"/>
                <a:cs typeface="Arial" charset="0"/>
              </a:rPr>
              <a:t>in nuclear/neutron</a:t>
            </a:r>
            <a:r>
              <a:rPr lang="en-US" altLang="en-US" sz="2400" b="1" dirty="0">
                <a:latin typeface="Arial" charset="0"/>
                <a:cs typeface="Arial" charset="0"/>
              </a:rPr>
              <a:t> </a:t>
            </a:r>
            <a:r>
              <a:rPr lang="en-US" altLang="en-US" sz="2200" b="1" dirty="0">
                <a:latin typeface="Arial" charset="0"/>
                <a:cs typeface="Arial" charset="0"/>
                <a:sym typeface="Symbol" pitchFamily="18" charset="2"/>
              </a:rPr>
              <a:t></a:t>
            </a:r>
            <a:r>
              <a:rPr lang="en-US" altLang="en-US" sz="2200" b="1" dirty="0">
                <a:latin typeface="Arial" charset="0"/>
                <a:cs typeface="Arial" charset="0"/>
              </a:rPr>
              <a:t> decay in the LHC era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1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7544" y="980728"/>
            <a:ext cx="826380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Arial" charset="0"/>
                <a:cs typeface="Arial" charset="0"/>
              </a:rPr>
              <a:t>if particles that mediate new interactions are above threshold for LHC</a:t>
            </a:r>
          </a:p>
          <a:p>
            <a:r>
              <a:rPr lang="en-US" altLang="en-US" b="1" dirty="0">
                <a:latin typeface="Arial" charset="0"/>
                <a:cs typeface="Arial" charset="0"/>
                <a:sym typeface="Wingdings" panose="05000000000000000000" pitchFamily="2" charset="2"/>
              </a:rPr>
              <a:t> 	  </a:t>
            </a:r>
            <a:r>
              <a:rPr lang="en-US" altLang="en-US" b="1" dirty="0">
                <a:latin typeface="Arial" charset="0"/>
                <a:cs typeface="Arial" charset="0"/>
              </a:rPr>
              <a:t>Effective Field Theory allowing </a:t>
            </a:r>
          </a:p>
          <a:p>
            <a:r>
              <a:rPr lang="en-US" altLang="en-US" b="1" dirty="0">
                <a:latin typeface="Arial" charset="0"/>
                <a:cs typeface="Arial" charset="0"/>
              </a:rPr>
              <a:t>		direct comparison of low-energy and collider constraints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67544" y="2060848"/>
            <a:ext cx="81822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Arial" charset="0"/>
                <a:cs typeface="Arial" charset="0"/>
              </a:rPr>
              <a:t>low-scale  O(1 GeV) effective </a:t>
            </a:r>
            <a:r>
              <a:rPr lang="en-US" altLang="en-US" b="1" dirty="0" err="1">
                <a:latin typeface="Arial" charset="0"/>
                <a:cs typeface="Arial" charset="0"/>
              </a:rPr>
              <a:t>Lagrangian</a:t>
            </a:r>
            <a:r>
              <a:rPr lang="en-US" altLang="en-US" b="1" dirty="0">
                <a:latin typeface="Arial" charset="0"/>
                <a:cs typeface="Arial" charset="0"/>
              </a:rPr>
              <a:t> for semi-</a:t>
            </a:r>
            <a:r>
              <a:rPr lang="en-US" altLang="en-US" b="1" dirty="0" err="1">
                <a:latin typeface="Arial" charset="0"/>
                <a:cs typeface="Arial" charset="0"/>
              </a:rPr>
              <a:t>leptonic</a:t>
            </a:r>
            <a:r>
              <a:rPr lang="en-US" altLang="en-US" b="1" dirty="0">
                <a:latin typeface="Arial" charset="0"/>
                <a:cs typeface="Arial" charset="0"/>
              </a:rPr>
              <a:t> transitions</a:t>
            </a:r>
          </a:p>
          <a:p>
            <a:r>
              <a:rPr lang="en-US" b="1" dirty="0">
                <a:latin typeface="Arial" charset="0"/>
                <a:cs typeface="Arial" charset="0"/>
              </a:rPr>
              <a:t>    (contributions from W-exchange diagrams and four-fermion operators)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67544" y="2924944"/>
            <a:ext cx="84764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Arial" charset="0"/>
                <a:cs typeface="Arial" charset="0"/>
              </a:rPr>
              <a:t>link </a:t>
            </a:r>
            <a:r>
              <a:rPr lang="en-US" altLang="en-US" b="1" dirty="0" err="1">
                <a:latin typeface="Arial" charset="0"/>
                <a:cs typeface="Arial" charset="0"/>
              </a:rPr>
              <a:t>betw</a:t>
            </a:r>
            <a:r>
              <a:rPr lang="en-US" altLang="en-US" b="1" dirty="0">
                <a:latin typeface="Arial" charset="0"/>
                <a:cs typeface="Arial" charset="0"/>
              </a:rPr>
              <a:t>. EFT couplings </a:t>
            </a:r>
            <a:r>
              <a:rPr lang="en-US" altLang="en-US" b="1" dirty="0">
                <a:latin typeface="Arial" charset="0"/>
                <a:cs typeface="Arial" charset="0"/>
                <a:sym typeface="Symbol"/>
              </a:rPr>
              <a:t></a:t>
            </a:r>
            <a:r>
              <a:rPr lang="en-US" altLang="en-US" sz="2000" b="1" baseline="-25000" dirty="0" err="1">
                <a:latin typeface="Arial" charset="0"/>
                <a:cs typeface="Arial" charset="0"/>
                <a:sym typeface="Symbol"/>
              </a:rPr>
              <a:t>i</a:t>
            </a:r>
            <a:r>
              <a:rPr lang="en-US" altLang="en-US" b="1" dirty="0">
                <a:latin typeface="Arial" charset="0"/>
                <a:cs typeface="Arial" charset="0"/>
                <a:sym typeface="Symbol"/>
              </a:rPr>
              <a:t> </a:t>
            </a:r>
            <a:r>
              <a:rPr lang="en-US" altLang="en-US" b="1" dirty="0">
                <a:latin typeface="Arial" charset="0"/>
                <a:cs typeface="Arial" charset="0"/>
              </a:rPr>
              <a:t> and Lee-Yang nucleon-level effect. couplings C</a:t>
            </a:r>
            <a:r>
              <a:rPr lang="en-US" altLang="en-US" sz="2000" b="1" baseline="-25000" dirty="0">
                <a:latin typeface="Arial" charset="0"/>
                <a:cs typeface="Arial" charset="0"/>
              </a:rPr>
              <a:t>i</a:t>
            </a:r>
            <a:r>
              <a:rPr lang="en-US" altLang="en-US" b="1" dirty="0">
                <a:latin typeface="Arial" charset="0"/>
                <a:cs typeface="Arial" charset="0"/>
              </a:rPr>
              <a:t>:</a:t>
            </a:r>
            <a:endParaRPr lang="en-US" dirty="0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/>
          </p:nvPr>
        </p:nvGraphicFramePr>
        <p:xfrm>
          <a:off x="1492688" y="3294276"/>
          <a:ext cx="6426200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78" name="Equation" r:id="rId3" imgW="3479760" imgH="368280" progId="Equation.DSMT4">
                  <p:embed/>
                </p:oleObj>
              </mc:Choice>
              <mc:Fallback>
                <p:oleObj name="Equation" r:id="rId3" imgW="3479760" imgH="368280" progId="Equation.DSMT4">
                  <p:embed/>
                  <p:pic>
                    <p:nvPicPr>
                      <p:cNvPr id="14" name="Object 1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92688" y="3294276"/>
                        <a:ext cx="6426200" cy="679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bject 14"/>
              <p:cNvSpPr txBox="1"/>
              <p:nvPr/>
            </p:nvSpPr>
            <p:spPr>
              <a:xfrm>
                <a:off x="1828800" y="4171950"/>
                <a:ext cx="5745163" cy="84137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>
                <a:normAutofit fontScale="85000" lnSpcReduction="20000"/>
              </a:bodyPr>
              <a:lstStyle/>
              <a:p>
                <a:pPr>
                  <a:spcBef>
                    <a:spcPts val="4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BE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nl-BE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nl-BE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nl-BE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l-BE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nl-BE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nl-BE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</m:acc>
                        </m:e>
                        <m:sub>
                          <m:r>
                            <a:rPr lang="nl-BE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nl-BE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nl-BE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nl-BE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BE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p>
                          <m:r>
                            <a:rPr lang="nl-BE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nl-BE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sSubSup>
                        <m:sSubSupPr>
                          <m:ctrlPr>
                            <a:rPr lang="nl-BE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nl-BE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Λ</m:t>
                          </m:r>
                        </m:e>
                        <m:sub>
                          <m:r>
                            <a:rPr lang="nl-BE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𝐵𝑆𝑀</m:t>
                          </m:r>
                        </m:sub>
                        <m:sup>
                          <m:r>
                            <a:rPr lang="nl-BE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m:rPr>
                          <m:nor/>
                        </m:rPr>
                        <a:rPr lang="nl-BE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r>
                        <m:rPr>
                          <m:nor/>
                        </m:rPr>
                        <a:rPr lang="nl-BE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with</m:t>
                      </m:r>
                      <m:r>
                        <m:rPr>
                          <m:nor/>
                        </m:rPr>
                        <a:rPr lang="nl-BE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nl-BE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𝜈</m:t>
                      </m:r>
                      <m:r>
                        <m:rPr>
                          <m:nor/>
                        </m:rPr>
                        <a:rPr lang="nl-BE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nl-BE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nl-BE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ad>
                        <m:radPr>
                          <m:degHide m:val="on"/>
                          <m:ctrlPr>
                            <a:rPr lang="nl-BE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nl-BE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r>
                        <a:rPr lang="nl-BE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nl-BE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l-BE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nl-BE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  <m:sup>
                          <m:r>
                            <a:rPr lang="nl-BE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(0)</m:t>
                          </m:r>
                        </m:sup>
                      </m:sSubSup>
                      <m:sSup>
                        <m:sSupPr>
                          <m:ctrlPr>
                            <a:rPr lang="nl-BE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BE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nl-BE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−1/2</m:t>
                          </m:r>
                        </m:sup>
                      </m:sSup>
                      <m:r>
                        <a:rPr lang="nl-BE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≈170</m:t>
                      </m:r>
                      <m:r>
                        <m:rPr>
                          <m:nor/>
                        </m:rPr>
                        <a:rPr lang="nl-BE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BE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GeV</m:t>
                      </m:r>
                    </m:oMath>
                    <m:oMath xmlns:m="http://schemas.openxmlformats.org/officeDocument/2006/math">
                      <m:r>
                        <a:rPr lang="nl-BE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</m:t>
                      </m:r>
                    </m:oMath>
                  </m:oMathPara>
                </a14:m>
                <a:endParaRPr lang="en-US" sz="710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>
                  <a:spcBef>
                    <a:spcPts val="400"/>
                  </a:spcBef>
                </a:pPr>
                <a:r>
                  <a:rPr lang="nl-BE" dirty="0">
                    <a:solidFill>
                      <a:srgbClr val="000000"/>
                    </a:solidFill>
                  </a:rPr>
                  <a:t>	       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nl-BE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if</m:t>
                    </m:r>
                    <m:r>
                      <m:rPr>
                        <m:nor/>
                      </m:rPr>
                      <a:rPr lang="nl-BE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sSub>
                      <m:sSubPr>
                        <m:ctrlPr>
                          <a:rPr lang="nl-BE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nl-BE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nl-BE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𝐵𝑆𝑀</m:t>
                        </m:r>
                      </m:sub>
                    </m:sSub>
                    <m:r>
                      <a:rPr lang="nl-BE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∼5</m:t>
                    </m:r>
                    <m:r>
                      <m:rPr>
                        <m:nor/>
                      </m:rPr>
                      <a:rPr lang="nl-BE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nl-BE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TeV</m:t>
                    </m:r>
                    <m:r>
                      <m:rPr>
                        <m:nor/>
                      </m:rPr>
                      <a:rPr lang="nl-BE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nl-BE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nl-BE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nl-BE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nl-BE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nl-BE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∼1</m:t>
                    </m:r>
                    <m:sSup>
                      <m:sSupPr>
                        <m:ctrlPr>
                          <a:rPr lang="nl-BE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BE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nl-BE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</m:oMath>
                </a14:m>
                <a:r>
                  <a:rPr lang="nl-BE" dirty="0"/>
                  <a:t>   </a:t>
                </a:r>
              </a:p>
            </p:txBody>
          </p:sp>
        </mc:Choice>
        <mc:Fallback xmlns="">
          <p:sp>
            <p:nvSpPr>
              <p:cNvPr id="15" name="Object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4171950"/>
                <a:ext cx="5745163" cy="8413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5153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0B13FC-8095-4DC5-A0B3-2D261BA44F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16631"/>
            <a:ext cx="8280920" cy="587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791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7"/>
          <p:cNvSpPr txBox="1">
            <a:spLocks noChangeArrowheads="1"/>
          </p:cNvSpPr>
          <p:nvPr/>
        </p:nvSpPr>
        <p:spPr bwMode="auto">
          <a:xfrm>
            <a:off x="2743200" y="255588"/>
            <a:ext cx="163513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183" tIns="41591" rIns="83183" bIns="41591">
            <a:spAutoFit/>
          </a:bodyPr>
          <a:lstStyle>
            <a:lvl1pPr defTabSz="8318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318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3185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318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3185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318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318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318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318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nl-BE" altLang="en-US" sz="2200"/>
          </a:p>
        </p:txBody>
      </p:sp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0" y="0"/>
            <a:ext cx="9144000" cy="808038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3183" tIns="41591" rIns="83183" bIns="41591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300" b="1" dirty="0">
              <a:latin typeface="Arial" charset="0"/>
              <a:cs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800" b="1" dirty="0">
              <a:latin typeface="Arial" charset="0"/>
              <a:cs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Arial" charset="0"/>
                <a:cs typeface="Arial" charset="0"/>
              </a:rPr>
              <a:t>Limits  on  </a:t>
            </a:r>
            <a:r>
              <a:rPr lang="en-US" altLang="en-US" sz="2800" b="1" dirty="0">
                <a:solidFill>
                  <a:srgbClr val="FF0000"/>
                </a:solidFill>
                <a:latin typeface="Arial" charset="0"/>
                <a:cs typeface="Arial" charset="0"/>
              </a:rPr>
              <a:t>scalar currents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nl-BE" altLang="en-US" sz="800" b="1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Rectangle 44"/>
          <p:cNvSpPr>
            <a:spLocks noChangeArrowheads="1"/>
          </p:cNvSpPr>
          <p:nvPr/>
        </p:nvSpPr>
        <p:spPr bwMode="auto">
          <a:xfrm>
            <a:off x="5014568" y="917582"/>
            <a:ext cx="4016843" cy="30759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baseline="30000" dirty="0">
                <a:solidFill>
                  <a:srgbClr val="FF0000"/>
                </a:solidFill>
                <a:latin typeface="Arial" charset="0"/>
                <a:cs typeface="Arial" charset="0"/>
              </a:rPr>
              <a:t>32</a:t>
            </a:r>
            <a:r>
              <a:rPr lang="en-US" altLang="en-US" sz="1400" b="1" dirty="0">
                <a:solidFill>
                  <a:srgbClr val="FF0000"/>
                </a:solidFill>
                <a:latin typeface="Arial" charset="0"/>
                <a:cs typeface="Arial" charset="0"/>
              </a:rPr>
              <a:t>Ar:   </a:t>
            </a:r>
            <a:r>
              <a:rPr lang="en-US" altLang="en-US" sz="14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Adelberger</a:t>
            </a:r>
            <a:r>
              <a:rPr lang="en-US" altLang="en-US" sz="1400" b="1" dirty="0">
                <a:solidFill>
                  <a:srgbClr val="FF0000"/>
                </a:solidFill>
                <a:latin typeface="Arial" charset="0"/>
                <a:cs typeface="Arial" charset="0"/>
              </a:rPr>
              <a:t> et al., PRL 83 (1999) 1299</a:t>
            </a:r>
            <a:endParaRPr lang="en-GB" altLang="en-US" sz="1400" b="1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755576" y="5964583"/>
            <a:ext cx="3744416" cy="30777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400" b="1" dirty="0">
                <a:latin typeface="Arial" charset="0"/>
                <a:cs typeface="Arial" charset="0"/>
              </a:rPr>
              <a:t>B. R. Holstein, J. </a:t>
            </a:r>
            <a:r>
              <a:rPr lang="en-US" altLang="en-US" sz="1400" b="1" dirty="0">
                <a:latin typeface="Arial" charset="0"/>
                <a:cs typeface="Arial" charset="0"/>
              </a:rPr>
              <a:t>Phys. G 41 (2014) 114001</a:t>
            </a:r>
            <a:endParaRPr lang="en-GB" altLang="en-US" sz="1400" b="1" dirty="0">
              <a:latin typeface="Arial" charset="0"/>
              <a:cs typeface="Arial" charset="0"/>
            </a:endParaRPr>
          </a:p>
        </p:txBody>
      </p:sp>
      <p:graphicFrame>
        <p:nvGraphicFramePr>
          <p:cNvPr id="9" name="Object 3"/>
          <p:cNvGraphicFramePr>
            <a:graphicFrameLocks noChangeAspect="1"/>
          </p:cNvGraphicFramePr>
          <p:nvPr>
            <p:extLst/>
          </p:nvPr>
        </p:nvGraphicFramePr>
        <p:xfrm>
          <a:off x="8089227" y="4538399"/>
          <a:ext cx="885825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78" name="Equation" r:id="rId3" imgW="508000" imgH="431800" progId="Equation.DSMT4">
                  <p:embed/>
                </p:oleObj>
              </mc:Choice>
              <mc:Fallback>
                <p:oleObj name="Equation" r:id="rId3" imgW="508000" imgH="431800" progId="Equation.DSMT4">
                  <p:embed/>
                  <p:pic>
                    <p:nvPicPr>
                      <p:cNvPr id="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89227" y="4538399"/>
                        <a:ext cx="885825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1377" y="4687401"/>
            <a:ext cx="866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6565" y="4643174"/>
            <a:ext cx="22193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Object 6"/>
          <p:cNvGraphicFramePr>
            <a:graphicFrameLocks noChangeAspect="1"/>
          </p:cNvGraphicFramePr>
          <p:nvPr>
            <p:extLst/>
          </p:nvPr>
        </p:nvGraphicFramePr>
        <p:xfrm>
          <a:off x="6323423" y="3587786"/>
          <a:ext cx="2088493" cy="7773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79" name="Equation" r:id="rId7" imgW="1295400" imgH="482600" progId="Equation.DSMT4">
                  <p:embed/>
                </p:oleObj>
              </mc:Choice>
              <mc:Fallback>
                <p:oleObj name="Equation" r:id="rId7" imgW="1295400" imgH="482600" progId="Equation.DSMT4">
                  <p:embed/>
                  <p:pic>
                    <p:nvPicPr>
                      <p:cNvPr id="13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3423" y="3587786"/>
                        <a:ext cx="2088493" cy="777318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216" name="Picture 2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028192"/>
            <a:ext cx="4716908" cy="4849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ounded Rectangle 16"/>
          <p:cNvSpPr/>
          <p:nvPr/>
        </p:nvSpPr>
        <p:spPr>
          <a:xfrm>
            <a:off x="4963595" y="4538399"/>
            <a:ext cx="4081682" cy="83481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>
            <a:stCxn id="22" idx="1"/>
          </p:cNvCxnSpPr>
          <p:nvPr/>
        </p:nvCxnSpPr>
        <p:spPr>
          <a:xfrm flipH="1">
            <a:off x="3779912" y="1468272"/>
            <a:ext cx="1021853" cy="747022"/>
          </a:xfrm>
          <a:prstGeom prst="straightConnector1">
            <a:avLst/>
          </a:prstGeom>
          <a:ln w="34925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3563888" y="3960465"/>
            <a:ext cx="1407489" cy="682709"/>
          </a:xfrm>
          <a:prstGeom prst="straightConnector1">
            <a:avLst/>
          </a:prstGeom>
          <a:ln w="34925">
            <a:solidFill>
              <a:schemeClr val="tx1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4903800" y="5584884"/>
            <a:ext cx="4204704" cy="30777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400" b="1" dirty="0">
                <a:solidFill>
                  <a:srgbClr val="00B0F0"/>
                </a:solidFill>
                <a:latin typeface="Arial" charset="0"/>
                <a:cs typeface="Arial" charset="0"/>
              </a:rPr>
              <a:t>Hardy &amp; Towner , </a:t>
            </a:r>
            <a:r>
              <a:rPr lang="en-US" altLang="en-US" sz="1400" b="1" dirty="0">
                <a:solidFill>
                  <a:srgbClr val="00B0F0"/>
                </a:solidFill>
                <a:latin typeface="Arial" charset="0"/>
                <a:cs typeface="Arial" charset="0"/>
              </a:rPr>
              <a:t>Phys. Rev. C 91 (2015) 025501</a:t>
            </a:r>
            <a:endParaRPr lang="en-GB" altLang="en-US" sz="1400" b="1" dirty="0">
              <a:solidFill>
                <a:srgbClr val="00B0F0"/>
              </a:solidFill>
              <a:latin typeface="Arial" charset="0"/>
              <a:cs typeface="Arial" charset="0"/>
            </a:endParaRPr>
          </a:p>
        </p:txBody>
      </p:sp>
      <p:cxnSp>
        <p:nvCxnSpPr>
          <p:cNvPr id="18" name="Straight Arrow Connector 17"/>
          <p:cNvCxnSpPr>
            <a:stCxn id="5" idx="1"/>
          </p:cNvCxnSpPr>
          <p:nvPr/>
        </p:nvCxnSpPr>
        <p:spPr>
          <a:xfrm flipH="1">
            <a:off x="4067945" y="1071378"/>
            <a:ext cx="946623" cy="672981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44"/>
          <p:cNvSpPr>
            <a:spLocks noChangeArrowheads="1"/>
          </p:cNvSpPr>
          <p:nvPr/>
        </p:nvSpPr>
        <p:spPr bwMode="auto">
          <a:xfrm>
            <a:off x="4801765" y="1314383"/>
            <a:ext cx="4292873" cy="30777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baseline="30000" dirty="0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>38m</a:t>
            </a:r>
            <a:r>
              <a:rPr lang="en-US" altLang="en-US" sz="1400" b="1" dirty="0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>K:   Gorelov, Behr et al., PRL 94 (2005) 142501</a:t>
            </a:r>
            <a:endParaRPr lang="en-GB" altLang="en-US" sz="1400" b="1" dirty="0">
              <a:solidFill>
                <a:schemeClr val="accent6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683568" y="3080395"/>
            <a:ext cx="4032448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699792" y="1068233"/>
            <a:ext cx="0" cy="4035089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6323423" y="2819230"/>
          <a:ext cx="2651629" cy="7576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80" name="Equation" r:id="rId10" imgW="1600200" imgH="457200" progId="Equation.DSMT4">
                  <p:embed/>
                </p:oleObj>
              </mc:Choice>
              <mc:Fallback>
                <p:oleObj name="Equation" r:id="rId10" imgW="1600200" imgH="45720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323423" y="2819230"/>
                        <a:ext cx="2651629" cy="757608"/>
                      </a:xfrm>
                      <a:prstGeom prst="rect">
                        <a:avLst/>
                      </a:prstGeom>
                      <a:ln>
                        <a:solidFill>
                          <a:schemeClr val="accent6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"/>
          <p:cNvGraphicFramePr>
            <a:graphicFrameLocks noChangeAspect="1"/>
          </p:cNvGraphicFramePr>
          <p:nvPr>
            <p:extLst/>
          </p:nvPr>
        </p:nvGraphicFramePr>
        <p:xfrm>
          <a:off x="5340827" y="1721972"/>
          <a:ext cx="1717923" cy="9869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81" name="Equation" r:id="rId12" imgW="952087" imgH="545863" progId="Equation.DSMT4">
                  <p:embed/>
                </p:oleObj>
              </mc:Choice>
              <mc:Fallback>
                <p:oleObj name="Equation" r:id="rId12" imgW="952087" imgH="545863" progId="Equation.DSMT4">
                  <p:embed/>
                  <p:pic>
                    <p:nvPicPr>
                      <p:cNvPr id="2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0827" y="1721972"/>
                        <a:ext cx="1717923" cy="98694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C00000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24"/>
          <p:cNvSpPr/>
          <p:nvPr/>
        </p:nvSpPr>
        <p:spPr>
          <a:xfrm>
            <a:off x="5476514" y="3392172"/>
            <a:ext cx="7232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>with: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5275726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1938"/>
            <a:ext cx="5221288" cy="495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0" y="0"/>
            <a:ext cx="9144000" cy="622300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3183" tIns="41591" rIns="83183" bIns="41591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300" b="1">
              <a:latin typeface="Arial" charset="0"/>
              <a:cs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900" b="1">
                <a:latin typeface="Arial" charset="0"/>
                <a:cs typeface="Arial" charset="0"/>
              </a:rPr>
              <a:t>Limits  on </a:t>
            </a:r>
            <a:r>
              <a:rPr lang="en-US" altLang="en-US" sz="2900" b="1">
                <a:solidFill>
                  <a:srgbClr val="FF0000"/>
                </a:solidFill>
                <a:latin typeface="Arial" charset="0"/>
                <a:cs typeface="Arial" charset="0"/>
              </a:rPr>
              <a:t>tensor currents</a:t>
            </a:r>
            <a:endParaRPr lang="en-US" altLang="en-US" sz="2900" b="1">
              <a:latin typeface="Arial" charset="0"/>
              <a:cs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nl-BE" altLang="en-US" sz="300" b="1">
              <a:latin typeface="Arial" charset="0"/>
              <a:cs typeface="Arial" charset="0"/>
            </a:endParaRPr>
          </a:p>
        </p:txBody>
      </p:sp>
      <p:sp>
        <p:nvSpPr>
          <p:cNvPr id="4" name="Rectangle 32"/>
          <p:cNvSpPr>
            <a:spLocks noChangeArrowheads="1"/>
          </p:cNvSpPr>
          <p:nvPr/>
        </p:nvSpPr>
        <p:spPr bwMode="auto">
          <a:xfrm>
            <a:off x="0" y="1766888"/>
            <a:ext cx="1073150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i="1">
                <a:solidFill>
                  <a:srgbClr val="FF0000"/>
                </a:solidFill>
                <a:latin typeface="Arial" charset="0"/>
              </a:rPr>
              <a:t>A</a:t>
            </a:r>
            <a:r>
              <a:rPr lang="en-US" altLang="en-US" sz="2000" b="1">
                <a:solidFill>
                  <a:srgbClr val="FF0000"/>
                </a:solidFill>
                <a:latin typeface="Arial" charset="0"/>
              </a:rPr>
              <a:t>(</a:t>
            </a:r>
            <a:r>
              <a:rPr lang="en-US" altLang="en-US" sz="2000" b="1" baseline="30000">
                <a:solidFill>
                  <a:srgbClr val="FF0000"/>
                </a:solidFill>
                <a:latin typeface="Arial" charset="0"/>
              </a:rPr>
              <a:t>60</a:t>
            </a:r>
            <a:r>
              <a:rPr lang="en-US" altLang="en-US" sz="2000" b="1">
                <a:solidFill>
                  <a:srgbClr val="FF0000"/>
                </a:solidFill>
                <a:latin typeface="Arial" charset="0"/>
              </a:rPr>
              <a:t>Co)</a:t>
            </a:r>
            <a:endParaRPr lang="en-US" altLang="en-US" sz="2000"/>
          </a:p>
        </p:txBody>
      </p:sp>
      <p:sp>
        <p:nvSpPr>
          <p:cNvPr id="5" name="Rectangle 33"/>
          <p:cNvSpPr>
            <a:spLocks noChangeArrowheads="1"/>
          </p:cNvSpPr>
          <p:nvPr/>
        </p:nvSpPr>
        <p:spPr bwMode="auto">
          <a:xfrm>
            <a:off x="3210818" y="2132856"/>
            <a:ext cx="1073150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i="1" dirty="0">
                <a:solidFill>
                  <a:srgbClr val="0033CC"/>
                </a:solidFill>
                <a:latin typeface="Arial" charset="0"/>
              </a:rPr>
              <a:t>A</a:t>
            </a:r>
            <a:r>
              <a:rPr lang="en-US" altLang="en-US" sz="2000" b="1" dirty="0">
                <a:solidFill>
                  <a:srgbClr val="0033CC"/>
                </a:solidFill>
                <a:latin typeface="Arial" charset="0"/>
              </a:rPr>
              <a:t>(</a:t>
            </a:r>
            <a:r>
              <a:rPr lang="en-US" altLang="en-US" sz="2000" b="1" baseline="30000" dirty="0">
                <a:solidFill>
                  <a:srgbClr val="0033CC"/>
                </a:solidFill>
                <a:latin typeface="Arial" charset="0"/>
              </a:rPr>
              <a:t>67</a:t>
            </a:r>
            <a:r>
              <a:rPr lang="en-US" altLang="en-US" sz="2000" b="1" dirty="0">
                <a:solidFill>
                  <a:srgbClr val="0033CC"/>
                </a:solidFill>
                <a:latin typeface="Arial" charset="0"/>
              </a:rPr>
              <a:t>Cu)</a:t>
            </a:r>
            <a:endParaRPr lang="en-US" altLang="en-US" sz="2000" dirty="0">
              <a:solidFill>
                <a:srgbClr val="0033CC"/>
              </a:solidFill>
            </a:endParaRPr>
          </a:p>
        </p:txBody>
      </p:sp>
      <p:sp>
        <p:nvSpPr>
          <p:cNvPr id="6" name="Rectangle 34"/>
          <p:cNvSpPr>
            <a:spLocks noChangeArrowheads="1"/>
          </p:cNvSpPr>
          <p:nvPr/>
        </p:nvSpPr>
        <p:spPr bwMode="auto">
          <a:xfrm>
            <a:off x="2563813" y="4997450"/>
            <a:ext cx="920750" cy="4016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000" b="1" i="1" dirty="0">
                <a:solidFill>
                  <a:schemeClr val="bg2">
                    <a:lumMod val="75000"/>
                  </a:schemeClr>
                </a:solidFill>
                <a:latin typeface="Arial" charset="0"/>
              </a:rPr>
              <a:t>a</a:t>
            </a:r>
            <a:r>
              <a:rPr lang="en-US" altLang="en-US" sz="2000" b="1" dirty="0">
                <a:solidFill>
                  <a:schemeClr val="bg2">
                    <a:lumMod val="75000"/>
                  </a:schemeClr>
                </a:solidFill>
                <a:latin typeface="Arial" charset="0"/>
              </a:rPr>
              <a:t>(</a:t>
            </a:r>
            <a:r>
              <a:rPr lang="en-US" altLang="en-US" sz="2000" b="1" baseline="30000" dirty="0">
                <a:solidFill>
                  <a:schemeClr val="bg2">
                    <a:lumMod val="75000"/>
                  </a:schemeClr>
                </a:solidFill>
                <a:latin typeface="Arial" charset="0"/>
              </a:rPr>
              <a:t>6</a:t>
            </a:r>
            <a:r>
              <a:rPr lang="en-US" altLang="en-US" sz="2000" b="1" dirty="0">
                <a:solidFill>
                  <a:schemeClr val="bg2">
                    <a:lumMod val="75000"/>
                  </a:schemeClr>
                </a:solidFill>
                <a:latin typeface="Arial" charset="0"/>
              </a:rPr>
              <a:t>He)</a:t>
            </a:r>
            <a:endParaRPr lang="en-US" altLang="en-US" sz="20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7" name="Rectangle 35"/>
          <p:cNvSpPr>
            <a:spLocks noChangeArrowheads="1"/>
          </p:cNvSpPr>
          <p:nvPr/>
        </p:nvSpPr>
        <p:spPr bwMode="auto">
          <a:xfrm>
            <a:off x="1417092" y="3963466"/>
            <a:ext cx="128270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i="1" dirty="0">
                <a:solidFill>
                  <a:srgbClr val="00B050"/>
                </a:solidFill>
                <a:latin typeface="Arial" charset="0"/>
                <a:sym typeface="Symbol" pitchFamily="18" charset="2"/>
              </a:rPr>
              <a:t>--</a:t>
            </a:r>
            <a:r>
              <a:rPr lang="en-US" altLang="en-US" sz="2000" b="1" dirty="0">
                <a:solidFill>
                  <a:srgbClr val="00B050"/>
                </a:solidFill>
                <a:latin typeface="Arial" charset="0"/>
              </a:rPr>
              <a:t>(</a:t>
            </a:r>
            <a:r>
              <a:rPr lang="en-US" altLang="en-US" sz="2000" b="1" baseline="30000" dirty="0">
                <a:solidFill>
                  <a:srgbClr val="00B050"/>
                </a:solidFill>
                <a:latin typeface="Arial" charset="0"/>
              </a:rPr>
              <a:t>8</a:t>
            </a:r>
            <a:r>
              <a:rPr lang="en-US" altLang="en-US" sz="2000" b="1" dirty="0">
                <a:solidFill>
                  <a:srgbClr val="00B050"/>
                </a:solidFill>
                <a:latin typeface="Arial" charset="0"/>
              </a:rPr>
              <a:t>Li)</a:t>
            </a:r>
            <a:endParaRPr lang="en-US" altLang="en-US" sz="2000" dirty="0">
              <a:solidFill>
                <a:srgbClr val="00B050"/>
              </a:solidFill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5507037" y="1367370"/>
            <a:ext cx="3046664" cy="39312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3183" tIns="41591" rIns="83183" bIns="41591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800" b="1" i="1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a</a:t>
            </a:r>
            <a:r>
              <a:rPr lang="en-US" altLang="en-US" sz="1800" b="1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(</a:t>
            </a:r>
            <a:r>
              <a:rPr lang="en-US" altLang="en-US" sz="1800" b="1" baseline="3000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6</a:t>
            </a:r>
            <a:r>
              <a:rPr lang="en-US" altLang="en-US" sz="1800" b="1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He)</a:t>
            </a:r>
            <a:endParaRPr lang="en-US" altLang="en-US" sz="18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400" b="1" dirty="0">
                <a:latin typeface="Arial" charset="0"/>
              </a:rPr>
              <a:t>C. Johnston et al.,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400" b="1" dirty="0">
                <a:latin typeface="Arial" charset="0"/>
              </a:rPr>
              <a:t>	PR 132 (1963) 1149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600" b="1" dirty="0">
                <a:latin typeface="Arial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000" b="1" i="1" dirty="0">
                <a:solidFill>
                  <a:srgbClr val="00B050"/>
                </a:solidFill>
                <a:latin typeface="Arial" charset="0"/>
                <a:sym typeface="Symbol" pitchFamily="18" charset="2"/>
              </a:rPr>
              <a:t>--</a:t>
            </a:r>
            <a:r>
              <a:rPr lang="en-US" altLang="en-US" sz="2000" b="1" dirty="0">
                <a:solidFill>
                  <a:srgbClr val="00B050"/>
                </a:solidFill>
                <a:latin typeface="Arial" charset="0"/>
              </a:rPr>
              <a:t>(</a:t>
            </a:r>
            <a:r>
              <a:rPr lang="en-US" altLang="en-US" sz="2000" b="1" baseline="30000" dirty="0">
                <a:solidFill>
                  <a:srgbClr val="00B050"/>
                </a:solidFill>
                <a:latin typeface="Arial" charset="0"/>
              </a:rPr>
              <a:t>8</a:t>
            </a:r>
            <a:r>
              <a:rPr lang="en-US" altLang="en-US" sz="2000" b="1" dirty="0">
                <a:solidFill>
                  <a:srgbClr val="00B050"/>
                </a:solidFill>
                <a:latin typeface="Arial" charset="0"/>
              </a:rPr>
              <a:t>Li)</a:t>
            </a:r>
            <a:endParaRPr lang="en-US" altLang="en-US" sz="2000" dirty="0">
              <a:solidFill>
                <a:srgbClr val="00B05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fr-FR" altLang="en-US" sz="1400" b="1" dirty="0">
                <a:latin typeface="Arial" charset="0"/>
                <a:cs typeface="Arial" charset="0"/>
              </a:rPr>
              <a:t>M.G. Sternberg, </a:t>
            </a:r>
            <a:r>
              <a:rPr lang="fr-FR" altLang="en-US" sz="1400" b="1" dirty="0" err="1">
                <a:latin typeface="Arial" charset="0"/>
                <a:cs typeface="Arial" charset="0"/>
              </a:rPr>
              <a:t>G.Savard</a:t>
            </a:r>
            <a:r>
              <a:rPr lang="fr-FR" altLang="en-US" sz="1400" b="1" dirty="0">
                <a:latin typeface="Arial" charset="0"/>
                <a:cs typeface="Arial" charset="0"/>
              </a:rPr>
              <a:t> et al., 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fr-FR" altLang="en-US" sz="1400" b="1" dirty="0">
                <a:latin typeface="Arial" charset="0"/>
                <a:cs typeface="Arial" charset="0"/>
              </a:rPr>
              <a:t>	PRL 115  (2015) 182501</a:t>
            </a:r>
            <a:endParaRPr lang="nl-BE" altLang="en-US" sz="1400" b="1" dirty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1800" b="1" i="1" dirty="0">
              <a:solidFill>
                <a:srgbClr val="FF0000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800" b="1" i="1" dirty="0">
                <a:solidFill>
                  <a:srgbClr val="FF0000"/>
                </a:solidFill>
                <a:latin typeface="Arial" charset="0"/>
              </a:rPr>
              <a:t>A</a:t>
            </a:r>
            <a:r>
              <a:rPr lang="en-US" altLang="en-US" sz="1800" b="1" dirty="0">
                <a:solidFill>
                  <a:srgbClr val="FF0000"/>
                </a:solidFill>
                <a:latin typeface="Arial" charset="0"/>
              </a:rPr>
              <a:t>(</a:t>
            </a:r>
            <a:r>
              <a:rPr lang="en-US" altLang="en-US" sz="1800" b="1" baseline="30000" dirty="0">
                <a:solidFill>
                  <a:srgbClr val="FF0000"/>
                </a:solidFill>
                <a:latin typeface="Arial" charset="0"/>
              </a:rPr>
              <a:t>60</a:t>
            </a:r>
            <a:r>
              <a:rPr lang="en-US" altLang="en-US" sz="1800" b="1" dirty="0">
                <a:solidFill>
                  <a:srgbClr val="FF0000"/>
                </a:solidFill>
                <a:latin typeface="Arial" charset="0"/>
              </a:rPr>
              <a:t>Co)</a:t>
            </a:r>
            <a:endParaRPr lang="en-US" altLang="en-US" sz="1800" dirty="0"/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400" b="1" dirty="0">
                <a:latin typeface="Arial" charset="0"/>
              </a:rPr>
              <a:t>F. Wauters, N.S. et al.,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400" b="1" dirty="0">
                <a:latin typeface="Arial" charset="0"/>
              </a:rPr>
              <a:t>	PR C 82 (2010) 055502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1600" b="1" i="1" dirty="0">
              <a:solidFill>
                <a:srgbClr val="FF0000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800" b="1" i="1" dirty="0">
                <a:solidFill>
                  <a:srgbClr val="0033CC"/>
                </a:solidFill>
                <a:latin typeface="Arial" charset="0"/>
              </a:rPr>
              <a:t>A</a:t>
            </a:r>
            <a:r>
              <a:rPr lang="en-US" altLang="en-US" sz="1800" b="1" dirty="0">
                <a:solidFill>
                  <a:srgbClr val="0033CC"/>
                </a:solidFill>
                <a:latin typeface="Arial" charset="0"/>
              </a:rPr>
              <a:t>(</a:t>
            </a:r>
            <a:r>
              <a:rPr lang="en-US" altLang="en-US" sz="1800" b="1" baseline="30000" dirty="0">
                <a:solidFill>
                  <a:srgbClr val="0033CC"/>
                </a:solidFill>
                <a:latin typeface="Arial" charset="0"/>
              </a:rPr>
              <a:t>67</a:t>
            </a:r>
            <a:r>
              <a:rPr lang="en-US" altLang="en-US" sz="1800" b="1" dirty="0">
                <a:solidFill>
                  <a:srgbClr val="0033CC"/>
                </a:solidFill>
                <a:latin typeface="Arial" charset="0"/>
              </a:rPr>
              <a:t>Cu)</a:t>
            </a:r>
            <a:endParaRPr lang="en-US" altLang="en-US" sz="1800" dirty="0">
              <a:solidFill>
                <a:srgbClr val="0033CC"/>
              </a:solidFill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en-US" sz="1400" b="1" dirty="0">
                <a:latin typeface="Arial" charset="0"/>
              </a:rPr>
              <a:t>G. Soti, N.S. et al., </a:t>
            </a: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en-US" sz="1400" b="1" dirty="0">
                <a:latin typeface="Arial" charset="0"/>
              </a:rPr>
              <a:t>	PR C 90 (2014) 035502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1400" b="1" dirty="0">
              <a:latin typeface="Arial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073150" y="2166938"/>
            <a:ext cx="3282826" cy="326667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99344" y="1196975"/>
            <a:ext cx="4104456" cy="4101596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55576" y="1307320"/>
            <a:ext cx="4104456" cy="4101033"/>
          </a:xfrm>
          <a:prstGeom prst="line">
            <a:avLst/>
          </a:prstGeom>
          <a:ln w="3492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016026" y="1179616"/>
            <a:ext cx="3002991" cy="3003939"/>
          </a:xfrm>
          <a:prstGeom prst="line">
            <a:avLst/>
          </a:prstGeom>
          <a:ln w="3492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2083798" y="2564904"/>
            <a:ext cx="1624106" cy="1514872"/>
          </a:xfrm>
          <a:prstGeom prst="ellipse">
            <a:avLst/>
          </a:prstGeom>
          <a:noFill/>
          <a:ln w="349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1843733" y="1717179"/>
            <a:ext cx="720080" cy="720080"/>
          </a:xfrm>
          <a:prstGeom prst="straightConnector1">
            <a:avLst/>
          </a:prstGeom>
          <a:ln w="50800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1808199" y="2492272"/>
            <a:ext cx="348809" cy="394746"/>
          </a:xfrm>
          <a:prstGeom prst="straightConnector1">
            <a:avLst/>
          </a:prstGeom>
          <a:ln w="508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3" idx="7"/>
          </p:cNvCxnSpPr>
          <p:nvPr/>
        </p:nvCxnSpPr>
        <p:spPr>
          <a:xfrm flipH="1">
            <a:off x="2356173" y="2786752"/>
            <a:ext cx="1113886" cy="1092439"/>
          </a:xfrm>
          <a:prstGeom prst="straightConnector1">
            <a:avLst/>
          </a:prstGeom>
          <a:ln w="5080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 rot="2691050">
            <a:off x="2135507" y="3205060"/>
            <a:ext cx="1513101" cy="22063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898071" y="2822005"/>
            <a:ext cx="316440" cy="425768"/>
          </a:xfrm>
          <a:prstGeom prst="straightConnector1">
            <a:avLst/>
          </a:prstGeom>
          <a:ln w="60325">
            <a:solidFill>
              <a:schemeClr val="bg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1706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F8EFC42-7C0C-43E6-ACD9-B2E98CC722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371472"/>
            <a:ext cx="9156584" cy="6455656"/>
          </a:xfrm>
          <a:prstGeom prst="rect">
            <a:avLst/>
          </a:prstGeom>
        </p:spPr>
      </p:pic>
      <p:pic>
        <p:nvPicPr>
          <p:cNvPr id="3" name="Picture 6">
            <a:extLst>
              <a:ext uri="{FF2B5EF4-FFF2-40B4-BE49-F238E27FC236}">
                <a16:creationId xmlns:a16="http://schemas.microsoft.com/office/drawing/2014/main" id="{4868A035-AADA-4248-B7E8-690FABB0D3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44824"/>
            <a:ext cx="2276365" cy="167451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2E089B8-FD90-464A-A590-50BBCDC5D67F}"/>
              </a:ext>
            </a:extLst>
          </p:cNvPr>
          <p:cNvSpPr txBox="1"/>
          <p:nvPr/>
        </p:nvSpPr>
        <p:spPr>
          <a:xfrm>
            <a:off x="4067944" y="1027475"/>
            <a:ext cx="15872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(Penning traps)</a:t>
            </a:r>
            <a:endParaRPr lang="nl-BE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B01E6D-C714-43F8-99AD-0EEF997E7B09}"/>
              </a:ext>
            </a:extLst>
          </p:cNvPr>
          <p:cNvSpPr txBox="1"/>
          <p:nvPr/>
        </p:nvSpPr>
        <p:spPr>
          <a:xfrm>
            <a:off x="395004" y="3872472"/>
            <a:ext cx="1701363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ISOLDE,</a:t>
            </a:r>
          </a:p>
          <a:p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  GANIL,</a:t>
            </a:r>
          </a:p>
          <a:p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     JYFL,</a:t>
            </a:r>
          </a:p>
          <a:p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        TRIUMF,</a:t>
            </a:r>
          </a:p>
          <a:p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           TAMU, …</a:t>
            </a:r>
            <a:endParaRPr lang="nl-BE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847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2E9186C-931C-4871-B273-667CA305CF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4792" y="174231"/>
            <a:ext cx="9162058" cy="662473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3BE9B41-B0B7-4E16-863F-EBF762AFF066}"/>
              </a:ext>
            </a:extLst>
          </p:cNvPr>
          <p:cNvSpPr txBox="1"/>
          <p:nvPr/>
        </p:nvSpPr>
        <p:spPr>
          <a:xfrm>
            <a:off x="3739332" y="3861048"/>
            <a:ext cx="1665336" cy="3847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9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0.97420(21)</a:t>
            </a:r>
            <a:endParaRPr lang="nl-BE" sz="19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03F8ED-DC11-4653-A7F0-80EA98723298}"/>
              </a:ext>
            </a:extLst>
          </p:cNvPr>
          <p:cNvSpPr txBox="1"/>
          <p:nvPr/>
        </p:nvSpPr>
        <p:spPr>
          <a:xfrm>
            <a:off x="3203848" y="4196407"/>
            <a:ext cx="1665336" cy="3847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900" dirty="0">
                <a:solidFill>
                  <a:srgbClr val="E8702E"/>
                </a:solidFill>
              </a:rPr>
              <a:t>0.2243(5)</a:t>
            </a:r>
            <a:endParaRPr lang="nl-BE" sz="1900" dirty="0">
              <a:solidFill>
                <a:srgbClr val="E8702E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86F235-70BE-44FF-BDCF-7E4BAF100391}"/>
              </a:ext>
            </a:extLst>
          </p:cNvPr>
          <p:cNvSpPr txBox="1"/>
          <p:nvPr/>
        </p:nvSpPr>
        <p:spPr>
          <a:xfrm>
            <a:off x="3567833" y="4484439"/>
            <a:ext cx="1665336" cy="3847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900" dirty="0">
                <a:solidFill>
                  <a:schemeClr val="bg1">
                    <a:lumMod val="50000"/>
                  </a:schemeClr>
                </a:solidFill>
              </a:rPr>
              <a:t>0.0039(4)</a:t>
            </a:r>
            <a:endParaRPr lang="nl-BE" sz="19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20894B-F5D3-4B31-9B72-5F769B41A335}"/>
              </a:ext>
            </a:extLst>
          </p:cNvPr>
          <p:cNvSpPr txBox="1"/>
          <p:nvPr/>
        </p:nvSpPr>
        <p:spPr>
          <a:xfrm>
            <a:off x="3995936" y="5157192"/>
            <a:ext cx="2048420" cy="4924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chemeClr val="accent6">
                    <a:lumMod val="50000"/>
                  </a:schemeClr>
                </a:solidFill>
              </a:rPr>
              <a:t>0.99939(47)</a:t>
            </a:r>
            <a:endParaRPr lang="nl-BE" sz="2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CB3FA1-138D-4F27-8430-8251F0524377}"/>
              </a:ext>
            </a:extLst>
          </p:cNvPr>
          <p:cNvSpPr txBox="1"/>
          <p:nvPr/>
        </p:nvSpPr>
        <p:spPr>
          <a:xfrm>
            <a:off x="683568" y="6426178"/>
            <a:ext cx="547260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6">
                    <a:lumMod val="50000"/>
                  </a:schemeClr>
                </a:solidFill>
              </a:rPr>
              <a:t>Hardy &amp; Towner, </a:t>
            </a:r>
            <a:r>
              <a:rPr lang="en-US" sz="1400" dirty="0" err="1">
                <a:solidFill>
                  <a:schemeClr val="accent6">
                    <a:lumMod val="50000"/>
                  </a:schemeClr>
                </a:solidFill>
              </a:rPr>
              <a:t>arXiv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</a:rPr>
              <a:t> 1807.01146  and  Particle Data Group 2018 </a:t>
            </a:r>
            <a:endParaRPr lang="nl-BE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7B5934E-0AE9-4A98-AC2E-B3848C7B7E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2343" y="1700808"/>
            <a:ext cx="2408129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90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FEF6AE0-CD86-460E-A6B0-BB057071CD50}"/>
              </a:ext>
            </a:extLst>
          </p:cNvPr>
          <p:cNvSpPr txBox="1"/>
          <p:nvPr/>
        </p:nvSpPr>
        <p:spPr>
          <a:xfrm>
            <a:off x="107504" y="6442412"/>
            <a:ext cx="295232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6">
                    <a:lumMod val="50000"/>
                  </a:schemeClr>
                </a:solidFill>
              </a:rPr>
              <a:t>Hardy &amp; Towner, </a:t>
            </a:r>
            <a:r>
              <a:rPr lang="en-US" sz="1400" dirty="0" err="1">
                <a:solidFill>
                  <a:schemeClr val="accent6">
                    <a:lumMod val="50000"/>
                  </a:schemeClr>
                </a:solidFill>
              </a:rPr>
              <a:t>arXiv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</a:rPr>
              <a:t> 1807.01146</a:t>
            </a:r>
            <a:endParaRPr lang="nl-BE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9F142C1-C1EC-4827-9680-99DFDD593B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220685"/>
            <a:ext cx="7200800" cy="6088635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6AFBDA22-01AF-4AFE-8BCB-F581A271E8B8}"/>
              </a:ext>
            </a:extLst>
          </p:cNvPr>
          <p:cNvGrpSpPr/>
          <p:nvPr/>
        </p:nvGrpSpPr>
        <p:grpSpPr>
          <a:xfrm>
            <a:off x="3863360" y="1598312"/>
            <a:ext cx="998991" cy="276999"/>
            <a:chOff x="3863360" y="1598312"/>
            <a:chExt cx="998991" cy="276999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54387D7F-FECB-437F-AAC2-3D9575D71C7F}"/>
                </a:ext>
              </a:extLst>
            </p:cNvPr>
            <p:cNvCxnSpPr>
              <a:cxnSpLocks/>
            </p:cNvCxnSpPr>
            <p:nvPr/>
          </p:nvCxnSpPr>
          <p:spPr>
            <a:xfrm>
              <a:off x="3863360" y="1628800"/>
              <a:ext cx="0" cy="216024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E2F9DF4-0022-4C7F-962C-CA24D7FD2508}"/>
                </a:ext>
              </a:extLst>
            </p:cNvPr>
            <p:cNvSpPr/>
            <p:nvPr/>
          </p:nvSpPr>
          <p:spPr>
            <a:xfrm>
              <a:off x="3863360" y="1598312"/>
              <a:ext cx="99899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>
                  <a:solidFill>
                    <a:srgbClr val="FF0000"/>
                  </a:solidFill>
                </a:rPr>
                <a:t>PERKEO III</a:t>
              </a:r>
              <a:endParaRPr lang="nl-BE" sz="12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D9F99980-909D-4D82-A9C7-F6052F3EA6BD}"/>
              </a:ext>
            </a:extLst>
          </p:cNvPr>
          <p:cNvSpPr txBox="1"/>
          <p:nvPr/>
        </p:nvSpPr>
        <p:spPr>
          <a:xfrm>
            <a:off x="3212232" y="6440923"/>
            <a:ext cx="467213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6">
                    <a:lumMod val="50000"/>
                  </a:schemeClr>
                </a:solidFill>
              </a:rPr>
              <a:t>PERKEO III - B. </a:t>
            </a:r>
            <a:r>
              <a:rPr lang="en-US" sz="1400" dirty="0" err="1">
                <a:solidFill>
                  <a:schemeClr val="accent6">
                    <a:lumMod val="50000"/>
                  </a:schemeClr>
                </a:solidFill>
              </a:rPr>
              <a:t>Markisch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</a:rPr>
              <a:t> et al., PRL 112 (2019) 242501</a:t>
            </a:r>
            <a:endParaRPr lang="nl-BE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00A1084-04E3-4829-AF42-705272589E37}"/>
              </a:ext>
            </a:extLst>
          </p:cNvPr>
          <p:cNvGrpSpPr/>
          <p:nvPr/>
        </p:nvGrpSpPr>
        <p:grpSpPr>
          <a:xfrm>
            <a:off x="3059832" y="3933056"/>
            <a:ext cx="1175265" cy="504056"/>
            <a:chOff x="3059832" y="3933056"/>
            <a:chExt cx="1175265" cy="504056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9EAA1A1E-6BF9-4255-921F-72DF10C49339}"/>
                </a:ext>
              </a:extLst>
            </p:cNvPr>
            <p:cNvCxnSpPr>
              <a:cxnSpLocks/>
            </p:cNvCxnSpPr>
            <p:nvPr/>
          </p:nvCxnSpPr>
          <p:spPr>
            <a:xfrm>
              <a:off x="3275856" y="3933056"/>
              <a:ext cx="0" cy="50405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147F9D50-EB63-4448-B42B-98B9DD48FD0D}"/>
                </a:ext>
              </a:extLst>
            </p:cNvPr>
            <p:cNvCxnSpPr/>
            <p:nvPr/>
          </p:nvCxnSpPr>
          <p:spPr>
            <a:xfrm>
              <a:off x="3059832" y="4437112"/>
              <a:ext cx="432048" cy="0"/>
            </a:xfrm>
            <a:prstGeom prst="line">
              <a:avLst/>
            </a:prstGeom>
            <a:ln w="25400">
              <a:solidFill>
                <a:schemeClr val="accent6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CFD2F28-D99F-40AD-A7DB-1593C90B3C49}"/>
                </a:ext>
              </a:extLst>
            </p:cNvPr>
            <p:cNvSpPr/>
            <p:nvPr/>
          </p:nvSpPr>
          <p:spPr>
            <a:xfrm>
              <a:off x="3236106" y="4021614"/>
              <a:ext cx="99899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>
                  <a:solidFill>
                    <a:srgbClr val="FF0000"/>
                  </a:solidFill>
                </a:rPr>
                <a:t>PERKEO III</a:t>
              </a:r>
              <a:endParaRPr lang="nl-BE" sz="12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80977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D5043CD-909C-4004-A2CB-AAA7CBA56DA6}"/>
                  </a:ext>
                </a:extLst>
              </p:cNvPr>
              <p:cNvSpPr txBox="1"/>
              <p:nvPr/>
            </p:nvSpPr>
            <p:spPr>
              <a:xfrm>
                <a:off x="4860032" y="395289"/>
                <a:ext cx="3169084" cy="661912"/>
              </a:xfrm>
              <a:prstGeom prst="rect">
                <a:avLst/>
              </a:prstGeom>
              <a:noFill/>
              <a:ln>
                <a:solidFill>
                  <a:schemeClr val="accent6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𝑢𝑑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 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𝐹𝑡</m:t>
                          </m:r>
                          <m:r>
                            <a:rPr lang="en-US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(1+ 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nl-BE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D5043CD-909C-4004-A2CB-AAA7CBA56D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32" y="395289"/>
                <a:ext cx="3169084" cy="66191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accent6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6667CBCC-2011-464D-A54C-4B7BF7BB68BF}"/>
              </a:ext>
            </a:extLst>
          </p:cNvPr>
          <p:cNvSpPr txBox="1"/>
          <p:nvPr/>
        </p:nvSpPr>
        <p:spPr>
          <a:xfrm>
            <a:off x="1259632" y="1404914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(1 +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sym typeface="Symbol" panose="05050102010706020507" pitchFamily="18" charset="2"/>
              </a:rPr>
              <a:t></a:t>
            </a:r>
            <a:r>
              <a:rPr lang="en-US" baseline="-20000" dirty="0">
                <a:solidFill>
                  <a:schemeClr val="accent6">
                    <a:lumMod val="50000"/>
                  </a:schemeClr>
                </a:solidFill>
                <a:sym typeface="Symbol" panose="05050102010706020507" pitchFamily="18" charset="2"/>
              </a:rPr>
              <a:t>R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sym typeface="Symbol" panose="05050102010706020507" pitchFamily="18" charset="2"/>
              </a:rPr>
              <a:t>)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= 0.02361(38)    -   </a:t>
            </a:r>
            <a:r>
              <a:rPr lang="en-US" sz="1200" dirty="0">
                <a:solidFill>
                  <a:schemeClr val="accent6">
                    <a:lumMod val="50000"/>
                  </a:schemeClr>
                </a:solidFill>
              </a:rPr>
              <a:t>W. J. Marciano and A. </a:t>
            </a:r>
            <a:r>
              <a:rPr lang="en-US" sz="1200" dirty="0" err="1">
                <a:solidFill>
                  <a:schemeClr val="accent6">
                    <a:lumMod val="50000"/>
                  </a:schemeClr>
                </a:solidFill>
              </a:rPr>
              <a:t>Sirlin</a:t>
            </a:r>
            <a:r>
              <a:rPr lang="en-US" sz="1200" dirty="0">
                <a:solidFill>
                  <a:schemeClr val="accent6">
                    <a:lumMod val="50000"/>
                  </a:schemeClr>
                </a:solidFill>
              </a:rPr>
              <a:t>, Phys. Rev. Lett. 96, 032002 </a:t>
            </a:r>
            <a:r>
              <a:rPr lang="nl-BE" sz="1200" dirty="0">
                <a:solidFill>
                  <a:schemeClr val="accent6">
                    <a:lumMod val="50000"/>
                  </a:schemeClr>
                </a:solidFill>
              </a:rPr>
              <a:t>(2006)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3CBE67C-D684-4D0A-8F93-FCCEDD610C6C}"/>
              </a:ext>
            </a:extLst>
          </p:cNvPr>
          <p:cNvGrpSpPr/>
          <p:nvPr/>
        </p:nvGrpSpPr>
        <p:grpSpPr>
          <a:xfrm>
            <a:off x="134224" y="3921725"/>
            <a:ext cx="5651589" cy="369332"/>
            <a:chOff x="107504" y="3902455"/>
            <a:chExt cx="5651589" cy="36933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F3D32CC-FE66-4E5D-88A5-056D3630986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7504" y="3902455"/>
              <a:ext cx="3414937" cy="304070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3865128-3549-413F-B69C-9FDA01949BB4}"/>
                </a:ext>
              </a:extLst>
            </p:cNvPr>
            <p:cNvSpPr txBox="1"/>
            <p:nvPr/>
          </p:nvSpPr>
          <p:spPr>
            <a:xfrm>
              <a:off x="3552161" y="3902455"/>
              <a:ext cx="220693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4">
                      <a:lumMod val="60000"/>
                      <a:lumOff val="40000"/>
                    </a:schemeClr>
                  </a:solidFill>
                  <a:sym typeface="Wingdings" panose="05000000000000000000" pitchFamily="2" charset="2"/>
                </a:rPr>
                <a:t>  </a:t>
              </a:r>
              <a:r>
                <a:rPr lang="en-US" dirty="0">
                  <a:solidFill>
                    <a:srgbClr val="FF0000"/>
                  </a:solidFill>
                </a:rPr>
                <a:t>0.97370(14)</a:t>
              </a:r>
              <a:endParaRPr lang="nl-BE" dirty="0">
                <a:solidFill>
                  <a:srgbClr val="FF0000"/>
                </a:solidFill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75CF1F44-A685-455E-A8FC-A040C230A5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8104" y="2610886"/>
            <a:ext cx="3388782" cy="3304588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71D811F3-4C21-49D1-A0FC-71699CFEEC08}"/>
              </a:ext>
            </a:extLst>
          </p:cNvPr>
          <p:cNvGrpSpPr/>
          <p:nvPr/>
        </p:nvGrpSpPr>
        <p:grpSpPr>
          <a:xfrm>
            <a:off x="1259632" y="1707232"/>
            <a:ext cx="7344816" cy="702476"/>
            <a:chOff x="1259632" y="1707232"/>
            <a:chExt cx="7344816" cy="702476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1F23C7D-8A85-4C20-BA05-1C2A26A5E433}"/>
                </a:ext>
              </a:extLst>
            </p:cNvPr>
            <p:cNvSpPr txBox="1"/>
            <p:nvPr/>
          </p:nvSpPr>
          <p:spPr>
            <a:xfrm>
              <a:off x="1259632" y="2040376"/>
              <a:ext cx="73448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6">
                      <a:lumMod val="50000"/>
                    </a:schemeClr>
                  </a:solidFill>
                </a:rPr>
                <a:t>(1 +</a:t>
              </a:r>
              <a:r>
                <a:rPr lang="en-US" dirty="0">
                  <a:solidFill>
                    <a:schemeClr val="accent6">
                      <a:lumMod val="50000"/>
                    </a:schemeClr>
                  </a:solidFill>
                  <a:sym typeface="Symbol" panose="05050102010706020507" pitchFamily="18" charset="2"/>
                </a:rPr>
                <a:t></a:t>
              </a:r>
              <a:r>
                <a:rPr lang="en-US" baseline="-20000" dirty="0">
                  <a:solidFill>
                    <a:schemeClr val="accent6">
                      <a:lumMod val="50000"/>
                    </a:schemeClr>
                  </a:solidFill>
                  <a:sym typeface="Symbol" panose="05050102010706020507" pitchFamily="18" charset="2"/>
                </a:rPr>
                <a:t>R</a:t>
              </a:r>
              <a:r>
                <a:rPr lang="en-US" dirty="0">
                  <a:solidFill>
                    <a:schemeClr val="accent6">
                      <a:lumMod val="50000"/>
                    </a:schemeClr>
                  </a:solidFill>
                  <a:sym typeface="Symbol" panose="05050102010706020507" pitchFamily="18" charset="2"/>
                </a:rPr>
                <a:t>)</a:t>
              </a:r>
              <a:r>
                <a:rPr lang="en-US" dirty="0">
                  <a:solidFill>
                    <a:schemeClr val="accent6">
                      <a:lumMod val="50000"/>
                    </a:schemeClr>
                  </a:solidFill>
                </a:rPr>
                <a:t> = 0.02467(22)    -   </a:t>
              </a:r>
              <a:r>
                <a:rPr lang="en-US" sz="1200" dirty="0">
                  <a:solidFill>
                    <a:schemeClr val="accent6">
                      <a:lumMod val="50000"/>
                    </a:schemeClr>
                  </a:solidFill>
                </a:rPr>
                <a:t>M. </a:t>
              </a:r>
              <a:r>
                <a:rPr lang="en-US" sz="1200" dirty="0" err="1">
                  <a:solidFill>
                    <a:schemeClr val="accent6">
                      <a:lumMod val="50000"/>
                    </a:schemeClr>
                  </a:solidFill>
                </a:rPr>
                <a:t>Gorchtein</a:t>
              </a:r>
              <a:r>
                <a:rPr lang="en-US" sz="1200" dirty="0">
                  <a:solidFill>
                    <a:schemeClr val="accent6">
                      <a:lumMod val="50000"/>
                    </a:schemeClr>
                  </a:solidFill>
                </a:rPr>
                <a:t>, M. Ramsey-</a:t>
              </a:r>
              <a:r>
                <a:rPr lang="en-US" sz="1200" dirty="0" err="1">
                  <a:solidFill>
                    <a:schemeClr val="accent6">
                      <a:lumMod val="50000"/>
                    </a:schemeClr>
                  </a:solidFill>
                </a:rPr>
                <a:t>Musolf</a:t>
              </a:r>
              <a:r>
                <a:rPr lang="en-US" sz="1200" dirty="0">
                  <a:solidFill>
                    <a:schemeClr val="accent6">
                      <a:lumMod val="50000"/>
                    </a:schemeClr>
                  </a:solidFill>
                </a:rPr>
                <a:t> et al., PRL 121, 241804 </a:t>
              </a:r>
              <a:r>
                <a:rPr lang="nl-BE" sz="1200" dirty="0">
                  <a:solidFill>
                    <a:schemeClr val="accent6">
                      <a:lumMod val="50000"/>
                    </a:schemeClr>
                  </a:solidFill>
                </a:rPr>
                <a:t>(2018)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05CFD4C5-DA46-4D6C-9F02-5D2813D14F8A}"/>
                </a:ext>
              </a:extLst>
            </p:cNvPr>
            <p:cNvCxnSpPr/>
            <p:nvPr/>
          </p:nvCxnSpPr>
          <p:spPr>
            <a:xfrm>
              <a:off x="2771800" y="1761341"/>
              <a:ext cx="0" cy="29194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6FDBE221-EB36-45A6-A725-B034225C1CB3}"/>
                    </a:ext>
                  </a:extLst>
                </p:cNvPr>
                <p:cNvSpPr/>
                <p:nvPr/>
              </p:nvSpPr>
              <p:spPr>
                <a:xfrm>
                  <a:off x="2804493" y="1707232"/>
                  <a:ext cx="785023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~3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nl-BE" dirty="0"/>
                </a:p>
              </p:txBody>
            </p:sp>
          </mc:Choice>
          <mc:Fallback xmlns=""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6FDBE221-EB36-45A6-A725-B034225C1CB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4493" y="1707232"/>
                  <a:ext cx="785023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C06AE167-0514-4137-8C2C-D651F7920FCE}"/>
                  </a:ext>
                </a:extLst>
              </p:cNvPr>
              <p:cNvSpPr/>
              <p:nvPr/>
            </p:nvSpPr>
            <p:spPr>
              <a:xfrm>
                <a:off x="657247" y="296735"/>
                <a:ext cx="2618609" cy="430887"/>
              </a:xfrm>
              <a:prstGeom prst="rect">
                <a:avLst/>
              </a:prstGeom>
              <a:ln w="25400"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solidFill>
                      <a:schemeClr val="accent6">
                        <a:lumMod val="50000"/>
                      </a:schemeClr>
                    </a:solidFill>
                  </a:rPr>
                  <a:t>Radiative correction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sz="220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2200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sz="2200" dirty="0">
                    <a:solidFill>
                      <a:schemeClr val="accent5">
                        <a:lumMod val="75000"/>
                      </a:schemeClr>
                    </a:solidFill>
                  </a:rPr>
                  <a:t>  </a:t>
                </a:r>
                <a:endParaRPr lang="nl-BE" sz="2200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C06AE167-0514-4137-8C2C-D651F7920F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247" y="296735"/>
                <a:ext cx="2618609" cy="430887"/>
              </a:xfrm>
              <a:prstGeom prst="rect">
                <a:avLst/>
              </a:prstGeom>
              <a:blipFill>
                <a:blip r:embed="rId8"/>
                <a:stretch>
                  <a:fillRect l="-1617" b="-17568"/>
                </a:stretch>
              </a:blipFill>
              <a:ln w="254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16CBAEB-332E-4C80-A833-902E0B5122E7}"/>
              </a:ext>
            </a:extLst>
          </p:cNvPr>
          <p:cNvCxnSpPr/>
          <p:nvPr/>
        </p:nvCxnSpPr>
        <p:spPr>
          <a:xfrm flipH="1">
            <a:off x="7345733" y="2345665"/>
            <a:ext cx="144016" cy="660345"/>
          </a:xfrm>
          <a:prstGeom prst="straightConnector1">
            <a:avLst/>
          </a:prstGeom>
          <a:ln w="25400">
            <a:solidFill>
              <a:srgbClr val="1C36F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1BBC18A-0DB4-4788-AAD7-6D03F81A3594}"/>
              </a:ext>
            </a:extLst>
          </p:cNvPr>
          <p:cNvCxnSpPr>
            <a:cxnSpLocks/>
          </p:cNvCxnSpPr>
          <p:nvPr/>
        </p:nvCxnSpPr>
        <p:spPr>
          <a:xfrm flipH="1">
            <a:off x="7136326" y="1734493"/>
            <a:ext cx="281415" cy="1431556"/>
          </a:xfrm>
          <a:prstGeom prst="straightConnector1">
            <a:avLst/>
          </a:prstGeom>
          <a:ln w="254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03A7C3C-6808-4DAB-9EDC-97F6A8BB2003}"/>
              </a:ext>
            </a:extLst>
          </p:cNvPr>
          <p:cNvCxnSpPr>
            <a:cxnSpLocks/>
          </p:cNvCxnSpPr>
          <p:nvPr/>
        </p:nvCxnSpPr>
        <p:spPr>
          <a:xfrm>
            <a:off x="2769920" y="2409708"/>
            <a:ext cx="1563097" cy="149274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4B64FAB-599E-43C7-96C3-EF6F0FEA81DF}"/>
              </a:ext>
            </a:extLst>
          </p:cNvPr>
          <p:cNvGrpSpPr/>
          <p:nvPr/>
        </p:nvGrpSpPr>
        <p:grpSpPr>
          <a:xfrm>
            <a:off x="134224" y="4341049"/>
            <a:ext cx="4725808" cy="1708885"/>
            <a:chOff x="134224" y="4341049"/>
            <a:chExt cx="4725808" cy="170888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4439FEE5-4671-40EE-9508-DFE3A58FE9B9}"/>
                    </a:ext>
                  </a:extLst>
                </p:cNvPr>
                <p:cNvSpPr txBox="1"/>
                <p:nvPr/>
              </p:nvSpPr>
              <p:spPr>
                <a:xfrm>
                  <a:off x="247114" y="5130038"/>
                  <a:ext cx="4474494" cy="67076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nl-BE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𝑢𝑖</m:t>
                                    </m:r>
                                  </m:sub>
                                </m:sSub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smtClean="0">
                                <a:solidFill>
                                  <a:schemeClr val="accent4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0.99939</m:t>
                            </m:r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chemeClr val="accent4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chemeClr val="accent4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47</m:t>
                                </m:r>
                              </m:e>
                            </m:d>
                            <m:r>
                              <a:rPr lang="en-US" b="0" i="1" smtClean="0">
                                <a:solidFill>
                                  <a:schemeClr val="accent4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 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→   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0.99842</m:t>
                            </m:r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47</m:t>
                                </m:r>
                              </m:e>
                            </m:d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nary>
                      </m:oMath>
                    </m:oMathPara>
                  </a14:m>
                  <a:endParaRPr lang="nl-BE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4439FEE5-4671-40EE-9508-DFE3A58FE9B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7114" y="5130038"/>
                  <a:ext cx="4474494" cy="670761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23B61EC6-558A-444D-BF32-8AAB9D913AE5}"/>
                    </a:ext>
                  </a:extLst>
                </p:cNvPr>
                <p:cNvSpPr txBox="1"/>
                <p:nvPr/>
              </p:nvSpPr>
              <p:spPr>
                <a:xfrm>
                  <a:off x="1530340" y="5662299"/>
                  <a:ext cx="256557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l-BE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𝑆𝑀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solidFill>
                              <a:schemeClr val="accent4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1.3 </m:t>
                        </m:r>
                        <m:r>
                          <a:rPr lang="en-US" b="0" i="1" smtClean="0">
                            <a:solidFill>
                              <a:schemeClr val="accent4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  <m:r>
                          <a:rPr lang="en-US" b="0" i="1" smtClean="0">
                            <a:solidFill>
                              <a:schemeClr val="accent4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  →      4.5 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nl-BE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23B61EC6-558A-444D-BF32-8AAB9D913AE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30340" y="5662299"/>
                  <a:ext cx="2565574" cy="276999"/>
                </a:xfrm>
                <a:prstGeom prst="rect">
                  <a:avLst/>
                </a:prstGeom>
                <a:blipFill>
                  <a:blip r:embed="rId10"/>
                  <a:stretch>
                    <a:fillRect l="-1425" b="-17778"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528F3774-CA56-404B-BD52-657C3DE624C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923928" y="4341049"/>
              <a:ext cx="362343" cy="872245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BD77BA87-4AE1-431B-9FF5-4870DE849483}"/>
                </a:ext>
              </a:extLst>
            </p:cNvPr>
            <p:cNvSpPr/>
            <p:nvPr/>
          </p:nvSpPr>
          <p:spPr>
            <a:xfrm>
              <a:off x="134224" y="5033611"/>
              <a:ext cx="4725808" cy="1016323"/>
            </a:xfrm>
            <a:prstGeom prst="rect">
              <a:avLst/>
            </a:prstGeom>
            <a:noFill/>
            <a:ln w="1587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</p:grpSp>
    </p:spTree>
    <p:extLst>
      <p:ext uri="{BB962C8B-B14F-4D97-AF65-F5344CB8AC3E}">
        <p14:creationId xmlns:p14="http://schemas.microsoft.com/office/powerpoint/2010/main" val="698597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51520" y="404664"/>
            <a:ext cx="8568952" cy="524759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b="1" u="sng" dirty="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Arial" charset="0"/>
              </a:rPr>
              <a:t>	</a:t>
            </a:r>
            <a:r>
              <a:rPr lang="en-US" altLang="en-US" sz="2000" b="1" u="sng" dirty="0">
                <a:solidFill>
                  <a:srgbClr val="0033CC"/>
                </a:solidFill>
                <a:latin typeface="Arial" charset="0"/>
              </a:rPr>
              <a:t>Outline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b="1" dirty="0">
              <a:solidFill>
                <a:srgbClr val="0070C0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b="1" dirty="0">
              <a:solidFill>
                <a:srgbClr val="0033CC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0070C0"/>
                </a:solidFill>
                <a:latin typeface="Arial" charset="0"/>
              </a:rPr>
              <a:t>	-  neutron and nuclear beta decay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en-US" sz="2000" b="1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		-  </a:t>
            </a:r>
            <a:r>
              <a:rPr lang="en-US" altLang="en-US" sz="2000" b="1" dirty="0" err="1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V</a:t>
            </a:r>
            <a:r>
              <a:rPr lang="en-US" altLang="en-US" sz="2000" b="1" baseline="-20000" dirty="0" err="1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ud</a:t>
            </a:r>
            <a:r>
              <a:rPr lang="en-US" altLang="en-US" sz="2000" b="1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 and CKM-unitarity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en-US" sz="2000" b="1" dirty="0">
                <a:solidFill>
                  <a:srgbClr val="0070C0"/>
                </a:solidFill>
                <a:latin typeface="Arial" charset="0"/>
              </a:rPr>
              <a:t>		-  searches for exotic S and T currents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en-US" sz="2000" b="1" dirty="0">
                <a:solidFill>
                  <a:srgbClr val="0070C0"/>
                </a:solidFill>
                <a:latin typeface="Arial" charset="0"/>
              </a:rPr>
              <a:t>	</a:t>
            </a:r>
            <a:r>
              <a:rPr lang="en-US" altLang="en-US" sz="2000" b="1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	-  searches for Time Reversal Violation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b="1" dirty="0">
              <a:solidFill>
                <a:schemeClr val="bg1">
                  <a:lumMod val="75000"/>
                </a:schemeClr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	-  EDM experiments in search for CP-violation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	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	-  testing CPT with anti-matter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b="1" dirty="0">
              <a:solidFill>
                <a:srgbClr val="0070C0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b="1" dirty="0">
              <a:solidFill>
                <a:srgbClr val="0070C0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b="1" dirty="0">
              <a:solidFill>
                <a:srgbClr val="0033CC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000" b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8159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F91BB7-DA93-4D31-8724-5F42CA2AED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653" y="6453336"/>
            <a:ext cx="6090018" cy="34635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B0C24D8-9253-4972-AE27-4B2DB370F669}"/>
              </a:ext>
            </a:extLst>
          </p:cNvPr>
          <p:cNvSpPr/>
          <p:nvPr/>
        </p:nvSpPr>
        <p:spPr>
          <a:xfrm>
            <a:off x="868101" y="260042"/>
            <a:ext cx="7407797" cy="430887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2200" dirty="0">
                <a:solidFill>
                  <a:schemeClr val="accent6">
                    <a:lumMod val="50000"/>
                  </a:schemeClr>
                </a:solidFill>
              </a:rPr>
              <a:t>Constraints on (real) scalar and tensor coupling constants</a:t>
            </a:r>
            <a:endParaRPr lang="nl-BE" sz="2200" dirty="0"/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F889D22F-46B6-4743-A3AB-F7297367D3B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8034099"/>
              </p:ext>
            </p:extLst>
          </p:nvPr>
        </p:nvGraphicFramePr>
        <p:xfrm>
          <a:off x="1423368" y="812912"/>
          <a:ext cx="6426200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85" name="Equation" r:id="rId4" imgW="3479760" imgH="368280" progId="Equation.DSMT4">
                  <p:embed/>
                </p:oleObj>
              </mc:Choice>
              <mc:Fallback>
                <p:oleObj name="Equation" r:id="rId4" imgW="3479760" imgH="368280" progId="Equation.DSMT4">
                  <p:embed/>
                  <p:pic>
                    <p:nvPicPr>
                      <p:cNvPr id="14" name="Object 1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23368" y="812912"/>
                        <a:ext cx="6426200" cy="679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4" name="Group 23">
            <a:extLst>
              <a:ext uri="{FF2B5EF4-FFF2-40B4-BE49-F238E27FC236}">
                <a16:creationId xmlns:a16="http://schemas.microsoft.com/office/drawing/2014/main" id="{6570BBBF-2CAC-4612-9E78-4D011500C324}"/>
              </a:ext>
            </a:extLst>
          </p:cNvPr>
          <p:cNvGrpSpPr/>
          <p:nvPr/>
        </p:nvGrpSpPr>
        <p:grpSpPr>
          <a:xfrm>
            <a:off x="317945" y="2054884"/>
            <a:ext cx="8203507" cy="3663539"/>
            <a:chOff x="317945" y="2054884"/>
            <a:chExt cx="8203507" cy="3663539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B014BFF5-D63D-477F-9E71-17798825D17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636468" y="2054884"/>
              <a:ext cx="3884984" cy="3605133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76EA3B4-D9E1-47D6-A7DE-19A91820A90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17945" y="2054884"/>
              <a:ext cx="3670452" cy="3663539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6815483-AEB5-4620-AF08-C89EA2419196}"/>
                </a:ext>
              </a:extLst>
            </p:cNvPr>
            <p:cNvSpPr/>
            <p:nvPr/>
          </p:nvSpPr>
          <p:spPr>
            <a:xfrm>
              <a:off x="5886782" y="4581128"/>
              <a:ext cx="221406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chemeClr val="accent6">
                      <a:lumMod val="50000"/>
                    </a:schemeClr>
                  </a:solidFill>
                </a:rPr>
                <a:t>Right-handed currents</a:t>
              </a:r>
              <a:endParaRPr lang="nl-BE" sz="1600" dirty="0"/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D0D4C9D8-7F53-4B66-853F-EF9396CB29E0}"/>
              </a:ext>
            </a:extLst>
          </p:cNvPr>
          <p:cNvSpPr/>
          <p:nvPr/>
        </p:nvSpPr>
        <p:spPr>
          <a:xfrm>
            <a:off x="5282912" y="1543406"/>
            <a:ext cx="21602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400" dirty="0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>EFT coupling constants</a:t>
            </a:r>
            <a:endParaRPr lang="nl-BE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0511FD-9F26-4683-A8C5-6D0CD205B710}"/>
              </a:ext>
            </a:extLst>
          </p:cNvPr>
          <p:cNvSpPr/>
          <p:nvPr/>
        </p:nvSpPr>
        <p:spPr>
          <a:xfrm>
            <a:off x="1691681" y="1573250"/>
            <a:ext cx="25202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400" dirty="0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>Lee-Yang coupling constants </a:t>
            </a:r>
            <a:endParaRPr lang="nl-BE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C4546FD-746F-48D9-BCAA-A265635A51DC}"/>
              </a:ext>
            </a:extLst>
          </p:cNvPr>
          <p:cNvCxnSpPr>
            <a:cxnSpLocks/>
          </p:cNvCxnSpPr>
          <p:nvPr/>
        </p:nvCxnSpPr>
        <p:spPr>
          <a:xfrm>
            <a:off x="1700848" y="1360487"/>
            <a:ext cx="288032" cy="242085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E245B8F-AFF0-4CE8-860A-8AFDA42ACF72}"/>
              </a:ext>
            </a:extLst>
          </p:cNvPr>
          <p:cNvCxnSpPr>
            <a:cxnSpLocks/>
          </p:cNvCxnSpPr>
          <p:nvPr/>
        </p:nvCxnSpPr>
        <p:spPr>
          <a:xfrm>
            <a:off x="5138896" y="1329301"/>
            <a:ext cx="288032" cy="242085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ED2132C-48A1-44F9-A0E2-0FF954E83658}"/>
              </a:ext>
            </a:extLst>
          </p:cNvPr>
          <p:cNvCxnSpPr>
            <a:cxnSpLocks/>
          </p:cNvCxnSpPr>
          <p:nvPr/>
        </p:nvCxnSpPr>
        <p:spPr>
          <a:xfrm flipH="1">
            <a:off x="6578960" y="1302632"/>
            <a:ext cx="281846" cy="330401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6F223BC-9D6B-4236-94B9-E2C08D40DAC0}"/>
              </a:ext>
            </a:extLst>
          </p:cNvPr>
          <p:cNvGrpSpPr/>
          <p:nvPr/>
        </p:nvGrpSpPr>
        <p:grpSpPr>
          <a:xfrm>
            <a:off x="2286258" y="2355432"/>
            <a:ext cx="622487" cy="1024995"/>
            <a:chOff x="2286258" y="2355432"/>
            <a:chExt cx="622487" cy="1024995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A20656F8-9463-4A57-BFED-30157BE49B2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286258" y="3228840"/>
              <a:ext cx="494888" cy="151587"/>
            </a:xfrm>
            <a:prstGeom prst="rect">
              <a:avLst/>
            </a:prstGeom>
          </p:spPr>
        </p:pic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AB8B5371-E3F0-44D8-ADA4-2509DEA59209}"/>
                </a:ext>
              </a:extLst>
            </p:cNvPr>
            <p:cNvSpPr/>
            <p:nvPr/>
          </p:nvSpPr>
          <p:spPr>
            <a:xfrm>
              <a:off x="2653547" y="2780928"/>
              <a:ext cx="255198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sz="1000" dirty="0">
                  <a:solidFill>
                    <a:schemeClr val="accent6">
                      <a:lumMod val="50000"/>
                    </a:schemeClr>
                  </a:solidFill>
                  <a:latin typeface="Arial" charset="0"/>
                  <a:cs typeface="Arial" charset="0"/>
                </a:rPr>
                <a:t>4</a:t>
              </a:r>
              <a:endParaRPr lang="nl-BE" sz="1000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D0D670C-EDD9-44A1-B994-2C6449D106F5}"/>
                </a:ext>
              </a:extLst>
            </p:cNvPr>
            <p:cNvSpPr/>
            <p:nvPr/>
          </p:nvSpPr>
          <p:spPr>
            <a:xfrm>
              <a:off x="2579508" y="2355432"/>
              <a:ext cx="255198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sz="1000" dirty="0">
                  <a:solidFill>
                    <a:schemeClr val="accent6">
                      <a:lumMod val="50000"/>
                    </a:schemeClr>
                  </a:solidFill>
                  <a:latin typeface="Arial" charset="0"/>
                  <a:cs typeface="Arial" charset="0"/>
                </a:rPr>
                <a:t>9</a:t>
              </a:r>
              <a:endParaRPr lang="nl-BE" sz="1000" dirty="0"/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6739223D-7261-4822-9DCE-3BBE25FA1D46}"/>
              </a:ext>
            </a:extLst>
          </p:cNvPr>
          <p:cNvSpPr/>
          <p:nvPr/>
        </p:nvSpPr>
        <p:spPr>
          <a:xfrm>
            <a:off x="1387247" y="4653136"/>
            <a:ext cx="20794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Left-handed currents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CC7CD59-3DF0-46B7-AEC7-E36C71F3D777}"/>
              </a:ext>
            </a:extLst>
          </p:cNvPr>
          <p:cNvGrpSpPr/>
          <p:nvPr/>
        </p:nvGrpSpPr>
        <p:grpSpPr>
          <a:xfrm>
            <a:off x="4624761" y="2027574"/>
            <a:ext cx="3869903" cy="3624329"/>
            <a:chOff x="7408784" y="2066654"/>
            <a:chExt cx="3869903" cy="3624329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F4B655B6-A08A-42CE-8E92-CF6D9C46EF7A}"/>
                </a:ext>
              </a:extLst>
            </p:cNvPr>
            <p:cNvGrpSpPr/>
            <p:nvPr/>
          </p:nvGrpSpPr>
          <p:grpSpPr>
            <a:xfrm>
              <a:off x="7408784" y="2066654"/>
              <a:ext cx="3869903" cy="3624329"/>
              <a:chOff x="6610408" y="1922094"/>
              <a:chExt cx="3869903" cy="3624329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B3BAAB08-A14F-45EA-BED6-D2C9B87B6D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610408" y="1922094"/>
                <a:ext cx="3869903" cy="3624329"/>
              </a:xfrm>
              <a:prstGeom prst="rect">
                <a:avLst/>
              </a:prstGeom>
            </p:spPr>
          </p:pic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03FAFCB8-EAB1-4047-9F73-007F0E884D3C}"/>
                  </a:ext>
                </a:extLst>
              </p:cNvPr>
              <p:cNvSpPr/>
              <p:nvPr/>
            </p:nvSpPr>
            <p:spPr>
              <a:xfrm>
                <a:off x="7696288" y="2173923"/>
                <a:ext cx="128753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en-US" dirty="0">
                    <a:solidFill>
                      <a:schemeClr val="accent6">
                        <a:lumMod val="50000"/>
                      </a:schemeClr>
                    </a:solidFill>
                    <a:latin typeface="Arial" charset="0"/>
                    <a:cs typeface="Arial" charset="0"/>
                  </a:rPr>
                  <a:t>B</a:t>
                </a:r>
                <a:r>
                  <a:rPr lang="en-US" altLang="en-US" baseline="-20000" dirty="0">
                    <a:solidFill>
                      <a:schemeClr val="accent6">
                        <a:lumMod val="50000"/>
                      </a:schemeClr>
                    </a:solidFill>
                    <a:latin typeface="Arial" charset="0"/>
                    <a:cs typeface="Arial" charset="0"/>
                  </a:rPr>
                  <a:t>n</a:t>
                </a:r>
                <a:r>
                  <a:rPr lang="en-US" altLang="en-US" dirty="0">
                    <a:solidFill>
                      <a:schemeClr val="accent6">
                        <a:lumMod val="50000"/>
                      </a:schemeClr>
                    </a:solidFill>
                    <a:latin typeface="Arial" charset="0"/>
                    <a:cs typeface="Arial" charset="0"/>
                  </a:rPr>
                  <a:t> omitted</a:t>
                </a:r>
                <a:endParaRPr lang="nl-BE" dirty="0"/>
              </a:p>
            </p:txBody>
          </p:sp>
        </p:grp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9BAD026-5629-4471-991C-3804689B6AEA}"/>
                </a:ext>
              </a:extLst>
            </p:cNvPr>
            <p:cNvSpPr/>
            <p:nvPr/>
          </p:nvSpPr>
          <p:spPr>
            <a:xfrm>
              <a:off x="8608250" y="4581128"/>
              <a:ext cx="221406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chemeClr val="accent6">
                      <a:lumMod val="50000"/>
                    </a:schemeClr>
                  </a:solidFill>
                </a:rPr>
                <a:t>Right-handed currents</a:t>
              </a:r>
              <a:endParaRPr lang="nl-BE" sz="1600" dirty="0"/>
            </a:p>
          </p:txBody>
        </p:sp>
      </p:grpSp>
      <p:sp>
        <p:nvSpPr>
          <p:cNvPr id="34" name="Oval 33">
            <a:extLst>
              <a:ext uri="{FF2B5EF4-FFF2-40B4-BE49-F238E27FC236}">
                <a16:creationId xmlns:a16="http://schemas.microsoft.com/office/drawing/2014/main" id="{D9B85312-DBC1-4394-AAB2-96250388B4BD}"/>
              </a:ext>
            </a:extLst>
          </p:cNvPr>
          <p:cNvSpPr/>
          <p:nvPr/>
        </p:nvSpPr>
        <p:spPr>
          <a:xfrm>
            <a:off x="207973" y="2904038"/>
            <a:ext cx="360040" cy="3248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5888E857-9753-474A-8BBE-D3BCEB11B145}"/>
              </a:ext>
            </a:extLst>
          </p:cNvPr>
          <p:cNvSpPr/>
          <p:nvPr/>
        </p:nvSpPr>
        <p:spPr>
          <a:xfrm>
            <a:off x="4571999" y="2894037"/>
            <a:ext cx="360040" cy="3248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40068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4" grpId="0" animBg="1"/>
      <p:bldP spid="35" grpId="0" animBg="1"/>
    </p:bldLst>
  </p:timing>
</p:sld>
</file>

<file path=ppt/theme/theme1.xml><?xml version="1.0" encoding="utf-8"?>
<a:theme xmlns:a="http://schemas.openxmlformats.org/drawingml/2006/main" name="Corporate-KU Leuven-Liggend-Achtergrond Wit">
  <a:themeElements>
    <a:clrScheme name="KULeuven-Themakleuren">
      <a:dk1>
        <a:srgbClr val="00407A"/>
      </a:dk1>
      <a:lt1>
        <a:srgbClr val="FFFFFF"/>
      </a:lt1>
      <a:dk2>
        <a:srgbClr val="00407A"/>
      </a:dk2>
      <a:lt2>
        <a:srgbClr val="FFFFFF"/>
      </a:lt2>
      <a:accent1>
        <a:srgbClr val="1D8DB0"/>
      </a:accent1>
      <a:accent2>
        <a:srgbClr val="116E8A"/>
      </a:accent2>
      <a:accent3>
        <a:srgbClr val="52BDEC"/>
      </a:accent3>
      <a:accent4>
        <a:srgbClr val="00407A"/>
      </a:accent4>
      <a:accent5>
        <a:srgbClr val="7F7F7F"/>
      </a:accent5>
      <a:accent6>
        <a:srgbClr val="595959"/>
      </a:accent6>
      <a:hlink>
        <a:srgbClr val="1D8DB0"/>
      </a:hlink>
      <a:folHlink>
        <a:srgbClr val="00407A"/>
      </a:folHlink>
    </a:clrScheme>
    <a:fontScheme name="KULeuv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16E8A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Corporate-KU Leuven-Liggend-Achtergrond Wit en Watermerk">
  <a:themeElements>
    <a:clrScheme name="KULeuven-Themakleuren">
      <a:dk1>
        <a:srgbClr val="00407A"/>
      </a:dk1>
      <a:lt1>
        <a:srgbClr val="FFFFFF"/>
      </a:lt1>
      <a:dk2>
        <a:srgbClr val="00407A"/>
      </a:dk2>
      <a:lt2>
        <a:srgbClr val="FFFFFF"/>
      </a:lt2>
      <a:accent1>
        <a:srgbClr val="1D8DB0"/>
      </a:accent1>
      <a:accent2>
        <a:srgbClr val="116E8A"/>
      </a:accent2>
      <a:accent3>
        <a:srgbClr val="86BCE5"/>
      </a:accent3>
      <a:accent4>
        <a:srgbClr val="00407A"/>
      </a:accent4>
      <a:accent5>
        <a:srgbClr val="7F7F7F"/>
      </a:accent5>
      <a:accent6>
        <a:srgbClr val="595959"/>
      </a:accent6>
      <a:hlink>
        <a:srgbClr val="009999"/>
      </a:hlink>
      <a:folHlink>
        <a:srgbClr val="800080"/>
      </a:folHlink>
    </a:clrScheme>
    <a:fontScheme name="KULeuv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16E8A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corporate-KULeuven</Template>
  <TotalTime>9729</TotalTime>
  <Words>1365</Words>
  <Application>Microsoft Office PowerPoint</Application>
  <PresentationFormat>On-screen Show (4:3)</PresentationFormat>
  <Paragraphs>391</Paragraphs>
  <Slides>36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52" baseType="lpstr">
      <vt:lpstr>Abadi</vt:lpstr>
      <vt:lpstr>Arial</vt:lpstr>
      <vt:lpstr>Arial Unicode MS</vt:lpstr>
      <vt:lpstr>Calibri</vt:lpstr>
      <vt:lpstr>Calisto MT</vt:lpstr>
      <vt:lpstr>Cambria Math</vt:lpstr>
      <vt:lpstr>Courier New</vt:lpstr>
      <vt:lpstr>Gill Sans MT Ext Condensed Bold</vt:lpstr>
      <vt:lpstr>Symbol</vt:lpstr>
      <vt:lpstr>t1-gul-regular</vt:lpstr>
      <vt:lpstr>Times New Roman</vt:lpstr>
      <vt:lpstr>Wingdings</vt:lpstr>
      <vt:lpstr>Corporate-KU Leuven-Liggend-Achtergrond Wit</vt:lpstr>
      <vt:lpstr>Corporate-KU Leuven-Liggend-Achtergrond Wit en Watermerk</vt:lpstr>
      <vt:lpstr>Equation</vt:lpstr>
      <vt:lpstr>CorelDRAW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KULeuven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ICTS | Communicatie, Servicepunt en Opleiding</dc:creator>
  <dc:description>Huisstijl KU Leuven - versie 24 juli 2012</dc:description>
  <cp:lastModifiedBy>Nathal Severijns</cp:lastModifiedBy>
  <cp:revision>330</cp:revision>
  <cp:lastPrinted>2016-11-10T11:00:06Z</cp:lastPrinted>
  <dcterms:created xsi:type="dcterms:W3CDTF">2012-07-10T07:57:57Z</dcterms:created>
  <dcterms:modified xsi:type="dcterms:W3CDTF">2019-10-14T19:47:08Z</dcterms:modified>
</cp:coreProperties>
</file>