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2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77.jpg" ContentType="image/jpeg"/>
  <Override PartName="/ppt/media/image85.JPG" ContentType="image/jpeg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  <p:sldMasterId id="2147483670" r:id="rId4"/>
    <p:sldMasterId id="2147483688" r:id="rId5"/>
    <p:sldMasterId id="2147483700" r:id="rId6"/>
    <p:sldMasterId id="2147483706" r:id="rId7"/>
    <p:sldMasterId id="2147483725" r:id="rId8"/>
    <p:sldMasterId id="2147483730" r:id="rId9"/>
    <p:sldMasterId id="2147483736" r:id="rId10"/>
    <p:sldMasterId id="2147483750" r:id="rId11"/>
    <p:sldMasterId id="2147483754" r:id="rId12"/>
  </p:sldMasterIdLst>
  <p:notesMasterIdLst>
    <p:notesMasterId r:id="rId52"/>
  </p:notesMasterIdLst>
  <p:sldIdLst>
    <p:sldId id="362" r:id="rId13"/>
    <p:sldId id="403" r:id="rId14"/>
    <p:sldId id="344" r:id="rId15"/>
    <p:sldId id="346" r:id="rId16"/>
    <p:sldId id="349" r:id="rId17"/>
    <p:sldId id="409" r:id="rId18"/>
    <p:sldId id="390" r:id="rId19"/>
    <p:sldId id="385" r:id="rId20"/>
    <p:sldId id="382" r:id="rId21"/>
    <p:sldId id="386" r:id="rId22"/>
    <p:sldId id="404" r:id="rId23"/>
    <p:sldId id="350" r:id="rId24"/>
    <p:sldId id="351" r:id="rId25"/>
    <p:sldId id="352" r:id="rId26"/>
    <p:sldId id="356" r:id="rId27"/>
    <p:sldId id="357" r:id="rId28"/>
    <p:sldId id="359" r:id="rId29"/>
    <p:sldId id="402" r:id="rId30"/>
    <p:sldId id="376" r:id="rId31"/>
    <p:sldId id="366" r:id="rId32"/>
    <p:sldId id="365" r:id="rId33"/>
    <p:sldId id="367" r:id="rId34"/>
    <p:sldId id="369" r:id="rId35"/>
    <p:sldId id="392" r:id="rId36"/>
    <p:sldId id="377" r:id="rId37"/>
    <p:sldId id="373" r:id="rId38"/>
    <p:sldId id="340" r:id="rId39"/>
    <p:sldId id="378" r:id="rId40"/>
    <p:sldId id="405" r:id="rId41"/>
    <p:sldId id="393" r:id="rId42"/>
    <p:sldId id="395" r:id="rId43"/>
    <p:sldId id="397" r:id="rId44"/>
    <p:sldId id="398" r:id="rId45"/>
    <p:sldId id="400" r:id="rId46"/>
    <p:sldId id="399" r:id="rId47"/>
    <p:sldId id="401" r:id="rId48"/>
    <p:sldId id="406" r:id="rId49"/>
    <p:sldId id="407" r:id="rId50"/>
    <p:sldId id="408" r:id="rId51"/>
  </p:sldIdLst>
  <p:sldSz cx="9144000" cy="6858000" type="screen4x3"/>
  <p:notesSz cx="6889750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3979" autoAdjust="0"/>
  </p:normalViewPr>
  <p:slideViewPr>
    <p:cSldViewPr>
      <p:cViewPr varScale="1">
        <p:scale>
          <a:sx n="65" d="100"/>
          <a:sy n="65" d="100"/>
        </p:scale>
        <p:origin x="1164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1094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r">
              <a:defRPr sz="1300"/>
            </a:lvl1pPr>
          </a:lstStyle>
          <a:p>
            <a:fld id="{B9D90E2C-F831-4ABF-BAB1-7B60C1F68096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3325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2" tIns="48316" rIns="96632" bIns="4831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2" tIns="48316" rIns="96632" bIns="48316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519054"/>
            <a:ext cx="2985558" cy="501094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r">
              <a:defRPr sz="1300"/>
            </a:lvl1pPr>
          </a:lstStyle>
          <a:p>
            <a:fld id="{6B0516D7-5007-4F3A-8FB2-02B055E38A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43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300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01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85132" indent="-301974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207895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91054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74212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657370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140528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623687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106846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AFA9B9-4ED7-4E90-9980-76658B8D0580}" type="slidenum">
              <a:rPr lang="fr-FR" altLang="fr-FR" sz="1100" i="1">
                <a:solidFill>
                  <a:srgbClr val="000000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altLang="fr-FR" sz="11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021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cs typeface="Arial" panose="020B0604020202020204" pitchFamily="34" charset="0"/>
            </a:endParaRP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85132" indent="-301974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207895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91054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74212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657370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140528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623687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106846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16B77AF-86AC-4D73-90C2-DF3E180DBF9E}" type="slidenum">
              <a:rPr lang="fr-FR" altLang="fr-FR" sz="1100">
                <a:latin typeface="Times New Roman" panose="02020603050405020304" pitchFamily="18" charset="0"/>
              </a:rPr>
              <a:pPr/>
              <a:t>20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59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cs typeface="Arial" panose="020B0604020202020204" pitchFamily="34" charset="0"/>
            </a:endParaRPr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85132" indent="-301974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207895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91054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74212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657370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140528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623687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106846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974A1AF-56CC-40DC-A0F6-DFE9989914F4}" type="slidenum">
              <a:rPr lang="fr-FR" altLang="fr-FR" sz="1100">
                <a:latin typeface="Times New Roman" panose="02020603050405020304" pitchFamily="18" charset="0"/>
              </a:rPr>
              <a:pPr/>
              <a:t>21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34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cs typeface="Arial" panose="020B0604020202020204" pitchFamily="34" charset="0"/>
            </a:endParaRP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85132" indent="-301974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207895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91054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74212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657370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140528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623687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106846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2FAA6C5-4C71-4E11-8F2D-81D36C59CEDF}" type="slidenum">
              <a:rPr lang="fr-FR" altLang="fr-FR" sz="1100">
                <a:latin typeface="Times New Roman" panose="02020603050405020304" pitchFamily="18" charset="0"/>
              </a:rPr>
              <a:pPr/>
              <a:t>22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81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cs typeface="Arial" panose="020B0604020202020204" pitchFamily="34" charset="0"/>
            </a:endParaRPr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85132" indent="-301974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207895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91054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74212" indent="-241579" defTabSz="835462"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657370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140528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623687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106846" indent="-241579" defTabSz="83546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559B10-FAB8-44F9-BABE-EA9F38BF66B9}" type="slidenum">
              <a:rPr lang="fr-FR" altLang="fr-FR" sz="1100" i="1">
                <a:solidFill>
                  <a:srgbClr val="000000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 altLang="fr-FR" sz="11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42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92150" y="815975"/>
            <a:ext cx="5443538" cy="4081463"/>
          </a:xfrm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132" indent="-30197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7895" indent="-24157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054" indent="-24157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212" indent="-24157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7370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0528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3687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6846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66316" eaLnBrk="1" hangingPunct="1">
              <a:spcBef>
                <a:spcPct val="0"/>
              </a:spcBef>
              <a:defRPr/>
            </a:pPr>
            <a:fld id="{01FB6BD7-9A9B-4C0B-9706-746DFBE9362A}" type="slidenum">
              <a:rPr lang="fr-FR" altLang="fr-FR">
                <a:solidFill>
                  <a:prstClr val="black"/>
                </a:solidFill>
              </a:rPr>
              <a:pPr defTabSz="966316" eaLnBrk="1" hangingPunct="1">
                <a:spcBef>
                  <a:spcPct val="0"/>
                </a:spcBef>
                <a:defRPr/>
              </a:pPr>
              <a:t>24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93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92150" y="815975"/>
            <a:ext cx="5443538" cy="4081463"/>
          </a:xfrm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132" indent="-30197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7895" indent="-24157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054" indent="-24157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212" indent="-24157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7370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0528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3687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6846" indent="-24157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66316" eaLnBrk="1" hangingPunct="1">
              <a:spcBef>
                <a:spcPct val="0"/>
              </a:spcBef>
              <a:defRPr/>
            </a:pPr>
            <a:fld id="{01FB6BD7-9A9B-4C0B-9706-746DFBE9362A}" type="slidenum">
              <a:rPr lang="fr-FR" altLang="fr-FR">
                <a:solidFill>
                  <a:prstClr val="black"/>
                </a:solidFill>
              </a:rPr>
              <a:pPr defTabSz="966316" eaLnBrk="1" hangingPunct="1">
                <a:spcBef>
                  <a:spcPct val="0"/>
                </a:spcBef>
                <a:defRPr/>
              </a:pPr>
              <a:t>26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25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19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7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95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433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34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837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30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40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71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jp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00BC-65FE-4CA1-89ED-76AC7F3C402C}" type="datetime1">
              <a:rPr lang="en-US" smtClean="0"/>
              <a:t>10/14/2019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85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96B1-BA42-457D-B324-0386F62E2CE0}" type="datetime1">
              <a:rPr lang="en-US" smtClean="0"/>
              <a:t>10/14/2019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34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340-560E-4586-B295-D08E5458417D}" type="datetime1">
              <a:rPr lang="en-US" smtClean="0"/>
              <a:t>10/14/2019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261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>
            <a:grpSpLocks/>
          </p:cNvGrpSpPr>
          <p:nvPr userDrawn="1"/>
        </p:nvGrpSpPr>
        <p:grpSpPr bwMode="auto">
          <a:xfrm>
            <a:off x="0" y="4032252"/>
            <a:ext cx="9144000" cy="2828925"/>
            <a:chOff x="-1" y="4077072"/>
            <a:chExt cx="9180001" cy="2813414"/>
          </a:xfrm>
        </p:grpSpPr>
        <p:pic>
          <p:nvPicPr>
            <p:cNvPr id="5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79488" cy="88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39"/>
              <a:ext cx="9180001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869159"/>
              <a:ext cx="9180000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251519" y="4149080"/>
              <a:ext cx="4139611" cy="58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 descr="D:\Mes Documents\myCORE Ana\AP COMMUN\AP docs presentation\Masque PPT IN2P3\Bandeau-IN2P3 pour Power Point.t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/>
          <a:stretch>
            <a:fillRect/>
          </a:stretch>
        </p:blipFill>
        <p:spPr bwMode="auto">
          <a:xfrm>
            <a:off x="0" y="-76200"/>
            <a:ext cx="91440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39552" y="4230969"/>
            <a:ext cx="8208912" cy="13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539552" y="5560098"/>
            <a:ext cx="8208912" cy="1214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6054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3933826"/>
            <a:ext cx="9144000" cy="2924175"/>
            <a:chOff x="-1" y="4077072"/>
            <a:chExt cx="9144001" cy="2924947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43488" cy="8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40"/>
              <a:ext cx="914400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293075"/>
              <a:ext cx="9144000" cy="270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755650" y="4221088"/>
            <a:ext cx="7848798" cy="20882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bg1"/>
                </a:solidFill>
                <a:latin typeface="Helvetica Neue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D0DC3E-1E78-4567-A247-681C0D53CE2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689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705725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D3D12C-5743-4822-B232-3AA654F2403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397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>
            <a:grpSpLocks/>
          </p:cNvGrpSpPr>
          <p:nvPr userDrawn="1"/>
        </p:nvGrpSpPr>
        <p:grpSpPr bwMode="auto">
          <a:xfrm>
            <a:off x="0" y="4032252"/>
            <a:ext cx="9144000" cy="2828925"/>
            <a:chOff x="-1" y="4077072"/>
            <a:chExt cx="9180001" cy="2813414"/>
          </a:xfrm>
        </p:grpSpPr>
        <p:pic>
          <p:nvPicPr>
            <p:cNvPr id="5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79488" cy="88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39"/>
              <a:ext cx="9180001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869159"/>
              <a:ext cx="9180000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251519" y="4149080"/>
              <a:ext cx="4139611" cy="58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 descr="D:\Mes Documents\myCORE Ana\AP COMMUN\AP docs presentation\Masque PPT IN2P3\Bandeau-IN2P3 pour Power Point.t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/>
          <a:stretch>
            <a:fillRect/>
          </a:stretch>
        </p:blipFill>
        <p:spPr bwMode="auto">
          <a:xfrm>
            <a:off x="0" y="-76200"/>
            <a:ext cx="91440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39552" y="4230969"/>
            <a:ext cx="8208912" cy="13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539552" y="5560098"/>
            <a:ext cx="8208912" cy="1214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92684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3933826"/>
            <a:ext cx="9144000" cy="2924175"/>
            <a:chOff x="-1" y="4077072"/>
            <a:chExt cx="9144001" cy="2924947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43488" cy="8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40"/>
              <a:ext cx="914400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293075"/>
              <a:ext cx="9144000" cy="270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755650" y="4221088"/>
            <a:ext cx="7848798" cy="20882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bg1"/>
                </a:solidFill>
                <a:latin typeface="Helvetica Neue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D0DC3E-1E78-4567-A247-681C0D53CE2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95898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705725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D3D12C-5743-4822-B232-3AA654F2403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067894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>
            <a:grpSpLocks/>
          </p:cNvGrpSpPr>
          <p:nvPr userDrawn="1"/>
        </p:nvGrpSpPr>
        <p:grpSpPr bwMode="auto">
          <a:xfrm>
            <a:off x="0" y="4032252"/>
            <a:ext cx="9144000" cy="2828925"/>
            <a:chOff x="-1" y="4077072"/>
            <a:chExt cx="9180001" cy="2813414"/>
          </a:xfrm>
        </p:grpSpPr>
        <p:pic>
          <p:nvPicPr>
            <p:cNvPr id="5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79488" cy="88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39"/>
              <a:ext cx="9180001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869159"/>
              <a:ext cx="9180000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251519" y="4149080"/>
              <a:ext cx="4139611" cy="58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 descr="D:\Mes Documents\myCORE Ana\AP COMMUN\AP docs presentation\Masque PPT IN2P3\Bandeau-IN2P3 pour Power Point.t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/>
          <a:stretch>
            <a:fillRect/>
          </a:stretch>
        </p:blipFill>
        <p:spPr bwMode="auto">
          <a:xfrm>
            <a:off x="0" y="-76200"/>
            <a:ext cx="91440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39552" y="4230969"/>
            <a:ext cx="8208912" cy="13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539552" y="5560098"/>
            <a:ext cx="8208912" cy="1214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441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3933826"/>
            <a:ext cx="9144000" cy="2924175"/>
            <a:chOff x="-1" y="4077072"/>
            <a:chExt cx="9144001" cy="2924947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43488" cy="8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40"/>
              <a:ext cx="914400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293075"/>
              <a:ext cx="9144000" cy="270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755650" y="4221088"/>
            <a:ext cx="7848798" cy="20882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bg1"/>
                </a:solidFill>
                <a:latin typeface="Helvetica Neue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D0DC3E-1E78-4567-A247-681C0D53CE2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7415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4079-6671-4FFC-8593-F0EFAAD5539A}" type="datetime1">
              <a:rPr lang="en-US" smtClean="0"/>
              <a:t>10/14/2019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617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705725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D3D12C-5743-4822-B232-3AA654F2403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26228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E86F-2DF0-4FC6-8F90-94A1A0D1C2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90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73F4-4C06-428B-B245-058A09250A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9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893C6-29DA-4C95-8A60-5AFA8618B7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26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E5CE-91C3-4AFB-85A8-7657D4865D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07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7981-7555-453E-899F-DE1E38DE53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14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C9A4-3215-4787-8C1A-C345E2F2D0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04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6C1D-A775-45A7-955D-ADCF56193B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58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28E1-B38C-46B9-A31E-D4E99FDED5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06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1E39-28A5-4C76-BF80-7150940B19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9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CAB1-20F5-438F-B016-E4729C6EC488}" type="datetime1">
              <a:rPr lang="en-US" smtClean="0"/>
              <a:t>10/14/2019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337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E9BE-8308-49BC-B011-341E55E0D3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46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03E9-FCA6-4D00-B73B-95FE4DAC8A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EC6A-A08B-4B72-A76B-8FE9BD83D956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71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357188" y="4634508"/>
            <a:ext cx="843711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357188" y="2875359"/>
            <a:ext cx="843751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5620994" y="3182523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57187" y="2464594"/>
            <a:ext cx="5063133" cy="375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7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357187" y="2911078"/>
            <a:ext cx="5063133" cy="169664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22156" y="2911078"/>
            <a:ext cx="2982516" cy="1696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63401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9525"/>
            <a:endParaRPr lang="fr-FR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13FB-0D06-4D89-8186-D11FC24C1A1A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77153"/>
            <a:fld id="{81D60167-4931-47E6-BA6A-407CBD079E47}" type="slidenum">
              <a:rPr lang="fr-FR" spc="-8" smtClean="0"/>
              <a:pPr marL="77153"/>
              <a:t>‹N°›</a:t>
            </a:fld>
            <a:endParaRPr lang="fr-FR" spc="-8" dirty="0"/>
          </a:p>
        </p:txBody>
      </p:sp>
    </p:spTree>
    <p:extLst>
      <p:ext uri="{BB962C8B-B14F-4D97-AF65-F5344CB8AC3E}">
        <p14:creationId xmlns:p14="http://schemas.microsoft.com/office/powerpoint/2010/main" val="1365144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3462" y="212052"/>
            <a:ext cx="7557077" cy="323165"/>
          </a:xfrm>
        </p:spPr>
        <p:txBody>
          <a:bodyPr lIns="0" tIns="0" rIns="0" bIns="0"/>
          <a:lstStyle>
            <a:lvl1pPr>
              <a:defRPr sz="2100" b="0" i="0">
                <a:solidFill>
                  <a:srgbClr val="203864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825" y="1563807"/>
            <a:ext cx="8114349" cy="207749"/>
          </a:xfr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9525"/>
            <a:endParaRPr lang="fr-FR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C6A-DA7D-4B0B-81D2-EE6685F0DFA6}" type="datetime1">
              <a:rPr lang="en-US" smtClean="0"/>
              <a:t>10/14/2019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25918" y="28916"/>
            <a:ext cx="7418546" cy="751205"/>
          </a:xfrm>
          <a:custGeom>
            <a:avLst/>
            <a:gdLst/>
            <a:ahLst/>
            <a:cxnLst/>
            <a:rect l="l" t="t" r="r" b="b"/>
            <a:pathLst>
              <a:path w="9891395" h="751205">
                <a:moveTo>
                  <a:pt x="0" y="0"/>
                </a:moveTo>
                <a:lnTo>
                  <a:pt x="9890776" y="0"/>
                </a:lnTo>
                <a:lnTo>
                  <a:pt x="9890776" y="750749"/>
                </a:lnTo>
                <a:lnTo>
                  <a:pt x="0" y="750749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6832709" y="1397000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406399"/>
                </a:move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/>
        </p:nvSpPr>
        <p:spPr>
          <a:xfrm>
            <a:off x="6832709" y="5488063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138771"/>
                </a:move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6457950" y="5626834"/>
            <a:ext cx="1314450" cy="739140"/>
          </a:xfrm>
          <a:custGeom>
            <a:avLst/>
            <a:gdLst/>
            <a:ahLst/>
            <a:cxnLst/>
            <a:rect l="l" t="t" r="r" b="b"/>
            <a:pathLst>
              <a:path w="1752600" h="739139">
                <a:moveTo>
                  <a:pt x="0" y="0"/>
                </a:moveTo>
                <a:lnTo>
                  <a:pt x="1752600" y="0"/>
                </a:lnTo>
                <a:lnTo>
                  <a:pt x="1752600" y="738664"/>
                </a:lnTo>
                <a:lnTo>
                  <a:pt x="0" y="738664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k object 20"/>
          <p:cNvSpPr/>
          <p:nvPr/>
        </p:nvSpPr>
        <p:spPr>
          <a:xfrm>
            <a:off x="6457950" y="5626834"/>
            <a:ext cx="1314450" cy="739140"/>
          </a:xfrm>
          <a:custGeom>
            <a:avLst/>
            <a:gdLst/>
            <a:ahLst/>
            <a:cxnLst/>
            <a:rect l="l" t="t" r="r" b="b"/>
            <a:pathLst>
              <a:path w="1752600" h="739139">
                <a:moveTo>
                  <a:pt x="0" y="0"/>
                </a:moveTo>
                <a:lnTo>
                  <a:pt x="1752600" y="0"/>
                </a:lnTo>
                <a:lnTo>
                  <a:pt x="1752600" y="738664"/>
                </a:lnTo>
                <a:lnTo>
                  <a:pt x="0" y="738664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3462" y="212052"/>
            <a:ext cx="7557077" cy="323165"/>
          </a:xfrm>
        </p:spPr>
        <p:txBody>
          <a:bodyPr lIns="0" tIns="0" rIns="0" bIns="0"/>
          <a:lstStyle>
            <a:lvl1pPr>
              <a:defRPr sz="2100" b="0" i="0">
                <a:solidFill>
                  <a:srgbClr val="203864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9525"/>
            <a:endParaRPr lang="fr-FR" spc="-8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BCEE2-BCD3-4DC7-A777-AF7D37A757BF}" type="datetime1">
              <a:rPr lang="en-US" smtClean="0"/>
              <a:t>10/14/2019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7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3462" y="212052"/>
            <a:ext cx="7557077" cy="323165"/>
          </a:xfrm>
        </p:spPr>
        <p:txBody>
          <a:bodyPr lIns="0" tIns="0" rIns="0" bIns="0"/>
          <a:lstStyle>
            <a:lvl1pPr>
              <a:defRPr sz="2100" b="0" i="0">
                <a:solidFill>
                  <a:srgbClr val="203864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9525"/>
            <a:endParaRPr lang="fr-FR" spc="-8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8E24D-6A74-4DFF-AAFF-FF60D7F0B7EB}" type="datetime1">
              <a:rPr lang="en-US" smtClean="0"/>
              <a:t>10/14/2019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310087" y="6455156"/>
            <a:ext cx="155257" cy="138499"/>
          </a:xfrm>
        </p:spPr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77153"/>
            <a:endParaRPr lang="fr-FR" spc="-8" dirty="0"/>
          </a:p>
        </p:txBody>
      </p:sp>
    </p:spTree>
    <p:extLst>
      <p:ext uri="{BB962C8B-B14F-4D97-AF65-F5344CB8AC3E}">
        <p14:creationId xmlns:p14="http://schemas.microsoft.com/office/powerpoint/2010/main" val="3588552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9525"/>
            <a:endParaRPr lang="fr-FR" spc="-8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F7E63-B083-46E3-892F-184563BFC37F}" type="datetime1">
              <a:rPr lang="en-US" smtClean="0"/>
              <a:t>10/14/2019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77153"/>
            <a:fld id="{81D60167-4931-47E6-BA6A-407CBD079E47}" type="slidenum">
              <a:rPr lang="fr-FR" spc="-8" smtClean="0"/>
              <a:pPr marL="77153"/>
              <a:t>‹N°›</a:t>
            </a:fld>
            <a:endParaRPr lang="fr-FR" spc="-8" dirty="0"/>
          </a:p>
        </p:txBody>
      </p:sp>
    </p:spTree>
    <p:extLst>
      <p:ext uri="{BB962C8B-B14F-4D97-AF65-F5344CB8AC3E}">
        <p14:creationId xmlns:p14="http://schemas.microsoft.com/office/powerpoint/2010/main" val="3599141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44329" y="177314"/>
            <a:ext cx="6120602" cy="964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bk object 17"/>
          <p:cNvSpPr/>
          <p:nvPr/>
        </p:nvSpPr>
        <p:spPr>
          <a:xfrm>
            <a:off x="1492583" y="232172"/>
            <a:ext cx="5942261" cy="785813"/>
          </a:xfrm>
          <a:custGeom>
            <a:avLst/>
            <a:gdLst/>
            <a:ahLst/>
            <a:cxnLst/>
            <a:rect l="l" t="t" r="r" b="b"/>
            <a:pathLst>
              <a:path w="8451215" h="1117600">
                <a:moveTo>
                  <a:pt x="8260356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3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927100"/>
                </a:lnTo>
                <a:lnTo>
                  <a:pt x="5536" y="972879"/>
                </a:lnTo>
                <a:lnTo>
                  <a:pt x="21263" y="1014645"/>
                </a:lnTo>
                <a:lnTo>
                  <a:pt x="45857" y="1051075"/>
                </a:lnTo>
                <a:lnTo>
                  <a:pt x="77993" y="1080844"/>
                </a:lnTo>
                <a:lnTo>
                  <a:pt x="116349" y="1102629"/>
                </a:lnTo>
                <a:lnTo>
                  <a:pt x="159600" y="1115106"/>
                </a:lnTo>
                <a:lnTo>
                  <a:pt x="190500" y="1117600"/>
                </a:lnTo>
                <a:lnTo>
                  <a:pt x="8260356" y="1117600"/>
                </a:lnTo>
                <a:lnTo>
                  <a:pt x="8306136" y="1112063"/>
                </a:lnTo>
                <a:lnTo>
                  <a:pt x="8347902" y="1096336"/>
                </a:lnTo>
                <a:lnTo>
                  <a:pt x="8384332" y="1071743"/>
                </a:lnTo>
                <a:lnTo>
                  <a:pt x="8414101" y="1039606"/>
                </a:lnTo>
                <a:lnTo>
                  <a:pt x="8435886" y="1001251"/>
                </a:lnTo>
                <a:lnTo>
                  <a:pt x="8448363" y="958000"/>
                </a:lnTo>
                <a:lnTo>
                  <a:pt x="8450856" y="927100"/>
                </a:lnTo>
                <a:lnTo>
                  <a:pt x="8450856" y="190500"/>
                </a:lnTo>
                <a:lnTo>
                  <a:pt x="8445320" y="144720"/>
                </a:lnTo>
                <a:lnTo>
                  <a:pt x="8429593" y="102954"/>
                </a:lnTo>
                <a:lnTo>
                  <a:pt x="8405000" y="66524"/>
                </a:lnTo>
                <a:lnTo>
                  <a:pt x="8372863" y="36755"/>
                </a:lnTo>
                <a:lnTo>
                  <a:pt x="8334508" y="14970"/>
                </a:lnTo>
                <a:lnTo>
                  <a:pt x="8291257" y="2493"/>
                </a:lnTo>
                <a:lnTo>
                  <a:pt x="8260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5078" y="1754045"/>
            <a:ext cx="7893844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ACBFD-608F-470D-AF7B-C637A906F4A7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777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54817" y="1056563"/>
            <a:ext cx="6395238" cy="5611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bk object 17"/>
          <p:cNvSpPr/>
          <p:nvPr/>
        </p:nvSpPr>
        <p:spPr>
          <a:xfrm>
            <a:off x="1507535" y="1115885"/>
            <a:ext cx="6207919" cy="5423892"/>
          </a:xfrm>
          <a:custGeom>
            <a:avLst/>
            <a:gdLst/>
            <a:ahLst/>
            <a:cxnLst/>
            <a:rect l="l" t="t" r="r" b="b"/>
            <a:pathLst>
              <a:path w="8829040" h="7713980">
                <a:moveTo>
                  <a:pt x="8636289" y="0"/>
                </a:moveTo>
                <a:lnTo>
                  <a:pt x="192459" y="0"/>
                </a:lnTo>
                <a:lnTo>
                  <a:pt x="176675" y="637"/>
                </a:lnTo>
                <a:lnTo>
                  <a:pt x="131627" y="9811"/>
                </a:lnTo>
                <a:lnTo>
                  <a:pt x="91080" y="28834"/>
                </a:lnTo>
                <a:lnTo>
                  <a:pt x="56370" y="56370"/>
                </a:lnTo>
                <a:lnTo>
                  <a:pt x="28835" y="91080"/>
                </a:lnTo>
                <a:lnTo>
                  <a:pt x="9811" y="131627"/>
                </a:lnTo>
                <a:lnTo>
                  <a:pt x="638" y="176674"/>
                </a:lnTo>
                <a:lnTo>
                  <a:pt x="0" y="192459"/>
                </a:lnTo>
                <a:lnTo>
                  <a:pt x="0" y="7521137"/>
                </a:lnTo>
                <a:lnTo>
                  <a:pt x="5593" y="7567387"/>
                </a:lnTo>
                <a:lnTo>
                  <a:pt x="21482" y="7609583"/>
                </a:lnTo>
                <a:lnTo>
                  <a:pt x="46328" y="7646387"/>
                </a:lnTo>
                <a:lnTo>
                  <a:pt x="78795" y="7676463"/>
                </a:lnTo>
                <a:lnTo>
                  <a:pt x="117546" y="7698472"/>
                </a:lnTo>
                <a:lnTo>
                  <a:pt x="161241" y="7711077"/>
                </a:lnTo>
                <a:lnTo>
                  <a:pt x="192459" y="7713596"/>
                </a:lnTo>
                <a:lnTo>
                  <a:pt x="8636289" y="7713596"/>
                </a:lnTo>
                <a:lnTo>
                  <a:pt x="8682539" y="7708003"/>
                </a:lnTo>
                <a:lnTo>
                  <a:pt x="8724735" y="7692114"/>
                </a:lnTo>
                <a:lnTo>
                  <a:pt x="8761540" y="7667268"/>
                </a:lnTo>
                <a:lnTo>
                  <a:pt x="8791615" y="7634801"/>
                </a:lnTo>
                <a:lnTo>
                  <a:pt x="8813624" y="7596051"/>
                </a:lnTo>
                <a:lnTo>
                  <a:pt x="8826230" y="7552355"/>
                </a:lnTo>
                <a:lnTo>
                  <a:pt x="8828749" y="7521137"/>
                </a:lnTo>
                <a:lnTo>
                  <a:pt x="8828749" y="192459"/>
                </a:lnTo>
                <a:lnTo>
                  <a:pt x="8823155" y="146209"/>
                </a:lnTo>
                <a:lnTo>
                  <a:pt x="8807267" y="104013"/>
                </a:lnTo>
                <a:lnTo>
                  <a:pt x="8782420" y="67208"/>
                </a:lnTo>
                <a:lnTo>
                  <a:pt x="8749953" y="37133"/>
                </a:lnTo>
                <a:lnTo>
                  <a:pt x="8711203" y="15124"/>
                </a:lnTo>
                <a:lnTo>
                  <a:pt x="8667507" y="2518"/>
                </a:lnTo>
                <a:lnTo>
                  <a:pt x="8636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bk object 18"/>
          <p:cNvSpPr/>
          <p:nvPr/>
        </p:nvSpPr>
        <p:spPr>
          <a:xfrm>
            <a:off x="1507535" y="1115885"/>
            <a:ext cx="6207919" cy="5423892"/>
          </a:xfrm>
          <a:custGeom>
            <a:avLst/>
            <a:gdLst/>
            <a:ahLst/>
            <a:cxnLst/>
            <a:rect l="l" t="t" r="r" b="b"/>
            <a:pathLst>
              <a:path w="8829040" h="7713980">
                <a:moveTo>
                  <a:pt x="192459" y="0"/>
                </a:moveTo>
                <a:lnTo>
                  <a:pt x="8636289" y="0"/>
                </a:lnTo>
                <a:lnTo>
                  <a:pt x="8652074" y="637"/>
                </a:lnTo>
                <a:lnTo>
                  <a:pt x="8667507" y="2518"/>
                </a:lnTo>
                <a:lnTo>
                  <a:pt x="8711203" y="15124"/>
                </a:lnTo>
                <a:lnTo>
                  <a:pt x="8749953" y="37133"/>
                </a:lnTo>
                <a:lnTo>
                  <a:pt x="8782420" y="67208"/>
                </a:lnTo>
                <a:lnTo>
                  <a:pt x="8807266" y="104013"/>
                </a:lnTo>
                <a:lnTo>
                  <a:pt x="8823155" y="146209"/>
                </a:lnTo>
                <a:lnTo>
                  <a:pt x="8828749" y="192459"/>
                </a:lnTo>
                <a:lnTo>
                  <a:pt x="8828749" y="7521136"/>
                </a:lnTo>
                <a:lnTo>
                  <a:pt x="8823155" y="7567387"/>
                </a:lnTo>
                <a:lnTo>
                  <a:pt x="8807266" y="7609583"/>
                </a:lnTo>
                <a:lnTo>
                  <a:pt x="8782420" y="7646387"/>
                </a:lnTo>
                <a:lnTo>
                  <a:pt x="8749953" y="7676462"/>
                </a:lnTo>
                <a:lnTo>
                  <a:pt x="8711203" y="7698472"/>
                </a:lnTo>
                <a:lnTo>
                  <a:pt x="8667507" y="7711077"/>
                </a:lnTo>
                <a:lnTo>
                  <a:pt x="8636289" y="7713596"/>
                </a:lnTo>
                <a:lnTo>
                  <a:pt x="192459" y="7713596"/>
                </a:lnTo>
                <a:lnTo>
                  <a:pt x="146209" y="7708003"/>
                </a:lnTo>
                <a:lnTo>
                  <a:pt x="104013" y="7692114"/>
                </a:lnTo>
                <a:lnTo>
                  <a:pt x="67208" y="7667268"/>
                </a:lnTo>
                <a:lnTo>
                  <a:pt x="37133" y="7634801"/>
                </a:lnTo>
                <a:lnTo>
                  <a:pt x="15124" y="7596050"/>
                </a:lnTo>
                <a:lnTo>
                  <a:pt x="2518" y="7552354"/>
                </a:lnTo>
                <a:lnTo>
                  <a:pt x="0" y="7521136"/>
                </a:lnTo>
                <a:lnTo>
                  <a:pt x="0" y="192459"/>
                </a:lnTo>
                <a:lnTo>
                  <a:pt x="5593" y="146209"/>
                </a:lnTo>
                <a:lnTo>
                  <a:pt x="21481" y="104013"/>
                </a:lnTo>
                <a:lnTo>
                  <a:pt x="46328" y="67208"/>
                </a:lnTo>
                <a:lnTo>
                  <a:pt x="78795" y="37133"/>
                </a:lnTo>
                <a:lnTo>
                  <a:pt x="117545" y="15124"/>
                </a:lnTo>
                <a:lnTo>
                  <a:pt x="161241" y="2518"/>
                </a:lnTo>
                <a:lnTo>
                  <a:pt x="176674" y="637"/>
                </a:lnTo>
                <a:lnTo>
                  <a:pt x="192459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0429" y="1297640"/>
            <a:ext cx="3703141" cy="443648"/>
          </a:xfrm>
        </p:spPr>
        <p:txBody>
          <a:bodyPr lIns="0" tIns="0" rIns="0" bIns="0"/>
          <a:lstStyle>
            <a:lvl1pPr>
              <a:defRPr sz="288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8432" y="1904027"/>
            <a:ext cx="5647134" cy="389466"/>
          </a:xfrm>
        </p:spPr>
        <p:txBody>
          <a:bodyPr lIns="0" tIns="0" rIns="0" bIns="0"/>
          <a:lstStyle>
            <a:lvl1pPr>
              <a:defRPr sz="2531" b="0" i="0">
                <a:solidFill>
                  <a:srgbClr val="E3E3E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0EB6-12B9-4CB7-867D-3D223FDD1456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31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1F89-06D1-4ED0-AFC5-314B95B02E88}" type="datetime1">
              <a:rPr lang="en-US" smtClean="0"/>
              <a:t>10/14/2019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02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0429" y="1297640"/>
            <a:ext cx="3703141" cy="443648"/>
          </a:xfrm>
        </p:spPr>
        <p:txBody>
          <a:bodyPr lIns="0" tIns="0" rIns="0" bIns="0"/>
          <a:lstStyle>
            <a:lvl1pPr>
              <a:defRPr sz="288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D45F-8431-498B-9459-8C7C213D0D7C}" type="datetime1">
              <a:rPr lang="en-US" smtClean="0"/>
              <a:t>10/14/2019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876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42775" y="199196"/>
            <a:ext cx="4069600" cy="964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bk object 17"/>
          <p:cNvSpPr/>
          <p:nvPr/>
        </p:nvSpPr>
        <p:spPr>
          <a:xfrm>
            <a:off x="2391028" y="254053"/>
            <a:ext cx="3891111" cy="785813"/>
          </a:xfrm>
          <a:custGeom>
            <a:avLst/>
            <a:gdLst/>
            <a:ahLst/>
            <a:cxnLst/>
            <a:rect l="l" t="t" r="r" b="b"/>
            <a:pathLst>
              <a:path w="5534025" h="1117600">
                <a:moveTo>
                  <a:pt x="5343376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3"/>
                </a:lnTo>
                <a:lnTo>
                  <a:pt x="9711" y="130287"/>
                </a:lnTo>
                <a:lnTo>
                  <a:pt x="631" y="174876"/>
                </a:lnTo>
                <a:lnTo>
                  <a:pt x="0" y="190500"/>
                </a:lnTo>
                <a:lnTo>
                  <a:pt x="0" y="927100"/>
                </a:lnTo>
                <a:lnTo>
                  <a:pt x="5536" y="972879"/>
                </a:lnTo>
                <a:lnTo>
                  <a:pt x="21263" y="1014645"/>
                </a:lnTo>
                <a:lnTo>
                  <a:pt x="45856" y="1051075"/>
                </a:lnTo>
                <a:lnTo>
                  <a:pt x="77993" y="1080844"/>
                </a:lnTo>
                <a:lnTo>
                  <a:pt x="116348" y="1102629"/>
                </a:lnTo>
                <a:lnTo>
                  <a:pt x="159599" y="1115106"/>
                </a:lnTo>
                <a:lnTo>
                  <a:pt x="190500" y="1117600"/>
                </a:lnTo>
                <a:lnTo>
                  <a:pt x="5343376" y="1117600"/>
                </a:lnTo>
                <a:lnTo>
                  <a:pt x="5389155" y="1112063"/>
                </a:lnTo>
                <a:lnTo>
                  <a:pt x="5430922" y="1096336"/>
                </a:lnTo>
                <a:lnTo>
                  <a:pt x="5467351" y="1071743"/>
                </a:lnTo>
                <a:lnTo>
                  <a:pt x="5497121" y="1039606"/>
                </a:lnTo>
                <a:lnTo>
                  <a:pt x="5518906" y="1001251"/>
                </a:lnTo>
                <a:lnTo>
                  <a:pt x="5531383" y="958000"/>
                </a:lnTo>
                <a:lnTo>
                  <a:pt x="5533876" y="927100"/>
                </a:lnTo>
                <a:lnTo>
                  <a:pt x="5533876" y="190500"/>
                </a:lnTo>
                <a:lnTo>
                  <a:pt x="5528339" y="144720"/>
                </a:lnTo>
                <a:lnTo>
                  <a:pt x="5512613" y="102954"/>
                </a:lnTo>
                <a:lnTo>
                  <a:pt x="5488019" y="66525"/>
                </a:lnTo>
                <a:lnTo>
                  <a:pt x="5455883" y="36755"/>
                </a:lnTo>
                <a:lnTo>
                  <a:pt x="5417527" y="14970"/>
                </a:lnTo>
                <a:lnTo>
                  <a:pt x="5374276" y="2493"/>
                </a:lnTo>
                <a:lnTo>
                  <a:pt x="5343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0429" y="1297640"/>
            <a:ext cx="3703141" cy="443648"/>
          </a:xfrm>
        </p:spPr>
        <p:txBody>
          <a:bodyPr lIns="0" tIns="0" rIns="0" bIns="0"/>
          <a:lstStyle>
            <a:lvl1pPr>
              <a:defRPr sz="288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2A915-DEDF-429F-82B4-2496EF578750}" type="datetime1">
              <a:rPr lang="en-US" smtClean="0"/>
              <a:t>10/14/2019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81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896064" y="5344495"/>
            <a:ext cx="1293598" cy="639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bk object 17"/>
          <p:cNvSpPr/>
          <p:nvPr/>
        </p:nvSpPr>
        <p:spPr>
          <a:xfrm>
            <a:off x="3543986" y="4457877"/>
            <a:ext cx="652759" cy="817066"/>
          </a:xfrm>
          <a:custGeom>
            <a:avLst/>
            <a:gdLst/>
            <a:ahLst/>
            <a:cxnLst/>
            <a:rect l="l" t="t" r="r" b="b"/>
            <a:pathLst>
              <a:path w="928370" h="1162050">
                <a:moveTo>
                  <a:pt x="928185" y="0"/>
                </a:moveTo>
                <a:lnTo>
                  <a:pt x="0" y="1161742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bk object 18"/>
          <p:cNvSpPr/>
          <p:nvPr/>
        </p:nvSpPr>
        <p:spPr>
          <a:xfrm>
            <a:off x="2593232" y="4151128"/>
            <a:ext cx="1175593" cy="1008162"/>
          </a:xfrm>
          <a:custGeom>
            <a:avLst/>
            <a:gdLst/>
            <a:ahLst/>
            <a:cxnLst/>
            <a:rect l="l" t="t" r="r" b="b"/>
            <a:pathLst>
              <a:path w="1671954" h="1433829">
                <a:moveTo>
                  <a:pt x="1671735" y="0"/>
                </a:moveTo>
                <a:lnTo>
                  <a:pt x="0" y="143362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bk object 19"/>
          <p:cNvSpPr/>
          <p:nvPr/>
        </p:nvSpPr>
        <p:spPr>
          <a:xfrm>
            <a:off x="6286430" y="1591908"/>
            <a:ext cx="1134070" cy="464790"/>
          </a:xfrm>
          <a:custGeom>
            <a:avLst/>
            <a:gdLst/>
            <a:ahLst/>
            <a:cxnLst/>
            <a:rect l="l" t="t" r="r" b="b"/>
            <a:pathLst>
              <a:path w="1612900" h="661035">
                <a:moveTo>
                  <a:pt x="0" y="660895"/>
                </a:moveTo>
                <a:lnTo>
                  <a:pt x="1612856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bk object 20"/>
          <p:cNvSpPr/>
          <p:nvPr/>
        </p:nvSpPr>
        <p:spPr>
          <a:xfrm>
            <a:off x="6180880" y="3239107"/>
            <a:ext cx="717947" cy="200025"/>
          </a:xfrm>
          <a:custGeom>
            <a:avLst/>
            <a:gdLst/>
            <a:ahLst/>
            <a:cxnLst/>
            <a:rect l="l" t="t" r="r" b="b"/>
            <a:pathLst>
              <a:path w="1021079" h="284479">
                <a:moveTo>
                  <a:pt x="0" y="0"/>
                </a:moveTo>
                <a:lnTo>
                  <a:pt x="1021091" y="28393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bk object 21"/>
          <p:cNvSpPr/>
          <p:nvPr/>
        </p:nvSpPr>
        <p:spPr>
          <a:xfrm>
            <a:off x="5823421" y="4536864"/>
            <a:ext cx="712589" cy="712589"/>
          </a:xfrm>
          <a:custGeom>
            <a:avLst/>
            <a:gdLst/>
            <a:ahLst/>
            <a:cxnLst/>
            <a:rect l="l" t="t" r="r" b="b"/>
            <a:pathLst>
              <a:path w="1013459" h="1013459">
                <a:moveTo>
                  <a:pt x="0" y="0"/>
                </a:moveTo>
                <a:lnTo>
                  <a:pt x="1012959" y="10129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bk object 22"/>
          <p:cNvSpPr/>
          <p:nvPr/>
        </p:nvSpPr>
        <p:spPr>
          <a:xfrm>
            <a:off x="4700876" y="4441002"/>
            <a:ext cx="0" cy="892969"/>
          </a:xfrm>
          <a:custGeom>
            <a:avLst/>
            <a:gdLst/>
            <a:ahLst/>
            <a:cxnLst/>
            <a:rect l="l" t="t" r="r" b="b"/>
            <a:pathLst>
              <a:path h="1270000">
                <a:moveTo>
                  <a:pt x="0" y="0"/>
                </a:moveTo>
                <a:lnTo>
                  <a:pt x="0" y="127000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bk object 23"/>
          <p:cNvSpPr/>
          <p:nvPr/>
        </p:nvSpPr>
        <p:spPr>
          <a:xfrm>
            <a:off x="1662283" y="3963914"/>
            <a:ext cx="1497062" cy="729109"/>
          </a:xfrm>
          <a:custGeom>
            <a:avLst/>
            <a:gdLst/>
            <a:ahLst/>
            <a:cxnLst/>
            <a:rect l="l" t="t" r="r" b="b"/>
            <a:pathLst>
              <a:path w="2129154" h="1036954">
                <a:moveTo>
                  <a:pt x="2128615" y="0"/>
                </a:moveTo>
                <a:lnTo>
                  <a:pt x="0" y="103673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bk object 24"/>
          <p:cNvSpPr/>
          <p:nvPr/>
        </p:nvSpPr>
        <p:spPr>
          <a:xfrm>
            <a:off x="1727498" y="2199108"/>
            <a:ext cx="1580555" cy="0"/>
          </a:xfrm>
          <a:custGeom>
            <a:avLst/>
            <a:gdLst/>
            <a:ahLst/>
            <a:cxnLst/>
            <a:rect l="l" t="t" r="r" b="b"/>
            <a:pathLst>
              <a:path w="2247900">
                <a:moveTo>
                  <a:pt x="2247900" y="0"/>
                </a:moveTo>
                <a:lnTo>
                  <a:pt x="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bk object 25"/>
          <p:cNvSpPr/>
          <p:nvPr/>
        </p:nvSpPr>
        <p:spPr>
          <a:xfrm>
            <a:off x="2691524" y="917690"/>
            <a:ext cx="668834" cy="385316"/>
          </a:xfrm>
          <a:custGeom>
            <a:avLst/>
            <a:gdLst/>
            <a:ahLst/>
            <a:cxnLst/>
            <a:rect l="l" t="t" r="r" b="b"/>
            <a:pathLst>
              <a:path w="951229" h="548005">
                <a:moveTo>
                  <a:pt x="950833" y="547551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bk object 26"/>
          <p:cNvSpPr/>
          <p:nvPr/>
        </p:nvSpPr>
        <p:spPr>
          <a:xfrm>
            <a:off x="3352266" y="1335377"/>
            <a:ext cx="2714624" cy="3366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bk object 27"/>
          <p:cNvSpPr/>
          <p:nvPr/>
        </p:nvSpPr>
        <p:spPr>
          <a:xfrm>
            <a:off x="3400519" y="1390234"/>
            <a:ext cx="2536031" cy="3187898"/>
          </a:xfrm>
          <a:custGeom>
            <a:avLst/>
            <a:gdLst/>
            <a:ahLst/>
            <a:cxnLst/>
            <a:rect l="l" t="t" r="r" b="b"/>
            <a:pathLst>
              <a:path w="3606800" h="4533900">
                <a:moveTo>
                  <a:pt x="3416300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3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4343146"/>
                </a:lnTo>
                <a:lnTo>
                  <a:pt x="5536" y="4388925"/>
                </a:lnTo>
                <a:lnTo>
                  <a:pt x="21263" y="4430691"/>
                </a:lnTo>
                <a:lnTo>
                  <a:pt x="45857" y="4467120"/>
                </a:lnTo>
                <a:lnTo>
                  <a:pt x="77993" y="4496890"/>
                </a:lnTo>
                <a:lnTo>
                  <a:pt x="116349" y="4518675"/>
                </a:lnTo>
                <a:lnTo>
                  <a:pt x="159600" y="4531152"/>
                </a:lnTo>
                <a:lnTo>
                  <a:pt x="190500" y="4533646"/>
                </a:lnTo>
                <a:lnTo>
                  <a:pt x="3416300" y="4533646"/>
                </a:lnTo>
                <a:lnTo>
                  <a:pt x="3462079" y="4528109"/>
                </a:lnTo>
                <a:lnTo>
                  <a:pt x="3503845" y="4512382"/>
                </a:lnTo>
                <a:lnTo>
                  <a:pt x="3540275" y="4487788"/>
                </a:lnTo>
                <a:lnTo>
                  <a:pt x="3570044" y="4455652"/>
                </a:lnTo>
                <a:lnTo>
                  <a:pt x="3591829" y="4417296"/>
                </a:lnTo>
                <a:lnTo>
                  <a:pt x="3604306" y="4374045"/>
                </a:lnTo>
                <a:lnTo>
                  <a:pt x="3606800" y="4343146"/>
                </a:lnTo>
                <a:lnTo>
                  <a:pt x="3606800" y="190500"/>
                </a:lnTo>
                <a:lnTo>
                  <a:pt x="3601263" y="144720"/>
                </a:lnTo>
                <a:lnTo>
                  <a:pt x="3585536" y="102954"/>
                </a:lnTo>
                <a:lnTo>
                  <a:pt x="3560943" y="66524"/>
                </a:lnTo>
                <a:lnTo>
                  <a:pt x="3528806" y="36755"/>
                </a:lnTo>
                <a:lnTo>
                  <a:pt x="3490451" y="14970"/>
                </a:lnTo>
                <a:lnTo>
                  <a:pt x="3447200" y="2493"/>
                </a:lnTo>
                <a:lnTo>
                  <a:pt x="3416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bk object 28"/>
          <p:cNvSpPr/>
          <p:nvPr/>
        </p:nvSpPr>
        <p:spPr>
          <a:xfrm>
            <a:off x="3646701" y="2917967"/>
            <a:ext cx="2073027" cy="1443038"/>
          </a:xfrm>
          <a:custGeom>
            <a:avLst/>
            <a:gdLst/>
            <a:ahLst/>
            <a:cxnLst/>
            <a:rect l="l" t="t" r="r" b="b"/>
            <a:pathLst>
              <a:path w="2948304" h="2052320">
                <a:moveTo>
                  <a:pt x="0" y="2052179"/>
                </a:moveTo>
                <a:lnTo>
                  <a:pt x="2947847" y="2052179"/>
                </a:lnTo>
                <a:lnTo>
                  <a:pt x="2947847" y="0"/>
                </a:lnTo>
                <a:lnTo>
                  <a:pt x="0" y="0"/>
                </a:lnTo>
                <a:lnTo>
                  <a:pt x="0" y="20521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bk object 29"/>
          <p:cNvSpPr/>
          <p:nvPr/>
        </p:nvSpPr>
        <p:spPr>
          <a:xfrm>
            <a:off x="3646701" y="2917968"/>
            <a:ext cx="2072705" cy="1442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BA57-EBCD-4EBC-9234-B60E41F5DF7E}" type="datetime1">
              <a:rPr lang="en-US" smtClean="0"/>
              <a:t>10/14/2019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891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3933826"/>
            <a:ext cx="9144000" cy="2924175"/>
            <a:chOff x="-1" y="4077072"/>
            <a:chExt cx="9144001" cy="2924947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43488" cy="8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40"/>
              <a:ext cx="914400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293075"/>
              <a:ext cx="9144000" cy="270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4221088"/>
            <a:ext cx="7848798" cy="208823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bg1"/>
                </a:solidFill>
                <a:latin typeface="Helvetica Neue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dirty="0" smtClean="0"/>
              <a:t>WP </a:t>
            </a:r>
            <a:r>
              <a:rPr lang="fr-FR" dirty="0" err="1" smtClean="0"/>
              <a:t>title</a:t>
            </a:r>
            <a:endParaRPr lang="fr-FR" dirty="0" smtClean="0"/>
          </a:p>
          <a:p>
            <a:pPr lvl="0"/>
            <a:r>
              <a:rPr lang="fr-FR" dirty="0" smtClean="0"/>
              <a:t>Speaker</a:t>
            </a:r>
          </a:p>
          <a:p>
            <a:pPr lvl="0"/>
            <a:r>
              <a:rPr lang="fr-FR" dirty="0" smtClean="0"/>
              <a:t>Institution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1835943" y="6481047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9" name="Espace réservé du numéro de diapositive 8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D0DC3E-1E78-4567-A247-681C0D53CE2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63332" y="1772816"/>
            <a:ext cx="7416824" cy="1584176"/>
          </a:xfrm>
          <a:prstGeom prst="rect">
            <a:avLst/>
          </a:prstGeom>
        </p:spPr>
        <p:txBody>
          <a:bodyPr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b="1" dirty="0" smtClean="0"/>
              <a:t>‘The strong interaction at the frontier of knowledge: fundamental research and applications’ </a:t>
            </a:r>
          </a:p>
        </p:txBody>
      </p:sp>
    </p:spTree>
    <p:extLst>
      <p:ext uri="{BB962C8B-B14F-4D97-AF65-F5344CB8AC3E}">
        <p14:creationId xmlns:p14="http://schemas.microsoft.com/office/powerpoint/2010/main" val="4185320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115888"/>
            <a:ext cx="6985471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7319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115888"/>
            <a:ext cx="6985471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D3D12C-5743-4822-B232-3AA654F2403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98496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3933826"/>
            <a:ext cx="9144000" cy="2924175"/>
            <a:chOff x="-1" y="4077072"/>
            <a:chExt cx="9144001" cy="2924947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43488" cy="8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40"/>
              <a:ext cx="914400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293075"/>
              <a:ext cx="9144000" cy="270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4221088"/>
            <a:ext cx="7848798" cy="208823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bg1"/>
                </a:solidFill>
                <a:latin typeface="Helvetica Neue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FR" dirty="0" smtClean="0"/>
              <a:t>WP </a:t>
            </a:r>
            <a:r>
              <a:rPr lang="fr-FR" dirty="0" err="1" smtClean="0"/>
              <a:t>title</a:t>
            </a:r>
            <a:endParaRPr lang="fr-FR" dirty="0" smtClean="0"/>
          </a:p>
          <a:p>
            <a:pPr lvl="0"/>
            <a:r>
              <a:rPr lang="fr-FR" dirty="0" smtClean="0"/>
              <a:t>Speaker</a:t>
            </a:r>
          </a:p>
          <a:p>
            <a:pPr lvl="0"/>
            <a:r>
              <a:rPr lang="fr-FR" dirty="0" smtClean="0"/>
              <a:t>Institution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1835943" y="6481047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388351" y="6526215"/>
            <a:ext cx="720725" cy="33178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D0DC3E-1E78-4567-A247-681C0D53CE28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63332" y="1772816"/>
            <a:ext cx="7416824" cy="1584176"/>
          </a:xfrm>
          <a:prstGeom prst="rect">
            <a:avLst/>
          </a:prstGeom>
        </p:spPr>
        <p:txBody>
          <a:bodyPr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b="1" dirty="0" smtClean="0"/>
              <a:t>‘The strong interaction at the frontier of knowledge: fundamental research and applications’ </a:t>
            </a:r>
          </a:p>
        </p:txBody>
      </p:sp>
    </p:spTree>
    <p:extLst>
      <p:ext uri="{BB962C8B-B14F-4D97-AF65-F5344CB8AC3E}">
        <p14:creationId xmlns:p14="http://schemas.microsoft.com/office/powerpoint/2010/main" val="3590964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115888"/>
            <a:ext cx="6985471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" y="6108104"/>
            <a:ext cx="90364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dirty="0" smtClean="0">
                <a:solidFill>
                  <a:srgbClr val="000000"/>
                </a:solidFill>
                <a:ea typeface="Calibri" panose="020F0502020204030204" pitchFamily="34" charset="0"/>
              </a:rPr>
              <a:t>This project has received funding from the European Union’s Horizon 2020 research and innovation programme under grant agreement No 824093.</a:t>
            </a:r>
            <a:endParaRPr lang="fr-F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47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>
            <a:grpSpLocks/>
          </p:cNvGrpSpPr>
          <p:nvPr userDrawn="1"/>
        </p:nvGrpSpPr>
        <p:grpSpPr bwMode="auto">
          <a:xfrm>
            <a:off x="0" y="4032252"/>
            <a:ext cx="9144000" cy="2828925"/>
            <a:chOff x="-1" y="4077072"/>
            <a:chExt cx="9180001" cy="2813414"/>
          </a:xfrm>
        </p:grpSpPr>
        <p:pic>
          <p:nvPicPr>
            <p:cNvPr id="5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79488" cy="88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39"/>
              <a:ext cx="9180001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869159"/>
              <a:ext cx="9180000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251519" y="4149080"/>
              <a:ext cx="4139611" cy="58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39552" y="4230969"/>
            <a:ext cx="8208912" cy="13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539552" y="5560098"/>
            <a:ext cx="8208912" cy="1214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386457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755650" y="6524625"/>
            <a:ext cx="1701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25/05/2016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115888"/>
            <a:ext cx="6985471" cy="12968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87450" y="1556793"/>
            <a:ext cx="7705725" cy="4536033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1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1" y="6521450"/>
            <a:ext cx="5472113" cy="2603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573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0843-3A3A-462B-AEE3-12896BF3D304}" type="datetime1">
              <a:rPr lang="en-US" smtClean="0"/>
              <a:t>10/14/2019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398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CBE5-BFA0-4D16-9531-287377BDE3C2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044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C91-2952-4291-8A32-FBA171FE2B93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258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927B-ACA9-4706-A310-02C0970C55E5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918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9043-C856-471D-BF6B-644C7B48F25B}" type="datetime1">
              <a:rPr lang="en-US" smtClean="0"/>
              <a:t>10/14/2019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428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B798-5599-4C2C-9B19-128E6DC1E038}" type="datetime1">
              <a:rPr lang="en-US" smtClean="0"/>
              <a:t>10/14/2019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07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36EA7-87F9-4B15-BF7B-F066A6798994}" type="datetime1">
              <a:rPr lang="en-US" smtClean="0"/>
              <a:t>10/14/2019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39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313C-573D-40F1-ABC2-C1DD379E5AE9}" type="datetime1">
              <a:rPr lang="en-US" smtClean="0"/>
              <a:t>10/14/2019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37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B6A0-A3AA-499E-B871-4BE6345581C9}" type="datetime1">
              <a:rPr lang="en-US" smtClean="0"/>
              <a:t>10/14/2019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28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C62F-437F-4EA7-B151-ED49E213C5FB}" type="datetime1">
              <a:rPr lang="en-US" smtClean="0"/>
              <a:t>10/14/2019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074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40B71-2EB9-419C-8460-D1C55CDF0E00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7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DA5-5BFB-4126-A2F4-80ABE9D0699A}" type="datetime1">
              <a:rPr lang="en-US" smtClean="0"/>
              <a:t>10/14/2019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862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722D8-88FE-40A4-A455-0F8E67105426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537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357188" y="4634508"/>
            <a:ext cx="843711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357188" y="2875359"/>
            <a:ext cx="843751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5620994" y="3182523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357187" y="2464594"/>
            <a:ext cx="5063133" cy="375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7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357187" y="2911078"/>
            <a:ext cx="5063133" cy="169664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22156" y="2911078"/>
            <a:ext cx="2982516" cy="1696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0061F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2045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9433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574" y="2183721"/>
            <a:ext cx="6233426" cy="2387600"/>
          </a:xfrm>
          <a:prstGeom prst="rect">
            <a:avLst/>
          </a:prstGeom>
        </p:spPr>
        <p:txBody>
          <a:bodyPr anchor="b"/>
          <a:lstStyle>
            <a:lvl1pPr algn="l">
              <a:defRPr sz="4500" b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4305" y="4761368"/>
            <a:ext cx="6196696" cy="12475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insert name and position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49" y="778220"/>
            <a:ext cx="3161282" cy="12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0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4" y="190394"/>
            <a:ext cx="457280" cy="60970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1525" y="1825625"/>
            <a:ext cx="7743825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71525" y="365126"/>
            <a:ext cx="774382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06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4" y="190394"/>
            <a:ext cx="457280" cy="6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256" y="2125979"/>
            <a:ext cx="7777574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512" y="3840480"/>
            <a:ext cx="64050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A1D6E-394A-4E22-A701-0821239515F9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810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562" y="445512"/>
            <a:ext cx="8000963" cy="376706"/>
          </a:xfrm>
        </p:spPr>
        <p:txBody>
          <a:bodyPr lIns="0" tIns="0" rIns="0" bIns="0"/>
          <a:lstStyle>
            <a:lvl1pPr>
              <a:defRPr sz="2448" b="0" i="0">
                <a:solidFill>
                  <a:srgbClr val="2B3C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7B1B3-8A2F-4670-9691-14CDCF13FFF3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38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6435" cy="6855696"/>
          </a:xfrm>
          <a:custGeom>
            <a:avLst/>
            <a:gdLst/>
            <a:ahLst/>
            <a:cxnLst/>
            <a:rect l="l" t="t" r="r" b="b"/>
            <a:pathLst>
              <a:path w="9540240" h="7560309">
                <a:moveTo>
                  <a:pt x="0" y="7560005"/>
                </a:moveTo>
                <a:lnTo>
                  <a:pt x="9539999" y="7560005"/>
                </a:lnTo>
                <a:lnTo>
                  <a:pt x="9539999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C8703C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562" y="445512"/>
            <a:ext cx="8000963" cy="376706"/>
          </a:xfrm>
        </p:spPr>
        <p:txBody>
          <a:bodyPr lIns="0" tIns="0" rIns="0" bIns="0"/>
          <a:lstStyle>
            <a:lvl1pPr>
              <a:defRPr sz="2448" b="0" i="0">
                <a:solidFill>
                  <a:srgbClr val="2B3C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04" y="1577340"/>
            <a:ext cx="39802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2295" y="1577340"/>
            <a:ext cx="39802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6258-A6F2-4694-AB9B-F22D6B447414}" type="datetime1">
              <a:rPr lang="en-US" smtClean="0"/>
              <a:t>10/14/2019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6141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562" y="445512"/>
            <a:ext cx="8000963" cy="376706"/>
          </a:xfrm>
        </p:spPr>
        <p:txBody>
          <a:bodyPr lIns="0" tIns="0" rIns="0" bIns="0"/>
          <a:lstStyle>
            <a:lvl1pPr>
              <a:defRPr sz="2448" b="0" i="0">
                <a:solidFill>
                  <a:srgbClr val="2B3C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335D-A230-4236-9F52-7A5FBD6DB4ED}" type="datetime1">
              <a:rPr lang="en-US" smtClean="0"/>
              <a:t>10/14/2019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56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78AC-D369-4798-BCA3-31C25FC0CEC6}" type="datetime1">
              <a:rPr lang="en-US" smtClean="0"/>
              <a:t>10/14/2019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437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61C8-06D8-44CF-A121-57C5034267D6}" type="datetime1">
              <a:rPr lang="en-US" smtClean="0"/>
              <a:t>10/14/2019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45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9118-47FF-4E56-9A4C-45D34A91B95E}" type="datetime1">
              <a:rPr lang="en-US" smtClean="0"/>
              <a:t>10/14/2019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67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C71-AA99-4DD2-A7DB-BADA83A8DAE9}" type="datetime1">
              <a:rPr lang="en-US" smtClean="0"/>
              <a:t>10/14/2019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4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D6A33-87B3-4FA7-9198-B691AA2032A8}" type="datetime1">
              <a:rPr lang="en-US" smtClean="0"/>
              <a:t>10/14/2019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B38E2-3710-4EEE-9130-2D03D1C657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02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CDD8C-CC48-413A-817A-E65AF50A5B06}" type="datetime1">
              <a:rPr lang="en-US" smtClean="0"/>
              <a:t>10/14/2019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8F26E-7DA9-654F-8F07-0512D6DA01FD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87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4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562" y="445512"/>
            <a:ext cx="8000963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2B3C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4562" y="1236959"/>
            <a:ext cx="8000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1030" y="6377939"/>
            <a:ext cx="29280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504" y="6377939"/>
            <a:ext cx="2104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AD10E-7CED-4356-A2F7-594443828127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8064" y="6377939"/>
            <a:ext cx="2104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23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r 5"/>
          <p:cNvGrpSpPr>
            <a:grpSpLocks/>
          </p:cNvGrpSpPr>
          <p:nvPr userDrawn="1"/>
        </p:nvGrpSpPr>
        <p:grpSpPr bwMode="auto">
          <a:xfrm>
            <a:off x="1588" y="6369050"/>
            <a:ext cx="9144000" cy="495300"/>
            <a:chOff x="1063" y="6373816"/>
            <a:chExt cx="9144000" cy="494690"/>
          </a:xfrm>
        </p:grpSpPr>
        <p:pic>
          <p:nvPicPr>
            <p:cNvPr id="1030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 t="23212" b="20467"/>
            <a:stretch>
              <a:fillRect/>
            </a:stretch>
          </p:blipFill>
          <p:spPr bwMode="auto">
            <a:xfrm>
              <a:off x="1063" y="6373816"/>
              <a:ext cx="9144000" cy="49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323526" y="6381326"/>
              <a:ext cx="4139843" cy="46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6" y="6453188"/>
            <a:ext cx="5472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ea typeface="MS PGothic" pitchFamily="34" charset="-128"/>
            </a:endParaRPr>
          </a:p>
        </p:txBody>
      </p:sp>
      <p:sp>
        <p:nvSpPr>
          <p:cNvPr id="14" name="Espace réservé du numéro de diapositiv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6913" y="6459540"/>
            <a:ext cx="792162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87F80-C713-4053-A89F-D55C1F0D9B49}" type="slidenum">
              <a:rPr lang="fr-FR" altLang="fr-FR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dirty="0">
              <a:ea typeface="MS PGothic" pitchFamily="34" charset="-128"/>
            </a:endParaRPr>
          </a:p>
        </p:txBody>
      </p:sp>
      <p:pic>
        <p:nvPicPr>
          <p:cNvPr id="1029" name="Picture 8" descr="D:\Mes Documents\myCORE Ana\AP COMMUN\AP logos modeles charte graphique\CNRS\jpeg_gif\CNRSfilaire-Bichro-Q+pastil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55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4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Courier New" pitchFamily="49" charset="0"/>
        <a:buChar char="o"/>
        <a:defRPr sz="2000" b="1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2pPr>
      <a:lvl3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6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4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0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r 5"/>
          <p:cNvGrpSpPr>
            <a:grpSpLocks/>
          </p:cNvGrpSpPr>
          <p:nvPr userDrawn="1"/>
        </p:nvGrpSpPr>
        <p:grpSpPr bwMode="auto">
          <a:xfrm>
            <a:off x="1588" y="6369050"/>
            <a:ext cx="9144000" cy="495300"/>
            <a:chOff x="1063" y="6373816"/>
            <a:chExt cx="9144000" cy="494690"/>
          </a:xfrm>
        </p:grpSpPr>
        <p:pic>
          <p:nvPicPr>
            <p:cNvPr id="1030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 t="23212" b="20467"/>
            <a:stretch>
              <a:fillRect/>
            </a:stretch>
          </p:blipFill>
          <p:spPr bwMode="auto">
            <a:xfrm>
              <a:off x="1063" y="6373816"/>
              <a:ext cx="9144000" cy="49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323526" y="6381326"/>
              <a:ext cx="4139843" cy="46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6" y="6453188"/>
            <a:ext cx="5472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ea typeface="MS PGothic" pitchFamily="34" charset="-128"/>
            </a:endParaRPr>
          </a:p>
        </p:txBody>
      </p:sp>
      <p:sp>
        <p:nvSpPr>
          <p:cNvPr id="14" name="Espace réservé du numéro de diapositiv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6913" y="6459540"/>
            <a:ext cx="792162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87F80-C713-4053-A89F-D55C1F0D9B49}" type="slidenum">
              <a:rPr lang="fr-FR" altLang="fr-FR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dirty="0">
              <a:ea typeface="MS PGothic" pitchFamily="34" charset="-128"/>
            </a:endParaRPr>
          </a:p>
        </p:txBody>
      </p:sp>
      <p:pic>
        <p:nvPicPr>
          <p:cNvPr id="1029" name="Picture 8" descr="D:\Mes Documents\myCORE Ana\AP COMMUN\AP logos modeles charte graphique\CNRS\jpeg_gif\CNRSfilaire-Bichro-Q+pastil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55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5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Courier New" pitchFamily="49" charset="0"/>
        <a:buChar char="o"/>
        <a:defRPr sz="2000" b="1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2pPr>
      <a:lvl3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6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4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0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r 5"/>
          <p:cNvGrpSpPr>
            <a:grpSpLocks/>
          </p:cNvGrpSpPr>
          <p:nvPr userDrawn="1"/>
        </p:nvGrpSpPr>
        <p:grpSpPr bwMode="auto">
          <a:xfrm>
            <a:off x="1588" y="6369050"/>
            <a:ext cx="9144000" cy="495300"/>
            <a:chOff x="1063" y="6373816"/>
            <a:chExt cx="9144000" cy="494690"/>
          </a:xfrm>
        </p:grpSpPr>
        <p:pic>
          <p:nvPicPr>
            <p:cNvPr id="1030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 t="23212" b="20467"/>
            <a:stretch>
              <a:fillRect/>
            </a:stretch>
          </p:blipFill>
          <p:spPr bwMode="auto">
            <a:xfrm>
              <a:off x="1063" y="6373816"/>
              <a:ext cx="9144000" cy="49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323526" y="6381326"/>
              <a:ext cx="4139843" cy="46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6" y="6453188"/>
            <a:ext cx="5472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ea typeface="MS PGothic" pitchFamily="34" charset="-128"/>
            </a:endParaRPr>
          </a:p>
        </p:txBody>
      </p:sp>
      <p:sp>
        <p:nvSpPr>
          <p:cNvPr id="14" name="Espace réservé du numéro de diapositiv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6913" y="6459540"/>
            <a:ext cx="792162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87F80-C713-4053-A89F-D55C1F0D9B49}" type="slidenum">
              <a:rPr lang="fr-FR" altLang="fr-FR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dirty="0">
              <a:ea typeface="MS PGothic" pitchFamily="34" charset="-128"/>
            </a:endParaRPr>
          </a:p>
        </p:txBody>
      </p:sp>
      <p:pic>
        <p:nvPicPr>
          <p:cNvPr id="1029" name="Picture 8" descr="D:\Mes Documents\myCORE Ana\AP COMMUN\AP logos modeles charte graphique\CNRS\jpeg_gif\CNRSfilaire-Bichro-Q+pastil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55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35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Courier New" pitchFamily="49" charset="0"/>
        <a:buChar char="o"/>
        <a:defRPr sz="2000" b="1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2pPr>
      <a:lvl3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6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4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0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974E-C58A-4457-B4CF-E02D5299BD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10/14/2019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BEC6A-A08B-4B72-A76B-8FE9BD83D95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3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46077" y="3"/>
            <a:ext cx="7698105" cy="751205"/>
          </a:xfrm>
          <a:custGeom>
            <a:avLst/>
            <a:gdLst/>
            <a:ahLst/>
            <a:cxnLst/>
            <a:rect l="l" t="t" r="r" b="b"/>
            <a:pathLst>
              <a:path w="10264140" h="751205">
                <a:moveTo>
                  <a:pt x="0" y="0"/>
                </a:moveTo>
                <a:lnTo>
                  <a:pt x="10263897" y="0"/>
                </a:lnTo>
                <a:lnTo>
                  <a:pt x="10263897" y="750747"/>
                </a:lnTo>
                <a:lnTo>
                  <a:pt x="0" y="750747"/>
                </a:lnTo>
                <a:lnTo>
                  <a:pt x="0" y="0"/>
                </a:lnTo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3462" y="212052"/>
            <a:ext cx="7557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03864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825" y="1563807"/>
            <a:ext cx="81143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6632" y="6455156"/>
            <a:ext cx="13106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9525"/>
            <a:endParaRPr lang="fr-FR" spc="-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362E3-375F-4A88-94CA-7D9C6EEFC70E}" type="datetime1">
              <a:rPr lang="en-US" smtClean="0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10087" y="6455156"/>
            <a:ext cx="15525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77153"/>
            <a:fld id="{81D60167-4931-47E6-BA6A-407CBD079E47}" type="slidenum">
              <a:rPr lang="fr-FR" spc="-8" smtClean="0"/>
              <a:pPr marL="77153"/>
              <a:t>‹N°›</a:t>
            </a:fld>
            <a:endParaRPr lang="fr-FR" spc="-8" dirty="0"/>
          </a:p>
        </p:txBody>
      </p:sp>
    </p:spTree>
    <p:extLst>
      <p:ext uri="{BB962C8B-B14F-4D97-AF65-F5344CB8AC3E}">
        <p14:creationId xmlns:p14="http://schemas.microsoft.com/office/powerpoint/2010/main" val="9778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0429" y="1297640"/>
            <a:ext cx="3703141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8432" y="1904027"/>
            <a:ext cx="564713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E3E3E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0E232-4FC6-4143-8C16-99E8B1128058}" type="datetime1">
              <a:rPr lang="en-US" smtClean="0"/>
              <a:t>10/14/2019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8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r 5"/>
          <p:cNvGrpSpPr>
            <a:grpSpLocks/>
          </p:cNvGrpSpPr>
          <p:nvPr userDrawn="1"/>
        </p:nvGrpSpPr>
        <p:grpSpPr bwMode="auto">
          <a:xfrm>
            <a:off x="1588" y="6369050"/>
            <a:ext cx="9144000" cy="495300"/>
            <a:chOff x="1063" y="6373816"/>
            <a:chExt cx="9144000" cy="494690"/>
          </a:xfrm>
        </p:grpSpPr>
        <p:pic>
          <p:nvPicPr>
            <p:cNvPr id="1030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 t="23212" b="20467"/>
            <a:stretch>
              <a:fillRect/>
            </a:stretch>
          </p:blipFill>
          <p:spPr bwMode="auto">
            <a:xfrm>
              <a:off x="1063" y="6373816"/>
              <a:ext cx="9144000" cy="49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323526" y="6381326"/>
              <a:ext cx="4139843" cy="46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6" y="6453188"/>
            <a:ext cx="5472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ea typeface="MS PGothic" pitchFamily="34" charset="-128"/>
            </a:endParaRPr>
          </a:p>
        </p:txBody>
      </p:sp>
      <p:pic>
        <p:nvPicPr>
          <p:cNvPr id="2" name="Picture 2" descr="D:\claire à sauvegarder\logoStrong2020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75650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45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9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Courier New" pitchFamily="49" charset="0"/>
        <a:buChar char="o"/>
        <a:defRPr sz="2000" b="1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2pPr>
      <a:lvl3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6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4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0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er 5"/>
          <p:cNvGrpSpPr>
            <a:grpSpLocks/>
          </p:cNvGrpSpPr>
          <p:nvPr userDrawn="1"/>
        </p:nvGrpSpPr>
        <p:grpSpPr bwMode="auto">
          <a:xfrm>
            <a:off x="1588" y="6369050"/>
            <a:ext cx="9144000" cy="495300"/>
            <a:chOff x="1063" y="6373816"/>
            <a:chExt cx="9144000" cy="494690"/>
          </a:xfrm>
        </p:grpSpPr>
        <p:pic>
          <p:nvPicPr>
            <p:cNvPr id="1030" name="Imag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 t="23212" b="20467"/>
            <a:stretch>
              <a:fillRect/>
            </a:stretch>
          </p:blipFill>
          <p:spPr bwMode="auto">
            <a:xfrm>
              <a:off x="1063" y="6373816"/>
              <a:ext cx="9144000" cy="49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323526" y="6381326"/>
              <a:ext cx="4139843" cy="46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6" y="6453188"/>
            <a:ext cx="5472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ea typeface="MS PGothic" pitchFamily="34" charset="-128"/>
            </a:endParaRPr>
          </a:p>
        </p:txBody>
      </p:sp>
      <p:sp>
        <p:nvSpPr>
          <p:cNvPr id="14" name="Espace réservé du numéro de diapositiv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16913" y="6459540"/>
            <a:ext cx="792162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Helvetica Neue" pitchFamily="1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87F80-C713-4053-A89F-D55C1F0D9B49}" type="slidenum">
              <a:rPr lang="fr-FR" altLang="fr-FR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dirty="0">
              <a:ea typeface="MS PGothic" pitchFamily="34" charset="-128"/>
            </a:endParaRPr>
          </a:p>
        </p:txBody>
      </p:sp>
      <p:pic>
        <p:nvPicPr>
          <p:cNvPr id="2" name="Picture 2" descr="D:\claire à sauvegarder\logoStrong2020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75650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61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Helvetica Neue" pitchFamily="1" charset="0"/>
          <a:ea typeface="MS PGothic" pitchFamily="34" charset="-128"/>
          <a:cs typeface="Helvetica Neue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Courier New" pitchFamily="49" charset="0"/>
        <a:buChar char="o"/>
        <a:defRPr sz="2000" b="1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2pPr>
      <a:lvl3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6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4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pitchFamily="34" charset="0"/>
        <a:buChar char="•"/>
        <a:defRPr sz="1000">
          <a:solidFill>
            <a:srgbClr val="000066"/>
          </a:solidFill>
          <a:latin typeface="Arial Narrow" panose="020B0606020202030204" pitchFamily="34" charset="0"/>
          <a:ea typeface="MS PGothic" pitchFamily="34" charset="-128"/>
          <a:cs typeface="Arial Narrow" panose="020B0606020202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hyperlink" Target="http://www.ectstar.e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hyperlink" Target="http://www.ectstar.eu/" TargetMode="Externa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2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ectstar.eu/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9.jp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jpg"/><Relationship Id="rId19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Relationship Id="rId14" Type="http://schemas.openxmlformats.org/officeDocument/2006/relationships/image" Target="../media/image40.jpg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3.pn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hyperlink" Target="http://www.ectstar.eu/" TargetMode="External"/><Relationship Id="rId10" Type="http://schemas.openxmlformats.org/officeDocument/2006/relationships/image" Target="../media/image54.jpg"/><Relationship Id="rId4" Type="http://schemas.openxmlformats.org/officeDocument/2006/relationships/image" Target="../media/image9.jpg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hyperlink" Target="http://www.ectstar.eu/" TargetMode="External"/><Relationship Id="rId21" Type="http://schemas.openxmlformats.org/officeDocument/2006/relationships/image" Target="../media/image73.jpg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23.png"/><Relationship Id="rId9" Type="http://schemas.openxmlformats.org/officeDocument/2006/relationships/image" Target="../media/image61.png"/><Relationship Id="rId14" Type="http://schemas.openxmlformats.org/officeDocument/2006/relationships/image" Target="../media/image66.jpg"/><Relationship Id="rId22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5.png"/><Relationship Id="rId11" Type="http://schemas.openxmlformats.org/officeDocument/2006/relationships/hyperlink" Target="http://laaamp.iucr.org/tasks/brochure" TargetMode="External"/><Relationship Id="rId5" Type="http://schemas.openxmlformats.org/officeDocument/2006/relationships/image" Target="../media/image104.png"/><Relationship Id="rId10" Type="http://schemas.openxmlformats.org/officeDocument/2006/relationships/hyperlink" Target="http://laaamp.iucr.org/" TargetMode="External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764704"/>
            <a:ext cx="6264696" cy="1656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648" y="2828836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 well are we exploring our synergies in </a:t>
            </a:r>
            <a:r>
              <a:rPr lang="en-US" sz="2800" dirty="0" smtClean="0"/>
              <a:t>conferences/workshops ?</a:t>
            </a:r>
            <a:endParaRPr lang="en-US" sz="2800" dirty="0"/>
          </a:p>
          <a:p>
            <a:pPr algn="ctr"/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Barbara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Erazmus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Subatech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Nantes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1" y="-41017"/>
            <a:ext cx="9144000" cy="1563077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2060847"/>
            <a:ext cx="9036496" cy="4680521"/>
          </a:xfrm>
        </p:spPr>
        <p:txBody>
          <a:bodyPr>
            <a:noAutofit/>
          </a:bodyPr>
          <a:lstStyle/>
          <a:p>
            <a:r>
              <a:rPr lang="en-US" sz="2400" dirty="0"/>
              <a:t>Physics opportunities with reactions induced by relativistic rare beam: Unveiling </a:t>
            </a:r>
            <a:r>
              <a:rPr lang="en-US" sz="2400" dirty="0" smtClean="0"/>
              <a:t>neutron-star secrets</a:t>
            </a:r>
          </a:p>
          <a:p>
            <a:r>
              <a:rPr lang="en-US" sz="2400" dirty="0"/>
              <a:t>From Nuclei to the Cosmos: Tracing Heavy-Element Production with the Oldest </a:t>
            </a:r>
            <a:r>
              <a:rPr lang="en-US" sz="2400" dirty="0" smtClean="0"/>
              <a:t>Stars</a:t>
            </a:r>
          </a:p>
          <a:p>
            <a:r>
              <a:rPr lang="en-US" sz="2400" dirty="0"/>
              <a:t>The future of neutrino physics and </a:t>
            </a:r>
            <a:r>
              <a:rPr lang="en-US" sz="2400" dirty="0" smtClean="0"/>
              <a:t>neutrino oscillations</a:t>
            </a:r>
          </a:p>
          <a:p>
            <a:r>
              <a:rPr lang="en-US" sz="2400" dirty="0"/>
              <a:t>Gravitational waves as Probes </a:t>
            </a:r>
            <a:r>
              <a:rPr lang="en-US" sz="2400" dirty="0" smtClean="0"/>
              <a:t>for </a:t>
            </a:r>
            <a:r>
              <a:rPr lang="en-US" sz="2400" dirty="0"/>
              <a:t>Nuclear </a:t>
            </a:r>
            <a:r>
              <a:rPr lang="en-US" sz="2400" dirty="0" smtClean="0"/>
              <a:t>Physics</a:t>
            </a:r>
          </a:p>
          <a:p>
            <a:r>
              <a:rPr lang="en-US" sz="2400" dirty="0"/>
              <a:t>Explosive scenarios in astrophysics: Observations, models and nuclear </a:t>
            </a:r>
            <a:r>
              <a:rPr lang="en-US" sz="2400" dirty="0" smtClean="0"/>
              <a:t>inputs</a:t>
            </a:r>
          </a:p>
          <a:p>
            <a:r>
              <a:rPr lang="en-US" sz="2400" dirty="0"/>
              <a:t>Nuclear astrophysics in underground </a:t>
            </a:r>
            <a:r>
              <a:rPr lang="en-US" sz="2400" dirty="0" smtClean="0"/>
              <a:t>laboratory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339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fr-FR" dirty="0" err="1" smtClean="0">
                <a:latin typeface="Comic Sans MS" panose="030F0702030302020204" pitchFamily="66" charset="0"/>
              </a:rPr>
              <a:t>European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Activities</a:t>
            </a: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801" y="262075"/>
            <a:ext cx="1118081" cy="1106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5906" y="1548021"/>
            <a:ext cx="3830836" cy="2071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625" y="1607344"/>
            <a:ext cx="3643313" cy="1884164"/>
          </a:xfrm>
          <a:custGeom>
            <a:avLst/>
            <a:gdLst/>
            <a:ahLst/>
            <a:cxnLst/>
            <a:rect l="l" t="t" r="r" b="b"/>
            <a:pathLst>
              <a:path w="5181600" h="2679700">
                <a:moveTo>
                  <a:pt x="4991100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489200"/>
                </a:lnTo>
                <a:lnTo>
                  <a:pt x="5536" y="2534979"/>
                </a:lnTo>
                <a:lnTo>
                  <a:pt x="21263" y="2576745"/>
                </a:lnTo>
                <a:lnTo>
                  <a:pt x="45856" y="2613175"/>
                </a:lnTo>
                <a:lnTo>
                  <a:pt x="77993" y="2642944"/>
                </a:lnTo>
                <a:lnTo>
                  <a:pt x="116348" y="2664729"/>
                </a:lnTo>
                <a:lnTo>
                  <a:pt x="159599" y="2677206"/>
                </a:lnTo>
                <a:lnTo>
                  <a:pt x="190500" y="2679700"/>
                </a:lnTo>
                <a:lnTo>
                  <a:pt x="4991100" y="2679700"/>
                </a:lnTo>
                <a:lnTo>
                  <a:pt x="5036879" y="2674163"/>
                </a:lnTo>
                <a:lnTo>
                  <a:pt x="5078645" y="2658436"/>
                </a:lnTo>
                <a:lnTo>
                  <a:pt x="5115075" y="2633843"/>
                </a:lnTo>
                <a:lnTo>
                  <a:pt x="5144844" y="2601706"/>
                </a:lnTo>
                <a:lnTo>
                  <a:pt x="5166629" y="2563351"/>
                </a:lnTo>
                <a:lnTo>
                  <a:pt x="5179106" y="2520100"/>
                </a:lnTo>
                <a:lnTo>
                  <a:pt x="5181600" y="2489200"/>
                </a:lnTo>
                <a:lnTo>
                  <a:pt x="5181600" y="190500"/>
                </a:lnTo>
                <a:lnTo>
                  <a:pt x="5176063" y="144720"/>
                </a:lnTo>
                <a:lnTo>
                  <a:pt x="5160336" y="102954"/>
                </a:lnTo>
                <a:lnTo>
                  <a:pt x="5135743" y="66524"/>
                </a:lnTo>
                <a:lnTo>
                  <a:pt x="5103606" y="36755"/>
                </a:lnTo>
                <a:lnTo>
                  <a:pt x="5065251" y="14970"/>
                </a:lnTo>
                <a:lnTo>
                  <a:pt x="5022000" y="2493"/>
                </a:lnTo>
                <a:lnTo>
                  <a:pt x="4991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8625" y="1607344"/>
            <a:ext cx="3643313" cy="1884164"/>
          </a:xfrm>
          <a:custGeom>
            <a:avLst/>
            <a:gdLst/>
            <a:ahLst/>
            <a:cxnLst/>
            <a:rect l="l" t="t" r="r" b="b"/>
            <a:pathLst>
              <a:path w="5181600" h="2679700">
                <a:moveTo>
                  <a:pt x="190500" y="0"/>
                </a:moveTo>
                <a:lnTo>
                  <a:pt x="4991100" y="0"/>
                </a:lnTo>
                <a:lnTo>
                  <a:pt x="5006724" y="631"/>
                </a:lnTo>
                <a:lnTo>
                  <a:pt x="5022000" y="2493"/>
                </a:lnTo>
                <a:lnTo>
                  <a:pt x="5065251" y="14970"/>
                </a:lnTo>
                <a:lnTo>
                  <a:pt x="5103606" y="36755"/>
                </a:lnTo>
                <a:lnTo>
                  <a:pt x="5135743" y="66524"/>
                </a:lnTo>
                <a:lnTo>
                  <a:pt x="5160336" y="102954"/>
                </a:lnTo>
                <a:lnTo>
                  <a:pt x="5176063" y="144720"/>
                </a:lnTo>
                <a:lnTo>
                  <a:pt x="5181600" y="190500"/>
                </a:lnTo>
                <a:lnTo>
                  <a:pt x="5181600" y="2489200"/>
                </a:lnTo>
                <a:lnTo>
                  <a:pt x="5176063" y="2534979"/>
                </a:lnTo>
                <a:lnTo>
                  <a:pt x="5160336" y="2576745"/>
                </a:lnTo>
                <a:lnTo>
                  <a:pt x="5135743" y="2613175"/>
                </a:lnTo>
                <a:lnTo>
                  <a:pt x="5103606" y="2642944"/>
                </a:lnTo>
                <a:lnTo>
                  <a:pt x="5065251" y="2664729"/>
                </a:lnTo>
                <a:lnTo>
                  <a:pt x="5022000" y="2677206"/>
                </a:lnTo>
                <a:lnTo>
                  <a:pt x="4991100" y="2679700"/>
                </a:lnTo>
                <a:lnTo>
                  <a:pt x="190500" y="2679700"/>
                </a:lnTo>
                <a:lnTo>
                  <a:pt x="144720" y="2674163"/>
                </a:lnTo>
                <a:lnTo>
                  <a:pt x="102954" y="2658436"/>
                </a:lnTo>
                <a:lnTo>
                  <a:pt x="66524" y="2633843"/>
                </a:lnTo>
                <a:lnTo>
                  <a:pt x="36755" y="2601706"/>
                </a:lnTo>
                <a:lnTo>
                  <a:pt x="14970" y="2563351"/>
                </a:lnTo>
                <a:lnTo>
                  <a:pt x="2493" y="2520100"/>
                </a:lnTo>
                <a:lnTo>
                  <a:pt x="0" y="2489200"/>
                </a:lnTo>
                <a:lnTo>
                  <a:pt x="0" y="190500"/>
                </a:lnTo>
                <a:lnTo>
                  <a:pt x="5536" y="144720"/>
                </a:lnTo>
                <a:lnTo>
                  <a:pt x="21263" y="102954"/>
                </a:lnTo>
                <a:lnTo>
                  <a:pt x="45856" y="66524"/>
                </a:lnTo>
                <a:lnTo>
                  <a:pt x="77993" y="36755"/>
                </a:lnTo>
                <a:lnTo>
                  <a:pt x="116348" y="14970"/>
                </a:lnTo>
                <a:lnTo>
                  <a:pt x="159599" y="2493"/>
                </a:lnTo>
                <a:lnTo>
                  <a:pt x="174876" y="631"/>
                </a:lnTo>
                <a:lnTo>
                  <a:pt x="1905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078" y="1754045"/>
            <a:ext cx="3254425" cy="167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algn="ctr" defTabSz="642915">
              <a:lnSpc>
                <a:spcPct val="97800"/>
              </a:lnSpc>
            </a:pPr>
            <a:r>
              <a:rPr sz="2953" b="1" spc="2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2953" spc="120" dirty="0">
                <a:solidFill>
                  <a:prstClr val="black"/>
                </a:solidFill>
                <a:latin typeface="Arial Narrow"/>
                <a:cs typeface="Arial Narrow"/>
              </a:rPr>
              <a:t>u</a:t>
            </a:r>
            <a:r>
              <a:rPr sz="2953" spc="28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2953" spc="267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2953" spc="25" dirty="0">
                <a:solidFill>
                  <a:prstClr val="black"/>
                </a:solidFill>
                <a:latin typeface="Arial Narrow"/>
                <a:cs typeface="Arial Narrow"/>
              </a:rPr>
              <a:t>pea</a:t>
            </a:r>
            <a:r>
              <a:rPr sz="2953" spc="12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2953" spc="14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953" b="1" spc="376" dirty="0" smtClean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953" spc="221" dirty="0" smtClean="0">
                <a:solidFill>
                  <a:prstClr val="black"/>
                </a:solidFill>
                <a:latin typeface="Arial Narrow"/>
                <a:cs typeface="Arial Narrow"/>
              </a:rPr>
              <a:t>ent</a:t>
            </a:r>
            <a:r>
              <a:rPr lang="fr-FR" sz="2953" spc="98" dirty="0" err="1" smtClean="0">
                <a:solidFill>
                  <a:prstClr val="black"/>
                </a:solidFill>
                <a:latin typeface="Arial Narrow"/>
                <a:cs typeface="Arial Narrow"/>
              </a:rPr>
              <a:t>re</a:t>
            </a:r>
            <a:r>
              <a:rPr sz="2953" spc="143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953" spc="28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2953" spc="267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2953" spc="362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2953" spc="302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3164" b="1" spc="482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3164" spc="158" dirty="0">
                <a:solidFill>
                  <a:prstClr val="black"/>
                </a:solidFill>
                <a:latin typeface="Arial Narrow"/>
                <a:cs typeface="Arial Narrow"/>
              </a:rPr>
              <a:t>heo</a:t>
            </a:r>
            <a:r>
              <a:rPr sz="3164" spc="323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3164" spc="204" dirty="0">
                <a:solidFill>
                  <a:prstClr val="black"/>
                </a:solidFill>
                <a:latin typeface="Arial Narrow"/>
                <a:cs typeface="Arial Narrow"/>
              </a:rPr>
              <a:t>et</a:t>
            </a:r>
            <a:r>
              <a:rPr sz="3164" spc="105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3164" spc="-14" dirty="0">
                <a:solidFill>
                  <a:prstClr val="black"/>
                </a:solidFill>
                <a:latin typeface="Arial Narrow"/>
                <a:cs typeface="Arial Narrow"/>
              </a:rPr>
              <a:t>ca</a:t>
            </a:r>
            <a:r>
              <a:rPr sz="3164" spc="112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3164" spc="15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3164" spc="77" dirty="0">
                <a:solidFill>
                  <a:prstClr val="black"/>
                </a:solidFill>
                <a:latin typeface="Arial Narrow"/>
                <a:cs typeface="Arial Narrow"/>
              </a:rPr>
              <a:t>Stud</a:t>
            </a:r>
            <a:r>
              <a:rPr sz="3164" spc="109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3164" spc="-14" dirty="0">
                <a:solidFill>
                  <a:prstClr val="black"/>
                </a:solidFill>
                <a:latin typeface="Arial Narrow"/>
                <a:cs typeface="Arial Narrow"/>
              </a:rPr>
              <a:t>es</a:t>
            </a:r>
            <a:r>
              <a:rPr sz="3164" spc="-11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31" spc="88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531" spc="102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2531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31" spc="464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2531" spc="88" dirty="0">
                <a:solidFill>
                  <a:prstClr val="black"/>
                </a:solidFill>
                <a:latin typeface="Arial Narrow"/>
                <a:cs typeface="Arial Narrow"/>
              </a:rPr>
              <a:t>ucl</a:t>
            </a:r>
            <a:r>
              <a:rPr sz="2531" spc="-14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2531" spc="309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2531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31" spc="-98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2531" spc="11" dirty="0">
                <a:solidFill>
                  <a:prstClr val="black"/>
                </a:solidFill>
                <a:latin typeface="Arial Narrow"/>
                <a:cs typeface="Arial Narrow"/>
              </a:rPr>
              <a:t>h</a:t>
            </a:r>
            <a:r>
              <a:rPr sz="2531" dirty="0">
                <a:solidFill>
                  <a:prstClr val="black"/>
                </a:solidFill>
                <a:latin typeface="Arial Narrow"/>
                <a:cs typeface="Arial Narrow"/>
              </a:rPr>
              <a:t>ys</a:t>
            </a:r>
            <a:r>
              <a:rPr sz="2531" spc="88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531" dirty="0">
                <a:solidFill>
                  <a:prstClr val="black"/>
                </a:solidFill>
                <a:latin typeface="Arial Narrow"/>
                <a:cs typeface="Arial Narrow"/>
              </a:rPr>
              <a:t>cs</a:t>
            </a:r>
          </a:p>
          <a:p>
            <a:pPr algn="ctr" defTabSz="642915">
              <a:lnSpc>
                <a:spcPts val="2883"/>
              </a:lnSpc>
            </a:pPr>
            <a:r>
              <a:rPr sz="2531" spc="-80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2531" spc="112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sz="2531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31" spc="63" dirty="0">
                <a:solidFill>
                  <a:prstClr val="black"/>
                </a:solidFill>
                <a:latin typeface="Arial Narrow"/>
                <a:cs typeface="Arial Narrow"/>
              </a:rPr>
              <a:t>Re</a:t>
            </a:r>
            <a:r>
              <a:rPr sz="2531" spc="18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2531" spc="-80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2531" spc="143" dirty="0">
                <a:solidFill>
                  <a:prstClr val="black"/>
                </a:solidFill>
                <a:latin typeface="Arial Narrow"/>
                <a:cs typeface="Arial Narrow"/>
              </a:rPr>
              <a:t>ted</a:t>
            </a:r>
            <a:r>
              <a:rPr sz="2531" spc="-13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31" spc="401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2531" spc="14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2531" spc="-14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2531" spc="-74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endParaRPr sz="253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2941" y="3865274"/>
            <a:ext cx="2533887" cy="1375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1195" y="3920133"/>
            <a:ext cx="2355652" cy="1196578"/>
          </a:xfrm>
          <a:custGeom>
            <a:avLst/>
            <a:gdLst/>
            <a:ahLst/>
            <a:cxnLst/>
            <a:rect l="l" t="t" r="r" b="b"/>
            <a:pathLst>
              <a:path w="3350260" h="1701800">
                <a:moveTo>
                  <a:pt x="3174064" y="0"/>
                </a:moveTo>
                <a:lnTo>
                  <a:pt x="175686" y="0"/>
                </a:lnTo>
                <a:lnTo>
                  <a:pt x="167347" y="194"/>
                </a:lnTo>
                <a:lnTo>
                  <a:pt x="124856" y="7465"/>
                </a:lnTo>
                <a:lnTo>
                  <a:pt x="86506" y="24284"/>
                </a:lnTo>
                <a:lnTo>
                  <a:pt x="53602" y="49348"/>
                </a:lnTo>
                <a:lnTo>
                  <a:pt x="27448" y="81351"/>
                </a:lnTo>
                <a:lnTo>
                  <a:pt x="9349" y="118990"/>
                </a:lnTo>
                <a:lnTo>
                  <a:pt x="608" y="160959"/>
                </a:lnTo>
                <a:lnTo>
                  <a:pt x="0" y="175686"/>
                </a:lnTo>
                <a:lnTo>
                  <a:pt x="194" y="1534452"/>
                </a:lnTo>
                <a:lnTo>
                  <a:pt x="7465" y="1576943"/>
                </a:lnTo>
                <a:lnTo>
                  <a:pt x="24284" y="1615293"/>
                </a:lnTo>
                <a:lnTo>
                  <a:pt x="49348" y="1648197"/>
                </a:lnTo>
                <a:lnTo>
                  <a:pt x="81351" y="1674351"/>
                </a:lnTo>
                <a:lnTo>
                  <a:pt x="118990" y="1692450"/>
                </a:lnTo>
                <a:lnTo>
                  <a:pt x="160959" y="1701191"/>
                </a:lnTo>
                <a:lnTo>
                  <a:pt x="175686" y="1701800"/>
                </a:lnTo>
                <a:lnTo>
                  <a:pt x="3182403" y="1701605"/>
                </a:lnTo>
                <a:lnTo>
                  <a:pt x="3224894" y="1694334"/>
                </a:lnTo>
                <a:lnTo>
                  <a:pt x="3263244" y="1677515"/>
                </a:lnTo>
                <a:lnTo>
                  <a:pt x="3296148" y="1652451"/>
                </a:lnTo>
                <a:lnTo>
                  <a:pt x="3322301" y="1620448"/>
                </a:lnTo>
                <a:lnTo>
                  <a:pt x="3340401" y="1582809"/>
                </a:lnTo>
                <a:lnTo>
                  <a:pt x="3349142" y="1540840"/>
                </a:lnTo>
                <a:lnTo>
                  <a:pt x="3349750" y="1526113"/>
                </a:lnTo>
                <a:lnTo>
                  <a:pt x="3349556" y="167347"/>
                </a:lnTo>
                <a:lnTo>
                  <a:pt x="3342285" y="124856"/>
                </a:lnTo>
                <a:lnTo>
                  <a:pt x="3325465" y="86506"/>
                </a:lnTo>
                <a:lnTo>
                  <a:pt x="3300402" y="53602"/>
                </a:lnTo>
                <a:lnTo>
                  <a:pt x="3268399" y="27448"/>
                </a:lnTo>
                <a:lnTo>
                  <a:pt x="3230760" y="9349"/>
                </a:lnTo>
                <a:lnTo>
                  <a:pt x="3188790" y="608"/>
                </a:lnTo>
                <a:lnTo>
                  <a:pt x="31740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3608" y="4003173"/>
            <a:ext cx="2351493" cy="1168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lang="fr-FR" sz="2531" b="1" spc="394" dirty="0" smtClean="0">
                <a:solidFill>
                  <a:prstClr val="black"/>
                </a:solidFill>
                <a:latin typeface="Trebuchet MS"/>
                <a:cs typeface="Trebuchet MS"/>
              </a:rPr>
              <a:t>Jochen </a:t>
            </a:r>
            <a:r>
              <a:rPr lang="fr-FR" sz="2531" b="1" spc="394" dirty="0" err="1" smtClean="0">
                <a:solidFill>
                  <a:prstClr val="black"/>
                </a:solidFill>
                <a:latin typeface="Trebuchet MS"/>
                <a:cs typeface="Trebuchet MS"/>
              </a:rPr>
              <a:t>Wambach</a:t>
            </a:r>
            <a:endParaRPr lang="fr-FR" sz="2531" b="1" spc="394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929" defTabSz="642915"/>
            <a:r>
              <a:rPr lang="fr-FR" sz="2531" b="1" spc="394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Director</a:t>
            </a:r>
            <a:endParaRPr sz="253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82321" y="394841"/>
            <a:ext cx="4551238" cy="606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8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3297" y="207080"/>
            <a:ext cx="3366491" cy="1107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16014" y="266401"/>
            <a:ext cx="3178969" cy="919758"/>
          </a:xfrm>
          <a:custGeom>
            <a:avLst/>
            <a:gdLst/>
            <a:ahLst/>
            <a:cxnLst/>
            <a:rect l="l" t="t" r="r" b="b"/>
            <a:pathLst>
              <a:path w="4521200" h="1308100">
                <a:moveTo>
                  <a:pt x="4330700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3"/>
                </a:lnTo>
                <a:lnTo>
                  <a:pt x="9711" y="130287"/>
                </a:lnTo>
                <a:lnTo>
                  <a:pt x="631" y="174876"/>
                </a:lnTo>
                <a:lnTo>
                  <a:pt x="0" y="190500"/>
                </a:lnTo>
                <a:lnTo>
                  <a:pt x="0" y="1117600"/>
                </a:lnTo>
                <a:lnTo>
                  <a:pt x="5536" y="1163379"/>
                </a:lnTo>
                <a:lnTo>
                  <a:pt x="21263" y="1205145"/>
                </a:lnTo>
                <a:lnTo>
                  <a:pt x="45856" y="1241575"/>
                </a:lnTo>
                <a:lnTo>
                  <a:pt x="77993" y="1271344"/>
                </a:lnTo>
                <a:lnTo>
                  <a:pt x="116348" y="1293129"/>
                </a:lnTo>
                <a:lnTo>
                  <a:pt x="159599" y="1305606"/>
                </a:lnTo>
                <a:lnTo>
                  <a:pt x="190500" y="1308100"/>
                </a:lnTo>
                <a:lnTo>
                  <a:pt x="4330700" y="1308100"/>
                </a:lnTo>
                <a:lnTo>
                  <a:pt x="4376479" y="1302563"/>
                </a:lnTo>
                <a:lnTo>
                  <a:pt x="4418245" y="1286836"/>
                </a:lnTo>
                <a:lnTo>
                  <a:pt x="4454675" y="1262243"/>
                </a:lnTo>
                <a:lnTo>
                  <a:pt x="4484444" y="1230106"/>
                </a:lnTo>
                <a:lnTo>
                  <a:pt x="4506229" y="1191751"/>
                </a:lnTo>
                <a:lnTo>
                  <a:pt x="4518706" y="1148500"/>
                </a:lnTo>
                <a:lnTo>
                  <a:pt x="4521200" y="1117600"/>
                </a:lnTo>
                <a:lnTo>
                  <a:pt x="4521200" y="190500"/>
                </a:lnTo>
                <a:lnTo>
                  <a:pt x="4515663" y="144720"/>
                </a:lnTo>
                <a:lnTo>
                  <a:pt x="4499936" y="102954"/>
                </a:lnTo>
                <a:lnTo>
                  <a:pt x="4475343" y="66525"/>
                </a:lnTo>
                <a:lnTo>
                  <a:pt x="4443206" y="36755"/>
                </a:lnTo>
                <a:lnTo>
                  <a:pt x="4404851" y="14970"/>
                </a:lnTo>
                <a:lnTo>
                  <a:pt x="4361600" y="2493"/>
                </a:lnTo>
                <a:lnTo>
                  <a:pt x="4330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16014" y="266401"/>
            <a:ext cx="3178969" cy="919758"/>
          </a:xfrm>
          <a:custGeom>
            <a:avLst/>
            <a:gdLst/>
            <a:ahLst/>
            <a:cxnLst/>
            <a:rect l="l" t="t" r="r" b="b"/>
            <a:pathLst>
              <a:path w="4521200" h="1308100">
                <a:moveTo>
                  <a:pt x="190500" y="0"/>
                </a:moveTo>
                <a:lnTo>
                  <a:pt x="4330700" y="0"/>
                </a:lnTo>
                <a:lnTo>
                  <a:pt x="4346324" y="631"/>
                </a:lnTo>
                <a:lnTo>
                  <a:pt x="4361600" y="2493"/>
                </a:lnTo>
                <a:lnTo>
                  <a:pt x="4404851" y="14970"/>
                </a:lnTo>
                <a:lnTo>
                  <a:pt x="4443206" y="36755"/>
                </a:lnTo>
                <a:lnTo>
                  <a:pt x="4475343" y="66524"/>
                </a:lnTo>
                <a:lnTo>
                  <a:pt x="4499936" y="102954"/>
                </a:lnTo>
                <a:lnTo>
                  <a:pt x="4515663" y="144720"/>
                </a:lnTo>
                <a:lnTo>
                  <a:pt x="4521200" y="190500"/>
                </a:lnTo>
                <a:lnTo>
                  <a:pt x="4521200" y="1117600"/>
                </a:lnTo>
                <a:lnTo>
                  <a:pt x="4515663" y="1163379"/>
                </a:lnTo>
                <a:lnTo>
                  <a:pt x="4499936" y="1205145"/>
                </a:lnTo>
                <a:lnTo>
                  <a:pt x="4475343" y="1241575"/>
                </a:lnTo>
                <a:lnTo>
                  <a:pt x="4443206" y="1271344"/>
                </a:lnTo>
                <a:lnTo>
                  <a:pt x="4404851" y="1293129"/>
                </a:lnTo>
                <a:lnTo>
                  <a:pt x="4361600" y="1305606"/>
                </a:lnTo>
                <a:lnTo>
                  <a:pt x="4330700" y="1308100"/>
                </a:lnTo>
                <a:lnTo>
                  <a:pt x="190500" y="1308100"/>
                </a:lnTo>
                <a:lnTo>
                  <a:pt x="144720" y="1302563"/>
                </a:lnTo>
                <a:lnTo>
                  <a:pt x="102954" y="1286836"/>
                </a:lnTo>
                <a:lnTo>
                  <a:pt x="66524" y="1262243"/>
                </a:lnTo>
                <a:lnTo>
                  <a:pt x="36755" y="1230106"/>
                </a:lnTo>
                <a:lnTo>
                  <a:pt x="14970" y="1191751"/>
                </a:lnTo>
                <a:lnTo>
                  <a:pt x="2493" y="1148500"/>
                </a:lnTo>
                <a:lnTo>
                  <a:pt x="0" y="1117600"/>
                </a:lnTo>
                <a:lnTo>
                  <a:pt x="0" y="190500"/>
                </a:lnTo>
                <a:lnTo>
                  <a:pt x="5536" y="144720"/>
                </a:lnTo>
                <a:lnTo>
                  <a:pt x="21263" y="102954"/>
                </a:lnTo>
                <a:lnTo>
                  <a:pt x="45856" y="66524"/>
                </a:lnTo>
                <a:lnTo>
                  <a:pt x="77993" y="36755"/>
                </a:lnTo>
                <a:lnTo>
                  <a:pt x="116348" y="14970"/>
                </a:lnTo>
                <a:lnTo>
                  <a:pt x="159599" y="2493"/>
                </a:lnTo>
                <a:lnTo>
                  <a:pt x="174876" y="631"/>
                </a:lnTo>
                <a:lnTo>
                  <a:pt x="1905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5391" y="414532"/>
            <a:ext cx="261416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88" defTabSz="642915">
              <a:lnSpc>
                <a:spcPts val="2686"/>
              </a:lnSpc>
            </a:pPr>
            <a:r>
              <a:rPr sz="2250" spc="-88" dirty="0">
                <a:solidFill>
                  <a:prstClr val="black"/>
                </a:solidFill>
                <a:latin typeface="Arial Narrow"/>
                <a:cs typeface="Arial Narrow"/>
              </a:rPr>
              <a:t>Es</a:t>
            </a:r>
            <a:r>
              <a:rPr sz="2250" spc="84" dirty="0">
                <a:solidFill>
                  <a:prstClr val="black"/>
                </a:solidFill>
                <a:latin typeface="Arial Narrow"/>
                <a:cs typeface="Arial Narrow"/>
              </a:rPr>
              <a:t>ta</a:t>
            </a:r>
            <a:r>
              <a:rPr sz="2250" spc="123" dirty="0">
                <a:solidFill>
                  <a:prstClr val="black"/>
                </a:solidFill>
                <a:latin typeface="Arial Narrow"/>
                <a:cs typeface="Arial Narrow"/>
              </a:rPr>
              <a:t>b</a:t>
            </a:r>
            <a:r>
              <a:rPr sz="2250" spc="42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2250" spc="7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250" spc="-67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2250" spc="80" dirty="0">
                <a:solidFill>
                  <a:prstClr val="black"/>
                </a:solidFill>
                <a:latin typeface="Arial Narrow"/>
                <a:cs typeface="Arial Narrow"/>
              </a:rPr>
              <a:t>hed</a:t>
            </a:r>
            <a:r>
              <a:rPr sz="2250" spc="109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7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250" spc="91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2250" spc="109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91" dirty="0">
                <a:solidFill>
                  <a:prstClr val="black"/>
                </a:solidFill>
                <a:latin typeface="Arial Narrow"/>
                <a:cs typeface="Arial Narrow"/>
              </a:rPr>
              <a:t>1993</a:t>
            </a:r>
            <a:r>
              <a:rPr sz="2250" spc="109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-21" dirty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r>
              <a:rPr sz="2250" spc="-116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-21" dirty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r>
              <a:rPr sz="2250" spc="-116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-21" dirty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endParaRPr sz="225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8929" defTabSz="642915">
              <a:lnSpc>
                <a:spcPts val="2686"/>
              </a:lnSpc>
              <a:tabLst>
                <a:tab pos="428163" algn="l"/>
              </a:tabLst>
            </a:pPr>
            <a:r>
              <a:rPr sz="2250" spc="-21" dirty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r>
              <a:rPr sz="2250" spc="-116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-21" dirty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r>
              <a:rPr sz="2250" spc="-116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-21" dirty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r>
              <a:rPr sz="2250" dirty="0">
                <a:solidFill>
                  <a:prstClr val="black"/>
                </a:solidFill>
                <a:latin typeface="Arial Narrow"/>
                <a:cs typeface="Arial Narrow"/>
              </a:rPr>
              <a:t>	</a:t>
            </a:r>
            <a:r>
              <a:rPr sz="2250" spc="112" dirty="0">
                <a:solidFill>
                  <a:prstClr val="black"/>
                </a:solidFill>
                <a:latin typeface="Arial Narrow"/>
                <a:cs typeface="Arial Narrow"/>
              </a:rPr>
              <a:t>un</a:t>
            </a:r>
            <a:r>
              <a:rPr sz="2250" spc="39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250" spc="80" dirty="0">
                <a:solidFill>
                  <a:prstClr val="black"/>
                </a:solidFill>
                <a:latin typeface="Arial Narrow"/>
                <a:cs typeface="Arial Narrow"/>
              </a:rPr>
              <a:t>que</a:t>
            </a:r>
            <a:r>
              <a:rPr sz="2250" spc="109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spc="7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250" spc="91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2250" spc="112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250" b="1" spc="130" dirty="0">
                <a:solidFill>
                  <a:prstClr val="black"/>
                </a:solidFill>
                <a:latin typeface="Trebuchet MS"/>
                <a:cs typeface="Trebuchet MS"/>
              </a:rPr>
              <a:t>Eu</a:t>
            </a:r>
            <a:r>
              <a:rPr sz="2250" b="1" spc="46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250" b="1" spc="161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50" b="1" spc="116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2250" b="1" spc="39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endParaRPr sz="22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8378" y="1591651"/>
            <a:ext cx="310039" cy="303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69951" y="1643637"/>
            <a:ext cx="131266" cy="124123"/>
          </a:xfrm>
          <a:custGeom>
            <a:avLst/>
            <a:gdLst/>
            <a:ahLst/>
            <a:cxnLst/>
            <a:rect l="l" t="t" r="r" b="b"/>
            <a:pathLst>
              <a:path w="186689" h="176530">
                <a:moveTo>
                  <a:pt x="90361" y="0"/>
                </a:moveTo>
                <a:lnTo>
                  <a:pt x="43139" y="14535"/>
                </a:lnTo>
                <a:lnTo>
                  <a:pt x="13947" y="40984"/>
                </a:lnTo>
                <a:lnTo>
                  <a:pt x="0" y="86104"/>
                </a:lnTo>
                <a:lnTo>
                  <a:pt x="639" y="97945"/>
                </a:lnTo>
                <a:lnTo>
                  <a:pt x="19907" y="142802"/>
                </a:lnTo>
                <a:lnTo>
                  <a:pt x="59785" y="171012"/>
                </a:lnTo>
                <a:lnTo>
                  <a:pt x="94942" y="176427"/>
                </a:lnTo>
                <a:lnTo>
                  <a:pt x="106982" y="175279"/>
                </a:lnTo>
                <a:lnTo>
                  <a:pt x="153108" y="155557"/>
                </a:lnTo>
                <a:lnTo>
                  <a:pt x="177743" y="126137"/>
                </a:lnTo>
                <a:lnTo>
                  <a:pt x="186650" y="91374"/>
                </a:lnTo>
                <a:lnTo>
                  <a:pt x="186276" y="79461"/>
                </a:lnTo>
                <a:lnTo>
                  <a:pt x="168067" y="34783"/>
                </a:lnTo>
                <a:lnTo>
                  <a:pt x="136186" y="9152"/>
                </a:lnTo>
                <a:lnTo>
                  <a:pt x="90361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65350" y="2038051"/>
            <a:ext cx="166092" cy="0"/>
          </a:xfrm>
          <a:custGeom>
            <a:avLst/>
            <a:gdLst/>
            <a:ahLst/>
            <a:cxnLst/>
            <a:rect l="l" t="t" r="r" b="b"/>
            <a:pathLst>
              <a:path w="236220">
                <a:moveTo>
                  <a:pt x="236220" y="0"/>
                </a:moveTo>
                <a:lnTo>
                  <a:pt x="21717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8580" y="1979115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41909" y="83820"/>
                </a:lnTo>
                <a:lnTo>
                  <a:pt x="0" y="167640"/>
                </a:lnTo>
                <a:lnTo>
                  <a:pt x="167639" y="838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183" y="138106"/>
            <a:ext cx="885247" cy="8703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89726" y="73013"/>
            <a:ext cx="1385319" cy="964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97541" y="3170951"/>
            <a:ext cx="310039" cy="303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9115" y="3222939"/>
            <a:ext cx="131266" cy="124123"/>
          </a:xfrm>
          <a:custGeom>
            <a:avLst/>
            <a:gdLst/>
            <a:ahLst/>
            <a:cxnLst/>
            <a:rect l="l" t="t" r="r" b="b"/>
            <a:pathLst>
              <a:path w="186689" h="176529">
                <a:moveTo>
                  <a:pt x="90359" y="0"/>
                </a:moveTo>
                <a:lnTo>
                  <a:pt x="43137" y="14535"/>
                </a:lnTo>
                <a:lnTo>
                  <a:pt x="13946" y="40985"/>
                </a:lnTo>
                <a:lnTo>
                  <a:pt x="0" y="86105"/>
                </a:lnTo>
                <a:lnTo>
                  <a:pt x="639" y="97946"/>
                </a:lnTo>
                <a:lnTo>
                  <a:pt x="19908" y="142803"/>
                </a:lnTo>
                <a:lnTo>
                  <a:pt x="59785" y="171012"/>
                </a:lnTo>
                <a:lnTo>
                  <a:pt x="94942" y="176427"/>
                </a:lnTo>
                <a:lnTo>
                  <a:pt x="106981" y="175279"/>
                </a:lnTo>
                <a:lnTo>
                  <a:pt x="153108" y="155556"/>
                </a:lnTo>
                <a:lnTo>
                  <a:pt x="177744" y="126137"/>
                </a:lnTo>
                <a:lnTo>
                  <a:pt x="186650" y="91373"/>
                </a:lnTo>
                <a:lnTo>
                  <a:pt x="186276" y="79460"/>
                </a:lnTo>
                <a:lnTo>
                  <a:pt x="168066" y="34782"/>
                </a:lnTo>
                <a:lnTo>
                  <a:pt x="136185" y="9152"/>
                </a:lnTo>
                <a:lnTo>
                  <a:pt x="90359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28888" y="3075023"/>
            <a:ext cx="721193" cy="991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08796" y="3082738"/>
            <a:ext cx="1181069" cy="990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97541" y="4412178"/>
            <a:ext cx="310039" cy="303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49115" y="4464165"/>
            <a:ext cx="131266" cy="124123"/>
          </a:xfrm>
          <a:custGeom>
            <a:avLst/>
            <a:gdLst/>
            <a:ahLst/>
            <a:cxnLst/>
            <a:rect l="l" t="t" r="r" b="b"/>
            <a:pathLst>
              <a:path w="186689" h="176529">
                <a:moveTo>
                  <a:pt x="90359" y="0"/>
                </a:moveTo>
                <a:lnTo>
                  <a:pt x="43137" y="14535"/>
                </a:lnTo>
                <a:lnTo>
                  <a:pt x="13946" y="40985"/>
                </a:lnTo>
                <a:lnTo>
                  <a:pt x="0" y="86105"/>
                </a:lnTo>
                <a:lnTo>
                  <a:pt x="639" y="97946"/>
                </a:lnTo>
                <a:lnTo>
                  <a:pt x="19908" y="142803"/>
                </a:lnTo>
                <a:lnTo>
                  <a:pt x="59785" y="171012"/>
                </a:lnTo>
                <a:lnTo>
                  <a:pt x="94942" y="176427"/>
                </a:lnTo>
                <a:lnTo>
                  <a:pt x="106981" y="175279"/>
                </a:lnTo>
                <a:lnTo>
                  <a:pt x="153108" y="155556"/>
                </a:lnTo>
                <a:lnTo>
                  <a:pt x="177744" y="126137"/>
                </a:lnTo>
                <a:lnTo>
                  <a:pt x="186650" y="91373"/>
                </a:lnTo>
                <a:lnTo>
                  <a:pt x="186276" y="79460"/>
                </a:lnTo>
                <a:lnTo>
                  <a:pt x="168066" y="34782"/>
                </a:lnTo>
                <a:lnTo>
                  <a:pt x="136185" y="9152"/>
                </a:lnTo>
                <a:lnTo>
                  <a:pt x="90359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06471" y="2447647"/>
            <a:ext cx="310039" cy="303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1625" y="1595011"/>
            <a:ext cx="5911007" cy="3807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 marR="3572" indent="-26788" defTabSz="642915">
              <a:lnSpc>
                <a:spcPts val="2320"/>
              </a:lnSpc>
              <a:tabLst>
                <a:tab pos="2435039" algn="l"/>
              </a:tabLst>
            </a:pPr>
            <a:r>
              <a:rPr sz="1969" spc="299" dirty="0">
                <a:solidFill>
                  <a:prstClr val="black"/>
                </a:solidFill>
                <a:latin typeface="Arial Narrow"/>
                <a:cs typeface="Arial Narrow"/>
              </a:rPr>
              <a:t>“</a:t>
            </a:r>
            <a:r>
              <a:rPr sz="1969" spc="105" dirty="0">
                <a:solidFill>
                  <a:prstClr val="black"/>
                </a:solidFill>
                <a:latin typeface="Arial Narrow"/>
                <a:cs typeface="Arial Narrow"/>
              </a:rPr>
              <a:t>Bo</a:t>
            </a:r>
            <a:r>
              <a:rPr sz="1969" spc="197" dirty="0">
                <a:solidFill>
                  <a:prstClr val="black"/>
                </a:solidFill>
                <a:latin typeface="Arial Narrow"/>
                <a:cs typeface="Arial Narrow"/>
              </a:rPr>
              <a:t>tto</a:t>
            </a:r>
            <a:r>
              <a:rPr sz="1969" spc="186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969" spc="70" dirty="0">
                <a:solidFill>
                  <a:prstClr val="black"/>
                </a:solidFill>
                <a:latin typeface="Arial Narrow"/>
                <a:cs typeface="Arial Narrow"/>
              </a:rPr>
              <a:t>-</a:t>
            </a:r>
            <a:r>
              <a:rPr sz="1969" spc="155" dirty="0">
                <a:solidFill>
                  <a:prstClr val="black"/>
                </a:solidFill>
                <a:latin typeface="Arial Narrow"/>
                <a:cs typeface="Arial Narrow"/>
              </a:rPr>
              <a:t>up”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97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-11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li</a:t>
            </a:r>
            <a:r>
              <a:rPr sz="1969" spc="-28" dirty="0">
                <a:solidFill>
                  <a:prstClr val="black"/>
                </a:solidFill>
                <a:latin typeface="Arial Narrow"/>
                <a:cs typeface="Arial Narrow"/>
              </a:rPr>
              <a:t>za</a:t>
            </a:r>
            <a:r>
              <a:rPr sz="1969" spc="151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8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-60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969" spc="105" dirty="0">
                <a:solidFill>
                  <a:prstClr val="black"/>
                </a:solidFill>
                <a:latin typeface="Arial Narrow"/>
                <a:cs typeface="Arial Narrow"/>
              </a:rPr>
              <a:t>uppo</a:t>
            </a:r>
            <a:r>
              <a:rPr sz="1969" spc="27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09" dirty="0">
                <a:solidFill>
                  <a:prstClr val="black"/>
                </a:solidFill>
                <a:latin typeface="Arial Narrow"/>
                <a:cs typeface="Arial Narrow"/>
              </a:rPr>
              <a:t>ted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60" dirty="0">
                <a:solidFill>
                  <a:prstClr val="black"/>
                </a:solidFill>
                <a:latin typeface="Arial Narrow"/>
                <a:cs typeface="Arial Narrow"/>
              </a:rPr>
              <a:t>b</a:t>
            </a:r>
            <a:r>
              <a:rPr sz="1969" spc="46" dirty="0">
                <a:solidFill>
                  <a:prstClr val="black"/>
                </a:solidFill>
                <a:latin typeface="Arial Narrow"/>
                <a:cs typeface="Arial Narrow"/>
              </a:rPr>
              <a:t>y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-6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969" spc="84" dirty="0">
                <a:solidFill>
                  <a:prstClr val="black"/>
                </a:solidFill>
                <a:latin typeface="Arial Narrow"/>
                <a:cs typeface="Arial Narrow"/>
              </a:rPr>
              <a:t>rg</a:t>
            </a:r>
            <a:r>
              <a:rPr sz="1969" spc="42" dirty="0">
                <a:solidFill>
                  <a:prstClr val="black"/>
                </a:solidFill>
                <a:latin typeface="Arial Narrow"/>
                <a:cs typeface="Arial Narrow"/>
              </a:rPr>
              <a:t>e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co</a:t>
            </a:r>
            <a:r>
              <a:rPr sz="1969" spc="158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969" spc="137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969" spc="98" dirty="0">
                <a:solidFill>
                  <a:prstClr val="black"/>
                </a:solidFill>
                <a:latin typeface="Arial Narrow"/>
                <a:cs typeface="Arial Narrow"/>
              </a:rPr>
              <a:t>un</a:t>
            </a:r>
            <a:r>
              <a:rPr sz="1969" spc="35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23" dirty="0">
                <a:solidFill>
                  <a:prstClr val="black"/>
                </a:solidFill>
                <a:latin typeface="Arial Narrow"/>
                <a:cs typeface="Arial Narrow"/>
              </a:rPr>
              <a:t>ty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91" dirty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sz="1969" spc="123" dirty="0">
                <a:solidFill>
                  <a:prstClr val="black"/>
                </a:solidFill>
                <a:latin typeface="Arial Narrow"/>
                <a:cs typeface="Arial Narrow"/>
              </a:rPr>
              <a:t>ECT*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b="1" spc="239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r>
              <a:rPr sz="1969" b="1" spc="98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969" b="1" spc="141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969" b="1" spc="-1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969" b="1" spc="11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969" b="1" spc="70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969" b="1" spc="134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969" b="1" spc="32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969" b="1" spc="98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969" b="1" dirty="0">
                <a:solidFill>
                  <a:prstClr val="black"/>
                </a:solidFill>
                <a:latin typeface="Trebuchet MS"/>
                <a:cs typeface="Trebuchet MS"/>
              </a:rPr>
              <a:t>	</a:t>
            </a:r>
            <a:r>
              <a:rPr sz="1969" spc="84" dirty="0">
                <a:solidFill>
                  <a:prstClr val="black"/>
                </a:solidFill>
                <a:latin typeface="Arial Narrow"/>
                <a:cs typeface="Arial Narrow"/>
              </a:rPr>
              <a:t>Interna</a:t>
            </a:r>
            <a:r>
              <a:rPr sz="1969" spc="151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na</a:t>
            </a:r>
            <a:r>
              <a:rPr sz="1969" spc="70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b="1" spc="190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969" b="1" spc="-1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969" b="1" spc="11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969" b="1" spc="32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969" b="1" spc="80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969" b="1" spc="134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969" b="1" spc="11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969" b="1" spc="-21" dirty="0">
                <a:solidFill>
                  <a:prstClr val="black"/>
                </a:solidFill>
                <a:latin typeface="Trebuchet MS"/>
                <a:cs typeface="Trebuchet MS"/>
              </a:rPr>
              <a:t>fi</a:t>
            </a:r>
            <a:r>
              <a:rPr sz="1969" b="1" spc="-11" dirty="0">
                <a:solidFill>
                  <a:prstClr val="black"/>
                </a:solidFill>
                <a:latin typeface="Trebuchet MS"/>
                <a:cs typeface="Trebuchet MS"/>
              </a:rPr>
              <a:t>c </a:t>
            </a:r>
            <a:r>
              <a:rPr sz="1969" b="1" spc="221" dirty="0">
                <a:solidFill>
                  <a:prstClr val="black"/>
                </a:solidFill>
                <a:latin typeface="Trebuchet MS"/>
                <a:cs typeface="Trebuchet MS"/>
              </a:rPr>
              <a:t>B</a:t>
            </a:r>
            <a:r>
              <a:rPr sz="1969" b="1" spc="207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969" b="1" spc="95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969" b="1" spc="3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969" b="1" spc="102" dirty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)</a:t>
            </a:r>
            <a:endParaRPr sz="1969">
              <a:solidFill>
                <a:prstClr val="black"/>
              </a:solidFill>
              <a:latin typeface="Arial Narrow"/>
              <a:cs typeface="Arial Narrow"/>
            </a:endParaRPr>
          </a:p>
          <a:p>
            <a:pPr defTabSz="642915">
              <a:spcBef>
                <a:spcPts val="37"/>
              </a:spcBef>
            </a:pPr>
            <a:endParaRPr sz="158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4" indent="-53576" defTabSz="642915"/>
            <a:r>
              <a:rPr sz="1969" spc="60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-6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969" spc="84" dirty="0">
                <a:solidFill>
                  <a:prstClr val="black"/>
                </a:solidFill>
                <a:latin typeface="Arial Narrow"/>
                <a:cs typeface="Arial Narrow"/>
              </a:rPr>
              <a:t>rg</a:t>
            </a:r>
            <a:r>
              <a:rPr sz="1969" spc="42" dirty="0">
                <a:solidFill>
                  <a:prstClr val="black"/>
                </a:solidFill>
                <a:latin typeface="Arial Narrow"/>
                <a:cs typeface="Arial Narrow"/>
              </a:rPr>
              <a:t>e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02" dirty="0">
                <a:solidFill>
                  <a:prstClr val="black"/>
                </a:solidFill>
                <a:latin typeface="Arial Narrow"/>
                <a:cs typeface="Arial Narrow"/>
              </a:rPr>
              <a:t>nflux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39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98" dirty="0">
                <a:solidFill>
                  <a:prstClr val="black"/>
                </a:solidFill>
                <a:latin typeface="Arial Narrow"/>
                <a:cs typeface="Arial Narrow"/>
              </a:rPr>
              <a:t>nterna</a:t>
            </a:r>
            <a:r>
              <a:rPr sz="1969" spc="151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na</a:t>
            </a:r>
            <a:r>
              <a:rPr sz="1969" spc="70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v</a:t>
            </a:r>
            <a:r>
              <a:rPr sz="1969" spc="35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-60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93" dirty="0">
                <a:solidFill>
                  <a:prstClr val="black"/>
                </a:solidFill>
                <a:latin typeface="Arial Narrow"/>
                <a:cs typeface="Arial Narrow"/>
              </a:rPr>
              <a:t>to</a:t>
            </a:r>
            <a:r>
              <a:rPr sz="1969" spc="91" dirty="0">
                <a:solidFill>
                  <a:prstClr val="black"/>
                </a:solidFill>
                <a:latin typeface="Arial Narrow"/>
                <a:cs typeface="Arial Narrow"/>
              </a:rPr>
              <a:t>rs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91" dirty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sz="1969" spc="197" dirty="0">
                <a:solidFill>
                  <a:prstClr val="black"/>
                </a:solidFill>
                <a:latin typeface="Arial Narrow"/>
                <a:cs typeface="Arial Narrow"/>
              </a:rPr>
              <a:t>~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80" dirty="0">
                <a:solidFill>
                  <a:prstClr val="black"/>
                </a:solidFill>
                <a:latin typeface="Arial Narrow"/>
                <a:cs typeface="Arial Narrow"/>
              </a:rPr>
              <a:t>700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23" dirty="0">
                <a:solidFill>
                  <a:prstClr val="black"/>
                </a:solidFill>
                <a:latin typeface="Arial Narrow"/>
                <a:cs typeface="Arial Narrow"/>
              </a:rPr>
              <a:t>per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4" dirty="0">
                <a:solidFill>
                  <a:prstClr val="black"/>
                </a:solidFill>
                <a:latin typeface="Arial Narrow"/>
                <a:cs typeface="Arial Narrow"/>
              </a:rPr>
              <a:t>y</a:t>
            </a:r>
            <a:r>
              <a:rPr sz="1969" spc="-11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1969" spc="165" dirty="0">
                <a:solidFill>
                  <a:prstClr val="black"/>
                </a:solidFill>
                <a:latin typeface="Arial Narrow"/>
                <a:cs typeface="Arial Narrow"/>
              </a:rPr>
              <a:t>r)</a:t>
            </a:r>
            <a:endParaRPr sz="1969">
              <a:solidFill>
                <a:prstClr val="black"/>
              </a:solidFill>
              <a:latin typeface="Arial Narrow"/>
              <a:cs typeface="Arial Narrow"/>
            </a:endParaRPr>
          </a:p>
          <a:p>
            <a:pPr defTabSz="642915"/>
            <a:endParaRPr sz="196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4" marR="1924726" defTabSz="642915">
              <a:lnSpc>
                <a:spcPts val="2250"/>
              </a:lnSpc>
              <a:spcBef>
                <a:spcPts val="1167"/>
              </a:spcBef>
            </a:pPr>
            <a:r>
              <a:rPr sz="1969" spc="98" dirty="0">
                <a:solidFill>
                  <a:prstClr val="black"/>
                </a:solidFill>
                <a:latin typeface="Arial Narrow"/>
                <a:cs typeface="Arial Narrow"/>
              </a:rPr>
              <a:t>St</a:t>
            </a:r>
            <a:r>
              <a:rPr sz="1969" spc="1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ng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-11" dirty="0">
                <a:solidFill>
                  <a:prstClr val="black"/>
                </a:solidFill>
                <a:latin typeface="Arial Narrow"/>
                <a:cs typeface="Arial Narrow"/>
              </a:rPr>
              <a:t>ca</a:t>
            </a:r>
            <a:r>
              <a:rPr sz="1969" spc="70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-60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969" spc="105" dirty="0">
                <a:solidFill>
                  <a:prstClr val="black"/>
                </a:solidFill>
                <a:latin typeface="Arial Narrow"/>
                <a:cs typeface="Arial Narrow"/>
              </a:rPr>
              <a:t>uppo</a:t>
            </a:r>
            <a:r>
              <a:rPr sz="1969" spc="27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204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60" dirty="0">
                <a:solidFill>
                  <a:prstClr val="black"/>
                </a:solidFill>
                <a:latin typeface="Arial Narrow"/>
                <a:cs typeface="Arial Narrow"/>
              </a:rPr>
              <a:t>b</a:t>
            </a:r>
            <a:r>
              <a:rPr sz="1969" spc="46" dirty="0">
                <a:solidFill>
                  <a:prstClr val="black"/>
                </a:solidFill>
                <a:latin typeface="Arial Narrow"/>
                <a:cs typeface="Arial Narrow"/>
              </a:rPr>
              <a:t>y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09" dirty="0">
                <a:solidFill>
                  <a:prstClr val="black"/>
                </a:solidFill>
                <a:latin typeface="Arial Narrow"/>
                <a:cs typeface="Arial Narrow"/>
              </a:rPr>
              <a:t>the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72" dirty="0">
                <a:solidFill>
                  <a:prstClr val="black"/>
                </a:solidFill>
                <a:latin typeface="Arial Narrow"/>
                <a:cs typeface="Arial Narrow"/>
              </a:rPr>
              <a:t>Auto</a:t>
            </a:r>
            <a:r>
              <a:rPr sz="1969" spc="134" dirty="0">
                <a:solidFill>
                  <a:prstClr val="black"/>
                </a:solidFill>
                <a:latin typeface="Arial Narrow"/>
                <a:cs typeface="Arial Narrow"/>
              </a:rPr>
              <a:t>no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mo</a:t>
            </a:r>
            <a:r>
              <a:rPr sz="1969" spc="14" dirty="0">
                <a:solidFill>
                  <a:prstClr val="black"/>
                </a:solidFill>
                <a:latin typeface="Arial Narrow"/>
                <a:cs typeface="Arial Narrow"/>
              </a:rPr>
              <a:t>us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-77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1969" spc="190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58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v</a:t>
            </a:r>
            <a:r>
              <a:rPr sz="1969" spc="35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60" dirty="0">
                <a:solidFill>
                  <a:prstClr val="black"/>
                </a:solidFill>
                <a:latin typeface="Arial Narrow"/>
                <a:cs typeface="Arial Narrow"/>
              </a:rPr>
              <a:t>nce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39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1969" spc="-151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-49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197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23" dirty="0">
                <a:solidFill>
                  <a:prstClr val="black"/>
                </a:solidFill>
                <a:latin typeface="Arial Narrow"/>
                <a:cs typeface="Arial Narrow"/>
              </a:rPr>
              <a:t>ento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91" dirty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sz="1969" spc="-236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1969" spc="25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969" spc="143" dirty="0">
                <a:solidFill>
                  <a:prstClr val="black"/>
                </a:solidFill>
                <a:latin typeface="Arial Narrow"/>
                <a:cs typeface="Arial Narrow"/>
              </a:rPr>
              <a:t>T)</a:t>
            </a:r>
            <a:endParaRPr sz="1969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89294" defTabSz="642915">
              <a:lnSpc>
                <a:spcPts val="2264"/>
              </a:lnSpc>
            </a:pPr>
            <a:r>
              <a:rPr sz="1969" spc="186" dirty="0">
                <a:solidFill>
                  <a:prstClr val="black"/>
                </a:solidFill>
                <a:latin typeface="Arial Narrow"/>
                <a:cs typeface="Arial Narrow"/>
              </a:rPr>
              <a:t>th</a:t>
            </a:r>
            <a:r>
              <a:rPr sz="1969" spc="9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ug</a:t>
            </a:r>
            <a:r>
              <a:rPr sz="1969" spc="80" dirty="0">
                <a:solidFill>
                  <a:prstClr val="black"/>
                </a:solidFill>
                <a:latin typeface="Arial Narrow"/>
                <a:cs typeface="Arial Narrow"/>
              </a:rPr>
              <a:t>h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09" dirty="0">
                <a:solidFill>
                  <a:prstClr val="black"/>
                </a:solidFill>
                <a:latin typeface="Arial Narrow"/>
                <a:cs typeface="Arial Narrow"/>
              </a:rPr>
              <a:t>the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-102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sz="1969" spc="-6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969" spc="56" dirty="0">
                <a:solidFill>
                  <a:prstClr val="black"/>
                </a:solidFill>
                <a:latin typeface="Arial Narrow"/>
                <a:cs typeface="Arial Narrow"/>
              </a:rPr>
              <a:t>z</a:t>
            </a:r>
            <a:r>
              <a:rPr sz="1969" spc="21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60" dirty="0">
                <a:solidFill>
                  <a:prstClr val="black"/>
                </a:solidFill>
                <a:latin typeface="Arial Narrow"/>
                <a:cs typeface="Arial Narrow"/>
              </a:rPr>
              <a:t>ne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20" dirty="0">
                <a:solidFill>
                  <a:prstClr val="black"/>
                </a:solidFill>
                <a:latin typeface="Arial Narrow"/>
                <a:cs typeface="Arial Narrow"/>
              </a:rPr>
              <a:t>Bruno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84" dirty="0">
                <a:solidFill>
                  <a:prstClr val="black"/>
                </a:solidFill>
                <a:latin typeface="Arial Narrow"/>
                <a:cs typeface="Arial Narrow"/>
              </a:rPr>
              <a:t>K</a:t>
            </a:r>
            <a:r>
              <a:rPr sz="1969" spc="-11" dirty="0">
                <a:solidFill>
                  <a:prstClr val="black"/>
                </a:solidFill>
                <a:latin typeface="Arial Narrow"/>
                <a:cs typeface="Arial Narrow"/>
              </a:rPr>
              <a:t>es</a:t>
            </a:r>
            <a:r>
              <a:rPr sz="1969" spc="-60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141" dirty="0">
                <a:solidFill>
                  <a:prstClr val="black"/>
                </a:solidFill>
                <a:latin typeface="Arial Narrow"/>
                <a:cs typeface="Arial Narrow"/>
              </a:rPr>
              <a:t>er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91" dirty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sz="1969" b="1" spc="67" dirty="0">
                <a:solidFill>
                  <a:prstClr val="black"/>
                </a:solidFill>
                <a:latin typeface="Trebuchet MS"/>
                <a:cs typeface="Trebuchet MS"/>
              </a:rPr>
              <a:t>F</a:t>
            </a:r>
            <a:r>
              <a:rPr sz="1969" b="1" spc="320" dirty="0">
                <a:solidFill>
                  <a:prstClr val="black"/>
                </a:solidFill>
                <a:latin typeface="Trebuchet MS"/>
                <a:cs typeface="Trebuchet MS"/>
              </a:rPr>
              <a:t>BK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)</a:t>
            </a:r>
            <a:endParaRPr sz="1969">
              <a:solidFill>
                <a:prstClr val="black"/>
              </a:solidFill>
              <a:latin typeface="Arial Narrow"/>
              <a:cs typeface="Arial Narrow"/>
            </a:endParaRPr>
          </a:p>
          <a:p>
            <a:pPr defTabSz="642915"/>
            <a:endParaRPr sz="196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4" marR="1204572" defTabSz="642915">
              <a:lnSpc>
                <a:spcPts val="2250"/>
              </a:lnSpc>
              <a:spcBef>
                <a:spcPts val="1167"/>
              </a:spcBef>
            </a:pPr>
            <a:r>
              <a:rPr sz="1969" spc="186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969" spc="105" dirty="0">
                <a:solidFill>
                  <a:prstClr val="black"/>
                </a:solidFill>
                <a:latin typeface="Arial Narrow"/>
                <a:cs typeface="Arial Narrow"/>
              </a:rPr>
              <a:t>u</a:t>
            </a:r>
            <a:r>
              <a:rPr sz="1969" spc="39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151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na</a:t>
            </a:r>
            <a:r>
              <a:rPr sz="1969" spc="151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na</a:t>
            </a:r>
            <a:r>
              <a:rPr sz="1969" spc="70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86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969" spc="109" dirty="0">
                <a:solidFill>
                  <a:prstClr val="black"/>
                </a:solidFill>
                <a:latin typeface="Arial Narrow"/>
                <a:cs typeface="Arial Narrow"/>
              </a:rPr>
              <a:t>emora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sz="1969" spc="123" dirty="0">
                <a:solidFill>
                  <a:prstClr val="black"/>
                </a:solidFill>
                <a:latin typeface="Arial Narrow"/>
                <a:cs typeface="Arial Narrow"/>
              </a:rPr>
              <a:t>um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39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37" dirty="0">
                <a:solidFill>
                  <a:prstClr val="black"/>
                </a:solidFill>
                <a:latin typeface="Arial Narrow"/>
                <a:cs typeface="Arial Narrow"/>
              </a:rPr>
              <a:t>Und</a:t>
            </a:r>
            <a:r>
              <a:rPr sz="1969" spc="74" dirty="0">
                <a:solidFill>
                  <a:prstClr val="black"/>
                </a:solidFill>
                <a:latin typeface="Arial Narrow"/>
                <a:cs typeface="Arial Narrow"/>
              </a:rPr>
              <a:t>ersta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ng</a:t>
            </a:r>
            <a:r>
              <a:rPr sz="1969" spc="4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77" dirty="0">
                <a:solidFill>
                  <a:prstClr val="black"/>
                </a:solidFill>
                <a:latin typeface="Arial Narrow"/>
                <a:cs typeface="Arial Narrow"/>
              </a:rPr>
              <a:t>fund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7" dirty="0">
                <a:solidFill>
                  <a:prstClr val="black"/>
                </a:solidFill>
                <a:latin typeface="Arial Narrow"/>
                <a:cs typeface="Arial Narrow"/>
              </a:rPr>
              <a:t>ng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-63" dirty="0">
                <a:solidFill>
                  <a:prstClr val="black"/>
                </a:solidFill>
                <a:latin typeface="Arial Narrow"/>
                <a:cs typeface="Arial Narrow"/>
              </a:rPr>
              <a:t>ag</a:t>
            </a:r>
            <a:r>
              <a:rPr sz="1969" spc="56" dirty="0">
                <a:solidFill>
                  <a:prstClr val="black"/>
                </a:solidFill>
                <a:latin typeface="Arial Narrow"/>
                <a:cs typeface="Arial Narrow"/>
              </a:rPr>
              <a:t>enci</a:t>
            </a:r>
            <a:r>
              <a:rPr sz="1969" spc="-11" dirty="0">
                <a:solidFill>
                  <a:prstClr val="black"/>
                </a:solidFill>
                <a:latin typeface="Arial Narrow"/>
                <a:cs typeface="Arial Narrow"/>
              </a:rPr>
              <a:t>es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39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88" dirty="0">
                <a:solidFill>
                  <a:prstClr val="black"/>
                </a:solidFill>
                <a:latin typeface="Arial Narrow"/>
                <a:cs typeface="Arial Narrow"/>
              </a:rPr>
              <a:t>Eu</a:t>
            </a:r>
            <a:r>
              <a:rPr sz="1969" spc="-4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18" dirty="0">
                <a:solidFill>
                  <a:prstClr val="black"/>
                </a:solidFill>
                <a:latin typeface="Arial Narrow"/>
                <a:cs typeface="Arial Narrow"/>
              </a:rPr>
              <a:t>pea</a:t>
            </a:r>
            <a:r>
              <a:rPr sz="1969" spc="8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969" spc="9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969" spc="116" dirty="0">
                <a:solidFill>
                  <a:prstClr val="black"/>
                </a:solidFill>
                <a:latin typeface="Arial Narrow"/>
                <a:cs typeface="Arial Narrow"/>
              </a:rPr>
              <a:t>co</a:t>
            </a:r>
            <a:r>
              <a:rPr sz="1969" spc="151" dirty="0">
                <a:solidFill>
                  <a:prstClr val="black"/>
                </a:solidFill>
                <a:latin typeface="Arial Narrow"/>
                <a:cs typeface="Arial Narrow"/>
              </a:rPr>
              <a:t>untr</a:t>
            </a:r>
            <a:r>
              <a:rPr sz="1969" spc="74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969" spc="-11" dirty="0">
                <a:solidFill>
                  <a:prstClr val="black"/>
                </a:solidFill>
                <a:latin typeface="Arial Narrow"/>
                <a:cs typeface="Arial Narrow"/>
              </a:rPr>
              <a:t>es</a:t>
            </a:r>
            <a:endParaRPr sz="1969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228145" defTabSz="642915">
              <a:lnSpc>
                <a:spcPts val="2194"/>
              </a:lnSpc>
              <a:tabLst>
                <a:tab pos="512992" algn="l"/>
                <a:tab pos="1951067" algn="l"/>
              </a:tabLst>
            </a:pPr>
            <a:r>
              <a:rPr sz="1969" spc="197" dirty="0">
                <a:solidFill>
                  <a:prstClr val="black"/>
                </a:solidFill>
                <a:latin typeface="Arial Narrow"/>
                <a:cs typeface="Arial Narrow"/>
              </a:rPr>
              <a:t>+	</a:t>
            </a:r>
            <a:r>
              <a:rPr sz="1969" b="1" spc="257" dirty="0">
                <a:solidFill>
                  <a:prstClr val="black"/>
                </a:solidFill>
                <a:latin typeface="Trebuchet MS"/>
                <a:cs typeface="Trebuchet MS"/>
              </a:rPr>
              <a:t>EU</a:t>
            </a:r>
            <a:r>
              <a:rPr sz="1969" b="1" spc="-4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69" spc="-77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1969" spc="190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969" spc="17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969" spc="67" dirty="0">
                <a:solidFill>
                  <a:prstClr val="black"/>
                </a:solidFill>
                <a:latin typeface="Arial Narrow"/>
                <a:cs typeface="Arial Narrow"/>
              </a:rPr>
              <a:t>j</a:t>
            </a:r>
            <a:r>
              <a:rPr sz="1969" spc="56" dirty="0">
                <a:solidFill>
                  <a:prstClr val="black"/>
                </a:solidFill>
                <a:latin typeface="Arial Narrow"/>
                <a:cs typeface="Arial Narrow"/>
              </a:rPr>
              <a:t>ects</a:t>
            </a:r>
            <a:r>
              <a:rPr sz="1969" spc="-21" dirty="0">
                <a:solidFill>
                  <a:prstClr val="black"/>
                </a:solidFill>
                <a:latin typeface="Arial Narrow"/>
                <a:cs typeface="Arial Narrow"/>
              </a:rPr>
              <a:t>:</a:t>
            </a:r>
            <a:r>
              <a:rPr sz="1969" dirty="0">
                <a:solidFill>
                  <a:prstClr val="black"/>
                </a:solidFill>
                <a:latin typeface="Arial Narrow"/>
                <a:cs typeface="Arial Narrow"/>
              </a:rPr>
              <a:t>	</a:t>
            </a:r>
            <a:r>
              <a:rPr sz="1969" b="1" spc="302" dirty="0">
                <a:solidFill>
                  <a:srgbClr val="0365C0"/>
                </a:solidFill>
                <a:latin typeface="Trebuchet MS"/>
                <a:cs typeface="Trebuchet MS"/>
              </a:rPr>
              <a:t>EN</a:t>
            </a:r>
            <a:r>
              <a:rPr sz="1969" b="1" spc="190" dirty="0">
                <a:solidFill>
                  <a:srgbClr val="0365C0"/>
                </a:solidFill>
                <a:latin typeface="Trebuchet MS"/>
                <a:cs typeface="Trebuchet MS"/>
              </a:rPr>
              <a:t>S</a:t>
            </a:r>
            <a:r>
              <a:rPr sz="1969" b="1" spc="218" dirty="0">
                <a:solidFill>
                  <a:srgbClr val="0365C0"/>
                </a:solidFill>
                <a:latin typeface="Trebuchet MS"/>
                <a:cs typeface="Trebuchet MS"/>
              </a:rPr>
              <a:t>AR</a:t>
            </a:r>
            <a:r>
              <a:rPr sz="1969" b="1" spc="204" dirty="0">
                <a:solidFill>
                  <a:srgbClr val="0365C0"/>
                </a:solidFill>
                <a:latin typeface="Trebuchet MS"/>
                <a:cs typeface="Trebuchet MS"/>
              </a:rPr>
              <a:t>2</a:t>
            </a:r>
            <a:r>
              <a:rPr sz="1969" b="1" spc="-130" dirty="0">
                <a:solidFill>
                  <a:srgbClr val="0365C0"/>
                </a:solidFill>
                <a:latin typeface="Trebuchet MS"/>
                <a:cs typeface="Trebuchet MS"/>
              </a:rPr>
              <a:t>,</a:t>
            </a:r>
            <a:r>
              <a:rPr sz="1969" b="1" spc="-11" dirty="0">
                <a:solidFill>
                  <a:srgbClr val="0365C0"/>
                </a:solidFill>
                <a:latin typeface="Trebuchet MS"/>
                <a:cs typeface="Trebuchet MS"/>
              </a:rPr>
              <a:t> </a:t>
            </a:r>
            <a:r>
              <a:rPr sz="1969" b="1" spc="190" dirty="0">
                <a:solidFill>
                  <a:srgbClr val="0365C0"/>
                </a:solidFill>
                <a:latin typeface="Trebuchet MS"/>
                <a:cs typeface="Trebuchet MS"/>
              </a:rPr>
              <a:t>S</a:t>
            </a:r>
            <a:r>
              <a:rPr sz="1969" b="1" spc="299" dirty="0">
                <a:solidFill>
                  <a:srgbClr val="0365C0"/>
                </a:solidFill>
                <a:latin typeface="Trebuchet MS"/>
                <a:cs typeface="Trebuchet MS"/>
              </a:rPr>
              <a:t>T</a:t>
            </a:r>
            <a:r>
              <a:rPr sz="1969" b="1" spc="246" dirty="0">
                <a:solidFill>
                  <a:srgbClr val="0365C0"/>
                </a:solidFill>
                <a:latin typeface="Trebuchet MS"/>
                <a:cs typeface="Trebuchet MS"/>
              </a:rPr>
              <a:t>R</a:t>
            </a:r>
            <a:r>
              <a:rPr sz="1969" b="1" spc="260" dirty="0">
                <a:solidFill>
                  <a:srgbClr val="0365C0"/>
                </a:solidFill>
                <a:latin typeface="Trebuchet MS"/>
                <a:cs typeface="Trebuchet MS"/>
              </a:rPr>
              <a:t>O</a:t>
            </a:r>
            <a:r>
              <a:rPr sz="1969" b="1" spc="457" dirty="0">
                <a:solidFill>
                  <a:srgbClr val="0365C0"/>
                </a:solidFill>
                <a:latin typeface="Trebuchet MS"/>
                <a:cs typeface="Trebuchet MS"/>
              </a:rPr>
              <a:t>N</a:t>
            </a:r>
            <a:r>
              <a:rPr sz="1969" b="1" spc="250" dirty="0">
                <a:solidFill>
                  <a:srgbClr val="0365C0"/>
                </a:solidFill>
                <a:latin typeface="Trebuchet MS"/>
                <a:cs typeface="Trebuchet MS"/>
              </a:rPr>
              <a:t>G</a:t>
            </a:r>
            <a:r>
              <a:rPr sz="1969" b="1" spc="236" dirty="0">
                <a:solidFill>
                  <a:srgbClr val="0365C0"/>
                </a:solidFill>
                <a:latin typeface="Trebuchet MS"/>
                <a:cs typeface="Trebuchet MS"/>
              </a:rPr>
              <a:t>-</a:t>
            </a:r>
            <a:r>
              <a:rPr sz="1969" b="1" spc="7" dirty="0">
                <a:solidFill>
                  <a:srgbClr val="0365C0"/>
                </a:solidFill>
                <a:latin typeface="Trebuchet MS"/>
                <a:cs typeface="Trebuchet MS"/>
              </a:rPr>
              <a:t>202</a:t>
            </a:r>
            <a:r>
              <a:rPr sz="1969" b="1" spc="11" dirty="0">
                <a:solidFill>
                  <a:srgbClr val="0365C0"/>
                </a:solidFill>
                <a:latin typeface="Trebuchet MS"/>
                <a:cs typeface="Trebuchet MS"/>
              </a:rPr>
              <a:t>0</a:t>
            </a:r>
            <a:endParaRPr sz="196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99219" y="55750"/>
            <a:ext cx="681781" cy="97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633" b="1" spc="11" dirty="0">
                <a:solidFill>
                  <a:srgbClr val="FFFFFF"/>
                </a:solidFill>
                <a:latin typeface="Georgia"/>
                <a:cs typeface="Georgia"/>
                <a:hlinkClick r:id="rId9"/>
              </a:rPr>
              <a:t>www.</a:t>
            </a:r>
            <a:r>
              <a:rPr sz="633" b="1" spc="7" dirty="0">
                <a:solidFill>
                  <a:srgbClr val="FFFFFF"/>
                </a:solidFill>
                <a:latin typeface="Georgia"/>
                <a:cs typeface="Georgia"/>
                <a:hlinkClick r:id="rId9"/>
              </a:rPr>
              <a:t>ect</a:t>
            </a:r>
            <a:r>
              <a:rPr sz="633" b="1" spc="4" dirty="0">
                <a:solidFill>
                  <a:srgbClr val="FFFFFF"/>
                </a:solidFill>
                <a:latin typeface="Georgia"/>
                <a:cs typeface="Georgia"/>
                <a:hlinkClick r:id="rId9"/>
              </a:rPr>
              <a:t>s</a:t>
            </a:r>
            <a:r>
              <a:rPr sz="633" b="1" spc="7" dirty="0">
                <a:solidFill>
                  <a:srgbClr val="FFFFFF"/>
                </a:solidFill>
                <a:latin typeface="Georgia"/>
                <a:cs typeface="Georgia"/>
                <a:hlinkClick r:id="rId9"/>
              </a:rPr>
              <a:t>t</a:t>
            </a:r>
            <a:r>
              <a:rPr sz="633" b="1" spc="4" dirty="0">
                <a:solidFill>
                  <a:srgbClr val="FFFFFF"/>
                </a:solidFill>
                <a:latin typeface="Georgia"/>
                <a:cs typeface="Georgia"/>
                <a:hlinkClick r:id="rId9"/>
              </a:rPr>
              <a:t>ar.eu</a:t>
            </a:r>
            <a:endParaRPr sz="633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58045" y="2499634"/>
            <a:ext cx="131266" cy="124123"/>
          </a:xfrm>
          <a:custGeom>
            <a:avLst/>
            <a:gdLst/>
            <a:ahLst/>
            <a:cxnLst/>
            <a:rect l="l" t="t" r="r" b="b"/>
            <a:pathLst>
              <a:path w="186689" h="176529">
                <a:moveTo>
                  <a:pt x="90359" y="0"/>
                </a:moveTo>
                <a:lnTo>
                  <a:pt x="43137" y="14535"/>
                </a:lnTo>
                <a:lnTo>
                  <a:pt x="13946" y="40985"/>
                </a:lnTo>
                <a:lnTo>
                  <a:pt x="0" y="86105"/>
                </a:lnTo>
                <a:lnTo>
                  <a:pt x="639" y="97946"/>
                </a:lnTo>
                <a:lnTo>
                  <a:pt x="19908" y="142803"/>
                </a:lnTo>
                <a:lnTo>
                  <a:pt x="59785" y="171012"/>
                </a:lnTo>
                <a:lnTo>
                  <a:pt x="94942" y="176427"/>
                </a:lnTo>
                <a:lnTo>
                  <a:pt x="106981" y="175279"/>
                </a:lnTo>
                <a:lnTo>
                  <a:pt x="153108" y="155556"/>
                </a:lnTo>
                <a:lnTo>
                  <a:pt x="177744" y="126137"/>
                </a:lnTo>
                <a:lnTo>
                  <a:pt x="186650" y="91373"/>
                </a:lnTo>
                <a:lnTo>
                  <a:pt x="186276" y="79460"/>
                </a:lnTo>
                <a:lnTo>
                  <a:pt x="168066" y="34782"/>
                </a:lnTo>
                <a:lnTo>
                  <a:pt x="136185" y="9152"/>
                </a:lnTo>
                <a:lnTo>
                  <a:pt x="90359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/>
            <a:r>
              <a:rPr spc="439" dirty="0"/>
              <a:t>T</a:t>
            </a:r>
            <a:r>
              <a:rPr spc="116" dirty="0"/>
              <a:t>h</a:t>
            </a:r>
            <a:r>
              <a:rPr spc="49" dirty="0"/>
              <a:t>e</a:t>
            </a:r>
            <a:r>
              <a:rPr spc="-14" dirty="0"/>
              <a:t> </a:t>
            </a:r>
            <a:r>
              <a:rPr spc="288" dirty="0"/>
              <a:t>EC</a:t>
            </a:r>
            <a:r>
              <a:rPr spc="439" dirty="0"/>
              <a:t>T</a:t>
            </a:r>
            <a:r>
              <a:rPr spc="373" dirty="0"/>
              <a:t>*</a:t>
            </a:r>
            <a:r>
              <a:rPr spc="-14" dirty="0"/>
              <a:t> </a:t>
            </a:r>
            <a:r>
              <a:rPr spc="313" dirty="0"/>
              <a:t>Mi</a:t>
            </a:r>
            <a:r>
              <a:rPr spc="148" dirty="0"/>
              <a:t>ss</a:t>
            </a:r>
            <a:r>
              <a:rPr spc="14" dirty="0"/>
              <a:t>i</a:t>
            </a:r>
            <a:r>
              <a:rPr spc="207" dirty="0"/>
              <a:t>o</a:t>
            </a:r>
            <a:r>
              <a:rPr spc="116" dirty="0"/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07704" y="2132856"/>
            <a:ext cx="5154662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>
              <a:lnSpc>
                <a:spcPts val="3030"/>
              </a:lnSpc>
            </a:pPr>
            <a:r>
              <a:rPr sz="2531" spc="42" dirty="0" smtClean="0">
                <a:solidFill>
                  <a:prstClr val="black"/>
                </a:solidFill>
                <a:latin typeface="Arial Narrow"/>
                <a:cs typeface="Arial Narrow"/>
              </a:rPr>
              <a:t>.</a:t>
            </a:r>
            <a:r>
              <a:rPr sz="2400" spc="-127" dirty="0" smtClean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2400" spc="229" dirty="0" smtClean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2400" spc="123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400" spc="80" dirty="0">
                <a:solidFill>
                  <a:prstClr val="black"/>
                </a:solidFill>
                <a:latin typeface="Arial Narrow"/>
                <a:cs typeface="Arial Narrow"/>
              </a:rPr>
              <a:t>be</a:t>
            </a:r>
            <a:r>
              <a:rPr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400" spc="-80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400" spc="143" dirty="0">
                <a:solidFill>
                  <a:prstClr val="black"/>
                </a:solidFill>
                <a:latin typeface="Arial Narrow"/>
                <a:cs typeface="Arial Narrow"/>
              </a:rPr>
              <a:t>center</a:t>
            </a:r>
            <a:r>
              <a:rPr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400" spc="22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2400" spc="49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400" b="1" spc="-116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400" b="1" spc="98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77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2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b="1" spc="14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spc="4" dirty="0">
                <a:solidFill>
                  <a:prstClr val="black"/>
                </a:solidFill>
                <a:latin typeface="Calibri"/>
                <a:cs typeface="Calibri"/>
              </a:rPr>
              <a:t>lin</a:t>
            </a:r>
            <a:r>
              <a:rPr sz="2400" b="1" spc="1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b="1" spc="98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400" b="1" spc="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98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102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66104" defTabSz="642915">
              <a:lnSpc>
                <a:spcPts val="3030"/>
              </a:lnSpc>
            </a:pPr>
            <a:r>
              <a:rPr sz="2400" spc="88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2400" spc="102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2400" spc="1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400" b="1" spc="49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b="1" spc="11" dirty="0">
                <a:solidFill>
                  <a:prstClr val="black"/>
                </a:solidFill>
                <a:latin typeface="Calibri"/>
                <a:cs typeface="Calibri"/>
              </a:rPr>
              <a:t>he</a:t>
            </a:r>
            <a:r>
              <a:rPr sz="2400" b="1" spc="77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b="1" spc="98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46" dirty="0">
                <a:solidFill>
                  <a:prstClr val="black"/>
                </a:solidFill>
                <a:latin typeface="Calibri"/>
                <a:cs typeface="Calibri"/>
              </a:rPr>
              <a:t>tic</a:t>
            </a:r>
            <a:r>
              <a:rPr sz="2400" b="1" spc="-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400" b="1" spc="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b="1" spc="39" dirty="0">
                <a:solidFill>
                  <a:prstClr val="black"/>
                </a:solidFill>
                <a:latin typeface="Calibri"/>
                <a:cs typeface="Calibri"/>
              </a:rPr>
              <a:t>nu</a:t>
            </a:r>
            <a:r>
              <a:rPr sz="2400" b="1" spc="28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0" b="1" spc="7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400" b="1" spc="2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b="1" spc="-3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b="1" spc="15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b="1" spc="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b="1" spc="2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hys</a:t>
            </a:r>
            <a:r>
              <a:rPr sz="2400" b="1" spc="46" dirty="0">
                <a:solidFill>
                  <a:prstClr val="black"/>
                </a:solidFill>
                <a:latin typeface="Calibri"/>
                <a:cs typeface="Calibri"/>
              </a:rPr>
              <a:t>ic</a:t>
            </a:r>
            <a:r>
              <a:rPr sz="2400" b="1" spc="7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5835" defTabSz="642915">
              <a:spcBef>
                <a:spcPts val="267"/>
              </a:spcBef>
            </a:pPr>
            <a:r>
              <a:rPr sz="2400" spc="91" dirty="0">
                <a:solidFill>
                  <a:srgbClr val="0365C0"/>
                </a:solidFill>
                <a:latin typeface="Arial Narrow"/>
                <a:cs typeface="Arial Narrow"/>
              </a:rPr>
              <a:t>2</a:t>
            </a:r>
            <a:r>
              <a:rPr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400" spc="-67" dirty="0">
                <a:solidFill>
                  <a:srgbClr val="0365C0"/>
                </a:solidFill>
                <a:latin typeface="Arial Narrow"/>
                <a:cs typeface="Arial Narrow"/>
              </a:rPr>
              <a:t>s</a:t>
            </a:r>
            <a:r>
              <a:rPr sz="2400" spc="91" dirty="0">
                <a:solidFill>
                  <a:srgbClr val="0365C0"/>
                </a:solidFill>
                <a:latin typeface="Arial Narrow"/>
                <a:cs typeface="Arial Narrow"/>
              </a:rPr>
              <a:t>en</a:t>
            </a:r>
            <a:r>
              <a:rPr sz="2400" spc="32" dirty="0">
                <a:solidFill>
                  <a:srgbClr val="0365C0"/>
                </a:solidFill>
                <a:latin typeface="Arial Narrow"/>
                <a:cs typeface="Arial Narrow"/>
              </a:rPr>
              <a:t>i</a:t>
            </a:r>
            <a:r>
              <a:rPr sz="2400" spc="204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400" spc="274" dirty="0">
                <a:solidFill>
                  <a:srgbClr val="0365C0"/>
                </a:solidFill>
                <a:latin typeface="Arial Narrow"/>
                <a:cs typeface="Arial Narrow"/>
              </a:rPr>
              <a:t>r</a:t>
            </a:r>
            <a:r>
              <a:rPr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400" spc="229" dirty="0">
                <a:solidFill>
                  <a:srgbClr val="0365C0"/>
                </a:solidFill>
                <a:latin typeface="Arial Narrow"/>
                <a:cs typeface="Arial Narrow"/>
              </a:rPr>
              <a:t>r</a:t>
            </a:r>
            <a:r>
              <a:rPr sz="2400" spc="-11" dirty="0">
                <a:solidFill>
                  <a:srgbClr val="0365C0"/>
                </a:solidFill>
                <a:latin typeface="Arial Narrow"/>
                <a:cs typeface="Arial Narrow"/>
              </a:rPr>
              <a:t>esea</a:t>
            </a:r>
            <a:r>
              <a:rPr sz="2400" spc="218" dirty="0">
                <a:solidFill>
                  <a:srgbClr val="0365C0"/>
                </a:solidFill>
                <a:latin typeface="Arial Narrow"/>
                <a:cs typeface="Arial Narrow"/>
              </a:rPr>
              <a:t>r</a:t>
            </a:r>
            <a:r>
              <a:rPr sz="2400" spc="80" dirty="0">
                <a:solidFill>
                  <a:srgbClr val="0365C0"/>
                </a:solidFill>
                <a:latin typeface="Arial Narrow"/>
                <a:cs typeface="Arial Narrow"/>
              </a:rPr>
              <a:t>chers</a:t>
            </a:r>
            <a:r>
              <a:rPr sz="2400" spc="-21" dirty="0">
                <a:solidFill>
                  <a:srgbClr val="0365C0"/>
                </a:solidFill>
                <a:latin typeface="Arial Narrow"/>
                <a:cs typeface="Arial Narrow"/>
              </a:rPr>
              <a:t>,</a:t>
            </a:r>
            <a:r>
              <a:rPr sz="2400" spc="-116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400" spc="91" dirty="0">
                <a:solidFill>
                  <a:srgbClr val="0365C0"/>
                </a:solidFill>
                <a:latin typeface="Arial Narrow"/>
                <a:cs typeface="Arial Narrow"/>
              </a:rPr>
              <a:t>5</a:t>
            </a:r>
            <a:r>
              <a:rPr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400" spc="77" dirty="0">
                <a:solidFill>
                  <a:srgbClr val="0365C0"/>
                </a:solidFill>
                <a:latin typeface="Arial Narrow"/>
                <a:cs typeface="Arial Narrow"/>
              </a:rPr>
              <a:t>j</a:t>
            </a:r>
            <a:r>
              <a:rPr sz="2400" spc="112" dirty="0">
                <a:solidFill>
                  <a:srgbClr val="0365C0"/>
                </a:solidFill>
                <a:latin typeface="Arial Narrow"/>
                <a:cs typeface="Arial Narrow"/>
              </a:rPr>
              <a:t>un</a:t>
            </a:r>
            <a:r>
              <a:rPr sz="2400" spc="39" dirty="0">
                <a:solidFill>
                  <a:srgbClr val="0365C0"/>
                </a:solidFill>
                <a:latin typeface="Arial Narrow"/>
                <a:cs typeface="Arial Narrow"/>
              </a:rPr>
              <a:t>i</a:t>
            </a:r>
            <a:r>
              <a:rPr sz="2400" spc="204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400" spc="274" dirty="0">
                <a:solidFill>
                  <a:srgbClr val="0365C0"/>
                </a:solidFill>
                <a:latin typeface="Arial Narrow"/>
                <a:cs typeface="Arial Narrow"/>
              </a:rPr>
              <a:t>r</a:t>
            </a:r>
            <a:r>
              <a:rPr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400" spc="151" dirty="0">
                <a:solidFill>
                  <a:srgbClr val="0365C0"/>
                </a:solidFill>
                <a:latin typeface="Arial Narrow"/>
                <a:cs typeface="Arial Narrow"/>
              </a:rPr>
              <a:t>po</a:t>
            </a:r>
            <a:r>
              <a:rPr sz="2400" spc="-67" dirty="0">
                <a:solidFill>
                  <a:srgbClr val="0365C0"/>
                </a:solidFill>
                <a:latin typeface="Arial Narrow"/>
                <a:cs typeface="Arial Narrow"/>
              </a:rPr>
              <a:t>s</a:t>
            </a:r>
            <a:r>
              <a:rPr sz="2400" spc="176" dirty="0">
                <a:solidFill>
                  <a:srgbClr val="0365C0"/>
                </a:solidFill>
                <a:latin typeface="Arial Narrow"/>
                <a:cs typeface="Arial Narrow"/>
              </a:rPr>
              <a:t>td</a:t>
            </a:r>
            <a:r>
              <a:rPr sz="2400" spc="204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0365C0"/>
                </a:solidFill>
                <a:latin typeface="Arial Narrow"/>
                <a:cs typeface="Arial Narrow"/>
              </a:rPr>
              <a:t>cs</a:t>
            </a:r>
            <a:endParaRPr sz="2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558" y="16702"/>
            <a:ext cx="885247" cy="8703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89726" y="73013"/>
            <a:ext cx="1385319" cy="964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9219" y="55750"/>
            <a:ext cx="681781" cy="97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633" b="1" spc="11" dirty="0">
                <a:solidFill>
                  <a:srgbClr val="FFFFFF"/>
                </a:solidFill>
                <a:latin typeface="Georgia"/>
                <a:cs typeface="Georgia"/>
                <a:hlinkClick r:id="rId5"/>
              </a:rPr>
              <a:t>www.</a:t>
            </a:r>
            <a:r>
              <a:rPr sz="633" b="1" spc="7" dirty="0">
                <a:solidFill>
                  <a:srgbClr val="FFFFFF"/>
                </a:solidFill>
                <a:latin typeface="Georgia"/>
                <a:cs typeface="Georgia"/>
                <a:hlinkClick r:id="rId5"/>
              </a:rPr>
              <a:t>ect</a:t>
            </a:r>
            <a:r>
              <a:rPr sz="633" b="1" spc="4" dirty="0">
                <a:solidFill>
                  <a:srgbClr val="FFFFFF"/>
                </a:solidFill>
                <a:latin typeface="Georgia"/>
                <a:cs typeface="Georgia"/>
                <a:hlinkClick r:id="rId5"/>
              </a:rPr>
              <a:t>s</a:t>
            </a:r>
            <a:r>
              <a:rPr sz="633" b="1" spc="7" dirty="0">
                <a:solidFill>
                  <a:srgbClr val="FFFFFF"/>
                </a:solidFill>
                <a:latin typeface="Georgia"/>
                <a:cs typeface="Georgia"/>
                <a:hlinkClick r:id="rId5"/>
              </a:rPr>
              <a:t>t</a:t>
            </a:r>
            <a:r>
              <a:rPr sz="633" b="1" spc="4" dirty="0">
                <a:solidFill>
                  <a:srgbClr val="FFFFFF"/>
                </a:solidFill>
                <a:latin typeface="Georgia"/>
                <a:cs typeface="Georgia"/>
                <a:hlinkClick r:id="rId5"/>
              </a:rPr>
              <a:t>ar.eu</a:t>
            </a:r>
            <a:endParaRPr sz="633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28" y="3701669"/>
            <a:ext cx="5010646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" defTabSz="642915">
              <a:lnSpc>
                <a:spcPts val="2995"/>
              </a:lnSpc>
              <a:buClr>
                <a:srgbClr val="DCDCDC"/>
              </a:buClr>
              <a:tabLst>
                <a:tab pos="346459" algn="l"/>
              </a:tabLst>
            </a:pPr>
            <a:r>
              <a:rPr lang="en-US" spc="-127" dirty="0">
                <a:solidFill>
                  <a:prstClr val="black"/>
                </a:solidFill>
                <a:latin typeface="Arial Narrow"/>
                <a:cs typeface="Arial Narrow"/>
              </a:rPr>
              <a:t>. </a:t>
            </a:r>
            <a:r>
              <a:rPr lang="en-US" sz="2400" spc="-127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lang="en-US" sz="2400" spc="22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253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lang="en-US" sz="2400" spc="8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lang="en-US" sz="2400" spc="229" dirty="0">
                <a:solidFill>
                  <a:prstClr val="black"/>
                </a:solidFill>
                <a:latin typeface="Arial Narrow"/>
                <a:cs typeface="Arial Narrow"/>
              </a:rPr>
              <a:t>omo</a:t>
            </a:r>
            <a:r>
              <a:rPr lang="en-US" sz="2400" spc="155" dirty="0">
                <a:solidFill>
                  <a:prstClr val="black"/>
                </a:solidFill>
                <a:latin typeface="Arial Narrow"/>
                <a:cs typeface="Arial Narrow"/>
              </a:rPr>
              <a:t>te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-80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lang="en-US" sz="2400" spc="158" dirty="0">
                <a:solidFill>
                  <a:prstClr val="black"/>
                </a:solidFill>
                <a:latin typeface="Arial Narrow"/>
                <a:cs typeface="Arial Narrow"/>
              </a:rPr>
              <a:t>ct</a:t>
            </a:r>
            <a:r>
              <a:rPr lang="en-US" sz="2400" spc="88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lang="en-US" sz="2400" spc="7" dirty="0">
                <a:solidFill>
                  <a:prstClr val="black"/>
                </a:solidFill>
                <a:latin typeface="Arial Narrow"/>
                <a:cs typeface="Arial Narrow"/>
              </a:rPr>
              <a:t>v</a:t>
            </a:r>
            <a:r>
              <a:rPr lang="en-US" sz="2400" spc="56" dirty="0">
                <a:solidFill>
                  <a:prstClr val="black"/>
                </a:solidFill>
                <a:latin typeface="Arial Narrow"/>
                <a:cs typeface="Arial Narrow"/>
              </a:rPr>
              <a:t>e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151" dirty="0">
                <a:solidFill>
                  <a:prstClr val="black"/>
                </a:solidFill>
                <a:latin typeface="Arial Narrow"/>
                <a:cs typeface="Arial Narrow"/>
              </a:rPr>
              <a:t>co</a:t>
            </a:r>
            <a:r>
              <a:rPr lang="en-US" sz="2400" spc="91" dirty="0">
                <a:solidFill>
                  <a:prstClr val="black"/>
                </a:solidFill>
                <a:latin typeface="Arial Narrow"/>
                <a:cs typeface="Arial Narrow"/>
              </a:rPr>
              <a:t>ntacts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161" dirty="0" smtClean="0">
                <a:solidFill>
                  <a:prstClr val="black"/>
                </a:solidFill>
                <a:latin typeface="Arial Narrow"/>
                <a:cs typeface="Arial Narrow"/>
              </a:rPr>
              <a:t>bet</a:t>
            </a:r>
            <a:r>
              <a:rPr lang="en-US" sz="2400" spc="200" dirty="0" smtClean="0">
                <a:solidFill>
                  <a:prstClr val="black"/>
                </a:solidFill>
                <a:latin typeface="Arial Narrow"/>
                <a:cs typeface="Arial Narrow"/>
              </a:rPr>
              <a:t>w</a:t>
            </a:r>
            <a:r>
              <a:rPr lang="en-US" sz="2400" spc="67" dirty="0" smtClean="0">
                <a:solidFill>
                  <a:prstClr val="black"/>
                </a:solidFill>
                <a:latin typeface="Arial Narrow"/>
                <a:cs typeface="Arial Narrow"/>
              </a:rPr>
              <a:t>een</a:t>
            </a:r>
            <a:r>
              <a:rPr lang="en-US" sz="2400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b="1" spc="49" dirty="0" smtClean="0">
                <a:solidFill>
                  <a:prstClr val="black"/>
                </a:solidFill>
                <a:cs typeface="Calibri"/>
              </a:rPr>
              <a:t>t</a:t>
            </a:r>
            <a:r>
              <a:rPr lang="en-US" sz="2400" b="1" spc="11" dirty="0" smtClean="0">
                <a:solidFill>
                  <a:prstClr val="black"/>
                </a:solidFill>
                <a:cs typeface="Calibri"/>
              </a:rPr>
              <a:t>he</a:t>
            </a:r>
            <a:r>
              <a:rPr lang="en-US" sz="2400" b="1" spc="77" dirty="0" smtClean="0">
                <a:solidFill>
                  <a:prstClr val="black"/>
                </a:solidFill>
                <a:cs typeface="Calibri"/>
              </a:rPr>
              <a:t>o</a:t>
            </a:r>
            <a:r>
              <a:rPr lang="en-US" sz="2400" b="1" spc="80" dirty="0" smtClean="0">
                <a:solidFill>
                  <a:prstClr val="black"/>
                </a:solidFill>
                <a:cs typeface="Calibri"/>
              </a:rPr>
              <a:t>ry</a:t>
            </a:r>
            <a:r>
              <a:rPr lang="en-US" sz="2400" b="1" spc="13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2400" spc="-80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lang="en-US" sz="2400" spc="112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b="1" spc="25" dirty="0" smtClean="0">
                <a:solidFill>
                  <a:prstClr val="black"/>
                </a:solidFill>
                <a:cs typeface="Calibri"/>
              </a:rPr>
              <a:t>e</a:t>
            </a:r>
            <a:r>
              <a:rPr lang="en-US" sz="2400" b="1" spc="172" dirty="0" smtClean="0">
                <a:solidFill>
                  <a:prstClr val="black"/>
                </a:solidFill>
                <a:cs typeface="Calibri"/>
              </a:rPr>
              <a:t>x</a:t>
            </a:r>
            <a:r>
              <a:rPr lang="en-US" sz="2400" b="1" spc="25" dirty="0" smtClean="0">
                <a:solidFill>
                  <a:prstClr val="black"/>
                </a:solidFill>
                <a:cs typeface="Calibri"/>
              </a:rPr>
              <a:t>pe</a:t>
            </a:r>
            <a:r>
              <a:rPr lang="en-US" sz="2400" b="1" spc="46" dirty="0" smtClean="0">
                <a:solidFill>
                  <a:prstClr val="black"/>
                </a:solidFill>
                <a:cs typeface="Calibri"/>
              </a:rPr>
              <a:t>ri</a:t>
            </a:r>
            <a:r>
              <a:rPr lang="en-US" sz="2400" b="1" spc="120" dirty="0" smtClean="0">
                <a:solidFill>
                  <a:prstClr val="black"/>
                </a:solidFill>
                <a:cs typeface="Calibri"/>
              </a:rPr>
              <a:t>m</a:t>
            </a:r>
            <a:r>
              <a:rPr lang="en-US" sz="2400" b="1" spc="25" dirty="0" smtClean="0">
                <a:solidFill>
                  <a:prstClr val="black"/>
                </a:solidFill>
                <a:cs typeface="Calibri"/>
              </a:rPr>
              <a:t>en</a:t>
            </a:r>
            <a:r>
              <a:rPr lang="en-US" sz="2400" b="1" spc="14" dirty="0" smtClean="0">
                <a:solidFill>
                  <a:prstClr val="black"/>
                </a:solidFill>
                <a:cs typeface="Calibri"/>
              </a:rPr>
              <a:t>t</a:t>
            </a:r>
            <a:r>
              <a:rPr lang="en-US" sz="2400" b="1" spc="7" dirty="0" smtClean="0">
                <a:solidFill>
                  <a:prstClr val="black"/>
                </a:solidFill>
                <a:cs typeface="Calibri"/>
              </a:rPr>
              <a:t>s</a:t>
            </a:r>
            <a:r>
              <a:rPr lang="en-US" sz="2400" spc="-25" dirty="0" smtClean="0">
                <a:solidFill>
                  <a:prstClr val="black"/>
                </a:solidFill>
                <a:latin typeface="Arial Narrow"/>
                <a:cs typeface="Arial Narrow"/>
              </a:rPr>
              <a:t>,</a:t>
            </a:r>
            <a:r>
              <a:rPr lang="en-US" sz="2400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-80" dirty="0" smtClean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lang="en-US" sz="2400" spc="112" dirty="0" smtClean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lang="en-US" sz="2400" spc="123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250" dirty="0">
                <a:solidFill>
                  <a:prstClr val="black"/>
                </a:solidFill>
                <a:latin typeface="Arial Narrow"/>
                <a:cs typeface="Arial Narrow"/>
              </a:rPr>
              <a:t>to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b="1" spc="98" dirty="0">
                <a:solidFill>
                  <a:prstClr val="black"/>
                </a:solidFill>
                <a:cs typeface="Calibri"/>
              </a:rPr>
              <a:t>r</a:t>
            </a:r>
            <a:r>
              <a:rPr lang="en-US" sz="2400" b="1" spc="25" dirty="0">
                <a:solidFill>
                  <a:prstClr val="black"/>
                </a:solidFill>
                <a:cs typeface="Calibri"/>
              </a:rPr>
              <a:t>e</a:t>
            </a:r>
            <a:r>
              <a:rPr lang="en-US" sz="2400" b="1" spc="-18" dirty="0">
                <a:solidFill>
                  <a:prstClr val="black"/>
                </a:solidFill>
                <a:cs typeface="Calibri"/>
              </a:rPr>
              <a:t>l</a:t>
            </a:r>
            <a:r>
              <a:rPr lang="en-US" sz="2400" b="1" spc="-28" dirty="0">
                <a:solidFill>
                  <a:prstClr val="black"/>
                </a:solidFill>
                <a:cs typeface="Calibri"/>
              </a:rPr>
              <a:t>a</a:t>
            </a:r>
            <a:r>
              <a:rPr lang="en-US" sz="2400" b="1" spc="49" dirty="0">
                <a:solidFill>
                  <a:prstClr val="black"/>
                </a:solidFill>
                <a:cs typeface="Calibri"/>
              </a:rPr>
              <a:t>t</a:t>
            </a:r>
            <a:r>
              <a:rPr lang="en-US" sz="2400" b="1" spc="25" dirty="0">
                <a:solidFill>
                  <a:prstClr val="black"/>
                </a:solidFill>
                <a:cs typeface="Calibri"/>
              </a:rPr>
              <a:t>ed</a:t>
            </a:r>
            <a:r>
              <a:rPr lang="en-US" sz="2400" b="1" spc="130" dirty="0">
                <a:solidFill>
                  <a:prstClr val="black"/>
                </a:solidFill>
                <a:cs typeface="Calibri"/>
              </a:rPr>
              <a:t> </a:t>
            </a:r>
            <a:r>
              <a:rPr lang="en-US" sz="2400" b="1" spc="-39" dirty="0">
                <a:solidFill>
                  <a:prstClr val="black"/>
                </a:solidFill>
                <a:cs typeface="Calibri"/>
              </a:rPr>
              <a:t>a</a:t>
            </a:r>
            <a:r>
              <a:rPr lang="en-US" sz="2400" b="1" spc="98" dirty="0">
                <a:solidFill>
                  <a:prstClr val="black"/>
                </a:solidFill>
                <a:cs typeface="Calibri"/>
              </a:rPr>
              <a:t>r</a:t>
            </a:r>
            <a:r>
              <a:rPr lang="en-US" sz="2400" b="1" spc="25" dirty="0">
                <a:solidFill>
                  <a:prstClr val="black"/>
                </a:solidFill>
                <a:cs typeface="Calibri"/>
              </a:rPr>
              <a:t>e</a:t>
            </a:r>
            <a:r>
              <a:rPr lang="en-US" sz="2400" b="1" spc="-39" dirty="0">
                <a:solidFill>
                  <a:prstClr val="black"/>
                </a:solidFill>
                <a:cs typeface="Calibri"/>
              </a:rPr>
              <a:t>a</a:t>
            </a:r>
            <a:r>
              <a:rPr lang="en-US" sz="2400" b="1" spc="7" dirty="0">
                <a:solidFill>
                  <a:prstClr val="black"/>
                </a:solidFill>
                <a:cs typeface="Calibri"/>
              </a:rPr>
              <a:t>s</a:t>
            </a:r>
            <a:r>
              <a:rPr lang="en-US" sz="2400" b="1" spc="130" dirty="0">
                <a:solidFill>
                  <a:prstClr val="black"/>
                </a:solidFill>
                <a:cs typeface="Calibri"/>
              </a:rPr>
              <a:t> </a:t>
            </a:r>
            <a:r>
              <a:rPr lang="en-US" sz="2400" spc="229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lang="en-US" sz="2400" spc="49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lang="en-US" sz="2400" spc="12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2400" spc="257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lang="en-US" sz="2400" spc="-14" dirty="0">
                <a:solidFill>
                  <a:prstClr val="black"/>
                </a:solidFill>
                <a:latin typeface="Arial Narrow"/>
                <a:cs typeface="Arial Narrow"/>
              </a:rPr>
              <a:t>esea</a:t>
            </a:r>
            <a:r>
              <a:rPr lang="en-US" sz="2400" spc="246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lang="en-US" sz="2400" spc="84" dirty="0">
                <a:solidFill>
                  <a:prstClr val="black"/>
                </a:solidFill>
                <a:latin typeface="Arial Narrow"/>
                <a:cs typeface="Arial Narrow"/>
              </a:rPr>
              <a:t>ch</a:t>
            </a:r>
            <a:endParaRPr lang="en-US" sz="240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5835" defTabSz="642915">
              <a:spcBef>
                <a:spcPts val="197"/>
              </a:spcBef>
            </a:pPr>
            <a:r>
              <a:rPr lang="en-US" sz="2400" spc="112" dirty="0">
                <a:solidFill>
                  <a:srgbClr val="0365C0"/>
                </a:solidFill>
                <a:latin typeface="Arial Narrow"/>
                <a:cs typeface="Arial Narrow"/>
              </a:rPr>
              <a:t>20</a:t>
            </a:r>
            <a:r>
              <a:rPr lang="en-US" sz="2400" spc="63" dirty="0">
                <a:solidFill>
                  <a:srgbClr val="0365C0"/>
                </a:solidFill>
                <a:latin typeface="Arial Narrow"/>
                <a:cs typeface="Arial Narrow"/>
              </a:rPr>
              <a:t>-</a:t>
            </a:r>
            <a:r>
              <a:rPr lang="en-US" sz="2400" spc="91" dirty="0">
                <a:solidFill>
                  <a:srgbClr val="0365C0"/>
                </a:solidFill>
                <a:latin typeface="Arial Narrow"/>
                <a:cs typeface="Arial Narrow"/>
              </a:rPr>
              <a:t>25</a:t>
            </a:r>
            <a:r>
              <a:rPr lang="en-US"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lang="en-US" sz="2400" spc="232" dirty="0">
                <a:solidFill>
                  <a:srgbClr val="0365C0"/>
                </a:solidFill>
                <a:latin typeface="Arial Narrow"/>
                <a:cs typeface="Arial Narrow"/>
              </a:rPr>
              <a:t>w</a:t>
            </a:r>
            <a:r>
              <a:rPr lang="en-US" sz="2400" spc="204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lang="en-US" sz="2400" spc="134" dirty="0">
                <a:solidFill>
                  <a:srgbClr val="0365C0"/>
                </a:solidFill>
                <a:latin typeface="Arial Narrow"/>
                <a:cs typeface="Arial Narrow"/>
              </a:rPr>
              <a:t>rksho</a:t>
            </a:r>
            <a:r>
              <a:rPr lang="en-US" sz="2400" spc="18" dirty="0">
                <a:solidFill>
                  <a:srgbClr val="0365C0"/>
                </a:solidFill>
                <a:latin typeface="Arial Narrow"/>
                <a:cs typeface="Arial Narrow"/>
              </a:rPr>
              <a:t>ps</a:t>
            </a:r>
            <a:r>
              <a:rPr lang="en-US"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lang="en-US" sz="2400" spc="-74" dirty="0">
                <a:solidFill>
                  <a:srgbClr val="0365C0"/>
                </a:solidFill>
                <a:latin typeface="Arial Narrow"/>
                <a:cs typeface="Arial Narrow"/>
              </a:rPr>
              <a:t>a</a:t>
            </a:r>
            <a:r>
              <a:rPr lang="en-US" sz="2400" spc="102" dirty="0">
                <a:solidFill>
                  <a:srgbClr val="0365C0"/>
                </a:solidFill>
                <a:latin typeface="Arial Narrow"/>
                <a:cs typeface="Arial Narrow"/>
              </a:rPr>
              <a:t>nd</a:t>
            </a:r>
            <a:r>
              <a:rPr lang="en-US" sz="2400" spc="109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lang="en-US" sz="2400" spc="134" dirty="0">
                <a:solidFill>
                  <a:srgbClr val="0365C0"/>
                </a:solidFill>
                <a:latin typeface="Arial Narrow"/>
                <a:cs typeface="Arial Narrow"/>
              </a:rPr>
              <a:t>co</a:t>
            </a:r>
            <a:r>
              <a:rPr lang="en-US" sz="2400" spc="77" dirty="0">
                <a:solidFill>
                  <a:srgbClr val="0365C0"/>
                </a:solidFill>
                <a:latin typeface="Arial Narrow"/>
                <a:cs typeface="Arial Narrow"/>
              </a:rPr>
              <a:t>ll</a:t>
            </a:r>
            <a:r>
              <a:rPr lang="en-US" sz="2400" spc="-21" dirty="0">
                <a:solidFill>
                  <a:srgbClr val="0365C0"/>
                </a:solidFill>
                <a:latin typeface="Arial Narrow"/>
                <a:cs typeface="Arial Narrow"/>
              </a:rPr>
              <a:t>.</a:t>
            </a:r>
            <a:r>
              <a:rPr lang="en-US" sz="2400" spc="-116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lang="en-US" sz="2400" spc="130" dirty="0">
                <a:solidFill>
                  <a:srgbClr val="0365C0"/>
                </a:solidFill>
                <a:latin typeface="Arial Narrow"/>
                <a:cs typeface="Arial Narrow"/>
              </a:rPr>
              <a:t>meet</a:t>
            </a:r>
            <a:r>
              <a:rPr lang="en-US" sz="2400" spc="49" dirty="0">
                <a:solidFill>
                  <a:srgbClr val="0365C0"/>
                </a:solidFill>
                <a:latin typeface="Arial Narrow"/>
                <a:cs typeface="Arial Narrow"/>
              </a:rPr>
              <a:t>i</a:t>
            </a:r>
            <a:r>
              <a:rPr lang="en-US" sz="2400" spc="7" dirty="0">
                <a:solidFill>
                  <a:srgbClr val="0365C0"/>
                </a:solidFill>
                <a:latin typeface="Arial Narrow"/>
                <a:cs typeface="Arial Narrow"/>
              </a:rPr>
              <a:t>ng</a:t>
            </a:r>
            <a:r>
              <a:rPr lang="en-US" sz="2400" spc="-67" dirty="0">
                <a:solidFill>
                  <a:srgbClr val="0365C0"/>
                </a:solidFill>
                <a:latin typeface="Arial Narrow"/>
                <a:cs typeface="Arial Narrow"/>
              </a:rPr>
              <a:t>s</a:t>
            </a:r>
            <a:endParaRPr lang="en-US" sz="2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721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3315" y="192153"/>
            <a:ext cx="5615238" cy="964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1571" y="247010"/>
            <a:ext cx="5436840" cy="785813"/>
          </a:xfrm>
          <a:custGeom>
            <a:avLst/>
            <a:gdLst/>
            <a:ahLst/>
            <a:cxnLst/>
            <a:rect l="l" t="t" r="r" b="b"/>
            <a:pathLst>
              <a:path w="7732395" h="1117600">
                <a:moveTo>
                  <a:pt x="7541615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927100"/>
                </a:lnTo>
                <a:lnTo>
                  <a:pt x="5536" y="972879"/>
                </a:lnTo>
                <a:lnTo>
                  <a:pt x="21263" y="1014645"/>
                </a:lnTo>
                <a:lnTo>
                  <a:pt x="45856" y="1051075"/>
                </a:lnTo>
                <a:lnTo>
                  <a:pt x="77993" y="1080844"/>
                </a:lnTo>
                <a:lnTo>
                  <a:pt x="116348" y="1102629"/>
                </a:lnTo>
                <a:lnTo>
                  <a:pt x="159599" y="1115106"/>
                </a:lnTo>
                <a:lnTo>
                  <a:pt x="190500" y="1117600"/>
                </a:lnTo>
                <a:lnTo>
                  <a:pt x="7541615" y="1117600"/>
                </a:lnTo>
                <a:lnTo>
                  <a:pt x="7587395" y="1112063"/>
                </a:lnTo>
                <a:lnTo>
                  <a:pt x="7629161" y="1096336"/>
                </a:lnTo>
                <a:lnTo>
                  <a:pt x="7665591" y="1071743"/>
                </a:lnTo>
                <a:lnTo>
                  <a:pt x="7695360" y="1039606"/>
                </a:lnTo>
                <a:lnTo>
                  <a:pt x="7717145" y="1001251"/>
                </a:lnTo>
                <a:lnTo>
                  <a:pt x="7729622" y="958000"/>
                </a:lnTo>
                <a:lnTo>
                  <a:pt x="7732115" y="927100"/>
                </a:lnTo>
                <a:lnTo>
                  <a:pt x="7732115" y="190500"/>
                </a:lnTo>
                <a:lnTo>
                  <a:pt x="7726579" y="144720"/>
                </a:lnTo>
                <a:lnTo>
                  <a:pt x="7710852" y="102954"/>
                </a:lnTo>
                <a:lnTo>
                  <a:pt x="7686258" y="66524"/>
                </a:lnTo>
                <a:lnTo>
                  <a:pt x="7654122" y="36755"/>
                </a:lnTo>
                <a:lnTo>
                  <a:pt x="7615766" y="14970"/>
                </a:lnTo>
                <a:lnTo>
                  <a:pt x="7572515" y="2493"/>
                </a:lnTo>
                <a:lnTo>
                  <a:pt x="7541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8109" y="471724"/>
            <a:ext cx="4825603" cy="42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742" b="1" spc="274" dirty="0">
                <a:solidFill>
                  <a:prstClr val="black"/>
                </a:solidFill>
                <a:latin typeface="Trebuchet MS"/>
                <a:cs typeface="Trebuchet MS"/>
              </a:rPr>
              <a:t>EC</a:t>
            </a:r>
            <a:r>
              <a:rPr sz="2742" b="1" spc="415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spc="260" dirty="0">
                <a:solidFill>
                  <a:prstClr val="black"/>
                </a:solidFill>
                <a:latin typeface="Arial Narrow"/>
                <a:cs typeface="Arial Narrow"/>
              </a:rPr>
              <a:t>*</a:t>
            </a:r>
            <a:r>
              <a:rPr sz="2742" spc="134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742" b="1" spc="60" dirty="0">
                <a:solidFill>
                  <a:prstClr val="black"/>
                </a:solidFill>
                <a:latin typeface="Trebuchet MS"/>
                <a:cs typeface="Trebuchet MS"/>
              </a:rPr>
              <a:t>Scientific</a:t>
            </a:r>
            <a:r>
              <a:rPr sz="2742" b="1" spc="-6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86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2742" b="1" spc="130" dirty="0">
                <a:solidFill>
                  <a:prstClr val="black"/>
                </a:solidFill>
                <a:latin typeface="Trebuchet MS"/>
                <a:cs typeface="Trebuchet MS"/>
              </a:rPr>
              <a:t>v</a:t>
            </a:r>
            <a:r>
              <a:rPr sz="2742" b="1" spc="46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2742" b="1" spc="10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2742" b="1" spc="19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1" dirty="0">
                <a:solidFill>
                  <a:prstClr val="black"/>
                </a:solidFill>
                <a:latin typeface="Trebuchet MS"/>
                <a:cs typeface="Trebuchet MS"/>
              </a:rPr>
              <a:t>201</a:t>
            </a:r>
            <a:r>
              <a:rPr sz="2742" b="1" spc="14" dirty="0">
                <a:solidFill>
                  <a:prstClr val="black"/>
                </a:solidFill>
                <a:latin typeface="Trebuchet MS"/>
                <a:cs typeface="Trebuchet MS"/>
              </a:rPr>
              <a:t>9</a:t>
            </a:r>
            <a:endParaRPr sz="2742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1622" y="144107"/>
            <a:ext cx="992922" cy="9827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16760" y="149639"/>
            <a:ext cx="1428750" cy="994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2505" y="132115"/>
            <a:ext cx="702766" cy="10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668" b="1" dirty="0">
                <a:solidFill>
                  <a:srgbClr val="FFFFFF"/>
                </a:solidFill>
                <a:latin typeface="Georgia"/>
                <a:cs typeface="Georgia"/>
                <a:hlinkClick r:id="rId6"/>
              </a:rPr>
              <a:t>www.ectstar.eu</a:t>
            </a:r>
            <a:endParaRPr sz="668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82578" y="2937867"/>
            <a:ext cx="330398" cy="2169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09367" y="2973586"/>
            <a:ext cx="258961" cy="20984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48696" y="3286125"/>
            <a:ext cx="330398" cy="1821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75484" y="3321844"/>
            <a:ext cx="258961" cy="1750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5883" y="4339828"/>
            <a:ext cx="330398" cy="7679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2672" y="4375547"/>
            <a:ext cx="258961" cy="6965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000" y="3982640"/>
            <a:ext cx="330398" cy="11251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98789" y="4018359"/>
            <a:ext cx="258961" cy="1053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38117" y="2937867"/>
            <a:ext cx="330398" cy="2169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64906" y="2973586"/>
            <a:ext cx="258961" cy="20984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45273" y="3027164"/>
            <a:ext cx="125016" cy="1696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88086" y="4080867"/>
            <a:ext cx="107156" cy="1696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21969" y="4429125"/>
            <a:ext cx="125016" cy="1607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55852" y="3375422"/>
            <a:ext cx="116086" cy="1696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98664" y="3027164"/>
            <a:ext cx="125016" cy="1696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6829" y="4002513"/>
            <a:ext cx="3167506" cy="1173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9546" y="4061598"/>
            <a:ext cx="2982516" cy="986284"/>
          </a:xfrm>
          <a:custGeom>
            <a:avLst/>
            <a:gdLst/>
            <a:ahLst/>
            <a:cxnLst/>
            <a:rect l="l" t="t" r="r" b="b"/>
            <a:pathLst>
              <a:path w="4241800" h="1402715">
                <a:moveTo>
                  <a:pt x="254000" y="393700"/>
                </a:moveTo>
                <a:lnTo>
                  <a:pt x="212799" y="397024"/>
                </a:lnTo>
                <a:lnTo>
                  <a:pt x="173716" y="406649"/>
                </a:lnTo>
                <a:lnTo>
                  <a:pt x="137272" y="422051"/>
                </a:lnTo>
                <a:lnTo>
                  <a:pt x="103990" y="442707"/>
                </a:lnTo>
                <a:lnTo>
                  <a:pt x="74394" y="468094"/>
                </a:lnTo>
                <a:lnTo>
                  <a:pt x="49007" y="497690"/>
                </a:lnTo>
                <a:lnTo>
                  <a:pt x="28351" y="530972"/>
                </a:lnTo>
                <a:lnTo>
                  <a:pt x="12949" y="567416"/>
                </a:lnTo>
                <a:lnTo>
                  <a:pt x="3324" y="606499"/>
                </a:lnTo>
                <a:lnTo>
                  <a:pt x="99" y="645250"/>
                </a:lnTo>
                <a:lnTo>
                  <a:pt x="0" y="1148158"/>
                </a:lnTo>
                <a:lnTo>
                  <a:pt x="842" y="1168990"/>
                </a:lnTo>
                <a:lnTo>
                  <a:pt x="7381" y="1209197"/>
                </a:lnTo>
                <a:lnTo>
                  <a:pt x="19960" y="1247027"/>
                </a:lnTo>
                <a:lnTo>
                  <a:pt x="38055" y="1281955"/>
                </a:lnTo>
                <a:lnTo>
                  <a:pt x="61142" y="1313459"/>
                </a:lnTo>
                <a:lnTo>
                  <a:pt x="88699" y="1341016"/>
                </a:lnTo>
                <a:lnTo>
                  <a:pt x="120203" y="1364103"/>
                </a:lnTo>
                <a:lnTo>
                  <a:pt x="155131" y="1382198"/>
                </a:lnTo>
                <a:lnTo>
                  <a:pt x="192960" y="1394776"/>
                </a:lnTo>
                <a:lnTo>
                  <a:pt x="233168" y="1401316"/>
                </a:lnTo>
                <a:lnTo>
                  <a:pt x="254000" y="1402158"/>
                </a:lnTo>
                <a:lnTo>
                  <a:pt x="2654300" y="1402158"/>
                </a:lnTo>
                <a:lnTo>
                  <a:pt x="2695500" y="1398834"/>
                </a:lnTo>
                <a:lnTo>
                  <a:pt x="2734583" y="1389209"/>
                </a:lnTo>
                <a:lnTo>
                  <a:pt x="2771027" y="1373807"/>
                </a:lnTo>
                <a:lnTo>
                  <a:pt x="2804309" y="1353151"/>
                </a:lnTo>
                <a:lnTo>
                  <a:pt x="2833905" y="1327763"/>
                </a:lnTo>
                <a:lnTo>
                  <a:pt x="2859293" y="1298167"/>
                </a:lnTo>
                <a:lnTo>
                  <a:pt x="2879949" y="1264886"/>
                </a:lnTo>
                <a:lnTo>
                  <a:pt x="2895351" y="1228442"/>
                </a:lnTo>
                <a:lnTo>
                  <a:pt x="2904975" y="1189358"/>
                </a:lnTo>
                <a:lnTo>
                  <a:pt x="2908300" y="1148158"/>
                </a:lnTo>
                <a:lnTo>
                  <a:pt x="2908300" y="645250"/>
                </a:lnTo>
                <a:lnTo>
                  <a:pt x="2907575" y="642988"/>
                </a:lnTo>
                <a:lnTo>
                  <a:pt x="2907506" y="640556"/>
                </a:lnTo>
                <a:lnTo>
                  <a:pt x="3250588" y="475852"/>
                </a:lnTo>
                <a:lnTo>
                  <a:pt x="2840433" y="475852"/>
                </a:lnTo>
                <a:lnTo>
                  <a:pt x="2831518" y="466660"/>
                </a:lnTo>
                <a:lnTo>
                  <a:pt x="2802202" y="441855"/>
                </a:lnTo>
                <a:lnTo>
                  <a:pt x="2769391" y="421622"/>
                </a:lnTo>
                <a:lnTo>
                  <a:pt x="2733543" y="406496"/>
                </a:lnTo>
                <a:lnTo>
                  <a:pt x="2695120" y="397010"/>
                </a:lnTo>
                <a:lnTo>
                  <a:pt x="2654579" y="393700"/>
                </a:lnTo>
                <a:lnTo>
                  <a:pt x="254000" y="393700"/>
                </a:lnTo>
                <a:close/>
              </a:path>
              <a:path w="4241800" h="1402715">
                <a:moveTo>
                  <a:pt x="4241800" y="0"/>
                </a:moveTo>
                <a:lnTo>
                  <a:pt x="2840433" y="475852"/>
                </a:lnTo>
                <a:lnTo>
                  <a:pt x="3250588" y="475852"/>
                </a:lnTo>
                <a:lnTo>
                  <a:pt x="4241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9546" y="4061598"/>
            <a:ext cx="2982516" cy="986284"/>
          </a:xfrm>
          <a:custGeom>
            <a:avLst/>
            <a:gdLst/>
            <a:ahLst/>
            <a:cxnLst/>
            <a:rect l="l" t="t" r="r" b="b"/>
            <a:pathLst>
              <a:path w="4241800" h="1402715">
                <a:moveTo>
                  <a:pt x="4241800" y="0"/>
                </a:moveTo>
                <a:lnTo>
                  <a:pt x="2840433" y="475853"/>
                </a:lnTo>
                <a:lnTo>
                  <a:pt x="2831518" y="466660"/>
                </a:lnTo>
                <a:lnTo>
                  <a:pt x="2822163" y="457917"/>
                </a:lnTo>
                <a:lnTo>
                  <a:pt x="2791631" y="434576"/>
                </a:lnTo>
                <a:lnTo>
                  <a:pt x="2757756" y="415986"/>
                </a:lnTo>
                <a:lnTo>
                  <a:pt x="2720999" y="402681"/>
                </a:lnTo>
                <a:lnTo>
                  <a:pt x="2681819" y="395194"/>
                </a:lnTo>
                <a:lnTo>
                  <a:pt x="254000" y="393700"/>
                </a:lnTo>
                <a:lnTo>
                  <a:pt x="233168" y="394542"/>
                </a:lnTo>
                <a:lnTo>
                  <a:pt x="192960" y="401081"/>
                </a:lnTo>
                <a:lnTo>
                  <a:pt x="155131" y="413660"/>
                </a:lnTo>
                <a:lnTo>
                  <a:pt x="120203" y="431755"/>
                </a:lnTo>
                <a:lnTo>
                  <a:pt x="88699" y="454842"/>
                </a:lnTo>
                <a:lnTo>
                  <a:pt x="61142" y="482399"/>
                </a:lnTo>
                <a:lnTo>
                  <a:pt x="38055" y="513903"/>
                </a:lnTo>
                <a:lnTo>
                  <a:pt x="19960" y="548831"/>
                </a:lnTo>
                <a:lnTo>
                  <a:pt x="7381" y="586660"/>
                </a:lnTo>
                <a:lnTo>
                  <a:pt x="842" y="626868"/>
                </a:lnTo>
                <a:lnTo>
                  <a:pt x="0" y="647700"/>
                </a:lnTo>
                <a:lnTo>
                  <a:pt x="0" y="1148159"/>
                </a:lnTo>
                <a:lnTo>
                  <a:pt x="3324" y="1189359"/>
                </a:lnTo>
                <a:lnTo>
                  <a:pt x="12949" y="1228442"/>
                </a:lnTo>
                <a:lnTo>
                  <a:pt x="28351" y="1264886"/>
                </a:lnTo>
                <a:lnTo>
                  <a:pt x="49007" y="1298168"/>
                </a:lnTo>
                <a:lnTo>
                  <a:pt x="74394" y="1327764"/>
                </a:lnTo>
                <a:lnTo>
                  <a:pt x="103990" y="1353152"/>
                </a:lnTo>
                <a:lnTo>
                  <a:pt x="137272" y="1373808"/>
                </a:lnTo>
                <a:lnTo>
                  <a:pt x="173716" y="1389210"/>
                </a:lnTo>
                <a:lnTo>
                  <a:pt x="212799" y="1398834"/>
                </a:lnTo>
                <a:lnTo>
                  <a:pt x="254000" y="1402159"/>
                </a:lnTo>
                <a:lnTo>
                  <a:pt x="2654300" y="1402159"/>
                </a:lnTo>
                <a:lnTo>
                  <a:pt x="2695500" y="1398834"/>
                </a:lnTo>
                <a:lnTo>
                  <a:pt x="2734583" y="1389210"/>
                </a:lnTo>
                <a:lnTo>
                  <a:pt x="2771027" y="1373808"/>
                </a:lnTo>
                <a:lnTo>
                  <a:pt x="2804309" y="1353152"/>
                </a:lnTo>
                <a:lnTo>
                  <a:pt x="2833905" y="1327764"/>
                </a:lnTo>
                <a:lnTo>
                  <a:pt x="2859292" y="1298168"/>
                </a:lnTo>
                <a:lnTo>
                  <a:pt x="2879948" y="1264886"/>
                </a:lnTo>
                <a:lnTo>
                  <a:pt x="2895350" y="1228442"/>
                </a:lnTo>
                <a:lnTo>
                  <a:pt x="2904975" y="1189359"/>
                </a:lnTo>
                <a:lnTo>
                  <a:pt x="2908300" y="1148159"/>
                </a:lnTo>
                <a:lnTo>
                  <a:pt x="2908300" y="647700"/>
                </a:lnTo>
                <a:lnTo>
                  <a:pt x="2908300" y="645250"/>
                </a:lnTo>
                <a:lnTo>
                  <a:pt x="2907574" y="642988"/>
                </a:lnTo>
                <a:lnTo>
                  <a:pt x="2907506" y="640556"/>
                </a:lnTo>
                <a:lnTo>
                  <a:pt x="42418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5813" y="4463204"/>
            <a:ext cx="1589038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517" marR="3572" indent="-178587" defTabSz="642915">
              <a:lnSpc>
                <a:spcPts val="1969"/>
              </a:lnSpc>
            </a:pPr>
            <a:r>
              <a:rPr sz="1687" spc="309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687" spc="56" dirty="0">
                <a:solidFill>
                  <a:prstClr val="black"/>
                </a:solidFill>
                <a:latin typeface="Arial Narrow"/>
                <a:cs typeface="Arial Narrow"/>
              </a:rPr>
              <a:t>ucl</a:t>
            </a:r>
            <a:r>
              <a:rPr sz="1687" spc="-11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1687" spc="204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98" dirty="0">
                <a:solidFill>
                  <a:prstClr val="black"/>
                </a:solidFill>
                <a:latin typeface="Arial Narrow"/>
                <a:cs typeface="Arial Narrow"/>
              </a:rPr>
              <a:t>Structu</a:t>
            </a:r>
            <a:r>
              <a:rPr sz="1687" spc="35" dirty="0">
                <a:solidFill>
                  <a:prstClr val="black"/>
                </a:solidFill>
                <a:latin typeface="Arial Narrow"/>
                <a:cs typeface="Arial Narrow"/>
              </a:rPr>
              <a:t>re</a:t>
            </a:r>
            <a:r>
              <a:rPr sz="1687" spc="18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-56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687" spc="74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Rea</a:t>
            </a:r>
            <a:r>
              <a:rPr sz="1687" spc="105" dirty="0">
                <a:solidFill>
                  <a:prstClr val="black"/>
                </a:solidFill>
                <a:latin typeface="Arial Narrow"/>
                <a:cs typeface="Arial Narrow"/>
              </a:rPr>
              <a:t>ct</a:t>
            </a:r>
            <a:r>
              <a:rPr sz="1687" spc="56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687" spc="151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687" spc="14" dirty="0">
                <a:solidFill>
                  <a:prstClr val="black"/>
                </a:solidFill>
                <a:latin typeface="Arial Narrow"/>
                <a:cs typeface="Arial Narrow"/>
              </a:rPr>
              <a:t>ns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67748" y="4939019"/>
            <a:ext cx="1634970" cy="146284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20466" y="4994210"/>
            <a:ext cx="1447502" cy="1279624"/>
          </a:xfrm>
          <a:custGeom>
            <a:avLst/>
            <a:gdLst/>
            <a:ahLst/>
            <a:cxnLst/>
            <a:rect l="l" t="t" r="r" b="b"/>
            <a:pathLst>
              <a:path w="2058670" h="1819909">
                <a:moveTo>
                  <a:pt x="1831181" y="1057672"/>
                </a:moveTo>
                <a:lnTo>
                  <a:pt x="227410" y="1057672"/>
                </a:lnTo>
                <a:lnTo>
                  <a:pt x="208754" y="1058426"/>
                </a:lnTo>
                <a:lnTo>
                  <a:pt x="155519" y="1069263"/>
                </a:lnTo>
                <a:lnTo>
                  <a:pt x="107607" y="1091736"/>
                </a:lnTo>
                <a:lnTo>
                  <a:pt x="66595" y="1124267"/>
                </a:lnTo>
                <a:lnTo>
                  <a:pt x="34064" y="1165278"/>
                </a:lnTo>
                <a:lnTo>
                  <a:pt x="11590" y="1213190"/>
                </a:lnTo>
                <a:lnTo>
                  <a:pt x="753" y="1266426"/>
                </a:lnTo>
                <a:lnTo>
                  <a:pt x="0" y="1285081"/>
                </a:lnTo>
                <a:lnTo>
                  <a:pt x="0" y="1592262"/>
                </a:lnTo>
                <a:lnTo>
                  <a:pt x="6607" y="1646921"/>
                </a:lnTo>
                <a:lnTo>
                  <a:pt x="25377" y="1696783"/>
                </a:lnTo>
                <a:lnTo>
                  <a:pt x="54731" y="1740270"/>
                </a:lnTo>
                <a:lnTo>
                  <a:pt x="93091" y="1775803"/>
                </a:lnTo>
                <a:lnTo>
                  <a:pt x="138879" y="1801805"/>
                </a:lnTo>
                <a:lnTo>
                  <a:pt x="190515" y="1816696"/>
                </a:lnTo>
                <a:lnTo>
                  <a:pt x="227410" y="1819672"/>
                </a:lnTo>
                <a:lnTo>
                  <a:pt x="1831181" y="1819672"/>
                </a:lnTo>
                <a:lnTo>
                  <a:pt x="1885840" y="1813064"/>
                </a:lnTo>
                <a:lnTo>
                  <a:pt x="1935702" y="1794294"/>
                </a:lnTo>
                <a:lnTo>
                  <a:pt x="1979189" y="1764940"/>
                </a:lnTo>
                <a:lnTo>
                  <a:pt x="2014722" y="1726580"/>
                </a:lnTo>
                <a:lnTo>
                  <a:pt x="2040724" y="1680793"/>
                </a:lnTo>
                <a:lnTo>
                  <a:pt x="2055615" y="1629156"/>
                </a:lnTo>
                <a:lnTo>
                  <a:pt x="2058591" y="1592262"/>
                </a:lnTo>
                <a:lnTo>
                  <a:pt x="2058591" y="1285081"/>
                </a:lnTo>
                <a:lnTo>
                  <a:pt x="2051983" y="1230422"/>
                </a:lnTo>
                <a:lnTo>
                  <a:pt x="2033213" y="1180560"/>
                </a:lnTo>
                <a:lnTo>
                  <a:pt x="2003859" y="1137073"/>
                </a:lnTo>
                <a:lnTo>
                  <a:pt x="1965499" y="1101540"/>
                </a:lnTo>
                <a:lnTo>
                  <a:pt x="1919711" y="1075539"/>
                </a:lnTo>
                <a:lnTo>
                  <a:pt x="1868075" y="1060648"/>
                </a:lnTo>
                <a:lnTo>
                  <a:pt x="1831181" y="1057672"/>
                </a:lnTo>
                <a:close/>
              </a:path>
              <a:path w="2058670" h="1819909">
                <a:moveTo>
                  <a:pt x="1410097" y="0"/>
                </a:moveTo>
                <a:lnTo>
                  <a:pt x="1331516" y="1057672"/>
                </a:lnTo>
                <a:lnTo>
                  <a:pt x="1489075" y="1057672"/>
                </a:lnTo>
                <a:lnTo>
                  <a:pt x="14100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420466" y="4994211"/>
            <a:ext cx="1447502" cy="1279624"/>
          </a:xfrm>
          <a:custGeom>
            <a:avLst/>
            <a:gdLst/>
            <a:ahLst/>
            <a:cxnLst/>
            <a:rect l="l" t="t" r="r" b="b"/>
            <a:pathLst>
              <a:path w="2058670" h="1819909">
                <a:moveTo>
                  <a:pt x="1410096" y="0"/>
                </a:moveTo>
                <a:lnTo>
                  <a:pt x="1331516" y="1057671"/>
                </a:lnTo>
                <a:lnTo>
                  <a:pt x="227409" y="1057671"/>
                </a:lnTo>
                <a:lnTo>
                  <a:pt x="208754" y="1058425"/>
                </a:lnTo>
                <a:lnTo>
                  <a:pt x="155519" y="1069262"/>
                </a:lnTo>
                <a:lnTo>
                  <a:pt x="107606" y="1091735"/>
                </a:lnTo>
                <a:lnTo>
                  <a:pt x="66595" y="1124267"/>
                </a:lnTo>
                <a:lnTo>
                  <a:pt x="34064" y="1165278"/>
                </a:lnTo>
                <a:lnTo>
                  <a:pt x="11590" y="1213190"/>
                </a:lnTo>
                <a:lnTo>
                  <a:pt x="753" y="1266426"/>
                </a:lnTo>
                <a:lnTo>
                  <a:pt x="0" y="1285081"/>
                </a:lnTo>
                <a:lnTo>
                  <a:pt x="0" y="1592262"/>
                </a:lnTo>
                <a:lnTo>
                  <a:pt x="6607" y="1646921"/>
                </a:lnTo>
                <a:lnTo>
                  <a:pt x="25377" y="1696783"/>
                </a:lnTo>
                <a:lnTo>
                  <a:pt x="54731" y="1740270"/>
                </a:lnTo>
                <a:lnTo>
                  <a:pt x="93091" y="1775803"/>
                </a:lnTo>
                <a:lnTo>
                  <a:pt x="138878" y="1801805"/>
                </a:lnTo>
                <a:lnTo>
                  <a:pt x="190515" y="1816696"/>
                </a:lnTo>
                <a:lnTo>
                  <a:pt x="227409" y="1819671"/>
                </a:lnTo>
                <a:lnTo>
                  <a:pt x="1831181" y="1819671"/>
                </a:lnTo>
                <a:lnTo>
                  <a:pt x="1885840" y="1813064"/>
                </a:lnTo>
                <a:lnTo>
                  <a:pt x="1935702" y="1794294"/>
                </a:lnTo>
                <a:lnTo>
                  <a:pt x="1979188" y="1764940"/>
                </a:lnTo>
                <a:lnTo>
                  <a:pt x="2014722" y="1726580"/>
                </a:lnTo>
                <a:lnTo>
                  <a:pt x="2040723" y="1680792"/>
                </a:lnTo>
                <a:lnTo>
                  <a:pt x="2055615" y="1629156"/>
                </a:lnTo>
                <a:lnTo>
                  <a:pt x="2058591" y="1592262"/>
                </a:lnTo>
                <a:lnTo>
                  <a:pt x="2058591" y="1285081"/>
                </a:lnTo>
                <a:lnTo>
                  <a:pt x="2051983" y="1230422"/>
                </a:lnTo>
                <a:lnTo>
                  <a:pt x="2033213" y="1180560"/>
                </a:lnTo>
                <a:lnTo>
                  <a:pt x="2003859" y="1137073"/>
                </a:lnTo>
                <a:lnTo>
                  <a:pt x="1965499" y="1101540"/>
                </a:lnTo>
                <a:lnTo>
                  <a:pt x="1919711" y="1075538"/>
                </a:lnTo>
                <a:lnTo>
                  <a:pt x="1868075" y="1060647"/>
                </a:lnTo>
                <a:lnTo>
                  <a:pt x="1831181" y="1057671"/>
                </a:lnTo>
                <a:lnTo>
                  <a:pt x="1489075" y="1057671"/>
                </a:lnTo>
                <a:lnTo>
                  <a:pt x="1410096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62945" y="5900884"/>
            <a:ext cx="115550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spc="305" dirty="0">
                <a:solidFill>
                  <a:prstClr val="black"/>
                </a:solidFill>
                <a:latin typeface="Arial Narrow"/>
                <a:cs typeface="Arial Narrow"/>
              </a:rPr>
              <a:t>Q</a:t>
            </a:r>
            <a:r>
              <a:rPr sz="1687" spc="229" dirty="0">
                <a:solidFill>
                  <a:prstClr val="black"/>
                </a:solidFill>
                <a:latin typeface="Arial Narrow"/>
                <a:cs typeface="Arial Narrow"/>
              </a:rPr>
              <a:t>CD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158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687" spc="-56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687" spc="148" dirty="0">
                <a:solidFill>
                  <a:prstClr val="black"/>
                </a:solidFill>
                <a:latin typeface="Arial Narrow"/>
                <a:cs typeface="Arial Narrow"/>
              </a:rPr>
              <a:t>tter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40192" y="4832735"/>
            <a:ext cx="3078984" cy="12411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91712" y="4891131"/>
            <a:ext cx="2892772" cy="1054596"/>
          </a:xfrm>
          <a:custGeom>
            <a:avLst/>
            <a:gdLst/>
            <a:ahLst/>
            <a:cxnLst/>
            <a:rect l="l" t="t" r="r" b="b"/>
            <a:pathLst>
              <a:path w="4114165" h="1499870">
                <a:moveTo>
                  <a:pt x="0" y="0"/>
                </a:moveTo>
                <a:lnTo>
                  <a:pt x="710406" y="761603"/>
                </a:lnTo>
                <a:lnTo>
                  <a:pt x="706081" y="773317"/>
                </a:lnTo>
                <a:lnTo>
                  <a:pt x="702317" y="785304"/>
                </a:lnTo>
                <a:lnTo>
                  <a:pt x="694689" y="822730"/>
                </a:lnTo>
                <a:lnTo>
                  <a:pt x="692943" y="1256903"/>
                </a:lnTo>
                <a:lnTo>
                  <a:pt x="693750" y="1276842"/>
                </a:lnTo>
                <a:lnTo>
                  <a:pt x="700018" y="1315316"/>
                </a:lnTo>
                <a:lnTo>
                  <a:pt x="712073" y="1351504"/>
                </a:lnTo>
                <a:lnTo>
                  <a:pt x="739907" y="1400408"/>
                </a:lnTo>
                <a:lnTo>
                  <a:pt x="777934" y="1441369"/>
                </a:lnTo>
                <a:lnTo>
                  <a:pt x="824461" y="1472706"/>
                </a:lnTo>
                <a:lnTo>
                  <a:pt x="877791" y="1492740"/>
                </a:lnTo>
                <a:lnTo>
                  <a:pt x="916286" y="1498987"/>
                </a:lnTo>
                <a:lnTo>
                  <a:pt x="936228" y="1499791"/>
                </a:lnTo>
                <a:lnTo>
                  <a:pt x="3870722" y="1499791"/>
                </a:lnTo>
                <a:lnTo>
                  <a:pt x="3910164" y="1496615"/>
                </a:lnTo>
                <a:lnTo>
                  <a:pt x="3947587" y="1487421"/>
                </a:lnTo>
                <a:lnTo>
                  <a:pt x="3998837" y="1463433"/>
                </a:lnTo>
                <a:lnTo>
                  <a:pt x="4042719" y="1428702"/>
                </a:lnTo>
                <a:lnTo>
                  <a:pt x="4077537" y="1384907"/>
                </a:lnTo>
                <a:lnTo>
                  <a:pt x="4101595" y="1333727"/>
                </a:lnTo>
                <a:lnTo>
                  <a:pt x="4110819" y="1296334"/>
                </a:lnTo>
                <a:lnTo>
                  <a:pt x="4114006" y="1256903"/>
                </a:lnTo>
                <a:lnTo>
                  <a:pt x="4113902" y="848723"/>
                </a:lnTo>
                <a:lnTo>
                  <a:pt x="4106931" y="792859"/>
                </a:lnTo>
                <a:lnTo>
                  <a:pt x="4094876" y="756634"/>
                </a:lnTo>
                <a:lnTo>
                  <a:pt x="4067042" y="707651"/>
                </a:lnTo>
                <a:lnTo>
                  <a:pt x="4029015" y="666602"/>
                </a:lnTo>
                <a:lnTo>
                  <a:pt x="3982489" y="635182"/>
                </a:lnTo>
                <a:lnTo>
                  <a:pt x="3971912" y="630210"/>
                </a:lnTo>
                <a:lnTo>
                  <a:pt x="836613" y="630210"/>
                </a:lnTo>
                <a:lnTo>
                  <a:pt x="0" y="0"/>
                </a:lnTo>
                <a:close/>
              </a:path>
              <a:path w="4114165" h="1499870">
                <a:moveTo>
                  <a:pt x="3870722" y="608012"/>
                </a:moveTo>
                <a:lnTo>
                  <a:pt x="936228" y="608012"/>
                </a:lnTo>
                <a:lnTo>
                  <a:pt x="922973" y="608396"/>
                </a:lnTo>
                <a:lnTo>
                  <a:pt x="884477" y="613902"/>
                </a:lnTo>
                <a:lnTo>
                  <a:pt x="836613" y="630210"/>
                </a:lnTo>
                <a:lnTo>
                  <a:pt x="3971912" y="630210"/>
                </a:lnTo>
                <a:lnTo>
                  <a:pt x="3929159" y="615087"/>
                </a:lnTo>
                <a:lnTo>
                  <a:pt x="3890664" y="608819"/>
                </a:lnTo>
                <a:lnTo>
                  <a:pt x="3870722" y="608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691712" y="4891131"/>
            <a:ext cx="2892772" cy="1054596"/>
          </a:xfrm>
          <a:custGeom>
            <a:avLst/>
            <a:gdLst/>
            <a:ahLst/>
            <a:cxnLst/>
            <a:rect l="l" t="t" r="r" b="b"/>
            <a:pathLst>
              <a:path w="4114165" h="1499870">
                <a:moveTo>
                  <a:pt x="0" y="0"/>
                </a:moveTo>
                <a:lnTo>
                  <a:pt x="710406" y="761603"/>
                </a:lnTo>
                <a:lnTo>
                  <a:pt x="706081" y="773316"/>
                </a:lnTo>
                <a:lnTo>
                  <a:pt x="702318" y="785304"/>
                </a:lnTo>
                <a:lnTo>
                  <a:pt x="694689" y="822730"/>
                </a:lnTo>
                <a:lnTo>
                  <a:pt x="692943" y="1256903"/>
                </a:lnTo>
                <a:lnTo>
                  <a:pt x="693750" y="1276842"/>
                </a:lnTo>
                <a:lnTo>
                  <a:pt x="700018" y="1315316"/>
                </a:lnTo>
                <a:lnTo>
                  <a:pt x="712073" y="1351503"/>
                </a:lnTo>
                <a:lnTo>
                  <a:pt x="739907" y="1400408"/>
                </a:lnTo>
                <a:lnTo>
                  <a:pt x="777934" y="1441369"/>
                </a:lnTo>
                <a:lnTo>
                  <a:pt x="824461" y="1472705"/>
                </a:lnTo>
                <a:lnTo>
                  <a:pt x="877790" y="1492739"/>
                </a:lnTo>
                <a:lnTo>
                  <a:pt x="916286" y="1498986"/>
                </a:lnTo>
                <a:lnTo>
                  <a:pt x="936228" y="1499790"/>
                </a:lnTo>
                <a:lnTo>
                  <a:pt x="3870722" y="1499790"/>
                </a:lnTo>
                <a:lnTo>
                  <a:pt x="3910164" y="1496615"/>
                </a:lnTo>
                <a:lnTo>
                  <a:pt x="3947587" y="1487421"/>
                </a:lnTo>
                <a:lnTo>
                  <a:pt x="3998837" y="1463433"/>
                </a:lnTo>
                <a:lnTo>
                  <a:pt x="4042719" y="1428701"/>
                </a:lnTo>
                <a:lnTo>
                  <a:pt x="4077537" y="1384906"/>
                </a:lnTo>
                <a:lnTo>
                  <a:pt x="4101595" y="1333726"/>
                </a:lnTo>
                <a:lnTo>
                  <a:pt x="4110819" y="1296334"/>
                </a:lnTo>
                <a:lnTo>
                  <a:pt x="4114006" y="1256903"/>
                </a:lnTo>
                <a:lnTo>
                  <a:pt x="4114006" y="851296"/>
                </a:lnTo>
                <a:lnTo>
                  <a:pt x="4110819" y="811854"/>
                </a:lnTo>
                <a:lnTo>
                  <a:pt x="4101595" y="774431"/>
                </a:lnTo>
                <a:lnTo>
                  <a:pt x="4077537" y="723181"/>
                </a:lnTo>
                <a:lnTo>
                  <a:pt x="4042719" y="679299"/>
                </a:lnTo>
                <a:lnTo>
                  <a:pt x="3998837" y="644481"/>
                </a:lnTo>
                <a:lnTo>
                  <a:pt x="3947587" y="620423"/>
                </a:lnTo>
                <a:lnTo>
                  <a:pt x="3910164" y="611198"/>
                </a:lnTo>
                <a:lnTo>
                  <a:pt x="3870722" y="608012"/>
                </a:lnTo>
                <a:lnTo>
                  <a:pt x="936228" y="608012"/>
                </a:lnTo>
                <a:lnTo>
                  <a:pt x="897084" y="611373"/>
                </a:lnTo>
                <a:lnTo>
                  <a:pt x="860006" y="620881"/>
                </a:lnTo>
                <a:lnTo>
                  <a:pt x="836612" y="63021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20321" y="5499048"/>
            <a:ext cx="18515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spc="309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687" spc="56" dirty="0">
                <a:solidFill>
                  <a:prstClr val="black"/>
                </a:solidFill>
                <a:latin typeface="Arial Narrow"/>
                <a:cs typeface="Arial Narrow"/>
              </a:rPr>
              <a:t>ucl</a:t>
            </a:r>
            <a:r>
              <a:rPr sz="1687" spc="-11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1687" spc="204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687" spc="-88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70" dirty="0">
                <a:solidFill>
                  <a:prstClr val="black"/>
                </a:solidFill>
                <a:latin typeface="Arial Narrow"/>
                <a:cs typeface="Arial Narrow"/>
              </a:rPr>
              <a:t>As</a:t>
            </a:r>
            <a:r>
              <a:rPr sz="1687" spc="172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687" spc="161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687" spc="151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687" spc="67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1687" spc="7" dirty="0">
                <a:solidFill>
                  <a:prstClr val="black"/>
                </a:solidFill>
                <a:latin typeface="Arial Narrow"/>
                <a:cs typeface="Arial Narrow"/>
              </a:rPr>
              <a:t>h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ys</a:t>
            </a:r>
            <a:r>
              <a:rPr sz="1687" spc="60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cs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7451" y="3900583"/>
            <a:ext cx="3926303" cy="11731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96014" y="3959905"/>
            <a:ext cx="3743325" cy="985838"/>
          </a:xfrm>
          <a:custGeom>
            <a:avLst/>
            <a:gdLst/>
            <a:ahLst/>
            <a:cxnLst/>
            <a:rect l="l" t="t" r="r" b="b"/>
            <a:pathLst>
              <a:path w="5323840" h="1402079">
                <a:moveTo>
                  <a:pt x="5083572" y="0"/>
                </a:moveTo>
                <a:lnTo>
                  <a:pt x="1431131" y="0"/>
                </a:lnTo>
                <a:lnTo>
                  <a:pt x="1411498" y="793"/>
                </a:lnTo>
                <a:lnTo>
                  <a:pt x="1373608" y="6952"/>
                </a:lnTo>
                <a:lnTo>
                  <a:pt x="1321135" y="26704"/>
                </a:lnTo>
                <a:lnTo>
                  <a:pt x="1275371" y="57594"/>
                </a:lnTo>
                <a:lnTo>
                  <a:pt x="1237979" y="97962"/>
                </a:lnTo>
                <a:lnTo>
                  <a:pt x="1210617" y="146147"/>
                </a:lnTo>
                <a:lnTo>
                  <a:pt x="1194947" y="200488"/>
                </a:lnTo>
                <a:lnTo>
                  <a:pt x="1191816" y="239316"/>
                </a:lnTo>
                <a:lnTo>
                  <a:pt x="1191816" y="804466"/>
                </a:lnTo>
                <a:lnTo>
                  <a:pt x="0" y="887016"/>
                </a:lnTo>
                <a:lnTo>
                  <a:pt x="1191816" y="969962"/>
                </a:lnTo>
                <a:lnTo>
                  <a:pt x="1191816" y="1162447"/>
                </a:lnTo>
                <a:lnTo>
                  <a:pt x="1192609" y="1182080"/>
                </a:lnTo>
                <a:lnTo>
                  <a:pt x="1198769" y="1219970"/>
                </a:lnTo>
                <a:lnTo>
                  <a:pt x="1218520" y="1272443"/>
                </a:lnTo>
                <a:lnTo>
                  <a:pt x="1249410" y="1318206"/>
                </a:lnTo>
                <a:lnTo>
                  <a:pt x="1289778" y="1355599"/>
                </a:lnTo>
                <a:lnTo>
                  <a:pt x="1337962" y="1382961"/>
                </a:lnTo>
                <a:lnTo>
                  <a:pt x="1392303" y="1398631"/>
                </a:lnTo>
                <a:lnTo>
                  <a:pt x="1431131" y="1401762"/>
                </a:lnTo>
                <a:lnTo>
                  <a:pt x="5083572" y="1401762"/>
                </a:lnTo>
                <a:lnTo>
                  <a:pt x="5122411" y="1398631"/>
                </a:lnTo>
                <a:lnTo>
                  <a:pt x="5176802" y="1382961"/>
                </a:lnTo>
                <a:lnTo>
                  <a:pt x="5225065" y="1355599"/>
                </a:lnTo>
                <a:lnTo>
                  <a:pt x="5265521" y="1318206"/>
                </a:lnTo>
                <a:lnTo>
                  <a:pt x="5296494" y="1272443"/>
                </a:lnTo>
                <a:lnTo>
                  <a:pt x="5316307" y="1219970"/>
                </a:lnTo>
                <a:lnTo>
                  <a:pt x="5322489" y="1182080"/>
                </a:lnTo>
                <a:lnTo>
                  <a:pt x="5323285" y="1162447"/>
                </a:lnTo>
                <a:lnTo>
                  <a:pt x="5323285" y="239316"/>
                </a:lnTo>
                <a:lnTo>
                  <a:pt x="5320142" y="200488"/>
                </a:lnTo>
                <a:lnTo>
                  <a:pt x="5304421" y="146147"/>
                </a:lnTo>
                <a:lnTo>
                  <a:pt x="5276982" y="97962"/>
                </a:lnTo>
                <a:lnTo>
                  <a:pt x="5239500" y="57594"/>
                </a:lnTo>
                <a:lnTo>
                  <a:pt x="5193654" y="26704"/>
                </a:lnTo>
                <a:lnTo>
                  <a:pt x="5141119" y="6952"/>
                </a:lnTo>
                <a:lnTo>
                  <a:pt x="5103208" y="793"/>
                </a:lnTo>
                <a:lnTo>
                  <a:pt x="50835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96015" y="3959905"/>
            <a:ext cx="3743325" cy="985838"/>
          </a:xfrm>
          <a:custGeom>
            <a:avLst/>
            <a:gdLst/>
            <a:ahLst/>
            <a:cxnLst/>
            <a:rect l="l" t="t" r="r" b="b"/>
            <a:pathLst>
              <a:path w="5323840" h="1402079">
                <a:moveTo>
                  <a:pt x="1431131" y="0"/>
                </a:moveTo>
                <a:lnTo>
                  <a:pt x="1392303" y="3131"/>
                </a:lnTo>
                <a:lnTo>
                  <a:pt x="1337962" y="18801"/>
                </a:lnTo>
                <a:lnTo>
                  <a:pt x="1289777" y="46162"/>
                </a:lnTo>
                <a:lnTo>
                  <a:pt x="1249410" y="83555"/>
                </a:lnTo>
                <a:lnTo>
                  <a:pt x="1218520" y="129319"/>
                </a:lnTo>
                <a:lnTo>
                  <a:pt x="1198768" y="181792"/>
                </a:lnTo>
                <a:lnTo>
                  <a:pt x="1192608" y="219682"/>
                </a:lnTo>
                <a:lnTo>
                  <a:pt x="1191815" y="239315"/>
                </a:lnTo>
                <a:lnTo>
                  <a:pt x="1191815" y="804465"/>
                </a:lnTo>
                <a:lnTo>
                  <a:pt x="0" y="887015"/>
                </a:lnTo>
                <a:lnTo>
                  <a:pt x="1191815" y="969962"/>
                </a:lnTo>
                <a:lnTo>
                  <a:pt x="1191815" y="1162446"/>
                </a:lnTo>
                <a:lnTo>
                  <a:pt x="1192608" y="1182079"/>
                </a:lnTo>
                <a:lnTo>
                  <a:pt x="1198768" y="1219969"/>
                </a:lnTo>
                <a:lnTo>
                  <a:pt x="1218520" y="1272443"/>
                </a:lnTo>
                <a:lnTo>
                  <a:pt x="1249410" y="1318206"/>
                </a:lnTo>
                <a:lnTo>
                  <a:pt x="1289777" y="1355599"/>
                </a:lnTo>
                <a:lnTo>
                  <a:pt x="1337962" y="1382961"/>
                </a:lnTo>
                <a:lnTo>
                  <a:pt x="1392303" y="1398631"/>
                </a:lnTo>
                <a:lnTo>
                  <a:pt x="1431131" y="1401762"/>
                </a:lnTo>
                <a:lnTo>
                  <a:pt x="5083571" y="1401762"/>
                </a:lnTo>
                <a:lnTo>
                  <a:pt x="5122410" y="1398631"/>
                </a:lnTo>
                <a:lnTo>
                  <a:pt x="5176802" y="1382961"/>
                </a:lnTo>
                <a:lnTo>
                  <a:pt x="5225064" y="1355599"/>
                </a:lnTo>
                <a:lnTo>
                  <a:pt x="5265520" y="1318206"/>
                </a:lnTo>
                <a:lnTo>
                  <a:pt x="5296493" y="1272443"/>
                </a:lnTo>
                <a:lnTo>
                  <a:pt x="5316307" y="1219969"/>
                </a:lnTo>
                <a:lnTo>
                  <a:pt x="5322488" y="1182079"/>
                </a:lnTo>
                <a:lnTo>
                  <a:pt x="5323284" y="1162446"/>
                </a:lnTo>
                <a:lnTo>
                  <a:pt x="5323284" y="239315"/>
                </a:lnTo>
                <a:lnTo>
                  <a:pt x="5320142" y="200488"/>
                </a:lnTo>
                <a:lnTo>
                  <a:pt x="5304421" y="146146"/>
                </a:lnTo>
                <a:lnTo>
                  <a:pt x="5276981" y="97962"/>
                </a:lnTo>
                <a:lnTo>
                  <a:pt x="5239500" y="57594"/>
                </a:lnTo>
                <a:lnTo>
                  <a:pt x="5193653" y="26704"/>
                </a:lnTo>
                <a:lnTo>
                  <a:pt x="5141118" y="6952"/>
                </a:lnTo>
                <a:lnTo>
                  <a:pt x="5103207" y="793"/>
                </a:lnTo>
                <a:lnTo>
                  <a:pt x="5083571" y="0"/>
                </a:lnTo>
                <a:lnTo>
                  <a:pt x="1431131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52475" y="4907105"/>
            <a:ext cx="2985843" cy="11731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205194" y="4966191"/>
            <a:ext cx="2801243" cy="986284"/>
          </a:xfrm>
          <a:custGeom>
            <a:avLst/>
            <a:gdLst/>
            <a:ahLst/>
            <a:cxnLst/>
            <a:rect l="l" t="t" r="r" b="b"/>
            <a:pathLst>
              <a:path w="3983990" h="1402715">
                <a:moveTo>
                  <a:pt x="254000" y="393699"/>
                </a:moveTo>
                <a:lnTo>
                  <a:pt x="212799" y="397024"/>
                </a:lnTo>
                <a:lnTo>
                  <a:pt x="173716" y="406649"/>
                </a:lnTo>
                <a:lnTo>
                  <a:pt x="137272" y="422051"/>
                </a:lnTo>
                <a:lnTo>
                  <a:pt x="103990" y="442707"/>
                </a:lnTo>
                <a:lnTo>
                  <a:pt x="74394" y="468094"/>
                </a:lnTo>
                <a:lnTo>
                  <a:pt x="49007" y="497690"/>
                </a:lnTo>
                <a:lnTo>
                  <a:pt x="28351" y="530972"/>
                </a:lnTo>
                <a:lnTo>
                  <a:pt x="12949" y="567416"/>
                </a:lnTo>
                <a:lnTo>
                  <a:pt x="3324" y="606499"/>
                </a:lnTo>
                <a:lnTo>
                  <a:pt x="99" y="645250"/>
                </a:lnTo>
                <a:lnTo>
                  <a:pt x="0" y="1148158"/>
                </a:lnTo>
                <a:lnTo>
                  <a:pt x="842" y="1168990"/>
                </a:lnTo>
                <a:lnTo>
                  <a:pt x="7381" y="1209197"/>
                </a:lnTo>
                <a:lnTo>
                  <a:pt x="19960" y="1247027"/>
                </a:lnTo>
                <a:lnTo>
                  <a:pt x="38055" y="1281955"/>
                </a:lnTo>
                <a:lnTo>
                  <a:pt x="61142" y="1313459"/>
                </a:lnTo>
                <a:lnTo>
                  <a:pt x="88699" y="1341016"/>
                </a:lnTo>
                <a:lnTo>
                  <a:pt x="120203" y="1364103"/>
                </a:lnTo>
                <a:lnTo>
                  <a:pt x="155131" y="1382198"/>
                </a:lnTo>
                <a:lnTo>
                  <a:pt x="192960" y="1394776"/>
                </a:lnTo>
                <a:lnTo>
                  <a:pt x="233168" y="1401316"/>
                </a:lnTo>
                <a:lnTo>
                  <a:pt x="254000" y="1402158"/>
                </a:lnTo>
                <a:lnTo>
                  <a:pt x="2395933" y="1402158"/>
                </a:lnTo>
                <a:lnTo>
                  <a:pt x="2437133" y="1398834"/>
                </a:lnTo>
                <a:lnTo>
                  <a:pt x="2476217" y="1389209"/>
                </a:lnTo>
                <a:lnTo>
                  <a:pt x="2512661" y="1373807"/>
                </a:lnTo>
                <a:lnTo>
                  <a:pt x="2545942" y="1353151"/>
                </a:lnTo>
                <a:lnTo>
                  <a:pt x="2575538" y="1327763"/>
                </a:lnTo>
                <a:lnTo>
                  <a:pt x="2600926" y="1298167"/>
                </a:lnTo>
                <a:lnTo>
                  <a:pt x="2621582" y="1264886"/>
                </a:lnTo>
                <a:lnTo>
                  <a:pt x="2636984" y="1228442"/>
                </a:lnTo>
                <a:lnTo>
                  <a:pt x="2646609" y="1189358"/>
                </a:lnTo>
                <a:lnTo>
                  <a:pt x="2649933" y="1148158"/>
                </a:lnTo>
                <a:lnTo>
                  <a:pt x="2649933" y="645250"/>
                </a:lnTo>
                <a:lnTo>
                  <a:pt x="2649208" y="642988"/>
                </a:lnTo>
                <a:lnTo>
                  <a:pt x="2649139" y="640556"/>
                </a:lnTo>
                <a:lnTo>
                  <a:pt x="2992221" y="475852"/>
                </a:lnTo>
                <a:lnTo>
                  <a:pt x="2582464" y="475852"/>
                </a:lnTo>
                <a:lnTo>
                  <a:pt x="2573561" y="466658"/>
                </a:lnTo>
                <a:lnTo>
                  <a:pt x="2544255" y="441863"/>
                </a:lnTo>
                <a:lnTo>
                  <a:pt x="2511431" y="421652"/>
                </a:lnTo>
                <a:lnTo>
                  <a:pt x="2475563" y="406541"/>
                </a:lnTo>
                <a:lnTo>
                  <a:pt x="2437130" y="397051"/>
                </a:lnTo>
                <a:lnTo>
                  <a:pt x="2396608" y="393700"/>
                </a:lnTo>
                <a:lnTo>
                  <a:pt x="254000" y="393699"/>
                </a:lnTo>
                <a:close/>
              </a:path>
              <a:path w="3983990" h="1402715">
                <a:moveTo>
                  <a:pt x="3983433" y="0"/>
                </a:moveTo>
                <a:lnTo>
                  <a:pt x="2582464" y="475852"/>
                </a:lnTo>
                <a:lnTo>
                  <a:pt x="2992221" y="475852"/>
                </a:lnTo>
                <a:lnTo>
                  <a:pt x="3983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05194" y="4966191"/>
            <a:ext cx="2801243" cy="986284"/>
          </a:xfrm>
          <a:custGeom>
            <a:avLst/>
            <a:gdLst/>
            <a:ahLst/>
            <a:cxnLst/>
            <a:rect l="l" t="t" r="r" b="b"/>
            <a:pathLst>
              <a:path w="3983990" h="1402715">
                <a:moveTo>
                  <a:pt x="3983433" y="0"/>
                </a:moveTo>
                <a:lnTo>
                  <a:pt x="2582466" y="475853"/>
                </a:lnTo>
                <a:lnTo>
                  <a:pt x="2573562" y="466659"/>
                </a:lnTo>
                <a:lnTo>
                  <a:pt x="2564214" y="457917"/>
                </a:lnTo>
                <a:lnTo>
                  <a:pt x="2533682" y="434592"/>
                </a:lnTo>
                <a:lnTo>
                  <a:pt x="2499790" y="416023"/>
                </a:lnTo>
                <a:lnTo>
                  <a:pt x="2463015" y="402728"/>
                </a:lnTo>
                <a:lnTo>
                  <a:pt x="2423833" y="395227"/>
                </a:lnTo>
                <a:lnTo>
                  <a:pt x="254000" y="393699"/>
                </a:lnTo>
                <a:lnTo>
                  <a:pt x="233168" y="394542"/>
                </a:lnTo>
                <a:lnTo>
                  <a:pt x="192960" y="401081"/>
                </a:lnTo>
                <a:lnTo>
                  <a:pt x="155131" y="413660"/>
                </a:lnTo>
                <a:lnTo>
                  <a:pt x="120203" y="431755"/>
                </a:lnTo>
                <a:lnTo>
                  <a:pt x="88699" y="454842"/>
                </a:lnTo>
                <a:lnTo>
                  <a:pt x="61142" y="482399"/>
                </a:lnTo>
                <a:lnTo>
                  <a:pt x="38055" y="513903"/>
                </a:lnTo>
                <a:lnTo>
                  <a:pt x="19960" y="548831"/>
                </a:lnTo>
                <a:lnTo>
                  <a:pt x="7381" y="586660"/>
                </a:lnTo>
                <a:lnTo>
                  <a:pt x="842" y="626868"/>
                </a:lnTo>
                <a:lnTo>
                  <a:pt x="0" y="647699"/>
                </a:lnTo>
                <a:lnTo>
                  <a:pt x="0" y="1148159"/>
                </a:lnTo>
                <a:lnTo>
                  <a:pt x="3324" y="1189359"/>
                </a:lnTo>
                <a:lnTo>
                  <a:pt x="12949" y="1228442"/>
                </a:lnTo>
                <a:lnTo>
                  <a:pt x="28351" y="1264886"/>
                </a:lnTo>
                <a:lnTo>
                  <a:pt x="49007" y="1298168"/>
                </a:lnTo>
                <a:lnTo>
                  <a:pt x="74394" y="1327764"/>
                </a:lnTo>
                <a:lnTo>
                  <a:pt x="103990" y="1353152"/>
                </a:lnTo>
                <a:lnTo>
                  <a:pt x="137272" y="1373808"/>
                </a:lnTo>
                <a:lnTo>
                  <a:pt x="173716" y="1389210"/>
                </a:lnTo>
                <a:lnTo>
                  <a:pt x="212799" y="1398834"/>
                </a:lnTo>
                <a:lnTo>
                  <a:pt x="254000" y="1402159"/>
                </a:lnTo>
                <a:lnTo>
                  <a:pt x="2395933" y="1402159"/>
                </a:lnTo>
                <a:lnTo>
                  <a:pt x="2437133" y="1398834"/>
                </a:lnTo>
                <a:lnTo>
                  <a:pt x="2476217" y="1389210"/>
                </a:lnTo>
                <a:lnTo>
                  <a:pt x="2512661" y="1373808"/>
                </a:lnTo>
                <a:lnTo>
                  <a:pt x="2545942" y="1353152"/>
                </a:lnTo>
                <a:lnTo>
                  <a:pt x="2575538" y="1327764"/>
                </a:lnTo>
                <a:lnTo>
                  <a:pt x="2600926" y="1298168"/>
                </a:lnTo>
                <a:lnTo>
                  <a:pt x="2621582" y="1264886"/>
                </a:lnTo>
                <a:lnTo>
                  <a:pt x="2636984" y="1228442"/>
                </a:lnTo>
                <a:lnTo>
                  <a:pt x="2646609" y="1189359"/>
                </a:lnTo>
                <a:lnTo>
                  <a:pt x="2649933" y="1148159"/>
                </a:lnTo>
                <a:lnTo>
                  <a:pt x="2649933" y="647699"/>
                </a:lnTo>
                <a:lnTo>
                  <a:pt x="2649933" y="645250"/>
                </a:lnTo>
                <a:lnTo>
                  <a:pt x="2649209" y="642988"/>
                </a:lnTo>
                <a:lnTo>
                  <a:pt x="2649141" y="640556"/>
                </a:lnTo>
                <a:lnTo>
                  <a:pt x="3983433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73406" y="1761152"/>
            <a:ext cx="6681639" cy="1848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21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-80" dirty="0">
                <a:solidFill>
                  <a:srgbClr val="0365C0"/>
                </a:solidFill>
                <a:latin typeface="Arial Narrow"/>
                <a:cs typeface="Arial Narrow"/>
              </a:rPr>
              <a:t>a</a:t>
            </a:r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ccepted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260" dirty="0">
                <a:solidFill>
                  <a:srgbClr val="0365C0"/>
                </a:solidFill>
                <a:latin typeface="Arial Narrow"/>
                <a:cs typeface="Arial Narrow"/>
              </a:rPr>
              <a:t>w</a:t>
            </a:r>
            <a:r>
              <a:rPr sz="2531" spc="229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531" spc="151" dirty="0">
                <a:solidFill>
                  <a:srgbClr val="0365C0"/>
                </a:solidFill>
                <a:latin typeface="Arial Narrow"/>
                <a:cs typeface="Arial Narrow"/>
              </a:rPr>
              <a:t>rksho</a:t>
            </a:r>
            <a:r>
              <a:rPr sz="2531" spc="21" dirty="0">
                <a:solidFill>
                  <a:srgbClr val="0365C0"/>
                </a:solidFill>
                <a:latin typeface="Arial Narrow"/>
                <a:cs typeface="Arial Narrow"/>
              </a:rPr>
              <a:t>ps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253" dirty="0">
                <a:solidFill>
                  <a:srgbClr val="0365C0"/>
                </a:solidFill>
                <a:latin typeface="Arial Narrow"/>
                <a:cs typeface="Arial Narrow"/>
              </a:rPr>
              <a:t>+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3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151" dirty="0">
                <a:solidFill>
                  <a:srgbClr val="0365C0"/>
                </a:solidFill>
                <a:latin typeface="Arial Narrow"/>
                <a:cs typeface="Arial Narrow"/>
              </a:rPr>
              <a:t>co</a:t>
            </a:r>
            <a:r>
              <a:rPr sz="2531" spc="88" dirty="0">
                <a:solidFill>
                  <a:srgbClr val="0365C0"/>
                </a:solidFill>
                <a:latin typeface="Arial Narrow"/>
                <a:cs typeface="Arial Narrow"/>
              </a:rPr>
              <a:t>ll</a:t>
            </a:r>
            <a:r>
              <a:rPr sz="2531" spc="-80" dirty="0">
                <a:solidFill>
                  <a:srgbClr val="0365C0"/>
                </a:solidFill>
                <a:latin typeface="Arial Narrow"/>
                <a:cs typeface="Arial Narrow"/>
              </a:rPr>
              <a:t>a</a:t>
            </a:r>
            <a:r>
              <a:rPr sz="2531" spc="172" dirty="0">
                <a:solidFill>
                  <a:srgbClr val="0365C0"/>
                </a:solidFill>
                <a:latin typeface="Arial Narrow"/>
                <a:cs typeface="Arial Narrow"/>
              </a:rPr>
              <a:t>bo</a:t>
            </a:r>
            <a:r>
              <a:rPr sz="2531" spc="109" dirty="0">
                <a:solidFill>
                  <a:srgbClr val="0365C0"/>
                </a:solidFill>
                <a:latin typeface="Arial Narrow"/>
                <a:cs typeface="Arial Narrow"/>
              </a:rPr>
              <a:t>ra</a:t>
            </a:r>
            <a:r>
              <a:rPr sz="2531" spc="193" dirty="0">
                <a:solidFill>
                  <a:srgbClr val="0365C0"/>
                </a:solidFill>
                <a:latin typeface="Arial Narrow"/>
                <a:cs typeface="Arial Narrow"/>
              </a:rPr>
              <a:t>t</a:t>
            </a:r>
            <a:r>
              <a:rPr sz="2531" spc="151" dirty="0">
                <a:solidFill>
                  <a:srgbClr val="0365C0"/>
                </a:solidFill>
                <a:latin typeface="Arial Narrow"/>
                <a:cs typeface="Arial Narrow"/>
              </a:rPr>
              <a:t>i</a:t>
            </a:r>
            <a:r>
              <a:rPr sz="2531" spc="229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n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148" dirty="0">
                <a:solidFill>
                  <a:srgbClr val="0365C0"/>
                </a:solidFill>
                <a:latin typeface="Arial Narrow"/>
                <a:cs typeface="Arial Narrow"/>
              </a:rPr>
              <a:t>meet</a:t>
            </a:r>
            <a:r>
              <a:rPr sz="2531" spc="56" dirty="0">
                <a:solidFill>
                  <a:srgbClr val="0365C0"/>
                </a:solidFill>
                <a:latin typeface="Arial Narrow"/>
                <a:cs typeface="Arial Narrow"/>
              </a:rPr>
              <a:t>i</a:t>
            </a:r>
            <a:r>
              <a:rPr sz="2531" spc="11" dirty="0">
                <a:solidFill>
                  <a:srgbClr val="0365C0"/>
                </a:solidFill>
                <a:latin typeface="Arial Narrow"/>
                <a:cs typeface="Arial Narrow"/>
              </a:rPr>
              <a:t>ng</a:t>
            </a:r>
            <a:r>
              <a:rPr sz="2531" spc="-74" dirty="0">
                <a:solidFill>
                  <a:srgbClr val="0365C0"/>
                </a:solidFill>
                <a:latin typeface="Arial Narrow"/>
                <a:cs typeface="Arial Narrow"/>
              </a:rPr>
              <a:t>s</a:t>
            </a:r>
            <a:endParaRPr sz="2531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281811" defTabSz="642915">
              <a:spcBef>
                <a:spcPts val="2236"/>
              </a:spcBef>
            </a:pPr>
            <a:r>
              <a:rPr sz="2672" b="1" spc="127" dirty="0">
                <a:solidFill>
                  <a:prstClr val="black"/>
                </a:solidFill>
                <a:latin typeface="Trebuchet MS"/>
                <a:cs typeface="Trebuchet MS"/>
              </a:rPr>
              <a:t>dis</a:t>
            </a:r>
            <a:r>
              <a:rPr sz="2672" b="1" spc="112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672" b="1" spc="53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672" b="1" spc="105" dirty="0">
                <a:solidFill>
                  <a:prstClr val="black"/>
                </a:solidFill>
                <a:latin typeface="Trebuchet MS"/>
                <a:cs typeface="Trebuchet MS"/>
              </a:rPr>
              <a:t>ibutio</a:t>
            </a:r>
            <a:r>
              <a:rPr sz="2672" b="1" spc="141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2672" b="1" spc="-1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672" b="1" spc="8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672" b="1" spc="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672" b="1" spc="105" dirty="0">
                <a:solidFill>
                  <a:prstClr val="black"/>
                </a:solidFill>
                <a:latin typeface="Trebuchet MS"/>
                <a:cs typeface="Trebuchet MS"/>
              </a:rPr>
              <a:t>topics</a:t>
            </a:r>
            <a:endParaRPr sz="2672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124744" defTabSz="642915">
              <a:spcBef>
                <a:spcPts val="1505"/>
              </a:spcBef>
              <a:tabLst>
                <a:tab pos="3571302" algn="l"/>
              </a:tabLst>
            </a:pPr>
            <a:r>
              <a:rPr sz="1406" spc="56" dirty="0">
                <a:solidFill>
                  <a:srgbClr val="FFFFFF"/>
                </a:solidFill>
                <a:latin typeface="Arial Narrow"/>
                <a:cs typeface="Arial Narrow"/>
              </a:rPr>
              <a:t>6	6</a:t>
            </a:r>
            <a:endParaRPr sz="1406">
              <a:solidFill>
                <a:prstClr val="black"/>
              </a:solidFill>
              <a:latin typeface="Arial Narrow"/>
              <a:cs typeface="Arial Narrow"/>
            </a:endParaRPr>
          </a:p>
          <a:p>
            <a:pPr marR="1621574" algn="ctr" defTabSz="642915">
              <a:spcBef>
                <a:spcPts val="1055"/>
              </a:spcBef>
            </a:pPr>
            <a:r>
              <a:rPr sz="1406" spc="56" dirty="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1406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70227" y="4054199"/>
            <a:ext cx="107156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56" dirty="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1406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13039" y="4402457"/>
            <a:ext cx="107156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56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1406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45399" y="4061368"/>
            <a:ext cx="2767309" cy="7566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446" marR="220109" indent="1339" algn="ctr" defTabSz="642915">
              <a:lnSpc>
                <a:spcPts val="1969"/>
              </a:lnSpc>
            </a:pPr>
            <a:r>
              <a:rPr sz="1687" spc="32" dirty="0">
                <a:solidFill>
                  <a:prstClr val="black"/>
                </a:solidFill>
                <a:latin typeface="Arial Narrow"/>
                <a:cs typeface="Arial Narrow"/>
              </a:rPr>
              <a:t>Rel</a:t>
            </a:r>
            <a:r>
              <a:rPr sz="1687" spc="-56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687" spc="95" dirty="0">
                <a:solidFill>
                  <a:prstClr val="black"/>
                </a:solidFill>
                <a:latin typeface="Arial Narrow"/>
                <a:cs typeface="Arial Narrow"/>
              </a:rPr>
              <a:t>ted</a:t>
            </a:r>
            <a:r>
              <a:rPr sz="1687" spc="-88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267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687" spc="98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687" spc="-11" dirty="0">
                <a:solidFill>
                  <a:prstClr val="black"/>
                </a:solidFill>
                <a:latin typeface="Arial Narrow"/>
                <a:cs typeface="Arial Narrow"/>
              </a:rPr>
              <a:t>ea</a:t>
            </a:r>
            <a:r>
              <a:rPr sz="1687" spc="-49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687" spc="-18" dirty="0">
                <a:solidFill>
                  <a:prstClr val="black"/>
                </a:solidFill>
                <a:latin typeface="Arial Narrow"/>
                <a:cs typeface="Arial Narrow"/>
              </a:rPr>
              <a:t>: </a:t>
            </a:r>
            <a:r>
              <a:rPr sz="1687" spc="70" dirty="0">
                <a:solidFill>
                  <a:prstClr val="black"/>
                </a:solidFill>
                <a:latin typeface="Arial Narrow"/>
                <a:cs typeface="Arial Narrow"/>
              </a:rPr>
              <a:t>As</a:t>
            </a:r>
            <a:r>
              <a:rPr sz="1687" spc="172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687" spc="161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687" spc="151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687" spc="67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1687" spc="7" dirty="0">
                <a:solidFill>
                  <a:prstClr val="black"/>
                </a:solidFill>
                <a:latin typeface="Arial Narrow"/>
                <a:cs typeface="Arial Narrow"/>
              </a:rPr>
              <a:t>h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ys</a:t>
            </a:r>
            <a:r>
              <a:rPr sz="1687" spc="60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cs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127" dirty="0">
                <a:solidFill>
                  <a:prstClr val="black"/>
                </a:solidFill>
                <a:latin typeface="Arial Narrow"/>
                <a:cs typeface="Arial Narrow"/>
              </a:rPr>
              <a:t>&amp;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176" dirty="0">
                <a:solidFill>
                  <a:prstClr val="black"/>
                </a:solidFill>
                <a:latin typeface="Arial Narrow"/>
                <a:cs typeface="Arial Narrow"/>
              </a:rPr>
              <a:t>Co</a:t>
            </a:r>
            <a:r>
              <a:rPr sz="1687" spc="-49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687" spc="151" dirty="0">
                <a:solidFill>
                  <a:prstClr val="black"/>
                </a:solidFill>
                <a:latin typeface="Arial Narrow"/>
                <a:cs typeface="Arial Narrow"/>
              </a:rPr>
              <a:t>mo</a:t>
            </a:r>
            <a:r>
              <a:rPr sz="1687" spc="105" dirty="0">
                <a:solidFill>
                  <a:prstClr val="black"/>
                </a:solidFill>
                <a:latin typeface="Arial Narrow"/>
                <a:cs typeface="Arial Narrow"/>
              </a:rPr>
              <a:t>lo</a:t>
            </a:r>
            <a:r>
              <a:rPr sz="1687" spc="-25" dirty="0">
                <a:solidFill>
                  <a:prstClr val="black"/>
                </a:solidFill>
                <a:latin typeface="Arial Narrow"/>
                <a:cs typeface="Arial Narrow"/>
              </a:rPr>
              <a:t>g</a:t>
            </a:r>
            <a:r>
              <a:rPr sz="1687" spc="39" dirty="0">
                <a:solidFill>
                  <a:prstClr val="black"/>
                </a:solidFill>
                <a:latin typeface="Arial Narrow"/>
                <a:cs typeface="Arial Narrow"/>
              </a:rPr>
              <a:t>y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  <a:p>
            <a:pPr algn="ctr" defTabSz="642915">
              <a:lnSpc>
                <a:spcPts val="1912"/>
              </a:lnSpc>
            </a:pPr>
            <a:r>
              <a:rPr sz="1687" spc="305" dirty="0">
                <a:solidFill>
                  <a:prstClr val="black"/>
                </a:solidFill>
                <a:latin typeface="Arial Narrow"/>
                <a:cs typeface="Arial Narrow"/>
              </a:rPr>
              <a:t>Q</a:t>
            </a:r>
            <a:r>
              <a:rPr sz="1687" spc="7" dirty="0">
                <a:solidFill>
                  <a:prstClr val="black"/>
                </a:solidFill>
                <a:latin typeface="Arial Narrow"/>
                <a:cs typeface="Arial Narrow"/>
              </a:rPr>
              <a:t>ua</a:t>
            </a:r>
            <a:r>
              <a:rPr sz="1687" spc="112" dirty="0">
                <a:solidFill>
                  <a:prstClr val="black"/>
                </a:solidFill>
                <a:latin typeface="Arial Narrow"/>
                <a:cs typeface="Arial Narrow"/>
              </a:rPr>
              <a:t>ntum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158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687" spc="-56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687" spc="32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687" spc="74" dirty="0">
                <a:solidFill>
                  <a:prstClr val="black"/>
                </a:solidFill>
                <a:latin typeface="Arial Narrow"/>
                <a:cs typeface="Arial Narrow"/>
              </a:rPr>
              <a:t>y</a:t>
            </a:r>
            <a:r>
              <a:rPr sz="1687" spc="46" dirty="0">
                <a:solidFill>
                  <a:prstClr val="black"/>
                </a:solidFill>
                <a:latin typeface="Arial Narrow"/>
                <a:cs typeface="Arial Narrow"/>
              </a:rPr>
              <a:t>-</a:t>
            </a:r>
            <a:r>
              <a:rPr sz="1687" spc="88" dirty="0">
                <a:solidFill>
                  <a:prstClr val="black"/>
                </a:solidFill>
                <a:latin typeface="Arial Narrow"/>
                <a:cs typeface="Arial Narrow"/>
              </a:rPr>
              <a:t>Bod</a:t>
            </a:r>
            <a:r>
              <a:rPr sz="1687" spc="39" dirty="0">
                <a:solidFill>
                  <a:prstClr val="black"/>
                </a:solidFill>
                <a:latin typeface="Arial Narrow"/>
                <a:cs typeface="Arial Narrow"/>
              </a:rPr>
              <a:t>y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-56" dirty="0">
                <a:solidFill>
                  <a:prstClr val="black"/>
                </a:solidFill>
                <a:latin typeface="Arial Narrow"/>
                <a:cs typeface="Arial Narrow"/>
              </a:rPr>
              <a:t>Sys</a:t>
            </a:r>
            <a:r>
              <a:rPr sz="1687" spc="74" dirty="0">
                <a:solidFill>
                  <a:prstClr val="black"/>
                </a:solidFill>
                <a:latin typeface="Arial Narrow"/>
                <a:cs typeface="Arial Narrow"/>
              </a:rPr>
              <a:t>tems</a:t>
            </a:r>
            <a:r>
              <a:rPr sz="1687" spc="-18" dirty="0">
                <a:solidFill>
                  <a:prstClr val="black"/>
                </a:solidFill>
                <a:latin typeface="Arial Narrow"/>
                <a:cs typeface="Arial Narrow"/>
              </a:rPr>
              <a:t>,..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28750" y="5365102"/>
            <a:ext cx="1347936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232164" defTabSz="642915">
              <a:lnSpc>
                <a:spcPts val="1969"/>
              </a:lnSpc>
            </a:pPr>
            <a:r>
              <a:rPr sz="1687" spc="305" dirty="0">
                <a:solidFill>
                  <a:prstClr val="black"/>
                </a:solidFill>
                <a:latin typeface="Arial Narrow"/>
                <a:cs typeface="Arial Narrow"/>
              </a:rPr>
              <a:t>Q</a:t>
            </a:r>
            <a:r>
              <a:rPr sz="1687" spc="229" dirty="0">
                <a:solidFill>
                  <a:prstClr val="black"/>
                </a:solidFill>
                <a:latin typeface="Arial Narrow"/>
                <a:cs typeface="Arial Narrow"/>
              </a:rPr>
              <a:t>CD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-56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687" spc="74" dirty="0">
                <a:solidFill>
                  <a:prstClr val="black"/>
                </a:solidFill>
                <a:latin typeface="Arial Narrow"/>
                <a:cs typeface="Arial Narrow"/>
              </a:rPr>
              <a:t>nd</a:t>
            </a:r>
            <a:r>
              <a:rPr sz="1687" spc="70" dirty="0">
                <a:solidFill>
                  <a:prstClr val="black"/>
                </a:solidFill>
                <a:latin typeface="Arial Narrow"/>
                <a:cs typeface="Arial Narrow"/>
              </a:rPr>
              <a:t> Ha</a:t>
            </a:r>
            <a:r>
              <a:rPr sz="1687" spc="84" dirty="0">
                <a:solidFill>
                  <a:prstClr val="black"/>
                </a:solidFill>
                <a:latin typeface="Arial Narrow"/>
                <a:cs typeface="Arial Narrow"/>
              </a:rPr>
              <a:t>d</a:t>
            </a:r>
            <a:r>
              <a:rPr sz="1687" spc="161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687" spc="151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687" spc="67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87" spc="-67" dirty="0">
                <a:solidFill>
                  <a:prstClr val="black"/>
                </a:solidFill>
                <a:latin typeface="Arial Narrow"/>
                <a:cs typeface="Arial Narrow"/>
              </a:rPr>
              <a:t>P</a:t>
            </a:r>
            <a:r>
              <a:rPr sz="1687" spc="7" dirty="0">
                <a:solidFill>
                  <a:prstClr val="black"/>
                </a:solidFill>
                <a:latin typeface="Arial Narrow"/>
                <a:cs typeface="Arial Narrow"/>
              </a:rPr>
              <a:t>h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ys</a:t>
            </a:r>
            <a:r>
              <a:rPr sz="1687" spc="60" dirty="0">
                <a:solidFill>
                  <a:prstClr val="black"/>
                </a:solidFill>
                <a:latin typeface="Arial Narrow"/>
                <a:cs typeface="Arial Narrow"/>
              </a:rPr>
              <a:t>i</a:t>
            </a:r>
            <a:r>
              <a:rPr sz="1687" dirty="0">
                <a:solidFill>
                  <a:prstClr val="black"/>
                </a:solidFill>
                <a:latin typeface="Arial Narrow"/>
                <a:cs typeface="Arial Narrow"/>
              </a:rPr>
              <a:t>cs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895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3430" y="276033"/>
            <a:ext cx="5487293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4327" marR="3572" indent="-455398" defTabSz="642915">
              <a:lnSpc>
                <a:spcPts val="3164"/>
              </a:lnSpc>
            </a:pPr>
            <a:r>
              <a:rPr sz="2742" b="1" spc="366" dirty="0">
                <a:solidFill>
                  <a:prstClr val="black"/>
                </a:solidFill>
                <a:latin typeface="Trebuchet MS"/>
                <a:cs typeface="Trebuchet MS"/>
              </a:rPr>
              <a:t>At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9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b="1" spc="109" dirty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sz="2742" b="1" spc="46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-1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742" b="1" spc="53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742" b="1" spc="197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ss</a:t>
            </a:r>
            <a:r>
              <a:rPr sz="2742" b="1" spc="53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742" b="1" spc="197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742" b="1" spc="102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02" dirty="0">
                <a:solidFill>
                  <a:prstClr val="black"/>
                </a:solidFill>
                <a:latin typeface="Trebuchet MS"/>
                <a:cs typeface="Trebuchet MS"/>
              </a:rPr>
              <a:t>wi</a:t>
            </a:r>
            <a:r>
              <a:rPr sz="2742" b="1" spc="19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b="1" spc="112" dirty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pa</a:t>
            </a:r>
            <a:r>
              <a:rPr sz="2742" b="1" spc="130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742" b="1" spc="19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b="1" spc="14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2742" b="1" spc="-1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742" b="1" spc="35" dirty="0">
                <a:solidFill>
                  <a:prstClr val="black"/>
                </a:solidFill>
                <a:latin typeface="Trebuchet MS"/>
                <a:cs typeface="Trebuchet MS"/>
              </a:rPr>
              <a:t>le</a:t>
            </a:r>
            <a:r>
              <a:rPr sz="2742" b="1" spc="330" dirty="0">
                <a:solidFill>
                  <a:prstClr val="black"/>
                </a:solidFill>
                <a:latin typeface="Trebuchet MS"/>
                <a:cs typeface="Trebuchet MS"/>
              </a:rPr>
              <a:t>-</a:t>
            </a:r>
            <a:r>
              <a:rPr sz="2742" b="1" spc="27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742" b="1" spc="10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02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2742" b="1" spc="19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b="1" spc="53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742" b="1" spc="197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742" b="1" spc="327" dirty="0">
                <a:solidFill>
                  <a:prstClr val="black"/>
                </a:solidFill>
                <a:latin typeface="Trebuchet MS"/>
                <a:cs typeface="Trebuchet MS"/>
              </a:rPr>
              <a:t>-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pa</a:t>
            </a:r>
            <a:r>
              <a:rPr sz="2742" b="1" spc="130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742" b="1" spc="190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2742" b="1" spc="14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2742" b="1" spc="-1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742" b="1" spc="35" dirty="0">
                <a:solidFill>
                  <a:prstClr val="black"/>
                </a:solidFill>
                <a:latin typeface="Trebuchet MS"/>
                <a:cs typeface="Trebuchet MS"/>
              </a:rPr>
              <a:t>le</a:t>
            </a:r>
            <a:r>
              <a:rPr sz="2742" b="1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2742" b="1" spc="109" dirty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sz="2742" b="1" spc="130" dirty="0">
                <a:solidFill>
                  <a:prstClr val="black"/>
                </a:solidFill>
                <a:latin typeface="Trebuchet MS"/>
                <a:cs typeface="Trebuchet MS"/>
              </a:rPr>
              <a:t>ys</a:t>
            </a:r>
            <a:r>
              <a:rPr sz="2742" b="1" spc="14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2742" b="1" spc="-1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742" b="1" spc="141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endParaRPr sz="2742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1622" y="144107"/>
            <a:ext cx="992922" cy="982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16760" y="149639"/>
            <a:ext cx="1428750" cy="994767"/>
          </a:xfrm>
          <a:custGeom>
            <a:avLst/>
            <a:gdLst/>
            <a:ahLst/>
            <a:cxnLst/>
            <a:rect l="l" t="t" r="r" b="b"/>
            <a:pathLst>
              <a:path w="2032000" h="1414780">
                <a:moveTo>
                  <a:pt x="0" y="1414600"/>
                </a:moveTo>
                <a:lnTo>
                  <a:pt x="2032000" y="1414600"/>
                </a:lnTo>
                <a:lnTo>
                  <a:pt x="2032000" y="0"/>
                </a:lnTo>
                <a:lnTo>
                  <a:pt x="0" y="0"/>
                </a:lnTo>
                <a:lnTo>
                  <a:pt x="0" y="1414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16760" y="149639"/>
            <a:ext cx="1428750" cy="994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2505" y="132115"/>
            <a:ext cx="702766" cy="10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668" b="1" dirty="0">
                <a:solidFill>
                  <a:srgbClr val="FFFFFF"/>
                </a:solidFill>
                <a:latin typeface="Georgia"/>
                <a:cs typeface="Georgia"/>
                <a:hlinkClick r:id="rId5"/>
              </a:rPr>
              <a:t>www.ectstar.eu</a:t>
            </a:r>
            <a:endParaRPr sz="668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0625" y="1812973"/>
            <a:ext cx="4905486" cy="497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90624" y="2353455"/>
            <a:ext cx="4946879" cy="532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624" y="3023490"/>
            <a:ext cx="4839775" cy="6456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90624" y="3795987"/>
            <a:ext cx="4193438" cy="6346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0624" y="4529502"/>
            <a:ext cx="4626344" cy="4899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0624" y="5125787"/>
            <a:ext cx="4476381" cy="6456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90625" y="5859300"/>
            <a:ext cx="5162749" cy="6678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5875" y="1287879"/>
            <a:ext cx="693300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74" dirty="0">
                <a:solidFill>
                  <a:srgbClr val="0365C0"/>
                </a:solidFill>
                <a:latin typeface="Arial Narrow"/>
                <a:cs typeface="Arial Narrow"/>
              </a:rPr>
              <a:t>s</a:t>
            </a:r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e</a:t>
            </a:r>
            <a:r>
              <a:rPr sz="2531" spc="35" dirty="0">
                <a:solidFill>
                  <a:srgbClr val="0365C0"/>
                </a:solidFill>
                <a:latin typeface="Arial Narrow"/>
                <a:cs typeface="Arial Narrow"/>
              </a:rPr>
              <a:t>l</a:t>
            </a:r>
            <a:r>
              <a:rPr sz="2531" spc="109" dirty="0">
                <a:solidFill>
                  <a:srgbClr val="0365C0"/>
                </a:solidFill>
                <a:latin typeface="Arial Narrow"/>
                <a:cs typeface="Arial Narrow"/>
              </a:rPr>
              <a:t>ected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67" dirty="0">
                <a:solidFill>
                  <a:srgbClr val="0365C0"/>
                </a:solidFill>
                <a:latin typeface="Arial Narrow"/>
                <a:cs typeface="Arial Narrow"/>
              </a:rPr>
              <a:t>exa</a:t>
            </a:r>
            <a:r>
              <a:rPr sz="2531" spc="172" dirty="0">
                <a:solidFill>
                  <a:srgbClr val="0365C0"/>
                </a:solidFill>
                <a:latin typeface="Arial Narrow"/>
                <a:cs typeface="Arial Narrow"/>
              </a:rPr>
              <a:t>mp</a:t>
            </a:r>
            <a:r>
              <a:rPr sz="2531" spc="49" dirty="0">
                <a:solidFill>
                  <a:srgbClr val="0365C0"/>
                </a:solidFill>
                <a:latin typeface="Arial Narrow"/>
                <a:cs typeface="Arial Narrow"/>
              </a:rPr>
              <a:t>l</a:t>
            </a:r>
            <a:r>
              <a:rPr sz="2531" spc="-14" dirty="0">
                <a:solidFill>
                  <a:srgbClr val="0365C0"/>
                </a:solidFill>
                <a:latin typeface="Arial Narrow"/>
                <a:cs typeface="Arial Narrow"/>
              </a:rPr>
              <a:t>es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158" dirty="0">
                <a:solidFill>
                  <a:srgbClr val="0365C0"/>
                </a:solidFill>
                <a:latin typeface="Arial Narrow"/>
                <a:cs typeface="Arial Narrow"/>
              </a:rPr>
              <a:t>f</a:t>
            </a:r>
            <a:r>
              <a:rPr sz="2531" spc="130" dirty="0">
                <a:solidFill>
                  <a:srgbClr val="0365C0"/>
                </a:solidFill>
                <a:latin typeface="Arial Narrow"/>
                <a:cs typeface="Arial Narrow"/>
              </a:rPr>
              <a:t>r</a:t>
            </a:r>
            <a:r>
              <a:rPr sz="2531" spc="229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531" spc="207" dirty="0">
                <a:solidFill>
                  <a:srgbClr val="0365C0"/>
                </a:solidFill>
                <a:latin typeface="Arial Narrow"/>
                <a:cs typeface="Arial Narrow"/>
              </a:rPr>
              <a:t>m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143" dirty="0">
                <a:solidFill>
                  <a:srgbClr val="0365C0"/>
                </a:solidFill>
                <a:latin typeface="Arial Narrow"/>
                <a:cs typeface="Arial Narrow"/>
              </a:rPr>
              <a:t>the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2019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260" dirty="0">
                <a:solidFill>
                  <a:srgbClr val="0365C0"/>
                </a:solidFill>
                <a:latin typeface="Arial Narrow"/>
                <a:cs typeface="Arial Narrow"/>
              </a:rPr>
              <a:t>w</a:t>
            </a:r>
            <a:r>
              <a:rPr sz="2531" spc="229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531" spc="151" dirty="0">
                <a:solidFill>
                  <a:srgbClr val="0365C0"/>
                </a:solidFill>
                <a:latin typeface="Arial Narrow"/>
                <a:cs typeface="Arial Narrow"/>
              </a:rPr>
              <a:t>rksho</a:t>
            </a:r>
            <a:r>
              <a:rPr sz="2531" spc="102" dirty="0">
                <a:solidFill>
                  <a:srgbClr val="0365C0"/>
                </a:solidFill>
                <a:latin typeface="Arial Narrow"/>
                <a:cs typeface="Arial Narrow"/>
              </a:rPr>
              <a:t>p</a:t>
            </a:r>
            <a:r>
              <a:rPr sz="2531" spc="123" dirty="0">
                <a:solidFill>
                  <a:srgbClr val="0365C0"/>
                </a:solidFill>
                <a:latin typeface="Arial Narrow"/>
                <a:cs typeface="Arial Narrow"/>
              </a:rPr>
              <a:t> </a:t>
            </a:r>
            <a:r>
              <a:rPr sz="2531" spc="253" dirty="0">
                <a:solidFill>
                  <a:srgbClr val="0365C0"/>
                </a:solidFill>
                <a:latin typeface="Arial Narrow"/>
                <a:cs typeface="Arial Narrow"/>
              </a:rPr>
              <a:t>p</a:t>
            </a:r>
            <a:r>
              <a:rPr sz="2531" spc="88" dirty="0">
                <a:solidFill>
                  <a:srgbClr val="0365C0"/>
                </a:solidFill>
                <a:latin typeface="Arial Narrow"/>
                <a:cs typeface="Arial Narrow"/>
              </a:rPr>
              <a:t>r</a:t>
            </a:r>
            <a:r>
              <a:rPr sz="2531" spc="229" dirty="0">
                <a:solidFill>
                  <a:srgbClr val="0365C0"/>
                </a:solidFill>
                <a:latin typeface="Arial Narrow"/>
                <a:cs typeface="Arial Narrow"/>
              </a:rPr>
              <a:t>o</a:t>
            </a:r>
            <a:r>
              <a:rPr sz="2531" spc="-80" dirty="0">
                <a:solidFill>
                  <a:srgbClr val="0365C0"/>
                </a:solidFill>
                <a:latin typeface="Arial Narrow"/>
                <a:cs typeface="Arial Narrow"/>
              </a:rPr>
              <a:t>g</a:t>
            </a:r>
            <a:r>
              <a:rPr sz="2531" spc="141" dirty="0">
                <a:solidFill>
                  <a:srgbClr val="0365C0"/>
                </a:solidFill>
                <a:latin typeface="Arial Narrow"/>
                <a:cs typeface="Arial Narrow"/>
              </a:rPr>
              <a:t>ram</a:t>
            </a:r>
            <a:endParaRPr sz="2531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400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3433" y="2896568"/>
            <a:ext cx="1011287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49" b="1" spc="11" dirty="0">
                <a:solidFill>
                  <a:srgbClr val="FFFFFF"/>
                </a:solidFill>
                <a:latin typeface="Georgia"/>
                <a:cs typeface="Georgia"/>
                <a:hlinkClick r:id="rId3"/>
              </a:rPr>
              <a:t>www.ectstar.eu</a:t>
            </a:r>
            <a:endParaRPr sz="949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58803" y="1637070"/>
            <a:ext cx="1137642" cy="1053257"/>
          </a:xfrm>
          <a:custGeom>
            <a:avLst/>
            <a:gdLst/>
            <a:ahLst/>
            <a:cxnLst/>
            <a:rect l="l" t="t" r="r" b="b"/>
            <a:pathLst>
              <a:path w="1617979" h="1497964">
                <a:moveTo>
                  <a:pt x="0" y="1497634"/>
                </a:moveTo>
                <a:lnTo>
                  <a:pt x="1617445" y="1497634"/>
                </a:lnTo>
                <a:lnTo>
                  <a:pt x="1617445" y="0"/>
                </a:lnTo>
                <a:lnTo>
                  <a:pt x="0" y="0"/>
                </a:lnTo>
                <a:lnTo>
                  <a:pt x="0" y="14976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87762" y="1660764"/>
            <a:ext cx="1087636" cy="1003250"/>
          </a:xfrm>
          <a:custGeom>
            <a:avLst/>
            <a:gdLst/>
            <a:ahLst/>
            <a:cxnLst/>
            <a:rect l="l" t="t" r="r" b="b"/>
            <a:pathLst>
              <a:path w="1546859" h="1426845">
                <a:moveTo>
                  <a:pt x="0" y="1426495"/>
                </a:moveTo>
                <a:lnTo>
                  <a:pt x="1546307" y="1426495"/>
                </a:lnTo>
                <a:lnTo>
                  <a:pt x="1546307" y="0"/>
                </a:lnTo>
                <a:lnTo>
                  <a:pt x="0" y="0"/>
                </a:lnTo>
                <a:lnTo>
                  <a:pt x="0" y="1426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87757" y="1660763"/>
            <a:ext cx="1087636" cy="1003250"/>
          </a:xfrm>
          <a:custGeom>
            <a:avLst/>
            <a:gdLst/>
            <a:ahLst/>
            <a:cxnLst/>
            <a:rect l="l" t="t" r="r" b="b"/>
            <a:pathLst>
              <a:path w="1546859" h="1426845">
                <a:moveTo>
                  <a:pt x="0" y="0"/>
                </a:moveTo>
                <a:lnTo>
                  <a:pt x="1546306" y="0"/>
                </a:lnTo>
                <a:lnTo>
                  <a:pt x="1546306" y="1426496"/>
                </a:lnTo>
                <a:lnTo>
                  <a:pt x="0" y="1426496"/>
                </a:lnTo>
                <a:lnTo>
                  <a:pt x="0" y="0"/>
                </a:lnTo>
                <a:close/>
              </a:path>
            </a:pathLst>
          </a:custGeom>
          <a:ln w="299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44264" y="1686960"/>
            <a:ext cx="983944" cy="973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26423" y="1766341"/>
            <a:ext cx="1021556" cy="865733"/>
          </a:xfrm>
          <a:custGeom>
            <a:avLst/>
            <a:gdLst/>
            <a:ahLst/>
            <a:cxnLst/>
            <a:rect l="l" t="t" r="r" b="b"/>
            <a:pathLst>
              <a:path w="1452879" h="1231264">
                <a:moveTo>
                  <a:pt x="0" y="1230979"/>
                </a:moveTo>
                <a:lnTo>
                  <a:pt x="1452778" y="1230979"/>
                </a:lnTo>
                <a:lnTo>
                  <a:pt x="1452778" y="0"/>
                </a:lnTo>
                <a:lnTo>
                  <a:pt x="0" y="0"/>
                </a:lnTo>
                <a:lnTo>
                  <a:pt x="0" y="12309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26423" y="1766341"/>
            <a:ext cx="629761" cy="865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8823" y="1773078"/>
            <a:ext cx="1031391" cy="864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408" y="386156"/>
            <a:ext cx="1762720" cy="538014"/>
          </a:xfrm>
          <a:custGeom>
            <a:avLst/>
            <a:gdLst/>
            <a:ahLst/>
            <a:cxnLst/>
            <a:rect l="l" t="t" r="r" b="b"/>
            <a:pathLst>
              <a:path w="2506979" h="765175">
                <a:moveTo>
                  <a:pt x="0" y="0"/>
                </a:moveTo>
                <a:lnTo>
                  <a:pt x="2506765" y="0"/>
                </a:lnTo>
                <a:lnTo>
                  <a:pt x="2506765" y="764611"/>
                </a:lnTo>
                <a:lnTo>
                  <a:pt x="0" y="764611"/>
                </a:lnTo>
                <a:lnTo>
                  <a:pt x="0" y="0"/>
                </a:lnTo>
                <a:close/>
              </a:path>
            </a:pathLst>
          </a:custGeom>
          <a:ln w="12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3400" y="418324"/>
            <a:ext cx="1480763" cy="4673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8125" y="1059799"/>
            <a:ext cx="2301627" cy="1529209"/>
          </a:xfrm>
          <a:custGeom>
            <a:avLst/>
            <a:gdLst/>
            <a:ahLst/>
            <a:cxnLst/>
            <a:rect l="l" t="t" r="r" b="b"/>
            <a:pathLst>
              <a:path w="3273425" h="2174875">
                <a:moveTo>
                  <a:pt x="0" y="2174450"/>
                </a:moveTo>
                <a:lnTo>
                  <a:pt x="3273106" y="2174450"/>
                </a:lnTo>
                <a:lnTo>
                  <a:pt x="3273106" y="0"/>
                </a:lnTo>
                <a:lnTo>
                  <a:pt x="0" y="0"/>
                </a:lnTo>
                <a:lnTo>
                  <a:pt x="0" y="2174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9929" y="1088792"/>
            <a:ext cx="1836442" cy="12242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5311" y="3603006"/>
            <a:ext cx="1160859" cy="607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3564" y="3657864"/>
            <a:ext cx="982266" cy="428625"/>
          </a:xfrm>
          <a:custGeom>
            <a:avLst/>
            <a:gdLst/>
            <a:ahLst/>
            <a:cxnLst/>
            <a:rect l="l" t="t" r="r" b="b"/>
            <a:pathLst>
              <a:path w="1397000" h="609600">
                <a:moveTo>
                  <a:pt x="1206500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419100"/>
                </a:lnTo>
                <a:lnTo>
                  <a:pt x="5536" y="464879"/>
                </a:lnTo>
                <a:lnTo>
                  <a:pt x="21263" y="506645"/>
                </a:lnTo>
                <a:lnTo>
                  <a:pt x="45856" y="543074"/>
                </a:lnTo>
                <a:lnTo>
                  <a:pt x="77993" y="572844"/>
                </a:lnTo>
                <a:lnTo>
                  <a:pt x="116348" y="594629"/>
                </a:lnTo>
                <a:lnTo>
                  <a:pt x="159599" y="607106"/>
                </a:lnTo>
                <a:lnTo>
                  <a:pt x="190500" y="609600"/>
                </a:lnTo>
                <a:lnTo>
                  <a:pt x="1206500" y="609600"/>
                </a:lnTo>
                <a:lnTo>
                  <a:pt x="1252279" y="604063"/>
                </a:lnTo>
                <a:lnTo>
                  <a:pt x="1294045" y="588336"/>
                </a:lnTo>
                <a:lnTo>
                  <a:pt x="1330475" y="563742"/>
                </a:lnTo>
                <a:lnTo>
                  <a:pt x="1360244" y="531606"/>
                </a:lnTo>
                <a:lnTo>
                  <a:pt x="1382029" y="493250"/>
                </a:lnTo>
                <a:lnTo>
                  <a:pt x="1394506" y="449999"/>
                </a:lnTo>
                <a:lnTo>
                  <a:pt x="1397000" y="419100"/>
                </a:lnTo>
                <a:lnTo>
                  <a:pt x="1397000" y="190500"/>
                </a:lnTo>
                <a:lnTo>
                  <a:pt x="1391463" y="144720"/>
                </a:lnTo>
                <a:lnTo>
                  <a:pt x="1375736" y="102954"/>
                </a:lnTo>
                <a:lnTo>
                  <a:pt x="1351143" y="66524"/>
                </a:lnTo>
                <a:lnTo>
                  <a:pt x="1319006" y="36755"/>
                </a:lnTo>
                <a:lnTo>
                  <a:pt x="1280651" y="14970"/>
                </a:lnTo>
                <a:lnTo>
                  <a:pt x="1237400" y="2493"/>
                </a:lnTo>
                <a:lnTo>
                  <a:pt x="1206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47124" y="1002990"/>
            <a:ext cx="754689" cy="1285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08430" y="2997049"/>
            <a:ext cx="1472526" cy="6246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21313" y="4145289"/>
            <a:ext cx="1160859" cy="607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69567" y="4200147"/>
            <a:ext cx="982266" cy="428625"/>
          </a:xfrm>
          <a:custGeom>
            <a:avLst/>
            <a:gdLst/>
            <a:ahLst/>
            <a:cxnLst/>
            <a:rect l="l" t="t" r="r" b="b"/>
            <a:pathLst>
              <a:path w="1397000" h="609600">
                <a:moveTo>
                  <a:pt x="1206500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419100"/>
                </a:lnTo>
                <a:lnTo>
                  <a:pt x="5536" y="464879"/>
                </a:lnTo>
                <a:lnTo>
                  <a:pt x="21263" y="506645"/>
                </a:lnTo>
                <a:lnTo>
                  <a:pt x="45856" y="543074"/>
                </a:lnTo>
                <a:lnTo>
                  <a:pt x="77993" y="572844"/>
                </a:lnTo>
                <a:lnTo>
                  <a:pt x="116348" y="594629"/>
                </a:lnTo>
                <a:lnTo>
                  <a:pt x="159599" y="607106"/>
                </a:lnTo>
                <a:lnTo>
                  <a:pt x="190500" y="609599"/>
                </a:lnTo>
                <a:lnTo>
                  <a:pt x="1206500" y="609599"/>
                </a:lnTo>
                <a:lnTo>
                  <a:pt x="1252279" y="604063"/>
                </a:lnTo>
                <a:lnTo>
                  <a:pt x="1294045" y="588336"/>
                </a:lnTo>
                <a:lnTo>
                  <a:pt x="1330475" y="563742"/>
                </a:lnTo>
                <a:lnTo>
                  <a:pt x="1360244" y="531606"/>
                </a:lnTo>
                <a:lnTo>
                  <a:pt x="1382029" y="493250"/>
                </a:lnTo>
                <a:lnTo>
                  <a:pt x="1394506" y="449999"/>
                </a:lnTo>
                <a:lnTo>
                  <a:pt x="1397000" y="419100"/>
                </a:lnTo>
                <a:lnTo>
                  <a:pt x="1397000" y="190500"/>
                </a:lnTo>
                <a:lnTo>
                  <a:pt x="1391463" y="144720"/>
                </a:lnTo>
                <a:lnTo>
                  <a:pt x="1375736" y="102954"/>
                </a:lnTo>
                <a:lnTo>
                  <a:pt x="1351143" y="66524"/>
                </a:lnTo>
                <a:lnTo>
                  <a:pt x="1319006" y="36755"/>
                </a:lnTo>
                <a:lnTo>
                  <a:pt x="1280651" y="14970"/>
                </a:lnTo>
                <a:lnTo>
                  <a:pt x="1237400" y="2493"/>
                </a:lnTo>
                <a:lnTo>
                  <a:pt x="1206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07316" y="5873007"/>
            <a:ext cx="1160859" cy="607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55570" y="5927865"/>
            <a:ext cx="982266" cy="428625"/>
          </a:xfrm>
          <a:custGeom>
            <a:avLst/>
            <a:gdLst/>
            <a:ahLst/>
            <a:cxnLst/>
            <a:rect l="l" t="t" r="r" b="b"/>
            <a:pathLst>
              <a:path w="1397000" h="609600">
                <a:moveTo>
                  <a:pt x="1206500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3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499"/>
                </a:lnTo>
                <a:lnTo>
                  <a:pt x="0" y="419099"/>
                </a:lnTo>
                <a:lnTo>
                  <a:pt x="5536" y="464879"/>
                </a:lnTo>
                <a:lnTo>
                  <a:pt x="21263" y="506645"/>
                </a:lnTo>
                <a:lnTo>
                  <a:pt x="45857" y="543075"/>
                </a:lnTo>
                <a:lnTo>
                  <a:pt x="77993" y="572844"/>
                </a:lnTo>
                <a:lnTo>
                  <a:pt x="116349" y="594629"/>
                </a:lnTo>
                <a:lnTo>
                  <a:pt x="159600" y="607106"/>
                </a:lnTo>
                <a:lnTo>
                  <a:pt x="190500" y="609599"/>
                </a:lnTo>
                <a:lnTo>
                  <a:pt x="1206500" y="609599"/>
                </a:lnTo>
                <a:lnTo>
                  <a:pt x="1252279" y="604063"/>
                </a:lnTo>
                <a:lnTo>
                  <a:pt x="1294045" y="588336"/>
                </a:lnTo>
                <a:lnTo>
                  <a:pt x="1330475" y="563743"/>
                </a:lnTo>
                <a:lnTo>
                  <a:pt x="1360244" y="531606"/>
                </a:lnTo>
                <a:lnTo>
                  <a:pt x="1382029" y="493251"/>
                </a:lnTo>
                <a:lnTo>
                  <a:pt x="1394506" y="449999"/>
                </a:lnTo>
                <a:lnTo>
                  <a:pt x="1397000" y="419099"/>
                </a:lnTo>
                <a:lnTo>
                  <a:pt x="1397000" y="190499"/>
                </a:lnTo>
                <a:lnTo>
                  <a:pt x="1391463" y="144720"/>
                </a:lnTo>
                <a:lnTo>
                  <a:pt x="1375736" y="102954"/>
                </a:lnTo>
                <a:lnTo>
                  <a:pt x="1351143" y="66524"/>
                </a:lnTo>
                <a:lnTo>
                  <a:pt x="1319006" y="36755"/>
                </a:lnTo>
                <a:lnTo>
                  <a:pt x="1280651" y="14970"/>
                </a:lnTo>
                <a:lnTo>
                  <a:pt x="1237400" y="2493"/>
                </a:lnTo>
                <a:lnTo>
                  <a:pt x="1206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12555" y="4991205"/>
            <a:ext cx="1227159" cy="11787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89991" y="5573396"/>
            <a:ext cx="1160859" cy="607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38244" y="5628253"/>
            <a:ext cx="982266" cy="428625"/>
          </a:xfrm>
          <a:custGeom>
            <a:avLst/>
            <a:gdLst/>
            <a:ahLst/>
            <a:cxnLst/>
            <a:rect l="l" t="t" r="r" b="b"/>
            <a:pathLst>
              <a:path w="1397000" h="609600">
                <a:moveTo>
                  <a:pt x="1206500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3"/>
                </a:lnTo>
                <a:lnTo>
                  <a:pt x="9711" y="130287"/>
                </a:lnTo>
                <a:lnTo>
                  <a:pt x="631" y="174876"/>
                </a:lnTo>
                <a:lnTo>
                  <a:pt x="0" y="190500"/>
                </a:lnTo>
                <a:lnTo>
                  <a:pt x="0" y="419100"/>
                </a:lnTo>
                <a:lnTo>
                  <a:pt x="5536" y="464879"/>
                </a:lnTo>
                <a:lnTo>
                  <a:pt x="21263" y="506646"/>
                </a:lnTo>
                <a:lnTo>
                  <a:pt x="45856" y="543075"/>
                </a:lnTo>
                <a:lnTo>
                  <a:pt x="77993" y="572845"/>
                </a:lnTo>
                <a:lnTo>
                  <a:pt x="116348" y="594630"/>
                </a:lnTo>
                <a:lnTo>
                  <a:pt x="159599" y="607107"/>
                </a:lnTo>
                <a:lnTo>
                  <a:pt x="190500" y="609600"/>
                </a:lnTo>
                <a:lnTo>
                  <a:pt x="1206500" y="609600"/>
                </a:lnTo>
                <a:lnTo>
                  <a:pt x="1252279" y="604064"/>
                </a:lnTo>
                <a:lnTo>
                  <a:pt x="1294045" y="588337"/>
                </a:lnTo>
                <a:lnTo>
                  <a:pt x="1330475" y="563743"/>
                </a:lnTo>
                <a:lnTo>
                  <a:pt x="1360244" y="531607"/>
                </a:lnTo>
                <a:lnTo>
                  <a:pt x="1382029" y="493251"/>
                </a:lnTo>
                <a:lnTo>
                  <a:pt x="1394506" y="450000"/>
                </a:lnTo>
                <a:lnTo>
                  <a:pt x="1397000" y="419100"/>
                </a:lnTo>
                <a:lnTo>
                  <a:pt x="1397000" y="190500"/>
                </a:lnTo>
                <a:lnTo>
                  <a:pt x="1391463" y="144720"/>
                </a:lnTo>
                <a:lnTo>
                  <a:pt x="1375736" y="102954"/>
                </a:lnTo>
                <a:lnTo>
                  <a:pt x="1351143" y="66525"/>
                </a:lnTo>
                <a:lnTo>
                  <a:pt x="1319006" y="36755"/>
                </a:lnTo>
                <a:lnTo>
                  <a:pt x="1280651" y="14970"/>
                </a:lnTo>
                <a:lnTo>
                  <a:pt x="1237400" y="2493"/>
                </a:lnTo>
                <a:lnTo>
                  <a:pt x="1206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55570" y="4768294"/>
            <a:ext cx="2646759" cy="737146"/>
          </a:xfrm>
          <a:custGeom>
            <a:avLst/>
            <a:gdLst/>
            <a:ahLst/>
            <a:cxnLst/>
            <a:rect l="l" t="t" r="r" b="b"/>
            <a:pathLst>
              <a:path w="3764279" h="1048384">
                <a:moveTo>
                  <a:pt x="0" y="1048113"/>
                </a:moveTo>
                <a:lnTo>
                  <a:pt x="3764065" y="1048113"/>
                </a:lnTo>
                <a:lnTo>
                  <a:pt x="3764065" y="0"/>
                </a:lnTo>
                <a:lnTo>
                  <a:pt x="0" y="0"/>
                </a:lnTo>
                <a:lnTo>
                  <a:pt x="0" y="1048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355571" y="4768294"/>
            <a:ext cx="2646608" cy="7369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0922" y="4218852"/>
            <a:ext cx="1340667" cy="9516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9924" y="5591256"/>
            <a:ext cx="1315860" cy="571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8178" y="5646112"/>
            <a:ext cx="1137642" cy="392906"/>
          </a:xfrm>
          <a:custGeom>
            <a:avLst/>
            <a:gdLst/>
            <a:ahLst/>
            <a:cxnLst/>
            <a:rect l="l" t="t" r="r" b="b"/>
            <a:pathLst>
              <a:path w="1617980" h="558800">
                <a:moveTo>
                  <a:pt x="1426945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3"/>
                </a:lnTo>
                <a:lnTo>
                  <a:pt x="9711" y="130287"/>
                </a:lnTo>
                <a:lnTo>
                  <a:pt x="631" y="174876"/>
                </a:lnTo>
                <a:lnTo>
                  <a:pt x="0" y="190500"/>
                </a:lnTo>
                <a:lnTo>
                  <a:pt x="0" y="368300"/>
                </a:lnTo>
                <a:lnTo>
                  <a:pt x="5536" y="414079"/>
                </a:lnTo>
                <a:lnTo>
                  <a:pt x="21263" y="455846"/>
                </a:lnTo>
                <a:lnTo>
                  <a:pt x="45856" y="492275"/>
                </a:lnTo>
                <a:lnTo>
                  <a:pt x="77993" y="522045"/>
                </a:lnTo>
                <a:lnTo>
                  <a:pt x="116348" y="543830"/>
                </a:lnTo>
                <a:lnTo>
                  <a:pt x="159599" y="556307"/>
                </a:lnTo>
                <a:lnTo>
                  <a:pt x="190500" y="558800"/>
                </a:lnTo>
                <a:lnTo>
                  <a:pt x="1426945" y="558800"/>
                </a:lnTo>
                <a:lnTo>
                  <a:pt x="1472725" y="553264"/>
                </a:lnTo>
                <a:lnTo>
                  <a:pt x="1514491" y="537537"/>
                </a:lnTo>
                <a:lnTo>
                  <a:pt x="1550921" y="512943"/>
                </a:lnTo>
                <a:lnTo>
                  <a:pt x="1580690" y="480807"/>
                </a:lnTo>
                <a:lnTo>
                  <a:pt x="1602475" y="442451"/>
                </a:lnTo>
                <a:lnTo>
                  <a:pt x="1614952" y="399200"/>
                </a:lnTo>
                <a:lnTo>
                  <a:pt x="1617445" y="368300"/>
                </a:lnTo>
                <a:lnTo>
                  <a:pt x="1617445" y="190500"/>
                </a:lnTo>
                <a:lnTo>
                  <a:pt x="1611909" y="144720"/>
                </a:lnTo>
                <a:lnTo>
                  <a:pt x="1596182" y="102954"/>
                </a:lnTo>
                <a:lnTo>
                  <a:pt x="1571589" y="66525"/>
                </a:lnTo>
                <a:lnTo>
                  <a:pt x="1539452" y="36755"/>
                </a:lnTo>
                <a:lnTo>
                  <a:pt x="1501097" y="14970"/>
                </a:lnTo>
                <a:lnTo>
                  <a:pt x="1457846" y="2493"/>
                </a:lnTo>
                <a:lnTo>
                  <a:pt x="14269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45549" y="233894"/>
            <a:ext cx="2714625" cy="9155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93803" y="288751"/>
            <a:ext cx="2536031" cy="737146"/>
          </a:xfrm>
          <a:custGeom>
            <a:avLst/>
            <a:gdLst/>
            <a:ahLst/>
            <a:cxnLst/>
            <a:rect l="l" t="t" r="r" b="b"/>
            <a:pathLst>
              <a:path w="3606800" h="1048385">
                <a:moveTo>
                  <a:pt x="3416300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857613"/>
                </a:lnTo>
                <a:lnTo>
                  <a:pt x="5536" y="903392"/>
                </a:lnTo>
                <a:lnTo>
                  <a:pt x="21263" y="945159"/>
                </a:lnTo>
                <a:lnTo>
                  <a:pt x="45856" y="981588"/>
                </a:lnTo>
                <a:lnTo>
                  <a:pt x="77993" y="1011357"/>
                </a:lnTo>
                <a:lnTo>
                  <a:pt x="116348" y="1033142"/>
                </a:lnTo>
                <a:lnTo>
                  <a:pt x="159599" y="1045619"/>
                </a:lnTo>
                <a:lnTo>
                  <a:pt x="190500" y="1048113"/>
                </a:lnTo>
                <a:lnTo>
                  <a:pt x="3416300" y="1048113"/>
                </a:lnTo>
                <a:lnTo>
                  <a:pt x="3462079" y="1042576"/>
                </a:lnTo>
                <a:lnTo>
                  <a:pt x="3503845" y="1026850"/>
                </a:lnTo>
                <a:lnTo>
                  <a:pt x="3540274" y="1002256"/>
                </a:lnTo>
                <a:lnTo>
                  <a:pt x="3570044" y="970120"/>
                </a:lnTo>
                <a:lnTo>
                  <a:pt x="3591829" y="931764"/>
                </a:lnTo>
                <a:lnTo>
                  <a:pt x="3604306" y="888513"/>
                </a:lnTo>
                <a:lnTo>
                  <a:pt x="3606800" y="857613"/>
                </a:lnTo>
                <a:lnTo>
                  <a:pt x="3606800" y="190500"/>
                </a:lnTo>
                <a:lnTo>
                  <a:pt x="3601263" y="144720"/>
                </a:lnTo>
                <a:lnTo>
                  <a:pt x="3585536" y="102954"/>
                </a:lnTo>
                <a:lnTo>
                  <a:pt x="3560942" y="66524"/>
                </a:lnTo>
                <a:lnTo>
                  <a:pt x="3528806" y="36755"/>
                </a:lnTo>
                <a:lnTo>
                  <a:pt x="3490450" y="14970"/>
                </a:lnTo>
                <a:lnTo>
                  <a:pt x="3447199" y="2493"/>
                </a:lnTo>
                <a:lnTo>
                  <a:pt x="3416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0976" y="381121"/>
            <a:ext cx="5360045" cy="22783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79293" marR="3572" indent="-80364" defTabSz="642915">
              <a:lnSpc>
                <a:spcPts val="2320"/>
              </a:lnSpc>
            </a:pPr>
            <a:r>
              <a:rPr sz="1969" b="1" spc="323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1969" b="1" spc="299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969" b="1" spc="278" dirty="0">
                <a:solidFill>
                  <a:prstClr val="black"/>
                </a:solidFill>
                <a:latin typeface="Trebuchet MS"/>
                <a:cs typeface="Trebuchet MS"/>
              </a:rPr>
              <a:t>ER</a:t>
            </a:r>
            <a:r>
              <a:rPr sz="1969" b="1" spc="285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969" b="1" spc="183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969" b="1" spc="218" dirty="0">
                <a:solidFill>
                  <a:prstClr val="black"/>
                </a:solidFill>
                <a:latin typeface="Trebuchet MS"/>
                <a:cs typeface="Trebuchet MS"/>
              </a:rPr>
              <a:t>TI</a:t>
            </a:r>
            <a:r>
              <a:rPr sz="1969" b="1" spc="31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969" b="1" spc="42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969" b="1" spc="267" dirty="0">
                <a:solidFill>
                  <a:prstClr val="black"/>
                </a:solidFill>
                <a:latin typeface="Trebuchet MS"/>
                <a:cs typeface="Trebuchet MS"/>
              </a:rPr>
              <a:t>AL</a:t>
            </a:r>
            <a:r>
              <a:rPr sz="1969" b="1" spc="13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69" b="1" spc="22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969" b="1" spc="288" dirty="0">
                <a:solidFill>
                  <a:prstClr val="black"/>
                </a:solidFill>
                <a:latin typeface="Trebuchet MS"/>
                <a:cs typeface="Trebuchet MS"/>
              </a:rPr>
              <a:t>OO</a:t>
            </a:r>
            <a:r>
              <a:rPr sz="1969" b="1" spc="218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1969" b="1" spc="207" dirty="0">
                <a:solidFill>
                  <a:prstClr val="black"/>
                </a:solidFill>
                <a:latin typeface="Trebuchet MS"/>
                <a:cs typeface="Trebuchet MS"/>
              </a:rPr>
              <a:t>ER</a:t>
            </a:r>
            <a:r>
              <a:rPr sz="1969" b="1" spc="183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969" b="1" spc="218" dirty="0">
                <a:solidFill>
                  <a:prstClr val="black"/>
                </a:solidFill>
                <a:latin typeface="Trebuchet MS"/>
                <a:cs typeface="Trebuchet MS"/>
              </a:rPr>
              <a:t>TI</a:t>
            </a:r>
            <a:r>
              <a:rPr sz="1969" b="1" spc="31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969" b="1" spc="457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969" b="1" spc="190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endParaRPr sz="1969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642915">
              <a:spcBef>
                <a:spcPts val="25"/>
              </a:spcBef>
            </a:pPr>
            <a:endParaRPr sz="210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53246" defTabSz="642915"/>
            <a:r>
              <a:rPr sz="2566" b="1" spc="32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566" b="1" spc="-116" dirty="0">
                <a:solidFill>
                  <a:srgbClr val="FFFFFF"/>
                </a:solidFill>
                <a:latin typeface="Trebuchet MS"/>
                <a:cs typeface="Trebuchet MS"/>
              </a:rPr>
              <a:t>NT</a:t>
            </a:r>
            <a:endParaRPr sz="2566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642915"/>
            <a:endParaRPr sz="260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 defTabSz="642915">
              <a:spcBef>
                <a:spcPts val="2176"/>
              </a:spcBef>
            </a:pPr>
            <a:r>
              <a:rPr sz="1863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019" spc="-32" dirty="0">
                <a:solidFill>
                  <a:prstClr val="black"/>
                </a:solidFill>
                <a:latin typeface="Arial"/>
                <a:cs typeface="Arial"/>
              </a:rPr>
              <a:t>NSTITUTE</a:t>
            </a:r>
            <a:r>
              <a:rPr sz="1019" spc="4" dirty="0">
                <a:solidFill>
                  <a:prstClr val="black"/>
                </a:solidFill>
                <a:latin typeface="Arial"/>
                <a:cs typeface="Arial"/>
              </a:rPr>
              <a:t> for </a:t>
            </a:r>
            <a:r>
              <a:rPr sz="1863"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019" spc="-14" dirty="0">
                <a:solidFill>
                  <a:prstClr val="black"/>
                </a:solidFill>
                <a:latin typeface="Arial"/>
                <a:cs typeface="Arial"/>
              </a:rPr>
              <a:t>UCLEAR</a:t>
            </a:r>
            <a:r>
              <a:rPr sz="10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19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3"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019" spc="-25" dirty="0">
                <a:solidFill>
                  <a:prstClr val="black"/>
                </a:solidFill>
                <a:latin typeface="Arial"/>
                <a:cs typeface="Arial"/>
              </a:rPr>
              <a:t>HEO</a:t>
            </a:r>
            <a:r>
              <a:rPr sz="1019" spc="-63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019" spc="-49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endParaRPr sz="101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60859" y="3742307"/>
            <a:ext cx="636687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109" b="1" spc="327" dirty="0">
                <a:solidFill>
                  <a:prstClr val="black"/>
                </a:solidFill>
                <a:latin typeface="Trebuchet MS"/>
                <a:cs typeface="Trebuchet MS"/>
              </a:rPr>
              <a:t>USA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02711" y="4269158"/>
            <a:ext cx="786705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109" b="1" spc="-7" dirty="0">
                <a:solidFill>
                  <a:prstClr val="black"/>
                </a:solidFill>
                <a:latin typeface="Trebuchet MS"/>
                <a:cs typeface="Trebuchet MS"/>
              </a:rPr>
              <a:t>Ja</a:t>
            </a:r>
            <a:r>
              <a:rPr sz="2109" b="1" spc="-39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2109" b="1" spc="105" dirty="0">
                <a:solidFill>
                  <a:prstClr val="black"/>
                </a:solidFill>
                <a:latin typeface="Trebuchet MS"/>
                <a:cs typeface="Trebuchet MS"/>
              </a:rPr>
              <a:t>an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47235" y="6010447"/>
            <a:ext cx="792956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109" b="1" spc="109" dirty="0">
                <a:solidFill>
                  <a:prstClr val="black"/>
                </a:solidFill>
                <a:latin typeface="Trebuchet MS"/>
                <a:cs typeface="Trebuchet MS"/>
              </a:rPr>
              <a:t>China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7141" y="6178173"/>
            <a:ext cx="41299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b="1" spc="207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1687" b="1" spc="186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endParaRPr sz="1687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59524" y="6415522"/>
            <a:ext cx="2280196" cy="183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195" b="1" spc="15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sz="1195" b="1" spc="7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195" b="1" spc="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195" b="1" spc="60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195" b="1" spc="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95" b="1" spc="116" dirty="0">
                <a:solidFill>
                  <a:prstClr val="black"/>
                </a:solidFill>
                <a:latin typeface="Trebuchet MS"/>
                <a:cs typeface="Trebuchet MS"/>
              </a:rPr>
              <a:t>Ac</a:t>
            </a:r>
            <a:r>
              <a:rPr sz="1195" b="1" spc="42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195" b="1" spc="60" dirty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sz="1195" b="1" spc="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195" b="1" spc="15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1195" b="1" spc="56" dirty="0">
                <a:solidFill>
                  <a:prstClr val="black"/>
                </a:solidFill>
                <a:latin typeface="Trebuchet MS"/>
                <a:cs typeface="Trebuchet MS"/>
              </a:rPr>
              <a:t>y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95" b="1" spc="88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f</a:t>
            </a:r>
            <a:r>
              <a:rPr sz="1195" b="1" spc="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95" b="1" spc="116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195" b="1" spc="7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195" b="1" spc="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195" b="1" spc="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195" b="1" spc="60" dirty="0">
                <a:solidFill>
                  <a:prstClr val="black"/>
                </a:solidFill>
                <a:latin typeface="Trebuchet MS"/>
                <a:cs typeface="Trebuchet MS"/>
              </a:rPr>
              <a:t>s</a:t>
            </a:r>
            <a:endParaRPr sz="119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17024" y="5697908"/>
            <a:ext cx="825550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109" b="1" spc="179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2109" b="1" spc="24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109" b="1" spc="-21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109" b="1" spc="91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2109" b="1" spc="7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0063" y="5249016"/>
            <a:ext cx="11711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b="1" spc="105" dirty="0">
                <a:solidFill>
                  <a:prstClr val="black"/>
                </a:solidFill>
                <a:latin typeface="Trebuchet MS"/>
                <a:cs typeface="Trebuchet MS"/>
              </a:rPr>
              <a:t>JIN</a:t>
            </a:r>
            <a:r>
              <a:rPr sz="1687" b="1" spc="225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687" b="1" spc="-4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87" spc="80" dirty="0">
                <a:solidFill>
                  <a:prstClr val="black"/>
                </a:solidFill>
                <a:latin typeface="Arial Narrow"/>
                <a:cs typeface="Arial Narrow"/>
              </a:rPr>
              <a:t>Dubna</a:t>
            </a:r>
            <a:endParaRPr sz="168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4712" y="5715768"/>
            <a:ext cx="887164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109" b="1" spc="221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2109" b="1" spc="186" dirty="0">
                <a:solidFill>
                  <a:prstClr val="black"/>
                </a:solidFill>
                <a:latin typeface="Trebuchet MS"/>
                <a:cs typeface="Trebuchet MS"/>
              </a:rPr>
              <a:t>u</a:t>
            </a:r>
            <a:r>
              <a:rPr sz="2109" b="1" spc="109" dirty="0">
                <a:solidFill>
                  <a:prstClr val="black"/>
                </a:solidFill>
                <a:latin typeface="Trebuchet MS"/>
                <a:cs typeface="Trebuchet MS"/>
              </a:rPr>
              <a:t>ss</a:t>
            </a:r>
            <a:r>
              <a:rPr sz="2109" b="1" spc="11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2109" b="1" spc="7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366868" y="3781265"/>
            <a:ext cx="2786509" cy="183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195" b="1" spc="278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195" b="1" spc="42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195" b="1" spc="84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195" b="1" spc="7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195" b="1" spc="88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195" b="1" spc="46" dirty="0">
                <a:solidFill>
                  <a:prstClr val="black"/>
                </a:solidFill>
                <a:latin typeface="Trebuchet MS"/>
                <a:cs typeface="Trebuchet MS"/>
              </a:rPr>
              <a:t>na</a:t>
            </a:r>
            <a:r>
              <a:rPr sz="1195" b="1" spc="11" dirty="0">
                <a:solidFill>
                  <a:prstClr val="black"/>
                </a:solidFill>
                <a:latin typeface="Trebuchet MS"/>
                <a:cs typeface="Trebuchet MS"/>
              </a:rPr>
              <a:t>l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95" b="1" spc="143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r>
              <a:rPr sz="1195" b="1" spc="84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195" b="1" spc="21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195" b="1" spc="88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r>
              <a:rPr sz="1195" b="1" spc="88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195" b="1" spc="15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1195" b="1" spc="7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1195" b="1" spc="42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195" b="1" spc="11" dirty="0">
                <a:solidFill>
                  <a:prstClr val="black"/>
                </a:solidFill>
                <a:latin typeface="Trebuchet MS"/>
                <a:cs typeface="Trebuchet MS"/>
              </a:rPr>
              <a:t>l</a:t>
            </a:r>
            <a:r>
              <a:rPr sz="1195" b="1" spc="-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95" b="1" spc="17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195" b="1" spc="60" dirty="0">
                <a:solidFill>
                  <a:prstClr val="black"/>
                </a:solidFill>
                <a:latin typeface="Trebuchet MS"/>
                <a:cs typeface="Trebuchet MS"/>
              </a:rPr>
              <a:t>bs</a:t>
            </a:r>
            <a:r>
              <a:rPr sz="1195" b="1" spc="18" dirty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sz="1195" b="1" spc="74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va</a:t>
            </a:r>
            <a:r>
              <a:rPr sz="1195" b="1" spc="84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sz="1195" b="1" spc="88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1195" b="1" spc="74" dirty="0">
                <a:solidFill>
                  <a:prstClr val="black"/>
                </a:solidFill>
                <a:latin typeface="Trebuchet MS"/>
                <a:cs typeface="Trebuchet MS"/>
              </a:rPr>
              <a:t>r</a:t>
            </a:r>
            <a:r>
              <a:rPr sz="1195" b="1" spc="56" dirty="0">
                <a:solidFill>
                  <a:prstClr val="black"/>
                </a:solidFill>
                <a:latin typeface="Trebuchet MS"/>
                <a:cs typeface="Trebuchet MS"/>
              </a:rPr>
              <a:t>y</a:t>
            </a:r>
            <a:endParaRPr sz="119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29500" y="3959859"/>
            <a:ext cx="654100" cy="183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195" b="1" spc="39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195" b="1" spc="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195" b="1" spc="-155" dirty="0">
                <a:solidFill>
                  <a:prstClr val="black"/>
                </a:solidFill>
                <a:latin typeface="Trebuchet MS"/>
                <a:cs typeface="Trebuchet MS"/>
              </a:rPr>
              <a:t>J</a:t>
            </a:r>
            <a:r>
              <a:rPr sz="1195" b="1" spc="53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p</a:t>
            </a:r>
            <a:r>
              <a:rPr sz="1195" b="1" spc="60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1195" b="1" spc="49" dirty="0">
                <a:solidFill>
                  <a:prstClr val="black"/>
                </a:solidFill>
                <a:latin typeface="Trebuchet MS"/>
                <a:cs typeface="Trebuchet MS"/>
              </a:rPr>
              <a:t>n</a:t>
            </a:r>
            <a:endParaRPr sz="119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65748" y="181240"/>
            <a:ext cx="1989904" cy="7959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176151" y="824324"/>
            <a:ext cx="727770" cy="423267"/>
          </a:xfrm>
          <a:custGeom>
            <a:avLst/>
            <a:gdLst/>
            <a:ahLst/>
            <a:cxnLst/>
            <a:rect l="l" t="t" r="r" b="b"/>
            <a:pathLst>
              <a:path w="1035050" h="601980">
                <a:moveTo>
                  <a:pt x="0" y="590642"/>
                </a:moveTo>
                <a:lnTo>
                  <a:pt x="1028219" y="0"/>
                </a:lnTo>
                <a:lnTo>
                  <a:pt x="1034545" y="11012"/>
                </a:lnTo>
                <a:lnTo>
                  <a:pt x="6325" y="601654"/>
                </a:lnTo>
                <a:lnTo>
                  <a:pt x="0" y="590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085847" y="5081561"/>
            <a:ext cx="1037578" cy="9980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462364" y="6111439"/>
            <a:ext cx="1519261" cy="571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510618" y="6166297"/>
            <a:ext cx="1340793" cy="392906"/>
          </a:xfrm>
          <a:custGeom>
            <a:avLst/>
            <a:gdLst/>
            <a:ahLst/>
            <a:cxnLst/>
            <a:rect l="l" t="t" r="r" b="b"/>
            <a:pathLst>
              <a:path w="1906904" h="558800">
                <a:moveTo>
                  <a:pt x="1716227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6"/>
                </a:lnTo>
                <a:lnTo>
                  <a:pt x="0" y="190499"/>
                </a:lnTo>
                <a:lnTo>
                  <a:pt x="0" y="368299"/>
                </a:lnTo>
                <a:lnTo>
                  <a:pt x="5536" y="414079"/>
                </a:lnTo>
                <a:lnTo>
                  <a:pt x="21263" y="455845"/>
                </a:lnTo>
                <a:lnTo>
                  <a:pt x="45856" y="492275"/>
                </a:lnTo>
                <a:lnTo>
                  <a:pt x="77993" y="522044"/>
                </a:lnTo>
                <a:lnTo>
                  <a:pt x="116348" y="543829"/>
                </a:lnTo>
                <a:lnTo>
                  <a:pt x="159599" y="556306"/>
                </a:lnTo>
                <a:lnTo>
                  <a:pt x="190500" y="558799"/>
                </a:lnTo>
                <a:lnTo>
                  <a:pt x="1716227" y="558799"/>
                </a:lnTo>
                <a:lnTo>
                  <a:pt x="1762006" y="553263"/>
                </a:lnTo>
                <a:lnTo>
                  <a:pt x="1803772" y="537536"/>
                </a:lnTo>
                <a:lnTo>
                  <a:pt x="1840202" y="512943"/>
                </a:lnTo>
                <a:lnTo>
                  <a:pt x="1869971" y="480806"/>
                </a:lnTo>
                <a:lnTo>
                  <a:pt x="1891756" y="442451"/>
                </a:lnTo>
                <a:lnTo>
                  <a:pt x="1904233" y="399200"/>
                </a:lnTo>
                <a:lnTo>
                  <a:pt x="1906727" y="368299"/>
                </a:lnTo>
                <a:lnTo>
                  <a:pt x="1906727" y="190499"/>
                </a:lnTo>
                <a:lnTo>
                  <a:pt x="1901190" y="144720"/>
                </a:lnTo>
                <a:lnTo>
                  <a:pt x="1885463" y="102954"/>
                </a:lnTo>
                <a:lnTo>
                  <a:pt x="1860870" y="66524"/>
                </a:lnTo>
                <a:lnTo>
                  <a:pt x="1828733" y="36755"/>
                </a:lnTo>
                <a:lnTo>
                  <a:pt x="1790378" y="14970"/>
                </a:lnTo>
                <a:lnTo>
                  <a:pt x="1747127" y="2493"/>
                </a:lnTo>
                <a:lnTo>
                  <a:pt x="1716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44961" y="6233689"/>
            <a:ext cx="1272033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109" b="1" spc="158" dirty="0">
                <a:solidFill>
                  <a:prstClr val="black"/>
                </a:solidFill>
                <a:latin typeface="Trebuchet MS"/>
                <a:cs typeface="Trebuchet MS"/>
              </a:rPr>
              <a:t>Germa</a:t>
            </a:r>
            <a:r>
              <a:rPr sz="2109" b="1" spc="88" dirty="0">
                <a:solidFill>
                  <a:prstClr val="black"/>
                </a:solidFill>
                <a:latin typeface="Trebuchet MS"/>
                <a:cs typeface="Trebuchet MS"/>
              </a:rPr>
              <a:t>ny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841991" y="5184058"/>
            <a:ext cx="1137266" cy="79301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4844" y="2822721"/>
            <a:ext cx="3193208" cy="6862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57763" y="2428035"/>
            <a:ext cx="3086237" cy="4730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2204864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Calibri-Bold"/>
              </a:rPr>
              <a:t>         </a:t>
            </a:r>
            <a:r>
              <a:rPr lang="fr-FR" b="1" dirty="0" err="1" smtClean="0">
                <a:latin typeface="Calibri-Bold"/>
              </a:rPr>
              <a:t>Activities</a:t>
            </a:r>
            <a:r>
              <a:rPr lang="fr-FR" dirty="0" smtClean="0">
                <a:latin typeface="Calibri" panose="020F0502020204030204" pitchFamily="34" charset="0"/>
              </a:rPr>
              <a:t>:</a:t>
            </a:r>
          </a:p>
          <a:p>
            <a:endParaRPr lang="fr-FR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latin typeface="Calibri-Bold"/>
              </a:rPr>
              <a:t>Annual </a:t>
            </a:r>
            <a:r>
              <a:rPr lang="en-US" b="1" dirty="0">
                <a:latin typeface="Calibri-Bold"/>
              </a:rPr>
              <a:t>general </a:t>
            </a:r>
            <a:r>
              <a:rPr lang="en-US" b="1" dirty="0" smtClean="0">
                <a:latin typeface="Calibri-Bold"/>
              </a:rPr>
              <a:t>meeting</a:t>
            </a:r>
            <a:r>
              <a:rPr lang="en-US" dirty="0">
                <a:latin typeface="Calibri" panose="020F0502020204030204" pitchFamily="34" charset="0"/>
              </a:rPr>
              <a:t>; </a:t>
            </a:r>
            <a:r>
              <a:rPr lang="en-US" b="1" dirty="0" smtClean="0">
                <a:latin typeface="Calibri-Bold"/>
              </a:rPr>
              <a:t>Thematic workshops</a:t>
            </a:r>
          </a:p>
          <a:p>
            <a:endParaRPr lang="en-US" b="1" dirty="0" smtClean="0">
              <a:latin typeface="Calibri-Bold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2.   </a:t>
            </a:r>
            <a:r>
              <a:rPr lang="en-US" b="1" dirty="0" smtClean="0">
                <a:latin typeface="Calibri-Bold"/>
              </a:rPr>
              <a:t>Dedicated meetings </a:t>
            </a:r>
            <a:r>
              <a:rPr lang="en-US" dirty="0">
                <a:latin typeface="Calibri" panose="020F0502020204030204" pitchFamily="34" charset="0"/>
              </a:rPr>
              <a:t>to consolidate/finalize </a:t>
            </a:r>
            <a:r>
              <a:rPr lang="en-US" dirty="0" smtClean="0">
                <a:latin typeface="Calibri" panose="020F0502020204030204" pitchFamily="34" charset="0"/>
              </a:rPr>
              <a:t>collaborative </a:t>
            </a:r>
            <a:r>
              <a:rPr lang="en-US" dirty="0">
                <a:latin typeface="Calibri" panose="020F0502020204030204" pitchFamily="34" charset="0"/>
              </a:rPr>
              <a:t>projects and common </a:t>
            </a:r>
            <a:r>
              <a:rPr lang="en-US" dirty="0" smtClean="0">
                <a:latin typeface="Calibri" panose="020F0502020204030204" pitchFamily="34" charset="0"/>
              </a:rPr>
              <a:t>  proposals 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3.   </a:t>
            </a:r>
            <a:r>
              <a:rPr lang="en-US" b="1" dirty="0" smtClean="0">
                <a:latin typeface="Calibri-Bold"/>
              </a:rPr>
              <a:t>Coordination </a:t>
            </a:r>
            <a:r>
              <a:rPr lang="en-US" dirty="0">
                <a:latin typeface="Calibri" panose="020F0502020204030204" pitchFamily="34" charset="0"/>
              </a:rPr>
              <a:t>of </a:t>
            </a:r>
            <a:r>
              <a:rPr lang="en-US" dirty="0" smtClean="0">
                <a:latin typeface="Calibri" panose="020F0502020204030204" pitchFamily="34" charset="0"/>
              </a:rPr>
              <a:t>existing/planned activities </a:t>
            </a:r>
            <a:r>
              <a:rPr lang="en-US" dirty="0">
                <a:latin typeface="Calibri" panose="020F0502020204030204" pitchFamily="34" charset="0"/>
              </a:rPr>
              <a:t>of the </a:t>
            </a:r>
            <a:r>
              <a:rPr lang="en-US" b="1" dirty="0" smtClean="0">
                <a:latin typeface="Calibri-Bold"/>
              </a:rPr>
              <a:t>participating institutions</a:t>
            </a:r>
          </a:p>
          <a:p>
            <a:endParaRPr lang="en-US" b="1" dirty="0">
              <a:latin typeface="Calibri-Bold"/>
            </a:endParaRPr>
          </a:p>
          <a:p>
            <a:r>
              <a:rPr lang="en-US" dirty="0">
                <a:latin typeface="Calibri" panose="020F0502020204030204" pitchFamily="34" charset="0"/>
              </a:rPr>
              <a:t>4</a:t>
            </a:r>
            <a:r>
              <a:rPr lang="en-US" dirty="0" smtClean="0">
                <a:latin typeface="Calibri" panose="020F0502020204030204" pitchFamily="34" charset="0"/>
              </a:rPr>
              <a:t>.   </a:t>
            </a:r>
            <a:r>
              <a:rPr lang="en-US" b="1" dirty="0" smtClean="0">
                <a:latin typeface="Calibri-Bold"/>
              </a:rPr>
              <a:t>Contacts/coordination </a:t>
            </a:r>
            <a:r>
              <a:rPr lang="en-US" dirty="0">
                <a:latin typeface="Calibri" panose="020F0502020204030204" pitchFamily="34" charset="0"/>
              </a:rPr>
              <a:t>with </a:t>
            </a:r>
            <a:r>
              <a:rPr lang="en-US" dirty="0" err="1">
                <a:latin typeface="Calibri" panose="020F0502020204030204" pitchFamily="34" charset="0"/>
              </a:rPr>
              <a:t>ApP</a:t>
            </a:r>
            <a:r>
              <a:rPr lang="en-US" dirty="0">
                <a:latin typeface="Calibri" panose="020F0502020204030204" pitchFamily="34" charset="0"/>
              </a:rPr>
              <a:t> theorists from </a:t>
            </a:r>
            <a:r>
              <a:rPr lang="en-US" b="1" dirty="0">
                <a:latin typeface="Calibri-Bold"/>
              </a:rPr>
              <a:t>all over the </a:t>
            </a:r>
            <a:r>
              <a:rPr lang="en-US" b="1" dirty="0" smtClean="0">
                <a:latin typeface="Calibri-Bold"/>
              </a:rPr>
              <a:t>world</a:t>
            </a:r>
          </a:p>
          <a:p>
            <a:endParaRPr lang="en-US" b="1" dirty="0">
              <a:latin typeface="Calibri-Bold"/>
            </a:endParaRPr>
          </a:p>
          <a:p>
            <a:r>
              <a:rPr lang="en-US" dirty="0">
                <a:latin typeface="Calibri" panose="020F0502020204030204" pitchFamily="34" charset="0"/>
              </a:rPr>
              <a:t>5</a:t>
            </a:r>
            <a:r>
              <a:rPr lang="en-US" dirty="0" smtClean="0">
                <a:latin typeface="Calibri" panose="020F0502020204030204" pitchFamily="34" charset="0"/>
              </a:rPr>
              <a:t>.   Advice</a:t>
            </a:r>
            <a:r>
              <a:rPr lang="en-US" dirty="0">
                <a:latin typeface="Calibri" panose="020F0502020204030204" pitchFamily="34" charset="0"/>
              </a:rPr>
              <a:t>, referee support, training concerning </a:t>
            </a:r>
            <a:r>
              <a:rPr lang="en-US" b="1" dirty="0">
                <a:latin typeface="Calibri-Bold"/>
              </a:rPr>
              <a:t>funding </a:t>
            </a:r>
            <a:r>
              <a:rPr lang="en-US" b="1" dirty="0" smtClean="0">
                <a:latin typeface="Calibri-Bold"/>
              </a:rPr>
              <a:t>proposals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6</a:t>
            </a:r>
            <a:r>
              <a:rPr lang="en-US" dirty="0" smtClean="0">
                <a:latin typeface="Calibri" panose="020F0502020204030204" pitchFamily="34" charset="0"/>
              </a:rPr>
              <a:t>.   </a:t>
            </a:r>
            <a:r>
              <a:rPr lang="en-US" b="1" dirty="0" err="1" smtClean="0">
                <a:latin typeface="Calibri-Bold"/>
              </a:rPr>
              <a:t>EuCAPT</a:t>
            </a:r>
            <a:r>
              <a:rPr lang="en-US" b="1" dirty="0" smtClean="0">
                <a:latin typeface="Calibri-Bold"/>
              </a:rPr>
              <a:t> </a:t>
            </a:r>
            <a:r>
              <a:rPr lang="en-US" b="1" dirty="0">
                <a:latin typeface="Calibri-Bold"/>
              </a:rPr>
              <a:t>website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activity </a:t>
            </a:r>
            <a:r>
              <a:rPr lang="en-US" dirty="0">
                <a:latin typeface="Calibri" panose="020F0502020204030204" pitchFamily="34" charset="0"/>
              </a:rPr>
              <a:t>calendar, </a:t>
            </a:r>
            <a:r>
              <a:rPr lang="en-US" dirty="0" smtClean="0">
                <a:latin typeface="Calibri" panose="020F0502020204030204" pitchFamily="34" charset="0"/>
              </a:rPr>
              <a:t>news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23528" y="40466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latin typeface="Calibri-Bold"/>
              </a:rPr>
              <a:t>EuCAPT</a:t>
            </a:r>
            <a:r>
              <a:rPr lang="fr-FR" sz="2400" b="1" dirty="0" smtClean="0">
                <a:latin typeface="Calibri-Bold"/>
              </a:rPr>
              <a:t> </a:t>
            </a:r>
            <a:r>
              <a:rPr lang="fr-FR" sz="2400" b="1" dirty="0" err="1">
                <a:latin typeface="Calibri-Bold"/>
              </a:rPr>
              <a:t>European</a:t>
            </a:r>
            <a:r>
              <a:rPr lang="fr-FR" sz="2400" b="1" dirty="0">
                <a:latin typeface="Calibri-Bold"/>
              </a:rPr>
              <a:t> Centre for </a:t>
            </a:r>
            <a:r>
              <a:rPr lang="fr-FR" sz="2400" b="1" dirty="0" err="1">
                <a:latin typeface="Calibri-Bold"/>
              </a:rPr>
              <a:t>Astroparticle</a:t>
            </a:r>
            <a:r>
              <a:rPr lang="fr-FR" sz="2400" b="1" dirty="0">
                <a:latin typeface="Calibri-Bold"/>
              </a:rPr>
              <a:t> </a:t>
            </a:r>
            <a:r>
              <a:rPr lang="fr-FR" sz="2400" b="1" dirty="0" smtClean="0">
                <a:latin typeface="Calibri-Bold"/>
              </a:rPr>
              <a:t>Theory</a:t>
            </a:r>
          </a:p>
          <a:p>
            <a:r>
              <a:rPr lang="fr-FR" sz="2400" dirty="0" err="1">
                <a:latin typeface="Calibri-Bold"/>
              </a:rPr>
              <a:t>w</a:t>
            </a:r>
            <a:r>
              <a:rPr lang="fr-FR" sz="2400" dirty="0" err="1" smtClean="0">
                <a:latin typeface="Calibri-Bold"/>
              </a:rPr>
              <a:t>as</a:t>
            </a:r>
            <a:r>
              <a:rPr lang="fr-FR" sz="2400" dirty="0" smtClean="0">
                <a:latin typeface="Calibri-Bold"/>
              </a:rPr>
              <a:t> </a:t>
            </a:r>
            <a:r>
              <a:rPr lang="fr-FR" sz="2400" dirty="0" err="1" smtClean="0">
                <a:latin typeface="Calibri-Bold"/>
              </a:rPr>
              <a:t>launched</a:t>
            </a:r>
            <a:r>
              <a:rPr lang="fr-FR" sz="2400" dirty="0">
                <a:latin typeface="Calibri-Bold"/>
              </a:rPr>
              <a:t> </a:t>
            </a:r>
            <a:r>
              <a:rPr lang="fr-FR" sz="2400" dirty="0" smtClean="0">
                <a:latin typeface="Calibri-Bold"/>
              </a:rPr>
              <a:t>on 10 July, 2019 at CERN</a:t>
            </a:r>
          </a:p>
          <a:p>
            <a:endParaRPr lang="fr-FR" sz="2400" b="1" dirty="0">
              <a:latin typeface="Calibri-Bold"/>
            </a:endParaRPr>
          </a:p>
          <a:p>
            <a:r>
              <a:rPr lang="en-US" b="1" dirty="0" err="1">
                <a:latin typeface="Calibri-Bold"/>
              </a:rPr>
              <a:t>Organisation</a:t>
            </a:r>
            <a:r>
              <a:rPr lang="en-US" b="1" dirty="0">
                <a:latin typeface="Calibri-Bold"/>
              </a:rPr>
              <a:t>: </a:t>
            </a:r>
            <a:r>
              <a:rPr lang="en-US" dirty="0">
                <a:latin typeface="Calibri" panose="020F0502020204030204" pitchFamily="34" charset="0"/>
              </a:rPr>
              <a:t>a central </a:t>
            </a:r>
            <a:r>
              <a:rPr lang="en-US" b="1" dirty="0">
                <a:latin typeface="Calibri-Bold"/>
              </a:rPr>
              <a:t>Hub </a:t>
            </a:r>
            <a:r>
              <a:rPr lang="en-US" dirty="0">
                <a:latin typeface="Calibri" panose="020F0502020204030204" pitchFamily="34" charset="0"/>
              </a:rPr>
              <a:t>(first 5 </a:t>
            </a:r>
            <a:r>
              <a:rPr lang="en-US" dirty="0" smtClean="0">
                <a:latin typeface="Calibri" panose="020F0502020204030204" pitchFamily="34" charset="0"/>
              </a:rPr>
              <a:t>years: </a:t>
            </a:r>
            <a:r>
              <a:rPr lang="en-US" dirty="0">
                <a:latin typeface="Calibri" panose="020F0502020204030204" pitchFamily="34" charset="0"/>
              </a:rPr>
              <a:t>CERN) and distributed </a:t>
            </a:r>
            <a:r>
              <a:rPr lang="en-US" dirty="0" err="1">
                <a:latin typeface="Calibri" panose="020F0502020204030204" pitchFamily="34" charset="0"/>
              </a:rPr>
              <a:t>centres</a:t>
            </a:r>
            <a:r>
              <a:rPr lang="en-US" dirty="0">
                <a:latin typeface="Calibri" panose="020F0502020204030204" pitchFamily="34" charset="0"/>
              </a:rPr>
              <a:t> governed </a:t>
            </a:r>
            <a:r>
              <a:rPr lang="en-US" dirty="0" smtClean="0">
                <a:latin typeface="Calibri" panose="020F0502020204030204" pitchFamily="34" charset="0"/>
              </a:rPr>
              <a:t>by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a Director and </a:t>
            </a:r>
            <a:r>
              <a:rPr lang="en-US" b="1" dirty="0" smtClean="0">
                <a:latin typeface="Calibri-Bold"/>
              </a:rPr>
              <a:t>Steering </a:t>
            </a:r>
            <a:r>
              <a:rPr lang="fr-FR" b="1" dirty="0" err="1" smtClean="0">
                <a:latin typeface="Calibri-Bold"/>
              </a:rPr>
              <a:t>Committee</a:t>
            </a:r>
            <a:r>
              <a:rPr lang="fr-FR" b="1" dirty="0" smtClean="0">
                <a:latin typeface="Calibri-Bold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including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supporting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Institutes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47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612775"/>
            <a:ext cx="9144000" cy="1034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GB" alt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European Nuclear Science and Applications Research 2</a:t>
            </a: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GB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ENSAR2</a:t>
            </a:r>
            <a:r>
              <a:rPr lang="en-GB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fr-FR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ntegrating 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(IA) for European nuclear scientists 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performing 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in three of the major subfields defined by </a:t>
            </a:r>
            <a:r>
              <a:rPr lang="en-US" alt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NuPECC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fr-F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and Dynamics, Nuclear </a:t>
            </a:r>
            <a:r>
              <a:rPr lang="en-US" alt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Astrophysics and </a:t>
            </a:r>
            <a:r>
              <a:rPr lang="en-US" altLang="fr-F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Tools and Applications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fr-FR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aim is to provide access to nine of the complementary world-class large-scale facilities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fr-FR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Muhsin</a:t>
            </a:r>
            <a:r>
              <a:rPr lang="en-GB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GB" altLang="fr-FR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Harakeh</a:t>
            </a:r>
            <a:endParaRPr lang="en-GB" altLang="fr-FR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fr-FR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Coordinator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fr-F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fr-FR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fr-FR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fr-FR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fr-F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564" y="-99392"/>
            <a:ext cx="8229600" cy="1143000"/>
          </a:xfrm>
        </p:spPr>
        <p:txBody>
          <a:bodyPr/>
          <a:lstStyle/>
          <a:p>
            <a:r>
              <a:rPr lang="fr-FR" sz="3600" dirty="0">
                <a:latin typeface="Comic Sans MS" panose="030F0702030302020204" pitchFamily="66" charset="0"/>
              </a:rPr>
              <a:t>a</a:t>
            </a:r>
            <a:r>
              <a:rPr lang="fr-FR" sz="3600" dirty="0" smtClean="0">
                <a:latin typeface="Comic Sans MS" panose="030F0702030302020204" pitchFamily="66" charset="0"/>
              </a:rPr>
              <a:t>nd Beyond 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352" y="1268760"/>
            <a:ext cx="8634024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sz="2800" dirty="0" smtClean="0">
              <a:latin typeface="Comic Sans MS"/>
              <a:cs typeface="Comic Sans MS"/>
            </a:endParaRPr>
          </a:p>
          <a:p>
            <a:r>
              <a:rPr lang="fr-FR" sz="2800" dirty="0" err="1" smtClean="0">
                <a:latin typeface="Comic Sans MS"/>
              </a:rPr>
              <a:t>Conferences</a:t>
            </a:r>
            <a:r>
              <a:rPr lang="fr-FR" sz="2800" dirty="0" smtClean="0">
                <a:latin typeface="Comic Sans MS"/>
              </a:rPr>
              <a:t> </a:t>
            </a:r>
            <a:r>
              <a:rPr lang="fr-FR" sz="2800" dirty="0" smtClean="0">
                <a:latin typeface="Comic Sans MS"/>
              </a:rPr>
              <a:t>(EPS HEP, NPD, QM, INPC</a:t>
            </a:r>
            <a:r>
              <a:rPr lang="fr-FR" sz="2800" dirty="0" smtClean="0">
                <a:latin typeface="Comic Sans MS"/>
              </a:rPr>
              <a:t>)</a:t>
            </a:r>
          </a:p>
          <a:p>
            <a:endParaRPr lang="fr-FR" sz="2800" dirty="0" smtClean="0">
              <a:latin typeface="Comic Sans MS"/>
            </a:endParaRPr>
          </a:p>
          <a:p>
            <a:pPr lvl="0"/>
            <a:r>
              <a:rPr lang="fr-FR" sz="2800" spc="-15" dirty="0">
                <a:solidFill>
                  <a:prstClr val="black"/>
                </a:solidFill>
              </a:rPr>
              <a:t>EPPSU</a:t>
            </a:r>
            <a:r>
              <a:rPr lang="fr-FR" sz="2800" spc="-4" dirty="0">
                <a:solidFill>
                  <a:prstClr val="black"/>
                </a:solidFill>
              </a:rPr>
              <a:t> </a:t>
            </a:r>
            <a:r>
              <a:rPr lang="fr-FR" sz="2800" dirty="0">
                <a:solidFill>
                  <a:prstClr val="black"/>
                </a:solidFill>
                <a:latin typeface="Comic Sans MS"/>
                <a:cs typeface="Comic Sans MS"/>
              </a:rPr>
              <a:t>2020 Open Symposium in Granada</a:t>
            </a:r>
          </a:p>
          <a:p>
            <a:pPr marL="0" indent="0">
              <a:buNone/>
            </a:pPr>
            <a:endParaRPr lang="fr-FR" sz="2800" dirty="0" smtClean="0">
              <a:latin typeface="Comic Sans MS"/>
            </a:endParaRPr>
          </a:p>
          <a:p>
            <a:r>
              <a:rPr lang="fr-FR" sz="2800" dirty="0" err="1" smtClean="0">
                <a:latin typeface="Comic Sans MS"/>
              </a:rPr>
              <a:t>European</a:t>
            </a:r>
            <a:r>
              <a:rPr lang="fr-FR" sz="2800" dirty="0" smtClean="0">
                <a:latin typeface="Comic Sans MS"/>
              </a:rPr>
              <a:t> </a:t>
            </a:r>
            <a:r>
              <a:rPr lang="fr-FR" sz="2800" dirty="0" smtClean="0">
                <a:latin typeface="Comic Sans MS"/>
              </a:rPr>
              <a:t>Actions</a:t>
            </a:r>
            <a:endParaRPr lang="fr-FR" sz="2800" dirty="0" smtClean="0">
              <a:latin typeface="Comic Sans MS"/>
            </a:endParaRPr>
          </a:p>
          <a:p>
            <a:pPr marL="0" indent="0">
              <a:buNone/>
            </a:pPr>
            <a:r>
              <a:rPr lang="fr-FR" sz="2800" dirty="0">
                <a:latin typeface="Comic Sans MS"/>
              </a:rPr>
              <a:t> </a:t>
            </a:r>
            <a:r>
              <a:rPr lang="fr-FR" sz="2800" dirty="0" smtClean="0">
                <a:latin typeface="Comic Sans MS"/>
              </a:rPr>
              <a:t>  Theory </a:t>
            </a:r>
            <a:r>
              <a:rPr lang="fr-FR" sz="2800" dirty="0" err="1" smtClean="0">
                <a:latin typeface="Comic Sans MS"/>
              </a:rPr>
              <a:t>Centers</a:t>
            </a:r>
            <a:r>
              <a:rPr lang="fr-FR" sz="2800" dirty="0" smtClean="0">
                <a:latin typeface="Comic Sans MS"/>
              </a:rPr>
              <a:t> (ECT*, </a:t>
            </a:r>
            <a:r>
              <a:rPr lang="fr-FR" sz="2800" dirty="0" err="1" smtClean="0">
                <a:latin typeface="Comic Sans MS"/>
              </a:rPr>
              <a:t>EuCAPT</a:t>
            </a:r>
            <a:r>
              <a:rPr lang="fr-FR" sz="2800" dirty="0" smtClean="0">
                <a:latin typeface="Comic Sans MS"/>
              </a:rPr>
              <a:t>)</a:t>
            </a:r>
          </a:p>
          <a:p>
            <a:pPr marL="0" indent="0">
              <a:buNone/>
            </a:pPr>
            <a:r>
              <a:rPr lang="fr-FR" sz="2800" dirty="0" smtClean="0">
                <a:latin typeface="Comic Sans MS"/>
              </a:rPr>
              <a:t>    </a:t>
            </a:r>
            <a:r>
              <a:rPr lang="fr-FR" sz="2800" dirty="0" err="1" smtClean="0">
                <a:latin typeface="Comic Sans MS"/>
              </a:rPr>
              <a:t>Integrating</a:t>
            </a:r>
            <a:r>
              <a:rPr lang="fr-FR" sz="2800" dirty="0" smtClean="0">
                <a:latin typeface="Comic Sans MS"/>
              </a:rPr>
              <a:t> </a:t>
            </a:r>
            <a:r>
              <a:rPr lang="fr-FR" sz="2800" dirty="0" err="1" smtClean="0">
                <a:latin typeface="Comic Sans MS"/>
              </a:rPr>
              <a:t>Activities</a:t>
            </a:r>
            <a:r>
              <a:rPr lang="fr-FR" sz="2800" dirty="0" smtClean="0">
                <a:latin typeface="Comic Sans MS"/>
              </a:rPr>
              <a:t> (NSAR2, STRONG-2020)</a:t>
            </a:r>
          </a:p>
          <a:p>
            <a:pPr marL="0" indent="0">
              <a:buNone/>
            </a:pPr>
            <a:endParaRPr lang="fr-FR" sz="2800" dirty="0" smtClean="0">
              <a:latin typeface="Comic Sans MS"/>
            </a:endParaRPr>
          </a:p>
          <a:p>
            <a:r>
              <a:rPr lang="fr-FR" sz="2800" dirty="0" smtClean="0">
                <a:latin typeface="Comic Sans MS"/>
              </a:rPr>
              <a:t>Global efforts</a:t>
            </a:r>
          </a:p>
          <a:p>
            <a:pPr marL="0" indent="0">
              <a:buNone/>
            </a:pPr>
            <a:r>
              <a:rPr lang="fr-FR" sz="2800" dirty="0" smtClean="0">
                <a:latin typeface="Comic Sans MS"/>
              </a:rPr>
              <a:t>    Scientific Unions</a:t>
            </a:r>
          </a:p>
          <a:p>
            <a:pPr marL="0" indent="0">
              <a:buNone/>
            </a:pPr>
            <a:r>
              <a:rPr lang="fr-FR" sz="2800" dirty="0" smtClean="0">
                <a:latin typeface="Comic Sans MS"/>
              </a:rPr>
              <a:t>    International Science Council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40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688974" y="428625"/>
            <a:ext cx="7483425" cy="5520655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spcBef>
                <a:spcPct val="20000"/>
              </a:spcBef>
              <a:buFont typeface="Symbol" charset="0"/>
              <a:buNone/>
              <a:defRPr/>
            </a:pPr>
            <a:r>
              <a:rPr lang="en-GB" sz="3200" b="1" kern="0" dirty="0">
                <a:solidFill>
                  <a:srgbClr val="000099"/>
                </a:solidFill>
                <a:latin typeface="Times New Roman" charset="0"/>
              </a:rPr>
              <a:t> </a:t>
            </a:r>
            <a:r>
              <a:rPr lang="en-GB" sz="3200" b="1" kern="0" dirty="0" smtClean="0">
                <a:solidFill>
                  <a:srgbClr val="000099"/>
                </a:solidFill>
                <a:latin typeface="Times New Roman" charset="0"/>
              </a:rPr>
              <a:t>Transnational Access </a:t>
            </a:r>
          </a:p>
          <a:p>
            <a:pPr>
              <a:spcBef>
                <a:spcPct val="20000"/>
              </a:spcBef>
              <a:buFont typeface="Symbol" charset="0"/>
              <a:buNone/>
              <a:defRPr/>
            </a:pPr>
            <a:endParaRPr lang="en-GB" sz="3200" b="1" kern="0" dirty="0">
              <a:solidFill>
                <a:srgbClr val="000099"/>
              </a:solidFill>
              <a:latin typeface="Times New Roman" charset="0"/>
            </a:endParaRP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</a:t>
            </a:r>
            <a:r>
              <a:rPr lang="en-GB" sz="2400" b="1" kern="0" dirty="0" smtClean="0">
                <a:latin typeface="Times New Roman" charset="0"/>
              </a:rPr>
              <a:t>GANIL-SPIRAL2 </a:t>
            </a:r>
            <a:r>
              <a:rPr lang="en-GB" sz="2400" b="1" kern="0" dirty="0">
                <a:latin typeface="Times New Roman" charset="0"/>
              </a:rPr>
              <a:t>(France)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 smtClean="0">
                <a:latin typeface="Times New Roman" charset="0"/>
              </a:rPr>
              <a:t>LNL-LNS (INFN, Italy</a:t>
            </a:r>
            <a:r>
              <a:rPr lang="en-GB" sz="2400" b="1" kern="0" dirty="0">
                <a:latin typeface="Times New Roman" charset="0"/>
              </a:rPr>
              <a:t>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 smtClean="0">
                <a:latin typeface="Times New Roman" charset="0"/>
              </a:rPr>
              <a:t>ISOLDE (CERN, Switzerland)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JYFL (Finland</a:t>
            </a:r>
            <a:r>
              <a:rPr lang="en-GB" sz="2400" b="1" kern="0" dirty="0" smtClean="0">
                <a:latin typeface="Times New Roman" charset="0"/>
              </a:rPr>
              <a:t>)</a:t>
            </a:r>
            <a:endParaRPr lang="en-GB" sz="2400" b="1" kern="0" dirty="0">
              <a:latin typeface="Times New Roman" charset="0"/>
            </a:endParaRP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</a:t>
            </a:r>
            <a:r>
              <a:rPr lang="en-GB" sz="2400" b="1" kern="0" dirty="0" smtClean="0">
                <a:latin typeface="Times New Roman" charset="0"/>
              </a:rPr>
              <a:t>ALTO (CNRS, France)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GSI (Germany</a:t>
            </a:r>
            <a:r>
              <a:rPr lang="en-GB" sz="2400" b="1" kern="0" dirty="0" smtClean="0">
                <a:latin typeface="Times New Roman" charset="0"/>
              </a:rPr>
              <a:t>)</a:t>
            </a:r>
            <a:endParaRPr lang="en-GB" sz="2400" b="1" kern="0" dirty="0">
              <a:latin typeface="Times New Roman" charset="0"/>
            </a:endParaRP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</a:t>
            </a:r>
            <a:r>
              <a:rPr lang="en-GB" sz="2400" b="1" kern="0" dirty="0" smtClean="0">
                <a:latin typeface="Times New Roman" charset="0"/>
              </a:rPr>
              <a:t>KVI-CART </a:t>
            </a:r>
            <a:r>
              <a:rPr lang="en-GB" sz="2400" b="1" kern="0" dirty="0">
                <a:latin typeface="Times New Roman" charset="0"/>
              </a:rPr>
              <a:t>(The Netherlands)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</a:t>
            </a:r>
            <a:r>
              <a:rPr lang="en-GB" sz="2400" b="1" kern="0" dirty="0" smtClean="0">
                <a:latin typeface="Times New Roman" charset="0"/>
              </a:rPr>
              <a:t>NLC (HIL/IFJ PAN, Poland</a:t>
            </a:r>
            <a:r>
              <a:rPr lang="en-GB" sz="2400" b="1" kern="0" dirty="0">
                <a:latin typeface="Times New Roman" charset="0"/>
              </a:rPr>
              <a:t>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</a:t>
            </a:r>
            <a:r>
              <a:rPr lang="en-GB" sz="2400" b="1" kern="0" dirty="0" smtClean="0">
                <a:latin typeface="Times New Roman" charset="0"/>
              </a:rPr>
              <a:t>IFIN-HH/ELI-NP (</a:t>
            </a:r>
            <a:r>
              <a:rPr lang="en-GB" sz="2400" b="1" kern="0" dirty="0">
                <a:latin typeface="Times New Roman" charset="0"/>
              </a:rPr>
              <a:t>Romania)</a:t>
            </a:r>
          </a:p>
          <a:p>
            <a:pPr lvl="2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b="1" kern="0" dirty="0">
                <a:latin typeface="Times New Roman" charset="0"/>
              </a:rPr>
              <a:t> ECT* (Italy)</a:t>
            </a:r>
          </a:p>
          <a:p>
            <a:pPr>
              <a:spcBef>
                <a:spcPct val="20000"/>
              </a:spcBef>
              <a:spcAft>
                <a:spcPts val="1200"/>
              </a:spcAft>
              <a:buFont typeface="Symbol" charset="0"/>
              <a:buNone/>
              <a:defRPr/>
            </a:pPr>
            <a:endParaRPr lang="en-GB" sz="2800" b="1" kern="0" dirty="0">
              <a:latin typeface="Times New Roman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Font typeface="Symbol" charset="0"/>
              <a:buNone/>
              <a:defRPr/>
            </a:pPr>
            <a:endParaRPr lang="en-GB" sz="2800" b="1" kern="0" dirty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 rot="19637613">
            <a:off x="834060" y="4239510"/>
            <a:ext cx="79861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2000" b="1" kern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charset="0"/>
              </a:rPr>
              <a:t>NEW</a:t>
            </a:r>
            <a:endParaRPr lang="en-GB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9637613">
            <a:off x="818899" y="4672569"/>
            <a:ext cx="79861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2000" b="1" kern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charset="0"/>
              </a:rPr>
              <a:t>NEW</a:t>
            </a:r>
            <a:endParaRPr lang="en-GB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637613">
            <a:off x="840089" y="5119278"/>
            <a:ext cx="79861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2000" b="1" kern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charset="0"/>
              </a:rPr>
              <a:t>NEW</a:t>
            </a:r>
            <a:endParaRPr lang="en-GB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2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1"/>
          <p:cNvSpPr txBox="1">
            <a:spLocks/>
          </p:cNvSpPr>
          <p:nvPr/>
        </p:nvSpPr>
        <p:spPr bwMode="auto">
          <a:xfrm>
            <a:off x="8661400" y="6497638"/>
            <a:ext cx="482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/>
            <a:endParaRPr lang="en-GB" altLang="fr-FR" sz="1600" dirty="0">
              <a:latin typeface="Times New Roman" panose="02020603050405020304" pitchFamily="18" charset="0"/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2555875" y="11113"/>
            <a:ext cx="539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4000" b="1">
                <a:solidFill>
                  <a:schemeClr val="tx2"/>
                </a:solidFill>
                <a:latin typeface="Times New Roman" panose="02020603050405020304" pitchFamily="18" charset="0"/>
              </a:rPr>
              <a:t>Partners </a:t>
            </a:r>
            <a:r>
              <a:rPr lang="en-GB" altLang="fr-FR" sz="4000" b="1">
                <a:solidFill>
                  <a:schemeClr val="bg1"/>
                </a:solidFill>
                <a:latin typeface="Times New Roman" panose="02020603050405020304" pitchFamily="18" charset="0"/>
              </a:rPr>
              <a:t>of</a:t>
            </a:r>
            <a:endParaRPr lang="en-GB" altLang="fr-FR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Image 8" descr="europe-political_small_bw.jpg"/>
          <p:cNvPicPr>
            <a:picLocks noChangeAspect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754063"/>
            <a:ext cx="4929187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ZoneTexte 45"/>
          <p:cNvSpPr txBox="1">
            <a:spLocks noChangeArrowheads="1"/>
          </p:cNvSpPr>
          <p:nvPr/>
        </p:nvSpPr>
        <p:spPr bwMode="auto">
          <a:xfrm>
            <a:off x="5657850" y="2212975"/>
            <a:ext cx="3186113" cy="83343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47000">
                <a:srgbClr val="33CC33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108000" tIns="46800" rIns="108000" bIns="4680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GB" alt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beneficiaries</a:t>
            </a:r>
          </a:p>
          <a:p>
            <a:r>
              <a:rPr lang="en-GB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15</a:t>
            </a:r>
            <a:r>
              <a:rPr lang="en-GB" altLang="fr-F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countries</a:t>
            </a:r>
          </a:p>
        </p:txBody>
      </p:sp>
      <p:sp>
        <p:nvSpPr>
          <p:cNvPr id="28679" name="ZoneTexte 46"/>
          <p:cNvSpPr txBox="1">
            <a:spLocks noChangeArrowheads="1"/>
          </p:cNvSpPr>
          <p:nvPr/>
        </p:nvSpPr>
        <p:spPr bwMode="auto">
          <a:xfrm>
            <a:off x="5646738" y="1495425"/>
            <a:ext cx="3192462" cy="461963"/>
          </a:xfrm>
          <a:prstGeom prst="rect">
            <a:avLst/>
          </a:prstGeom>
          <a:gradFill rotWithShape="1">
            <a:gsLst>
              <a:gs pos="0">
                <a:srgbClr val="D7E0FF"/>
              </a:gs>
              <a:gs pos="64999">
                <a:srgbClr val="A1B6FF"/>
              </a:gs>
              <a:gs pos="100000">
                <a:srgbClr val="7898FF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GB" altLang="fr-FR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TNA Facilities</a:t>
            </a:r>
          </a:p>
        </p:txBody>
      </p:sp>
      <p:sp>
        <p:nvSpPr>
          <p:cNvPr id="28680" name="ZoneTexte 3"/>
          <p:cNvSpPr txBox="1">
            <a:spLocks noChangeArrowheads="1"/>
          </p:cNvSpPr>
          <p:nvPr/>
        </p:nvSpPr>
        <p:spPr bwMode="auto">
          <a:xfrm>
            <a:off x="5632450" y="3186113"/>
            <a:ext cx="3192463" cy="92392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Community: 2700-3000 scientists and highly qualified engineers </a:t>
            </a:r>
          </a:p>
        </p:txBody>
      </p:sp>
      <p:sp>
        <p:nvSpPr>
          <p:cNvPr id="28681" name="ZoneTexte 4"/>
          <p:cNvSpPr txBox="1">
            <a:spLocks noChangeArrowheads="1"/>
          </p:cNvSpPr>
          <p:nvPr/>
        </p:nvSpPr>
        <p:spPr bwMode="auto">
          <a:xfrm>
            <a:off x="5661025" y="4203700"/>
            <a:ext cx="3279775" cy="23082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collaboration with infrastructures outside Europe:</a:t>
            </a:r>
          </a:p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Canada: TRIUMF</a:t>
            </a:r>
          </a:p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China: IMP Lanzhou </a:t>
            </a:r>
          </a:p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Japan: RIKEN </a:t>
            </a:r>
            <a:r>
              <a:rPr lang="en-GB" alt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alt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RCNP</a:t>
            </a:r>
          </a:p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Russia: Dubna/JINR</a:t>
            </a:r>
          </a:p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Africa: iThemba</a:t>
            </a:r>
          </a:p>
          <a:p>
            <a:r>
              <a:rPr lang="en-GB" altLang="fr-F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States: NSCL </a:t>
            </a:r>
            <a:r>
              <a:rPr lang="en-GB" alt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alt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ANL</a:t>
            </a:r>
          </a:p>
        </p:txBody>
      </p:sp>
      <p:sp>
        <p:nvSpPr>
          <p:cNvPr id="25610" name="Bulle rectangulaire à coins arrondis 11"/>
          <p:cNvSpPr>
            <a:spLocks noChangeArrowheads="1"/>
          </p:cNvSpPr>
          <p:nvPr/>
        </p:nvSpPr>
        <p:spPr bwMode="auto">
          <a:xfrm>
            <a:off x="1214438" y="4241800"/>
            <a:ext cx="400050" cy="169863"/>
          </a:xfrm>
          <a:prstGeom prst="wedgeRoundRectCallout">
            <a:avLst>
              <a:gd name="adj1" fmla="val 86042"/>
              <a:gd name="adj2" fmla="val 42370"/>
              <a:gd name="adj3" fmla="val 16667"/>
            </a:avLst>
          </a:prstGeom>
          <a:gradFill rotWithShape="1">
            <a:gsLst>
              <a:gs pos="0">
                <a:srgbClr val="D7E0FF"/>
              </a:gs>
              <a:gs pos="78999">
                <a:srgbClr val="A1B6FF"/>
              </a:gs>
              <a:gs pos="99001">
                <a:srgbClr val="FF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GANIL</a:t>
            </a:r>
          </a:p>
        </p:txBody>
      </p:sp>
      <p:sp>
        <p:nvSpPr>
          <p:cNvPr id="25611" name="Bulle rectangulaire à coins arrondis 12"/>
          <p:cNvSpPr>
            <a:spLocks noChangeArrowheads="1"/>
          </p:cNvSpPr>
          <p:nvPr/>
        </p:nvSpPr>
        <p:spPr bwMode="auto">
          <a:xfrm>
            <a:off x="2901950" y="4084638"/>
            <a:ext cx="234950" cy="169862"/>
          </a:xfrm>
          <a:prstGeom prst="wedgeRoundRectCallout">
            <a:avLst>
              <a:gd name="adj1" fmla="val -81519"/>
              <a:gd name="adj2" fmla="val 81546"/>
              <a:gd name="adj3" fmla="val 16667"/>
            </a:avLst>
          </a:prstGeom>
          <a:gradFill rotWithShape="1">
            <a:gsLst>
              <a:gs pos="0">
                <a:srgbClr val="D7E0FF"/>
              </a:gs>
              <a:gs pos="64999">
                <a:srgbClr val="A1B6FF"/>
              </a:gs>
              <a:gs pos="100000">
                <a:srgbClr val="7898FF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GSI</a:t>
            </a:r>
          </a:p>
        </p:txBody>
      </p:sp>
      <p:sp>
        <p:nvSpPr>
          <p:cNvPr id="25612" name="Bulle rectangulaire à coins arrondis 13"/>
          <p:cNvSpPr>
            <a:spLocks noChangeArrowheads="1"/>
          </p:cNvSpPr>
          <p:nvPr/>
        </p:nvSpPr>
        <p:spPr bwMode="auto">
          <a:xfrm>
            <a:off x="3082925" y="5289550"/>
            <a:ext cx="588963" cy="169863"/>
          </a:xfrm>
          <a:prstGeom prst="wedgeRoundRectCallout">
            <a:avLst>
              <a:gd name="adj1" fmla="val -44569"/>
              <a:gd name="adj2" fmla="val -167505"/>
              <a:gd name="adj3" fmla="val 16667"/>
            </a:avLst>
          </a:prstGeom>
          <a:gradFill rotWithShape="1">
            <a:gsLst>
              <a:gs pos="0">
                <a:srgbClr val="D7E0FF"/>
              </a:gs>
              <a:gs pos="64999">
                <a:srgbClr val="A1B6FF"/>
              </a:gs>
              <a:gs pos="100000">
                <a:srgbClr val="7898FF"/>
              </a:gs>
            </a:gsLst>
            <a:lin ang="5400000" scaled="1"/>
          </a:gradFill>
          <a:ln w="9525">
            <a:solidFill>
              <a:srgbClr val="FF6600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LNL-INFN</a:t>
            </a:r>
          </a:p>
        </p:txBody>
      </p:sp>
      <p:sp>
        <p:nvSpPr>
          <p:cNvPr id="25613" name="Bulle rectangulaire à coins arrondis 14"/>
          <p:cNvSpPr>
            <a:spLocks noChangeArrowheads="1"/>
          </p:cNvSpPr>
          <p:nvPr/>
        </p:nvSpPr>
        <p:spPr bwMode="auto">
          <a:xfrm>
            <a:off x="3730625" y="6375400"/>
            <a:ext cx="603250" cy="169863"/>
          </a:xfrm>
          <a:prstGeom prst="wedgeRoundRectCallout">
            <a:avLst>
              <a:gd name="adj1" fmla="val -70477"/>
              <a:gd name="adj2" fmla="val 15245"/>
              <a:gd name="adj3" fmla="val 16667"/>
            </a:avLst>
          </a:prstGeom>
          <a:gradFill rotWithShape="1">
            <a:gsLst>
              <a:gs pos="0">
                <a:srgbClr val="D7E0FF"/>
              </a:gs>
              <a:gs pos="64999">
                <a:srgbClr val="A1B6FF"/>
              </a:gs>
              <a:gs pos="100000">
                <a:srgbClr val="7898FF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LNS-INFN</a:t>
            </a:r>
          </a:p>
        </p:txBody>
      </p:sp>
      <p:sp>
        <p:nvSpPr>
          <p:cNvPr id="25614" name="Bulle rectangulaire à coins arrondis 15"/>
          <p:cNvSpPr>
            <a:spLocks noChangeArrowheads="1"/>
          </p:cNvSpPr>
          <p:nvPr/>
        </p:nvSpPr>
        <p:spPr bwMode="auto">
          <a:xfrm>
            <a:off x="4080905" y="1974652"/>
            <a:ext cx="234478" cy="170259"/>
          </a:xfrm>
          <a:prstGeom prst="wedgeRoundRectCallout">
            <a:avLst>
              <a:gd name="adj1" fmla="val -64815"/>
              <a:gd name="adj2" fmla="val 109505"/>
              <a:gd name="adj3" fmla="val 16667"/>
            </a:avLst>
          </a:prstGeom>
          <a:gradFill rotWithShape="1">
            <a:gsLst>
              <a:gs pos="0">
                <a:srgbClr val="D7E0FF"/>
              </a:gs>
              <a:gs pos="64999">
                <a:srgbClr val="A1B6FF"/>
              </a:gs>
              <a:gs pos="100000">
                <a:srgbClr val="7898FF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JYL</a:t>
            </a:r>
          </a:p>
        </p:txBody>
      </p:sp>
      <p:sp>
        <p:nvSpPr>
          <p:cNvPr id="25615" name="Bulle rectangulaire à coins arrondis 18"/>
          <p:cNvSpPr>
            <a:spLocks noChangeArrowheads="1"/>
          </p:cNvSpPr>
          <p:nvPr/>
        </p:nvSpPr>
        <p:spPr bwMode="auto">
          <a:xfrm>
            <a:off x="1625969" y="4592440"/>
            <a:ext cx="754912" cy="170259"/>
          </a:xfrm>
          <a:prstGeom prst="wedgeRoundRectCallout">
            <a:avLst>
              <a:gd name="adj1" fmla="val 13028"/>
              <a:gd name="adj2" fmla="val -8255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ALTO-CNRS</a:t>
            </a:r>
          </a:p>
        </p:txBody>
      </p:sp>
      <p:sp>
        <p:nvSpPr>
          <p:cNvPr id="28700" name="Bulle rectangulaire à coins arrondis 20"/>
          <p:cNvSpPr>
            <a:spLocks noChangeArrowheads="1"/>
          </p:cNvSpPr>
          <p:nvPr/>
        </p:nvSpPr>
        <p:spPr bwMode="auto">
          <a:xfrm>
            <a:off x="3392488" y="4287838"/>
            <a:ext cx="701675" cy="169862"/>
          </a:xfrm>
          <a:prstGeom prst="wedgeRoundRectCallout">
            <a:avLst>
              <a:gd name="adj1" fmla="val -51903"/>
              <a:gd name="adj2" fmla="val 148681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MedAustron</a:t>
            </a:r>
          </a:p>
        </p:txBody>
      </p:sp>
      <p:sp>
        <p:nvSpPr>
          <p:cNvPr id="28701" name="Bulle rectangulaire à coins arrondis 21"/>
          <p:cNvSpPr>
            <a:spLocks noChangeArrowheads="1"/>
          </p:cNvSpPr>
          <p:nvPr/>
        </p:nvSpPr>
        <p:spPr bwMode="auto">
          <a:xfrm>
            <a:off x="2265363" y="4281488"/>
            <a:ext cx="263525" cy="169862"/>
          </a:xfrm>
          <a:prstGeom prst="wedgeRoundRectCallout">
            <a:avLst>
              <a:gd name="adj1" fmla="val -20630"/>
              <a:gd name="adj2" fmla="val -71366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ULB</a:t>
            </a:r>
          </a:p>
        </p:txBody>
      </p:sp>
      <p:sp>
        <p:nvSpPr>
          <p:cNvPr id="28702" name="Bulle rectangulaire à coins arrondis 22"/>
          <p:cNvSpPr>
            <a:spLocks noChangeArrowheads="1"/>
          </p:cNvSpPr>
          <p:nvPr/>
        </p:nvSpPr>
        <p:spPr bwMode="auto">
          <a:xfrm>
            <a:off x="1989138" y="3962400"/>
            <a:ext cx="271462" cy="171450"/>
          </a:xfrm>
          <a:prstGeom prst="wedgeRoundRectCallout">
            <a:avLst>
              <a:gd name="adj1" fmla="val 91694"/>
              <a:gd name="adj2" fmla="val 92736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KUL</a:t>
            </a:r>
          </a:p>
        </p:txBody>
      </p:sp>
      <p:sp>
        <p:nvSpPr>
          <p:cNvPr id="28703" name="Bulle rectangulaire à coins arrondis 23"/>
          <p:cNvSpPr>
            <a:spLocks noChangeArrowheads="1"/>
          </p:cNvSpPr>
          <p:nvPr/>
        </p:nvSpPr>
        <p:spPr bwMode="auto">
          <a:xfrm>
            <a:off x="1898650" y="4287838"/>
            <a:ext cx="285750" cy="169862"/>
          </a:xfrm>
          <a:prstGeom prst="wedgeRoundRectCallout">
            <a:avLst>
              <a:gd name="adj1" fmla="val 17866"/>
              <a:gd name="adj2" fmla="val 89005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CEA</a:t>
            </a:r>
          </a:p>
        </p:txBody>
      </p:sp>
      <p:sp>
        <p:nvSpPr>
          <p:cNvPr id="28704" name="Bulle rectangulaire à coins arrondis 24"/>
          <p:cNvSpPr>
            <a:spLocks noChangeArrowheads="1"/>
          </p:cNvSpPr>
          <p:nvPr/>
        </p:nvSpPr>
        <p:spPr bwMode="auto">
          <a:xfrm>
            <a:off x="2824163" y="5445125"/>
            <a:ext cx="320675" cy="169863"/>
          </a:xfrm>
          <a:prstGeom prst="wedgeRoundRectCallout">
            <a:avLst>
              <a:gd name="adj1" fmla="val -15852"/>
              <a:gd name="adj2" fmla="val -142505"/>
              <a:gd name="adj3" fmla="val 16667"/>
            </a:avLst>
          </a:prstGeom>
          <a:gradFill rotWithShape="1">
            <a:gsLst>
              <a:gs pos="0">
                <a:srgbClr val="CCFFCC"/>
              </a:gs>
              <a:gs pos="64999">
                <a:srgbClr val="33CC33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UMIL</a:t>
            </a:r>
          </a:p>
        </p:txBody>
      </p:sp>
      <p:sp>
        <p:nvSpPr>
          <p:cNvPr id="28705" name="Bulle rectangulaire à coins arrondis 27"/>
          <p:cNvSpPr>
            <a:spLocks noChangeArrowheads="1"/>
          </p:cNvSpPr>
          <p:nvPr/>
        </p:nvSpPr>
        <p:spPr bwMode="auto">
          <a:xfrm>
            <a:off x="2524125" y="4408488"/>
            <a:ext cx="369888" cy="169862"/>
          </a:xfrm>
          <a:prstGeom prst="wedgeRoundRectCallout">
            <a:avLst>
              <a:gd name="adj1" fmla="val 4106"/>
              <a:gd name="adj2" fmla="val -97472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JOGU</a:t>
            </a:r>
          </a:p>
        </p:txBody>
      </p:sp>
      <p:sp>
        <p:nvSpPr>
          <p:cNvPr id="28706" name="Bulle rectangulaire à coins arrondis 29"/>
          <p:cNvSpPr>
            <a:spLocks noChangeArrowheads="1"/>
          </p:cNvSpPr>
          <p:nvPr/>
        </p:nvSpPr>
        <p:spPr bwMode="auto">
          <a:xfrm>
            <a:off x="4752975" y="5799138"/>
            <a:ext cx="469900" cy="169862"/>
          </a:xfrm>
          <a:prstGeom prst="wedgeRoundRectCallout">
            <a:avLst>
              <a:gd name="adj1" fmla="val -51903"/>
              <a:gd name="adj2" fmla="val 148681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NCSRD</a:t>
            </a:r>
          </a:p>
        </p:txBody>
      </p:sp>
      <p:sp>
        <p:nvSpPr>
          <p:cNvPr id="28707" name="Bulle rectangulaire à coins arrondis 30"/>
          <p:cNvSpPr>
            <a:spLocks noChangeArrowheads="1"/>
          </p:cNvSpPr>
          <p:nvPr/>
        </p:nvSpPr>
        <p:spPr bwMode="auto">
          <a:xfrm>
            <a:off x="4137025" y="4395788"/>
            <a:ext cx="812800" cy="169862"/>
          </a:xfrm>
          <a:prstGeom prst="wedgeRoundRectCallout">
            <a:avLst>
              <a:gd name="adj1" fmla="val -55866"/>
              <a:gd name="adj2" fmla="val 103926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ATOMKI-HAS</a:t>
            </a:r>
          </a:p>
        </p:txBody>
      </p:sp>
      <p:sp>
        <p:nvSpPr>
          <p:cNvPr id="28708" name="Bulle rectangulaire à coins arrondis 31"/>
          <p:cNvSpPr>
            <a:spLocks noChangeArrowheads="1"/>
          </p:cNvSpPr>
          <p:nvPr/>
        </p:nvSpPr>
        <p:spPr bwMode="auto">
          <a:xfrm>
            <a:off x="2779713" y="4756150"/>
            <a:ext cx="320675" cy="169863"/>
          </a:xfrm>
          <a:prstGeom prst="wedgeRoundRectCallout">
            <a:avLst>
              <a:gd name="adj1" fmla="val -505"/>
              <a:gd name="adj2" fmla="val 111384"/>
              <a:gd name="adj3" fmla="val 16667"/>
            </a:avLst>
          </a:prstGeom>
          <a:solidFill>
            <a:srgbClr val="FF66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ECT*</a:t>
            </a:r>
          </a:p>
        </p:txBody>
      </p:sp>
      <p:sp>
        <p:nvSpPr>
          <p:cNvPr id="28709" name="Bulle rectangulaire à coins arrondis 34"/>
          <p:cNvSpPr>
            <a:spLocks noChangeArrowheads="1"/>
          </p:cNvSpPr>
          <p:nvPr/>
        </p:nvSpPr>
        <p:spPr bwMode="auto">
          <a:xfrm>
            <a:off x="82550" y="5532438"/>
            <a:ext cx="439738" cy="169862"/>
          </a:xfrm>
          <a:prstGeom prst="wedgeRoundRectCallout">
            <a:avLst>
              <a:gd name="adj1" fmla="val 33329"/>
              <a:gd name="adj2" fmla="val 174787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FFCUL</a:t>
            </a:r>
          </a:p>
        </p:txBody>
      </p:sp>
      <p:sp>
        <p:nvSpPr>
          <p:cNvPr id="28710" name="Bulle rectangulaire à coins arrondis 35"/>
          <p:cNvSpPr>
            <a:spLocks noChangeArrowheads="1"/>
          </p:cNvSpPr>
          <p:nvPr/>
        </p:nvSpPr>
        <p:spPr bwMode="auto">
          <a:xfrm>
            <a:off x="4570413" y="4706938"/>
            <a:ext cx="1000125" cy="169862"/>
          </a:xfrm>
          <a:prstGeom prst="wedgeRoundRectCallout">
            <a:avLst>
              <a:gd name="adj1" fmla="val -26301"/>
              <a:gd name="adj2" fmla="val 164829"/>
              <a:gd name="adj3" fmla="val 16667"/>
            </a:avLst>
          </a:prstGeom>
          <a:solidFill>
            <a:srgbClr val="FF6600"/>
          </a:solidFill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ELI-NP / IFIN-HH</a:t>
            </a:r>
          </a:p>
        </p:txBody>
      </p:sp>
      <p:sp>
        <p:nvSpPr>
          <p:cNvPr id="28711" name="Bulle rectangulaire à coins arrondis 36"/>
          <p:cNvSpPr>
            <a:spLocks noChangeArrowheads="1"/>
          </p:cNvSpPr>
          <p:nvPr/>
        </p:nvSpPr>
        <p:spPr bwMode="auto">
          <a:xfrm>
            <a:off x="774700" y="4872038"/>
            <a:ext cx="287338" cy="169862"/>
          </a:xfrm>
          <a:prstGeom prst="wedgeRoundRectCallout">
            <a:avLst>
              <a:gd name="adj1" fmla="val -51903"/>
              <a:gd name="adj2" fmla="val 148681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USC</a:t>
            </a:r>
          </a:p>
        </p:txBody>
      </p:sp>
      <p:sp>
        <p:nvSpPr>
          <p:cNvPr id="28712" name="Bulle rectangulaire à coins arrondis 37"/>
          <p:cNvSpPr>
            <a:spLocks noChangeArrowheads="1"/>
          </p:cNvSpPr>
          <p:nvPr/>
        </p:nvSpPr>
        <p:spPr bwMode="auto">
          <a:xfrm>
            <a:off x="841375" y="5430838"/>
            <a:ext cx="496888" cy="169862"/>
          </a:xfrm>
          <a:prstGeom prst="wedgeRoundRectCallout">
            <a:avLst>
              <a:gd name="adj1" fmla="val 25648"/>
              <a:gd name="adj2" fmla="val 167329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CIEMAT</a:t>
            </a:r>
          </a:p>
        </p:txBody>
      </p:sp>
      <p:sp>
        <p:nvSpPr>
          <p:cNvPr id="2" name="Bulle rectangulaire à coins arrondis 39"/>
          <p:cNvSpPr>
            <a:spLocks noChangeArrowheads="1"/>
          </p:cNvSpPr>
          <p:nvPr/>
        </p:nvSpPr>
        <p:spPr bwMode="auto">
          <a:xfrm>
            <a:off x="2025650" y="5092700"/>
            <a:ext cx="941388" cy="169863"/>
          </a:xfrm>
          <a:prstGeom prst="wedgeRoundRectCallout">
            <a:avLst>
              <a:gd name="adj1" fmla="val 639"/>
              <a:gd name="adj2" fmla="val -12671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ISOLDE-CERN</a:t>
            </a:r>
          </a:p>
        </p:txBody>
      </p:sp>
      <p:sp>
        <p:nvSpPr>
          <p:cNvPr id="28716" name="Bulle rectangulaire à coins arrondis 41"/>
          <p:cNvSpPr>
            <a:spLocks noChangeArrowheads="1"/>
          </p:cNvSpPr>
          <p:nvPr/>
        </p:nvSpPr>
        <p:spPr bwMode="auto">
          <a:xfrm>
            <a:off x="2651125" y="3889375"/>
            <a:ext cx="412750" cy="169863"/>
          </a:xfrm>
          <a:prstGeom prst="wedgeRoundRectCallout">
            <a:avLst>
              <a:gd name="adj1" fmla="val -19079"/>
              <a:gd name="adj2" fmla="val 156139"/>
              <a:gd name="adj3" fmla="val 16667"/>
            </a:avLst>
          </a:prstGeom>
          <a:solidFill>
            <a:srgbClr val="00CC00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JLU</a:t>
            </a:r>
          </a:p>
        </p:txBody>
      </p:sp>
      <p:sp>
        <p:nvSpPr>
          <p:cNvPr id="28717" name="Bulle rectangulaire à coins arrondis 42"/>
          <p:cNvSpPr>
            <a:spLocks noChangeArrowheads="1"/>
          </p:cNvSpPr>
          <p:nvPr/>
        </p:nvSpPr>
        <p:spPr bwMode="auto">
          <a:xfrm>
            <a:off x="1684338" y="3255963"/>
            <a:ext cx="468312" cy="169862"/>
          </a:xfrm>
          <a:prstGeom prst="wedgeRoundRectCallout">
            <a:avLst>
              <a:gd name="adj1" fmla="val -19079"/>
              <a:gd name="adj2" fmla="val 156139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UoY</a:t>
            </a:r>
          </a:p>
        </p:txBody>
      </p:sp>
      <p:sp>
        <p:nvSpPr>
          <p:cNvPr id="28718" name="Bulle rectangulaire à coins arrondis 33"/>
          <p:cNvSpPr>
            <a:spLocks noChangeArrowheads="1"/>
          </p:cNvSpPr>
          <p:nvPr/>
        </p:nvSpPr>
        <p:spPr bwMode="auto">
          <a:xfrm>
            <a:off x="4422775" y="3543300"/>
            <a:ext cx="473075" cy="171450"/>
          </a:xfrm>
          <a:prstGeom prst="wedgeRoundRectCallout">
            <a:avLst>
              <a:gd name="adj1" fmla="val -134551"/>
              <a:gd name="adj2" fmla="val 370903"/>
              <a:gd name="adj3" fmla="val 16667"/>
            </a:avLst>
          </a:prstGeom>
          <a:solidFill>
            <a:srgbClr val="FF6600"/>
          </a:solidFill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           </a:t>
            </a:r>
          </a:p>
        </p:txBody>
      </p:sp>
      <p:sp>
        <p:nvSpPr>
          <p:cNvPr id="28719" name="Bulle rectangulaire à coins arrondis 32"/>
          <p:cNvSpPr>
            <a:spLocks noChangeArrowheads="1"/>
          </p:cNvSpPr>
          <p:nvPr/>
        </p:nvSpPr>
        <p:spPr bwMode="auto">
          <a:xfrm>
            <a:off x="3983038" y="3543300"/>
            <a:ext cx="1279525" cy="171450"/>
          </a:xfrm>
          <a:prstGeom prst="wedgeRoundRectCallout">
            <a:avLst>
              <a:gd name="adj1" fmla="val -51903"/>
              <a:gd name="adj2" fmla="val 148681"/>
              <a:gd name="adj3" fmla="val 16667"/>
            </a:avLst>
          </a:prstGeom>
          <a:solidFill>
            <a:srgbClr val="FF6600"/>
          </a:solidFill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UWAR-HIL &amp; IFJ PAN</a:t>
            </a:r>
          </a:p>
        </p:txBody>
      </p:sp>
      <p:sp>
        <p:nvSpPr>
          <p:cNvPr id="28720" name="Bulle rectangulaire à coins arrondis 37"/>
          <p:cNvSpPr>
            <a:spLocks noChangeArrowheads="1"/>
          </p:cNvSpPr>
          <p:nvPr/>
        </p:nvSpPr>
        <p:spPr bwMode="auto">
          <a:xfrm>
            <a:off x="465138" y="6315075"/>
            <a:ext cx="717550" cy="169863"/>
          </a:xfrm>
          <a:prstGeom prst="wedgeRoundRectCallout">
            <a:avLst>
              <a:gd name="adj1" fmla="val -4074"/>
              <a:gd name="adj2" fmla="val -131148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Univ. Sevilla</a:t>
            </a:r>
          </a:p>
        </p:txBody>
      </p:sp>
      <p:sp>
        <p:nvSpPr>
          <p:cNvPr id="28721" name="Bulle rectangulaire à coins arrondis 37"/>
          <p:cNvSpPr>
            <a:spLocks noChangeArrowheads="1"/>
          </p:cNvSpPr>
          <p:nvPr/>
        </p:nvSpPr>
        <p:spPr bwMode="auto">
          <a:xfrm>
            <a:off x="2971800" y="4540250"/>
            <a:ext cx="285750" cy="169863"/>
          </a:xfrm>
          <a:prstGeom prst="wedgeRoundRectCallout">
            <a:avLst>
              <a:gd name="adj1" fmla="val -53116"/>
              <a:gd name="adj2" fmla="val -77972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LMU</a:t>
            </a:r>
          </a:p>
        </p:txBody>
      </p:sp>
      <p:sp>
        <p:nvSpPr>
          <p:cNvPr id="28722" name="Bulle rectangulaire à coins arrondis 37"/>
          <p:cNvSpPr>
            <a:spLocks noChangeArrowheads="1"/>
          </p:cNvSpPr>
          <p:nvPr/>
        </p:nvSpPr>
        <p:spPr bwMode="auto">
          <a:xfrm>
            <a:off x="796925" y="4468813"/>
            <a:ext cx="665163" cy="171450"/>
          </a:xfrm>
          <a:prstGeom prst="wedgeRoundRectCallout">
            <a:avLst>
              <a:gd name="adj1" fmla="val 81866"/>
              <a:gd name="adj2" fmla="val 17741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ARRONAX</a:t>
            </a:r>
          </a:p>
        </p:txBody>
      </p:sp>
      <p:sp>
        <p:nvSpPr>
          <p:cNvPr id="28723" name="Bulle rectangulaire à coins arrondis 37"/>
          <p:cNvSpPr>
            <a:spLocks noChangeArrowheads="1"/>
          </p:cNvSpPr>
          <p:nvPr/>
        </p:nvSpPr>
        <p:spPr bwMode="auto">
          <a:xfrm>
            <a:off x="1336675" y="3830638"/>
            <a:ext cx="296863" cy="169862"/>
          </a:xfrm>
          <a:prstGeom prst="wedgeRoundRectCallout">
            <a:avLst>
              <a:gd name="adj1" fmla="val 39343"/>
              <a:gd name="adj2" fmla="val -99241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ULIV</a:t>
            </a:r>
          </a:p>
        </p:txBody>
      </p:sp>
      <p:sp>
        <p:nvSpPr>
          <p:cNvPr id="28724" name="Bulle rectangulaire à coins arrondis 37"/>
          <p:cNvSpPr>
            <a:spLocks noChangeArrowheads="1"/>
          </p:cNvSpPr>
          <p:nvPr/>
        </p:nvSpPr>
        <p:spPr bwMode="auto">
          <a:xfrm>
            <a:off x="2417763" y="4057650"/>
            <a:ext cx="268287" cy="171450"/>
          </a:xfrm>
          <a:prstGeom prst="wedgeRoundRectCallout">
            <a:avLst>
              <a:gd name="adj1" fmla="val 63653"/>
              <a:gd name="adj2" fmla="val 76236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Köln</a:t>
            </a:r>
          </a:p>
        </p:txBody>
      </p:sp>
      <p:sp>
        <p:nvSpPr>
          <p:cNvPr id="28725" name="Bulle rectangulaire à coins arrondis 37"/>
          <p:cNvSpPr>
            <a:spLocks noChangeArrowheads="1"/>
          </p:cNvSpPr>
          <p:nvPr/>
        </p:nvSpPr>
        <p:spPr bwMode="auto">
          <a:xfrm>
            <a:off x="1016000" y="5978525"/>
            <a:ext cx="320675" cy="169863"/>
          </a:xfrm>
          <a:prstGeom prst="wedgeRoundRectCallout">
            <a:avLst>
              <a:gd name="adj1" fmla="val 6116"/>
              <a:gd name="adj2" fmla="val -125829"/>
              <a:gd name="adj3" fmla="val 16667"/>
            </a:avLst>
          </a:prstGeom>
          <a:solidFill>
            <a:srgbClr val="33CC33"/>
          </a:soli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GB" altLang="fr-FR" sz="1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CSIC</a:t>
            </a:r>
          </a:p>
        </p:txBody>
      </p:sp>
      <p:sp>
        <p:nvSpPr>
          <p:cNvPr id="28726" name="ZoneTexte 1"/>
          <p:cNvSpPr txBox="1">
            <a:spLocks noChangeArrowheads="1"/>
          </p:cNvSpPr>
          <p:nvPr/>
        </p:nvSpPr>
        <p:spPr bwMode="auto">
          <a:xfrm>
            <a:off x="150813" y="60325"/>
            <a:ext cx="3189287" cy="708025"/>
          </a:xfrm>
          <a:prstGeom prst="rect">
            <a:avLst/>
          </a:prstGeom>
          <a:gradFill rotWithShape="1">
            <a:gsLst>
              <a:gs pos="0">
                <a:srgbClr val="7694FF"/>
              </a:gs>
              <a:gs pos="100000">
                <a:srgbClr val="0055FF"/>
              </a:gs>
            </a:gsLst>
            <a:lin ang="5400000"/>
          </a:gradFill>
          <a:ln w="9525">
            <a:solidFill>
              <a:srgbClr val="0059E7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FP8 ENSAR2</a:t>
            </a:r>
          </a:p>
        </p:txBody>
      </p:sp>
      <p:sp>
        <p:nvSpPr>
          <p:cNvPr id="25641" name="Bulle rectangulaire à coins arrondis 15"/>
          <p:cNvSpPr>
            <a:spLocks noChangeArrowheads="1"/>
          </p:cNvSpPr>
          <p:nvPr/>
        </p:nvSpPr>
        <p:spPr bwMode="auto">
          <a:xfrm>
            <a:off x="2433638" y="3621088"/>
            <a:ext cx="549275" cy="169862"/>
          </a:xfrm>
          <a:prstGeom prst="wedgeRoundRectCallout">
            <a:avLst>
              <a:gd name="adj1" fmla="val -64815"/>
              <a:gd name="adj2" fmla="val 109505"/>
              <a:gd name="adj3" fmla="val 16667"/>
            </a:avLst>
          </a:prstGeom>
          <a:gradFill rotWithShape="1">
            <a:gsLst>
              <a:gs pos="0">
                <a:srgbClr val="D7E0FF"/>
              </a:gs>
              <a:gs pos="64999">
                <a:srgbClr val="A1B6FF"/>
              </a:gs>
              <a:gs pos="100000">
                <a:srgbClr val="7898FF"/>
              </a:gs>
            </a:gsLst>
            <a:lin ang="5400000" scaled="1"/>
          </a:gradFill>
          <a:ln w="9525">
            <a:solidFill>
              <a:srgbClr val="0062FF"/>
            </a:solidFill>
            <a:miter lim="800000"/>
            <a:headEnd type="none" w="sm" len="sm"/>
            <a:tailEnd type="none" w="sm" len="sm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GB" altLang="fr-FR" sz="1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RUG-KVI</a:t>
            </a:r>
          </a:p>
        </p:txBody>
      </p:sp>
    </p:spTree>
    <p:extLst>
      <p:ext uri="{BB962C8B-B14F-4D97-AF65-F5344CB8AC3E}">
        <p14:creationId xmlns:p14="http://schemas.microsoft.com/office/powerpoint/2010/main" val="40019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-23813" y="201613"/>
            <a:ext cx="9117013" cy="5868987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spcBef>
                <a:spcPct val="20000"/>
              </a:spcBef>
              <a:buFont typeface="Symbol" charset="0"/>
              <a:buNone/>
              <a:defRPr/>
            </a:pPr>
            <a:r>
              <a:rPr lang="en-GB" sz="3200" b="1" kern="0" dirty="0">
                <a:solidFill>
                  <a:srgbClr val="000099"/>
                </a:solidFill>
                <a:latin typeface="Times New Roman" charset="0"/>
              </a:rPr>
              <a:t>     </a:t>
            </a:r>
            <a:r>
              <a:rPr lang="en-GB" sz="3200" b="1" kern="0" dirty="0" smtClean="0">
                <a:solidFill>
                  <a:srgbClr val="000099"/>
                </a:solidFill>
                <a:latin typeface="Times New Roman" charset="0"/>
              </a:rPr>
              <a:t>Networking Activities</a:t>
            </a:r>
          </a:p>
          <a:p>
            <a:pPr>
              <a:spcBef>
                <a:spcPct val="20000"/>
              </a:spcBef>
              <a:buFont typeface="Symbol" charset="0"/>
              <a:buNone/>
              <a:defRPr/>
            </a:pPr>
            <a:r>
              <a:rPr lang="en-GB" sz="3200" b="1" kern="0" dirty="0" smtClean="0">
                <a:solidFill>
                  <a:srgbClr val="000099"/>
                </a:solidFill>
                <a:latin typeface="Times New Roman" charset="0"/>
              </a:rPr>
              <a:t>            Synergies with particle physics</a:t>
            </a:r>
          </a:p>
          <a:p>
            <a:pPr>
              <a:spcBef>
                <a:spcPct val="20000"/>
              </a:spcBef>
              <a:buFont typeface="Symbol" charset="0"/>
              <a:buNone/>
              <a:defRPr/>
            </a:pPr>
            <a:endParaRPr lang="en-GB" sz="3200" b="1" kern="0" dirty="0" smtClean="0">
              <a:solidFill>
                <a:srgbClr val="000099"/>
              </a:solidFill>
              <a:latin typeface="Times New Roman" charset="0"/>
            </a:endParaRPr>
          </a:p>
          <a:p>
            <a:pPr lvl="2">
              <a:spcBef>
                <a:spcPct val="20000"/>
              </a:spcBef>
              <a:defRPr/>
            </a:pPr>
            <a:r>
              <a:rPr lang="en-GB" sz="2400" b="1" kern="0" dirty="0" smtClean="0">
                <a:latin typeface="Times New Roman" charset="0"/>
              </a:rPr>
              <a:t>NA3-MIDAS</a:t>
            </a:r>
            <a:r>
              <a:rPr lang="en-GB" sz="2400" b="1" kern="0" dirty="0">
                <a:latin typeface="Times New Roman" charset="0"/>
              </a:rPr>
              <a:t>: </a:t>
            </a:r>
            <a:r>
              <a:rPr lang="en-GB" sz="2400" b="1" kern="0" dirty="0" err="1">
                <a:latin typeface="Times New Roman" charset="0"/>
              </a:rPr>
              <a:t>MInimisation</a:t>
            </a:r>
            <a:r>
              <a:rPr lang="en-GB" sz="2400" b="1" kern="0" dirty="0">
                <a:latin typeface="Times New Roman" charset="0"/>
              </a:rPr>
              <a:t> of Destructive </a:t>
            </a:r>
            <a:r>
              <a:rPr lang="en-GB" sz="2400" b="1" kern="0" dirty="0" err="1">
                <a:latin typeface="Times New Roman" charset="0"/>
              </a:rPr>
              <a:t>plASma</a:t>
            </a:r>
            <a:r>
              <a:rPr lang="en-GB" sz="2400" b="1" kern="0" dirty="0">
                <a:latin typeface="Times New Roman" charset="0"/>
              </a:rPr>
              <a:t> processes </a:t>
            </a:r>
            <a:r>
              <a:rPr lang="en-GB" sz="2400" b="1" kern="0" dirty="0" smtClean="0">
                <a:latin typeface="Times New Roman" charset="0"/>
              </a:rPr>
              <a:t>in ECR </a:t>
            </a:r>
            <a:r>
              <a:rPr lang="en-GB" sz="2400" b="1" kern="0" dirty="0">
                <a:latin typeface="Times New Roman" charset="0"/>
              </a:rPr>
              <a:t>ion </a:t>
            </a:r>
            <a:r>
              <a:rPr lang="en-GB" sz="2400" b="1" kern="0" dirty="0" smtClean="0">
                <a:latin typeface="Times New Roman" charset="0"/>
              </a:rPr>
              <a:t>sources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Supports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developments of ion sources by academic and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industrial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(AVS and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PANTECHNIK) experts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organise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trainings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workshops on this topic for the 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400" b="1" kern="0" dirty="0">
                <a:solidFill>
                  <a:srgbClr val="000000"/>
                </a:solidFill>
                <a:latin typeface="Times New Roman" charset="0"/>
              </a:rPr>
              <a:t>NA5-MediNet: Medical </a:t>
            </a:r>
            <a:r>
              <a:rPr lang="en-GB" sz="2400" b="1" kern="0" dirty="0" smtClean="0">
                <a:solidFill>
                  <a:srgbClr val="000000"/>
                </a:solidFill>
                <a:latin typeface="Times New Roman" charset="0"/>
              </a:rPr>
              <a:t>Network </a:t>
            </a: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C00000"/>
                </a:solidFill>
                <a:latin typeface="Times New Roman" charset="0"/>
              </a:rPr>
              <a:t>D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evoted 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nuclear physics for medicine through the developments of beam and detection techniques and of ion-beam therapy.</a:t>
            </a:r>
          </a:p>
          <a:p>
            <a:endParaRPr lang="en-GB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kern="0" dirty="0" smtClean="0">
                <a:latin typeface="Times New Roman" charset="0"/>
              </a:rPr>
              <a:t>                       </a:t>
            </a:r>
            <a:endParaRPr lang="en-US" sz="2000" b="1" kern="0" dirty="0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-1" y="173038"/>
            <a:ext cx="9135533" cy="6684962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charset="0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   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Joint Research Activities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charset="0"/>
              <a:buNone/>
              <a:tabLst/>
              <a:defRPr/>
            </a:pPr>
            <a:r>
              <a:rPr lang="en-GB" sz="3200" b="1" kern="0" dirty="0" smtClean="0">
                <a:solidFill>
                  <a:srgbClr val="000099"/>
                </a:solidFill>
                <a:latin typeface="Times New Roman" charset="0"/>
              </a:rPr>
              <a:t>Synergies with particle and </a:t>
            </a:r>
            <a:r>
              <a:rPr lang="en-GB" sz="3200" b="1" kern="0" dirty="0" err="1" smtClean="0">
                <a:solidFill>
                  <a:srgbClr val="000099"/>
                </a:solidFill>
                <a:latin typeface="Times New Roman" charset="0"/>
              </a:rPr>
              <a:t>astroparticle</a:t>
            </a:r>
            <a:r>
              <a:rPr lang="en-GB" sz="3200" b="1" kern="0" dirty="0">
                <a:solidFill>
                  <a:srgbClr val="000099"/>
                </a:solidFill>
                <a:latin typeface="Times New Roman" charset="0"/>
              </a:rPr>
              <a:t> </a:t>
            </a:r>
            <a:r>
              <a:rPr lang="en-GB" sz="3200" b="1" kern="0" dirty="0" smtClean="0">
                <a:solidFill>
                  <a:srgbClr val="000099"/>
                </a:solidFill>
                <a:latin typeface="Times New Roman" charset="0"/>
              </a:rPr>
              <a:t>physics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charset="0"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JRA1-PASPAG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: Phoswich scintillator assemblies: Application to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the Simultaneous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detection of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PArticle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and Gamma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radiation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400" b="1" kern="0" dirty="0">
                <a:solidFill>
                  <a:srgbClr val="000000"/>
                </a:solidFill>
                <a:latin typeface="Times New Roman" charset="0"/>
              </a:rPr>
              <a:t>JRA2-PSeGe: Position-Sensitive Germanium detectors for nuclear structure and </a:t>
            </a:r>
            <a:r>
              <a:rPr lang="en-GB" sz="2400" b="1" kern="0" dirty="0" smtClean="0">
                <a:solidFill>
                  <a:srgbClr val="000000"/>
                </a:solidFill>
                <a:latin typeface="Times New Roman" charset="0"/>
              </a:rPr>
              <a:t>applications</a:t>
            </a: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kern="0" dirty="0" smtClean="0">
              <a:solidFill>
                <a:srgbClr val="000000"/>
              </a:solidFill>
              <a:latin typeface="Times New Roman" charset="0"/>
            </a:endParaRP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400" b="1" kern="0" dirty="0">
                <a:solidFill>
                  <a:srgbClr val="000000"/>
                </a:solidFill>
                <a:latin typeface="Times New Roman" charset="0"/>
              </a:rPr>
              <a:t>JRA5-SATNuRSE: Simulations and Analysis Tools for 	Nuclear Reactions and Structure in Europe</a:t>
            </a:r>
            <a:endParaRPr lang="en-GB" sz="2800" b="1" kern="0" dirty="0">
              <a:solidFill>
                <a:srgbClr val="000000"/>
              </a:solidFill>
              <a:latin typeface="Times New Roman" charset="0"/>
            </a:endParaRP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kern="0" dirty="0" smtClean="0">
              <a:solidFill>
                <a:srgbClr val="000000"/>
              </a:solidFill>
              <a:latin typeface="Times New Roman" charset="0"/>
            </a:endParaRP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kern="0" dirty="0">
              <a:solidFill>
                <a:srgbClr val="000000"/>
              </a:solidFill>
              <a:latin typeface="Times New Roman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3096604"/>
            <a:ext cx="4572000" cy="6647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itchFamily="1" charset="0"/>
                <a:ea typeface="+mn-ea"/>
                <a:cs typeface="+mn-cs"/>
              </a:rPr>
              <a:t>Barbara Erazmus, Coordinatrice du projet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itchFamily="1" charset="0"/>
                <a:ea typeface="+mn-ea"/>
                <a:cs typeface="+mn-cs"/>
              </a:rPr>
              <a:t>Paris,08/02/2018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28600" y="2060848"/>
            <a:ext cx="8665237" cy="41039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list of fundamental open questions at the frontier of our current knowledge in the strong interaction is very rich and varied including a full understanding of </a:t>
            </a:r>
            <a:endParaRPr lang="fr-FR" dirty="0"/>
          </a:p>
          <a:p>
            <a:pPr lvl="0"/>
            <a:r>
              <a:rPr lang="en-US" dirty="0" err="1" smtClean="0"/>
              <a:t>partonic</a:t>
            </a:r>
            <a:r>
              <a:rPr lang="en-US" dirty="0" smtClean="0"/>
              <a:t> </a:t>
            </a:r>
            <a:r>
              <a:rPr lang="en-US" dirty="0"/>
              <a:t>structure of </a:t>
            </a:r>
            <a:r>
              <a:rPr lang="en-US" dirty="0" smtClean="0"/>
              <a:t>hadrons</a:t>
            </a:r>
            <a:endParaRPr lang="fr-FR" dirty="0"/>
          </a:p>
          <a:p>
            <a:pPr lvl="0"/>
            <a:r>
              <a:rPr lang="en-US" dirty="0"/>
              <a:t>exotic hadronic </a:t>
            </a:r>
            <a:r>
              <a:rPr lang="en-US" dirty="0" smtClean="0"/>
              <a:t>states </a:t>
            </a:r>
            <a:endParaRPr lang="fr-FR" dirty="0"/>
          </a:p>
          <a:p>
            <a:pPr lvl="0"/>
            <a:r>
              <a:rPr lang="en-US" dirty="0" smtClean="0"/>
              <a:t>dense </a:t>
            </a:r>
            <a:r>
              <a:rPr lang="en-US" dirty="0"/>
              <a:t>quark matter </a:t>
            </a:r>
            <a:endParaRPr lang="fr-FR" dirty="0"/>
          </a:p>
          <a:p>
            <a:pPr lvl="0"/>
            <a:r>
              <a:rPr lang="en-US" dirty="0"/>
              <a:t>hot and dense quark-gluon plasma</a:t>
            </a:r>
            <a:endParaRPr lang="fr-FR" dirty="0"/>
          </a:p>
          <a:p>
            <a:pPr lvl="0"/>
            <a:r>
              <a:rPr lang="en-US" dirty="0"/>
              <a:t>precision tests of the </a:t>
            </a:r>
            <a:r>
              <a:rPr lang="en-US" dirty="0" smtClean="0"/>
              <a:t>SM</a:t>
            </a:r>
            <a:r>
              <a:rPr lang="en-US" dirty="0"/>
              <a:t> </a:t>
            </a:r>
            <a:endParaRPr lang="fr-FR" dirty="0"/>
          </a:p>
          <a:p>
            <a:pPr marL="0" indent="0" algn="just">
              <a:buNone/>
            </a:pPr>
            <a:endParaRPr lang="fr-FR" sz="2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73" name="Groupe 9"/>
          <p:cNvGrpSpPr>
            <a:grpSpLocks/>
          </p:cNvGrpSpPr>
          <p:nvPr/>
        </p:nvGrpSpPr>
        <p:grpSpPr bwMode="auto">
          <a:xfrm>
            <a:off x="228600" y="6434129"/>
            <a:ext cx="4346072" cy="338554"/>
            <a:chOff x="95135" y="6434138"/>
            <a:chExt cx="4346961" cy="338972"/>
          </a:xfrm>
        </p:grpSpPr>
        <p:sp>
          <p:nvSpPr>
            <p:cNvPr id="11" name="Rectangle 10"/>
            <p:cNvSpPr/>
            <p:nvPr/>
          </p:nvSpPr>
          <p:spPr>
            <a:xfrm>
              <a:off x="4257327" y="6434138"/>
              <a:ext cx="184769" cy="33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SzTx/>
                <a:buFontTx/>
                <a:buNone/>
                <a:tabLst/>
                <a:defRPr/>
              </a:pPr>
              <a:endParaRPr kumimoji="0" lang="fr-FR" alt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itchFamily="1" charset="0"/>
                <a:ea typeface="MS PGothic" pitchFamily="34" charset="-128"/>
                <a:cs typeface="+mn-cs"/>
              </a:endParaRPr>
            </a:p>
          </p:txBody>
        </p:sp>
        <p:pic>
          <p:nvPicPr>
            <p:cNvPr id="7176" name="Imag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9" t="44118" r="14301" b="48235"/>
            <a:stretch>
              <a:fillRect/>
            </a:stretch>
          </p:blipFill>
          <p:spPr bwMode="auto">
            <a:xfrm>
              <a:off x="95135" y="6506409"/>
              <a:ext cx="19431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Espace réservé du texte 2"/>
          <p:cNvSpPr txBox="1">
            <a:spLocks/>
          </p:cNvSpPr>
          <p:nvPr/>
        </p:nvSpPr>
        <p:spPr bwMode="auto">
          <a:xfrm>
            <a:off x="467545" y="6434131"/>
            <a:ext cx="8208963" cy="4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ourier New" pitchFamily="49" charset="0"/>
              <a:buChar char="o"/>
              <a:defRPr sz="2000" b="1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6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4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0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Courier New" pitchFamily="49" charset="0"/>
              <a:buNone/>
              <a:tabLst/>
              <a:defRPr/>
            </a:pPr>
            <a:endParaRPr kumimoji="0" lang="fr-FR" altLang="fr-FR" sz="14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1" charset="0"/>
              <a:ea typeface="MS PGothic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1111352"/>
            <a:ext cx="7596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  <a:ea typeface="MS PGothic" pitchFamily="34" charset="-128"/>
              </a:rPr>
              <a:t>‘</a:t>
            </a:r>
            <a:r>
              <a:rPr lang="en-US" sz="2000" b="1" kern="0" dirty="0">
                <a:solidFill>
                  <a:srgbClr val="000000"/>
                </a:solidFill>
                <a:ea typeface="MS PGothic" pitchFamily="34" charset="-128"/>
              </a:rPr>
              <a:t>The strong interaction at the frontier of knowledge: fundamental research and applications’ </a:t>
            </a:r>
          </a:p>
        </p:txBody>
      </p:sp>
    </p:spTree>
    <p:extLst>
      <p:ext uri="{BB962C8B-B14F-4D97-AF65-F5344CB8AC3E}">
        <p14:creationId xmlns:p14="http://schemas.microsoft.com/office/powerpoint/2010/main" val="7468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827584" y="1412776"/>
            <a:ext cx="8065765" cy="4320479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Research </a:t>
            </a:r>
            <a:r>
              <a:rPr lang="en-US" dirty="0" smtClean="0"/>
              <a:t>topics </a:t>
            </a:r>
            <a:r>
              <a:rPr lang="en-US" dirty="0"/>
              <a:t>studied experimentally and theoretically mostly via particle collisions at low </a:t>
            </a:r>
            <a:r>
              <a:rPr lang="en-US" dirty="0" smtClean="0"/>
              <a:t>(</a:t>
            </a:r>
            <a:r>
              <a:rPr lang="en-US" dirty="0"/>
              <a:t>a few tens of GeV) and high (up to 14 </a:t>
            </a:r>
            <a:r>
              <a:rPr lang="en-US" dirty="0" err="1"/>
              <a:t>TeV</a:t>
            </a:r>
            <a:r>
              <a:rPr lang="en-US" dirty="0"/>
              <a:t>) </a:t>
            </a:r>
            <a:r>
              <a:rPr lang="en-US" dirty="0" smtClean="0"/>
              <a:t>energies </a:t>
            </a:r>
          </a:p>
          <a:p>
            <a:r>
              <a:rPr lang="en-US" dirty="0" smtClean="0"/>
              <a:t>Associated developments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in state-of-the-art detectors/data-acquisition/beams/targets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as well</a:t>
            </a:r>
            <a:r>
              <a:rPr lang="fr-FR" dirty="0"/>
              <a:t> </a:t>
            </a:r>
            <a:r>
              <a:rPr lang="en-US" dirty="0" smtClean="0"/>
              <a:t>as </a:t>
            </a:r>
            <a:r>
              <a:rPr lang="en-US" dirty="0"/>
              <a:t>in theoretical </a:t>
            </a:r>
            <a:r>
              <a:rPr lang="en-US" dirty="0" smtClean="0"/>
              <a:t>calculations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(lattice</a:t>
            </a:r>
            <a:r>
              <a:rPr lang="en-US" dirty="0"/>
              <a:t>, effective </a:t>
            </a:r>
            <a:r>
              <a:rPr lang="en-US" dirty="0" err="1" smtClean="0"/>
              <a:t>field,perturbative</a:t>
            </a:r>
            <a:r>
              <a:rPr lang="en-US" dirty="0"/>
              <a:t>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1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3096604"/>
            <a:ext cx="4572000" cy="6647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itchFamily="1" charset="0"/>
                <a:ea typeface="+mn-ea"/>
                <a:cs typeface="+mn-cs"/>
              </a:rPr>
              <a:t>Barbara Erazmus, Coordinatrice du projet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itchFamily="1" charset="0"/>
                <a:ea typeface="+mn-ea"/>
                <a:cs typeface="+mn-cs"/>
              </a:rPr>
              <a:t>Paris,08/02/2018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50550" y="1340768"/>
            <a:ext cx="8665237" cy="5011785"/>
          </a:xfrm>
        </p:spPr>
        <p:txBody>
          <a:bodyPr/>
          <a:lstStyle/>
          <a:p>
            <a:pPr algn="just"/>
            <a:r>
              <a:rPr lang="fr-FR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fr-FR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fr-FR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  <a:p>
            <a:pPr algn="just"/>
            <a:r>
              <a:rPr lang="fr-FR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fr-FR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CNRS/IN2P3   SUBATECH</a:t>
            </a:r>
          </a:p>
          <a:p>
            <a:pPr algn="just"/>
            <a:r>
              <a:rPr lang="fr-FR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10 </a:t>
            </a:r>
            <a:r>
              <a:rPr lang="fr-FR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MEu</a:t>
            </a:r>
            <a:endParaRPr lang="fr-FR" sz="20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Packages</a:t>
            </a:r>
          </a:p>
          <a:p>
            <a:pPr lvl="1" algn="just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Transnational Infrastructures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(COSY, MAMI, ELSA, GSI, LNF, CERN, ECT*)</a:t>
            </a:r>
          </a:p>
          <a:p>
            <a:pPr lvl="1" algn="just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 Virtual Infrastructures</a:t>
            </a:r>
          </a:p>
          <a:p>
            <a:pPr lvl="1" algn="just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/ Instrumentation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7 Networking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(NA)</a:t>
            </a:r>
          </a:p>
          <a:p>
            <a:pPr lvl="2"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14 Joint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(JRA)</a:t>
            </a:r>
          </a:p>
          <a:p>
            <a:pPr marL="914400" lvl="2" indent="0" algn="just">
              <a:buNone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44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participating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institutions</a:t>
            </a:r>
          </a:p>
          <a:p>
            <a:pPr lvl="1" algn="just"/>
            <a:r>
              <a:rPr lang="fr-FR" sz="1600" u="sng" dirty="0">
                <a:latin typeface="Arial" panose="020B0604020202020204" pitchFamily="34" charset="0"/>
                <a:cs typeface="Arial" panose="020B0604020202020204" pitchFamily="34" charset="0"/>
              </a:rPr>
              <a:t>16 countries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Germany, Spain,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France,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Ireland,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Montenegro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Portugal,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United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Kingdom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20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73" name="Groupe 9"/>
          <p:cNvGrpSpPr>
            <a:grpSpLocks/>
          </p:cNvGrpSpPr>
          <p:nvPr/>
        </p:nvGrpSpPr>
        <p:grpSpPr bwMode="auto">
          <a:xfrm>
            <a:off x="228600" y="6434129"/>
            <a:ext cx="4346072" cy="338554"/>
            <a:chOff x="95135" y="6434138"/>
            <a:chExt cx="4346961" cy="338972"/>
          </a:xfrm>
        </p:grpSpPr>
        <p:sp>
          <p:nvSpPr>
            <p:cNvPr id="11" name="Rectangle 10"/>
            <p:cNvSpPr/>
            <p:nvPr/>
          </p:nvSpPr>
          <p:spPr>
            <a:xfrm>
              <a:off x="4257327" y="6434138"/>
              <a:ext cx="184769" cy="33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SzTx/>
                <a:buFontTx/>
                <a:buNone/>
                <a:tabLst/>
                <a:defRPr/>
              </a:pPr>
              <a:endParaRPr kumimoji="0" lang="fr-FR" alt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itchFamily="1" charset="0"/>
                <a:ea typeface="MS PGothic" pitchFamily="34" charset="-128"/>
                <a:cs typeface="+mn-cs"/>
              </a:endParaRPr>
            </a:p>
          </p:txBody>
        </p:sp>
        <p:pic>
          <p:nvPicPr>
            <p:cNvPr id="7176" name="Imag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9" t="44118" r="14301" b="48235"/>
            <a:stretch>
              <a:fillRect/>
            </a:stretch>
          </p:blipFill>
          <p:spPr bwMode="auto">
            <a:xfrm>
              <a:off x="95135" y="6506409"/>
              <a:ext cx="19431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Espace réservé du texte 2"/>
          <p:cNvSpPr txBox="1">
            <a:spLocks/>
          </p:cNvSpPr>
          <p:nvPr/>
        </p:nvSpPr>
        <p:spPr bwMode="auto">
          <a:xfrm>
            <a:off x="467545" y="6434131"/>
            <a:ext cx="8208963" cy="4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Courier New" pitchFamily="49" charset="0"/>
              <a:buChar char="o"/>
              <a:defRPr sz="2000" b="1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6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4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itchFamily="34" charset="0"/>
              <a:buChar char="•"/>
              <a:defRPr sz="1000">
                <a:solidFill>
                  <a:srgbClr val="000066"/>
                </a:solidFill>
                <a:latin typeface="Arial Narrow" panose="020B0606020202030204" pitchFamily="34" charset="0"/>
                <a:ea typeface="MS PGothic" pitchFamily="34" charset="-128"/>
                <a:cs typeface="Arial Narrow" panose="020B0606020202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Courier New" pitchFamily="49" charset="0"/>
              <a:buNone/>
              <a:tabLst/>
              <a:defRPr/>
            </a:pPr>
            <a:endParaRPr kumimoji="0" lang="fr-FR" altLang="fr-FR" sz="14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1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3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RONG 2020 MAP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9144000" cy="662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3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0"/>
            <a:ext cx="5688632" cy="720824"/>
          </a:xfrm>
        </p:spPr>
        <p:txBody>
          <a:bodyPr/>
          <a:lstStyle/>
          <a:p>
            <a:r>
              <a:rPr lang="fr-FR" sz="2400" dirty="0" smtClean="0"/>
              <a:t>Synergies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(few </a:t>
            </a:r>
            <a:r>
              <a:rPr lang="fr-FR" sz="2400" dirty="0" err="1" smtClean="0"/>
              <a:t>examples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331640" y="836712"/>
            <a:ext cx="7561535" cy="5472608"/>
          </a:xfrm>
        </p:spPr>
        <p:txBody>
          <a:bodyPr/>
          <a:lstStyle/>
          <a:p>
            <a:pPr marL="269875" lvl="2" indent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JRA-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PrecisionSM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Precise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the muon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anomalous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moment (g-2)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μ;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the CKM matrix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Vud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beta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and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parity-violating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9875" lvl="2" indent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NA-PREN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“proton-radius puzzle” via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data-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analyses of new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(laser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ions,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muonic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He+ ions, positronium,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muonium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very-low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(Q2) lepton-proton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elastic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9875" lvl="2" indent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JRA-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HaSP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data-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exotic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hadrons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(new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mesons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baryons,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onia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dibaryon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multi-quark,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glueballs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hybrids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...) by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data (MAMI, TJNAF, BESIII, COMPASS,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ALICE at CERN)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QCD and effective-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9875" lvl="2" indent="0" algn="just">
              <a:buNone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NA-THEIA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the “neutron stars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hyperon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puzzle” (contradiction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observation of 2-solar-masses neutron stars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microscopical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softening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-of-state due to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strange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-quark hadrons)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(anti)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strange-meson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hadronic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collisions at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c.m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9875" lvl="2" indent="0" algn="just">
              <a:buNone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lvl="2" indent="0" algn="just">
              <a:buNone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Instrumention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applications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Packages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12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panose="030F0702030302020204" pitchFamily="66" charset="0"/>
              </a:rPr>
              <a:t>Global efforts </a:t>
            </a: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076" y="865595"/>
            <a:ext cx="7698105" cy="563404"/>
          </a:xfrm>
          <a:custGeom>
            <a:avLst/>
            <a:gdLst/>
            <a:ahLst/>
            <a:cxnLst/>
            <a:rect l="l" t="t" r="r" b="b"/>
            <a:pathLst>
              <a:path w="10264140" h="751205">
                <a:moveTo>
                  <a:pt x="0" y="0"/>
                </a:moveTo>
                <a:lnTo>
                  <a:pt x="10263898" y="0"/>
                </a:lnTo>
                <a:lnTo>
                  <a:pt x="10263898" y="750749"/>
                </a:lnTo>
                <a:lnTo>
                  <a:pt x="0" y="750749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462" y="212052"/>
            <a:ext cx="819337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894"/>
            <a:r>
              <a:rPr spc="-15" dirty="0"/>
              <a:t>E</a:t>
            </a:r>
            <a:r>
              <a:rPr spc="-8" dirty="0"/>
              <a:t>PP</a:t>
            </a:r>
            <a:r>
              <a:rPr spc="-4" dirty="0"/>
              <a:t>S</a:t>
            </a:r>
            <a:r>
              <a:rPr spc="-19" dirty="0"/>
              <a:t>U</a:t>
            </a:r>
            <a:r>
              <a:rPr spc="-4" dirty="0"/>
              <a:t> </a:t>
            </a:r>
            <a:r>
              <a:rPr dirty="0" smtClean="0">
                <a:latin typeface="Comic Sans MS"/>
                <a:cs typeface="Comic Sans MS"/>
              </a:rPr>
              <a:t>2020</a:t>
            </a:r>
            <a:r>
              <a:rPr lang="fr-FR" dirty="0" smtClean="0">
                <a:latin typeface="Comic Sans MS"/>
                <a:cs typeface="Comic Sans MS"/>
              </a:rPr>
              <a:t>  </a:t>
            </a:r>
            <a:br>
              <a:rPr lang="fr-FR" dirty="0" smtClean="0">
                <a:latin typeface="Comic Sans MS"/>
                <a:cs typeface="Comic Sans MS"/>
              </a:rPr>
            </a:br>
            <a:r>
              <a:rPr lang="fr-FR" dirty="0" err="1" smtClean="0">
                <a:latin typeface="Comic Sans MS"/>
                <a:cs typeface="Comic Sans MS"/>
              </a:rPr>
              <a:t>Halina</a:t>
            </a:r>
            <a:r>
              <a:rPr lang="fr-FR" dirty="0" smtClean="0">
                <a:latin typeface="Comic Sans MS"/>
                <a:cs typeface="Comic Sans MS"/>
              </a:rPr>
              <a:t> </a:t>
            </a:r>
            <a:r>
              <a:rPr lang="fr-FR" dirty="0" err="1" smtClean="0">
                <a:latin typeface="Comic Sans MS"/>
                <a:cs typeface="Comic Sans MS"/>
              </a:rPr>
              <a:t>Abramowicz</a:t>
            </a:r>
            <a:r>
              <a:rPr lang="fr-FR" dirty="0" smtClean="0">
                <a:latin typeface="Comic Sans MS"/>
                <a:cs typeface="Comic Sans MS"/>
              </a:rPr>
              <a:t> </a:t>
            </a:r>
            <a:r>
              <a:rPr lang="fr-FR" dirty="0" err="1" smtClean="0">
                <a:latin typeface="Comic Sans MS"/>
                <a:cs typeface="Comic Sans MS"/>
              </a:rPr>
              <a:t>Chairperson</a:t>
            </a:r>
            <a:r>
              <a:rPr lang="fr-FR" dirty="0" smtClean="0">
                <a:latin typeface="Comic Sans MS"/>
                <a:cs typeface="Comic Sans MS"/>
              </a:rPr>
              <a:t>  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1492647"/>
            <a:ext cx="8235315" cy="323165"/>
          </a:xfrm>
          <a:prstGeom prst="rect">
            <a:avLst/>
          </a:prstGeom>
          <a:solidFill>
            <a:srgbClr val="2F5597"/>
          </a:solidFill>
        </p:spPr>
        <p:txBody>
          <a:bodyPr vert="horz" wrap="square" lIns="0" tIns="0" rIns="0" bIns="0" rtlCol="0">
            <a:spAutoFit/>
          </a:bodyPr>
          <a:lstStyle/>
          <a:p>
            <a:pPr marL="1517809" defTabSz="685800"/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100" b="1" spc="-15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ifi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 In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100" b="1" spc="-8" dirty="0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t 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8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15" dirty="0">
                <a:solidFill>
                  <a:srgbClr val="FFFFFF"/>
                </a:solidFill>
                <a:latin typeface="Comic Sans MS"/>
                <a:cs typeface="Comic Sans MS"/>
              </a:rPr>
              <a:t>gy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Comic Sans MS"/>
                <a:cs typeface="Comic Sans MS"/>
              </a:rPr>
              <a:t>Up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endParaRPr sz="21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1982931"/>
            <a:ext cx="8529638" cy="3641884"/>
          </a:xfrm>
          <a:custGeom>
            <a:avLst/>
            <a:gdLst/>
            <a:ahLst/>
            <a:cxnLst/>
            <a:rect l="l" t="t" r="r" b="b"/>
            <a:pathLst>
              <a:path w="11372850" h="4855845">
                <a:moveTo>
                  <a:pt x="0" y="0"/>
                </a:moveTo>
                <a:lnTo>
                  <a:pt x="11372490" y="0"/>
                </a:lnTo>
                <a:lnTo>
                  <a:pt x="11372490" y="4855442"/>
                </a:lnTo>
                <a:lnTo>
                  <a:pt x="0" y="4855442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9154" y="2030104"/>
            <a:ext cx="7351395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838" indent="-214313" defTabSz="685800">
              <a:buFont typeface="Arial"/>
              <a:buChar char="•"/>
              <a:tabLst>
                <a:tab pos="223838" algn="l"/>
              </a:tabLst>
            </a:pP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Cal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in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uts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i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ue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eb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ua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y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28, 2018 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w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th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ea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f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m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Dece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m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18, 2018</a:t>
            </a:r>
            <a:endParaRPr sz="13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23838" indent="-214313" defTabSz="685800">
              <a:spcBef>
                <a:spcPts val="34"/>
              </a:spcBef>
              <a:buFont typeface="Arial"/>
              <a:buChar char="•"/>
              <a:tabLst>
                <a:tab pos="223838" algn="l"/>
              </a:tabLst>
            </a:pP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160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m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ns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v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endParaRPr sz="135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9155" y="4492425"/>
            <a:ext cx="7980521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838" marR="3810" indent="-214313" defTabSz="685800">
              <a:lnSpc>
                <a:spcPct val="99500"/>
              </a:lnSpc>
              <a:buFont typeface="Arial"/>
              <a:buChar char="•"/>
              <a:tabLst>
                <a:tab pos="223838" algn="l"/>
              </a:tabLst>
            </a:pP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O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en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 smtClean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ymp</a:t>
            </a:r>
            <a:r>
              <a:rPr sz="1350" spc="-8" dirty="0" smtClean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 smtClean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um</a:t>
            </a:r>
            <a:r>
              <a:rPr lang="fr-FR"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 in Granada (May 13-16, 2019)</a:t>
            </a:r>
            <a:r>
              <a:rPr sz="1350" dirty="0" smtClean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med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ch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on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us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425" i="1" spc="-49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425" i="1" spc="-45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425" i="1" spc="-30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425" i="1" spc="-49" dirty="0">
                <a:solidFill>
                  <a:prstClr val="black"/>
                </a:solidFill>
                <a:latin typeface="Comic Sans MS"/>
                <a:cs typeface="Comic Sans MS"/>
              </a:rPr>
              <a:t>en</a:t>
            </a:r>
            <a:r>
              <a:rPr sz="1425" i="1" spc="-41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425" i="1" spc="-38" dirty="0">
                <a:solidFill>
                  <a:prstClr val="black"/>
                </a:solidFill>
                <a:latin typeface="Comic Sans MS"/>
                <a:cs typeface="Comic Sans MS"/>
              </a:rPr>
              <a:t>ifi</a:t>
            </a:r>
            <a:r>
              <a:rPr sz="1425" i="1" spc="-45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425" i="1" spc="-23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425" i="1" spc="-53" dirty="0">
                <a:solidFill>
                  <a:prstClr val="black"/>
                </a:solidFill>
                <a:latin typeface="Comic Sans MS"/>
                <a:cs typeface="Comic Sans MS"/>
              </a:rPr>
              <a:t>g</a:t>
            </a:r>
            <a:r>
              <a:rPr sz="1425" i="1" spc="-45" dirty="0">
                <a:solidFill>
                  <a:prstClr val="black"/>
                </a:solidFill>
                <a:latin typeface="Comic Sans MS"/>
                <a:cs typeface="Comic Sans MS"/>
              </a:rPr>
              <a:t>oa</a:t>
            </a:r>
            <a:r>
              <a:rPr sz="1425" i="1" spc="-30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425" i="1" spc="-45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425" i="1" spc="-3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of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comm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y,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on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vi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ut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,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opo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j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ec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ec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g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ac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v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 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g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oa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ls</a:t>
            </a: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23838" indent="-214313" defTabSz="685800">
              <a:spcBef>
                <a:spcPts val="19"/>
              </a:spcBef>
              <a:buFont typeface="Microsoft Sans Serif"/>
              <a:buChar char="➢"/>
              <a:tabLst>
                <a:tab pos="223838" algn="l"/>
              </a:tabLst>
            </a:pP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ESG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ee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in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ut 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opo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St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g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y</a:t>
            </a: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2480" y="857250"/>
            <a:ext cx="1046780" cy="565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7502" y="2571750"/>
            <a:ext cx="8241030" cy="1716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65364" y="2720071"/>
            <a:ext cx="153828" cy="142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40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7145" defTabSz="685800">
              <a:spcBef>
                <a:spcPts val="375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42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7146" defTabSz="685800">
              <a:spcBef>
                <a:spcPts val="233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21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7146" defTabSz="685800">
              <a:spcBef>
                <a:spcPts val="251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27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9050" defTabSz="685800">
              <a:spcBef>
                <a:spcPts val="180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27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9050" defTabSz="685800">
              <a:spcBef>
                <a:spcPts val="233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51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9525" defTabSz="685800">
              <a:spcBef>
                <a:spcPts val="90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20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9525" defTabSz="685800">
              <a:spcBef>
                <a:spcPts val="233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31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9525" defTabSz="685800">
              <a:spcBef>
                <a:spcPts val="251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23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9525" defTabSz="685800">
              <a:spcBef>
                <a:spcPts val="161"/>
              </a:spcBef>
            </a:pPr>
            <a:r>
              <a:rPr sz="750" dirty="0">
                <a:solidFill>
                  <a:prstClr val="black"/>
                </a:solidFill>
                <a:latin typeface="Comic Sans MS"/>
                <a:cs typeface="Comic Sans MS"/>
              </a:rPr>
              <a:t>35</a:t>
            </a:r>
            <a:endParaRPr sz="75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021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UPA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IUPAP</a:t>
            </a:r>
          </a:p>
        </p:txBody>
      </p:sp>
      <p:sp>
        <p:nvSpPr>
          <p:cNvPr id="135" name="Mission:"/>
          <p:cNvSpPr txBox="1">
            <a:spLocks noGrp="1"/>
          </p:cNvSpPr>
          <p:nvPr>
            <p:ph type="subTitle" sz="quarter" idx="1"/>
          </p:nvPr>
        </p:nvSpPr>
        <p:spPr>
          <a:xfrm>
            <a:off x="5947226" y="2593578"/>
            <a:ext cx="2982516" cy="1696641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dirty="0"/>
              <a:t>Mission: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3167063" cy="237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5161" y="-7053"/>
            <a:ext cx="3606645" cy="23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140644" y="0"/>
            <a:ext cx="3167063" cy="237529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“To assist in the worldwide development of physics, to foster international cooperation in physics, and to help in the application of physics toward solving problems of concern to humanity”."/>
          <p:cNvSpPr txBox="1"/>
          <p:nvPr/>
        </p:nvSpPr>
        <p:spPr>
          <a:xfrm>
            <a:off x="4560756" y="3452431"/>
            <a:ext cx="4583244" cy="339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 defTabSz="457200">
              <a:defRPr sz="2700" i="1">
                <a:solidFill>
                  <a:srgbClr val="2C09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“To assist in the worldwide development of physics, to foster international cooperation in physics, and to help in the application of physics toward solving problems of concern to humanity”.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Michel </a:t>
            </a:r>
            <a:r>
              <a:rPr lang="fr-FR" dirty="0" err="1" smtClean="0"/>
              <a:t>Spiro</a:t>
            </a:r>
            <a:r>
              <a:rPr lang="fr-FR" dirty="0" smtClean="0"/>
              <a:t> (</a:t>
            </a:r>
            <a:r>
              <a:rPr lang="fr-FR" dirty="0" err="1" smtClean="0"/>
              <a:t>President</a:t>
            </a:r>
            <a:r>
              <a:rPr lang="fr-FR" dirty="0" smtClean="0"/>
              <a:t> </a:t>
            </a:r>
            <a:r>
              <a:rPr lang="fr-FR" dirty="0" err="1" smtClean="0"/>
              <a:t>Designate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7777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Commissions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187" y="1994428"/>
            <a:ext cx="3716681" cy="255791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241093" marR="0" lvl="0" indent="-24109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The first scientific commission, on Units, was established in 1931 at the third General Assembly.</a:t>
            </a:r>
          </a:p>
          <a:p>
            <a:pPr marL="241093" marR="0" lvl="0" indent="-24109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Currently there are 18 Commissions.</a:t>
            </a:r>
          </a:p>
          <a:p>
            <a:pPr marL="241093" marR="0" lvl="0" indent="-24109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Organize the major International conferences in their field; and award Young Scientist Prizes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7940" y="1330045"/>
            <a:ext cx="3997410" cy="552795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Symbols, Units,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etc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 (C2)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Statistical Mechanics (C3)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Astroparticle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 Physics (C4)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Low Temperature Physics (C5)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Biological Physics (C6)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Semiconductors (C8)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Magnetism (C9)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Condensed Matter (C10)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Particles and Fields (C11)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Nuclear Physics (C12)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Physics for Development (C13)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Physics Education (C14)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Atomic Molecular and Optical Physics (C15)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Plasma Physics (C16)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Laser Physics and Photonics (C17)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Mathematical Physics (C18)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Astrophysics (C19)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Computational Physics (C20)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iupap.org/wp-content/uploads/2013/04/P105032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711449"/>
            <a:ext cx="3961885" cy="1822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86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84985" y="596720"/>
            <a:ext cx="5161739" cy="857250"/>
          </a:xfrm>
        </p:spPr>
        <p:txBody>
          <a:bodyPr>
            <a:normAutofit/>
          </a:bodyPr>
          <a:lstStyle/>
          <a:p>
            <a:r>
              <a:rPr lang="en-US" sz="4200" b="1" dirty="0"/>
              <a:t>CONFERENCES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7174" y="2117369"/>
            <a:ext cx="8390265" cy="3188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0" marR="0" lvl="0" indent="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IUPAP sponsors and endorses ~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 conferences per year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:</a:t>
            </a:r>
          </a:p>
          <a:p>
            <a:pPr marL="241093" marR="0" lvl="0" indent="-241093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large, medium size, specialized</a:t>
            </a:r>
          </a:p>
          <a:p>
            <a:pPr marL="241093" marR="0" lvl="0" indent="-241093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everywhere with a special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attention to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developing countries</a:t>
            </a:r>
          </a:p>
          <a:p>
            <a:pPr marL="241093" marR="0" lvl="0" indent="-241093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Requirements are:</a:t>
            </a:r>
          </a:p>
          <a:p>
            <a:pPr marL="241093" marR="0" lvl="0" indent="-241093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scientific interest</a:t>
            </a:r>
          </a:p>
          <a:p>
            <a:pPr marL="241093" marR="0" lvl="0" indent="-241093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Palatino"/>
              </a:rPr>
              <a:t>orldwide attendance with no a priori restriction or difficulty to attend</a:t>
            </a:r>
          </a:p>
          <a:p>
            <a:pPr marL="241093" marR="0" lvl="0" indent="-241093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inclusiveness and diversi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Calibri"/>
              <a:ea typeface="+mn-ea"/>
              <a:cs typeface="+mn-cs"/>
              <a:sym typeface="Palatin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58" y="4614416"/>
            <a:ext cx="3964781" cy="2243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39"/>
            <a:ext cx="4098727" cy="1814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95" y="5305742"/>
            <a:ext cx="3763863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0785" cy="6590589"/>
          </a:xfrm>
          <a:prstGeom prst="rect">
            <a:avLst/>
          </a:prstGeom>
        </p:spPr>
      </p:pic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5103773"/>
            <a:ext cx="3435985" cy="1571625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</p:spPr>
        <p:txBody>
          <a:bodyPr rot="0" vert="horz" wrap="square" lIns="274320" tIns="91440" rIns="91440" bIns="91440" anchor="t" anchorCtr="0" upright="1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Calibri"/>
                <a:ea typeface="Times New Roman"/>
                <a:cs typeface="Arial"/>
              </a:rPr>
              <a:t>International Year of Basic Sciences for Development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Calibri"/>
                <a:ea typeface="Times New Roman"/>
                <a:cs typeface="Arial"/>
              </a:rPr>
            </a:br>
            <a:r>
              <a:rPr kumimoji="0" lang="en-US" sz="1200" b="0" i="0" u="none" strike="noStrike" kern="1200" cap="none" spc="75" normalizeH="0" baseline="0" noProof="0" dirty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Calibri"/>
                <a:ea typeface="ＭＳ 明朝"/>
                <a:cs typeface="Times New Roman"/>
              </a:rPr>
              <a:t>Basic Sciences under the spotlight</a:t>
            </a:r>
            <a:endParaRPr kumimoji="0" lang="fr-FR" sz="1200" b="0" i="0" u="none" strike="noStrike" kern="1200" cap="none" spc="75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ＭＳ 明朝"/>
              <a:cs typeface="Times New Roman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</a:rPr>
              <a:t>Basic Sciences are a key tool to provide a multi-cultural dialogue, with “scientific diplomacy” a known and demonstrated means to contribute to a more peaceful 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</a:rPr>
              <a:t>world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7" name="Imag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67" y="5391080"/>
            <a:ext cx="1473294" cy="90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Macintosh HD:Users:michelspiro:Desktop:sfp:IUPAP:IBSP:IM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31" y="337211"/>
            <a:ext cx="1046069" cy="82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62" y="2401120"/>
            <a:ext cx="763905" cy="42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44" y="2274120"/>
            <a:ext cx="748030" cy="54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87" y="3428700"/>
            <a:ext cx="837565" cy="79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11" y="3428698"/>
            <a:ext cx="1626590" cy="79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87" y="691611"/>
            <a:ext cx="90678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0" y="0"/>
            <a:ext cx="1657350" cy="8032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txBody>
          <a:bodyPr rot="0" vert="horz" wrap="square" lIns="274320" tIns="182880" rIns="91440" bIns="182880" anchor="t" anchorCtr="0" upright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</a:rPr>
              <a:t>2022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-54611" y="1637850"/>
            <a:ext cx="1993149" cy="763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2"/>
            </a:solidFill>
          </a:ln>
          <a:effectLst/>
        </p:spPr>
        <p:txBody>
          <a:bodyPr rot="0" vert="horz" wrap="square" lIns="274320" tIns="45720" rIns="91440" bIns="45720" anchor="t" anchorCtr="0" upright="1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400" cap="none" spc="0" normalizeH="0" baseline="0" noProof="0" dirty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Gill Sans MT"/>
                <a:ea typeface="Times New Roman"/>
                <a:cs typeface="Arial"/>
              </a:rPr>
              <a:t>IYBSD</a:t>
            </a:r>
            <a:endParaRPr kumimoji="0" lang="fr-FR" sz="3600" b="1" i="0" u="none" strike="noStrike" kern="14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Times New Roman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04C27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</a:rPr>
              <a:t> 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6" name="Picture 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74" y="1312223"/>
            <a:ext cx="2608798" cy="6512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4005" y="4403024"/>
            <a:ext cx="1251338" cy="7007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2888" y="4403023"/>
            <a:ext cx="975724" cy="8614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8478" y="3428701"/>
            <a:ext cx="1195522" cy="9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140 National and Regional Scientific Organizations</a:t>
            </a:r>
          </a:p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40 International Scientific Unions and Associations across the natural and social sciences</a:t>
            </a:r>
          </a:p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3 Regional Offices and Social Science Councils in Africa, Asia, Latin America and the Arab world</a:t>
            </a:r>
          </a:p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7 International Research / Funding </a:t>
            </a:r>
            <a:r>
              <a:rPr lang="en-US" sz="1650" dirty="0" err="1">
                <a:solidFill>
                  <a:srgbClr val="FFFFFF"/>
                </a:solidFill>
                <a:cs typeface="Arial Narrow"/>
              </a:rPr>
              <a:t>Programmes</a:t>
            </a:r>
            <a:r>
              <a:rPr lang="en-US" sz="1650" dirty="0">
                <a:solidFill>
                  <a:srgbClr val="FFFFFF"/>
                </a:solidFill>
                <a:cs typeface="Arial Narrow"/>
              </a:rPr>
              <a:t> focusing on global change and sustainability</a:t>
            </a:r>
          </a:p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11 International Committees and Networks on data, observing systems, science advice </a:t>
            </a:r>
          </a:p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Partnerships with other International Scientific Organizations, incl. IAP, TWAS, WFEO</a:t>
            </a:r>
          </a:p>
          <a:p>
            <a:r>
              <a:rPr lang="en-US" sz="1650" dirty="0">
                <a:solidFill>
                  <a:srgbClr val="FFFFFF"/>
                </a:solidFill>
                <a:cs typeface="Arial Narrow"/>
              </a:rPr>
              <a:t>Formal Relations with the UN, Coordinator of the UN Major Group for S&amp;T</a:t>
            </a:r>
          </a:p>
          <a:p>
            <a:endParaRPr lang="fr-FR" sz="16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global voice for science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8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b="1" dirty="0"/>
              <a:t>Founding General Assembly and Inauguration of the International Science Council</a:t>
            </a:r>
            <a:r>
              <a:rPr lang="en-US" dirty="0"/>
              <a:t/>
            </a:r>
            <a:br>
              <a:rPr lang="en-US" dirty="0"/>
            </a:br>
            <a:r>
              <a:rPr lang="en-US" sz="1650" dirty="0"/>
              <a:t/>
            </a:r>
            <a:br>
              <a:rPr lang="en-US" sz="1650" dirty="0"/>
            </a:br>
            <a:r>
              <a:rPr lang="en-US" sz="1650" dirty="0"/>
              <a:t>Paris, France, 3 - 5 July 2018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A4FB1-0283-48F5-8473-3063B699E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768" y="4161727"/>
            <a:ext cx="2465987" cy="1644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F0B1A-EC86-4A01-83AE-1B536C8384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66" y="2386076"/>
            <a:ext cx="2473641" cy="164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5A587-2B0E-44F4-B641-F4A4505EA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48" y="2388628"/>
            <a:ext cx="2465987" cy="1643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C7301-EE05-4810-9447-40EF9FF9AE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007" y="2388628"/>
            <a:ext cx="2465987" cy="1643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4A677-BF7F-4B29-8E0D-8C2407EA57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247" y="4161727"/>
            <a:ext cx="2465987" cy="1643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BEADC-DA43-4FA3-9EEB-2C26BFCF90F8}"/>
              </a:ext>
            </a:extLst>
          </p:cNvPr>
          <p:cNvSpPr txBox="1"/>
          <p:nvPr/>
        </p:nvSpPr>
        <p:spPr>
          <a:xfrm>
            <a:off x="7863361" y="5839167"/>
            <a:ext cx="12442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600" dirty="0">
                <a:solidFill>
                  <a:srgbClr val="0E312B"/>
                </a:solidFill>
                <a:latin typeface="Untitled Sans" panose="020B0503030202060203" pitchFamily="34" charset="0"/>
                <a:cs typeface="Arial" panose="020B0604020202020204" pitchFamily="34" charset="0"/>
              </a:rPr>
              <a:t>Photos: </a:t>
            </a:r>
            <a:r>
              <a:rPr lang="fr-FR" sz="600" dirty="0">
                <a:solidFill>
                  <a:srgbClr val="0E312B"/>
                </a:solidFill>
                <a:latin typeface="Untitled Sans" panose="020B0503030202060203" pitchFamily="34" charset="0"/>
              </a:rPr>
              <a:t>Simon </a:t>
            </a:r>
            <a:r>
              <a:rPr lang="fr-FR" sz="600" dirty="0" err="1">
                <a:solidFill>
                  <a:srgbClr val="0E312B"/>
                </a:solidFill>
                <a:latin typeface="Untitled Sans" panose="020B0503030202060203" pitchFamily="34" charset="0"/>
              </a:rPr>
              <a:t>Cassanas</a:t>
            </a:r>
            <a:r>
              <a:rPr lang="fr-FR" sz="600" dirty="0">
                <a:solidFill>
                  <a:srgbClr val="0E312B"/>
                </a:solidFill>
                <a:latin typeface="Untitled Sans" panose="020B0503030202060203" pitchFamily="34" charset="0"/>
              </a:rPr>
              <a:t> for ISC</a:t>
            </a:r>
            <a:endParaRPr lang="fr-FR" sz="600" dirty="0">
              <a:solidFill>
                <a:srgbClr val="0E312B"/>
              </a:solidFill>
              <a:latin typeface="Untitled Sans" panose="020B050303020206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602" y="0"/>
            <a:ext cx="8650880" cy="6855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602" y="4217722"/>
            <a:ext cx="8651099" cy="2637825"/>
          </a:xfrm>
          <a:custGeom>
            <a:avLst/>
            <a:gdLst/>
            <a:ahLst/>
            <a:cxnLst/>
            <a:rect l="l" t="t" r="r" b="b"/>
            <a:pathLst>
              <a:path w="9540240" h="2908934">
                <a:moveTo>
                  <a:pt x="0" y="2908795"/>
                </a:moveTo>
                <a:lnTo>
                  <a:pt x="9539998" y="2908795"/>
                </a:lnTo>
                <a:lnTo>
                  <a:pt x="9539998" y="0"/>
                </a:lnTo>
                <a:lnTo>
                  <a:pt x="0" y="0"/>
                </a:lnTo>
                <a:lnTo>
                  <a:pt x="0" y="29087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867" y="3093102"/>
            <a:ext cx="3898868" cy="196354"/>
          </a:xfrm>
          <a:custGeom>
            <a:avLst/>
            <a:gdLst/>
            <a:ahLst/>
            <a:cxnLst/>
            <a:rect l="l" t="t" r="r" b="b"/>
            <a:pathLst>
              <a:path w="4299584" h="216535">
                <a:moveTo>
                  <a:pt x="0" y="216001"/>
                </a:moveTo>
                <a:lnTo>
                  <a:pt x="4299115" y="216001"/>
                </a:lnTo>
                <a:lnTo>
                  <a:pt x="4299115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79181" y="3093102"/>
            <a:ext cx="1698088" cy="230327"/>
          </a:xfrm>
          <a:custGeom>
            <a:avLst/>
            <a:gdLst/>
            <a:ahLst/>
            <a:cxnLst/>
            <a:rect l="l" t="t" r="r" b="b"/>
            <a:pathLst>
              <a:path w="1872614" h="254000">
                <a:moveTo>
                  <a:pt x="0" y="253796"/>
                </a:moveTo>
                <a:lnTo>
                  <a:pt x="1872005" y="253796"/>
                </a:lnTo>
                <a:lnTo>
                  <a:pt x="1872005" y="0"/>
                </a:lnTo>
                <a:lnTo>
                  <a:pt x="0" y="0"/>
                </a:lnTo>
                <a:lnTo>
                  <a:pt x="0" y="253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5141" y="4111554"/>
            <a:ext cx="1045687" cy="125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defTabSz="829178"/>
            <a:r>
              <a:rPr sz="816" i="1" spc="-168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816" i="1" spc="-21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3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20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19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16" i="1" spc="-20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18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816" i="1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81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99715" y="4249715"/>
            <a:ext cx="1416514" cy="41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41" marR="4607" algn="ctr" defTabSz="829178">
              <a:lnSpc>
                <a:spcPct val="111100"/>
              </a:lnSpc>
            </a:pP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21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4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27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36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816" i="1" spc="-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2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82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82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816" i="1" spc="-3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816" i="1" spc="-82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816" i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77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4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o.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82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816" i="1" spc="-82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1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0143" y="4111450"/>
            <a:ext cx="1111330" cy="125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defTabSz="829178"/>
            <a:r>
              <a:rPr sz="816" i="1" spc="-20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2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1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5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16" i="1" spc="-27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4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1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8569" y="4249612"/>
            <a:ext cx="1314594" cy="556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41" marR="4607" algn="ctr" defTabSz="829178">
              <a:lnSpc>
                <a:spcPct val="111100"/>
              </a:lnSpc>
            </a:pPr>
            <a:r>
              <a:rPr sz="816" i="1" spc="18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816" i="1" spc="-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816" i="1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816" i="1" spc="-3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16" i="1" spc="-68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816" i="1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816" i="1" spc="-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816" i="1" spc="23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816" i="1" spc="-18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816" i="1" spc="14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816" i="1" spc="-41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816" i="1" spc="27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816" i="1" spc="36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816" i="1" spc="-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816" i="1" spc="14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816" i="1" spc="-3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16" i="1" spc="36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816" i="1" spc="14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816" i="1" spc="-3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16" i="1" spc="27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816" i="1" spc="23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816" i="1" spc="-23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816" i="1" spc="-3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16" i="1" spc="14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816" i="1" spc="18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816" i="1" spc="-54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816" i="1" spc="36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816" i="1" spc="-23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816" i="1" spc="-41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816" i="1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816" i="1" spc="-3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16" i="1" spc="27" dirty="0">
                <a:solidFill>
                  <a:srgbClr val="FFFFFF"/>
                </a:solidFill>
                <a:latin typeface="Arial Narrow"/>
                <a:cs typeface="Arial Narrow"/>
              </a:rPr>
              <a:t>fi</a:t>
            </a:r>
            <a:r>
              <a:rPr sz="816" i="1" spc="-18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816" i="1" spc="36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816" i="1" spc="9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816" i="1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54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9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18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23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816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59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18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14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8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spc="-12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10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16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829178">
              <a:spcBef>
                <a:spcPts val="109"/>
              </a:spcBef>
            </a:pPr>
            <a:r>
              <a:rPr sz="816" i="1" spc="-8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2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6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16" i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16" i="1" spc="-11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1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16" i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16" i="1" spc="-4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27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816" i="1" spc="-6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16" i="1" spc="-7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816" i="1" spc="-82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16" i="1" spc="-73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816" i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816" i="1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16" i="1" spc="-11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16" i="1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81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80934" y="3313457"/>
            <a:ext cx="1070277" cy="757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01495" y="3548506"/>
            <a:ext cx="522843" cy="522843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0" y="575995"/>
                </a:moveTo>
                <a:lnTo>
                  <a:pt x="575995" y="575995"/>
                </a:lnTo>
                <a:lnTo>
                  <a:pt x="575995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52443" y="3708761"/>
            <a:ext cx="218811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084" y="0"/>
                </a:lnTo>
              </a:path>
            </a:pathLst>
          </a:custGeom>
          <a:ln w="5690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60850" y="3599442"/>
            <a:ext cx="0" cy="428985"/>
          </a:xfrm>
          <a:custGeom>
            <a:avLst/>
            <a:gdLst/>
            <a:ahLst/>
            <a:cxnLst/>
            <a:rect l="l" t="t" r="r" b="b"/>
            <a:pathLst>
              <a:path h="473075">
                <a:moveTo>
                  <a:pt x="0" y="0"/>
                </a:moveTo>
                <a:lnTo>
                  <a:pt x="0" y="472909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69258" y="3607848"/>
            <a:ext cx="846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722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69257" y="3801243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69257" y="3834882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69258" y="3910557"/>
            <a:ext cx="846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722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69258" y="4011463"/>
            <a:ext cx="846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722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86071" y="3658308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38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86071" y="3759209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96" y="0"/>
                </a:lnTo>
              </a:path>
            </a:pathLst>
          </a:custGeom>
          <a:ln w="5692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86071" y="3843295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96" y="0"/>
                </a:lnTo>
              </a:path>
            </a:pathLst>
          </a:custGeom>
          <a:ln w="5690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86071" y="3961016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38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02895" y="378443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19709" y="3733977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19709" y="3801243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19710" y="3868510"/>
            <a:ext cx="101344" cy="0"/>
          </a:xfrm>
          <a:custGeom>
            <a:avLst/>
            <a:gdLst/>
            <a:ahLst/>
            <a:cxnLst/>
            <a:rect l="l" t="t" r="r" b="b"/>
            <a:pathLst>
              <a:path w="111760">
                <a:moveTo>
                  <a:pt x="0" y="0"/>
                </a:moveTo>
                <a:lnTo>
                  <a:pt x="111264" y="0"/>
                </a:lnTo>
              </a:path>
            </a:pathLst>
          </a:custGeom>
          <a:ln w="38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36524" y="3742383"/>
            <a:ext cx="67371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180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36524" y="3843289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96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61756" y="3599441"/>
            <a:ext cx="0" cy="101344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277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53350" y="377602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3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53349" y="3801243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53349" y="390215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953349" y="3935789"/>
            <a:ext cx="17275" cy="50672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9271" y="0"/>
                </a:moveTo>
                <a:lnTo>
                  <a:pt x="9271" y="55638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53349" y="3986232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978570" y="3784430"/>
            <a:ext cx="0" cy="67371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8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86978" y="3633078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3836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86977" y="3666709"/>
            <a:ext cx="67371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180" y="0"/>
                </a:lnTo>
              </a:path>
            </a:pathLst>
          </a:custGeom>
          <a:ln w="38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86977" y="378443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86978" y="3910559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1981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986977" y="393579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86978" y="401146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003791" y="3767616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003791" y="3818068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003791" y="395260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96" y="0"/>
                </a:lnTo>
              </a:path>
            </a:pathLst>
          </a:custGeom>
          <a:ln w="3835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020617" y="3616256"/>
            <a:ext cx="67371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168" y="0"/>
                </a:lnTo>
              </a:path>
            </a:pathLst>
          </a:custGeom>
          <a:ln w="38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020616" y="3733977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020616" y="378443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020616" y="390215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037430" y="3717162"/>
            <a:ext cx="17275" cy="50672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9271" y="0"/>
                </a:moveTo>
                <a:lnTo>
                  <a:pt x="9271" y="55638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037431" y="381806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037431" y="387692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5690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037430" y="3935783"/>
            <a:ext cx="17275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542" y="0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037431" y="3969417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38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37430" y="4003050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26" y="0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70770" y="3599442"/>
            <a:ext cx="0" cy="143379"/>
          </a:xfrm>
          <a:custGeom>
            <a:avLst/>
            <a:gdLst/>
            <a:ahLst/>
            <a:cxnLst/>
            <a:rect l="l" t="t" r="r" b="b"/>
            <a:pathLst>
              <a:path h="158114">
                <a:moveTo>
                  <a:pt x="0" y="0"/>
                </a:moveTo>
                <a:lnTo>
                  <a:pt x="0" y="157632"/>
                </a:lnTo>
              </a:path>
            </a:pathLst>
          </a:custGeom>
          <a:ln w="37719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054245" y="377602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5689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054245" y="3918964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3835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087878" y="3633081"/>
            <a:ext cx="0" cy="134742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361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071058" y="3818068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071059" y="3868510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96" y="0"/>
                </a:lnTo>
              </a:path>
            </a:pathLst>
          </a:custGeom>
          <a:ln w="38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071059" y="3952609"/>
            <a:ext cx="67371" cy="0"/>
          </a:xfrm>
          <a:custGeom>
            <a:avLst/>
            <a:gdLst/>
            <a:ahLst/>
            <a:cxnLst/>
            <a:rect l="l" t="t" r="r" b="b"/>
            <a:pathLst>
              <a:path w="74294">
                <a:moveTo>
                  <a:pt x="0" y="0"/>
                </a:moveTo>
                <a:lnTo>
                  <a:pt x="74180" y="0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087883" y="3616256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087883" y="3649895"/>
            <a:ext cx="17275" cy="50672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9270" y="0"/>
                </a:moveTo>
                <a:lnTo>
                  <a:pt x="9270" y="55638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087883" y="3784430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104698" y="3767612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3836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104697" y="3818068"/>
            <a:ext cx="17275" cy="50672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9271" y="0"/>
                </a:moveTo>
                <a:lnTo>
                  <a:pt x="9271" y="55638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104697" y="3986231"/>
            <a:ext cx="17275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542" y="0"/>
                </a:lnTo>
              </a:path>
            </a:pathLst>
          </a:custGeom>
          <a:ln w="3835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129918" y="3616256"/>
            <a:ext cx="0" cy="126680"/>
          </a:xfrm>
          <a:custGeom>
            <a:avLst/>
            <a:gdLst/>
            <a:ahLst/>
            <a:cxnLst/>
            <a:rect l="l" t="t" r="r" b="b"/>
            <a:pathLst>
              <a:path h="139700">
                <a:moveTo>
                  <a:pt x="0" y="0"/>
                </a:moveTo>
                <a:lnTo>
                  <a:pt x="0" y="139103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138043" y="3784430"/>
            <a:ext cx="0" cy="210750"/>
          </a:xfrm>
          <a:custGeom>
            <a:avLst/>
            <a:gdLst/>
            <a:ahLst/>
            <a:cxnLst/>
            <a:rect l="l" t="t" r="r" b="b"/>
            <a:pathLst>
              <a:path h="232410">
                <a:moveTo>
                  <a:pt x="0" y="0"/>
                </a:moveTo>
                <a:lnTo>
                  <a:pt x="0" y="231825"/>
                </a:lnTo>
              </a:path>
            </a:pathLst>
          </a:custGeom>
          <a:ln w="3773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121511" y="4003057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138336" y="3733976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138337" y="377602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138336" y="3851697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163557" y="3599441"/>
            <a:ext cx="0" cy="101344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277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155151" y="3708755"/>
            <a:ext cx="118043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29806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155150" y="378443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155150" y="3868513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25" y="0"/>
                </a:lnTo>
              </a:path>
            </a:pathLst>
          </a:custGeom>
          <a:ln w="38347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155150" y="3902150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155150" y="393579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155150" y="4003057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171964" y="3607848"/>
            <a:ext cx="8407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22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171964" y="3750803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171965" y="3818063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3" y="0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171965" y="3944196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3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171964" y="3986231"/>
            <a:ext cx="17275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542" y="0"/>
                </a:lnTo>
              </a:path>
            </a:pathLst>
          </a:custGeom>
          <a:ln w="3835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188778" y="3658308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38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188778" y="3733976"/>
            <a:ext cx="17275" cy="50672"/>
          </a:xfrm>
          <a:custGeom>
            <a:avLst/>
            <a:gdLst/>
            <a:ahLst/>
            <a:cxnLst/>
            <a:rect l="l" t="t" r="r" b="b"/>
            <a:pathLst>
              <a:path w="19050" h="55879">
                <a:moveTo>
                  <a:pt x="9271" y="0"/>
                </a:moveTo>
                <a:lnTo>
                  <a:pt x="9271" y="55638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188779" y="3910559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96" y="0"/>
                </a:lnTo>
              </a:path>
            </a:pathLst>
          </a:custGeom>
          <a:ln w="1981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188778" y="3986231"/>
            <a:ext cx="17275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542" y="0"/>
                </a:lnTo>
              </a:path>
            </a:pathLst>
          </a:custGeom>
          <a:ln w="3835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205605" y="3759209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5692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205604" y="3792836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25" y="0"/>
                </a:lnTo>
              </a:path>
            </a:pathLst>
          </a:custGeom>
          <a:ln w="1981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205604" y="3843292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25" y="0"/>
                </a:lnTo>
              </a:path>
            </a:pathLst>
          </a:custGeom>
          <a:ln w="5690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205604" y="3935790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205604" y="4003057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0"/>
                </a:moveTo>
                <a:lnTo>
                  <a:pt x="18542" y="927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222418" y="3994643"/>
            <a:ext cx="50672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625" y="0"/>
                </a:lnTo>
              </a:path>
            </a:pathLst>
          </a:custGeom>
          <a:ln w="5690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239232" y="3733977"/>
            <a:ext cx="17275" cy="33973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0" y="18548"/>
                </a:moveTo>
                <a:lnTo>
                  <a:pt x="18542" y="18548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239232" y="3885330"/>
            <a:ext cx="17275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542" y="0"/>
                </a:lnTo>
              </a:path>
            </a:pathLst>
          </a:custGeom>
          <a:ln w="3836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239232" y="3961016"/>
            <a:ext cx="3397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084" y="0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239232" y="3986231"/>
            <a:ext cx="17275" cy="17275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9271"/>
                </a:moveTo>
                <a:lnTo>
                  <a:pt x="18542" y="9271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264453" y="3599441"/>
            <a:ext cx="0" cy="328217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632"/>
                </a:lnTo>
              </a:path>
            </a:pathLst>
          </a:custGeom>
          <a:ln w="19812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4426145" y="3313456"/>
            <a:ext cx="979341" cy="757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1161103" y="1467922"/>
            <a:ext cx="2252492" cy="687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716235" y="1436378"/>
            <a:ext cx="1194794" cy="783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251218" y="1436377"/>
            <a:ext cx="750831" cy="7508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355590" y="1469022"/>
            <a:ext cx="1594095" cy="6920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096250" y="5463113"/>
            <a:ext cx="555089" cy="555089"/>
          </a:xfrm>
          <a:custGeom>
            <a:avLst/>
            <a:gdLst/>
            <a:ahLst/>
            <a:cxnLst/>
            <a:rect l="l" t="t" r="r" b="b"/>
            <a:pathLst>
              <a:path w="612140" h="612140">
                <a:moveTo>
                  <a:pt x="0" y="612000"/>
                </a:moveTo>
                <a:lnTo>
                  <a:pt x="612000" y="612000"/>
                </a:lnTo>
                <a:lnTo>
                  <a:pt x="612000" y="0"/>
                </a:lnTo>
                <a:lnTo>
                  <a:pt x="0" y="0"/>
                </a:lnTo>
                <a:lnTo>
                  <a:pt x="0" y="612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156251" y="5523114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156251" y="5568115"/>
            <a:ext cx="135317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0" y="0"/>
                </a:moveTo>
                <a:lnTo>
                  <a:pt x="148856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163748" y="5575617"/>
            <a:ext cx="0" cy="382919"/>
          </a:xfrm>
          <a:custGeom>
            <a:avLst/>
            <a:gdLst/>
            <a:ahLst/>
            <a:cxnLst/>
            <a:rect l="l" t="t" r="r" b="b"/>
            <a:pathLst>
              <a:path h="422275">
                <a:moveTo>
                  <a:pt x="0" y="0"/>
                </a:moveTo>
                <a:lnTo>
                  <a:pt x="0" y="421779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171246" y="5530611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171246" y="5620600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171246" y="5688103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83" y="0"/>
                </a:lnTo>
              </a:path>
            </a:pathLst>
          </a:custGeom>
          <a:ln w="6742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171246" y="5860590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171246" y="5950579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186250" y="5590611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186251" y="564310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193748" y="5733104"/>
            <a:ext cx="0" cy="1128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053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186250" y="5905590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201246" y="564310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201246" y="5688103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201246" y="5718098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201246" y="5778092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83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201246" y="5823092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83" y="0"/>
                </a:lnTo>
              </a:path>
            </a:pathLst>
          </a:custGeom>
          <a:ln w="3434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216251" y="564310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216251" y="5710600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689" y="0"/>
                </a:lnTo>
              </a:path>
            </a:pathLst>
          </a:custGeom>
          <a:ln w="50901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231245" y="564310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7231533" y="5725606"/>
            <a:ext cx="0" cy="82918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0970"/>
                </a:lnTo>
              </a:path>
            </a:pathLst>
          </a:custGeom>
          <a:ln w="337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246240" y="5523114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246240" y="5583114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246240" y="564310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246240" y="567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246240" y="573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7246240" y="576309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246240" y="579309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253736" y="5815595"/>
            <a:ext cx="0" cy="142803"/>
          </a:xfrm>
          <a:custGeom>
            <a:avLst/>
            <a:gdLst/>
            <a:ahLst/>
            <a:cxnLst/>
            <a:rect l="l" t="t" r="r" b="b"/>
            <a:pathLst>
              <a:path h="157479">
                <a:moveTo>
                  <a:pt x="0" y="0"/>
                </a:moveTo>
                <a:lnTo>
                  <a:pt x="0" y="15713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61527" y="5695606"/>
            <a:ext cx="0" cy="82918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0970"/>
                </a:lnTo>
              </a:path>
            </a:pathLst>
          </a:custGeom>
          <a:ln w="3371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261246" y="579309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283737" y="5583114"/>
            <a:ext cx="0" cy="60461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1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276241" y="5808092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83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283737" y="5815595"/>
            <a:ext cx="0" cy="112860"/>
          </a:xfrm>
          <a:custGeom>
            <a:avLst/>
            <a:gdLst/>
            <a:ahLst/>
            <a:cxnLst/>
            <a:rect l="l" t="t" r="r" b="b"/>
            <a:pathLst>
              <a:path h="124459">
                <a:moveTo>
                  <a:pt x="0" y="0"/>
                </a:moveTo>
                <a:lnTo>
                  <a:pt x="0" y="124053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276241" y="5943081"/>
            <a:ext cx="10537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785" y="0"/>
                </a:lnTo>
              </a:path>
            </a:pathLst>
          </a:custGeom>
          <a:ln w="3434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7291246" y="5523114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291246" y="559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291246" y="567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291246" y="5710600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291246" y="573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291246" y="576309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291245" y="5909627"/>
            <a:ext cx="60461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154" y="0"/>
                </a:lnTo>
              </a:path>
            </a:pathLst>
          </a:custGeom>
          <a:ln w="41986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306240" y="552311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306240" y="561310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306240" y="5733104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306240" y="579309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306240" y="582309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306240" y="5928087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321234" y="558311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321234" y="5643109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7321234" y="565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7321234" y="5688098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321234" y="576309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321234" y="5793092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336240" y="553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336240" y="5553115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336523" y="5643103"/>
            <a:ext cx="0" cy="1128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053"/>
                </a:lnTo>
              </a:path>
            </a:pathLst>
          </a:custGeom>
          <a:ln w="3371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7336240" y="5748098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336240" y="580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7351235" y="5605611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83" y="0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7351235" y="5718098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351235" y="5838087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351235" y="5898092"/>
            <a:ext cx="90404" cy="0"/>
          </a:xfrm>
          <a:custGeom>
            <a:avLst/>
            <a:gdLst/>
            <a:ahLst/>
            <a:cxnLst/>
            <a:rect l="l" t="t" r="r" b="b"/>
            <a:pathLst>
              <a:path w="99695">
                <a:moveTo>
                  <a:pt x="0" y="0"/>
                </a:moveTo>
                <a:lnTo>
                  <a:pt x="99237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366241" y="5553108"/>
            <a:ext cx="15547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535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366241" y="568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7366241" y="5718098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7366241" y="5770589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7366241" y="580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7366241" y="5838087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7381235" y="5538114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381235" y="5575606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7381236" y="559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7381236" y="573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381236" y="579309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7381236" y="5853087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7381236" y="588309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7381236" y="591308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7381236" y="594308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7396516" y="5583114"/>
            <a:ext cx="0" cy="127832"/>
          </a:xfrm>
          <a:custGeom>
            <a:avLst/>
            <a:gdLst/>
            <a:ahLst/>
            <a:cxnLst/>
            <a:rect l="l" t="t" r="r" b="b"/>
            <a:pathLst>
              <a:path h="140970">
                <a:moveTo>
                  <a:pt x="0" y="0"/>
                </a:moveTo>
                <a:lnTo>
                  <a:pt x="0" y="140589"/>
                </a:lnTo>
              </a:path>
            </a:pathLst>
          </a:custGeom>
          <a:ln w="337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7396230" y="5718098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7396230" y="5793092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83" y="0"/>
                </a:lnTo>
              </a:path>
            </a:pathLst>
          </a:custGeom>
          <a:ln w="67437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7411235" y="564310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7411235" y="570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7411235" y="5740600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7411235" y="582309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411235" y="5860590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7411235" y="5883093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5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7411235" y="594308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426229" y="5538109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3434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426229" y="561310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7426229" y="5658109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7426229" y="5778099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41235" y="5560611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7441235" y="5590611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7441235" y="562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7441235" y="565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7441235" y="5688097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441235" y="5838087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441235" y="5898087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7441235" y="5943081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3434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7456517" y="5605606"/>
            <a:ext cx="0" cy="195203"/>
          </a:xfrm>
          <a:custGeom>
            <a:avLst/>
            <a:gdLst/>
            <a:ahLst/>
            <a:cxnLst/>
            <a:rect l="l" t="t" r="r" b="b"/>
            <a:pathLst>
              <a:path h="215264">
                <a:moveTo>
                  <a:pt x="0" y="0"/>
                </a:moveTo>
                <a:lnTo>
                  <a:pt x="0" y="215023"/>
                </a:lnTo>
              </a:path>
            </a:pathLst>
          </a:custGeom>
          <a:ln w="337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7456229" y="5755595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7456517" y="5800601"/>
            <a:ext cx="0" cy="112860"/>
          </a:xfrm>
          <a:custGeom>
            <a:avLst/>
            <a:gdLst/>
            <a:ahLst/>
            <a:cxnLst/>
            <a:rect l="l" t="t" r="r" b="b"/>
            <a:pathLst>
              <a:path h="124459">
                <a:moveTo>
                  <a:pt x="0" y="0"/>
                </a:moveTo>
                <a:lnTo>
                  <a:pt x="0" y="124040"/>
                </a:lnTo>
              </a:path>
            </a:pathLst>
          </a:custGeom>
          <a:ln w="337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7485936" y="5635606"/>
            <a:ext cx="0" cy="97889"/>
          </a:xfrm>
          <a:custGeom>
            <a:avLst/>
            <a:gdLst/>
            <a:ahLst/>
            <a:cxnLst/>
            <a:rect l="l" t="t" r="r" b="b"/>
            <a:pathLst>
              <a:path h="107950">
                <a:moveTo>
                  <a:pt x="0" y="0"/>
                </a:moveTo>
                <a:lnTo>
                  <a:pt x="0" y="107518"/>
                </a:lnTo>
              </a:path>
            </a:pathLst>
          </a:custGeom>
          <a:ln w="3371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7471224" y="5793097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7471224" y="5830589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7471224" y="5890590"/>
            <a:ext cx="45490" cy="0"/>
          </a:xfrm>
          <a:custGeom>
            <a:avLst/>
            <a:gdLst/>
            <a:ahLst/>
            <a:cxnLst/>
            <a:rect l="l" t="t" r="r" b="b"/>
            <a:pathLst>
              <a:path w="50165">
                <a:moveTo>
                  <a:pt x="0" y="0"/>
                </a:moveTo>
                <a:lnTo>
                  <a:pt x="49618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7486230" y="5522538"/>
            <a:ext cx="15547" cy="31670"/>
          </a:xfrm>
          <a:custGeom>
            <a:avLst/>
            <a:gdLst/>
            <a:ahLst/>
            <a:cxnLst/>
            <a:rect l="l" t="t" r="r" b="b"/>
            <a:pathLst>
              <a:path w="17145" h="34925">
                <a:moveTo>
                  <a:pt x="0" y="34353"/>
                </a:moveTo>
                <a:lnTo>
                  <a:pt x="16535" y="34353"/>
                </a:lnTo>
                <a:lnTo>
                  <a:pt x="16535" y="0"/>
                </a:lnTo>
                <a:lnTo>
                  <a:pt x="0" y="0"/>
                </a:lnTo>
                <a:lnTo>
                  <a:pt x="0" y="34353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7486230" y="5552539"/>
            <a:ext cx="15547" cy="31670"/>
          </a:xfrm>
          <a:custGeom>
            <a:avLst/>
            <a:gdLst/>
            <a:ahLst/>
            <a:cxnLst/>
            <a:rect l="l" t="t" r="r" b="b"/>
            <a:pathLst>
              <a:path w="17145" h="34925">
                <a:moveTo>
                  <a:pt x="0" y="34353"/>
                </a:moveTo>
                <a:lnTo>
                  <a:pt x="16535" y="34353"/>
                </a:lnTo>
                <a:lnTo>
                  <a:pt x="16535" y="0"/>
                </a:lnTo>
                <a:lnTo>
                  <a:pt x="0" y="0"/>
                </a:lnTo>
                <a:lnTo>
                  <a:pt x="0" y="34353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7486230" y="5718098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7486230" y="5853093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7486230" y="5913082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7501224" y="5530611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7501224" y="5620600"/>
            <a:ext cx="75432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2702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7501511" y="5575616"/>
            <a:ext cx="0" cy="127832"/>
          </a:xfrm>
          <a:custGeom>
            <a:avLst/>
            <a:gdLst/>
            <a:ahLst/>
            <a:cxnLst/>
            <a:rect l="l" t="t" r="r" b="b"/>
            <a:pathLst>
              <a:path h="140970">
                <a:moveTo>
                  <a:pt x="0" y="0"/>
                </a:moveTo>
                <a:lnTo>
                  <a:pt x="0" y="140589"/>
                </a:lnTo>
              </a:path>
            </a:pathLst>
          </a:custGeom>
          <a:ln w="337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7501224" y="5718098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7501224" y="5913082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7516230" y="5552539"/>
            <a:ext cx="45490" cy="31670"/>
          </a:xfrm>
          <a:custGeom>
            <a:avLst/>
            <a:gdLst/>
            <a:ahLst/>
            <a:cxnLst/>
            <a:rect l="l" t="t" r="r" b="b"/>
            <a:pathLst>
              <a:path w="50165" h="34925">
                <a:moveTo>
                  <a:pt x="0" y="34353"/>
                </a:moveTo>
                <a:lnTo>
                  <a:pt x="49606" y="34353"/>
                </a:lnTo>
                <a:lnTo>
                  <a:pt x="49606" y="0"/>
                </a:lnTo>
                <a:lnTo>
                  <a:pt x="0" y="0"/>
                </a:lnTo>
                <a:lnTo>
                  <a:pt x="0" y="34353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7516230" y="5582538"/>
            <a:ext cx="45490" cy="16699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17805"/>
                </a:moveTo>
                <a:lnTo>
                  <a:pt x="49606" y="17805"/>
                </a:lnTo>
                <a:lnTo>
                  <a:pt x="49606" y="0"/>
                </a:lnTo>
                <a:lnTo>
                  <a:pt x="0" y="0"/>
                </a:lnTo>
                <a:lnTo>
                  <a:pt x="0" y="17805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7516230" y="5643103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7530935" y="5710601"/>
            <a:ext cx="0" cy="210174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559"/>
                </a:lnTo>
              </a:path>
            </a:pathLst>
          </a:custGeom>
          <a:ln w="337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7516230" y="5913082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5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7531224" y="5650600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7531224" y="5703104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7531224" y="5778099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7531224" y="5853087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67424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7531224" y="5943081"/>
            <a:ext cx="30518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070" y="0"/>
                </a:lnTo>
              </a:path>
            </a:pathLst>
          </a:custGeom>
          <a:ln w="34340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7546219" y="5703104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7546219" y="5763092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7546219" y="588309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7561224" y="568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7561224" y="574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7561224" y="5808098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4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7561224" y="5898087"/>
            <a:ext cx="15547" cy="45490"/>
          </a:xfrm>
          <a:custGeom>
            <a:avLst/>
            <a:gdLst/>
            <a:ahLst/>
            <a:cxnLst/>
            <a:rect l="l" t="t" r="r" b="b"/>
            <a:pathLst>
              <a:path w="17145" h="50165">
                <a:moveTo>
                  <a:pt x="0" y="24809"/>
                </a:moveTo>
                <a:lnTo>
                  <a:pt x="16535" y="24809"/>
                </a:lnTo>
              </a:path>
            </a:pathLst>
          </a:custGeom>
          <a:ln w="50888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7576219" y="5522538"/>
            <a:ext cx="15547" cy="31670"/>
          </a:xfrm>
          <a:custGeom>
            <a:avLst/>
            <a:gdLst/>
            <a:ahLst/>
            <a:cxnLst/>
            <a:rect l="l" t="t" r="r" b="b"/>
            <a:pathLst>
              <a:path w="17145" h="34925">
                <a:moveTo>
                  <a:pt x="0" y="34353"/>
                </a:moveTo>
                <a:lnTo>
                  <a:pt x="16535" y="34353"/>
                </a:lnTo>
                <a:lnTo>
                  <a:pt x="16535" y="0"/>
                </a:lnTo>
                <a:lnTo>
                  <a:pt x="0" y="0"/>
                </a:lnTo>
                <a:lnTo>
                  <a:pt x="0" y="34353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7576219" y="5552539"/>
            <a:ext cx="15547" cy="31670"/>
          </a:xfrm>
          <a:custGeom>
            <a:avLst/>
            <a:gdLst/>
            <a:ahLst/>
            <a:cxnLst/>
            <a:rect l="l" t="t" r="r" b="b"/>
            <a:pathLst>
              <a:path w="17145" h="34925">
                <a:moveTo>
                  <a:pt x="0" y="34353"/>
                </a:moveTo>
                <a:lnTo>
                  <a:pt x="16535" y="34353"/>
                </a:lnTo>
                <a:lnTo>
                  <a:pt x="16535" y="0"/>
                </a:lnTo>
                <a:lnTo>
                  <a:pt x="0" y="0"/>
                </a:lnTo>
                <a:lnTo>
                  <a:pt x="0" y="34353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7576219" y="5582539"/>
            <a:ext cx="15547" cy="46641"/>
          </a:xfrm>
          <a:custGeom>
            <a:avLst/>
            <a:gdLst/>
            <a:ahLst/>
            <a:cxnLst/>
            <a:rect l="l" t="t" r="r" b="b"/>
            <a:pathLst>
              <a:path w="17145" h="51435">
                <a:moveTo>
                  <a:pt x="0" y="50888"/>
                </a:moveTo>
                <a:lnTo>
                  <a:pt x="16535" y="50888"/>
                </a:lnTo>
                <a:lnTo>
                  <a:pt x="16535" y="0"/>
                </a:lnTo>
                <a:lnTo>
                  <a:pt x="0" y="0"/>
                </a:lnTo>
                <a:lnTo>
                  <a:pt x="0" y="50888"/>
                </a:lnTo>
                <a:close/>
              </a:path>
            </a:pathLst>
          </a:custGeom>
          <a:solidFill>
            <a:srgbClr val="2B3C59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7576219" y="5658109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7576219" y="571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576219" y="5778098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576219" y="5823093"/>
            <a:ext cx="15547" cy="30518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0" y="16541"/>
                </a:moveTo>
                <a:lnTo>
                  <a:pt x="16535" y="16541"/>
                </a:lnTo>
              </a:path>
            </a:pathLst>
          </a:custGeom>
          <a:ln w="34353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7576219" y="5898087"/>
            <a:ext cx="15547" cy="15547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8267"/>
                </a:moveTo>
                <a:lnTo>
                  <a:pt x="16535" y="8267"/>
                </a:lnTo>
              </a:path>
            </a:pathLst>
          </a:custGeom>
          <a:ln w="17805">
            <a:solidFill>
              <a:srgbClr val="2B3C59"/>
            </a:solidFill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1179378" y="2438256"/>
            <a:ext cx="6787750" cy="1086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829178"/>
            <a:r>
              <a:rPr sz="997" spc="27" dirty="0">
                <a:solidFill>
                  <a:srgbClr val="2B3C59"/>
                </a:solidFill>
                <a:latin typeface="Lucida Sans Unicode"/>
                <a:cs typeface="Lucida Sans Unicode"/>
              </a:rPr>
              <a:t>P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-23" dirty="0">
                <a:solidFill>
                  <a:srgbClr val="2B3C59"/>
                </a:solidFill>
                <a:latin typeface="Lucida Sans Unicode"/>
                <a:cs typeface="Lucida Sans Unicode"/>
              </a:rPr>
              <a:t>b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63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h</a:t>
            </a:r>
            <a:r>
              <a:rPr sz="997" spc="14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b</a:t>
            </a:r>
            <a:r>
              <a:rPr sz="997" spc="-23" dirty="0">
                <a:solidFill>
                  <a:srgbClr val="2B3C59"/>
                </a:solidFill>
                <a:latin typeface="Lucida Sans Unicode"/>
                <a:cs typeface="Lucida Sans Unicode"/>
              </a:rPr>
              <a:t>y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-9" dirty="0">
                <a:solidFill>
                  <a:srgbClr val="2B3C59"/>
                </a:solidFill>
                <a:latin typeface="Tahoma"/>
                <a:cs typeface="Tahoma"/>
              </a:rPr>
              <a:t>L</a:t>
            </a:r>
            <a:r>
              <a:rPr sz="997" b="1" spc="91" dirty="0">
                <a:solidFill>
                  <a:srgbClr val="2B3C59"/>
                </a:solidFill>
                <a:latin typeface="Tahoma"/>
                <a:cs typeface="Tahoma"/>
              </a:rPr>
              <a:t>AA</a:t>
            </a:r>
            <a:r>
              <a:rPr sz="997" b="1" spc="50" dirty="0">
                <a:solidFill>
                  <a:srgbClr val="2B3C59"/>
                </a:solidFill>
                <a:latin typeface="Tahoma"/>
                <a:cs typeface="Tahoma"/>
              </a:rPr>
              <a:t>A</a:t>
            </a:r>
            <a:r>
              <a:rPr sz="997" b="1" spc="59" dirty="0">
                <a:solidFill>
                  <a:srgbClr val="2B3C59"/>
                </a:solidFill>
                <a:latin typeface="Tahoma"/>
                <a:cs typeface="Tahoma"/>
              </a:rPr>
              <a:t>M</a:t>
            </a:r>
            <a:r>
              <a:rPr sz="997" b="1" spc="-141" dirty="0">
                <a:solidFill>
                  <a:srgbClr val="2B3C59"/>
                </a:solidFill>
                <a:latin typeface="Tahoma"/>
                <a:cs typeface="Tahoma"/>
              </a:rPr>
              <a:t>P</a:t>
            </a:r>
            <a:r>
              <a:rPr sz="997" spc="-59" dirty="0">
                <a:solidFill>
                  <a:srgbClr val="2B3C59"/>
                </a:solidFill>
                <a:latin typeface="Lucida Sans Unicode"/>
                <a:cs typeface="Lucida Sans Unicode"/>
              </a:rPr>
              <a:t>,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-50" dirty="0">
                <a:solidFill>
                  <a:srgbClr val="2B3C59"/>
                </a:solidFill>
                <a:latin typeface="Tahoma"/>
                <a:cs typeface="Tahoma"/>
              </a:rPr>
              <a:t>L</a:t>
            </a:r>
            <a:r>
              <a:rPr sz="997" spc="-23" dirty="0">
                <a:solidFill>
                  <a:srgbClr val="2B3C59"/>
                </a:solidFill>
                <a:latin typeface="Lucida Sans Unicode"/>
                <a:cs typeface="Lucida Sans Unicode"/>
              </a:rPr>
              <a:t>ight</a:t>
            </a:r>
            <a:r>
              <a:rPr sz="997" spc="-63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63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5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s </a:t>
            </a:r>
            <a:r>
              <a:rPr sz="997" spc="-54" dirty="0">
                <a:solidFill>
                  <a:srgbClr val="2B3C59"/>
                </a:solidFill>
                <a:latin typeface="Lucida Sans Unicode"/>
                <a:cs typeface="Lucida Sans Unicode"/>
              </a:rPr>
              <a:t>f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45" dirty="0">
                <a:solidFill>
                  <a:srgbClr val="2B3C59"/>
                </a:solidFill>
                <a:latin typeface="Tahoma"/>
                <a:cs typeface="Tahoma"/>
              </a:rPr>
              <a:t>A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f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5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a,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73" dirty="0">
                <a:solidFill>
                  <a:srgbClr val="2B3C59"/>
                </a:solidFill>
                <a:latin typeface="Tahoma"/>
                <a:cs typeface="Tahoma"/>
              </a:rPr>
              <a:t>A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ia,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h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54" dirty="0">
                <a:solidFill>
                  <a:srgbClr val="2B3C59"/>
                </a:solidFill>
                <a:latin typeface="Tahoma"/>
                <a:cs typeface="Tahoma"/>
              </a:rPr>
              <a:t>A</a:t>
            </a:r>
            <a:r>
              <a:rPr sz="997" spc="-59" dirty="0">
                <a:solidFill>
                  <a:srgbClr val="2B3C59"/>
                </a:solidFill>
                <a:latin typeface="Lucida Sans Unicode"/>
                <a:cs typeface="Lucida Sans Unicode"/>
              </a:rPr>
              <a:t>m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5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s 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an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59" dirty="0">
                <a:solidFill>
                  <a:srgbClr val="2B3C59"/>
                </a:solidFill>
                <a:latin typeface="Tahoma"/>
                <a:cs typeface="Tahoma"/>
              </a:rPr>
              <a:t>M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id</a:t>
            </a:r>
            <a:r>
              <a:rPr sz="997" spc="-5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54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b="1" spc="-23" dirty="0">
                <a:solidFill>
                  <a:srgbClr val="2B3C59"/>
                </a:solidFill>
                <a:latin typeface="Tahoma"/>
                <a:cs typeface="Tahoma"/>
              </a:rPr>
              <a:t>P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oj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18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59" dirty="0">
                <a:solidFill>
                  <a:srgbClr val="2B3C59"/>
                </a:solidFill>
                <a:latin typeface="Lucida Sans Unicode"/>
                <a:cs typeface="Lucida Sans Unicode"/>
              </a:rPr>
              <a:t>,</a:t>
            </a:r>
            <a:endParaRPr sz="997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0941" marR="4607" algn="ctr" defTabSz="829178">
              <a:lnSpc>
                <a:spcPct val="106100"/>
              </a:lnSpc>
            </a:pP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an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5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59" dirty="0">
                <a:solidFill>
                  <a:srgbClr val="2B3C59"/>
                </a:solidFill>
                <a:latin typeface="Lucida Sans Unicode"/>
                <a:cs typeface="Lucida Sans Unicode"/>
              </a:rPr>
              <a:t>f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27" dirty="0">
                <a:solidFill>
                  <a:srgbClr val="2B3C59"/>
                </a:solidFill>
                <a:latin typeface="Lucida Sans Unicode"/>
                <a:cs typeface="Lucida Sans Unicode"/>
              </a:rPr>
              <a:t>P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ur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an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23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pp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li</a:t>
            </a:r>
            <a:r>
              <a:rPr sz="997" spc="14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27" dirty="0">
                <a:solidFill>
                  <a:srgbClr val="2B3C59"/>
                </a:solidFill>
                <a:latin typeface="Lucida Sans Unicode"/>
                <a:cs typeface="Lucida Sans Unicode"/>
              </a:rPr>
              <a:t>P</a:t>
            </a:r>
            <a:r>
              <a:rPr sz="997" spc="-54" dirty="0">
                <a:solidFill>
                  <a:srgbClr val="2B3C59"/>
                </a:solidFill>
                <a:latin typeface="Lucida Sans Unicode"/>
                <a:cs typeface="Lucida Sans Unicode"/>
              </a:rPr>
              <a:t>h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y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s 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(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18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P</a:t>
            </a:r>
            <a:r>
              <a:rPr sz="997" spc="23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5" dirty="0">
                <a:solidFill>
                  <a:srgbClr val="2B3C59"/>
                </a:solidFill>
                <a:latin typeface="Lucida Sans Unicode"/>
                <a:cs typeface="Lucida Sans Unicode"/>
              </a:rPr>
              <a:t>P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)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an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5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59" dirty="0">
                <a:solidFill>
                  <a:srgbClr val="2B3C59"/>
                </a:solidFill>
                <a:latin typeface="Lucida Sans Unicode"/>
                <a:cs typeface="Lucida Sans Unicode"/>
              </a:rPr>
              <a:t>f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18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y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g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rap</a:t>
            </a:r>
            <a:r>
              <a:rPr sz="997" spc="-54" dirty="0">
                <a:solidFill>
                  <a:srgbClr val="2B3C59"/>
                </a:solidFill>
                <a:latin typeface="Lucida Sans Unicode"/>
                <a:cs typeface="Lucida Sans Unicode"/>
              </a:rPr>
              <a:t>h</a:t>
            </a:r>
            <a:r>
              <a:rPr sz="997" spc="-23" dirty="0">
                <a:solidFill>
                  <a:srgbClr val="2B3C59"/>
                </a:solidFill>
                <a:latin typeface="Lucida Sans Unicode"/>
                <a:cs typeface="Lucida Sans Unicode"/>
              </a:rPr>
              <a:t>y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(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14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18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82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)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p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54" dirty="0">
                <a:solidFill>
                  <a:srgbClr val="2B3C59"/>
                </a:solidFill>
                <a:latin typeface="Lucida Sans Unicode"/>
                <a:cs typeface="Lucida Sans Unicode"/>
              </a:rPr>
              <a:t>j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18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fu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14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d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b</a:t>
            </a:r>
            <a:r>
              <a:rPr sz="997" spc="-23" dirty="0">
                <a:solidFill>
                  <a:srgbClr val="2B3C59"/>
                </a:solidFill>
                <a:latin typeface="Lucida Sans Unicode"/>
                <a:cs typeface="Lucida Sans Unicode"/>
              </a:rPr>
              <a:t>y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h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41" dirty="0">
                <a:solidFill>
                  <a:srgbClr val="2B3C59"/>
                </a:solidFill>
                <a:latin typeface="Lucida Sans Unicode"/>
                <a:cs typeface="Lucida Sans Unicode"/>
              </a:rPr>
              <a:t>r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t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a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23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27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9" dirty="0">
                <a:solidFill>
                  <a:srgbClr val="2B3C59"/>
                </a:solidFill>
                <a:latin typeface="Lucida Sans Unicode"/>
                <a:cs typeface="Lucida Sans Unicode"/>
              </a:rPr>
              <a:t>e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23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9" dirty="0">
                <a:solidFill>
                  <a:srgbClr val="2B3C59"/>
                </a:solidFill>
                <a:latin typeface="Lucida Sans Unicode"/>
                <a:cs typeface="Lucida Sans Unicode"/>
              </a:rPr>
              <a:t>o</a:t>
            </a:r>
            <a:r>
              <a:rPr sz="997" spc="-50" dirty="0">
                <a:solidFill>
                  <a:srgbClr val="2B3C59"/>
                </a:solidFill>
                <a:latin typeface="Lucida Sans Unicode"/>
                <a:cs typeface="Lucida Sans Unicode"/>
              </a:rPr>
              <a:t>u</a:t>
            </a:r>
            <a:r>
              <a:rPr sz="997" spc="-45" dirty="0">
                <a:solidFill>
                  <a:srgbClr val="2B3C59"/>
                </a:solidFill>
                <a:latin typeface="Lucida Sans Unicode"/>
                <a:cs typeface="Lucida Sans Unicode"/>
              </a:rPr>
              <a:t>n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-32" dirty="0">
                <a:solidFill>
                  <a:srgbClr val="2B3C59"/>
                </a:solidFill>
                <a:latin typeface="Lucida Sans Unicode"/>
                <a:cs typeface="Lucida Sans Unicode"/>
              </a:rPr>
              <a:t>l</a:t>
            </a:r>
            <a:r>
              <a:rPr sz="997" spc="-68" dirty="0">
                <a:solidFill>
                  <a:srgbClr val="2B3C59"/>
                </a:solidFill>
                <a:latin typeface="Lucida Sans Unicode"/>
                <a:cs typeface="Lucida Sans Unicode"/>
              </a:rPr>
              <a:t> </a:t>
            </a:r>
            <a:r>
              <a:rPr sz="997" spc="-36" dirty="0">
                <a:solidFill>
                  <a:srgbClr val="2B3C59"/>
                </a:solidFill>
                <a:latin typeface="Lucida Sans Unicode"/>
                <a:cs typeface="Lucida Sans Unicode"/>
              </a:rPr>
              <a:t>(</a:t>
            </a:r>
            <a:r>
              <a:rPr sz="997" spc="-18" dirty="0">
                <a:solidFill>
                  <a:srgbClr val="2B3C59"/>
                </a:solidFill>
                <a:latin typeface="Lucida Sans Unicode"/>
                <a:cs typeface="Lucida Sans Unicode"/>
              </a:rPr>
              <a:t>I</a:t>
            </a:r>
            <a:r>
              <a:rPr sz="997" spc="18" dirty="0">
                <a:solidFill>
                  <a:srgbClr val="2B3C59"/>
                </a:solidFill>
                <a:latin typeface="Lucida Sans Unicode"/>
                <a:cs typeface="Lucida Sans Unicode"/>
              </a:rPr>
              <a:t>S</a:t>
            </a:r>
            <a:r>
              <a:rPr sz="997" dirty="0">
                <a:solidFill>
                  <a:srgbClr val="2B3C59"/>
                </a:solidFill>
                <a:latin typeface="Lucida Sans Unicode"/>
                <a:cs typeface="Lucida Sans Unicode"/>
              </a:rPr>
              <a:t>C</a:t>
            </a:r>
            <a:r>
              <a:rPr sz="997" spc="-14" dirty="0">
                <a:solidFill>
                  <a:srgbClr val="2B3C59"/>
                </a:solidFill>
                <a:latin typeface="Lucida Sans Unicode"/>
                <a:cs typeface="Lucida Sans Unicode"/>
              </a:rPr>
              <a:t>)</a:t>
            </a:r>
            <a:endParaRPr sz="997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defTabSz="829178">
              <a:spcBef>
                <a:spcPts val="44"/>
              </a:spcBef>
            </a:pPr>
            <a:endParaRPr sz="131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82343" marR="5075836" indent="-190596" defTabSz="829178">
              <a:lnSpc>
                <a:spcPct val="120900"/>
              </a:lnSpc>
            </a:pPr>
            <a:r>
              <a:rPr sz="1088" b="1" spc="-181" dirty="0">
                <a:solidFill>
                  <a:srgbClr val="2B3C59"/>
                </a:solidFill>
                <a:latin typeface="Arial Narrow"/>
                <a:cs typeface="Arial Narrow"/>
              </a:rPr>
              <a:t>T</a:t>
            </a:r>
            <a:r>
              <a:rPr sz="1088" b="1" spc="-41" dirty="0">
                <a:solidFill>
                  <a:srgbClr val="2B3C59"/>
                </a:solidFill>
                <a:latin typeface="Arial Narrow"/>
                <a:cs typeface="Arial Narrow"/>
              </a:rPr>
              <a:t>o</a:t>
            </a:r>
            <a:r>
              <a:rPr sz="1088" b="1" spc="-36" dirty="0">
                <a:solidFill>
                  <a:srgbClr val="2B3C59"/>
                </a:solidFill>
                <a:latin typeface="Arial Narrow"/>
                <a:cs typeface="Arial Narrow"/>
              </a:rPr>
              <a:t> </a:t>
            </a:r>
            <a:r>
              <a:rPr sz="1088" b="1" spc="14" dirty="0">
                <a:solidFill>
                  <a:srgbClr val="2B3C59"/>
                </a:solidFill>
                <a:latin typeface="Arial Narrow"/>
                <a:cs typeface="Arial Narrow"/>
              </a:rPr>
              <a:t>l</a:t>
            </a:r>
            <a:r>
              <a:rPr sz="1088" b="1" spc="-18" dirty="0">
                <a:solidFill>
                  <a:srgbClr val="2B3C59"/>
                </a:solidFill>
                <a:latin typeface="Arial Narrow"/>
                <a:cs typeface="Arial Narrow"/>
              </a:rPr>
              <a:t>e</a:t>
            </a:r>
            <a:r>
              <a:rPr sz="1088" b="1" spc="-36" dirty="0">
                <a:solidFill>
                  <a:srgbClr val="2B3C59"/>
                </a:solidFill>
                <a:latin typeface="Arial Narrow"/>
                <a:cs typeface="Arial Narrow"/>
              </a:rPr>
              <a:t>a</a:t>
            </a:r>
            <a:r>
              <a:rPr sz="1088" b="1" spc="-18" dirty="0">
                <a:solidFill>
                  <a:srgbClr val="2B3C59"/>
                </a:solidFill>
                <a:latin typeface="Arial Narrow"/>
                <a:cs typeface="Arial Narrow"/>
              </a:rPr>
              <a:t>r</a:t>
            </a:r>
            <a:r>
              <a:rPr sz="1088" b="1" dirty="0">
                <a:solidFill>
                  <a:srgbClr val="2B3C59"/>
                </a:solidFill>
                <a:latin typeface="Arial Narrow"/>
                <a:cs typeface="Arial Narrow"/>
              </a:rPr>
              <a:t>n</a:t>
            </a:r>
            <a:r>
              <a:rPr sz="1088" b="1" spc="-36" dirty="0">
                <a:solidFill>
                  <a:srgbClr val="2B3C59"/>
                </a:solidFill>
                <a:latin typeface="Arial Narrow"/>
                <a:cs typeface="Arial Narrow"/>
              </a:rPr>
              <a:t> </a:t>
            </a:r>
            <a:r>
              <a:rPr sz="1088" b="1" spc="18" dirty="0">
                <a:solidFill>
                  <a:srgbClr val="2B3C59"/>
                </a:solidFill>
                <a:latin typeface="Arial Narrow"/>
                <a:cs typeface="Arial Narrow"/>
              </a:rPr>
              <a:t>m</a:t>
            </a:r>
            <a:r>
              <a:rPr sz="1088" b="1" spc="-50" dirty="0">
                <a:solidFill>
                  <a:srgbClr val="2B3C59"/>
                </a:solidFill>
                <a:latin typeface="Arial Narrow"/>
                <a:cs typeface="Arial Narrow"/>
              </a:rPr>
              <a:t>o</a:t>
            </a:r>
            <a:r>
              <a:rPr sz="1088" b="1" spc="-14" dirty="0">
                <a:solidFill>
                  <a:srgbClr val="2B3C59"/>
                </a:solidFill>
                <a:latin typeface="Arial Narrow"/>
                <a:cs typeface="Arial Narrow"/>
              </a:rPr>
              <a:t>re</a:t>
            </a:r>
            <a:r>
              <a:rPr sz="1088" b="1" spc="-36" dirty="0">
                <a:solidFill>
                  <a:srgbClr val="2B3C59"/>
                </a:solidFill>
                <a:latin typeface="Arial Narrow"/>
                <a:cs typeface="Arial Narrow"/>
              </a:rPr>
              <a:t> a</a:t>
            </a:r>
            <a:r>
              <a:rPr sz="1088" b="1" spc="-23" dirty="0">
                <a:solidFill>
                  <a:srgbClr val="2B3C59"/>
                </a:solidFill>
                <a:latin typeface="Arial Narrow"/>
                <a:cs typeface="Arial Narrow"/>
              </a:rPr>
              <a:t>b</a:t>
            </a:r>
            <a:r>
              <a:rPr sz="1088" b="1" spc="-27" dirty="0">
                <a:solidFill>
                  <a:srgbClr val="2B3C59"/>
                </a:solidFill>
                <a:latin typeface="Arial Narrow"/>
                <a:cs typeface="Arial Narrow"/>
              </a:rPr>
              <a:t>o</a:t>
            </a:r>
            <a:r>
              <a:rPr sz="1088" b="1" spc="-5" dirty="0">
                <a:solidFill>
                  <a:srgbClr val="2B3C59"/>
                </a:solidFill>
                <a:latin typeface="Arial Narrow"/>
                <a:cs typeface="Arial Narrow"/>
              </a:rPr>
              <a:t>u</a:t>
            </a:r>
            <a:r>
              <a:rPr sz="1088" b="1" spc="9" dirty="0">
                <a:solidFill>
                  <a:srgbClr val="2B3C59"/>
                </a:solidFill>
                <a:latin typeface="Arial Narrow"/>
                <a:cs typeface="Arial Narrow"/>
              </a:rPr>
              <a:t>t</a:t>
            </a:r>
            <a:r>
              <a:rPr sz="1088" b="1" spc="-36" dirty="0">
                <a:solidFill>
                  <a:srgbClr val="2B3C59"/>
                </a:solidFill>
                <a:latin typeface="Arial Narrow"/>
                <a:cs typeface="Arial Narrow"/>
              </a:rPr>
              <a:t> </a:t>
            </a:r>
            <a:r>
              <a:rPr sz="1088" b="1" spc="-86" dirty="0">
                <a:solidFill>
                  <a:srgbClr val="2B3C59"/>
                </a:solidFill>
                <a:latin typeface="Arial Narrow"/>
                <a:cs typeface="Arial Narrow"/>
              </a:rPr>
              <a:t>L</a:t>
            </a:r>
            <a:r>
              <a:rPr sz="1088" b="1" spc="-59" dirty="0">
                <a:solidFill>
                  <a:srgbClr val="2B3C59"/>
                </a:solidFill>
                <a:latin typeface="Arial Narrow"/>
                <a:cs typeface="Arial Narrow"/>
              </a:rPr>
              <a:t>AA</a:t>
            </a:r>
            <a:r>
              <a:rPr sz="1088" b="1" spc="-100" dirty="0">
                <a:solidFill>
                  <a:srgbClr val="2B3C59"/>
                </a:solidFill>
                <a:latin typeface="Arial Narrow"/>
                <a:cs typeface="Arial Narrow"/>
              </a:rPr>
              <a:t>A</a:t>
            </a:r>
            <a:r>
              <a:rPr sz="1088" b="1" spc="54" dirty="0">
                <a:solidFill>
                  <a:srgbClr val="2B3C59"/>
                </a:solidFill>
                <a:latin typeface="Arial Narrow"/>
                <a:cs typeface="Arial Narrow"/>
              </a:rPr>
              <a:t>M</a:t>
            </a:r>
            <a:r>
              <a:rPr sz="1088" b="1" spc="-63" dirty="0">
                <a:solidFill>
                  <a:srgbClr val="2B3C59"/>
                </a:solidFill>
                <a:latin typeface="Arial Narrow"/>
                <a:cs typeface="Arial Narrow"/>
              </a:rPr>
              <a:t>P</a:t>
            </a:r>
            <a:r>
              <a:rPr sz="1088" b="1" spc="-27" dirty="0">
                <a:solidFill>
                  <a:srgbClr val="2B3C59"/>
                </a:solidFill>
                <a:latin typeface="Arial Narrow"/>
                <a:cs typeface="Arial Narrow"/>
              </a:rPr>
              <a:t> </a:t>
            </a:r>
            <a:r>
              <a:rPr sz="1088" b="1" spc="-9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h</a:t>
            </a:r>
            <a:r>
              <a:rPr sz="1088" b="1" spc="36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t</a:t>
            </a:r>
            <a:r>
              <a:rPr sz="1088" b="1" spc="5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t</a:t>
            </a:r>
            <a:r>
              <a:rPr sz="1088" b="1" spc="-41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p</a:t>
            </a:r>
            <a:r>
              <a:rPr sz="1088" b="1" spc="-5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:/</a:t>
            </a:r>
            <a:r>
              <a:rPr sz="1088" b="1" spc="32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/</a:t>
            </a:r>
            <a:r>
              <a:rPr sz="1088" b="1" spc="9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l</a:t>
            </a:r>
            <a:r>
              <a:rPr sz="1088" b="1" spc="-32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aa</a:t>
            </a:r>
            <a:r>
              <a:rPr sz="1088" b="1" spc="-36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a</a:t>
            </a:r>
            <a:r>
              <a:rPr sz="1088" b="1" spc="-9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mp</a:t>
            </a:r>
            <a:r>
              <a:rPr sz="1088" b="1" spc="5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.i</a:t>
            </a:r>
            <a:r>
              <a:rPr sz="1088" b="1" spc="-9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u</a:t>
            </a:r>
            <a:r>
              <a:rPr sz="1088" b="1" spc="-122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c</a:t>
            </a:r>
            <a:r>
              <a:rPr sz="1088" b="1" spc="-59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r</a:t>
            </a:r>
            <a:r>
              <a:rPr sz="1088" b="1" spc="-5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.</a:t>
            </a:r>
            <a:r>
              <a:rPr sz="1088" b="1" spc="-50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o</a:t>
            </a:r>
            <a:r>
              <a:rPr sz="1088" b="1" spc="-14" dirty="0">
                <a:solidFill>
                  <a:srgbClr val="2B3C59"/>
                </a:solidFill>
                <a:latin typeface="Arial Narrow"/>
                <a:cs typeface="Arial Narrow"/>
                <a:hlinkClick r:id="rId10"/>
              </a:rPr>
              <a:t>rg</a:t>
            </a:r>
            <a:endParaRPr sz="1088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076135" y="5475742"/>
            <a:ext cx="5974693" cy="1109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defTabSz="829178"/>
            <a:r>
              <a:rPr sz="997" b="1" spc="122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97" b="1" spc="59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997" b="1" spc="4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97" b="1" spc="6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97" b="1" spc="14" dirty="0">
                <a:solidFill>
                  <a:srgbClr val="FFFFFF"/>
                </a:solidFill>
                <a:latin typeface="Calibri"/>
                <a:cs typeface="Calibri"/>
              </a:rPr>
              <a:t>r:</a:t>
            </a:r>
            <a:r>
              <a:rPr sz="997" b="1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97" b="1" spc="122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97" b="1" spc="3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97" b="1" spc="7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97" b="1" spc="6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97" b="1" spc="11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97" b="1" spc="4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97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97" b="1" spc="77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97" b="1" spc="6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97" b="1" spc="36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997" b="1" spc="6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97" b="1" spc="127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97" b="1" spc="73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97" b="1" spc="68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97" b="1" spc="14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997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3" b="1" spc="1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043" b="1" spc="5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43" b="1" spc="3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43" b="1" spc="127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43" b="1" spc="4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43" b="1" spc="36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43" b="1" spc="6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43" b="1" spc="73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043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3" b="1" spc="59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43" b="1" spc="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43" b="1" spc="7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43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3" b="1" spc="118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043" b="1" spc="7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43" b="1" spc="3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43" b="1" spc="6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043" b="1" spc="5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43" b="1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43" b="1" spc="10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43" b="1" spc="4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43" b="1" spc="6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43" b="1" spc="82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043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3" b="1" spc="7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43" b="1" spc="14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043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3" b="1" spc="13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43" b="1" spc="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43" b="1" spc="68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043" b="1" spc="6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43" b="1" spc="7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43" b="1" spc="59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43" b="1" spc="18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043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3" b="1" spc="10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43" b="1" spc="5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43" b="1" spc="73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endParaRPr sz="1043">
              <a:solidFill>
                <a:prstClr val="black"/>
              </a:solidFill>
              <a:latin typeface="Calibri"/>
              <a:cs typeface="Calibri"/>
            </a:endParaRPr>
          </a:p>
          <a:p>
            <a:pPr marL="11516" defTabSz="829178">
              <a:spcBef>
                <a:spcPts val="358"/>
              </a:spcBef>
            </a:pPr>
            <a:r>
              <a:rPr sz="907" i="1" spc="-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11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23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5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907" i="1" spc="-18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07" i="1" spc="-5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7" i="1" spc="-8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07" i="1" spc="-63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11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113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07" i="1" spc="-4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907" i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907" i="1" spc="-82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7" i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127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7" i="1" spc="-10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907" i="1" spc="-11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15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07" i="1" spc="-8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07" i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907" i="1" spc="-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8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63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07" i="1" spc="-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07" i="1" spc="-8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907" i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907" i="1" spc="-82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07" i="1" spc="-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</a:rPr>
              <a:t>hu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907" i="1" spc="-12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5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17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36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907" i="1" spc="-5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07" i="1" spc="-32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907" i="1" spc="-11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07" i="1" spc="-109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13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i="1" spc="-7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h</a:t>
            </a:r>
            <a:r>
              <a:rPr sz="907" i="1" spc="5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t</a:t>
            </a:r>
            <a:r>
              <a:rPr sz="907" i="1" spc="-2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t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p</a:t>
            </a:r>
            <a:r>
              <a:rPr sz="907" i="1" spc="-2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:</a:t>
            </a:r>
            <a:r>
              <a:rPr sz="907" i="1" spc="-45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/</a:t>
            </a:r>
            <a:r>
              <a:rPr sz="907" i="1" spc="-32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/</a:t>
            </a:r>
            <a:r>
              <a:rPr sz="907" i="1" spc="-5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l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aaa</a:t>
            </a:r>
            <a:r>
              <a:rPr sz="907" i="1" spc="-11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m</a:t>
            </a:r>
            <a:r>
              <a:rPr sz="907" i="1" spc="-86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p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.</a:t>
            </a:r>
            <a:r>
              <a:rPr sz="907" i="1" spc="-41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iu</a:t>
            </a:r>
            <a:r>
              <a:rPr sz="907" i="1" spc="-141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c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r</a:t>
            </a:r>
            <a:r>
              <a:rPr sz="907" i="1" spc="-6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.</a:t>
            </a:r>
            <a:r>
              <a:rPr sz="907" i="1" spc="-10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o</a:t>
            </a:r>
            <a:r>
              <a:rPr sz="907" i="1" spc="-45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r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g</a:t>
            </a:r>
            <a:r>
              <a:rPr sz="907" i="1" spc="-2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/</a:t>
            </a:r>
            <a:r>
              <a:rPr sz="907" i="1" spc="-14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t</a:t>
            </a:r>
            <a:r>
              <a:rPr sz="907" i="1" spc="-136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a</a:t>
            </a:r>
            <a:r>
              <a:rPr sz="907" i="1" spc="-145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s</a:t>
            </a:r>
            <a:r>
              <a:rPr sz="907" i="1" spc="-63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k</a:t>
            </a:r>
            <a:r>
              <a:rPr sz="907" i="1" spc="-12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s</a:t>
            </a:r>
            <a:r>
              <a:rPr sz="907" i="1" spc="-32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/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b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r</a:t>
            </a:r>
            <a:r>
              <a:rPr sz="907" i="1" spc="-100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o</a:t>
            </a:r>
            <a:r>
              <a:rPr sz="907" i="1" spc="-145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c</a:t>
            </a:r>
            <a:r>
              <a:rPr sz="907" i="1" spc="-77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hu</a:t>
            </a:r>
            <a:r>
              <a:rPr sz="907" i="1" spc="-50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r</a:t>
            </a:r>
            <a:r>
              <a:rPr sz="907" i="1" spc="-118" dirty="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e</a:t>
            </a:r>
            <a:endParaRPr sz="907">
              <a:solidFill>
                <a:prstClr val="black"/>
              </a:solidFill>
              <a:latin typeface="Arial"/>
              <a:cs typeface="Arial"/>
            </a:endParaRPr>
          </a:p>
          <a:p>
            <a:pPr defTabSz="829178"/>
            <a:endParaRPr sz="90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29178">
              <a:spcBef>
                <a:spcPts val="39"/>
              </a:spcBef>
            </a:pPr>
            <a:endParaRPr sz="90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516" defTabSz="829178"/>
            <a:r>
              <a:rPr sz="997" spc="-54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997" spc="-36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-82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5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997" spc="-14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-91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997" spc="18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5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-118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997" spc="-5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36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54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997" spc="27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6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997" spc="14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18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997" spc="27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997" spc="-36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27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997" spc="-14" dirty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-86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997" spc="-6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36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77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997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1516" marR="3296558" defTabSz="829178">
              <a:lnSpc>
                <a:spcPct val="106100"/>
              </a:lnSpc>
            </a:pPr>
            <a:r>
              <a:rPr sz="997" spc="-9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36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997" spc="27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6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997" spc="36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-18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-54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997" spc="-36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-82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997" spc="-5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18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997" spc="14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997" spc="-5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997" spc="-5" dirty="0">
                <a:solidFill>
                  <a:srgbClr val="FFFFFF"/>
                </a:solidFill>
                <a:latin typeface="Arial Narrow"/>
                <a:cs typeface="Arial Narrow"/>
              </a:rPr>
              <a:t>0</a:t>
            </a:r>
            <a:r>
              <a:rPr sz="997" spc="-41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997" spc="-77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sz="997" spc="-14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-113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997" spc="-36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-82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997" spc="-27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nd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ti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997" spc="-18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-41" dirty="0">
                <a:solidFill>
                  <a:srgbClr val="FFFFFF"/>
                </a:solidFill>
                <a:latin typeface="Arial Narrow"/>
                <a:cs typeface="Arial Narrow"/>
              </a:rPr>
              <a:t>J</a:t>
            </a:r>
            <a:r>
              <a:rPr sz="997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997" spc="36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997" spc="-41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997" spc="-5" dirty="0">
                <a:solidFill>
                  <a:srgbClr val="FFFFFF"/>
                </a:solidFill>
                <a:latin typeface="Arial Narrow"/>
                <a:cs typeface="Arial Narrow"/>
              </a:rPr>
              <a:t>0</a:t>
            </a:r>
            <a:r>
              <a:rPr sz="997" spc="-27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997" spc="14" dirty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r>
              <a:rPr sz="997" spc="-14" dirty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  <a:r>
              <a:rPr sz="997" spc="-131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-41" dirty="0">
                <a:solidFill>
                  <a:srgbClr val="FFFFFF"/>
                </a:solidFill>
                <a:latin typeface="Arial Narrow"/>
                <a:cs typeface="Arial Narrow"/>
              </a:rPr>
              <a:t>ev</a:t>
            </a:r>
            <a:r>
              <a:rPr sz="997" spc="36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997" spc="-73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997" spc="-36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997" spc="-18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997" spc="32" dirty="0">
                <a:solidFill>
                  <a:srgbClr val="FFFFFF"/>
                </a:solidFill>
                <a:latin typeface="Arial Narrow"/>
                <a:cs typeface="Arial Narrow"/>
              </a:rPr>
              <a:t>: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spc="23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997" spc="-6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997" spc="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997" spc="-77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997" spc="9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97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997" spc="-5" dirty="0">
                <a:solidFill>
                  <a:srgbClr val="FFFFFF"/>
                </a:solidFill>
                <a:latin typeface="Arial Narrow"/>
                <a:cs typeface="Arial Narrow"/>
              </a:rPr>
              <a:t>0</a:t>
            </a:r>
            <a:r>
              <a:rPr sz="997" spc="-41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997" spc="-45" dirty="0">
                <a:solidFill>
                  <a:srgbClr val="FFFFFF"/>
                </a:solidFill>
                <a:latin typeface="Arial Narrow"/>
                <a:cs typeface="Arial Narrow"/>
              </a:rPr>
              <a:t>9</a:t>
            </a:r>
            <a:r>
              <a:rPr sz="997" spc="-14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99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873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31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Non-exhaustive </a:t>
            </a:r>
            <a:r>
              <a:rPr lang="fr-FR" dirty="0" smtClean="0"/>
              <a:t>(</a:t>
            </a:r>
            <a:r>
              <a:rPr lang="fr-FR" dirty="0" err="1" smtClean="0"/>
              <a:t>personal</a:t>
            </a:r>
            <a:r>
              <a:rPr lang="fr-FR" dirty="0" smtClean="0"/>
              <a:t>) </a:t>
            </a:r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idx="1"/>
          </p:nvPr>
        </p:nvSpPr>
        <p:spPr>
          <a:xfrm>
            <a:off x="261864" y="1772816"/>
            <a:ext cx="8640960" cy="5040560"/>
          </a:xfrm>
        </p:spPr>
        <p:txBody>
          <a:bodyPr>
            <a:normAutofit/>
          </a:bodyPr>
          <a:lstStyle/>
          <a:p>
            <a:r>
              <a:rPr lang="fr-FR" spc="-15" dirty="0" smtClean="0"/>
              <a:t>  </a:t>
            </a:r>
            <a:r>
              <a:rPr lang="fr-FR" spc="-15" dirty="0" smtClean="0">
                <a:solidFill>
                  <a:schemeClr val="tx2"/>
                </a:solidFill>
              </a:rPr>
              <a:t>EPPSU</a:t>
            </a:r>
            <a:r>
              <a:rPr lang="fr-FR" spc="-4" dirty="0" smtClean="0">
                <a:solidFill>
                  <a:schemeClr val="tx2"/>
                </a:solidFill>
              </a:rPr>
              <a:t> </a:t>
            </a:r>
            <a:r>
              <a:rPr lang="fr-FR" dirty="0" smtClean="0">
                <a:solidFill>
                  <a:schemeClr val="tx2"/>
                </a:solidFill>
                <a:latin typeface="Comic Sans MS"/>
                <a:cs typeface="Comic Sans MS"/>
              </a:rPr>
              <a:t>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/>
              </a:rPr>
              <a:t> Opens </a:t>
            </a:r>
            <a:r>
              <a:rPr lang="fr-FR" dirty="0" err="1" smtClean="0">
                <a:latin typeface="Comic Sans MS"/>
              </a:rPr>
              <a:t>oportunities</a:t>
            </a:r>
            <a:r>
              <a:rPr lang="fr-FR" dirty="0" smtClean="0">
                <a:latin typeface="Comic Sans MS"/>
              </a:rPr>
              <a:t> for synergies</a:t>
            </a:r>
          </a:p>
          <a:p>
            <a:pPr marL="0" indent="0">
              <a:buNone/>
            </a:pPr>
            <a:endParaRPr lang="fr-FR" dirty="0" smtClean="0">
              <a:latin typeface="Comic Sans MS"/>
            </a:endParaRPr>
          </a:p>
          <a:p>
            <a:r>
              <a:rPr lang="fr-FR" dirty="0" smtClean="0">
                <a:solidFill>
                  <a:schemeClr val="tx2"/>
                </a:solidFill>
                <a:latin typeface="Comic Sans MS"/>
              </a:rPr>
              <a:t> </a:t>
            </a:r>
            <a:r>
              <a:rPr lang="fr-FR" dirty="0" err="1" smtClean="0">
                <a:solidFill>
                  <a:schemeClr val="tx2"/>
                </a:solidFill>
                <a:latin typeface="Comic Sans MS"/>
              </a:rPr>
              <a:t>European</a:t>
            </a:r>
            <a:r>
              <a:rPr lang="fr-FR" dirty="0" smtClean="0">
                <a:solidFill>
                  <a:schemeClr val="tx2"/>
                </a:solidFill>
                <a:latin typeface="Comic Sans MS"/>
              </a:rPr>
              <a:t> </a:t>
            </a:r>
            <a:r>
              <a:rPr lang="fr-FR" dirty="0" err="1" smtClean="0">
                <a:solidFill>
                  <a:schemeClr val="tx2"/>
                </a:solidFill>
                <a:latin typeface="Comic Sans MS"/>
              </a:rPr>
              <a:t>Inititatives</a:t>
            </a:r>
            <a:r>
              <a:rPr lang="fr-FR" dirty="0" smtClean="0">
                <a:solidFill>
                  <a:schemeClr val="tx2"/>
                </a:solidFill>
                <a:latin typeface="Comic Sans MS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interdisciplinary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projects</a:t>
            </a:r>
            <a:r>
              <a:rPr lang="fr-FR" dirty="0" smtClean="0">
                <a:latin typeface="Comic Sans MS"/>
              </a:rPr>
              <a:t>, workshops, networks </a:t>
            </a:r>
          </a:p>
        </p:txBody>
      </p:sp>
    </p:spTree>
    <p:extLst>
      <p:ext uri="{BB962C8B-B14F-4D97-AF65-F5344CB8AC3E}">
        <p14:creationId xmlns:p14="http://schemas.microsoft.com/office/powerpoint/2010/main" val="32456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6192688"/>
          </a:xfrm>
        </p:spPr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chemeClr val="tx2"/>
                </a:solidFill>
                <a:latin typeface="Comic Sans MS"/>
              </a:rPr>
              <a:t>Large</a:t>
            </a:r>
            <a:r>
              <a:rPr lang="fr-FR" dirty="0" smtClean="0">
                <a:solidFill>
                  <a:schemeClr val="tx2"/>
                </a:solidFill>
                <a:latin typeface="Comic Sans MS"/>
              </a:rPr>
              <a:t> </a:t>
            </a:r>
            <a:r>
              <a:rPr lang="fr-FR" dirty="0" err="1" smtClean="0">
                <a:solidFill>
                  <a:schemeClr val="tx2"/>
                </a:solidFill>
                <a:latin typeface="Comic Sans MS"/>
              </a:rPr>
              <a:t>Conferences</a:t>
            </a:r>
            <a:r>
              <a:rPr lang="fr-FR" dirty="0" smtClean="0">
                <a:solidFill>
                  <a:schemeClr val="tx2"/>
                </a:solidFill>
                <a:latin typeface="Comic Sans MS"/>
              </a:rPr>
              <a:t> </a:t>
            </a:r>
            <a:endParaRPr lang="fr-FR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Many</a:t>
            </a:r>
            <a:r>
              <a:rPr lang="fr-FR" dirty="0" smtClean="0">
                <a:latin typeface="Comic Sans MS"/>
              </a:rPr>
              <a:t> topics </a:t>
            </a:r>
            <a:endParaRPr lang="fr-FR" dirty="0" smtClean="0">
              <a:latin typeface="Comic Sans MS"/>
            </a:endParaRPr>
          </a:p>
          <a:p>
            <a:pPr marL="0" indent="0">
              <a:buNone/>
            </a:pPr>
            <a:r>
              <a:rPr lang="fr-FR" dirty="0" smtClean="0">
                <a:latin typeface="Comic Sans MS"/>
              </a:rPr>
              <a:t>    </a:t>
            </a:r>
            <a:r>
              <a:rPr lang="fr-FR" dirty="0" err="1" smtClean="0">
                <a:latin typeface="Comic Sans MS"/>
              </a:rPr>
              <a:t>particle</a:t>
            </a:r>
            <a:r>
              <a:rPr lang="fr-FR" dirty="0" smtClean="0">
                <a:latin typeface="Comic Sans MS"/>
              </a:rPr>
              <a:t> – </a:t>
            </a:r>
            <a:r>
              <a:rPr lang="fr-FR" dirty="0" err="1" smtClean="0">
                <a:latin typeface="Comic Sans MS"/>
              </a:rPr>
              <a:t>astroparticle</a:t>
            </a:r>
            <a:r>
              <a:rPr lang="fr-FR" dirty="0" smtClean="0">
                <a:latin typeface="Comic Sans MS"/>
              </a:rPr>
              <a:t> - </a:t>
            </a:r>
            <a:r>
              <a:rPr lang="fr-FR" dirty="0" err="1" smtClean="0">
                <a:latin typeface="Comic Sans MS"/>
              </a:rPr>
              <a:t>nuclear</a:t>
            </a:r>
            <a:r>
              <a:rPr lang="fr-FR" dirty="0" smtClean="0">
                <a:latin typeface="Comic Sans MS"/>
              </a:rPr>
              <a:t>  </a:t>
            </a:r>
          </a:p>
          <a:p>
            <a:pPr marL="0" indent="0">
              <a:buNone/>
            </a:pPr>
            <a:r>
              <a:rPr lang="fr-FR" dirty="0" smtClean="0">
                <a:latin typeface="Comic Sans MS"/>
              </a:rPr>
              <a:t>    Do </a:t>
            </a:r>
            <a:r>
              <a:rPr lang="fr-FR" dirty="0" err="1" smtClean="0">
                <a:latin typeface="Comic Sans MS"/>
              </a:rPr>
              <a:t>we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want</a:t>
            </a:r>
            <a:r>
              <a:rPr lang="fr-FR" dirty="0" smtClean="0">
                <a:latin typeface="Comic Sans MS"/>
              </a:rPr>
              <a:t> to do more </a:t>
            </a:r>
            <a:r>
              <a:rPr lang="fr-FR" dirty="0" smtClean="0">
                <a:latin typeface="Comic Sans MS"/>
              </a:rPr>
              <a:t>?</a:t>
            </a:r>
          </a:p>
          <a:p>
            <a:pPr marL="0" indent="0">
              <a:buNone/>
            </a:pPr>
            <a:r>
              <a:rPr lang="fr-FR" dirty="0">
                <a:latin typeface="Comic Sans MS"/>
              </a:rPr>
              <a:t> </a:t>
            </a:r>
            <a:r>
              <a:rPr lang="fr-FR" dirty="0" smtClean="0">
                <a:latin typeface="Comic Sans MS"/>
              </a:rPr>
              <a:t>   </a:t>
            </a:r>
            <a:r>
              <a:rPr lang="fr-FR" dirty="0" err="1" smtClean="0">
                <a:latin typeface="Comic Sans MS"/>
              </a:rPr>
              <a:t>Topical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conferences</a:t>
            </a:r>
            <a:r>
              <a:rPr lang="fr-FR" dirty="0" smtClean="0">
                <a:latin typeface="Comic Sans MS"/>
              </a:rPr>
              <a:t>/workshops ?</a:t>
            </a:r>
            <a:endParaRPr lang="fr-FR" dirty="0" smtClean="0">
              <a:latin typeface="Comic Sans MS"/>
            </a:endParaRPr>
          </a:p>
          <a:p>
            <a:pPr marL="0" indent="0">
              <a:buNone/>
            </a:pPr>
            <a:endParaRPr lang="fr-FR" dirty="0" smtClean="0">
              <a:latin typeface="Comic Sans MS"/>
            </a:endParaRPr>
          </a:p>
          <a:p>
            <a:r>
              <a:rPr lang="fr-FR" dirty="0" smtClean="0">
                <a:solidFill>
                  <a:schemeClr val="tx2"/>
                </a:solidFill>
                <a:latin typeface="Comic Sans MS"/>
              </a:rPr>
              <a:t>Global efforts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Very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strong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potential</a:t>
            </a:r>
            <a:r>
              <a:rPr lang="fr-FR" dirty="0" smtClean="0">
                <a:latin typeface="Comic Sans MS"/>
              </a:rPr>
              <a:t> </a:t>
            </a:r>
          </a:p>
          <a:p>
            <a:pPr marL="0" indent="0">
              <a:buNone/>
            </a:pPr>
            <a:r>
              <a:rPr lang="fr-FR" dirty="0" smtClean="0">
                <a:latin typeface="Comic Sans MS"/>
              </a:rPr>
              <a:t>(</a:t>
            </a:r>
            <a:r>
              <a:rPr lang="fr-FR" dirty="0" err="1" smtClean="0">
                <a:latin typeface="Comic Sans MS"/>
              </a:rPr>
              <a:t>interdisciplinary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scientific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smtClean="0">
                <a:latin typeface="Comic Sans MS"/>
              </a:rPr>
              <a:t>and </a:t>
            </a:r>
            <a:r>
              <a:rPr lang="fr-FR" dirty="0" smtClean="0">
                <a:latin typeface="Comic Sans MS"/>
              </a:rPr>
              <a:t>    </a:t>
            </a:r>
            <a:r>
              <a:rPr lang="fr-FR" dirty="0" err="1" smtClean="0">
                <a:latin typeface="Comic Sans MS"/>
              </a:rPr>
              <a:t>political</a:t>
            </a:r>
            <a:r>
              <a:rPr lang="fr-FR" dirty="0" smtClean="0">
                <a:latin typeface="Comic Sans MS"/>
              </a:rPr>
              <a:t>/</a:t>
            </a:r>
            <a:r>
              <a:rPr lang="fr-FR" dirty="0" err="1" smtClean="0">
                <a:latin typeface="Comic Sans MS"/>
              </a:rPr>
              <a:t>advisory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smtClean="0">
                <a:latin typeface="Comic Sans MS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Needs</a:t>
            </a:r>
            <a:r>
              <a:rPr lang="fr-FR" dirty="0" smtClean="0">
                <a:latin typeface="Comic Sans MS"/>
              </a:rPr>
              <a:t> to </a:t>
            </a:r>
            <a:r>
              <a:rPr lang="fr-FR" dirty="0" err="1" smtClean="0">
                <a:latin typeface="Comic Sans MS"/>
              </a:rPr>
              <a:t>be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explored</a:t>
            </a:r>
            <a:r>
              <a:rPr lang="fr-FR" dirty="0" smtClean="0">
                <a:latin typeface="Comic Sans MS"/>
              </a:rPr>
              <a:t> </a:t>
            </a:r>
            <a:r>
              <a:rPr lang="fr-FR" dirty="0" err="1" smtClean="0">
                <a:latin typeface="Comic Sans MS"/>
              </a:rPr>
              <a:t>further</a:t>
            </a:r>
            <a:endParaRPr lang="fr-FR" dirty="0" smtClean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935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</a:t>
            </a:r>
            <a:r>
              <a:rPr lang="fr-FR" dirty="0" err="1" smtClean="0"/>
              <a:t>hanks</a:t>
            </a:r>
            <a:r>
              <a:rPr lang="fr-FR" dirty="0" smtClean="0"/>
              <a:t> for </a:t>
            </a:r>
            <a:r>
              <a:rPr lang="fr-FR" dirty="0" err="1" smtClean="0"/>
              <a:t>valuable</a:t>
            </a:r>
            <a:r>
              <a:rPr lang="fr-FR" dirty="0" smtClean="0"/>
              <a:t> input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Halina</a:t>
            </a:r>
            <a:r>
              <a:rPr lang="fr-FR" dirty="0" smtClean="0"/>
              <a:t> </a:t>
            </a:r>
            <a:r>
              <a:rPr lang="fr-FR" dirty="0" err="1" smtClean="0"/>
              <a:t>Abramowicz</a:t>
            </a:r>
            <a:endParaRPr lang="fr-FR" dirty="0" smtClean="0"/>
          </a:p>
          <a:p>
            <a:r>
              <a:rPr lang="fr-FR" dirty="0" err="1" smtClean="0"/>
              <a:t>Muhsin</a:t>
            </a:r>
            <a:r>
              <a:rPr lang="fr-FR" dirty="0" smtClean="0"/>
              <a:t> </a:t>
            </a:r>
            <a:r>
              <a:rPr lang="fr-FR" dirty="0" err="1" smtClean="0"/>
              <a:t>Harakeh</a:t>
            </a:r>
            <a:endParaRPr lang="fr-FR" dirty="0" smtClean="0"/>
          </a:p>
          <a:p>
            <a:r>
              <a:rPr lang="fr-FR" dirty="0" err="1" smtClean="0"/>
              <a:t>Lucilla</a:t>
            </a:r>
            <a:r>
              <a:rPr lang="fr-FR" dirty="0" smtClean="0"/>
              <a:t> </a:t>
            </a:r>
            <a:r>
              <a:rPr lang="fr-FR" dirty="0" err="1" smtClean="0"/>
              <a:t>Spini</a:t>
            </a:r>
            <a:r>
              <a:rPr lang="fr-FR" dirty="0" smtClean="0"/>
              <a:t> (ISC)</a:t>
            </a:r>
          </a:p>
          <a:p>
            <a:r>
              <a:rPr lang="fr-FR" dirty="0" smtClean="0"/>
              <a:t>Michel </a:t>
            </a:r>
            <a:r>
              <a:rPr lang="fr-FR" dirty="0" err="1" smtClean="0"/>
              <a:t>Spiro</a:t>
            </a:r>
            <a:endParaRPr lang="fr-FR" dirty="0" smtClean="0"/>
          </a:p>
          <a:p>
            <a:r>
              <a:rPr lang="fr-FR" dirty="0" smtClean="0"/>
              <a:t>Jochen </a:t>
            </a:r>
            <a:r>
              <a:rPr lang="fr-FR" dirty="0" err="1" smtClean="0"/>
              <a:t>Wambach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…  and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others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21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076" y="865595"/>
            <a:ext cx="7698105" cy="563404"/>
          </a:xfrm>
          <a:custGeom>
            <a:avLst/>
            <a:gdLst/>
            <a:ahLst/>
            <a:cxnLst/>
            <a:rect l="l" t="t" r="r" b="b"/>
            <a:pathLst>
              <a:path w="10264140" h="751205">
                <a:moveTo>
                  <a:pt x="0" y="0"/>
                </a:moveTo>
                <a:lnTo>
                  <a:pt x="10263898" y="0"/>
                </a:lnTo>
                <a:lnTo>
                  <a:pt x="10263898" y="750749"/>
                </a:lnTo>
                <a:lnTo>
                  <a:pt x="0" y="750749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894"/>
            <a:r>
              <a:rPr spc="-15" dirty="0"/>
              <a:t>E</a:t>
            </a:r>
            <a:r>
              <a:rPr spc="-8" dirty="0"/>
              <a:t>PP</a:t>
            </a:r>
            <a:r>
              <a:rPr spc="-4" dirty="0"/>
              <a:t>S</a:t>
            </a:r>
            <a:r>
              <a:rPr spc="-19" dirty="0"/>
              <a:t>U</a:t>
            </a:r>
            <a:r>
              <a:rPr spc="-4" dirty="0"/>
              <a:t> </a:t>
            </a:r>
            <a:r>
              <a:rPr dirty="0">
                <a:latin typeface="Comic Sans MS"/>
                <a:cs typeface="Comic Sans MS"/>
              </a:rPr>
              <a:t>2020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200" y="1492646"/>
            <a:ext cx="8235315" cy="369332"/>
          </a:xfrm>
          <a:prstGeom prst="rect">
            <a:avLst/>
          </a:prstGeom>
          <a:solidFill>
            <a:srgbClr val="2F5597"/>
          </a:solidFill>
        </p:spPr>
        <p:txBody>
          <a:bodyPr vert="horz" wrap="square" lIns="0" tIns="0" rIns="0" bIns="0" rtlCol="0">
            <a:spAutoFit/>
          </a:bodyPr>
          <a:lstStyle/>
          <a:p>
            <a:pPr algn="ctr" defTabSz="685800"/>
            <a:r>
              <a:rPr sz="2400" b="1" spc="-4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400" b="1" spc="-4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n </a:t>
            </a:r>
            <a:r>
              <a:rPr sz="2400" b="1" spc="4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400" b="1" spc="-11" dirty="0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sz="2400" b="1" spc="-15" dirty="0">
                <a:solidFill>
                  <a:srgbClr val="FFFFFF"/>
                </a:solidFill>
                <a:latin typeface="Comic Sans MS"/>
                <a:cs typeface="Comic Sans MS"/>
              </a:rPr>
              <a:t>mpos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400" b="1" spc="-4" dirty="0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sz="2400" b="1" spc="-19" dirty="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endParaRPr sz="24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8535" y="1925625"/>
            <a:ext cx="8235315" cy="3739039"/>
          </a:xfrm>
          <a:custGeom>
            <a:avLst/>
            <a:gdLst/>
            <a:ahLst/>
            <a:cxnLst/>
            <a:rect l="l" t="t" r="r" b="b"/>
            <a:pathLst>
              <a:path w="10980420" h="4985385">
                <a:moveTo>
                  <a:pt x="0" y="0"/>
                </a:moveTo>
                <a:lnTo>
                  <a:pt x="10980323" y="0"/>
                </a:lnTo>
                <a:lnTo>
                  <a:pt x="10980323" y="4985382"/>
                </a:lnTo>
                <a:lnTo>
                  <a:pt x="0" y="4985382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2480" y="857250"/>
            <a:ext cx="1046780" cy="565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8821" y="1926108"/>
            <a:ext cx="8033861" cy="836126"/>
          </a:xfrm>
          <a:prstGeom prst="rect">
            <a:avLst/>
          </a:prstGeom>
          <a:solidFill>
            <a:srgbClr val="DAE3F3"/>
          </a:solidFill>
          <a:ln w="38100">
            <a:solidFill>
              <a:srgbClr val="2F559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3816" defTabSz="685800"/>
            <a:r>
              <a:rPr sz="1350" b="1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b="1" spc="-11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b="1" spc="4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b="1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b="1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b="1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b="1" spc="-8" dirty="0">
                <a:solidFill>
                  <a:prstClr val="black"/>
                </a:solidFill>
                <a:latin typeface="Comic Sans MS"/>
                <a:cs typeface="Comic Sans MS"/>
              </a:rPr>
              <a:t>y</a:t>
            </a:r>
            <a:r>
              <a:rPr sz="1350" b="1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b="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b="1" spc="4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b="1" spc="-11" dirty="0">
                <a:solidFill>
                  <a:prstClr val="black"/>
                </a:solidFill>
                <a:latin typeface="Comic Sans MS"/>
                <a:cs typeface="Comic Sans MS"/>
              </a:rPr>
              <a:t>ss</a:t>
            </a:r>
            <a:r>
              <a:rPr sz="1350" b="1" spc="-8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b="1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b="1" spc="-8" dirty="0">
                <a:solidFill>
                  <a:prstClr val="black"/>
                </a:solidFill>
                <a:latin typeface="Comic Sans MS"/>
                <a:cs typeface="Comic Sans MS"/>
              </a:rPr>
              <a:t>ns</a:t>
            </a:r>
            <a:endParaRPr sz="13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68605" marR="108585" indent="-214313" defTabSz="685800">
              <a:lnSpc>
                <a:spcPts val="1583"/>
              </a:lnSpc>
              <a:spcBef>
                <a:spcPts val="120"/>
              </a:spcBef>
              <a:buFont typeface="Arial"/>
              <a:buChar char="•"/>
              <a:tabLst>
                <a:tab pos="268605" algn="l"/>
              </a:tabLst>
            </a:pP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2 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-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ays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vi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w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 w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w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w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 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x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pec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Eu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opea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comm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y,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by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 comm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ni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ut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Eu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ope</a:t>
            </a:r>
            <a:endParaRPr sz="135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68605" indent="-214313" defTabSz="685800">
              <a:lnSpc>
                <a:spcPts val="1590"/>
              </a:lnSpc>
              <a:buFont typeface="Arial"/>
              <a:buChar char="•"/>
              <a:tabLst>
                <a:tab pos="268605" algn="l"/>
              </a:tabLst>
            </a:pP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ul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ay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mma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fr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om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ll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el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endParaRPr sz="135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8852" y="3011239"/>
            <a:ext cx="7947184" cy="1939290"/>
          </a:xfrm>
          <a:custGeom>
            <a:avLst/>
            <a:gdLst/>
            <a:ahLst/>
            <a:cxnLst/>
            <a:rect l="l" t="t" r="r" b="b"/>
            <a:pathLst>
              <a:path w="10596245" h="2585720">
                <a:moveTo>
                  <a:pt x="0" y="0"/>
                </a:moveTo>
                <a:lnTo>
                  <a:pt x="10596170" y="0"/>
                </a:lnTo>
                <a:lnTo>
                  <a:pt x="10596170" y="2585322"/>
                </a:lnTo>
                <a:lnTo>
                  <a:pt x="0" y="2585322"/>
                </a:lnTo>
                <a:lnTo>
                  <a:pt x="0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8852" y="3011239"/>
            <a:ext cx="7947184" cy="1939290"/>
          </a:xfrm>
          <a:custGeom>
            <a:avLst/>
            <a:gdLst/>
            <a:ahLst/>
            <a:cxnLst/>
            <a:rect l="l" t="t" r="r" b="b"/>
            <a:pathLst>
              <a:path w="10596245" h="2585720">
                <a:moveTo>
                  <a:pt x="0" y="0"/>
                </a:moveTo>
                <a:lnTo>
                  <a:pt x="10596170" y="0"/>
                </a:lnTo>
                <a:lnTo>
                  <a:pt x="10596170" y="2585323"/>
                </a:lnTo>
                <a:lnTo>
                  <a:pt x="0" y="258532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48235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907" y="3058869"/>
            <a:ext cx="7752874" cy="147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838" marR="3810" indent="-214313" defTabSz="685800">
              <a:lnSpc>
                <a:spcPct val="102200"/>
              </a:lnSpc>
              <a:buFont typeface="Arial"/>
              <a:buChar char="➢"/>
              <a:tabLst>
                <a:tab pos="223838" algn="l"/>
              </a:tabLst>
            </a:pP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En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f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 smtClean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ympos</a:t>
            </a:r>
            <a:r>
              <a:rPr sz="1350" spc="-4" dirty="0" smtClean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dirty="0" smtClean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m</a:t>
            </a:r>
            <a:endParaRPr lang="fr-FR"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9525" marR="3810" defTabSz="685800">
              <a:lnSpc>
                <a:spcPct val="102200"/>
              </a:lnSpc>
              <a:tabLst>
                <a:tab pos="223838" algn="l"/>
              </a:tabLst>
            </a:pPr>
            <a:r>
              <a:rPr lang="fr-FR" sz="1350" spc="26" dirty="0">
                <a:solidFill>
                  <a:prstClr val="black"/>
                </a:solidFill>
                <a:latin typeface="Comic Sans MS"/>
                <a:cs typeface="Arial"/>
              </a:rPr>
              <a:t> </a:t>
            </a:r>
            <a:r>
              <a:rPr lang="fr-FR" sz="1350" spc="26" dirty="0" smtClean="0">
                <a:solidFill>
                  <a:prstClr val="black"/>
                </a:solidFill>
                <a:latin typeface="Comic Sans MS"/>
                <a:cs typeface="Arial"/>
              </a:rPr>
              <a:t>   </a:t>
            </a:r>
            <a:r>
              <a:rPr lang="fr-FR" sz="1350" spc="26" dirty="0" smtClean="0">
                <a:solidFill>
                  <a:prstClr val="black"/>
                </a:solidFill>
                <a:latin typeface="Arial"/>
                <a:cs typeface="Arial"/>
              </a:rPr>
              <a:t>Br</a:t>
            </a:r>
            <a:r>
              <a:rPr sz="1350" spc="-4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fin</a:t>
            </a:r>
            <a:r>
              <a:rPr sz="1350" spc="-8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g</a:t>
            </a:r>
            <a:r>
              <a:rPr sz="1350" spc="-8" dirty="0" smtClean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Book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on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u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mm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ri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,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comp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by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t</a:t>
            </a:r>
            <a:r>
              <a:rPr sz="1350" spc="-15" dirty="0">
                <a:solidFill>
                  <a:prstClr val="black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PPG, a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ssi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350" spc="4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by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prstClr val="black"/>
                </a:solidFill>
                <a:latin typeface="Comic Sans MS"/>
                <a:cs typeface="Comic Sans MS"/>
              </a:rPr>
              <a:t>ifi</a:t>
            </a:r>
            <a:r>
              <a:rPr sz="1350" spc="-8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35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50" spc="-11" dirty="0" smtClean="0">
                <a:solidFill>
                  <a:prstClr val="black"/>
                </a:solidFill>
                <a:latin typeface="Comic Sans MS"/>
                <a:cs typeface="Comic Sans MS"/>
              </a:rPr>
              <a:t>s</a:t>
            </a:r>
            <a:r>
              <a:rPr sz="1350" spc="-8" dirty="0" smtClean="0">
                <a:solidFill>
                  <a:prstClr val="black"/>
                </a:solidFill>
                <a:latin typeface="Comic Sans MS"/>
                <a:cs typeface="Comic Sans MS"/>
              </a:rPr>
              <a:t>ec</a:t>
            </a:r>
            <a:r>
              <a:rPr sz="1350" spc="-4" dirty="0" smtClean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350" dirty="0" smtClean="0">
                <a:solidFill>
                  <a:prstClr val="black"/>
                </a:solidFill>
                <a:latin typeface="Comic Sans MS"/>
                <a:cs typeface="Comic Sans MS"/>
              </a:rPr>
              <a:t>et</a:t>
            </a:r>
            <a:r>
              <a:rPr sz="1350" spc="-8" dirty="0" smtClean="0">
                <a:solidFill>
                  <a:prstClr val="black"/>
                </a:solidFill>
                <a:latin typeface="Comic Sans MS"/>
                <a:cs typeface="Comic Sans MS"/>
              </a:rPr>
              <a:t>a</a:t>
            </a:r>
            <a:r>
              <a:rPr sz="1350" spc="-4" dirty="0" smtClean="0">
                <a:solidFill>
                  <a:prstClr val="black"/>
                </a:solidFill>
                <a:latin typeface="Comic Sans MS"/>
                <a:cs typeface="Comic Sans MS"/>
              </a:rPr>
              <a:t>ri</a:t>
            </a:r>
            <a:r>
              <a:rPr sz="1350" spc="-8" dirty="0" smtClean="0">
                <a:solidFill>
                  <a:prstClr val="black"/>
                </a:solidFill>
                <a:latin typeface="Comic Sans MS"/>
                <a:cs typeface="Comic Sans MS"/>
              </a:rPr>
              <a:t>es</a:t>
            </a:r>
            <a:endParaRPr lang="fr-FR" sz="1350" spc="-8" dirty="0" smtClean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9525" marR="3810" defTabSz="685800">
              <a:lnSpc>
                <a:spcPct val="102200"/>
              </a:lnSpc>
              <a:tabLst>
                <a:tab pos="223838" algn="l"/>
              </a:tabLst>
            </a:pPr>
            <a:endParaRPr lang="fr-FR" sz="1350" spc="-4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23838" marR="3810" indent="-214313" defTabSz="685800">
              <a:lnSpc>
                <a:spcPct val="102200"/>
              </a:lnSpc>
              <a:buFont typeface="Arial"/>
              <a:buChar char="➢"/>
              <a:tabLst>
                <a:tab pos="223838" algn="l"/>
              </a:tabLst>
            </a:pPr>
            <a:r>
              <a:rPr lang="en-US" sz="1350" dirty="0">
                <a:solidFill>
                  <a:prstClr val="black"/>
                </a:solidFill>
                <a:latin typeface="Comic Sans MS"/>
                <a:cs typeface="Comic Sans MS"/>
              </a:rPr>
              <a:t>is now available on the CERN document server: http://cds.cern.ch/record/2691414.  </a:t>
            </a:r>
          </a:p>
          <a:p>
            <a:pPr marL="223838" marR="3810" indent="-214313" defTabSz="685800">
              <a:lnSpc>
                <a:spcPct val="102200"/>
              </a:lnSpc>
              <a:buFont typeface="Arial"/>
              <a:buChar char="➢"/>
              <a:tabLst>
                <a:tab pos="223838" algn="l"/>
              </a:tabLst>
            </a:pPr>
            <a:endParaRPr lang="en-US"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23838" marR="3810" indent="-214313" defTabSz="685800">
              <a:lnSpc>
                <a:spcPct val="102200"/>
              </a:lnSpc>
              <a:buFont typeface="Arial"/>
              <a:buChar char="➢"/>
              <a:tabLst>
                <a:tab pos="223838" algn="l"/>
              </a:tabLst>
            </a:pPr>
            <a:endParaRPr lang="en-US"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223838" marR="3810" indent="-214313" defTabSz="685800">
              <a:lnSpc>
                <a:spcPct val="102200"/>
              </a:lnSpc>
              <a:buFont typeface="Arial"/>
              <a:buChar char="➢"/>
              <a:tabLst>
                <a:tab pos="223838" algn="l"/>
              </a:tabLst>
            </a:pP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098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61899"/>
            <a:r>
              <a:rPr spc="-15" dirty="0"/>
              <a:t>E</a:t>
            </a:r>
            <a:r>
              <a:rPr spc="-8" dirty="0"/>
              <a:t>PP</a:t>
            </a:r>
            <a:r>
              <a:rPr spc="-4" dirty="0"/>
              <a:t>S</a:t>
            </a:r>
            <a:r>
              <a:rPr spc="-23" dirty="0"/>
              <a:t>U</a:t>
            </a:r>
            <a:r>
              <a:rPr dirty="0">
                <a:latin typeface="Comic Sans MS"/>
                <a:cs typeface="Comic Sans MS"/>
              </a:rPr>
              <a:t>2020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1492647"/>
            <a:ext cx="8235315" cy="323165"/>
          </a:xfrm>
          <a:prstGeom prst="rect">
            <a:avLst/>
          </a:prstGeom>
          <a:solidFill>
            <a:srgbClr val="2F5597"/>
          </a:solidFill>
        </p:spPr>
        <p:txBody>
          <a:bodyPr vert="horz" wrap="square" lIns="0" tIns="0" rIns="0" bIns="0" rtlCol="0">
            <a:spAutoFit/>
          </a:bodyPr>
          <a:lstStyle/>
          <a:p>
            <a:pPr marL="1234440" defTabSz="685800"/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100" b="1" spc="-23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ll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r 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8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op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23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sz="2100" b="1" spc="-8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100" b="1" spc="-23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100" b="1" spc="4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100" b="1" spc="-15" dirty="0">
                <a:solidFill>
                  <a:srgbClr val="FFFFFF"/>
                </a:solidFill>
                <a:latin typeface="Comic Sans MS"/>
                <a:cs typeface="Comic Sans MS"/>
              </a:rPr>
              <a:t>gy</a:t>
            </a:r>
            <a:r>
              <a:rPr sz="2100" b="1" spc="-4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100" b="1" spc="-19" dirty="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sz="2100" b="1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100" b="1" spc="-8" dirty="0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sz="2100" b="1" spc="-11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endParaRPr sz="21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1" y="1923706"/>
            <a:ext cx="8235315" cy="3641884"/>
          </a:xfrm>
          <a:custGeom>
            <a:avLst/>
            <a:gdLst/>
            <a:ahLst/>
            <a:cxnLst/>
            <a:rect l="l" t="t" r="r" b="b"/>
            <a:pathLst>
              <a:path w="10980420" h="4855845">
                <a:moveTo>
                  <a:pt x="0" y="0"/>
                </a:moveTo>
                <a:lnTo>
                  <a:pt x="10980323" y="0"/>
                </a:lnTo>
                <a:lnTo>
                  <a:pt x="10980323" y="4855442"/>
                </a:lnTo>
                <a:lnTo>
                  <a:pt x="0" y="4855442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256" y="1974010"/>
            <a:ext cx="7834283" cy="37644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b="1" spc="4" dirty="0">
                <a:solidFill>
                  <a:srgbClr val="2F5597"/>
                </a:solidFill>
                <a:latin typeface="Comic Sans MS"/>
                <a:cs typeface="Comic Sans MS"/>
              </a:rPr>
              <a:t>dd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nal</a:t>
            </a:r>
            <a:r>
              <a:rPr sz="1350" b="1" spc="-11" dirty="0">
                <a:solidFill>
                  <a:srgbClr val="2F5597"/>
                </a:solidFill>
                <a:latin typeface="Comic Sans MS"/>
                <a:cs typeface="Comic Sans MS"/>
              </a:rPr>
              <a:t> as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p</a:t>
            </a:r>
            <a:r>
              <a:rPr sz="1350" b="1" spc="4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c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s 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b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co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nsi</a:t>
            </a:r>
            <a:r>
              <a:rPr sz="1350" b="1" spc="4" dirty="0">
                <a:solidFill>
                  <a:srgbClr val="2F5597"/>
                </a:solidFill>
                <a:latin typeface="Comic Sans MS"/>
                <a:cs typeface="Comic Sans MS"/>
              </a:rPr>
              <a:t>de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b="1" spc="4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d</a:t>
            </a: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685800">
              <a:spcBef>
                <a:spcPts val="34"/>
              </a:spcBef>
            </a:pPr>
            <a:endParaRPr sz="138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7239" marR="3810" indent="-767714" defTabSz="685800">
              <a:lnSpc>
                <a:spcPct val="99400"/>
              </a:lnSpc>
              <a:buClr>
                <a:srgbClr val="2F5597"/>
              </a:buClr>
              <a:buFont typeface="Arial"/>
              <a:buChar char="•"/>
              <a:tabLst>
                <a:tab pos="223838" algn="l"/>
              </a:tabLst>
            </a:pP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Ens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ad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qu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ate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d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y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am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sm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srgbClr val="2F5597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p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p</a:t>
            </a:r>
            <a:r>
              <a:rPr sz="1350" spc="-15" dirty="0">
                <a:solidFill>
                  <a:srgbClr val="2F5597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y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cs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ema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at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ac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iv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(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l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g 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me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ca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) </a:t>
            </a:r>
            <a:r>
              <a:rPr sz="1350" spc="-19" dirty="0">
                <a:solidFill>
                  <a:srgbClr val="548235"/>
                </a:solidFill>
                <a:latin typeface="Comic Sans MS"/>
                <a:cs typeface="Comic Sans MS"/>
              </a:rPr>
              <a:t>M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y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in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g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eas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compleme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gy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fr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w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h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isi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meas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me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s 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(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ED</a:t>
            </a:r>
            <a:r>
              <a:rPr sz="1350" spc="-19" dirty="0">
                <a:solidFill>
                  <a:srgbClr val="548235"/>
                </a:solidFill>
                <a:latin typeface="Comic Sans MS"/>
                <a:cs typeface="Comic Sans MS"/>
              </a:rPr>
              <a:t>M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,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ecay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,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w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15" dirty="0">
                <a:solidFill>
                  <a:srgbClr val="548235"/>
                </a:solidFill>
                <a:latin typeface="Comic Sans MS"/>
                <a:cs typeface="Comic Sans MS"/>
              </a:rPr>
              <a:t>g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y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DM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k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k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me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x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,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ut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rin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,…,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Q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CD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)</a:t>
            </a: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685800">
              <a:spcBef>
                <a:spcPts val="33"/>
              </a:spcBef>
              <a:buClr>
                <a:srgbClr val="2F5597"/>
              </a:buClr>
              <a:buFont typeface="Arial"/>
              <a:buChar char="•"/>
            </a:pPr>
            <a:endParaRPr sz="1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7239" marR="1246823" indent="-767714" defTabSz="685800">
              <a:lnSpc>
                <a:spcPts val="1583"/>
              </a:lnSpc>
              <a:buClr>
                <a:srgbClr val="2F5597"/>
              </a:buClr>
              <a:buFont typeface="Arial"/>
              <a:buChar char="•"/>
              <a:tabLst>
                <a:tab pos="223838" algn="l"/>
              </a:tabLst>
            </a:pP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Ens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spc="4" dirty="0">
                <a:solidFill>
                  <a:srgbClr val="2F5597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qu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u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ppo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 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f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srgbClr val="2F5597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eo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y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srgbClr val="2F5597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v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lopme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d 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d 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oo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(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ca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pa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15" dirty="0">
                <a:solidFill>
                  <a:srgbClr val="2F5597"/>
                </a:solidFill>
                <a:latin typeface="Comic Sans MS"/>
                <a:cs typeface="Comic Sans MS"/>
              </a:rPr>
              <a:t>h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)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ffi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cul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 t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nvin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A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ca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em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–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Na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al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abs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may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5" dirty="0">
                <a:solidFill>
                  <a:srgbClr val="548235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(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CE</a:t>
            </a:r>
            <a:r>
              <a:rPr sz="1350" spc="-19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u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4" dirty="0">
                <a:solidFill>
                  <a:srgbClr val="548235"/>
                </a:solidFill>
                <a:latin typeface="Comic Sans MS"/>
                <a:cs typeface="Comic Sans MS"/>
              </a:rPr>
              <a:t>d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)</a:t>
            </a: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685800">
              <a:spcBef>
                <a:spcPts val="28"/>
              </a:spcBef>
              <a:buClr>
                <a:srgbClr val="2F5597"/>
              </a:buClr>
              <a:buFont typeface="Arial"/>
              <a:buChar char="•"/>
            </a:pPr>
            <a:endParaRPr sz="1313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28675" marR="1177766" indent="-819150" defTabSz="685800">
              <a:lnSpc>
                <a:spcPct val="101099"/>
              </a:lnSpc>
              <a:buClr>
                <a:srgbClr val="2F5597"/>
              </a:buClr>
              <a:buFont typeface="Arial"/>
              <a:buChar char="•"/>
              <a:tabLst>
                <a:tab pos="223838" algn="l"/>
              </a:tabLst>
            </a:pP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Ens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u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p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rv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 o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f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x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pe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4" dirty="0">
                <a:solidFill>
                  <a:srgbClr val="2F5597"/>
                </a:solidFill>
                <a:latin typeface="Comic Sans MS"/>
                <a:cs typeface="Comic Sans MS"/>
              </a:rPr>
              <a:t>d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ec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r,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acce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t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d 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comp</a:t>
            </a:r>
            <a:r>
              <a:rPr sz="1350" dirty="0">
                <a:solidFill>
                  <a:srgbClr val="2F5597"/>
                </a:solidFill>
                <a:latin typeface="Comic Sans MS"/>
                <a:cs typeface="Comic Sans MS"/>
              </a:rPr>
              <a:t>ut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in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g </a:t>
            </a:r>
            <a:r>
              <a:rPr sz="1350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2F5597"/>
                </a:solidFill>
                <a:latin typeface="Comic Sans MS"/>
                <a:cs typeface="Comic Sans MS"/>
              </a:rPr>
              <a:t>ces 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Se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spc="-19" dirty="0">
                <a:solidFill>
                  <a:srgbClr val="548235"/>
                </a:solidFill>
                <a:latin typeface="Comic Sans MS"/>
                <a:cs typeface="Comic Sans MS"/>
              </a:rPr>
              <a:t>b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v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e;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15" dirty="0">
                <a:solidFill>
                  <a:srgbClr val="548235"/>
                </a:solidFill>
                <a:latin typeface="Comic Sans MS"/>
                <a:cs typeface="Comic Sans MS"/>
              </a:rPr>
              <a:t>h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ce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t</a:t>
            </a:r>
            <a:r>
              <a:rPr sz="1350" spc="-15" dirty="0">
                <a:solidFill>
                  <a:srgbClr val="548235"/>
                </a:solidFill>
                <a:latin typeface="Comic Sans MS"/>
                <a:cs typeface="Comic Sans MS"/>
              </a:rPr>
              <a:t>h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 of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Nat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al 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11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tut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dirty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spc="-4" dirty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spc="-8" dirty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defTabSz="685800">
              <a:spcBef>
                <a:spcPts val="24"/>
              </a:spcBef>
              <a:buClr>
                <a:srgbClr val="2F5597"/>
              </a:buClr>
              <a:buFont typeface="Arial"/>
              <a:buChar char="•"/>
            </a:pPr>
            <a:endParaRPr sz="138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3838" indent="-214313" defTabSz="685800">
              <a:buClr>
                <a:srgbClr val="2F5597"/>
              </a:buClr>
              <a:buFont typeface="Arial"/>
              <a:buChar char="•"/>
              <a:tabLst>
                <a:tab pos="223838" algn="l"/>
              </a:tabLst>
            </a:pPr>
            <a:r>
              <a:rPr lang="fr-FR" sz="1350" b="1" spc="-11" dirty="0" smtClean="0">
                <a:solidFill>
                  <a:srgbClr val="2F5597"/>
                </a:solidFill>
                <a:latin typeface="Comic Sans MS"/>
                <a:cs typeface="Comic Sans MS"/>
              </a:rPr>
              <a:t>       </a:t>
            </a:r>
            <a:r>
              <a:rPr sz="1350" b="1" spc="-11" dirty="0" smtClean="0">
                <a:solidFill>
                  <a:srgbClr val="2F5597"/>
                </a:solidFill>
                <a:latin typeface="Comic Sans MS"/>
                <a:cs typeface="Comic Sans MS"/>
              </a:rPr>
              <a:t>Commu</a:t>
            </a:r>
            <a:r>
              <a:rPr sz="1350" b="1" spc="-4" dirty="0" smtClean="0">
                <a:solidFill>
                  <a:srgbClr val="2F5597"/>
                </a:solidFill>
                <a:latin typeface="Comic Sans MS"/>
                <a:cs typeface="Comic Sans MS"/>
              </a:rPr>
              <a:t>ni</a:t>
            </a:r>
            <a:r>
              <a:rPr sz="1350" b="1" spc="-8" dirty="0" smtClean="0">
                <a:solidFill>
                  <a:srgbClr val="2F5597"/>
                </a:solidFill>
                <a:latin typeface="Comic Sans MS"/>
                <a:cs typeface="Comic Sans MS"/>
              </a:rPr>
              <a:t>ca</a:t>
            </a:r>
            <a:r>
              <a:rPr sz="1350" b="1" dirty="0" smtClean="0">
                <a:solidFill>
                  <a:srgbClr val="2F5597"/>
                </a:solidFill>
                <a:latin typeface="Comic Sans MS"/>
                <a:cs typeface="Comic Sans MS"/>
              </a:rPr>
              <a:t>te</a:t>
            </a:r>
            <a:r>
              <a:rPr sz="1350" b="1" spc="-4" dirty="0" smtClean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in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te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t 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f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c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ce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to 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ot</a:t>
            </a:r>
            <a:r>
              <a:rPr sz="1350" b="1" spc="-15" dirty="0">
                <a:solidFill>
                  <a:srgbClr val="2F5597"/>
                </a:solidFill>
                <a:latin typeface="Comic Sans MS"/>
                <a:cs typeface="Comic Sans MS"/>
              </a:rPr>
              <a:t>h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fi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el</a:t>
            </a:r>
            <a:r>
              <a:rPr sz="1350" b="1" spc="4" dirty="0">
                <a:solidFill>
                  <a:srgbClr val="2F5597"/>
                </a:solidFill>
                <a:latin typeface="Comic Sans MS"/>
                <a:cs typeface="Comic Sans MS"/>
              </a:rPr>
              <a:t>d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o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f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r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e</a:t>
            </a:r>
            <a:r>
              <a:rPr sz="1350" b="1" spc="-11" dirty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ea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r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ch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 </a:t>
            </a:r>
            <a:r>
              <a:rPr sz="1350" b="1" spc="-8" dirty="0">
                <a:solidFill>
                  <a:srgbClr val="2F5597"/>
                </a:solidFill>
                <a:latin typeface="Comic Sans MS"/>
                <a:cs typeface="Comic Sans MS"/>
              </a:rPr>
              <a:t>a</a:t>
            </a:r>
            <a:r>
              <a:rPr sz="1350" b="1" spc="-4" dirty="0">
                <a:solidFill>
                  <a:srgbClr val="2F5597"/>
                </a:solidFill>
                <a:latin typeface="Comic Sans MS"/>
                <a:cs typeface="Comic Sans MS"/>
              </a:rPr>
              <a:t>n</a:t>
            </a:r>
            <a:r>
              <a:rPr sz="1350" b="1" dirty="0">
                <a:solidFill>
                  <a:srgbClr val="2F5597"/>
                </a:solidFill>
                <a:latin typeface="Comic Sans MS"/>
                <a:cs typeface="Comic Sans MS"/>
              </a:rPr>
              <a:t>d to </a:t>
            </a:r>
            <a:r>
              <a:rPr sz="1350" b="1" spc="-11" dirty="0" smtClean="0">
                <a:solidFill>
                  <a:srgbClr val="2F5597"/>
                </a:solidFill>
                <a:latin typeface="Comic Sans MS"/>
                <a:cs typeface="Comic Sans MS"/>
              </a:rPr>
              <a:t>s</a:t>
            </a:r>
            <a:r>
              <a:rPr sz="1350" b="1" spc="-8" dirty="0" smtClean="0">
                <a:solidFill>
                  <a:srgbClr val="2F5597"/>
                </a:solidFill>
                <a:latin typeface="Comic Sans MS"/>
                <a:cs typeface="Comic Sans MS"/>
              </a:rPr>
              <a:t>oc</a:t>
            </a:r>
            <a:r>
              <a:rPr sz="1350" b="1" spc="-4" dirty="0" smtClean="0">
                <a:solidFill>
                  <a:srgbClr val="2F5597"/>
                </a:solidFill>
                <a:latin typeface="Comic Sans MS"/>
                <a:cs typeface="Comic Sans MS"/>
              </a:rPr>
              <a:t>i</a:t>
            </a:r>
            <a:r>
              <a:rPr sz="1350" b="1" spc="-8" dirty="0" smtClean="0">
                <a:solidFill>
                  <a:srgbClr val="2F5597"/>
                </a:solidFill>
                <a:latin typeface="Comic Sans MS"/>
                <a:cs typeface="Comic Sans MS"/>
              </a:rPr>
              <a:t>ety</a:t>
            </a:r>
            <a:endParaRPr sz="1350" b="1" dirty="0" smtClean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879634" marR="897731" indent="-51435" defTabSz="685800">
              <a:lnSpc>
                <a:spcPts val="1583"/>
              </a:lnSpc>
              <a:spcBef>
                <a:spcPts val="101"/>
              </a:spcBef>
            </a:pP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Se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ek </a:t>
            </a:r>
            <a:r>
              <a:rPr sz="1350" b="1" spc="-11" dirty="0" smtClean="0">
                <a:solidFill>
                  <a:srgbClr val="548235"/>
                </a:solidFill>
                <a:latin typeface="Comic Sans MS"/>
                <a:cs typeface="Comic Sans MS"/>
              </a:rPr>
              <a:t>sy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ne</a:t>
            </a:r>
            <a:r>
              <a:rPr sz="1350" b="1" spc="-4" dirty="0" smtClean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b="1" spc="-15" dirty="0" smtClean="0">
                <a:solidFill>
                  <a:srgbClr val="548235"/>
                </a:solidFill>
                <a:latin typeface="Comic Sans MS"/>
                <a:cs typeface="Comic Sans MS"/>
              </a:rPr>
              <a:t>g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ies</a:t>
            </a:r>
            <a:r>
              <a:rPr sz="1350" b="1" spc="-4" dirty="0" smtClean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b="1" spc="4" dirty="0" smtClean="0">
                <a:solidFill>
                  <a:srgbClr val="548235"/>
                </a:solidFill>
                <a:latin typeface="Comic Sans MS"/>
                <a:cs typeface="Comic Sans MS"/>
              </a:rPr>
              <a:t>w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ith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b="1" spc="-4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b="1" spc="-8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pPEC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,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b="1" spc="-11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b="1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u</a:t>
            </a:r>
            <a:r>
              <a:rPr sz="1350" b="1" spc="-8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PPEC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,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b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ut 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a</a:t>
            </a:r>
            <a:r>
              <a:rPr sz="1350" b="1" spc="-11" dirty="0" smtClean="0">
                <a:solidFill>
                  <a:srgbClr val="548235"/>
                </a:solidFill>
                <a:latin typeface="Comic Sans MS"/>
                <a:cs typeface="Comic Sans MS"/>
              </a:rPr>
              <a:t>ls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o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b="1" spc="-11" dirty="0" smtClean="0">
                <a:solidFill>
                  <a:srgbClr val="548235"/>
                </a:solidFill>
                <a:latin typeface="Comic Sans MS"/>
                <a:cs typeface="Comic Sans MS"/>
              </a:rPr>
              <a:t>ma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t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b="1" spc="-4" dirty="0" smtClean="0">
                <a:solidFill>
                  <a:srgbClr val="548235"/>
                </a:solidFill>
                <a:latin typeface="Comic Sans MS"/>
                <a:cs typeface="Comic Sans MS"/>
              </a:rPr>
              <a:t>ri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al </a:t>
            </a:r>
            <a:r>
              <a:rPr sz="1350" b="1" spc="-11" dirty="0" smtClean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c</a:t>
            </a:r>
            <a:r>
              <a:rPr sz="1350" b="1" spc="-4" dirty="0" smtClean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e</a:t>
            </a:r>
            <a:r>
              <a:rPr sz="1350" b="1" spc="-4" dirty="0" smtClean="0">
                <a:solidFill>
                  <a:srgbClr val="548235"/>
                </a:solidFill>
                <a:latin typeface="Comic Sans MS"/>
                <a:cs typeface="Comic Sans MS"/>
              </a:rPr>
              <a:t>n</a:t>
            </a:r>
            <a:r>
              <a:rPr sz="1350" b="1" spc="-8" dirty="0" smtClean="0">
                <a:solidFill>
                  <a:srgbClr val="548235"/>
                </a:solidFill>
                <a:latin typeface="Comic Sans MS"/>
                <a:cs typeface="Comic Sans MS"/>
              </a:rPr>
              <a:t>ce,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 </a:t>
            </a:r>
            <a:r>
              <a:rPr sz="1350" b="1" spc="-11" dirty="0" smtClean="0">
                <a:solidFill>
                  <a:srgbClr val="548235"/>
                </a:solidFill>
                <a:latin typeface="Comic Sans MS"/>
                <a:cs typeface="Comic Sans MS"/>
              </a:rPr>
              <a:t>l</a:t>
            </a:r>
            <a:r>
              <a:rPr sz="1350" b="1" spc="-4" dirty="0" smtClean="0">
                <a:solidFill>
                  <a:srgbClr val="548235"/>
                </a:solidFill>
                <a:latin typeface="Comic Sans MS"/>
                <a:cs typeface="Comic Sans MS"/>
              </a:rPr>
              <a:t>i</a:t>
            </a:r>
            <a:r>
              <a:rPr sz="1350" b="1" spc="-15" dirty="0" smtClean="0">
                <a:solidFill>
                  <a:srgbClr val="548235"/>
                </a:solidFill>
                <a:latin typeface="Comic Sans MS"/>
                <a:cs typeface="Comic Sans MS"/>
              </a:rPr>
              <a:t>gh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t </a:t>
            </a:r>
            <a:r>
              <a:rPr lang="fr-FR" sz="1350" b="1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so</a:t>
            </a:r>
            <a:r>
              <a:rPr sz="1350" b="1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u</a:t>
            </a:r>
            <a:r>
              <a:rPr sz="1350" b="1" spc="-4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r</a:t>
            </a:r>
            <a:r>
              <a:rPr sz="1350" b="1" spc="-8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ce</a:t>
            </a:r>
            <a:r>
              <a:rPr sz="1350" b="1" spc="-11" dirty="0" err="1" smtClean="0">
                <a:solidFill>
                  <a:srgbClr val="548235"/>
                </a:solidFill>
                <a:latin typeface="Comic Sans MS"/>
                <a:cs typeface="Comic Sans MS"/>
              </a:rPr>
              <a:t>s</a:t>
            </a:r>
            <a:r>
              <a:rPr sz="1350" b="1" dirty="0" smtClean="0">
                <a:solidFill>
                  <a:srgbClr val="548235"/>
                </a:solidFill>
                <a:latin typeface="Comic Sans MS"/>
                <a:cs typeface="Comic Sans MS"/>
              </a:rPr>
              <a:t>…</a:t>
            </a:r>
            <a:endParaRPr sz="1388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>
              <a:buClr>
                <a:srgbClr val="2F5597"/>
              </a:buClr>
              <a:tabLst>
                <a:tab pos="223838" algn="l"/>
              </a:tabLst>
            </a:pPr>
            <a:endParaRPr sz="135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822" y="857250"/>
            <a:ext cx="1046780" cy="565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5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7951" y="5698617"/>
            <a:ext cx="7715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spc="-8" dirty="0">
                <a:solidFill>
                  <a:srgbClr val="898989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6077" y="857252"/>
            <a:ext cx="7698105" cy="563404"/>
          </a:xfrm>
          <a:custGeom>
            <a:avLst/>
            <a:gdLst/>
            <a:ahLst/>
            <a:cxnLst/>
            <a:rect l="l" t="t" r="r" b="b"/>
            <a:pathLst>
              <a:path w="10264140" h="751205">
                <a:moveTo>
                  <a:pt x="0" y="0"/>
                </a:moveTo>
                <a:lnTo>
                  <a:pt x="10263897" y="0"/>
                </a:lnTo>
                <a:lnTo>
                  <a:pt x="10263897" y="750747"/>
                </a:lnTo>
                <a:lnTo>
                  <a:pt x="0" y="750747"/>
                </a:lnTo>
                <a:lnTo>
                  <a:pt x="0" y="0"/>
                </a:lnTo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15566" y="1420311"/>
            <a:ext cx="8518208" cy="4600020"/>
          </a:xfrm>
          <a:custGeom>
            <a:avLst/>
            <a:gdLst/>
            <a:ahLst/>
            <a:cxnLst/>
            <a:rect l="l" t="t" r="r" b="b"/>
            <a:pathLst>
              <a:path w="11357610" h="5445760">
                <a:moveTo>
                  <a:pt x="0" y="0"/>
                </a:moveTo>
                <a:lnTo>
                  <a:pt x="11357111" y="0"/>
                </a:lnTo>
                <a:lnTo>
                  <a:pt x="11357111" y="5445585"/>
                </a:lnTo>
                <a:lnTo>
                  <a:pt x="0" y="5445585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2519890" y="1566679"/>
            <a:ext cx="410956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400" b="1" i="1" dirty="0">
                <a:latin typeface="Calibri"/>
                <a:cs typeface="Calibri"/>
              </a:rPr>
              <a:t>J</a:t>
            </a:r>
            <a:r>
              <a:rPr sz="2400" b="1" i="1" spc="-4" dirty="0">
                <a:latin typeface="Calibri"/>
                <a:cs typeface="Calibri"/>
              </a:rPr>
              <a:t>oi</a:t>
            </a:r>
            <a:r>
              <a:rPr sz="2400" b="1" i="1" spc="-23" dirty="0">
                <a:latin typeface="Calibri"/>
                <a:cs typeface="Calibri"/>
              </a:rPr>
              <a:t>n</a:t>
            </a:r>
            <a:r>
              <a:rPr sz="2400" b="1" i="1" spc="-11" dirty="0">
                <a:latin typeface="Calibri"/>
                <a:cs typeface="Calibri"/>
              </a:rPr>
              <a:t>t</a:t>
            </a:r>
            <a:r>
              <a:rPr sz="2400" b="1" i="1" spc="4" dirty="0">
                <a:latin typeface="Calibri"/>
                <a:cs typeface="Calibri"/>
              </a:rPr>
              <a:t> </a:t>
            </a:r>
            <a:r>
              <a:rPr sz="2400" b="1" i="1" spc="-4" dirty="0">
                <a:latin typeface="Calibri"/>
                <a:cs typeface="Calibri"/>
              </a:rPr>
              <a:t>s</a:t>
            </a:r>
            <a:r>
              <a:rPr sz="2400" b="1" i="1" dirty="0">
                <a:latin typeface="Calibri"/>
                <a:cs typeface="Calibri"/>
              </a:rPr>
              <a:t>e</a:t>
            </a:r>
            <a:r>
              <a:rPr sz="2400" b="1" i="1" spc="-4" dirty="0">
                <a:latin typeface="Calibri"/>
                <a:cs typeface="Calibri"/>
              </a:rPr>
              <a:t>ssio</a:t>
            </a:r>
            <a:r>
              <a:rPr sz="2400" b="1" i="1" dirty="0">
                <a:latin typeface="Calibri"/>
                <a:cs typeface="Calibri"/>
              </a:rPr>
              <a:t>n </a:t>
            </a:r>
            <a:r>
              <a:rPr sz="2400" b="1" i="1" spc="-56" dirty="0">
                <a:latin typeface="Calibri"/>
                <a:cs typeface="Calibri"/>
              </a:rPr>
              <a:t>E</a:t>
            </a:r>
            <a:r>
              <a:rPr sz="2400" b="1" i="1" spc="-15" dirty="0">
                <a:latin typeface="Calibri"/>
                <a:cs typeface="Calibri"/>
              </a:rPr>
              <a:t>C</a:t>
            </a:r>
            <a:r>
              <a:rPr sz="2400" b="1" i="1" spc="-124" dirty="0">
                <a:latin typeface="Calibri"/>
                <a:cs typeface="Calibri"/>
              </a:rPr>
              <a:t>F</a:t>
            </a:r>
            <a:r>
              <a:rPr sz="2400" b="1" i="1" spc="-15" dirty="0">
                <a:latin typeface="Calibri"/>
                <a:cs typeface="Calibri"/>
              </a:rPr>
              <a:t>A</a:t>
            </a:r>
            <a:r>
              <a:rPr sz="2400" b="1" i="1" dirty="0">
                <a:latin typeface="Calibri"/>
                <a:cs typeface="Calibri"/>
              </a:rPr>
              <a:t> </a:t>
            </a:r>
            <a:r>
              <a:rPr sz="2400" b="1" i="1" spc="-19" dirty="0">
                <a:latin typeface="Calibri"/>
                <a:cs typeface="Calibri"/>
              </a:rPr>
              <a:t>a</a:t>
            </a:r>
            <a:r>
              <a:rPr sz="2400" b="1" i="1" spc="-4" dirty="0">
                <a:latin typeface="Calibri"/>
                <a:cs typeface="Calibri"/>
              </a:rPr>
              <a:t>n</a:t>
            </a:r>
            <a:r>
              <a:rPr sz="2400" b="1" i="1" dirty="0">
                <a:latin typeface="Calibri"/>
                <a:cs typeface="Calibri"/>
              </a:rPr>
              <a:t>d </a:t>
            </a:r>
            <a:r>
              <a:rPr sz="2400" b="1" i="1" dirty="0" smtClean="0">
                <a:latin typeface="Calibri"/>
                <a:cs typeface="Calibri"/>
              </a:rPr>
              <a:t>E</a:t>
            </a:r>
            <a:r>
              <a:rPr sz="2400" b="1" i="1" spc="-4" dirty="0" smtClean="0">
                <a:latin typeface="Calibri"/>
                <a:cs typeface="Calibri"/>
              </a:rPr>
              <a:t>P</a:t>
            </a:r>
            <a:r>
              <a:rPr sz="2400" b="1" i="1" spc="8" dirty="0" smtClean="0">
                <a:latin typeface="Calibri"/>
                <a:cs typeface="Calibri"/>
              </a:rPr>
              <a:t>S</a:t>
            </a:r>
            <a:r>
              <a:rPr sz="2400" b="1" i="1" spc="-4" dirty="0" smtClean="0">
                <a:latin typeface="Calibri"/>
                <a:cs typeface="Calibri"/>
              </a:rPr>
              <a:t>-</a:t>
            </a:r>
            <a:r>
              <a:rPr sz="2400" b="1" i="1" spc="-15" dirty="0" smtClean="0">
                <a:latin typeface="Calibri"/>
                <a:cs typeface="Calibri"/>
              </a:rPr>
              <a:t>HE</a:t>
            </a:r>
            <a:r>
              <a:rPr sz="2400" b="1" i="1" spc="-4" dirty="0" smtClean="0">
                <a:latin typeface="Calibri"/>
                <a:cs typeface="Calibri"/>
              </a:rPr>
              <a:t>P</a:t>
            </a:r>
            <a:r>
              <a:rPr sz="2400" b="1" i="1" dirty="0" smtClean="0">
                <a:latin typeface="Calibri"/>
                <a:cs typeface="Calibri"/>
              </a:rPr>
              <a:t>P</a:t>
            </a:r>
            <a:endParaRPr lang="fr-FR" sz="2400" b="1" i="1" dirty="0" smtClean="0">
              <a:latin typeface="Calibri"/>
              <a:cs typeface="Calibri"/>
            </a:endParaRPr>
          </a:p>
          <a:p>
            <a:pPr marL="9525"/>
            <a:r>
              <a:rPr lang="fr-FR" sz="2400" b="1" i="1" dirty="0">
                <a:latin typeface="Calibri"/>
                <a:cs typeface="Calibri"/>
              </a:rPr>
              <a:t> </a:t>
            </a:r>
            <a:r>
              <a:rPr lang="fr-FR" sz="2400" b="1" i="1" dirty="0" err="1" smtClean="0">
                <a:latin typeface="Calibri"/>
                <a:cs typeface="Calibri"/>
              </a:rPr>
              <a:t>Ghent</a:t>
            </a:r>
            <a:r>
              <a:rPr lang="fr-FR" sz="2400" b="1" i="1" dirty="0" smtClean="0">
                <a:latin typeface="Calibri"/>
                <a:cs typeface="Calibri"/>
              </a:rPr>
              <a:t>, </a:t>
            </a:r>
            <a:r>
              <a:rPr lang="fr-FR" sz="2400" b="1" i="1" dirty="0" err="1" smtClean="0">
                <a:latin typeface="Calibri"/>
                <a:cs typeface="Calibri"/>
              </a:rPr>
              <a:t>Belgium</a:t>
            </a:r>
            <a:r>
              <a:rPr lang="fr-FR" sz="2400" b="1" i="1" dirty="0" smtClean="0">
                <a:latin typeface="Calibri"/>
                <a:cs typeface="Calibri"/>
              </a:rPr>
              <a:t> July 13, 2019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214" y="2391036"/>
            <a:ext cx="8082915" cy="2382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8240" marR="977265" algn="ctr">
              <a:lnSpc>
                <a:spcPct val="100800"/>
              </a:lnSpc>
            </a:pPr>
            <a:r>
              <a:rPr b="1" i="1" spc="64" dirty="0">
                <a:latin typeface="Calibri"/>
                <a:cs typeface="Calibri"/>
              </a:rPr>
              <a:t>“</a:t>
            </a:r>
            <a:r>
              <a:rPr b="1" i="1" spc="-135" dirty="0">
                <a:latin typeface="Calibri"/>
                <a:cs typeface="Calibri"/>
              </a:rPr>
              <a:t>T</a:t>
            </a:r>
            <a:r>
              <a:rPr b="1" i="1" spc="-11" dirty="0">
                <a:latin typeface="Calibri"/>
                <a:cs typeface="Calibri"/>
              </a:rPr>
              <a:t>o</a:t>
            </a:r>
            <a:r>
              <a:rPr b="1" i="1" dirty="0">
                <a:latin typeface="Calibri"/>
                <a:cs typeface="Calibri"/>
              </a:rPr>
              <a:t>w</a:t>
            </a:r>
            <a:r>
              <a:rPr b="1" i="1" spc="-15" dirty="0">
                <a:latin typeface="Calibri"/>
                <a:cs typeface="Calibri"/>
              </a:rPr>
              <a:t>a</a:t>
            </a:r>
            <a:r>
              <a:rPr b="1" i="1" spc="4" dirty="0">
                <a:latin typeface="Calibri"/>
                <a:cs typeface="Calibri"/>
              </a:rPr>
              <a:t>r</a:t>
            </a:r>
            <a:r>
              <a:rPr b="1" i="1" spc="-15" dirty="0">
                <a:latin typeface="Calibri"/>
                <a:cs typeface="Calibri"/>
              </a:rPr>
              <a:t>d</a:t>
            </a:r>
            <a:r>
              <a:rPr b="1" i="1" dirty="0">
                <a:latin typeface="Calibri"/>
                <a:cs typeface="Calibri"/>
              </a:rPr>
              <a:t>s </a:t>
            </a:r>
            <a:r>
              <a:rPr b="1" i="1" spc="-15" dirty="0">
                <a:latin typeface="Calibri"/>
                <a:cs typeface="Calibri"/>
              </a:rPr>
              <a:t>a</a:t>
            </a:r>
            <a:r>
              <a:rPr b="1" i="1" dirty="0">
                <a:latin typeface="Calibri"/>
                <a:cs typeface="Calibri"/>
              </a:rPr>
              <a:t>n</a:t>
            </a:r>
            <a:r>
              <a:rPr b="1" i="1" spc="-8" dirty="0">
                <a:latin typeface="Calibri"/>
                <a:cs typeface="Calibri"/>
              </a:rPr>
              <a:t> </a:t>
            </a:r>
            <a:r>
              <a:rPr b="1" i="1" spc="-4" dirty="0">
                <a:latin typeface="Calibri"/>
                <a:cs typeface="Calibri"/>
              </a:rPr>
              <a:t>u</a:t>
            </a:r>
            <a:r>
              <a:rPr b="1" i="1" spc="-15" dirty="0">
                <a:latin typeface="Calibri"/>
                <a:cs typeface="Calibri"/>
              </a:rPr>
              <a:t>pda</a:t>
            </a:r>
            <a:r>
              <a:rPr b="1" i="1" spc="-23" dirty="0">
                <a:latin typeface="Calibri"/>
                <a:cs typeface="Calibri"/>
              </a:rPr>
              <a:t>t</a:t>
            </a:r>
            <a:r>
              <a:rPr b="1" i="1" dirty="0">
                <a:latin typeface="Calibri"/>
                <a:cs typeface="Calibri"/>
              </a:rPr>
              <a:t>e</a:t>
            </a:r>
            <a:r>
              <a:rPr b="1" i="1" spc="-8" dirty="0">
                <a:latin typeface="Calibri"/>
                <a:cs typeface="Calibri"/>
              </a:rPr>
              <a:t> </a:t>
            </a:r>
            <a:r>
              <a:rPr b="1" i="1" spc="-4" dirty="0">
                <a:latin typeface="Calibri"/>
                <a:cs typeface="Calibri"/>
              </a:rPr>
              <a:t>o</a:t>
            </a:r>
            <a:r>
              <a:rPr b="1" i="1" dirty="0">
                <a:latin typeface="Calibri"/>
                <a:cs typeface="Calibri"/>
              </a:rPr>
              <a:t>f</a:t>
            </a:r>
            <a:r>
              <a:rPr b="1" i="1" spc="-4" dirty="0">
                <a:latin typeface="Calibri"/>
                <a:cs typeface="Calibri"/>
              </a:rPr>
              <a:t> th</a:t>
            </a:r>
            <a:r>
              <a:rPr b="1" i="1" dirty="0">
                <a:latin typeface="Calibri"/>
                <a:cs typeface="Calibri"/>
              </a:rPr>
              <a:t>e</a:t>
            </a:r>
            <a:r>
              <a:rPr b="1" i="1" spc="-8" dirty="0">
                <a:latin typeface="Calibri"/>
                <a:cs typeface="Calibri"/>
              </a:rPr>
              <a:t> </a:t>
            </a:r>
            <a:r>
              <a:rPr b="1" i="1" spc="-19" dirty="0">
                <a:latin typeface="Calibri"/>
                <a:cs typeface="Calibri"/>
              </a:rPr>
              <a:t>E</a:t>
            </a:r>
            <a:r>
              <a:rPr b="1" i="1" spc="-4" dirty="0">
                <a:latin typeface="Calibri"/>
                <a:cs typeface="Calibri"/>
              </a:rPr>
              <a:t>u</a:t>
            </a:r>
            <a:r>
              <a:rPr b="1" i="1" spc="4" dirty="0">
                <a:latin typeface="Calibri"/>
                <a:cs typeface="Calibri"/>
              </a:rPr>
              <a:t>r</a:t>
            </a:r>
            <a:r>
              <a:rPr b="1" i="1" spc="-4" dirty="0">
                <a:latin typeface="Calibri"/>
                <a:cs typeface="Calibri"/>
              </a:rPr>
              <a:t>o</a:t>
            </a:r>
            <a:r>
              <a:rPr b="1" i="1" spc="-15" dirty="0">
                <a:latin typeface="Calibri"/>
                <a:cs typeface="Calibri"/>
              </a:rPr>
              <a:t>p</a:t>
            </a:r>
            <a:r>
              <a:rPr b="1" i="1" spc="-4" dirty="0">
                <a:latin typeface="Calibri"/>
                <a:cs typeface="Calibri"/>
              </a:rPr>
              <a:t>e</a:t>
            </a:r>
            <a:r>
              <a:rPr b="1" i="1" spc="-15" dirty="0">
                <a:latin typeface="Calibri"/>
                <a:cs typeface="Calibri"/>
              </a:rPr>
              <a:t>a</a:t>
            </a:r>
            <a:r>
              <a:rPr b="1" i="1" dirty="0">
                <a:latin typeface="Calibri"/>
                <a:cs typeface="Calibri"/>
              </a:rPr>
              <a:t>n</a:t>
            </a:r>
            <a:r>
              <a:rPr b="1" i="1" spc="-8" dirty="0">
                <a:latin typeface="Calibri"/>
                <a:cs typeface="Calibri"/>
              </a:rPr>
              <a:t> </a:t>
            </a:r>
            <a:r>
              <a:rPr b="1" i="1" spc="-26" dirty="0">
                <a:latin typeface="Calibri"/>
                <a:cs typeface="Calibri"/>
              </a:rPr>
              <a:t>P</a:t>
            </a:r>
            <a:r>
              <a:rPr b="1" i="1" spc="-15" dirty="0">
                <a:latin typeface="Calibri"/>
                <a:cs typeface="Calibri"/>
              </a:rPr>
              <a:t>a</a:t>
            </a:r>
            <a:r>
              <a:rPr b="1" i="1" spc="4" dirty="0">
                <a:latin typeface="Calibri"/>
                <a:cs typeface="Calibri"/>
              </a:rPr>
              <a:t>r</a:t>
            </a:r>
            <a:r>
              <a:rPr b="1" i="1" spc="-4" dirty="0">
                <a:latin typeface="Calibri"/>
                <a:cs typeface="Calibri"/>
              </a:rPr>
              <a:t>t</a:t>
            </a:r>
            <a:r>
              <a:rPr b="1" i="1" spc="-11" dirty="0">
                <a:latin typeface="Calibri"/>
                <a:cs typeface="Calibri"/>
              </a:rPr>
              <a:t>icl</a:t>
            </a:r>
            <a:r>
              <a:rPr b="1" i="1" dirty="0">
                <a:latin typeface="Calibri"/>
                <a:cs typeface="Calibri"/>
              </a:rPr>
              <a:t>e</a:t>
            </a:r>
            <a:r>
              <a:rPr b="1" i="1" spc="-8" dirty="0">
                <a:latin typeface="Calibri"/>
                <a:cs typeface="Calibri"/>
              </a:rPr>
              <a:t> </a:t>
            </a:r>
            <a:r>
              <a:rPr b="1" i="1" spc="-4" dirty="0">
                <a:latin typeface="Calibri"/>
                <a:cs typeface="Calibri"/>
              </a:rPr>
              <a:t>P</a:t>
            </a:r>
            <a:r>
              <a:rPr b="1" i="1" spc="-34" dirty="0">
                <a:latin typeface="Calibri"/>
                <a:cs typeface="Calibri"/>
              </a:rPr>
              <a:t>h</a:t>
            </a:r>
            <a:r>
              <a:rPr b="1" i="1" spc="-4" dirty="0">
                <a:latin typeface="Calibri"/>
                <a:cs typeface="Calibri"/>
              </a:rPr>
              <a:t>y</a:t>
            </a:r>
            <a:r>
              <a:rPr b="1" i="1" spc="4" dirty="0">
                <a:latin typeface="Calibri"/>
                <a:cs typeface="Calibri"/>
              </a:rPr>
              <a:t>s</a:t>
            </a:r>
            <a:r>
              <a:rPr b="1" i="1" spc="-11" dirty="0">
                <a:latin typeface="Calibri"/>
                <a:cs typeface="Calibri"/>
              </a:rPr>
              <a:t>ic</a:t>
            </a:r>
            <a:r>
              <a:rPr b="1" i="1" dirty="0">
                <a:latin typeface="Calibri"/>
                <a:cs typeface="Calibri"/>
              </a:rPr>
              <a:t>s </a:t>
            </a:r>
            <a:r>
              <a:rPr b="1" i="1" spc="-8" dirty="0">
                <a:latin typeface="Calibri"/>
                <a:cs typeface="Calibri"/>
              </a:rPr>
              <a:t>S</a:t>
            </a:r>
            <a:r>
              <a:rPr b="1" i="1" spc="-4" dirty="0">
                <a:latin typeface="Calibri"/>
                <a:cs typeface="Calibri"/>
              </a:rPr>
              <a:t>t</a:t>
            </a:r>
            <a:r>
              <a:rPr b="1" i="1" spc="4" dirty="0">
                <a:latin typeface="Calibri"/>
                <a:cs typeface="Calibri"/>
              </a:rPr>
              <a:t>r</a:t>
            </a:r>
            <a:r>
              <a:rPr b="1" i="1" spc="-15" dirty="0">
                <a:latin typeface="Calibri"/>
                <a:cs typeface="Calibri"/>
              </a:rPr>
              <a:t>a</a:t>
            </a:r>
            <a:r>
              <a:rPr b="1" i="1" spc="-23" dirty="0">
                <a:latin typeface="Calibri"/>
                <a:cs typeface="Calibri"/>
              </a:rPr>
              <a:t>t</a:t>
            </a:r>
            <a:r>
              <a:rPr b="1" i="1" spc="-4" dirty="0">
                <a:latin typeface="Calibri"/>
                <a:cs typeface="Calibri"/>
              </a:rPr>
              <a:t>e</a:t>
            </a:r>
            <a:r>
              <a:rPr b="1" i="1" spc="-15" dirty="0">
                <a:latin typeface="Calibri"/>
                <a:cs typeface="Calibri"/>
              </a:rPr>
              <a:t>g</a:t>
            </a:r>
            <a:r>
              <a:rPr b="1" i="1" spc="53" dirty="0">
                <a:latin typeface="Calibri"/>
                <a:cs typeface="Calibri"/>
              </a:rPr>
              <a:t>y</a:t>
            </a:r>
            <a:r>
              <a:rPr b="1" i="1" dirty="0" smtClean="0">
                <a:latin typeface="Calibri"/>
                <a:cs typeface="Calibri"/>
              </a:rPr>
              <a:t>”</a:t>
            </a:r>
            <a:endParaRPr dirty="0">
              <a:latin typeface="Calibri"/>
              <a:cs typeface="Calibri"/>
            </a:endParaRPr>
          </a:p>
          <a:p>
            <a:pPr marL="352425" indent="-342900">
              <a:spcBef>
                <a:spcPts val="1440"/>
              </a:spcBef>
              <a:buFont typeface="Calibri"/>
              <a:buAutoNum type="arabicParenR"/>
              <a:tabLst>
                <a:tab pos="352425" algn="l"/>
              </a:tabLst>
            </a:pPr>
            <a:r>
              <a:rPr spc="-19" dirty="0">
                <a:latin typeface="Calibri"/>
                <a:cs typeface="Calibri"/>
              </a:rPr>
              <a:t>O</a:t>
            </a:r>
            <a:r>
              <a:rPr spc="-26" dirty="0">
                <a:latin typeface="Calibri"/>
                <a:cs typeface="Calibri"/>
              </a:rPr>
              <a:t>v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i</a:t>
            </a:r>
            <a:r>
              <a:rPr spc="-15" dirty="0">
                <a:latin typeface="Calibri"/>
                <a:cs typeface="Calibri"/>
              </a:rPr>
              <a:t>ew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9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SP</a:t>
            </a:r>
            <a:r>
              <a:rPr spc="-11" dirty="0">
                <a:latin typeface="Calibri"/>
                <a:cs typeface="Calibri"/>
              </a:rPr>
              <a:t>P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p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n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26" dirty="0">
                <a:latin typeface="Calibri"/>
                <a:cs typeface="Calibri"/>
              </a:rPr>
              <a:t>S</a:t>
            </a:r>
            <a:r>
              <a:rPr spc="-11" dirty="0">
                <a:latin typeface="Calibri"/>
                <a:cs typeface="Calibri"/>
              </a:rPr>
              <a:t>y</a:t>
            </a:r>
            <a:r>
              <a:rPr spc="-23" dirty="0">
                <a:latin typeface="Calibri"/>
                <a:cs typeface="Calibri"/>
              </a:rPr>
              <a:t>m</a:t>
            </a:r>
            <a:r>
              <a:rPr dirty="0">
                <a:latin typeface="Calibri"/>
                <a:cs typeface="Calibri"/>
              </a:rPr>
              <a:t>p</a:t>
            </a:r>
            <a:r>
              <a:rPr spc="-4" dirty="0">
                <a:latin typeface="Calibri"/>
                <a:cs typeface="Calibri"/>
              </a:rPr>
              <a:t>os</a:t>
            </a:r>
            <a:r>
              <a:rPr dirty="0">
                <a:latin typeface="Calibri"/>
                <a:cs typeface="Calibri"/>
              </a:rPr>
              <a:t>iu</a:t>
            </a:r>
            <a:r>
              <a:rPr spc="-15" dirty="0">
                <a:latin typeface="Calibri"/>
                <a:cs typeface="Calibri"/>
              </a:rPr>
              <a:t>m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Ha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li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na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spc="-15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br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am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i="1" spc="-19" dirty="0">
                <a:solidFill>
                  <a:srgbClr val="0070C0"/>
                </a:solidFill>
                <a:latin typeface="Calibri"/>
                <a:cs typeface="Calibri"/>
              </a:rPr>
              <a:t>w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cz</a:t>
            </a:r>
            <a:endParaRPr dirty="0">
              <a:latin typeface="Calibri"/>
              <a:cs typeface="Calibri"/>
            </a:endParaRPr>
          </a:p>
          <a:p>
            <a:pPr marL="352425" indent="-342900">
              <a:lnSpc>
                <a:spcPts val="2123"/>
              </a:lnSpc>
              <a:spcBef>
                <a:spcPts val="19"/>
              </a:spcBef>
              <a:buFont typeface="Calibri"/>
              <a:buAutoNum type="arabicParenR"/>
              <a:tabLst>
                <a:tab pos="352425" algn="l"/>
              </a:tabLst>
            </a:pPr>
            <a:r>
              <a:rPr spc="-169" dirty="0">
                <a:latin typeface="Calibri"/>
                <a:cs typeface="Calibri"/>
              </a:rPr>
              <a:t>T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hn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l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g</a:t>
            </a:r>
            <a:r>
              <a:rPr spc="-11" dirty="0">
                <a:latin typeface="Calibri"/>
                <a:cs typeface="Calibri"/>
              </a:rPr>
              <a:t>y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</a:t>
            </a:r>
            <a:r>
              <a:rPr spc="-19" dirty="0">
                <a:latin typeface="Calibri"/>
                <a:cs typeface="Calibri"/>
              </a:rPr>
              <a:t>a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t</a:t>
            </a:r>
            <a:r>
              <a:rPr spc="-11" dirty="0">
                <a:latin typeface="Calibri"/>
                <a:cs typeface="Calibri"/>
              </a:rPr>
              <a:t>o</a:t>
            </a:r>
            <a:r>
              <a:rPr spc="-38" dirty="0">
                <a:latin typeface="Calibri"/>
                <a:cs typeface="Calibri"/>
              </a:rPr>
              <a:t>w</a:t>
            </a:r>
            <a:r>
              <a:rPr dirty="0">
                <a:latin typeface="Calibri"/>
                <a:cs typeface="Calibri"/>
              </a:rPr>
              <a:t>a</a:t>
            </a:r>
            <a:r>
              <a:rPr spc="-34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ds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4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u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u</a:t>
            </a:r>
            <a:r>
              <a:rPr spc="-34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llid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spc="-41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s –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30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er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na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B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is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endParaRPr dirty="0">
              <a:latin typeface="Calibri"/>
              <a:cs typeface="Calibri"/>
            </a:endParaRPr>
          </a:p>
          <a:p>
            <a:pPr marL="352425" indent="-342900">
              <a:lnSpc>
                <a:spcPts val="2123"/>
              </a:lnSpc>
              <a:buFont typeface="Calibri"/>
              <a:buAutoNum type="arabicParenR"/>
              <a:tabLst>
                <a:tab pos="352425" algn="l"/>
              </a:tabLst>
            </a:pPr>
            <a:r>
              <a:rPr spc="-4" dirty="0">
                <a:latin typeface="Calibri"/>
                <a:cs typeface="Calibri"/>
              </a:rPr>
              <a:t>Co</a:t>
            </a:r>
            <a:r>
              <a:rPr spc="-19" dirty="0">
                <a:latin typeface="Calibri"/>
                <a:cs typeface="Calibri"/>
              </a:rPr>
              <a:t>mm</a:t>
            </a:r>
            <a:r>
              <a:rPr dirty="0">
                <a:latin typeface="Calibri"/>
                <a:cs typeface="Calibri"/>
              </a:rPr>
              <a:t>un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-11" dirty="0">
                <a:latin typeface="Calibri"/>
                <a:cs typeface="Calibri"/>
              </a:rPr>
              <a:t>ty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ha</a:t>
            </a:r>
            <a:r>
              <a:rPr spc="-4" dirty="0">
                <a:latin typeface="Calibri"/>
                <a:cs typeface="Calibri"/>
              </a:rPr>
              <a:t>ll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n</a:t>
            </a:r>
            <a:r>
              <a:rPr spc="-30" dirty="0">
                <a:latin typeface="Calibri"/>
                <a:cs typeface="Calibri"/>
              </a:rPr>
              <a:t>g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4" dirty="0">
                <a:latin typeface="Calibri"/>
                <a:cs typeface="Calibri"/>
              </a:rPr>
              <a:t> o</a:t>
            </a:r>
            <a:r>
              <a:rPr dirty="0">
                <a:latin typeface="Calibri"/>
                <a:cs typeface="Calibri"/>
              </a:rPr>
              <a:t>pp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spc="-8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un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38" dirty="0">
                <a:latin typeface="Calibri"/>
                <a:cs typeface="Calibri"/>
              </a:rPr>
              <a:t>f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spc="-8" dirty="0">
                <a:latin typeface="Calibri"/>
                <a:cs typeface="Calibri"/>
              </a:rPr>
              <a:t>r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9" dirty="0">
                <a:latin typeface="Calibri"/>
                <a:cs typeface="Calibri"/>
              </a:rPr>
              <a:t>e</a:t>
            </a:r>
            <a:r>
              <a:rPr spc="-30" dirty="0">
                <a:latin typeface="Calibri"/>
                <a:cs typeface="Calibri"/>
              </a:rPr>
              <a:t>t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30" dirty="0">
                <a:latin typeface="Calibri"/>
                <a:cs typeface="Calibri"/>
              </a:rPr>
              <a:t>t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spc="-8" dirty="0">
                <a:latin typeface="Calibri"/>
                <a:cs typeface="Calibri"/>
              </a:rPr>
              <a:t>r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&amp;D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i="1" spc="-15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ll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C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26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i="1" spc="-38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ai</a:t>
            </a:r>
            <a:endParaRPr dirty="0">
              <a:latin typeface="Calibri"/>
              <a:cs typeface="Calibri"/>
            </a:endParaRPr>
          </a:p>
          <a:p>
            <a:pPr marL="352425" indent="-342900">
              <a:spcBef>
                <a:spcPts val="19"/>
              </a:spcBef>
              <a:buFont typeface="Calibri"/>
              <a:buAutoNum type="arabicParenR"/>
              <a:tabLst>
                <a:tab pos="352425" algn="l"/>
              </a:tabLst>
            </a:pPr>
            <a:r>
              <a:rPr dirty="0">
                <a:latin typeface="Calibri"/>
                <a:cs typeface="Calibri"/>
              </a:rPr>
              <a:t>H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11" dirty="0">
                <a:latin typeface="Calibri"/>
                <a:cs typeface="Calibri"/>
              </a:rPr>
              <a:t>g</a:t>
            </a:r>
            <a:r>
              <a:rPr spc="-15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s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19" dirty="0">
                <a:latin typeface="Calibri"/>
                <a:cs typeface="Calibri"/>
              </a:rPr>
              <a:t>a</a:t>
            </a:r>
            <a:r>
              <a:rPr spc="-8" dirty="0">
                <a:latin typeface="Calibri"/>
                <a:cs typeface="Calibri"/>
              </a:rPr>
              <a:t>t </a:t>
            </a:r>
            <a:r>
              <a:rPr spc="-4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u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u</a:t>
            </a:r>
            <a:r>
              <a:rPr spc="-34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C</a:t>
            </a:r>
            <a:r>
              <a:rPr spc="-4" dirty="0">
                <a:latin typeface="Calibri"/>
                <a:cs typeface="Calibri"/>
              </a:rPr>
              <a:t>olli</a:t>
            </a:r>
            <a:r>
              <a:rPr dirty="0">
                <a:latin typeface="Calibri"/>
                <a:cs typeface="Calibri"/>
              </a:rPr>
              <a:t>d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spc="-38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s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h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i="1" spc="-19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i="1" spc="-34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i="1" spc="4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ph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spc="-19" dirty="0">
                <a:solidFill>
                  <a:srgbClr val="0070C0"/>
                </a:solidFill>
                <a:latin typeface="Calibri"/>
                <a:cs typeface="Calibri"/>
              </a:rPr>
              <a:t>G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j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an</a:t>
            </a:r>
            <a:endParaRPr dirty="0">
              <a:latin typeface="Calibri"/>
              <a:cs typeface="Calibri"/>
            </a:endParaRPr>
          </a:p>
          <a:p>
            <a:pPr marL="352425" indent="-342900">
              <a:spcBef>
                <a:spcPts val="15"/>
              </a:spcBef>
              <a:buFont typeface="Calibri"/>
              <a:buAutoNum type="arabicParenR"/>
              <a:tabLst>
                <a:tab pos="352425" algn="l"/>
              </a:tabLst>
            </a:pPr>
            <a:r>
              <a:rPr spc="-15" dirty="0">
                <a:latin typeface="Calibri"/>
                <a:cs typeface="Calibri"/>
              </a:rPr>
              <a:t>P</a:t>
            </a:r>
            <a:r>
              <a:rPr spc="-45" dirty="0">
                <a:latin typeface="Calibri"/>
                <a:cs typeface="Calibri"/>
              </a:rPr>
              <a:t>h</a:t>
            </a:r>
            <a:r>
              <a:rPr spc="-30" dirty="0">
                <a:latin typeface="Calibri"/>
                <a:cs typeface="Calibri"/>
              </a:rPr>
              <a:t>y</a:t>
            </a:r>
            <a:r>
              <a:rPr spc="-4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i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8" dirty="0">
                <a:latin typeface="Calibri"/>
                <a:cs typeface="Calibri"/>
              </a:rPr>
              <a:t>s </a:t>
            </a:r>
            <a:r>
              <a:rPr spc="-19" dirty="0">
                <a:latin typeface="Calibri"/>
                <a:cs typeface="Calibri"/>
              </a:rPr>
              <a:t>Be</a:t>
            </a:r>
            <a:r>
              <a:rPr spc="-34" dirty="0">
                <a:latin typeface="Calibri"/>
                <a:cs typeface="Calibri"/>
              </a:rPr>
              <a:t>y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nd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</a:t>
            </a:r>
            <a:r>
              <a:rPr dirty="0">
                <a:latin typeface="Calibri"/>
                <a:cs typeface="Calibri"/>
              </a:rPr>
              <a:t>llid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spc="-41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s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Cl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aud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spc="-90" dirty="0">
                <a:solidFill>
                  <a:srgbClr val="0070C0"/>
                </a:solidFill>
                <a:latin typeface="Calibri"/>
                <a:cs typeface="Calibri"/>
              </a:rPr>
              <a:t>V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ll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ee</a:t>
            </a:r>
            <a:endParaRPr dirty="0">
              <a:latin typeface="Calibri"/>
              <a:cs typeface="Calibri"/>
            </a:endParaRPr>
          </a:p>
          <a:p>
            <a:pPr marL="352425" indent="-342900">
              <a:spcBef>
                <a:spcPts val="15"/>
              </a:spcBef>
              <a:buFont typeface="Calibri"/>
              <a:buAutoNum type="arabicParenR"/>
              <a:tabLst>
                <a:tab pos="352425" algn="l"/>
              </a:tabLst>
            </a:pPr>
            <a:r>
              <a:rPr spc="-26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yn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spc="-34" dirty="0">
                <a:latin typeface="Calibri"/>
                <a:cs typeface="Calibri"/>
              </a:rPr>
              <a:t>r</a:t>
            </a:r>
            <a:r>
              <a:rPr spc="-15" dirty="0">
                <a:latin typeface="Calibri"/>
                <a:cs typeface="Calibri"/>
              </a:rPr>
              <a:t>g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4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</a:t>
            </a:r>
            <a:r>
              <a:rPr spc="-19" dirty="0">
                <a:latin typeface="Calibri"/>
                <a:cs typeface="Calibri"/>
              </a:rPr>
              <a:t>e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spc="-34" dirty="0">
                <a:latin typeface="Calibri"/>
                <a:cs typeface="Calibri"/>
              </a:rPr>
              <a:t>w</a:t>
            </a:r>
            <a:r>
              <a:rPr spc="-8" dirty="0">
                <a:latin typeface="Calibri"/>
                <a:cs typeface="Calibri"/>
              </a:rPr>
              <a:t>ee</a:t>
            </a:r>
            <a:r>
              <a:rPr dirty="0">
                <a:latin typeface="Calibri"/>
                <a:cs typeface="Calibri"/>
              </a:rPr>
              <a:t>n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23" dirty="0">
                <a:latin typeface="Calibri"/>
                <a:cs typeface="Calibri"/>
              </a:rPr>
              <a:t>s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spc="-38" dirty="0">
                <a:latin typeface="Calibri"/>
                <a:cs typeface="Calibri"/>
              </a:rPr>
              <a:t>r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pa</a:t>
            </a:r>
            <a:r>
              <a:rPr spc="-8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4" dirty="0">
                <a:latin typeface="Calibri"/>
                <a:cs typeface="Calibri"/>
              </a:rPr>
              <a:t>l</a:t>
            </a:r>
            <a:r>
              <a:rPr spc="-8" dirty="0">
                <a:latin typeface="Calibri"/>
                <a:cs typeface="Calibri"/>
              </a:rPr>
              <a:t>e,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pa</a:t>
            </a:r>
            <a:r>
              <a:rPr spc="-8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spc="-4" dirty="0">
                <a:latin typeface="Calibri"/>
                <a:cs typeface="Calibri"/>
              </a:rPr>
              <a:t>i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4" dirty="0">
                <a:latin typeface="Calibri"/>
                <a:cs typeface="Calibri"/>
              </a:rPr>
              <a:t>l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and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nu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4" dirty="0">
                <a:latin typeface="Calibri"/>
                <a:cs typeface="Calibri"/>
              </a:rPr>
              <a:t>l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a</a:t>
            </a:r>
            <a:r>
              <a:rPr spc="-8" dirty="0">
                <a:latin typeface="Calibri"/>
                <a:cs typeface="Calibri"/>
              </a:rPr>
              <a:t>r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</a:t>
            </a:r>
            <a:r>
              <a:rPr spc="-34" dirty="0">
                <a:latin typeface="Calibri"/>
                <a:cs typeface="Calibri"/>
              </a:rPr>
              <a:t>h</a:t>
            </a:r>
            <a:r>
              <a:rPr spc="-30" dirty="0">
                <a:latin typeface="Calibri"/>
                <a:cs typeface="Calibri"/>
              </a:rPr>
              <a:t>y</a:t>
            </a:r>
            <a:r>
              <a:rPr spc="-4" dirty="0">
                <a:latin typeface="Calibri"/>
                <a:cs typeface="Calibri"/>
              </a:rPr>
              <a:t>si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s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dirty="0">
                <a:solidFill>
                  <a:srgbClr val="0070C0"/>
                </a:solidFill>
                <a:latin typeface="Calibri"/>
                <a:cs typeface="Calibri"/>
              </a:rPr>
              <a:t>–</a:t>
            </a:r>
            <a:r>
              <a:rPr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30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er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na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D</a:t>
            </a:r>
            <a:r>
              <a:rPr i="1" spc="4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gli</a:t>
            </a:r>
            <a:r>
              <a:rPr i="1" spc="4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ni</a:t>
            </a:r>
            <a:endParaRPr dirty="0">
              <a:latin typeface="Calibri"/>
              <a:cs typeface="Calibri"/>
            </a:endParaRPr>
          </a:p>
          <a:p>
            <a:pPr marL="352425" indent="-342900">
              <a:spcBef>
                <a:spcPts val="19"/>
              </a:spcBef>
              <a:buFont typeface="Calibri"/>
              <a:buAutoNum type="arabicParenR"/>
              <a:tabLst>
                <a:tab pos="352425" algn="l"/>
              </a:tabLst>
            </a:pPr>
            <a:r>
              <a:rPr spc="-4" dirty="0">
                <a:latin typeface="Calibri"/>
                <a:cs typeface="Calibri"/>
              </a:rPr>
              <a:t>Com</a:t>
            </a:r>
            <a:r>
              <a:rPr dirty="0">
                <a:latin typeface="Calibri"/>
                <a:cs typeface="Calibri"/>
              </a:rPr>
              <a:t>pu</a:t>
            </a:r>
            <a:r>
              <a:rPr spc="-4" dirty="0">
                <a:latin typeface="Calibri"/>
                <a:cs typeface="Calibri"/>
              </a:rPr>
              <a:t>ti</a:t>
            </a:r>
            <a:r>
              <a:rPr dirty="0">
                <a:latin typeface="Calibri"/>
                <a:cs typeface="Calibri"/>
              </a:rPr>
              <a:t>n</a:t>
            </a:r>
            <a:r>
              <a:rPr spc="-11" dirty="0">
                <a:latin typeface="Calibri"/>
                <a:cs typeface="Calibri"/>
              </a:rPr>
              <a:t>g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4" dirty="0">
                <a:latin typeface="Calibri"/>
                <a:cs typeface="Calibri"/>
              </a:rPr>
              <a:t> So</a:t>
            </a:r>
            <a:r>
              <a:rPr dirty="0">
                <a:latin typeface="Calibri"/>
                <a:cs typeface="Calibri"/>
              </a:rPr>
              <a:t>f</a:t>
            </a:r>
            <a:r>
              <a:rPr spc="-11" dirty="0">
                <a:latin typeface="Calibri"/>
                <a:cs typeface="Calibri"/>
              </a:rPr>
              <a:t>t</a:t>
            </a:r>
            <a:r>
              <a:rPr spc="-41" dirty="0">
                <a:latin typeface="Calibri"/>
                <a:cs typeface="Calibri"/>
              </a:rPr>
              <a:t>w</a:t>
            </a:r>
            <a:r>
              <a:rPr dirty="0">
                <a:latin typeface="Calibri"/>
                <a:cs typeface="Calibri"/>
              </a:rPr>
              <a:t>a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-11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ha</a:t>
            </a:r>
            <a:r>
              <a:rPr spc="-4" dirty="0">
                <a:latin typeface="Calibri"/>
                <a:cs typeface="Calibri"/>
              </a:rPr>
              <a:t>ll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n</a:t>
            </a:r>
            <a:r>
              <a:rPr spc="-34" dirty="0">
                <a:latin typeface="Calibri"/>
                <a:cs typeface="Calibri"/>
              </a:rPr>
              <a:t>g</a:t>
            </a:r>
            <a:r>
              <a:rPr spc="-8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i="1" spc="-19" dirty="0">
                <a:solidFill>
                  <a:srgbClr val="0070C0"/>
                </a:solidFill>
                <a:latin typeface="Calibri"/>
                <a:cs typeface="Calibri"/>
              </a:rPr>
              <a:t>G</a:t>
            </a:r>
            <a:r>
              <a:rPr i="1" spc="-8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m</a:t>
            </a:r>
            <a:r>
              <a:rPr i="1" spc="-1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dirty="0" smtClean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i="1" spc="-34" dirty="0" smtClean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i="1" spc="-23" dirty="0" smtClean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i="1" spc="-19" dirty="0" smtClean="0">
                <a:solidFill>
                  <a:srgbClr val="0070C0"/>
                </a:solidFill>
                <a:latin typeface="Calibri"/>
                <a:cs typeface="Calibri"/>
              </a:rPr>
              <a:t>w</a:t>
            </a:r>
            <a:r>
              <a:rPr i="1" dirty="0" smtClean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i="1" spc="-8" dirty="0" smtClean="0">
                <a:solidFill>
                  <a:srgbClr val="0070C0"/>
                </a:solidFill>
                <a:latin typeface="Calibri"/>
                <a:cs typeface="Calibri"/>
              </a:rPr>
              <a:t>rt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857251"/>
            <a:ext cx="5465826" cy="5646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4032716" y="857251"/>
            <a:ext cx="5111283" cy="563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976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551172"/>
            <a:ext cx="8229600" cy="5539696"/>
          </a:xfrm>
        </p:spPr>
        <p:txBody>
          <a:bodyPr>
            <a:normAutofit fontScale="62500" lnSpcReduction="20000"/>
          </a:bodyPr>
          <a:lstStyle/>
          <a:p>
            <a:r>
              <a:rPr lang="fr-FR" sz="3400" dirty="0" err="1" smtClean="0"/>
              <a:t>Cosmology</a:t>
            </a:r>
            <a:r>
              <a:rPr lang="fr-FR" sz="3400" dirty="0" smtClean="0"/>
              <a:t> </a:t>
            </a:r>
          </a:p>
          <a:p>
            <a:r>
              <a:rPr lang="fr-FR" sz="3400" dirty="0" err="1" smtClean="0"/>
              <a:t>Astroparticle</a:t>
            </a:r>
            <a:r>
              <a:rPr lang="fr-FR" sz="3400" dirty="0" smtClean="0"/>
              <a:t> </a:t>
            </a:r>
            <a:r>
              <a:rPr lang="fr-FR" sz="3400" dirty="0"/>
              <a:t>and </a:t>
            </a:r>
            <a:r>
              <a:rPr lang="fr-FR" sz="3400" dirty="0" err="1"/>
              <a:t>Gravitational</a:t>
            </a:r>
            <a:r>
              <a:rPr lang="fr-FR" sz="3400" dirty="0"/>
              <a:t> </a:t>
            </a:r>
            <a:r>
              <a:rPr lang="fr-FR" sz="3400" dirty="0" err="1" smtClean="0"/>
              <a:t>Waves</a:t>
            </a:r>
            <a:endParaRPr lang="fr-FR" sz="3400" dirty="0" smtClean="0"/>
          </a:p>
          <a:p>
            <a:r>
              <a:rPr lang="fr-FR" sz="3400" dirty="0" err="1"/>
              <a:t>Dark</a:t>
            </a:r>
            <a:r>
              <a:rPr lang="fr-FR" sz="3400" dirty="0"/>
              <a:t> </a:t>
            </a:r>
            <a:r>
              <a:rPr lang="fr-FR" sz="3400" dirty="0" err="1" smtClean="0"/>
              <a:t>Matter</a:t>
            </a:r>
            <a:endParaRPr lang="fr-FR" sz="3400" dirty="0" smtClean="0"/>
          </a:p>
          <a:p>
            <a:r>
              <a:rPr lang="fr-FR" sz="3400" dirty="0"/>
              <a:t>Neutrino </a:t>
            </a:r>
            <a:r>
              <a:rPr lang="fr-FR" sz="3400" dirty="0" err="1" smtClean="0"/>
              <a:t>Physics</a:t>
            </a:r>
            <a:endParaRPr lang="fr-FR" sz="3400" dirty="0" smtClean="0"/>
          </a:p>
          <a:p>
            <a:r>
              <a:rPr lang="fr-FR" sz="3400" dirty="0" err="1" smtClean="0"/>
              <a:t>Higgs</a:t>
            </a:r>
            <a:r>
              <a:rPr lang="fr-FR" sz="3400" dirty="0" smtClean="0"/>
              <a:t> </a:t>
            </a:r>
            <a:r>
              <a:rPr lang="fr-FR" sz="3400" dirty="0" err="1" smtClean="0"/>
              <a:t>Physics</a:t>
            </a:r>
            <a:endParaRPr lang="fr-FR" sz="3400" dirty="0" smtClean="0"/>
          </a:p>
          <a:p>
            <a:r>
              <a:rPr lang="fr-FR" sz="3400" dirty="0" smtClean="0"/>
              <a:t>Top </a:t>
            </a:r>
            <a:r>
              <a:rPr lang="fr-FR" sz="3400" dirty="0"/>
              <a:t>and </a:t>
            </a:r>
            <a:r>
              <a:rPr lang="fr-FR" sz="3400" dirty="0" err="1"/>
              <a:t>Electroweak</a:t>
            </a:r>
            <a:r>
              <a:rPr lang="fr-FR" sz="3400" dirty="0"/>
              <a:t> </a:t>
            </a:r>
            <a:r>
              <a:rPr lang="fr-FR" sz="3400" dirty="0" err="1" smtClean="0"/>
              <a:t>Physics</a:t>
            </a:r>
            <a:endParaRPr lang="fr-FR" sz="3400" dirty="0" smtClean="0"/>
          </a:p>
          <a:p>
            <a:r>
              <a:rPr lang="fr-FR" sz="3400" dirty="0" err="1"/>
              <a:t>Flavour</a:t>
            </a:r>
            <a:r>
              <a:rPr lang="fr-FR" sz="3400" dirty="0"/>
              <a:t> </a:t>
            </a:r>
            <a:r>
              <a:rPr lang="fr-FR" sz="3400" dirty="0" err="1"/>
              <a:t>Physics</a:t>
            </a:r>
            <a:r>
              <a:rPr lang="fr-FR" sz="3400" dirty="0"/>
              <a:t> and CP </a:t>
            </a:r>
            <a:r>
              <a:rPr lang="fr-FR" sz="3400" dirty="0" smtClean="0"/>
              <a:t>Violation</a:t>
            </a:r>
          </a:p>
          <a:p>
            <a:r>
              <a:rPr lang="fr-FR" sz="3400" dirty="0" err="1"/>
              <a:t>Searches</a:t>
            </a:r>
            <a:r>
              <a:rPr lang="fr-FR" sz="3400" dirty="0"/>
              <a:t> </a:t>
            </a:r>
            <a:r>
              <a:rPr lang="fr-FR" dirty="0"/>
              <a:t>for New </a:t>
            </a:r>
            <a:r>
              <a:rPr lang="fr-FR" dirty="0" err="1" smtClean="0"/>
              <a:t>Physics</a:t>
            </a:r>
            <a:endParaRPr lang="fr-FR" dirty="0" smtClean="0"/>
          </a:p>
          <a:p>
            <a:r>
              <a:rPr lang="en-US" dirty="0"/>
              <a:t>Quantum Field and String </a:t>
            </a:r>
            <a:r>
              <a:rPr lang="en-US" dirty="0" smtClean="0"/>
              <a:t>Theory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fr-FR" dirty="0"/>
              <a:t>QCD and </a:t>
            </a:r>
            <a:r>
              <a:rPr lang="fr-FR" dirty="0" err="1"/>
              <a:t>Hadronic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lang="en-US" dirty="0" smtClean="0"/>
          </a:p>
          <a:p>
            <a:r>
              <a:rPr lang="fr-FR" dirty="0"/>
              <a:t>Heavy Ions </a:t>
            </a:r>
            <a:r>
              <a:rPr lang="fr-FR" dirty="0" err="1" smtClean="0"/>
              <a:t>Physics</a:t>
            </a:r>
            <a:r>
              <a:rPr lang="fr-FR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dirty="0" smtClean="0"/>
              <a:t> </a:t>
            </a:r>
            <a:r>
              <a:rPr lang="en-US" i="1" dirty="0" smtClean="0"/>
              <a:t>Dense </a:t>
            </a:r>
            <a:r>
              <a:rPr lang="en-US" i="1" dirty="0"/>
              <a:t>QCD Matter in Heavy Ion collisions and Neutron </a:t>
            </a:r>
            <a:r>
              <a:rPr lang="en-US" i="1" dirty="0" smtClean="0"/>
              <a:t>Stars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Emergence </a:t>
            </a:r>
            <a:r>
              <a:rPr lang="en-US" i="1" dirty="0"/>
              <a:t>of Quark-Gluon Plasma Phenomena</a:t>
            </a:r>
            <a:endParaRPr lang="en-US" i="1" dirty="0" smtClean="0"/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/>
              <a:t>Detector R&amp;D and Data </a:t>
            </a:r>
            <a:r>
              <a:rPr lang="en-US" dirty="0" smtClean="0"/>
              <a:t>Handling</a:t>
            </a:r>
          </a:p>
          <a:p>
            <a:r>
              <a:rPr lang="fr-FR" dirty="0" err="1"/>
              <a:t>Outreach</a:t>
            </a:r>
            <a:r>
              <a:rPr lang="fr-FR" dirty="0"/>
              <a:t>, Education, and </a:t>
            </a:r>
            <a:r>
              <a:rPr lang="fr-FR" dirty="0" err="1"/>
              <a:t>Diversity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8229600" cy="1728192"/>
          </a:xfrm>
        </p:spPr>
      </p:pic>
      <p:sp>
        <p:nvSpPr>
          <p:cNvPr id="6" name="Rectangle 5"/>
          <p:cNvSpPr/>
          <p:nvPr/>
        </p:nvSpPr>
        <p:spPr>
          <a:xfrm>
            <a:off x="395536" y="1853403"/>
            <a:ext cx="5862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b="1" i="1" dirty="0"/>
              <a:t>Parallel Session - QM &amp; nuclear astrophysics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380" y="2689465"/>
            <a:ext cx="837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Measurement of the anti-deuteron nuclear inelastic cross section with ALICE and implications for indirect Dark Matter searches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179512" y="3592946"/>
            <a:ext cx="5083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Quarkyonic</a:t>
            </a:r>
            <a:r>
              <a:rPr lang="en-US" sz="2400" dirty="0" smtClean="0"/>
              <a:t> </a:t>
            </a:r>
            <a:r>
              <a:rPr lang="en-US" sz="2400" dirty="0"/>
              <a:t>Matter and Neutron Stars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156380" y="4285138"/>
            <a:ext cx="9145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Continuity from neutron matter to color-superconducting quark </a:t>
            </a:r>
            <a:r>
              <a:rPr lang="en-US" sz="2400" dirty="0" smtClean="0"/>
              <a:t>matter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179512" y="497733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Signatures of quark-hadron phase transitions in general-relativistic neutron-star mergers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395536" y="6032784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EOS at high baryon density and neutron star mergers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7517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6" y="32812"/>
            <a:ext cx="8640960" cy="1440160"/>
          </a:xfrm>
        </p:spPr>
      </p:pic>
      <p:sp>
        <p:nvSpPr>
          <p:cNvPr id="14" name="Rectangle 13"/>
          <p:cNvSpPr/>
          <p:nvPr/>
        </p:nvSpPr>
        <p:spPr>
          <a:xfrm>
            <a:off x="486411" y="1714798"/>
            <a:ext cx="5354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Parton </a:t>
            </a:r>
            <a:r>
              <a:rPr lang="fr-FR" sz="2400" dirty="0" err="1"/>
              <a:t>dynamics</a:t>
            </a:r>
            <a:r>
              <a:rPr lang="fr-FR" sz="2400" dirty="0"/>
              <a:t> and </a:t>
            </a:r>
            <a:r>
              <a:rPr lang="fr-FR" sz="2400" dirty="0" err="1"/>
              <a:t>colour</a:t>
            </a:r>
            <a:r>
              <a:rPr lang="fr-FR" sz="2400" dirty="0"/>
              <a:t> </a:t>
            </a:r>
            <a:r>
              <a:rPr lang="fr-FR" sz="2400" dirty="0" err="1"/>
              <a:t>condensates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483229" y="3031694"/>
            <a:ext cx="797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Nuclear Astrophysics at LUNA: Status and Perspectives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486412" y="2355831"/>
            <a:ext cx="612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Fundamental Physics with neutrons and muons</a:t>
            </a:r>
            <a:endParaRPr lang="fr-FR" sz="2400" dirty="0"/>
          </a:p>
        </p:txBody>
      </p:sp>
      <p:sp>
        <p:nvSpPr>
          <p:cNvPr id="17" name="Rectangle 16"/>
          <p:cNvSpPr/>
          <p:nvPr/>
        </p:nvSpPr>
        <p:spPr>
          <a:xfrm>
            <a:off x="532394" y="3755689"/>
            <a:ext cx="7351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Nuclear masses for nuclear structure and astrophysics</a:t>
            </a:r>
            <a:endParaRPr lang="fr-FR" sz="2400" dirty="0"/>
          </a:p>
        </p:txBody>
      </p:sp>
      <p:sp>
        <p:nvSpPr>
          <p:cNvPr id="18" name="Rectangle 17"/>
          <p:cNvSpPr/>
          <p:nvPr/>
        </p:nvSpPr>
        <p:spPr>
          <a:xfrm>
            <a:off x="544551" y="4465049"/>
            <a:ext cx="708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Nucleosynthesis of heavy elements in the Universe</a:t>
            </a:r>
            <a:endParaRPr lang="fr-FR" sz="2400" dirty="0"/>
          </a:p>
        </p:txBody>
      </p:sp>
      <p:sp>
        <p:nvSpPr>
          <p:cNvPr id="19" name="Rectangle 18"/>
          <p:cNvSpPr/>
          <p:nvPr/>
        </p:nvSpPr>
        <p:spPr>
          <a:xfrm>
            <a:off x="486411" y="5189044"/>
            <a:ext cx="814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R-process </a:t>
            </a:r>
            <a:r>
              <a:rPr lang="en-US" sz="2400" dirty="0"/>
              <a:t>nucleosynthesis in a double neutron-star merger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523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003A63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>
            <a:latin typeface="Untitled Sans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sc-presentation.potx" id="{3F954525-0B7F-40EF-98F2-EE0BCC6B75E3}" vid="{D171B0C6-C489-4C28-BABC-2873F029D0AB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2263</Words>
  <Application>Microsoft Office PowerPoint</Application>
  <PresentationFormat>Affichage à l'écran (4:3)</PresentationFormat>
  <Paragraphs>406</Paragraphs>
  <Slides>39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25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39</vt:i4>
      </vt:variant>
    </vt:vector>
  </HeadingPairs>
  <TitlesOfParts>
    <vt:vector size="76" baseType="lpstr">
      <vt:lpstr>ＭＳ Ｐゴシック</vt:lpstr>
      <vt:lpstr>ＭＳ Ｐゴシック</vt:lpstr>
      <vt:lpstr>Arial</vt:lpstr>
      <vt:lpstr>Arial Narrow</vt:lpstr>
      <vt:lpstr>Calibri</vt:lpstr>
      <vt:lpstr>Calibri-Bold</vt:lpstr>
      <vt:lpstr>Comic Sans MS</vt:lpstr>
      <vt:lpstr>Courier New</vt:lpstr>
      <vt:lpstr>Georgia</vt:lpstr>
      <vt:lpstr>Gill Sans MT</vt:lpstr>
      <vt:lpstr>Helvetica</vt:lpstr>
      <vt:lpstr>Helvetica Neue</vt:lpstr>
      <vt:lpstr>Helvetica-Light</vt:lpstr>
      <vt:lpstr>Lucida Sans Unicode</vt:lpstr>
      <vt:lpstr>Menlo</vt:lpstr>
      <vt:lpstr>Microsoft Sans Serif</vt:lpstr>
      <vt:lpstr>ＭＳ 明朝</vt:lpstr>
      <vt:lpstr>Palatino</vt:lpstr>
      <vt:lpstr>Symbol</vt:lpstr>
      <vt:lpstr>Tahoma</vt:lpstr>
      <vt:lpstr>Times New Roman</vt:lpstr>
      <vt:lpstr>Trebuchet MS</vt:lpstr>
      <vt:lpstr>Untitled Sans</vt:lpstr>
      <vt:lpstr>Verdana</vt:lpstr>
      <vt:lpstr>Wingdings</vt:lpstr>
      <vt:lpstr>Thème Office</vt:lpstr>
      <vt:lpstr>Conception personnalisée</vt:lpstr>
      <vt:lpstr>1_Conception personnalisée</vt:lpstr>
      <vt:lpstr>2_Conception personnalisée</vt:lpstr>
      <vt:lpstr>2_Thème Office</vt:lpstr>
      <vt:lpstr>Office Theme</vt:lpstr>
      <vt:lpstr>1_Office Theme</vt:lpstr>
      <vt:lpstr>3_Conception personnalisée</vt:lpstr>
      <vt:lpstr>4_Conception personnalisée</vt:lpstr>
      <vt:lpstr>1_Thème Office</vt:lpstr>
      <vt:lpstr>2_Office Theme</vt:lpstr>
      <vt:lpstr>3_Office Theme</vt:lpstr>
      <vt:lpstr>Présentation PowerPoint</vt:lpstr>
      <vt:lpstr>and Beyond …</vt:lpstr>
      <vt:lpstr>EPPSU 2020   Halina Abramowicz Chairperson  </vt:lpstr>
      <vt:lpstr>EPPSU 2020</vt:lpstr>
      <vt:lpstr>EPPSU2020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European Activities</vt:lpstr>
      <vt:lpstr>Présentation PowerPoint</vt:lpstr>
      <vt:lpstr>Présentation PowerPoint</vt:lpstr>
      <vt:lpstr>The ECT* Mission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Synergies  (few examples)</vt:lpstr>
      <vt:lpstr>Global efforts </vt:lpstr>
      <vt:lpstr>IUPAP</vt:lpstr>
      <vt:lpstr>Commissions</vt:lpstr>
      <vt:lpstr>CONFERENCES</vt:lpstr>
      <vt:lpstr>Présentation PowerPoint</vt:lpstr>
      <vt:lpstr>The global voice for science </vt:lpstr>
      <vt:lpstr>Founding General Assembly and Inauguration of the International Science Council  Paris, France, 3 - 5 July 2018 </vt:lpstr>
      <vt:lpstr>Présentation PowerPoint</vt:lpstr>
      <vt:lpstr>Non-exhaustive (personal) overview</vt:lpstr>
      <vt:lpstr>Présentation PowerPoint</vt:lpstr>
      <vt:lpstr>Thanks for valuable input 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 BENITO Victor</dc:creator>
  <cp:lastModifiedBy>Barbara ERAZMUS</cp:lastModifiedBy>
  <cp:revision>348</cp:revision>
  <cp:lastPrinted>2019-10-11T14:50:27Z</cp:lastPrinted>
  <dcterms:created xsi:type="dcterms:W3CDTF">2018-01-25T14:30:09Z</dcterms:created>
  <dcterms:modified xsi:type="dcterms:W3CDTF">2019-10-14T18:07:31Z</dcterms:modified>
</cp:coreProperties>
</file>