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0279975" cy="42808525"/>
  <p:notesSz cx="9929813" cy="14357350"/>
  <p:defaultTextStyle>
    <a:defPPr>
      <a:defRPr lang="fr-FR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483">
          <p15:clr>
            <a:srgbClr val="A4A3A4"/>
          </p15:clr>
        </p15:guide>
        <p15:guide id="2" pos="953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523">
          <p15:clr>
            <a:srgbClr val="A4A3A4"/>
          </p15:clr>
        </p15:guide>
        <p15:guide id="2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F79646"/>
    <a:srgbClr val="F9A661"/>
    <a:srgbClr val="F89F56"/>
    <a:srgbClr val="5E5E5D"/>
    <a:srgbClr val="66FF66"/>
    <a:srgbClr val="A3A4A3"/>
    <a:srgbClr val="3C38F2"/>
    <a:srgbClr val="447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904" autoAdjust="0"/>
    <p:restoredTop sz="92518" autoAdjust="0"/>
  </p:normalViewPr>
  <p:slideViewPr>
    <p:cSldViewPr>
      <p:cViewPr>
        <p:scale>
          <a:sx n="55" d="100"/>
          <a:sy n="55" d="100"/>
        </p:scale>
        <p:origin x="701" y="518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3486" y="-90"/>
      </p:cViewPr>
      <p:guideLst>
        <p:guide orient="horz" pos="4523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doughnut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7.4999999999999997E-2"/>
                  <c:y val="-8.796296296296296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0833333333333334"/>
                  <c:y val="-6.944444444444444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1944444444444445"/>
                  <c:y val="6.94440799066783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0555555555555556"/>
                  <c:y val="0.1157407407407407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4.1666666666666664E-2"/>
                  <c:y val="0.1296296296296296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7.7777777777777779E-2"/>
                  <c:y val="9.72222222222221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7.7777777777777779E-2"/>
                  <c:y val="1.3888888888888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-0.10555555555555556"/>
                  <c:y val="4.6296296296296294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0.10277799650043745"/>
                  <c:y val="-4.1666666666666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8.611111111111111E-2"/>
                  <c:y val="-0.134259259259259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3.0555555555555555E-2"/>
                  <c:y val="-0.12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Feuil1!$A$1:$K$1</c:f>
              <c:strCache>
                <c:ptCount val="11"/>
                <c:pt idx="0">
                  <c:v>Diagnostics</c:v>
                </c:pt>
                <c:pt idx="1">
                  <c:v>Hardware CS</c:v>
                </c:pt>
                <c:pt idx="2">
                  <c:v>Software CS</c:v>
                </c:pt>
                <c:pt idx="3">
                  <c:v>Building &amp; utilities</c:v>
                </c:pt>
                <c:pt idx="4">
                  <c:v>Magnetism</c:v>
                </c:pt>
                <c:pt idx="5">
                  <c:v>Vacuum</c:v>
                </c:pt>
                <c:pt idx="6">
                  <c:v>PS</c:v>
                </c:pt>
                <c:pt idx="7">
                  <c:v>RF/LINAC</c:v>
                </c:pt>
                <c:pt idx="8">
                  <c:v>Engineering</c:v>
                </c:pt>
                <c:pt idx="9">
                  <c:v>Operation</c:v>
                </c:pt>
                <c:pt idx="10">
                  <c:v>Others</c:v>
                </c:pt>
              </c:strCache>
            </c:strRef>
          </c:cat>
          <c:val>
            <c:numRef>
              <c:f>Feuil1!$A$2:$K$2</c:f>
              <c:numCache>
                <c:formatCode>General</c:formatCode>
                <c:ptCount val="11"/>
                <c:pt idx="0">
                  <c:v>36</c:v>
                </c:pt>
                <c:pt idx="1">
                  <c:v>22</c:v>
                </c:pt>
                <c:pt idx="2">
                  <c:v>22</c:v>
                </c:pt>
                <c:pt idx="3">
                  <c:v>21</c:v>
                </c:pt>
                <c:pt idx="4">
                  <c:v>20</c:v>
                </c:pt>
                <c:pt idx="5">
                  <c:v>20</c:v>
                </c:pt>
                <c:pt idx="6">
                  <c:v>17</c:v>
                </c:pt>
                <c:pt idx="7">
                  <c:v>11</c:v>
                </c:pt>
                <c:pt idx="8">
                  <c:v>10</c:v>
                </c:pt>
                <c:pt idx="9">
                  <c:v>6</c:v>
                </c:pt>
                <c:pt idx="1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4683333333333335"/>
          <c:y val="8.1414041994750649E-2"/>
          <c:w val="0.25316666666666665"/>
          <c:h val="0.84463714328702544"/>
        </c:manualLayout>
      </c:layout>
      <c:overlay val="0"/>
    </c:legend>
    <c:plotVisOnly val="1"/>
    <c:dispBlanksAs val="gap"/>
    <c:showDLblsOverMax val="0"/>
  </c:chart>
  <c:spPr>
    <a:solidFill>
      <a:srgbClr val="FFFFFF">
        <a:alpha val="60000"/>
      </a:srgbClr>
    </a:solidFill>
    <a:effectLst>
      <a:softEdge rad="38100"/>
    </a:effectLst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302919" cy="717868"/>
          </a:xfrm>
          <a:prstGeom prst="rect">
            <a:avLst/>
          </a:prstGeom>
        </p:spPr>
        <p:txBody>
          <a:bodyPr vert="horz" lIns="132733" tIns="66367" rIns="132733" bIns="66367" rtlCol="0"/>
          <a:lstStyle>
            <a:lvl1pPr algn="l">
              <a:defRPr sz="17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598" y="2"/>
            <a:ext cx="4302919" cy="717868"/>
          </a:xfrm>
          <a:prstGeom prst="rect">
            <a:avLst/>
          </a:prstGeom>
        </p:spPr>
        <p:txBody>
          <a:bodyPr vert="horz" lIns="132733" tIns="66367" rIns="132733" bIns="66367" rtlCol="0"/>
          <a:lstStyle>
            <a:lvl1pPr algn="r">
              <a:defRPr sz="1700"/>
            </a:lvl1pPr>
          </a:lstStyle>
          <a:p>
            <a:fld id="{96E3BCF7-634D-46AF-A600-D8E2BD650512}" type="datetimeFigureOut">
              <a:rPr lang="fr-FR" smtClean="0"/>
              <a:t>17/10/2019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2" y="13636991"/>
            <a:ext cx="4302919" cy="717868"/>
          </a:xfrm>
          <a:prstGeom prst="rect">
            <a:avLst/>
          </a:prstGeom>
        </p:spPr>
        <p:txBody>
          <a:bodyPr vert="horz" lIns="132733" tIns="66367" rIns="132733" bIns="66367" rtlCol="0" anchor="b"/>
          <a:lstStyle>
            <a:lvl1pPr algn="l">
              <a:defRPr sz="17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598" y="13636991"/>
            <a:ext cx="4302919" cy="717868"/>
          </a:xfrm>
          <a:prstGeom prst="rect">
            <a:avLst/>
          </a:prstGeom>
        </p:spPr>
        <p:txBody>
          <a:bodyPr vert="horz" lIns="132733" tIns="66367" rIns="132733" bIns="66367" rtlCol="0" anchor="b"/>
          <a:lstStyle>
            <a:lvl1pPr algn="r">
              <a:defRPr sz="1700"/>
            </a:lvl1pPr>
          </a:lstStyle>
          <a:p>
            <a:fld id="{4B5B2CF3-C6C2-4673-BB98-64593182796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4222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3713" cy="71755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12" y="1"/>
            <a:ext cx="4303712" cy="717550"/>
          </a:xfrm>
          <a:prstGeom prst="rect">
            <a:avLst/>
          </a:prstGeom>
        </p:spPr>
        <p:txBody>
          <a:bodyPr vert="horz" lIns="91434" tIns="45717" rIns="91434" bIns="45717" rtlCol="0"/>
          <a:lstStyle>
            <a:lvl1pPr algn="r">
              <a:defRPr sz="1200"/>
            </a:lvl1pPr>
          </a:lstStyle>
          <a:p>
            <a:fld id="{F8C601E6-F102-4107-B418-583DCA184634}" type="datetimeFigureOut">
              <a:rPr lang="fr-FR" smtClean="0"/>
              <a:t>17/10/2019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62288" y="1076325"/>
            <a:ext cx="380841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4" tIns="45717" rIns="91434" bIns="45717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775" y="6819902"/>
            <a:ext cx="7943850" cy="6461124"/>
          </a:xfrm>
          <a:prstGeom prst="rect">
            <a:avLst/>
          </a:prstGeom>
        </p:spPr>
        <p:txBody>
          <a:bodyPr vert="horz" lIns="91434" tIns="45717" rIns="91434" bIns="45717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13636626"/>
            <a:ext cx="4303713" cy="71755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12" y="13636626"/>
            <a:ext cx="4303712" cy="71755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lvl1pPr algn="r">
              <a:defRPr sz="1200"/>
            </a:lvl1pPr>
          </a:lstStyle>
          <a:p>
            <a:fld id="{EAE297E9-2133-4FEE-BD6A-9CB7C3D93D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577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639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rgbClr val="E3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:\COM\# LOGOS\SOLEIL\Soleil blan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3075" y="593950"/>
            <a:ext cx="4680520" cy="20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16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N:\COM\# LOGOS\SOLEIL\Soleil blanc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33075" y="593950"/>
            <a:ext cx="4680520" cy="207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034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322131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61149-F603-41A5-8839-9059CB9A5EF9}" type="datetimeFigureOut">
              <a:rPr lang="fr-FR" smtClean="0"/>
              <a:t>17/10/2019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251555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DD1D-16F6-482C-9855-FF058EC28224}" type="slidenum">
              <a:rPr lang="fr-FR" smtClean="0"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9639" y="34300359"/>
            <a:ext cx="3710354" cy="8532764"/>
          </a:xfrm>
          <a:prstGeom prst="rect">
            <a:avLst/>
          </a:prstGeom>
        </p:spPr>
      </p:pic>
      <p:pic>
        <p:nvPicPr>
          <p:cNvPr id="8" name="Picture 2" descr="N:\COM\GRAPHISME\POSTERS\Gabarit-AO\POSTER AO\BANDEAUX\TEST 2.tif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"/>
          <a:stretch/>
        </p:blipFill>
        <p:spPr bwMode="auto">
          <a:xfrm flipH="1">
            <a:off x="-18552" y="2279"/>
            <a:ext cx="30298526" cy="842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57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slideLayout" Target="../slideLayouts/slideLayout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image" Target="../media/image19.png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image" Target="../media/image9.png"/><Relationship Id="rId128" Type="http://schemas.openxmlformats.org/officeDocument/2006/relationships/image" Target="../media/image14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image" Target="../media/image4.png"/><Relationship Id="rId126" Type="http://schemas.openxmlformats.org/officeDocument/2006/relationships/image" Target="../media/image12.png"/><Relationship Id="rId134" Type="http://schemas.openxmlformats.org/officeDocument/2006/relationships/image" Target="../media/image20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image" Target="../media/image7.png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image" Target="../media/image10.png"/><Relationship Id="rId129" Type="http://schemas.openxmlformats.org/officeDocument/2006/relationships/image" Target="../media/image15.png"/><Relationship Id="rId137" Type="http://schemas.openxmlformats.org/officeDocument/2006/relationships/image" Target="../media/image22.emf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image" Target="../media/image18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image" Target="../media/image5.png"/><Relationship Id="rId127" Type="http://schemas.openxmlformats.org/officeDocument/2006/relationships/image" Target="../media/image13.png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image" Target="../media/image8.png"/><Relationship Id="rId130" Type="http://schemas.openxmlformats.org/officeDocument/2006/relationships/image" Target="../media/image16.png"/><Relationship Id="rId135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image" Target="../media/image6.png"/><Relationship Id="rId125" Type="http://schemas.openxmlformats.org/officeDocument/2006/relationships/image" Target="../media/image11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image" Target="../media/image17.png"/><Relationship Id="rId136" Type="http://schemas.openxmlformats.org/officeDocument/2006/relationships/chart" Target="../charts/chart1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8"/>
          <p:cNvSpPr/>
          <p:nvPr>
            <p:custDataLst>
              <p:tags r:id="rId1"/>
            </p:custDataLst>
          </p:nvPr>
        </p:nvSpPr>
        <p:spPr>
          <a:xfrm>
            <a:off x="10706639" y="21332255"/>
            <a:ext cx="9867856" cy="8496943"/>
          </a:xfrm>
          <a:prstGeom prst="wedgeRectCallout">
            <a:avLst>
              <a:gd name="adj1" fmla="val -20216"/>
              <a:gd name="adj2" fmla="val 485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grpSp>
        <p:nvGrpSpPr>
          <p:cNvPr id="3" name="Groupe 2"/>
          <p:cNvGrpSpPr/>
          <p:nvPr>
            <p:custDataLst>
              <p:tags r:id="rId2"/>
            </p:custDataLst>
          </p:nvPr>
        </p:nvGrpSpPr>
        <p:grpSpPr>
          <a:xfrm>
            <a:off x="11059031" y="23564502"/>
            <a:ext cx="9110812" cy="5651327"/>
            <a:chOff x="11059031" y="24095941"/>
            <a:chExt cx="9110812" cy="5651327"/>
          </a:xfrm>
        </p:grpSpPr>
        <p:sp>
          <p:nvSpPr>
            <p:cNvPr id="37" name="Rectangle à coins arrondis 36"/>
            <p:cNvSpPr/>
            <p:nvPr/>
          </p:nvSpPr>
          <p:spPr>
            <a:xfrm>
              <a:off x="14614089" y="28618712"/>
              <a:ext cx="3188487" cy="1128556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            Interventions</a:t>
              </a:r>
              <a:endParaRPr lang="fr-FR" sz="2400" b="1" dirty="0"/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17341482" y="27036843"/>
              <a:ext cx="2828361" cy="1058755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fr-FR" sz="2400" b="1" dirty="0"/>
                <a:t> </a:t>
              </a:r>
              <a:r>
                <a:rPr lang="fr-FR" sz="2400" b="1" dirty="0" smtClean="0"/>
                <a:t> Changements</a:t>
              </a:r>
              <a:endParaRPr lang="fr-FR" sz="2400" b="1" dirty="0"/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6806381" y="24095941"/>
              <a:ext cx="3190262" cy="1189587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tIns="252000" rtlCol="0" anchor="ctr"/>
            <a:lstStyle/>
            <a:p>
              <a:pPr algn="r"/>
              <a:endParaRPr lang="fr-FR" sz="2400" b="1" dirty="0"/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13761106" y="24095942"/>
              <a:ext cx="2635971" cy="1180797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2400" b="1" dirty="0" smtClean="0"/>
            </a:p>
            <a:p>
              <a:pPr algn="ctr"/>
              <a:r>
                <a:rPr lang="fr-FR" sz="2400" b="1" dirty="0" smtClean="0"/>
                <a:t>   Problèmes</a:t>
              </a:r>
              <a:endParaRPr lang="fr-FR" sz="2000" dirty="0"/>
            </a:p>
          </p:txBody>
        </p:sp>
        <p:sp>
          <p:nvSpPr>
            <p:cNvPr id="41" name="Rectangle à coins arrondis 40"/>
            <p:cNvSpPr/>
            <p:nvPr/>
          </p:nvSpPr>
          <p:spPr>
            <a:xfrm>
              <a:off x="11059031" y="25771497"/>
              <a:ext cx="2675311" cy="866254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             Incidents </a:t>
              </a:r>
              <a:endParaRPr lang="fr-FR" sz="2000" dirty="0"/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11110019" y="27264086"/>
              <a:ext cx="3056581" cy="1025558"/>
            </a:xfrm>
            <a:prstGeom prst="roundRect">
              <a:avLst>
                <a:gd name="adj" fmla="val 1704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b="1" dirty="0" smtClean="0"/>
                <a:t>            Demande</a:t>
              </a:r>
            </a:p>
            <a:p>
              <a:pPr algn="ctr"/>
              <a:r>
                <a:rPr lang="fr-FR" sz="2400" b="1" dirty="0" smtClean="0"/>
                <a:t>             de service</a:t>
              </a:r>
              <a:endParaRPr lang="fr-FR" sz="2000" dirty="0"/>
            </a:p>
          </p:txBody>
        </p:sp>
        <p:sp>
          <p:nvSpPr>
            <p:cNvPr id="43" name="Flèche gauche 42"/>
            <p:cNvSpPr/>
            <p:nvPr/>
          </p:nvSpPr>
          <p:spPr>
            <a:xfrm>
              <a:off x="15585748" y="27484764"/>
              <a:ext cx="1755734" cy="701953"/>
            </a:xfrm>
            <a:prstGeom prst="left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Virage 43"/>
            <p:cNvSpPr/>
            <p:nvPr/>
          </p:nvSpPr>
          <p:spPr>
            <a:xfrm>
              <a:off x="12109310" y="24742078"/>
              <a:ext cx="1651797" cy="1002369"/>
            </a:xfrm>
            <a:prstGeom prst="bentArrow">
              <a:avLst>
                <a:gd name="adj1" fmla="val 39553"/>
                <a:gd name="adj2" fmla="val 26651"/>
                <a:gd name="adj3" fmla="val 28771"/>
                <a:gd name="adj4" fmla="val 43750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tIns="0" bIns="108000" rtlCol="0" anchor="ctr">
              <a:normAutofit/>
            </a:bodyPr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5" name="Virage 44"/>
            <p:cNvSpPr/>
            <p:nvPr/>
          </p:nvSpPr>
          <p:spPr>
            <a:xfrm flipV="1">
              <a:off x="12039779" y="28334959"/>
              <a:ext cx="2574310" cy="1374612"/>
            </a:xfrm>
            <a:prstGeom prst="bentArrow">
              <a:avLst>
                <a:gd name="adj1" fmla="val 21802"/>
                <a:gd name="adj2" fmla="val 21802"/>
                <a:gd name="adj3" fmla="val 24360"/>
                <a:gd name="adj4" fmla="val 41831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6" name="Virage 45"/>
            <p:cNvSpPr/>
            <p:nvPr/>
          </p:nvSpPr>
          <p:spPr>
            <a:xfrm rot="10800000">
              <a:off x="17802575" y="28090892"/>
              <a:ext cx="2081775" cy="1656376"/>
            </a:xfrm>
            <a:prstGeom prst="bentArrow">
              <a:avLst>
                <a:gd name="adj1" fmla="val 18883"/>
                <a:gd name="adj2" fmla="val 18561"/>
                <a:gd name="adj3" fmla="val 21107"/>
                <a:gd name="adj4" fmla="val 3150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vert270"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7" name="Cylindre 46"/>
            <p:cNvSpPr/>
            <p:nvPr/>
          </p:nvSpPr>
          <p:spPr>
            <a:xfrm>
              <a:off x="14354263" y="26051190"/>
              <a:ext cx="1231485" cy="2039705"/>
            </a:xfrm>
            <a:prstGeom prst="can">
              <a:avLst>
                <a:gd name="adj" fmla="val 17438"/>
              </a:avLst>
            </a:prstGeom>
            <a:solidFill>
              <a:srgbClr val="FFFF0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smtClean="0">
                  <a:solidFill>
                    <a:schemeClr val="tx1"/>
                  </a:solidFill>
                </a:rPr>
                <a:t>Base de données des erreurs connues</a:t>
              </a:r>
              <a:endParaRPr lang="fr-FR" sz="2000" b="1" dirty="0">
                <a:solidFill>
                  <a:schemeClr val="tx1"/>
                </a:solidFill>
              </a:endParaRPr>
            </a:p>
            <a:p>
              <a:pPr algn="ctr"/>
              <a:r>
                <a:rPr lang="fr-FR" sz="2000" b="1" dirty="0">
                  <a:solidFill>
                    <a:schemeClr val="tx1"/>
                  </a:solidFill>
                </a:rPr>
                <a:t>(KEDB)</a:t>
              </a:r>
            </a:p>
          </p:txBody>
        </p:sp>
        <p:sp>
          <p:nvSpPr>
            <p:cNvPr id="48" name="Flèche droite 47"/>
            <p:cNvSpPr/>
            <p:nvPr/>
          </p:nvSpPr>
          <p:spPr>
            <a:xfrm rot="5400000">
              <a:off x="17752492" y="25820410"/>
              <a:ext cx="1737236" cy="667475"/>
            </a:xfrm>
            <a:prstGeom prst="rightArrow">
              <a:avLst>
                <a:gd name="adj1" fmla="val 50000"/>
                <a:gd name="adj2" fmla="val 48612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Ins="0"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58" name="Rectangle 57"/>
            <p:cNvSpPr/>
            <p:nvPr>
              <p:custDataLst>
                <p:tags r:id="rId104"/>
              </p:custDataLst>
            </p:nvPr>
          </p:nvSpPr>
          <p:spPr>
            <a:xfrm>
              <a:off x="12513034" y="29199307"/>
              <a:ext cx="167872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+mn-lt"/>
                </a:rPr>
                <a:t>En production</a:t>
              </a:r>
              <a:endParaRPr lang="fr-FR" sz="2000" b="1" dirty="0">
                <a:latin typeface="+mn-lt"/>
              </a:endParaRPr>
            </a:p>
          </p:txBody>
        </p:sp>
        <p:sp>
          <p:nvSpPr>
            <p:cNvPr id="59" name="Rectangle 58"/>
            <p:cNvSpPr/>
            <p:nvPr>
              <p:custDataLst>
                <p:tags r:id="rId105"/>
              </p:custDataLst>
            </p:nvPr>
          </p:nvSpPr>
          <p:spPr>
            <a:xfrm rot="16200000">
              <a:off x="17862269" y="25771816"/>
              <a:ext cx="15023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Besoins</a:t>
              </a:r>
              <a:endPara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60" name="Flèche droite 59"/>
            <p:cNvSpPr/>
            <p:nvPr>
              <p:custDataLst>
                <p:tags r:id="rId106"/>
              </p:custDataLst>
            </p:nvPr>
          </p:nvSpPr>
          <p:spPr>
            <a:xfrm rot="5400000" flipH="1">
              <a:off x="13005351" y="26005729"/>
              <a:ext cx="1987347" cy="529367"/>
            </a:xfrm>
            <a:prstGeom prst="rightArrow">
              <a:avLst>
                <a:gd name="adj1" fmla="val 66068"/>
                <a:gd name="adj2" fmla="val 50107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Ins="0"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>
              <p:custDataLst>
                <p:tags r:id="rId107"/>
              </p:custDataLst>
            </p:nvPr>
          </p:nvSpPr>
          <p:spPr>
            <a:xfrm rot="16200000">
              <a:off x="13225975" y="26069518"/>
              <a:ext cx="1546098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Peut révéler</a:t>
              </a:r>
              <a:endPara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62" name="Rectangle 61"/>
            <p:cNvSpPr/>
            <p:nvPr>
              <p:custDataLst>
                <p:tags r:id="rId108"/>
              </p:custDataLst>
            </p:nvPr>
          </p:nvSpPr>
          <p:spPr>
            <a:xfrm>
              <a:off x="12469350" y="24788638"/>
              <a:ext cx="15905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Causé par</a:t>
              </a:r>
              <a:endPara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  <p:sp>
          <p:nvSpPr>
            <p:cNvPr id="63" name="Virage 62"/>
            <p:cNvSpPr/>
            <p:nvPr>
              <p:custDataLst>
                <p:tags r:id="rId109"/>
              </p:custDataLst>
            </p:nvPr>
          </p:nvSpPr>
          <p:spPr>
            <a:xfrm flipV="1">
              <a:off x="15649063" y="25285528"/>
              <a:ext cx="1677185" cy="2289483"/>
            </a:xfrm>
            <a:prstGeom prst="bentArrow">
              <a:avLst>
                <a:gd name="adj1" fmla="val 17553"/>
                <a:gd name="adj2" fmla="val 15159"/>
                <a:gd name="adj3" fmla="val 20212"/>
                <a:gd name="adj4" fmla="val 4587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rtlCol="0" anchor="ctr"/>
            <a:lstStyle/>
            <a:p>
              <a:pPr algn="ctr"/>
              <a:endParaRPr lang="fr-FR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Rectangle 63"/>
            <p:cNvSpPr/>
            <p:nvPr>
              <p:custDataLst>
                <p:tags r:id="rId110"/>
              </p:custDataLst>
            </p:nvPr>
          </p:nvSpPr>
          <p:spPr>
            <a:xfrm>
              <a:off x="17891621" y="29251297"/>
              <a:ext cx="168353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000" b="1" dirty="0" smtClean="0">
                  <a:latin typeface="+mn-lt"/>
                </a:rPr>
                <a:t>En production</a:t>
              </a:r>
              <a:endParaRPr lang="fr-FR" sz="2000" b="1" dirty="0">
                <a:latin typeface="+mn-lt"/>
              </a:endParaRPr>
            </a:p>
          </p:txBody>
        </p:sp>
        <p:pic>
          <p:nvPicPr>
            <p:cNvPr id="52" name="Picture 7"/>
            <p:cNvPicPr>
              <a:picLocks noChangeAspect="1" noChangeArrowheads="1"/>
            </p:cNvPicPr>
            <p:nvPr>
              <p:custDataLst>
                <p:tags r:id="rId111"/>
              </p:custDataLst>
            </p:nvPr>
          </p:nvPicPr>
          <p:blipFill>
            <a:blip r:embed="rId1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0341" y="24337854"/>
              <a:ext cx="936718" cy="779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8"/>
            <p:cNvPicPr>
              <a:picLocks noChangeAspect="1" noChangeArrowheads="1"/>
            </p:cNvPicPr>
            <p:nvPr>
              <p:custDataLst>
                <p:tags r:id="rId112"/>
              </p:custDataLst>
            </p:nvPr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8700" y="27264086"/>
              <a:ext cx="692762" cy="682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tangle 48"/>
            <p:cNvSpPr/>
            <p:nvPr>
              <p:custDataLst>
                <p:tags r:id="rId113"/>
              </p:custDataLst>
            </p:nvPr>
          </p:nvSpPr>
          <p:spPr>
            <a:xfrm>
              <a:off x="14556157" y="24195901"/>
              <a:ext cx="1081550" cy="461463"/>
            </a:xfrm>
            <a:prstGeom prst="rect">
              <a:avLst/>
            </a:prstGeom>
            <a:blipFill rotWithShape="1">
              <a:blip r:embed="rId1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54" name="Picture 9"/>
            <p:cNvPicPr>
              <a:picLocks noChangeAspect="1" noChangeArrowheads="1"/>
            </p:cNvPicPr>
            <p:nvPr>
              <p:custDataLst>
                <p:tags r:id="rId114"/>
              </p:custDataLst>
            </p:nvPr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43845" y="27462408"/>
              <a:ext cx="785145" cy="606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10"/>
            <p:cNvPicPr>
              <a:picLocks noChangeAspect="1" noChangeArrowheads="1"/>
            </p:cNvPicPr>
            <p:nvPr>
              <p:custDataLst>
                <p:tags r:id="rId115"/>
              </p:custDataLst>
            </p:nvPr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2319" y="28840450"/>
              <a:ext cx="748236" cy="734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11"/>
            <p:cNvPicPr>
              <a:picLocks noChangeAspect="1" noChangeArrowheads="1"/>
            </p:cNvPicPr>
            <p:nvPr>
              <p:custDataLst>
                <p:tags r:id="rId116"/>
              </p:custDataLst>
            </p:nvPr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4635" y="25906702"/>
              <a:ext cx="785144" cy="6456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9" name="Rectangle 168"/>
          <p:cNvSpPr>
            <a:spLocks/>
          </p:cNvSpPr>
          <p:nvPr>
            <p:custDataLst>
              <p:tags r:id="rId3"/>
            </p:custDataLst>
          </p:nvPr>
        </p:nvSpPr>
        <p:spPr>
          <a:xfrm>
            <a:off x="3929517" y="31177675"/>
            <a:ext cx="26079468" cy="11630849"/>
          </a:xfrm>
          <a:prstGeom prst="wedgeRectCallout">
            <a:avLst>
              <a:gd name="adj1" fmla="val -20216"/>
              <a:gd name="adj2" fmla="val 4857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61" name="Rectangle 8"/>
          <p:cNvSpPr/>
          <p:nvPr>
            <p:custDataLst>
              <p:tags r:id="rId4"/>
            </p:custDataLst>
          </p:nvPr>
        </p:nvSpPr>
        <p:spPr>
          <a:xfrm>
            <a:off x="9885485" y="11474714"/>
            <a:ext cx="20129699" cy="9497500"/>
          </a:xfrm>
          <a:prstGeom prst="wedgeRectCallout">
            <a:avLst>
              <a:gd name="adj1" fmla="val -20216"/>
              <a:gd name="adj2" fmla="val 4857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0" y="6590804"/>
            <a:ext cx="30279975" cy="18520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1" name="Picture 3" descr="N:\COM\GRAPHISME\POSTERS\Gabarit-AO\POSTER AO\ELEMENTS\Bandeau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3906318"/>
            <a:ext cx="30117653" cy="268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ZoneTexte 55"/>
          <p:cNvSpPr txBox="1"/>
          <p:nvPr>
            <p:custDataLst>
              <p:tags r:id="rId7"/>
            </p:custDataLst>
          </p:nvPr>
        </p:nvSpPr>
        <p:spPr>
          <a:xfrm>
            <a:off x="904655" y="6630752"/>
            <a:ext cx="282583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 smtClean="0"/>
              <a:t>Le synchrotron </a:t>
            </a:r>
            <a:r>
              <a:rPr lang="fr-FR" sz="2400" b="1" dirty="0"/>
              <a:t>SOLEIL est la source </a:t>
            </a:r>
            <a:r>
              <a:rPr lang="fr-FR" sz="2400" b="1" dirty="0" smtClean="0"/>
              <a:t>de rayonnement </a:t>
            </a:r>
            <a:r>
              <a:rPr lang="fr-FR" sz="2400" b="1" dirty="0"/>
              <a:t>synchrotron française de 3ème génération. Il est opérationnel depuis 2007 et fournit des faisceaux de photons d’une intensité maximale de 500 mA, 5 000 heures par </a:t>
            </a:r>
            <a:r>
              <a:rPr lang="fr-FR" sz="2400" b="1" dirty="0" smtClean="0"/>
              <a:t>an, à </a:t>
            </a:r>
            <a:r>
              <a:rPr lang="fr-FR" sz="2400" b="1" dirty="0"/>
              <a:t>29 lignes </a:t>
            </a:r>
            <a:r>
              <a:rPr lang="fr-FR" sz="2400" b="1" dirty="0" smtClean="0"/>
              <a:t>de lumière. </a:t>
            </a:r>
            <a:r>
              <a:rPr lang="fr-FR" sz="2400" b="1" dirty="0"/>
              <a:t>Depuis </a:t>
            </a:r>
            <a:r>
              <a:rPr lang="fr-FR" sz="2400" b="1" dirty="0" smtClean="0"/>
              <a:t>2018</a:t>
            </a:r>
            <a:r>
              <a:rPr lang="fr-FR" sz="2400" b="1" dirty="0"/>
              <a:t>, </a:t>
            </a:r>
            <a:r>
              <a:rPr lang="fr-FR" sz="2400" b="1" dirty="0" smtClean="0"/>
              <a:t>les incidents machine, initialement saisis au travers d'un cahier de bord électronique ‘</a:t>
            </a:r>
            <a:r>
              <a:rPr lang="fr-FR" sz="2400" b="1" dirty="0" err="1" smtClean="0"/>
              <a:t>Elog</a:t>
            </a:r>
            <a:r>
              <a:rPr lang="fr-FR" sz="2400" b="1" dirty="0" smtClean="0"/>
              <a:t>’, sont enregistrés sous le logiciel JIRA </a:t>
            </a:r>
            <a:r>
              <a:rPr lang="fr-FR" sz="2400" b="1" dirty="0" err="1" smtClean="0"/>
              <a:t>Atlassian</a:t>
            </a:r>
            <a:r>
              <a:rPr lang="fr-FR" sz="2400" b="1" dirty="0" smtClean="0"/>
              <a:t> Software. </a:t>
            </a:r>
            <a:r>
              <a:rPr lang="fr-FR" sz="2400" b="1" dirty="0"/>
              <a:t>L'outil était déjà utilisé par </a:t>
            </a:r>
            <a:r>
              <a:rPr lang="fr-FR" sz="2400" b="1" dirty="0" smtClean="0"/>
              <a:t>les services informatiques </a:t>
            </a:r>
            <a:r>
              <a:rPr lang="fr-FR" sz="2400" b="1" dirty="0"/>
              <a:t>pour gérer les demandes des utilisateurs, les évolutions logicielles, les problèmes, etc. Au niveau </a:t>
            </a:r>
            <a:r>
              <a:rPr lang="fr-FR" sz="2400" b="1" dirty="0" smtClean="0"/>
              <a:t>de la machine, JIRA enregistrait </a:t>
            </a:r>
            <a:r>
              <a:rPr lang="fr-FR" sz="2400" b="1" dirty="0"/>
              <a:t>déjà toutes les demandes d'interventions et d'accès aux tunnels. </a:t>
            </a:r>
            <a:r>
              <a:rPr lang="fr-FR" sz="2400" b="1" dirty="0" smtClean="0"/>
              <a:t>L’outil JIRA permet </a:t>
            </a:r>
            <a:r>
              <a:rPr lang="fr-FR" sz="2400" b="1" dirty="0"/>
              <a:t>une meilleure interaction entre le </a:t>
            </a:r>
            <a:r>
              <a:rPr lang="fr-FR" sz="2400" b="1" dirty="0" smtClean="0"/>
              <a:t>rapporteur de l’incident </a:t>
            </a:r>
            <a:r>
              <a:rPr lang="fr-FR" sz="2400" b="1" dirty="0"/>
              <a:t>et les groupes </a:t>
            </a:r>
            <a:r>
              <a:rPr lang="fr-FR" sz="2400" b="1" dirty="0" smtClean="0"/>
              <a:t>support impliqués </a:t>
            </a:r>
            <a:r>
              <a:rPr lang="fr-FR" sz="2400" b="1" dirty="0"/>
              <a:t>dans le processus de résolution. Tout le monde peut </a:t>
            </a:r>
            <a:r>
              <a:rPr lang="fr-FR" sz="2400" b="1" dirty="0" smtClean="0"/>
              <a:t>créer un ticket JIRA incident. </a:t>
            </a:r>
            <a:r>
              <a:rPr lang="fr-FR" sz="2400" b="1" dirty="0"/>
              <a:t>Nous allons décrire ici le flux de travail permettant de gérer un incident pendant toute sa durée de vie et </a:t>
            </a:r>
            <a:r>
              <a:rPr lang="fr-FR" sz="2400" b="1" dirty="0" smtClean="0"/>
              <a:t>donner </a:t>
            </a:r>
            <a:r>
              <a:rPr lang="fr-FR" sz="2400" b="1" dirty="0"/>
              <a:t>un premier retour </a:t>
            </a:r>
            <a:r>
              <a:rPr lang="fr-FR" sz="2400" b="1" dirty="0" smtClean="0"/>
              <a:t>d’expérience.</a:t>
            </a:r>
          </a:p>
          <a:p>
            <a:pPr algn="just"/>
            <a:r>
              <a:rPr lang="fr-FR" sz="2400" b="1" dirty="0" smtClean="0"/>
              <a:t>Afin </a:t>
            </a:r>
            <a:r>
              <a:rPr lang="fr-FR" sz="2400" b="1" dirty="0"/>
              <a:t>de rendre </a:t>
            </a:r>
            <a:r>
              <a:rPr lang="fr-FR" sz="2400" b="1" dirty="0" smtClean="0"/>
              <a:t>la saisie plus facile, </a:t>
            </a:r>
            <a:r>
              <a:rPr lang="fr-FR" sz="2400" b="1" dirty="0"/>
              <a:t>une page Web </a:t>
            </a:r>
            <a:r>
              <a:rPr lang="fr-FR" sz="2400" b="1" dirty="0" smtClean="0"/>
              <a:t>a </a:t>
            </a:r>
            <a:r>
              <a:rPr lang="fr-FR" sz="2400" b="1" dirty="0"/>
              <a:t>été </a:t>
            </a:r>
            <a:r>
              <a:rPr lang="fr-FR" sz="2400" b="1" dirty="0" smtClean="0"/>
              <a:t>développée par </a:t>
            </a:r>
            <a:r>
              <a:rPr lang="fr-FR" sz="2400" b="1" dirty="0"/>
              <a:t>un opérateur. </a:t>
            </a:r>
            <a:r>
              <a:rPr lang="fr-FR" sz="2400" b="1" dirty="0" smtClean="0"/>
              <a:t>Elle </a:t>
            </a:r>
            <a:r>
              <a:rPr lang="fr-FR" sz="2400" b="1" dirty="0"/>
              <a:t>fournit une interface </a:t>
            </a:r>
            <a:r>
              <a:rPr lang="fr-FR" sz="2400" b="1" dirty="0" smtClean="0"/>
              <a:t>simplifiée et </a:t>
            </a:r>
            <a:r>
              <a:rPr lang="fr-FR" sz="2400" b="1" dirty="0"/>
              <a:t>nous permet de nous libérer des erreurs en sautant des étapes inutiles. </a:t>
            </a:r>
            <a:endParaRPr lang="fr-FR" sz="2400" b="1" dirty="0" smtClean="0"/>
          </a:p>
          <a:p>
            <a:pPr algn="just"/>
            <a:r>
              <a:rPr lang="fr-FR" sz="2400" b="1" dirty="0" smtClean="0"/>
              <a:t>Un </a:t>
            </a:r>
            <a:r>
              <a:rPr lang="fr-FR" sz="2400" b="1" dirty="0"/>
              <a:t>rapport automatique est également créé en cas </a:t>
            </a:r>
            <a:r>
              <a:rPr lang="fr-FR" sz="2400" b="1" dirty="0" smtClean="0"/>
              <a:t>d’incident sur un équipement d'injection </a:t>
            </a:r>
            <a:r>
              <a:rPr lang="fr-FR" sz="2400" b="1" dirty="0"/>
              <a:t>ou d'insertion. Il est programmé en Python grâce à un </a:t>
            </a:r>
            <a:r>
              <a:rPr lang="fr-FR" sz="2400" b="1" dirty="0" smtClean="0"/>
              <a:t>plug-in </a:t>
            </a:r>
            <a:r>
              <a:rPr lang="fr-FR" sz="2400" b="1" dirty="0"/>
              <a:t>JIRA. </a:t>
            </a:r>
            <a:endParaRPr lang="fr-FR" sz="2400" b="1" dirty="0" smtClean="0"/>
          </a:p>
          <a:p>
            <a:pPr algn="just"/>
            <a:r>
              <a:rPr lang="fr-FR" sz="2400" b="1" dirty="0" smtClean="0"/>
              <a:t>Des </a:t>
            </a:r>
            <a:r>
              <a:rPr lang="fr-FR" sz="2400" b="1" dirty="0"/>
              <a:t>tableaux de bord sont disponibles pour tous les groupes </a:t>
            </a:r>
            <a:r>
              <a:rPr lang="fr-FR" sz="2400" b="1" dirty="0" smtClean="0"/>
              <a:t>support. Ils signalent </a:t>
            </a:r>
            <a:r>
              <a:rPr lang="fr-FR" sz="2400" b="1" dirty="0"/>
              <a:t>les incidents </a:t>
            </a:r>
            <a:r>
              <a:rPr lang="fr-FR" sz="2400" b="1" dirty="0" smtClean="0"/>
              <a:t>les concernant par </a:t>
            </a:r>
            <a:r>
              <a:rPr lang="fr-FR" sz="2400" b="1" dirty="0"/>
              <a:t>niveau de </a:t>
            </a:r>
            <a:r>
              <a:rPr lang="fr-FR" sz="2400" b="1" dirty="0" smtClean="0"/>
              <a:t>gravité. Aux référents incidents des groupes support, de compléter si besoin, de décrire les actions à mettre en place pour résoudre l’incident s’il est toujours d’actualité, ainsi que celles pour éviter qu’ils ne se reproduisent quand cela est possible.</a:t>
            </a:r>
          </a:p>
          <a:p>
            <a:pPr algn="just"/>
            <a:r>
              <a:rPr lang="fr-FR" sz="2400" b="1" dirty="0" smtClean="0"/>
              <a:t>Cet outil collaboratif améliore la gestion des incidents, et permet d’étendre leur traitement à d’autres aspects comme: les problèmes (source des incidents), les demandes d’évolution, les changements …</a:t>
            </a:r>
            <a:endParaRPr lang="fr-FR" sz="2400" b="1" dirty="0"/>
          </a:p>
        </p:txBody>
      </p:sp>
      <p:sp>
        <p:nvSpPr>
          <p:cNvPr id="94" name="ZoneTexte 93"/>
          <p:cNvSpPr txBox="1"/>
          <p:nvPr>
            <p:custDataLst>
              <p:tags r:id="rId8"/>
            </p:custDataLst>
          </p:nvPr>
        </p:nvSpPr>
        <p:spPr>
          <a:xfrm>
            <a:off x="1098427" y="737966"/>
            <a:ext cx="23852955" cy="280076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fr-FR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Rapport </a:t>
            </a:r>
            <a:r>
              <a:rPr lang="fr-FR" sz="8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d'incidents à l'aide du logiciel JIRA au Synchrotron </a:t>
            </a:r>
            <a:r>
              <a:rPr lang="fr-FR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SOLEIL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>
            <p:custDataLst>
              <p:tags r:id="rId9"/>
            </p:custDataLst>
          </p:nvPr>
        </p:nvSpPr>
        <p:spPr>
          <a:xfrm>
            <a:off x="1143691" y="4050334"/>
            <a:ext cx="278218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chemeClr val="bg1"/>
                </a:solidFill>
              </a:rPr>
              <a:t>Gwenaelle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Abeillé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 err="1" smtClean="0">
                <a:solidFill>
                  <a:schemeClr val="bg1"/>
                </a:solidFill>
              </a:rPr>
              <a:t>Aurélien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Bence</a:t>
            </a:r>
            <a:r>
              <a:rPr lang="en-US" sz="3600" b="1" dirty="0" smtClean="0">
                <a:solidFill>
                  <a:schemeClr val="bg1"/>
                </a:solidFill>
              </a:rPr>
              <a:t>, Xavier </a:t>
            </a:r>
            <a:r>
              <a:rPr lang="en-US" sz="3600" b="1" dirty="0" err="1" smtClean="0">
                <a:solidFill>
                  <a:schemeClr val="bg1"/>
                </a:solidFill>
              </a:rPr>
              <a:t>Delétoille</a:t>
            </a:r>
            <a:r>
              <a:rPr lang="en-US" sz="3600" b="1" dirty="0" smtClean="0">
                <a:solidFill>
                  <a:schemeClr val="bg1"/>
                </a:solidFill>
              </a:rPr>
              <a:t>, Yann Denis, Samuel </a:t>
            </a:r>
            <a:r>
              <a:rPr lang="en-US" sz="3600" b="1" dirty="0" err="1" smtClean="0">
                <a:solidFill>
                  <a:schemeClr val="bg1"/>
                </a:solidFill>
              </a:rPr>
              <a:t>Garnier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dirty="0">
                <a:solidFill>
                  <a:schemeClr val="bg1"/>
                </a:solidFill>
              </a:rPr>
              <a:t>Jean-Francois </a:t>
            </a:r>
            <a:r>
              <a:rPr lang="en-US" sz="3600" b="1" dirty="0" err="1" smtClean="0">
                <a:solidFill>
                  <a:schemeClr val="bg1"/>
                </a:solidFill>
              </a:rPr>
              <a:t>Lamarre</a:t>
            </a:r>
            <a:r>
              <a:rPr lang="en-US" sz="3600" b="1" dirty="0" smtClean="0">
                <a:solidFill>
                  <a:schemeClr val="bg1"/>
                </a:solidFill>
              </a:rPr>
              <a:t>, Thomas Marion, </a:t>
            </a:r>
            <a:r>
              <a:rPr lang="en-US" sz="3600" b="1" dirty="0">
                <a:solidFill>
                  <a:schemeClr val="bg1"/>
                </a:solidFill>
              </a:rPr>
              <a:t>Laurent S. </a:t>
            </a:r>
            <a:r>
              <a:rPr lang="en-US" sz="3600" b="1" dirty="0" err="1" smtClean="0">
                <a:solidFill>
                  <a:schemeClr val="bg1"/>
                </a:solidFill>
              </a:rPr>
              <a:t>Nadolski</a:t>
            </a:r>
            <a:r>
              <a:rPr lang="en-US" sz="3600" b="1" dirty="0" smtClean="0">
                <a:solidFill>
                  <a:schemeClr val="bg1"/>
                </a:solidFill>
              </a:rPr>
              <a:t>, </a:t>
            </a:r>
            <a:r>
              <a:rPr lang="en-US" sz="3600" b="1" u="sng" dirty="0" smtClean="0">
                <a:solidFill>
                  <a:schemeClr val="bg1"/>
                </a:solidFill>
              </a:rPr>
              <a:t>Emmanuel </a:t>
            </a:r>
            <a:r>
              <a:rPr lang="en-US" sz="3600" b="1" u="sng" dirty="0" err="1" smtClean="0">
                <a:solidFill>
                  <a:schemeClr val="bg1"/>
                </a:solidFill>
              </a:rPr>
              <a:t>Patry</a:t>
            </a:r>
            <a:r>
              <a:rPr lang="en-US" sz="3600" b="1" dirty="0" smtClean="0">
                <a:solidFill>
                  <a:schemeClr val="bg1"/>
                </a:solidFill>
              </a:rPr>
              <a:t>, Guillaume Roux, </a:t>
            </a:r>
            <a:r>
              <a:rPr lang="en-US" sz="3600" b="1" dirty="0">
                <a:solidFill>
                  <a:schemeClr val="bg1"/>
                </a:solidFill>
              </a:rPr>
              <a:t>Clément </a:t>
            </a:r>
            <a:r>
              <a:rPr lang="en-US" sz="3600" b="1" dirty="0" err="1" smtClean="0">
                <a:solidFill>
                  <a:schemeClr val="bg1"/>
                </a:solidFill>
              </a:rPr>
              <a:t>Tournier</a:t>
            </a:r>
            <a:r>
              <a:rPr lang="en-US" sz="3600" b="1" dirty="0" smtClean="0">
                <a:solidFill>
                  <a:schemeClr val="bg1"/>
                </a:solidFill>
              </a:rPr>
              <a:t>, Didier </a:t>
            </a:r>
            <a:r>
              <a:rPr lang="en-US" sz="3600" b="1" dirty="0" err="1" smtClean="0">
                <a:solidFill>
                  <a:schemeClr val="bg1"/>
                </a:solidFill>
              </a:rPr>
              <a:t>Trévarin</a:t>
            </a:r>
            <a:r>
              <a:rPr lang="en-US" sz="3600" b="1" dirty="0" smtClean="0">
                <a:solidFill>
                  <a:schemeClr val="bg1"/>
                </a:solidFill>
              </a:rPr>
              <a:t>, Synchrotron SOLEIL, Gif-sur-Yvette, France</a:t>
            </a:r>
          </a:p>
        </p:txBody>
      </p:sp>
      <p:pic>
        <p:nvPicPr>
          <p:cNvPr id="27" name="Picture 153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3443" y="15431575"/>
            <a:ext cx="8506224" cy="532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/>
          <p:nvPr>
            <p:custDataLst>
              <p:tags r:id="rId11"/>
            </p:custDataLst>
          </p:nvPr>
        </p:nvPicPr>
        <p:blipFill rotWithShape="1">
          <a:blip r:embed="rId1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54099" y="15431575"/>
            <a:ext cx="4183232" cy="5324615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7" name="Rectangle 8"/>
          <p:cNvSpPr/>
          <p:nvPr>
            <p:custDataLst>
              <p:tags r:id="rId12"/>
            </p:custDataLst>
          </p:nvPr>
        </p:nvSpPr>
        <p:spPr>
          <a:xfrm>
            <a:off x="234330" y="10550251"/>
            <a:ext cx="9519270" cy="10421963"/>
          </a:xfrm>
          <a:prstGeom prst="wedgeRectCallout">
            <a:avLst>
              <a:gd name="adj1" fmla="val -20216"/>
              <a:gd name="adj2" fmla="val 4857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>
            <p:custDataLst>
              <p:tags r:id="rId13"/>
            </p:custDataLst>
          </p:nvPr>
        </p:nvSpPr>
        <p:spPr>
          <a:xfrm>
            <a:off x="234330" y="10717423"/>
            <a:ext cx="9519270" cy="927392"/>
          </a:xfrm>
          <a:prstGeom prst="rect">
            <a:avLst/>
          </a:prstGeom>
          <a:solidFill>
            <a:srgbClr val="5E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Migration </a:t>
            </a:r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d’Elog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vers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JIRA</a:t>
            </a:r>
            <a:endParaRPr lang="en-US" sz="5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" name="Image 18"/>
          <p:cNvPicPr/>
          <p:nvPr>
            <p:custDataLst>
              <p:tags r:id="rId14"/>
            </p:custDataLst>
          </p:nvPr>
        </p:nvPicPr>
        <p:blipFill rotWithShape="1">
          <a:blip r:embed="rId1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0354" y="15684082"/>
            <a:ext cx="4114936" cy="45974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/>
          <p:cNvPicPr/>
          <p:nvPr>
            <p:custDataLst>
              <p:tags r:id="rId15"/>
            </p:custDataLst>
          </p:nvPr>
        </p:nvPicPr>
        <p:blipFill>
          <a:blip r:embed="rId12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938" y="15684082"/>
            <a:ext cx="4711380" cy="4597441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1" name="ZoneTexte 20"/>
          <p:cNvSpPr txBox="1"/>
          <p:nvPr>
            <p:custDataLst>
              <p:tags r:id="rId16"/>
            </p:custDataLst>
          </p:nvPr>
        </p:nvSpPr>
        <p:spPr>
          <a:xfrm>
            <a:off x="592322" y="11921606"/>
            <a:ext cx="880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bg1"/>
                </a:solidFill>
              </a:rPr>
              <a:t>À </a:t>
            </a:r>
            <a:r>
              <a:rPr lang="fr-FR" sz="2400" dirty="0">
                <a:solidFill>
                  <a:schemeClr val="bg1"/>
                </a:solidFill>
              </a:rPr>
              <a:t>partir de janvier 2018, nous avons migré le suivi des incidents </a:t>
            </a:r>
            <a:r>
              <a:rPr lang="fr-FR" sz="2400" dirty="0" smtClean="0">
                <a:solidFill>
                  <a:schemeClr val="bg1"/>
                </a:solidFill>
              </a:rPr>
              <a:t>d'ELOG </a:t>
            </a:r>
            <a:r>
              <a:rPr lang="fr-FR" sz="2400" dirty="0">
                <a:solidFill>
                  <a:schemeClr val="bg1"/>
                </a:solidFill>
              </a:rPr>
              <a:t>vers JIRA afin d'améliorer la traçabilité et les interactions entre les groupes</a:t>
            </a:r>
            <a:r>
              <a:rPr lang="fr-FR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endParaRPr lang="en-US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just"/>
            <a:r>
              <a:rPr lang="fr-FR" sz="2400" dirty="0" smtClean="0">
                <a:solidFill>
                  <a:schemeClr val="bg1"/>
                </a:solidFill>
              </a:rPr>
              <a:t>La </a:t>
            </a:r>
            <a:r>
              <a:rPr lang="fr-FR" sz="2400" dirty="0">
                <a:solidFill>
                  <a:schemeClr val="bg1"/>
                </a:solidFill>
              </a:rPr>
              <a:t>création automatique d'entrées déjà utilisées avec ELOG </a:t>
            </a:r>
            <a:r>
              <a:rPr lang="fr-FR" sz="2400" dirty="0" smtClean="0">
                <a:solidFill>
                  <a:schemeClr val="bg1"/>
                </a:solidFill>
              </a:rPr>
              <a:t>pour les  pertes partielles ou complètes du faisceau  </a:t>
            </a:r>
            <a:r>
              <a:rPr lang="fr-FR" sz="2400" dirty="0">
                <a:solidFill>
                  <a:schemeClr val="bg1"/>
                </a:solidFill>
              </a:rPr>
              <a:t>est toujours présente et a été étendue à d'autres événements (défaillances </a:t>
            </a:r>
            <a:r>
              <a:rPr lang="fr-FR" sz="2400" dirty="0" smtClean="0">
                <a:solidFill>
                  <a:schemeClr val="bg1"/>
                </a:solidFill>
              </a:rPr>
              <a:t>d'insertion, d’injection…).</a:t>
            </a:r>
            <a:endParaRPr lang="en-US" sz="2400" dirty="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Flèche droite 21"/>
          <p:cNvSpPr/>
          <p:nvPr>
            <p:custDataLst>
              <p:tags r:id="rId17"/>
            </p:custDataLst>
          </p:nvPr>
        </p:nvSpPr>
        <p:spPr>
          <a:xfrm>
            <a:off x="4124265" y="17622762"/>
            <a:ext cx="1080120" cy="72008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2" name="Picture 2" descr="N:\COM\GRAPHISME\POSTERS\Gabarit-AO\POSTER AO\ELEMENTS\Couleur.png"/>
          <p:cNvPicPr preferRelativeResize="0">
            <a:picLocks noChangeArrowheads="1"/>
          </p:cNvPicPr>
          <p:nvPr>
            <p:custDataLst>
              <p:tags r:id="rId18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330" y="10466602"/>
            <a:ext cx="9519270" cy="266249"/>
          </a:xfrm>
          <a:prstGeom prst="rect">
            <a:avLst/>
          </a:prstGeom>
          <a:solidFill>
            <a:srgbClr val="FBDB10"/>
          </a:solidFill>
          <a:extLst/>
        </p:spPr>
      </p:pic>
      <p:sp>
        <p:nvSpPr>
          <p:cNvPr id="51" name="AutoShape 6" descr="Résultat de recherche d'images pour &quot;évolution professionnelle&quot;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11420921" y="23570025"/>
            <a:ext cx="309284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400" b="1"/>
          </a:p>
        </p:txBody>
      </p:sp>
      <p:sp>
        <p:nvSpPr>
          <p:cNvPr id="177" name="Titre 1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1155476" y="22707060"/>
            <a:ext cx="8331520" cy="65322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/>
          </a:p>
        </p:txBody>
      </p:sp>
      <p:sp>
        <p:nvSpPr>
          <p:cNvPr id="198" name="Accolade fermante 197"/>
          <p:cNvSpPr/>
          <p:nvPr>
            <p:custDataLst>
              <p:tags r:id="rId21"/>
            </p:custDataLst>
          </p:nvPr>
        </p:nvSpPr>
        <p:spPr>
          <a:xfrm>
            <a:off x="20692475" y="37834570"/>
            <a:ext cx="166077" cy="635587"/>
          </a:xfrm>
          <a:prstGeom prst="righ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30" name="ZoneTexte 1029"/>
          <p:cNvSpPr txBox="1"/>
          <p:nvPr>
            <p:custDataLst>
              <p:tags r:id="rId22"/>
            </p:custDataLst>
          </p:nvPr>
        </p:nvSpPr>
        <p:spPr>
          <a:xfrm>
            <a:off x="27569813" y="18496647"/>
            <a:ext cx="2439172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  <a:cs typeface="Arial" panose="020B0604020202020204" pitchFamily="34" charset="0"/>
              </a:rPr>
              <a:t>Trois signatures  électroniques sont nécessaires pour valider une intervention ou un visite dans les tunnels</a:t>
            </a:r>
            <a:endParaRPr lang="fr-FR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60" name="Picture 6" descr="C:\Users\denis\AppData\Local\Microsoft\Windows\Temporary Internet Files\Content.IE5\S81Q3VJY\JIRA[1].pn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1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120" y="12845960"/>
            <a:ext cx="1929535" cy="1003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Rectangle 161"/>
          <p:cNvSpPr/>
          <p:nvPr>
            <p:custDataLst>
              <p:tags r:id="rId24"/>
            </p:custDataLst>
          </p:nvPr>
        </p:nvSpPr>
        <p:spPr>
          <a:xfrm>
            <a:off x="9885485" y="10732851"/>
            <a:ext cx="20129699" cy="927392"/>
          </a:xfrm>
          <a:prstGeom prst="rect">
            <a:avLst/>
          </a:prstGeom>
          <a:solidFill>
            <a:srgbClr val="5E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Gestion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des </a:t>
            </a:r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périodes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d’arrêt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technique</a:t>
            </a:r>
            <a:endParaRPr lang="en-US" sz="5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63" name="Picture 2" descr="N:\COM\GRAPHISME\POSTERS\Gabarit-AO\POSTER AO\ELEMENTS\Couleur.png"/>
          <p:cNvPicPr preferRelativeResize="0">
            <a:picLocks noChangeArrowheads="1"/>
          </p:cNvPicPr>
          <p:nvPr>
            <p:custDataLst>
              <p:tags r:id="rId25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5485" y="10466602"/>
            <a:ext cx="20129700" cy="266249"/>
          </a:xfrm>
          <a:prstGeom prst="rect">
            <a:avLst/>
          </a:prstGeom>
          <a:solidFill>
            <a:srgbClr val="FBDB10"/>
          </a:solidFill>
          <a:extLst/>
        </p:spPr>
      </p:pic>
      <p:pic>
        <p:nvPicPr>
          <p:cNvPr id="164" name="Image 163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1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17" y="30910653"/>
            <a:ext cx="3834609" cy="3326407"/>
          </a:xfrm>
          <a:prstGeom prst="rect">
            <a:avLst/>
          </a:prstGeom>
        </p:spPr>
      </p:pic>
      <p:sp>
        <p:nvSpPr>
          <p:cNvPr id="5" name="ZoneTexte 4"/>
          <p:cNvSpPr txBox="1"/>
          <p:nvPr>
            <p:custDataLst>
              <p:tags r:id="rId27"/>
            </p:custDataLst>
          </p:nvPr>
        </p:nvSpPr>
        <p:spPr>
          <a:xfrm>
            <a:off x="11539587" y="13251764"/>
            <a:ext cx="775050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>
            <p:custDataLst>
              <p:tags r:id="rId28"/>
            </p:custDataLst>
          </p:nvPr>
        </p:nvSpPr>
        <p:spPr>
          <a:xfrm>
            <a:off x="9956064" y="11948562"/>
            <a:ext cx="200529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 </a:t>
            </a:r>
            <a:r>
              <a:rPr lang="fr-FR" sz="2400" dirty="0" smtClean="0">
                <a:solidFill>
                  <a:schemeClr val="bg1"/>
                </a:solidFill>
              </a:rPr>
              <a:t>planning des arrêts machine est </a:t>
            </a:r>
            <a:r>
              <a:rPr lang="fr-FR" sz="2400" dirty="0">
                <a:solidFill>
                  <a:schemeClr val="bg1"/>
                </a:solidFill>
              </a:rPr>
              <a:t>établi </a:t>
            </a:r>
            <a:r>
              <a:rPr lang="fr-FR" sz="2400" dirty="0" smtClean="0">
                <a:solidFill>
                  <a:schemeClr val="bg1"/>
                </a:solidFill>
              </a:rPr>
              <a:t> par </a:t>
            </a:r>
            <a:r>
              <a:rPr lang="fr-FR" sz="2400" dirty="0">
                <a:solidFill>
                  <a:schemeClr val="bg1"/>
                </a:solidFill>
              </a:rPr>
              <a:t>le groupe </a:t>
            </a:r>
            <a:r>
              <a:rPr lang="fr-FR" sz="2400" dirty="0" smtClean="0">
                <a:solidFill>
                  <a:schemeClr val="bg1"/>
                </a:solidFill>
              </a:rPr>
              <a:t>Opération en </a:t>
            </a:r>
            <a:r>
              <a:rPr lang="fr-FR" sz="2400" dirty="0">
                <a:solidFill>
                  <a:schemeClr val="bg1"/>
                </a:solidFill>
              </a:rPr>
              <a:t>fonction des demandes des </a:t>
            </a:r>
            <a:r>
              <a:rPr lang="fr-FR" sz="2400" dirty="0" smtClean="0">
                <a:solidFill>
                  <a:schemeClr val="bg1"/>
                </a:solidFill>
              </a:rPr>
              <a:t> groupes </a:t>
            </a:r>
            <a:r>
              <a:rPr lang="fr-FR" sz="2400" dirty="0">
                <a:solidFill>
                  <a:schemeClr val="bg1"/>
                </a:solidFill>
              </a:rPr>
              <a:t>intervenant à l'intérieur et à l'extérieur des tunnels, du </a:t>
            </a:r>
            <a:r>
              <a:rPr lang="fr-FR" sz="2400" dirty="0" smtClean="0">
                <a:solidFill>
                  <a:schemeClr val="bg1"/>
                </a:solidFill>
              </a:rPr>
              <a:t>contrôle-commandes </a:t>
            </a:r>
            <a:r>
              <a:rPr lang="fr-FR" sz="2400" dirty="0">
                <a:solidFill>
                  <a:schemeClr val="bg1"/>
                </a:solidFill>
              </a:rPr>
              <a:t>et des </a:t>
            </a:r>
            <a:r>
              <a:rPr lang="fr-FR" sz="2400" dirty="0" smtClean="0">
                <a:solidFill>
                  <a:schemeClr val="bg1"/>
                </a:solidFill>
              </a:rPr>
              <a:t>utilités.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Le planning </a:t>
            </a:r>
            <a:r>
              <a:rPr lang="fr-FR" sz="2400" dirty="0">
                <a:solidFill>
                  <a:schemeClr val="bg1"/>
                </a:solidFill>
              </a:rPr>
              <a:t>est discuté et consolidé avec les représentants des différents groupes concernés lors de deux réunions </a:t>
            </a:r>
            <a:r>
              <a:rPr lang="fr-FR" sz="2400" dirty="0" smtClean="0">
                <a:solidFill>
                  <a:schemeClr val="bg1"/>
                </a:solidFill>
              </a:rPr>
              <a:t>préparatoires. </a:t>
            </a:r>
            <a:r>
              <a:rPr lang="fr-FR" sz="2400" dirty="0">
                <a:solidFill>
                  <a:schemeClr val="bg1"/>
                </a:solidFill>
              </a:rPr>
              <a:t>Une </a:t>
            </a:r>
            <a:r>
              <a:rPr lang="fr-FR" sz="2400" dirty="0" smtClean="0">
                <a:solidFill>
                  <a:schemeClr val="bg1"/>
                </a:solidFill>
              </a:rPr>
              <a:t>validation </a:t>
            </a:r>
            <a:r>
              <a:rPr lang="fr-FR" sz="2400" dirty="0">
                <a:solidFill>
                  <a:schemeClr val="bg1"/>
                </a:solidFill>
              </a:rPr>
              <a:t>est requise pour toute </a:t>
            </a:r>
            <a:r>
              <a:rPr lang="fr-FR" sz="2400" dirty="0" smtClean="0">
                <a:solidFill>
                  <a:schemeClr val="bg1"/>
                </a:solidFill>
              </a:rPr>
              <a:t>intervention ou </a:t>
            </a:r>
            <a:r>
              <a:rPr lang="fr-FR" sz="2400" dirty="0">
                <a:solidFill>
                  <a:schemeClr val="bg1"/>
                </a:solidFill>
              </a:rPr>
              <a:t>visite effectuée dans </a:t>
            </a:r>
            <a:r>
              <a:rPr lang="fr-FR" sz="2400" dirty="0" smtClean="0">
                <a:solidFill>
                  <a:schemeClr val="bg1"/>
                </a:solidFill>
              </a:rPr>
              <a:t>les tunnels.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Depuis janvier </a:t>
            </a:r>
            <a:r>
              <a:rPr lang="fr-FR" sz="2400" dirty="0">
                <a:solidFill>
                  <a:schemeClr val="bg1"/>
                </a:solidFill>
              </a:rPr>
              <a:t>2017, </a:t>
            </a:r>
            <a:r>
              <a:rPr lang="fr-FR" sz="2400" dirty="0" smtClean="0">
                <a:solidFill>
                  <a:schemeClr val="bg1"/>
                </a:solidFill>
              </a:rPr>
              <a:t>tout est géré par l’outil JIRA. </a:t>
            </a:r>
            <a:r>
              <a:rPr lang="fr-FR" sz="2400" dirty="0">
                <a:solidFill>
                  <a:schemeClr val="bg1"/>
                </a:solidFill>
              </a:rPr>
              <a:t>Chaque étape de validation (</a:t>
            </a:r>
            <a:r>
              <a:rPr lang="fr-FR" sz="2400" dirty="0" smtClean="0">
                <a:solidFill>
                  <a:schemeClr val="bg1"/>
                </a:solidFill>
              </a:rPr>
              <a:t>sécurité classique, </a:t>
            </a:r>
            <a:r>
              <a:rPr lang="fr-FR" sz="2400" dirty="0">
                <a:solidFill>
                  <a:schemeClr val="bg1"/>
                </a:solidFill>
              </a:rPr>
              <a:t>radioprotection, </a:t>
            </a:r>
            <a:r>
              <a:rPr lang="fr-FR" sz="2400" dirty="0" smtClean="0">
                <a:solidFill>
                  <a:schemeClr val="bg1"/>
                </a:solidFill>
              </a:rPr>
              <a:t>opération machine) </a:t>
            </a:r>
            <a:r>
              <a:rPr lang="fr-FR" sz="2400" dirty="0">
                <a:solidFill>
                  <a:schemeClr val="bg1"/>
                </a:solidFill>
              </a:rPr>
              <a:t>peut être effectuée à </a:t>
            </a:r>
            <a:r>
              <a:rPr lang="fr-FR" sz="2400" dirty="0" smtClean="0">
                <a:solidFill>
                  <a:schemeClr val="bg1"/>
                </a:solidFill>
              </a:rPr>
              <a:t>distance. </a:t>
            </a:r>
          </a:p>
          <a:p>
            <a:r>
              <a:rPr lang="fr-FR" sz="2400" dirty="0" smtClean="0">
                <a:solidFill>
                  <a:schemeClr val="bg1"/>
                </a:solidFill>
              </a:rPr>
              <a:t>Toutes </a:t>
            </a:r>
            <a:r>
              <a:rPr lang="fr-FR" sz="2400" dirty="0">
                <a:solidFill>
                  <a:schemeClr val="bg1"/>
                </a:solidFill>
              </a:rPr>
              <a:t>les opérations sont synthétisées et suivies </a:t>
            </a:r>
            <a:r>
              <a:rPr lang="fr-FR" sz="2400" dirty="0" smtClean="0">
                <a:solidFill>
                  <a:schemeClr val="bg1"/>
                </a:solidFill>
              </a:rPr>
              <a:t>via un tableau de bord spécifique.</a:t>
            </a:r>
            <a:endParaRPr lang="fr-FR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>
            <p:custDataLst>
              <p:tags r:id="rId29"/>
            </p:custDataLst>
          </p:nvPr>
        </p:nvSpPr>
        <p:spPr>
          <a:xfrm>
            <a:off x="3929517" y="30045222"/>
            <a:ext cx="26085668" cy="1243012"/>
          </a:xfrm>
          <a:prstGeom prst="rect">
            <a:avLst/>
          </a:prstGeom>
          <a:solidFill>
            <a:srgbClr val="5E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5" name="Picture 3" descr="N:\Presentations\workshop\2016-WAO\images_support\Slicing\ARC05-Slicing.JP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84403" y="15401666"/>
            <a:ext cx="4069898" cy="542653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>
            <p:custDataLst>
              <p:tags r:id="rId31"/>
            </p:custDataLst>
          </p:nvPr>
        </p:nvSpPr>
        <p:spPr>
          <a:xfrm>
            <a:off x="3583906" y="30333254"/>
            <a:ext cx="1810880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Comment rendre les rapports et les consultations faciles avec JIRA</a:t>
            </a:r>
            <a:endParaRPr lang="en-US" sz="5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3" name="Groupe 12"/>
          <p:cNvGrpSpPr/>
          <p:nvPr>
            <p:custDataLst>
              <p:tags r:id="rId32"/>
            </p:custDataLst>
          </p:nvPr>
        </p:nvGrpSpPr>
        <p:grpSpPr>
          <a:xfrm>
            <a:off x="12745092" y="36366584"/>
            <a:ext cx="8174260" cy="6120680"/>
            <a:chOff x="4406161" y="35421982"/>
            <a:chExt cx="8518633" cy="6432551"/>
          </a:xfrm>
        </p:grpSpPr>
        <p:sp>
          <p:nvSpPr>
            <p:cNvPr id="186" name="ZoneTexte 185"/>
            <p:cNvSpPr txBox="1"/>
            <p:nvPr>
              <p:custDataLst>
                <p:tags r:id="rId92"/>
              </p:custDataLst>
            </p:nvPr>
          </p:nvSpPr>
          <p:spPr>
            <a:xfrm>
              <a:off x="9606543" y="35738014"/>
              <a:ext cx="3318251" cy="74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</a:rPr>
                <a:t>Incidents en cours - À traiter par le groupe </a:t>
              </a:r>
              <a:r>
                <a:rPr lang="fr-FR" sz="2000" dirty="0" smtClean="0">
                  <a:solidFill>
                    <a:schemeClr val="bg1"/>
                  </a:solidFill>
                </a:rPr>
                <a:t>support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87" name="ZoneTexte 186"/>
            <p:cNvSpPr txBox="1"/>
            <p:nvPr>
              <p:custDataLst>
                <p:tags r:id="rId93"/>
              </p:custDataLst>
            </p:nvPr>
          </p:nvSpPr>
          <p:spPr>
            <a:xfrm>
              <a:off x="9606543" y="36601725"/>
              <a:ext cx="3168352" cy="74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chemeClr val="bg1"/>
                  </a:solidFill>
                </a:rPr>
                <a:t>Incidents en cours </a:t>
              </a:r>
              <a:r>
                <a:rPr lang="fr-FR" sz="2000" dirty="0" smtClean="0">
                  <a:solidFill>
                    <a:schemeClr val="bg1"/>
                  </a:solidFill>
                </a:rPr>
                <a:t>– groupe impacté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sp>
          <p:nvSpPr>
            <p:cNvPr id="189" name="ZoneTexte 188"/>
            <p:cNvSpPr txBox="1"/>
            <p:nvPr>
              <p:custDataLst>
                <p:tags r:id="rId94"/>
              </p:custDataLst>
            </p:nvPr>
          </p:nvSpPr>
          <p:spPr>
            <a:xfrm>
              <a:off x="9565812" y="40305110"/>
              <a:ext cx="3168352" cy="42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bg1"/>
                  </a:solidFill>
                </a:rPr>
                <a:t>Problèmes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0" name="ZoneTexte 189"/>
            <p:cNvSpPr txBox="1"/>
            <p:nvPr>
              <p:custDataLst>
                <p:tags r:id="rId95"/>
              </p:custDataLst>
            </p:nvPr>
          </p:nvSpPr>
          <p:spPr>
            <a:xfrm>
              <a:off x="9521480" y="40910879"/>
              <a:ext cx="3168352" cy="74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Incidents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fermés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depuis</a:t>
              </a:r>
              <a:r>
                <a:rPr lang="en-US" sz="2000" dirty="0" smtClean="0">
                  <a:solidFill>
                    <a:schemeClr val="bg1"/>
                  </a:solidFill>
                </a:rPr>
                <a:t> plus de 365 </a:t>
              </a:r>
              <a:r>
                <a:rPr lang="en-US" sz="2000" dirty="0">
                  <a:solidFill>
                    <a:schemeClr val="bg1"/>
                  </a:solidFill>
                </a:rPr>
                <a:t>days</a:t>
              </a:r>
              <a:endParaRPr lang="fr-FR" sz="2000" dirty="0">
                <a:solidFill>
                  <a:schemeClr val="bg1"/>
                </a:solidFill>
              </a:endParaRPr>
            </a:p>
          </p:txBody>
        </p:sp>
        <p:pic>
          <p:nvPicPr>
            <p:cNvPr id="191" name="Picture 3"/>
            <p:cNvPicPr>
              <a:picLocks noChangeAspect="1" noChangeArrowheads="1"/>
            </p:cNvPicPr>
            <p:nvPr>
              <p:custDataLst>
                <p:tags r:id="rId96"/>
              </p:custDataLst>
            </p:nvPr>
          </p:nvPicPr>
          <p:blipFill>
            <a:blip r:embed="rId13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161" y="35421982"/>
              <a:ext cx="4968552" cy="64325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2" name="ZoneTexte 191"/>
            <p:cNvSpPr txBox="1"/>
            <p:nvPr>
              <p:custDataLst>
                <p:tags r:id="rId97"/>
              </p:custDataLst>
            </p:nvPr>
          </p:nvSpPr>
          <p:spPr>
            <a:xfrm>
              <a:off x="9606543" y="39016315"/>
              <a:ext cx="3168352" cy="7439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bg1"/>
                  </a:solidFill>
                </a:rPr>
                <a:t>Incidents </a:t>
              </a:r>
              <a:r>
                <a:rPr lang="en-US" sz="2000" dirty="0" err="1" smtClean="0">
                  <a:solidFill>
                    <a:schemeClr val="bg1"/>
                  </a:solidFill>
                </a:rPr>
                <a:t>résolus</a:t>
              </a:r>
              <a:r>
                <a:rPr lang="en-US" sz="2000" dirty="0" smtClean="0">
                  <a:solidFill>
                    <a:schemeClr val="bg1"/>
                  </a:solidFill>
                </a:rPr>
                <a:t>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-  </a:t>
              </a:r>
              <a:br>
                <a:rPr lang="en-US" sz="2000" b="1" dirty="0" smtClean="0">
                  <a:solidFill>
                    <a:schemeClr val="bg1"/>
                  </a:solidFill>
                </a:rPr>
              </a:br>
              <a:r>
                <a:rPr lang="fr-FR" sz="2000" dirty="0" smtClean="0">
                  <a:solidFill>
                    <a:schemeClr val="bg1"/>
                  </a:solidFill>
                </a:rPr>
                <a:t>groupe </a:t>
              </a:r>
              <a:r>
                <a:rPr lang="fr-FR" sz="2000" dirty="0">
                  <a:solidFill>
                    <a:schemeClr val="bg1"/>
                  </a:solidFill>
                </a:rPr>
                <a:t>impacté </a:t>
              </a:r>
              <a:endParaRPr lang="fr-FR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3" name="Accolade fermante 192"/>
            <p:cNvSpPr/>
            <p:nvPr>
              <p:custDataLst>
                <p:tags r:id="rId98"/>
              </p:custDataLst>
            </p:nvPr>
          </p:nvSpPr>
          <p:spPr>
            <a:xfrm>
              <a:off x="9379347" y="35733854"/>
              <a:ext cx="142133" cy="720080"/>
            </a:xfrm>
            <a:prstGeom prst="righ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Accolade fermante 193"/>
            <p:cNvSpPr/>
            <p:nvPr>
              <p:custDataLst>
                <p:tags r:id="rId99"/>
              </p:custDataLst>
            </p:nvPr>
          </p:nvSpPr>
          <p:spPr>
            <a:xfrm>
              <a:off x="9395224" y="36603466"/>
              <a:ext cx="142133" cy="720080"/>
            </a:xfrm>
            <a:prstGeom prst="rightBrac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5" name="Accolade fermante 194"/>
            <p:cNvSpPr/>
            <p:nvPr>
              <p:custDataLst>
                <p:tags r:id="rId100"/>
              </p:custDataLst>
            </p:nvPr>
          </p:nvSpPr>
          <p:spPr>
            <a:xfrm>
              <a:off x="9385859" y="37534053"/>
              <a:ext cx="151498" cy="1056035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6" name="Accolade fermante 195"/>
            <p:cNvSpPr/>
            <p:nvPr>
              <p:custDataLst>
                <p:tags r:id="rId101"/>
              </p:custDataLst>
            </p:nvPr>
          </p:nvSpPr>
          <p:spPr>
            <a:xfrm>
              <a:off x="9392545" y="38758190"/>
              <a:ext cx="166077" cy="1224136"/>
            </a:xfrm>
            <a:prstGeom prst="rightBrac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7" name="Accolade fermante 196"/>
            <p:cNvSpPr/>
            <p:nvPr>
              <p:custDataLst>
                <p:tags r:id="rId102"/>
              </p:custDataLst>
            </p:nvPr>
          </p:nvSpPr>
          <p:spPr>
            <a:xfrm>
              <a:off x="9392708" y="40160212"/>
              <a:ext cx="142133" cy="69656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6" name="Accolade fermante 175"/>
            <p:cNvSpPr/>
            <p:nvPr>
              <p:custDataLst>
                <p:tags r:id="rId103"/>
              </p:custDataLst>
            </p:nvPr>
          </p:nvSpPr>
          <p:spPr>
            <a:xfrm>
              <a:off x="9374713" y="40980360"/>
              <a:ext cx="183151" cy="75764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ZoneTexte 1"/>
          <p:cNvSpPr txBox="1"/>
          <p:nvPr>
            <p:custDataLst>
              <p:tags r:id="rId33"/>
            </p:custDataLst>
          </p:nvPr>
        </p:nvSpPr>
        <p:spPr>
          <a:xfrm>
            <a:off x="12655123" y="31557390"/>
            <a:ext cx="88097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Tableau de 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bord</a:t>
            </a: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, un 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nouvel</a:t>
            </a:r>
            <a:r>
              <a:rPr lang="en-US" sz="2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cs typeface="Arial" panose="020B0604020202020204" pitchFamily="34" charset="0"/>
              </a:rPr>
              <a:t>outil</a:t>
            </a:r>
            <a:endParaRPr lang="en-US" sz="24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Possibilité </a:t>
            </a:r>
            <a:r>
              <a:rPr lang="fr-FR" sz="2400" dirty="0">
                <a:solidFill>
                  <a:schemeClr val="bg1"/>
                </a:solidFill>
              </a:rPr>
              <a:t>d'afficher </a:t>
            </a:r>
            <a:r>
              <a:rPr lang="fr-FR" sz="2400" dirty="0" smtClean="0">
                <a:solidFill>
                  <a:schemeClr val="bg1"/>
                </a:solidFill>
              </a:rPr>
              <a:t>le </a:t>
            </a:r>
            <a:r>
              <a:rPr lang="fr-FR" sz="2400" dirty="0">
                <a:solidFill>
                  <a:schemeClr val="bg1"/>
                </a:solidFill>
              </a:rPr>
              <a:t>statut </a:t>
            </a:r>
            <a:r>
              <a:rPr lang="fr-FR" sz="2400" dirty="0" smtClean="0">
                <a:solidFill>
                  <a:schemeClr val="bg1"/>
                </a:solidFill>
              </a:rPr>
              <a:t>d’un incident, de le mettre à </a:t>
            </a:r>
            <a:r>
              <a:rPr lang="fr-FR" sz="2400" dirty="0">
                <a:solidFill>
                  <a:schemeClr val="bg1"/>
                </a:solidFill>
              </a:rPr>
              <a:t>jour et </a:t>
            </a:r>
            <a:r>
              <a:rPr lang="fr-FR" sz="2400" dirty="0" smtClean="0">
                <a:solidFill>
                  <a:schemeClr val="bg1"/>
                </a:solidFill>
              </a:rPr>
              <a:t>de la partager à </a:t>
            </a:r>
            <a:r>
              <a:rPr lang="fr-FR" sz="2400" dirty="0">
                <a:solidFill>
                  <a:schemeClr val="bg1"/>
                </a:solidFill>
              </a:rPr>
              <a:t>tout moment pour: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fr-FR" sz="2400" dirty="0" smtClean="0">
                <a:solidFill>
                  <a:schemeClr val="bg1"/>
                </a:solidFill>
              </a:rPr>
              <a:t>Les astreintes (incidents </a:t>
            </a:r>
            <a:r>
              <a:rPr lang="fr-FR" sz="2400" dirty="0">
                <a:solidFill>
                  <a:schemeClr val="bg1"/>
                </a:solidFill>
              </a:rPr>
              <a:t>en cours</a:t>
            </a:r>
            <a:r>
              <a:rPr lang="fr-FR" sz="2400" dirty="0" smtClean="0">
                <a:solidFill>
                  <a:schemeClr val="bg1"/>
                </a:solidFill>
              </a:rPr>
              <a:t>)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- </a:t>
            </a:r>
            <a:r>
              <a:rPr lang="fr-FR" sz="2400" dirty="0" smtClean="0">
                <a:solidFill>
                  <a:schemeClr val="bg1"/>
                </a:solidFill>
              </a:rPr>
              <a:t>Les </a:t>
            </a:r>
            <a:r>
              <a:rPr lang="fr-FR" sz="2400" dirty="0">
                <a:solidFill>
                  <a:schemeClr val="bg1"/>
                </a:solidFill>
              </a:rPr>
              <a:t>membres du groupe de </a:t>
            </a:r>
            <a:r>
              <a:rPr lang="fr-FR" sz="2400" dirty="0" smtClean="0">
                <a:solidFill>
                  <a:schemeClr val="bg1"/>
                </a:solidFill>
              </a:rPr>
              <a:t>support</a:t>
            </a:r>
          </a:p>
          <a:p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    - Les c</a:t>
            </a:r>
            <a:r>
              <a:rPr lang="fr-FR" sz="2400" dirty="0" err="1" smtClean="0">
                <a:solidFill>
                  <a:schemeClr val="bg1"/>
                </a:solidFill>
              </a:rPr>
              <a:t>hefs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de </a:t>
            </a:r>
            <a:r>
              <a:rPr lang="fr-FR" sz="2400" dirty="0" smtClean="0">
                <a:solidFill>
                  <a:schemeClr val="bg1"/>
                </a:solidFill>
              </a:rPr>
              <a:t>groupes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>    - </a:t>
            </a:r>
            <a:r>
              <a:rPr lang="fr-FR" sz="2400" dirty="0">
                <a:solidFill>
                  <a:schemeClr val="bg1"/>
                </a:solidFill>
              </a:rPr>
              <a:t>Les </a:t>
            </a:r>
            <a:r>
              <a:rPr lang="fr-FR" sz="2400" dirty="0" smtClean="0">
                <a:solidFill>
                  <a:schemeClr val="bg1"/>
                </a:solidFill>
              </a:rPr>
              <a:t>autres personnes concernées (support informatique, </a:t>
            </a:r>
            <a:r>
              <a:rPr lang="fr-FR" sz="2400" dirty="0">
                <a:solidFill>
                  <a:schemeClr val="bg1"/>
                </a:solidFill>
              </a:rPr>
              <a:t>coordinateurs </a:t>
            </a:r>
            <a:r>
              <a:rPr lang="fr-FR" sz="2400" dirty="0" smtClean="0">
                <a:solidFill>
                  <a:schemeClr val="bg1"/>
                </a:solidFill>
              </a:rPr>
              <a:t>de hall expériences, </a:t>
            </a:r>
            <a:r>
              <a:rPr lang="fr-FR" sz="2400" dirty="0">
                <a:solidFill>
                  <a:schemeClr val="bg1"/>
                </a:solidFill>
              </a:rPr>
              <a:t>coordinateurs exécutifs, </a:t>
            </a:r>
            <a:r>
              <a:rPr lang="fr-FR" sz="2400" dirty="0" smtClean="0">
                <a:solidFill>
                  <a:schemeClr val="bg1"/>
                </a:solidFill>
              </a:rPr>
              <a:t>opérateurs </a:t>
            </a:r>
            <a:r>
              <a:rPr lang="fr-FR" sz="2400" dirty="0">
                <a:solidFill>
                  <a:schemeClr val="bg1"/>
                </a:solidFill>
              </a:rPr>
              <a:t>de machines, etc.)</a:t>
            </a:r>
            <a: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fr-FR" sz="2400" dirty="0">
                <a:solidFill>
                  <a:schemeClr val="bg1"/>
                </a:solidFill>
              </a:rPr>
              <a:t>Tableaux de bord créés pour tous les </a:t>
            </a:r>
            <a:r>
              <a:rPr lang="fr-FR" sz="2400" dirty="0" smtClean="0">
                <a:solidFill>
                  <a:schemeClr val="bg1"/>
                </a:solidFill>
              </a:rPr>
              <a:t>groupes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>
                <a:solidFill>
                  <a:schemeClr val="bg1"/>
                </a:solidFill>
              </a:rPr>
              <a:t>Gestion et mises à jour effectuées par </a:t>
            </a:r>
            <a:r>
              <a:rPr lang="fr-FR" sz="2400" dirty="0" smtClean="0">
                <a:solidFill>
                  <a:schemeClr val="bg1"/>
                </a:solidFill>
              </a:rPr>
              <a:t>le groupe Opération </a:t>
            </a:r>
            <a:endParaRPr lang="fr-FR" sz="2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8" name="ZoneTexte 177"/>
          <p:cNvSpPr txBox="1"/>
          <p:nvPr>
            <p:custDataLst>
              <p:tags r:id="rId34"/>
            </p:custDataLst>
          </p:nvPr>
        </p:nvSpPr>
        <p:spPr>
          <a:xfrm>
            <a:off x="21464873" y="31288234"/>
            <a:ext cx="8550312" cy="230832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+"/>
            </a:pPr>
            <a:r>
              <a:rPr lang="fr-FR" sz="2400" dirty="0">
                <a:solidFill>
                  <a:schemeClr val="bg1"/>
                </a:solidFill>
              </a:rPr>
              <a:t>La </a:t>
            </a:r>
            <a:r>
              <a:rPr lang="fr-FR" sz="2400" dirty="0" smtClean="0">
                <a:solidFill>
                  <a:schemeClr val="bg1"/>
                </a:solidFill>
              </a:rPr>
              <a:t>saisie et le suivi des incidents est plus facile avec JIRA qu'avec </a:t>
            </a:r>
            <a:r>
              <a:rPr lang="fr-FR" sz="2400" dirty="0">
                <a:solidFill>
                  <a:schemeClr val="bg1"/>
                </a:solidFill>
              </a:rPr>
              <a:t>ELOG .</a:t>
            </a:r>
            <a:endParaRPr lang="fr-FR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Calibri" panose="020F0502020204030204" pitchFamily="34" charset="0"/>
              <a:buChar char="+"/>
            </a:pPr>
            <a:r>
              <a:rPr lang="fr-FR" sz="2400" dirty="0">
                <a:solidFill>
                  <a:schemeClr val="bg1"/>
                </a:solidFill>
              </a:rPr>
              <a:t>Les </a:t>
            </a:r>
            <a:r>
              <a:rPr lang="fr-FR" sz="2400" dirty="0" smtClean="0">
                <a:solidFill>
                  <a:schemeClr val="bg1"/>
                </a:solidFill>
              </a:rPr>
              <a:t>défauts de régulation Top-Up et d'insertions </a:t>
            </a:r>
            <a:r>
              <a:rPr lang="fr-FR" sz="2400" dirty="0">
                <a:solidFill>
                  <a:schemeClr val="bg1"/>
                </a:solidFill>
              </a:rPr>
              <a:t>sont créées automatiquement et les tickets contiennent </a:t>
            </a:r>
            <a:r>
              <a:rPr lang="fr-FR" sz="2400" dirty="0" smtClean="0">
                <a:solidFill>
                  <a:schemeClr val="bg1"/>
                </a:solidFill>
              </a:rPr>
              <a:t>des logs.</a:t>
            </a:r>
          </a:p>
          <a:p>
            <a:pPr marL="342900" indent="-342900">
              <a:buFont typeface="Calibri" panose="020F0502020204030204" pitchFamily="34" charset="0"/>
              <a:buChar char="+"/>
            </a:pPr>
            <a:r>
              <a:rPr lang="fr-FR" sz="2400" dirty="0">
                <a:solidFill>
                  <a:schemeClr val="bg1"/>
                </a:solidFill>
              </a:rPr>
              <a:t>Meilleure communication et visibilité accrue (incidents </a:t>
            </a:r>
            <a:r>
              <a:rPr lang="fr-FR" sz="2400" dirty="0" smtClean="0">
                <a:solidFill>
                  <a:schemeClr val="bg1"/>
                </a:solidFill>
              </a:rPr>
              <a:t>en lien direct avec les lignes, </a:t>
            </a:r>
            <a:r>
              <a:rPr lang="fr-FR" sz="2400" dirty="0">
                <a:solidFill>
                  <a:schemeClr val="bg1"/>
                </a:solidFill>
              </a:rPr>
              <a:t>etc.)</a:t>
            </a:r>
            <a:endParaRPr 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ZoneTexte 226"/>
          <p:cNvSpPr txBox="1"/>
          <p:nvPr>
            <p:custDataLst>
              <p:tags r:id="rId35"/>
            </p:custDataLst>
          </p:nvPr>
        </p:nvSpPr>
        <p:spPr>
          <a:xfrm>
            <a:off x="21487805" y="34010827"/>
            <a:ext cx="8521180" cy="520142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Perspectives:</a:t>
            </a:r>
          </a:p>
          <a:p>
            <a:pPr marL="342900" indent="-342900">
              <a:buFont typeface="Vrinda" panose="020B0502040204020203" pitchFamily="34" charset="0"/>
              <a:buChar char="­"/>
            </a:pPr>
            <a:r>
              <a:rPr lang="fr-FR" sz="2400" dirty="0">
                <a:solidFill>
                  <a:schemeClr val="bg1"/>
                </a:solidFill>
              </a:rPr>
              <a:t>La recherche d'un ticket à l'aide de l'outil </a:t>
            </a:r>
            <a:r>
              <a:rPr lang="fr-FR" sz="2400" dirty="0" smtClean="0">
                <a:solidFill>
                  <a:schemeClr val="bg1"/>
                </a:solidFill>
              </a:rPr>
              <a:t> intégré n'est </a:t>
            </a:r>
            <a:r>
              <a:rPr lang="fr-FR" sz="2400" dirty="0">
                <a:solidFill>
                  <a:schemeClr val="bg1"/>
                </a:solidFill>
              </a:rPr>
              <a:t>pas </a:t>
            </a:r>
            <a:r>
              <a:rPr lang="fr-FR" sz="2400" dirty="0" smtClean="0">
                <a:solidFill>
                  <a:schemeClr val="bg1"/>
                </a:solidFill>
              </a:rPr>
              <a:t>simple: </a:t>
            </a:r>
            <a:r>
              <a:rPr lang="fr-FR" sz="2400" dirty="0">
                <a:solidFill>
                  <a:schemeClr val="bg1"/>
                </a:solidFill>
              </a:rPr>
              <a:t>les filtres et les tableaux de bord </a:t>
            </a:r>
            <a:r>
              <a:rPr lang="fr-FR" sz="2400" dirty="0" smtClean="0">
                <a:solidFill>
                  <a:schemeClr val="bg1"/>
                </a:solidFill>
              </a:rPr>
              <a:t>permettent </a:t>
            </a:r>
            <a:r>
              <a:rPr lang="fr-FR" sz="2400" dirty="0">
                <a:solidFill>
                  <a:schemeClr val="bg1"/>
                </a:solidFill>
              </a:rPr>
              <a:t>de préconfigurer les recherches; un plug-in "Quick </a:t>
            </a:r>
            <a:r>
              <a:rPr lang="fr-FR" sz="2400" dirty="0" err="1">
                <a:solidFill>
                  <a:schemeClr val="bg1"/>
                </a:solidFill>
              </a:rPr>
              <a:t>Filter</a:t>
            </a:r>
            <a:r>
              <a:rPr lang="fr-FR" sz="2400" dirty="0">
                <a:solidFill>
                  <a:schemeClr val="bg1"/>
                </a:solidFill>
              </a:rPr>
              <a:t>" est en cours de test (fonctionnalité similaire dans ELOG</a:t>
            </a:r>
            <a:r>
              <a:rPr lang="fr-FR" sz="2400" dirty="0" smtClean="0">
                <a:solidFill>
                  <a:schemeClr val="bg1"/>
                </a:solidFill>
              </a:rPr>
              <a:t>).</a:t>
            </a:r>
          </a:p>
          <a:p>
            <a:endParaRPr lang="fr-FR" sz="2400" dirty="0" smtClean="0"/>
          </a:p>
          <a:p>
            <a:pPr marL="342900" indent="-342900">
              <a:buFont typeface="Vrinda" panose="020B0502040204020203" pitchFamily="34" charset="0"/>
              <a:buChar char="­"/>
            </a:pPr>
            <a:r>
              <a:rPr lang="fr-FR" sz="2400" dirty="0">
                <a:solidFill>
                  <a:schemeClr val="bg1"/>
                </a:solidFill>
              </a:rPr>
              <a:t>Prochaines étapes pour les </a:t>
            </a:r>
            <a:r>
              <a:rPr lang="fr-FR" sz="2400" dirty="0" smtClean="0">
                <a:solidFill>
                  <a:schemeClr val="bg1"/>
                </a:solidFill>
              </a:rPr>
              <a:t>accélérateurs: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Formation des </a:t>
            </a:r>
            <a:r>
              <a:rPr lang="en-US" sz="2400" dirty="0" err="1" smtClean="0">
                <a:solidFill>
                  <a:schemeClr val="bg1"/>
                </a:solidFill>
              </a:rPr>
              <a:t>référents</a:t>
            </a:r>
            <a:r>
              <a:rPr lang="en-US" sz="2400" dirty="0" smtClean="0">
                <a:solidFill>
                  <a:schemeClr val="bg1"/>
                </a:solidFill>
              </a:rPr>
              <a:t> incidents de </a:t>
            </a:r>
            <a:r>
              <a:rPr lang="en-US" sz="2400" dirty="0" err="1" smtClean="0">
                <a:solidFill>
                  <a:schemeClr val="bg1"/>
                </a:solidFill>
              </a:rPr>
              <a:t>chaque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groupe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Amélioration du </a:t>
            </a:r>
            <a:r>
              <a:rPr lang="fr-FR" sz="2400" dirty="0">
                <a:solidFill>
                  <a:schemeClr val="bg1"/>
                </a:solidFill>
              </a:rPr>
              <a:t>Service </a:t>
            </a:r>
            <a:r>
              <a:rPr lang="fr-FR" sz="2400" dirty="0" smtClean="0">
                <a:solidFill>
                  <a:schemeClr val="bg1"/>
                </a:solidFill>
              </a:rPr>
              <a:t>Desk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Gestion </a:t>
            </a:r>
            <a:r>
              <a:rPr lang="fr-FR" sz="2400" dirty="0">
                <a:solidFill>
                  <a:schemeClr val="bg1"/>
                </a:solidFill>
              </a:rPr>
              <a:t>des </a:t>
            </a:r>
            <a:r>
              <a:rPr lang="fr-FR" sz="2400" dirty="0" smtClean="0">
                <a:solidFill>
                  <a:schemeClr val="bg1"/>
                </a:solidFill>
              </a:rPr>
              <a:t>problèmes.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bg1"/>
                </a:solidFill>
              </a:rPr>
              <a:t>Mise en place de la base de données des erreurs connues,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pPr marL="342900" indent="-342900">
              <a:buFont typeface="Vrinda" panose="020B0502040204020203" pitchFamily="34" charset="0"/>
              <a:buChar char="­"/>
            </a:pPr>
            <a:r>
              <a:rPr lang="fr-FR" sz="2400" dirty="0">
                <a:solidFill>
                  <a:schemeClr val="bg1"/>
                </a:solidFill>
              </a:rPr>
              <a:t>Extension aux incidents </a:t>
            </a:r>
            <a:r>
              <a:rPr lang="fr-FR" sz="2400" dirty="0" smtClean="0">
                <a:solidFill>
                  <a:schemeClr val="bg1"/>
                </a:solidFill>
              </a:rPr>
              <a:t>des lignes et du PC sécurité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  <a:endParaRPr lang="fr-F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Rogner un rectangle à un seul coin 164"/>
          <p:cNvSpPr/>
          <p:nvPr>
            <p:custDataLst>
              <p:tags r:id="rId36"/>
            </p:custDataLst>
          </p:nvPr>
        </p:nvSpPr>
        <p:spPr>
          <a:xfrm flipH="1">
            <a:off x="21464873" y="39128651"/>
            <a:ext cx="8596176" cy="3417301"/>
          </a:xfrm>
          <a:prstGeom prst="snip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3" name="Titre 1"/>
          <p:cNvSpPr txBox="1">
            <a:spLocks/>
          </p:cNvSpPr>
          <p:nvPr>
            <p:custDataLst>
              <p:tags r:id="rId37"/>
            </p:custDataLst>
          </p:nvPr>
        </p:nvSpPr>
        <p:spPr>
          <a:xfrm>
            <a:off x="4082425" y="31555495"/>
            <a:ext cx="8393266" cy="137004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Interface WEB:</a:t>
            </a:r>
            <a:endParaRPr lang="en-US" sz="24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algn="l"/>
            <a:r>
              <a:rPr lang="fr-FR" sz="2400" dirty="0">
                <a:solidFill>
                  <a:schemeClr val="bg1"/>
                </a:solidFill>
              </a:rPr>
              <a:t>Une interface </a:t>
            </a:r>
            <a:r>
              <a:rPr lang="fr-FR" sz="2400" dirty="0" smtClean="0">
                <a:solidFill>
                  <a:schemeClr val="bg1"/>
                </a:solidFill>
              </a:rPr>
              <a:t>graphique permet </a:t>
            </a:r>
            <a:r>
              <a:rPr lang="fr-FR" sz="2400" dirty="0">
                <a:solidFill>
                  <a:schemeClr val="bg1"/>
                </a:solidFill>
              </a:rPr>
              <a:t>de créer, d'escalader ou de résoudre un </a:t>
            </a:r>
            <a:r>
              <a:rPr lang="fr-FR" sz="2400" dirty="0" smtClean="0">
                <a:solidFill>
                  <a:schemeClr val="bg1"/>
                </a:solidFill>
              </a:rPr>
              <a:t>incident en </a:t>
            </a:r>
            <a:r>
              <a:rPr lang="fr-FR" sz="2400" dirty="0">
                <a:solidFill>
                  <a:schemeClr val="bg1"/>
                </a:solidFill>
              </a:rPr>
              <a:t>une seule étape</a:t>
            </a:r>
            <a:r>
              <a:rPr lang="en-US" sz="2400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Accolade fermante 28"/>
          <p:cNvSpPr/>
          <p:nvPr>
            <p:custDataLst>
              <p:tags r:id="rId38"/>
            </p:custDataLst>
          </p:nvPr>
        </p:nvSpPr>
        <p:spPr>
          <a:xfrm>
            <a:off x="27272482" y="18534112"/>
            <a:ext cx="183900" cy="1285974"/>
          </a:xfrm>
          <a:prstGeom prst="rightBrace">
            <a:avLst/>
          </a:prstGeom>
          <a:ln w="19050">
            <a:solidFill>
              <a:srgbClr val="5E5E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>
            <p:custDataLst>
              <p:tags r:id="rId39"/>
            </p:custDataLst>
          </p:nvPr>
        </p:nvSpPr>
        <p:spPr>
          <a:xfrm>
            <a:off x="17762537" y="23830169"/>
            <a:ext cx="2101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Demande d’évolution</a:t>
            </a:r>
            <a:endParaRPr lang="fr-FR" sz="2400" b="1" dirty="0">
              <a:solidFill>
                <a:schemeClr val="bg1"/>
              </a:solidFill>
            </a:endParaRPr>
          </a:p>
        </p:txBody>
      </p:sp>
      <p:pic>
        <p:nvPicPr>
          <p:cNvPr id="26" name="Image 25"/>
          <p:cNvPicPr>
            <a:picLocks noChangeAspect="1"/>
          </p:cNvPicPr>
          <p:nvPr>
            <p:custDataLst>
              <p:tags r:id="rId40"/>
            </p:custDataLst>
          </p:nvPr>
        </p:nvPicPr>
        <p:blipFill>
          <a:blip r:embed="rId13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5011" y="32853534"/>
            <a:ext cx="6120680" cy="9628236"/>
          </a:xfrm>
          <a:prstGeom prst="rect">
            <a:avLst/>
          </a:prstGeom>
        </p:spPr>
      </p:pic>
      <p:sp>
        <p:nvSpPr>
          <p:cNvPr id="174" name="ZoneTexte 173"/>
          <p:cNvSpPr txBox="1"/>
          <p:nvPr>
            <p:custDataLst>
              <p:tags r:id="rId41"/>
            </p:custDataLst>
          </p:nvPr>
        </p:nvSpPr>
        <p:spPr>
          <a:xfrm>
            <a:off x="21464873" y="30333254"/>
            <a:ext cx="8550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Retour d’expériences</a:t>
            </a:r>
            <a:endParaRPr lang="en-US" sz="5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0" name="ZoneTexte 69"/>
          <p:cNvSpPr txBox="1"/>
          <p:nvPr>
            <p:custDataLst>
              <p:tags r:id="rId42"/>
            </p:custDataLst>
          </p:nvPr>
        </p:nvSpPr>
        <p:spPr>
          <a:xfrm>
            <a:off x="4082426" y="32925542"/>
            <a:ext cx="227258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/>
            </a:r>
            <a:br>
              <a:rPr lang="fr-FR" sz="2400" dirty="0">
                <a:solidFill>
                  <a:schemeClr val="bg1"/>
                </a:solidFill>
              </a:rPr>
            </a:br>
            <a:r>
              <a:rPr lang="fr-FR" sz="2400" dirty="0">
                <a:solidFill>
                  <a:schemeClr val="bg1"/>
                </a:solidFill>
              </a:rPr>
              <a:t>Cette application a été développée avec le </a:t>
            </a:r>
            <a:r>
              <a:rPr lang="fr-FR" sz="2400" dirty="0" err="1">
                <a:solidFill>
                  <a:schemeClr val="bg1"/>
                </a:solidFill>
              </a:rPr>
              <a:t>framework</a:t>
            </a:r>
            <a:r>
              <a:rPr lang="fr-FR" sz="2400" dirty="0">
                <a:solidFill>
                  <a:schemeClr val="bg1"/>
                </a:solidFill>
              </a:rPr>
              <a:t> Python DJANGO par un opérateur. </a:t>
            </a:r>
            <a:endParaRPr lang="fr-FR" sz="2400" dirty="0" smtClean="0">
              <a:solidFill>
                <a:schemeClr val="bg1"/>
              </a:solidFill>
            </a:endParaRPr>
          </a:p>
          <a:p>
            <a:r>
              <a:rPr lang="fr-FR" sz="2400" dirty="0" smtClean="0">
                <a:solidFill>
                  <a:schemeClr val="bg1"/>
                </a:solidFill>
              </a:rPr>
              <a:t>Nous </a:t>
            </a:r>
            <a:r>
              <a:rPr lang="fr-FR" sz="2400" dirty="0">
                <a:solidFill>
                  <a:schemeClr val="bg1"/>
                </a:solidFill>
              </a:rPr>
              <a:t>pouvons également modifier un ticket existant, ce qui est un atout important pour la saisie automatique.</a:t>
            </a:r>
          </a:p>
        </p:txBody>
      </p:sp>
      <p:pic>
        <p:nvPicPr>
          <p:cNvPr id="120" name="Picture 2" descr="N:\COM\GRAPHISME\POSTERS\Gabarit-AO\POSTER AO\ELEMENTS\Couleur.png"/>
          <p:cNvPicPr preferRelativeResize="0">
            <a:picLocks noChangeArrowheads="1"/>
          </p:cNvPicPr>
          <p:nvPr>
            <p:custDataLst>
              <p:tags r:id="rId43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726153" y="21188238"/>
            <a:ext cx="9289031" cy="266249"/>
          </a:xfrm>
          <a:prstGeom prst="rect">
            <a:avLst/>
          </a:prstGeom>
          <a:solidFill>
            <a:srgbClr val="FBDB10"/>
          </a:solidFill>
          <a:extLst/>
        </p:spPr>
      </p:pic>
      <p:sp>
        <p:nvSpPr>
          <p:cNvPr id="66" name="Rectangle 65"/>
          <p:cNvSpPr/>
          <p:nvPr>
            <p:custDataLst>
              <p:tags r:id="rId44"/>
            </p:custDataLst>
          </p:nvPr>
        </p:nvSpPr>
        <p:spPr>
          <a:xfrm>
            <a:off x="10706639" y="21443314"/>
            <a:ext cx="9867856" cy="914297"/>
          </a:xfrm>
          <a:prstGeom prst="rect">
            <a:avLst/>
          </a:prstGeom>
          <a:solidFill>
            <a:srgbClr val="5E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Suivi</a:t>
            </a:r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5000" b="1" dirty="0" err="1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d’incident</a:t>
            </a:r>
            <a:endParaRPr lang="en-US" sz="5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67" name="Picture 2" descr="N:\COM\GRAPHISME\POSTERS\Gabarit-AO\POSTER AO\ELEMENTS\Couleur.png"/>
          <p:cNvPicPr preferRelativeResize="0">
            <a:picLocks noChangeArrowheads="1"/>
          </p:cNvPicPr>
          <p:nvPr>
            <p:custDataLst>
              <p:tags r:id="rId45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06639" y="21188239"/>
            <a:ext cx="9867856" cy="266248"/>
          </a:xfrm>
          <a:prstGeom prst="rect">
            <a:avLst/>
          </a:prstGeom>
          <a:solidFill>
            <a:srgbClr val="FBDB10"/>
          </a:solidFill>
          <a:extLst/>
        </p:spPr>
      </p:pic>
      <p:sp>
        <p:nvSpPr>
          <p:cNvPr id="35" name="Titre 1"/>
          <p:cNvSpPr txBox="1">
            <a:spLocks/>
          </p:cNvSpPr>
          <p:nvPr>
            <p:custDataLst>
              <p:tags r:id="rId46"/>
            </p:custDataLst>
          </p:nvPr>
        </p:nvSpPr>
        <p:spPr>
          <a:xfrm>
            <a:off x="10706639" y="22700406"/>
            <a:ext cx="9867856" cy="57816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176431" rtl="0" eaLnBrk="1" latinLnBrk="0" hangingPunct="1">
              <a:spcBef>
                <a:spcPct val="0"/>
              </a:spcBef>
              <a:buNone/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  <a:ea typeface="+mn-ea"/>
                <a:cs typeface="Arial" panose="020B0604020202020204" pitchFamily="34" charset="0"/>
              </a:rPr>
              <a:t>Apercu des  </a:t>
            </a:r>
            <a:r>
              <a:rPr lang="en-US" sz="2400" dirty="0">
                <a:latin typeface="+mn-lt"/>
                <a:ea typeface="+mn-ea"/>
                <a:cs typeface="Arial" panose="020B0604020202020204" pitchFamily="34" charset="0"/>
              </a:rPr>
              <a:t>6 </a:t>
            </a:r>
            <a:r>
              <a:rPr lang="en-US" sz="2400" dirty="0" smtClean="0">
                <a:latin typeface="+mn-lt"/>
                <a:ea typeface="+mn-ea"/>
                <a:cs typeface="Arial" panose="020B0604020202020204" pitchFamily="34" charset="0"/>
              </a:rPr>
              <a:t>"Process </a:t>
            </a:r>
            <a:r>
              <a:rPr lang="en-US" sz="2400" dirty="0" err="1" smtClean="0">
                <a:latin typeface="+mn-lt"/>
                <a:ea typeface="+mn-ea"/>
                <a:cs typeface="Arial" panose="020B0604020202020204" pitchFamily="34" charset="0"/>
              </a:rPr>
              <a:t>opérationels</a:t>
            </a:r>
            <a:r>
              <a:rPr lang="en-US" sz="2400" dirty="0" smtClean="0"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+mn-lt"/>
                <a:ea typeface="+mn-ea"/>
                <a:cs typeface="Arial" panose="020B0604020202020204" pitchFamily="34" charset="0"/>
              </a:rPr>
              <a:t>"</a:t>
            </a:r>
            <a:endParaRPr lang="fr-FR" sz="2400" dirty="0"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Rectangle 8"/>
          <p:cNvSpPr/>
          <p:nvPr>
            <p:custDataLst>
              <p:tags r:id="rId47"/>
            </p:custDataLst>
          </p:nvPr>
        </p:nvSpPr>
        <p:spPr>
          <a:xfrm>
            <a:off x="234329" y="22357612"/>
            <a:ext cx="10314517" cy="7471586"/>
          </a:xfrm>
          <a:prstGeom prst="wedgeRectCallout">
            <a:avLst>
              <a:gd name="adj1" fmla="val -20216"/>
              <a:gd name="adj2" fmla="val 485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pic>
        <p:nvPicPr>
          <p:cNvPr id="179" name="Picture 2" descr="N:\COM\GRAPHISME\POSTERS\Gabarit-AO\POSTER AO\ELEMENTS\Couleur.png"/>
          <p:cNvPicPr preferRelativeResize="0">
            <a:picLocks noChangeArrowheads="1"/>
          </p:cNvPicPr>
          <p:nvPr>
            <p:custDataLst>
              <p:tags r:id="rId48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330" y="21188239"/>
            <a:ext cx="10314515" cy="286026"/>
          </a:xfrm>
          <a:prstGeom prst="rect">
            <a:avLst/>
          </a:prstGeom>
          <a:solidFill>
            <a:srgbClr val="FBDB10"/>
          </a:solidFill>
          <a:extLst/>
        </p:spPr>
      </p:pic>
      <p:sp>
        <p:nvSpPr>
          <p:cNvPr id="180" name="Rectangle 179"/>
          <p:cNvSpPr/>
          <p:nvPr>
            <p:custDataLst>
              <p:tags r:id="rId49"/>
            </p:custDataLst>
          </p:nvPr>
        </p:nvSpPr>
        <p:spPr>
          <a:xfrm>
            <a:off x="234330" y="21447649"/>
            <a:ext cx="10314515" cy="909962"/>
          </a:xfrm>
          <a:prstGeom prst="rect">
            <a:avLst/>
          </a:prstGeom>
          <a:solidFill>
            <a:srgbClr val="5E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5000" b="1" dirty="0" smtClean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rPr>
              <a:t>Cycle d’un incident</a:t>
            </a:r>
            <a:endParaRPr lang="fr-FR" sz="50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e 13"/>
          <p:cNvGrpSpPr/>
          <p:nvPr>
            <p:custDataLst>
              <p:tags r:id="rId50"/>
            </p:custDataLst>
          </p:nvPr>
        </p:nvGrpSpPr>
        <p:grpSpPr>
          <a:xfrm>
            <a:off x="1242443" y="23033671"/>
            <a:ext cx="8713620" cy="6579503"/>
            <a:chOff x="1242443" y="23420486"/>
            <a:chExt cx="8713620" cy="6480720"/>
          </a:xfrm>
        </p:grpSpPr>
        <p:sp>
          <p:nvSpPr>
            <p:cNvPr id="102" name="ZoneTexte 101"/>
            <p:cNvSpPr txBox="1"/>
            <p:nvPr>
              <p:custDataLst>
                <p:tags r:id="rId62"/>
              </p:custDataLst>
            </p:nvPr>
          </p:nvSpPr>
          <p:spPr>
            <a:xfrm>
              <a:off x="7264763" y="25654475"/>
              <a:ext cx="2691300" cy="738664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i="1" dirty="0" smtClean="0">
                  <a:solidFill>
                    <a:srgbClr val="FF0000"/>
                  </a:solidFill>
                </a:rPr>
                <a:t>Incident connu  </a:t>
              </a:r>
              <a:r>
                <a:rPr lang="en-US" sz="1400" i="1" dirty="0" smtClean="0"/>
                <a:t>ne </a:t>
              </a:r>
              <a:r>
                <a:rPr lang="en-US" sz="1400" i="1" dirty="0" err="1" smtClean="0"/>
                <a:t>necessitant</a:t>
              </a:r>
              <a:r>
                <a:rPr lang="en-US" sz="1400" i="1" dirty="0" smtClean="0"/>
                <a:t>  pas </a:t>
              </a:r>
              <a:r>
                <a:rPr lang="en-US" sz="1400" i="1" dirty="0" err="1" smtClean="0"/>
                <a:t>d’intervention</a:t>
              </a:r>
              <a:r>
                <a:rPr lang="en-US" sz="1400" i="1" dirty="0" smtClean="0"/>
                <a:t> du </a:t>
              </a:r>
              <a:r>
                <a:rPr lang="en-US" sz="1400" i="1" dirty="0" err="1" smtClean="0"/>
                <a:t>groupe</a:t>
              </a:r>
              <a:r>
                <a:rPr lang="en-US" sz="1400" i="1" dirty="0" smtClean="0"/>
                <a:t> support (INIT</a:t>
              </a:r>
              <a:r>
                <a:rPr lang="en-US" sz="1400" i="1" dirty="0"/>
                <a:t>, RESET, ...)</a:t>
              </a:r>
              <a:endParaRPr lang="fr-FR" sz="1400" i="1" dirty="0"/>
            </a:p>
          </p:txBody>
        </p:sp>
        <p:sp>
          <p:nvSpPr>
            <p:cNvPr id="104" name="Rectangle 103"/>
            <p:cNvSpPr/>
            <p:nvPr>
              <p:custDataLst>
                <p:tags r:id="rId63"/>
              </p:custDataLst>
            </p:nvPr>
          </p:nvSpPr>
          <p:spPr>
            <a:xfrm>
              <a:off x="2541396" y="23801791"/>
              <a:ext cx="3102806" cy="452440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Création </a:t>
              </a:r>
              <a:r>
                <a:rPr lang="fr-FR" sz="2400" dirty="0"/>
                <a:t>(open to ALL)</a:t>
              </a:r>
            </a:p>
          </p:txBody>
        </p:sp>
        <p:sp>
          <p:nvSpPr>
            <p:cNvPr id="105" name="ZoneTexte 104"/>
            <p:cNvSpPr txBox="1"/>
            <p:nvPr>
              <p:custDataLst>
                <p:tags r:id="rId64"/>
              </p:custDataLst>
            </p:nvPr>
          </p:nvSpPr>
          <p:spPr>
            <a:xfrm>
              <a:off x="5850955" y="23420486"/>
              <a:ext cx="289788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u="sng" dirty="0" smtClean="0"/>
                <a:t>Projet </a:t>
              </a:r>
              <a:r>
                <a:rPr lang="fr-FR" sz="1400" i="1" u="sng" dirty="0"/>
                <a:t>: </a:t>
              </a:r>
              <a:r>
                <a:rPr lang="fr-FR" sz="1400" i="1" dirty="0" err="1">
                  <a:solidFill>
                    <a:srgbClr val="FF0000"/>
                  </a:solidFill>
                </a:rPr>
                <a:t>ServiceDesk</a:t>
              </a:r>
              <a:r>
                <a:rPr lang="fr-FR" sz="1400" i="1" dirty="0">
                  <a:solidFill>
                    <a:srgbClr val="FF0000"/>
                  </a:solidFill>
                </a:rPr>
                <a:t> CTRLDESK)</a:t>
              </a:r>
              <a:endParaRPr lang="fr-FR" sz="1400" i="1" u="sng" dirty="0"/>
            </a:p>
            <a:p>
              <a:r>
                <a:rPr lang="fr-FR" sz="1400" i="1" u="sng" dirty="0"/>
                <a:t>type </a:t>
              </a:r>
              <a:r>
                <a:rPr lang="fr-FR" sz="1400" i="1" u="sng" dirty="0" smtClean="0"/>
                <a:t>de demande: </a:t>
              </a:r>
              <a:r>
                <a:rPr lang="fr-FR" sz="1400" i="1" dirty="0">
                  <a:solidFill>
                    <a:srgbClr val="FF0000"/>
                  </a:solidFill>
                </a:rPr>
                <a:t>Incident</a:t>
              </a:r>
            </a:p>
            <a:p>
              <a:r>
                <a:rPr lang="fr-FR" sz="1400" i="1" u="sng" dirty="0" smtClean="0"/>
                <a:t>composants: </a:t>
              </a:r>
              <a:r>
                <a:rPr lang="fr-FR" sz="1400" i="1" dirty="0" smtClean="0">
                  <a:solidFill>
                    <a:srgbClr val="FF0000"/>
                  </a:solidFill>
                </a:rPr>
                <a:t>Machine </a:t>
              </a:r>
              <a:r>
                <a:rPr lang="fr-FR" sz="1400" i="1" dirty="0" err="1" smtClean="0">
                  <a:solidFill>
                    <a:srgbClr val="FF0000"/>
                  </a:solidFill>
                </a:rPr>
                <a:t>operation</a:t>
              </a:r>
              <a:endParaRPr lang="fr-FR" sz="1400" i="1" dirty="0">
                <a:solidFill>
                  <a:srgbClr val="FF0000"/>
                </a:solidFill>
              </a:endParaRPr>
            </a:p>
            <a:p>
              <a:r>
                <a:rPr lang="fr-FR" sz="1400" i="1" u="sng" dirty="0" smtClean="0"/>
                <a:t>résumé:</a:t>
              </a:r>
              <a:endParaRPr lang="fr-FR" sz="1400" i="1" u="sng" dirty="0"/>
            </a:p>
            <a:p>
              <a:r>
                <a:rPr lang="fr-FR" sz="1400" i="1" u="sng" dirty="0" smtClean="0"/>
                <a:t>Description :</a:t>
              </a:r>
              <a:endParaRPr lang="fr-FR" sz="1400" i="1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/>
            <p:cNvSpPr/>
            <p:nvPr>
              <p:custDataLst>
                <p:tags r:id="rId65"/>
              </p:custDataLst>
            </p:nvPr>
          </p:nvSpPr>
          <p:spPr>
            <a:xfrm>
              <a:off x="3577389" y="24877262"/>
              <a:ext cx="1897902" cy="276999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smtClean="0"/>
                <a:t>Séparation</a:t>
              </a:r>
              <a:endParaRPr lang="fr-FR" sz="2400" dirty="0"/>
            </a:p>
          </p:txBody>
        </p:sp>
        <p:cxnSp>
          <p:nvCxnSpPr>
            <p:cNvPr id="107" name="Connecteur droit avec flèche 106"/>
            <p:cNvCxnSpPr/>
            <p:nvPr>
              <p:custDataLst>
                <p:tags r:id="rId66"/>
              </p:custDataLst>
            </p:nvPr>
          </p:nvCxnSpPr>
          <p:spPr>
            <a:xfrm>
              <a:off x="4526339" y="24284582"/>
              <a:ext cx="1" cy="5926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Accolade ouvrante 107"/>
            <p:cNvSpPr/>
            <p:nvPr>
              <p:custDataLst>
                <p:tags r:id="rId67"/>
              </p:custDataLst>
            </p:nvPr>
          </p:nvSpPr>
          <p:spPr>
            <a:xfrm>
              <a:off x="5598491" y="23493475"/>
              <a:ext cx="214409" cy="1015663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Accolade ouvrante 108"/>
            <p:cNvSpPr/>
            <p:nvPr>
              <p:custDataLst>
                <p:tags r:id="rId68"/>
              </p:custDataLst>
            </p:nvPr>
          </p:nvSpPr>
          <p:spPr>
            <a:xfrm>
              <a:off x="5598491" y="24711694"/>
              <a:ext cx="60328" cy="825950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0" name="Rectangle 109"/>
            <p:cNvSpPr/>
            <p:nvPr>
              <p:custDataLst>
                <p:tags r:id="rId69"/>
              </p:custDataLst>
            </p:nvPr>
          </p:nvSpPr>
          <p:spPr>
            <a:xfrm>
              <a:off x="1315439" y="28101008"/>
              <a:ext cx="7518610" cy="362710"/>
            </a:xfrm>
            <a:prstGeom prst="rect">
              <a:avLst/>
            </a:prstGeom>
            <a:solidFill>
              <a:srgbClr val="00B05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tx1"/>
                  </a:solidFill>
                </a:rPr>
                <a:t>Résolu</a:t>
              </a: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>
              <p:custDataLst>
                <p:tags r:id="rId70"/>
              </p:custDataLst>
            </p:nvPr>
          </p:nvSpPr>
          <p:spPr>
            <a:xfrm>
              <a:off x="1242443" y="26300806"/>
              <a:ext cx="1459924" cy="452440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err="1" smtClean="0"/>
                <a:t>Level</a:t>
              </a:r>
              <a:r>
                <a:rPr lang="fr-FR" sz="2400" dirty="0" smtClean="0"/>
                <a:t> 1</a:t>
              </a:r>
              <a:endParaRPr lang="fr-FR" sz="2400" dirty="0"/>
            </a:p>
          </p:txBody>
        </p:sp>
        <p:sp>
          <p:nvSpPr>
            <p:cNvPr id="112" name="Rectangle 111"/>
            <p:cNvSpPr/>
            <p:nvPr>
              <p:custDataLst>
                <p:tags r:id="rId71"/>
              </p:custDataLst>
            </p:nvPr>
          </p:nvSpPr>
          <p:spPr>
            <a:xfrm>
              <a:off x="3505326" y="26300808"/>
              <a:ext cx="1673573" cy="452440"/>
            </a:xfrm>
            <a:prstGeom prst="rect">
              <a:avLst/>
            </a:prstGeom>
            <a:solidFill>
              <a:schemeClr val="accent1"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400" dirty="0" err="1" smtClean="0"/>
                <a:t>Level</a:t>
              </a:r>
              <a:r>
                <a:rPr lang="fr-FR" sz="2400" dirty="0" smtClean="0"/>
                <a:t> </a:t>
              </a:r>
              <a:r>
                <a:rPr lang="fr-FR" sz="2400" dirty="0"/>
                <a:t>2</a:t>
              </a:r>
            </a:p>
          </p:txBody>
        </p:sp>
        <p:cxnSp>
          <p:nvCxnSpPr>
            <p:cNvPr id="113" name="Connecteur en angle 112"/>
            <p:cNvCxnSpPr>
              <a:stCxn id="106" idx="2"/>
              <a:endCxn id="111" idx="0"/>
            </p:cNvCxnSpPr>
            <p:nvPr>
              <p:custDataLst>
                <p:tags r:id="rId72"/>
              </p:custDataLst>
            </p:nvPr>
          </p:nvCxnSpPr>
          <p:spPr>
            <a:xfrm rot="5400000">
              <a:off x="2676101" y="24450566"/>
              <a:ext cx="1146545" cy="2553935"/>
            </a:xfrm>
            <a:prstGeom prst="bentConnector3">
              <a:avLst>
                <a:gd name="adj1" fmla="val 38741"/>
              </a:avLst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en angle 113"/>
            <p:cNvCxnSpPr>
              <a:stCxn id="106" idx="2"/>
            </p:cNvCxnSpPr>
            <p:nvPr>
              <p:custDataLst>
                <p:tags r:id="rId73"/>
              </p:custDataLst>
            </p:nvPr>
          </p:nvCxnSpPr>
          <p:spPr>
            <a:xfrm rot="16200000" flipH="1">
              <a:off x="3956754" y="25723846"/>
              <a:ext cx="1146547" cy="7375"/>
            </a:xfrm>
            <a:prstGeom prst="bentConnector3">
              <a:avLst>
                <a:gd name="adj1" fmla="val 50000"/>
              </a:avLst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Connecteur droit avec flèche 114"/>
            <p:cNvCxnSpPr>
              <a:stCxn id="111" idx="2"/>
            </p:cNvCxnSpPr>
            <p:nvPr>
              <p:custDataLst>
                <p:tags r:id="rId74"/>
              </p:custDataLst>
            </p:nvPr>
          </p:nvCxnSpPr>
          <p:spPr>
            <a:xfrm>
              <a:off x="1972405" y="26753246"/>
              <a:ext cx="0" cy="134776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6" name="Connecteur droit avec flèche 115"/>
            <p:cNvCxnSpPr>
              <a:stCxn id="112" idx="2"/>
              <a:endCxn id="127" idx="0"/>
            </p:cNvCxnSpPr>
            <p:nvPr>
              <p:custDataLst>
                <p:tags r:id="rId75"/>
              </p:custDataLst>
            </p:nvPr>
          </p:nvCxnSpPr>
          <p:spPr>
            <a:xfrm flipH="1">
              <a:off x="3249373" y="26753248"/>
              <a:ext cx="1092739" cy="40665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Connecteur en angle 116"/>
            <p:cNvCxnSpPr>
              <a:stCxn id="106" idx="2"/>
            </p:cNvCxnSpPr>
            <p:nvPr>
              <p:custDataLst>
                <p:tags r:id="rId76"/>
              </p:custDataLst>
            </p:nvPr>
          </p:nvCxnSpPr>
          <p:spPr>
            <a:xfrm rot="16200000" flipH="1">
              <a:off x="4366221" y="25314380"/>
              <a:ext cx="2946747" cy="2626507"/>
            </a:xfrm>
            <a:prstGeom prst="bentConnector3">
              <a:avLst>
                <a:gd name="adj1" fmla="val 15521"/>
              </a:avLst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Connecteur en angle 117"/>
            <p:cNvCxnSpPr>
              <a:stCxn id="111" idx="3"/>
              <a:endCxn id="112" idx="1"/>
            </p:cNvCxnSpPr>
            <p:nvPr>
              <p:custDataLst>
                <p:tags r:id="rId77"/>
              </p:custDataLst>
            </p:nvPr>
          </p:nvCxnSpPr>
          <p:spPr>
            <a:xfrm>
              <a:off x="2702367" y="26527026"/>
              <a:ext cx="802958" cy="2"/>
            </a:xfrm>
            <a:prstGeom prst="bentConnector3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>
              <p:custDataLst>
                <p:tags r:id="rId78"/>
              </p:custDataLst>
            </p:nvPr>
          </p:nvSpPr>
          <p:spPr>
            <a:xfrm>
              <a:off x="1315439" y="29541166"/>
              <a:ext cx="7518610" cy="360040"/>
            </a:xfrm>
            <a:prstGeom prst="rect">
              <a:avLst/>
            </a:prstGeom>
            <a:solidFill>
              <a:srgbClr val="00B05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tx1"/>
                  </a:solidFill>
                </a:rPr>
                <a:t>Fermé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22" name="Connecteur droit avec flèche 121"/>
            <p:cNvCxnSpPr>
              <a:stCxn id="110" idx="2"/>
              <a:endCxn id="131" idx="0"/>
            </p:cNvCxnSpPr>
            <p:nvPr>
              <p:custDataLst>
                <p:tags r:id="rId79"/>
              </p:custDataLst>
            </p:nvPr>
          </p:nvCxnSpPr>
          <p:spPr>
            <a:xfrm>
              <a:off x="5074744" y="28463718"/>
              <a:ext cx="0" cy="38707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23" name="ZoneTexte 122"/>
            <p:cNvSpPr txBox="1"/>
            <p:nvPr>
              <p:custDataLst>
                <p:tags r:id="rId80"/>
              </p:custDataLst>
            </p:nvPr>
          </p:nvSpPr>
          <p:spPr>
            <a:xfrm>
              <a:off x="4628071" y="25727533"/>
              <a:ext cx="2261984" cy="52322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sz="1400" b="1" i="1" dirty="0">
                  <a:solidFill>
                    <a:srgbClr val="FF0000"/>
                  </a:solidFill>
                </a:rPr>
                <a:t>Incident nécessitant </a:t>
              </a:r>
              <a:r>
                <a:rPr lang="fr-FR" sz="1400" b="1" i="1" dirty="0" smtClean="0">
                  <a:solidFill>
                    <a:srgbClr val="FF0000"/>
                  </a:solidFill>
                </a:rPr>
                <a:t>une action du groupe support</a:t>
              </a:r>
              <a:endParaRPr lang="fr-FR" sz="1400" i="1" dirty="0"/>
            </a:p>
          </p:txBody>
        </p:sp>
        <p:sp>
          <p:nvSpPr>
            <p:cNvPr id="124" name="ZoneTexte 123"/>
            <p:cNvSpPr txBox="1"/>
            <p:nvPr>
              <p:custDataLst>
                <p:tags r:id="rId81"/>
              </p:custDataLst>
            </p:nvPr>
          </p:nvSpPr>
          <p:spPr>
            <a:xfrm>
              <a:off x="2121511" y="25724742"/>
              <a:ext cx="2073260" cy="44585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fr-FR" sz="1400" i="1" dirty="0"/>
            </a:p>
          </p:txBody>
        </p:sp>
        <p:sp>
          <p:nvSpPr>
            <p:cNvPr id="125" name="ZoneTexte 124"/>
            <p:cNvSpPr txBox="1"/>
            <p:nvPr>
              <p:custDataLst>
                <p:tags r:id="rId82"/>
              </p:custDataLst>
            </p:nvPr>
          </p:nvSpPr>
          <p:spPr>
            <a:xfrm>
              <a:off x="2300318" y="25229867"/>
              <a:ext cx="2041794" cy="30777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1400" b="1" i="1" dirty="0" smtClean="0">
                  <a:solidFill>
                    <a:srgbClr val="FF0000"/>
                  </a:solidFill>
                </a:rPr>
                <a:t>Routage par l’opérateur</a:t>
              </a:r>
              <a:endParaRPr lang="fr-FR" sz="1400" b="1" i="1" dirty="0">
                <a:solidFill>
                  <a:srgbClr val="FF0000"/>
                </a:solidFill>
              </a:endParaRPr>
            </a:p>
          </p:txBody>
        </p:sp>
        <p:sp>
          <p:nvSpPr>
            <p:cNvPr id="126" name="ZoneTexte 125"/>
            <p:cNvSpPr txBox="1"/>
            <p:nvPr>
              <p:custDataLst>
                <p:tags r:id="rId83"/>
              </p:custDataLst>
            </p:nvPr>
          </p:nvSpPr>
          <p:spPr>
            <a:xfrm>
              <a:off x="5204385" y="29218965"/>
              <a:ext cx="3629664" cy="3031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err="1" smtClean="0">
                  <a:solidFill>
                    <a:srgbClr val="FF0000"/>
                  </a:solidFill>
                </a:rPr>
                <a:t>Fermeture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du ticket par </a:t>
              </a:r>
              <a:r>
                <a:rPr lang="en-US" sz="1400" b="1" i="1" dirty="0" err="1" smtClean="0">
                  <a:solidFill>
                    <a:srgbClr val="FF0000"/>
                  </a:solidFill>
                </a:rPr>
                <a:t>l’IncidentManager</a:t>
              </a:r>
              <a:endParaRPr lang="fr-FR" sz="1400" i="1" dirty="0"/>
            </a:p>
          </p:txBody>
        </p:sp>
        <p:sp>
          <p:nvSpPr>
            <p:cNvPr id="127" name="Rectangle 126"/>
            <p:cNvSpPr/>
            <p:nvPr>
              <p:custDataLst>
                <p:tags r:id="rId84"/>
              </p:custDataLst>
            </p:nvPr>
          </p:nvSpPr>
          <p:spPr>
            <a:xfrm>
              <a:off x="2373418" y="27159898"/>
              <a:ext cx="1751908" cy="452440"/>
            </a:xfrm>
            <a:prstGeom prst="rect">
              <a:avLst/>
            </a:prstGeom>
            <a:solidFill>
              <a:schemeClr val="accent6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Création / lien vers </a:t>
              </a:r>
              <a:r>
                <a:rPr lang="fr-FR" sz="1400" dirty="0" err="1" smtClean="0"/>
                <a:t>probèmes</a:t>
              </a:r>
              <a:endParaRPr lang="fr-FR" sz="1400" dirty="0"/>
            </a:p>
          </p:txBody>
        </p:sp>
        <p:sp>
          <p:nvSpPr>
            <p:cNvPr id="128" name="Rectangle 127"/>
            <p:cNvSpPr/>
            <p:nvPr>
              <p:custDataLst>
                <p:tags r:id="rId85"/>
              </p:custDataLst>
            </p:nvPr>
          </p:nvSpPr>
          <p:spPr>
            <a:xfrm>
              <a:off x="4715982" y="27398092"/>
              <a:ext cx="1979425" cy="574613"/>
            </a:xfrm>
            <a:prstGeom prst="rect">
              <a:avLst/>
            </a:prstGeom>
            <a:solidFill>
              <a:schemeClr val="accent6">
                <a:lumMod val="75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 smtClean="0"/>
                <a:t>Création des fiches d’interventions des Lundi Machine</a:t>
              </a:r>
              <a:endParaRPr lang="fr-FR" sz="1400" dirty="0"/>
            </a:p>
          </p:txBody>
        </p:sp>
        <p:cxnSp>
          <p:nvCxnSpPr>
            <p:cNvPr id="129" name="Connecteur droit avec flèche 128"/>
            <p:cNvCxnSpPr>
              <a:stCxn id="112" idx="2"/>
              <a:endCxn id="128" idx="0"/>
            </p:cNvCxnSpPr>
            <p:nvPr>
              <p:custDataLst>
                <p:tags r:id="rId86"/>
              </p:custDataLst>
            </p:nvPr>
          </p:nvCxnSpPr>
          <p:spPr>
            <a:xfrm>
              <a:off x="4342113" y="26753248"/>
              <a:ext cx="1363582" cy="644844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0" name="Connecteur droit avec flèche 129"/>
            <p:cNvCxnSpPr>
              <a:stCxn id="112" idx="2"/>
            </p:cNvCxnSpPr>
            <p:nvPr>
              <p:custDataLst>
                <p:tags r:id="rId87"/>
              </p:custDataLst>
            </p:nvPr>
          </p:nvCxnSpPr>
          <p:spPr>
            <a:xfrm>
              <a:off x="4342112" y="26753248"/>
              <a:ext cx="0" cy="1347758"/>
            </a:xfrm>
            <a:prstGeom prst="straightConnector1">
              <a:avLst/>
            </a:prstGeom>
            <a:ln>
              <a:prstDash val="soli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31" name="Rectangle 130"/>
            <p:cNvSpPr/>
            <p:nvPr>
              <p:custDataLst>
                <p:tags r:id="rId88"/>
              </p:custDataLst>
            </p:nvPr>
          </p:nvSpPr>
          <p:spPr>
            <a:xfrm>
              <a:off x="1315439" y="28850797"/>
              <a:ext cx="7518609" cy="362710"/>
            </a:xfrm>
            <a:prstGeom prst="rect">
              <a:avLst/>
            </a:prstGeom>
            <a:solidFill>
              <a:srgbClr val="00B050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800" dirty="0" smtClean="0">
                  <a:solidFill>
                    <a:schemeClr val="tx1"/>
                  </a:solidFill>
                </a:rPr>
                <a:t>Revue</a:t>
              </a:r>
              <a:endParaRPr lang="fr-FR" sz="2800" dirty="0">
                <a:solidFill>
                  <a:schemeClr val="tx1"/>
                </a:solidFill>
              </a:endParaRPr>
            </a:p>
          </p:txBody>
        </p:sp>
        <p:cxnSp>
          <p:nvCxnSpPr>
            <p:cNvPr id="132" name="Connecteur droit avec flèche 131"/>
            <p:cNvCxnSpPr>
              <a:stCxn id="131" idx="2"/>
              <a:endCxn id="119" idx="0"/>
            </p:cNvCxnSpPr>
            <p:nvPr>
              <p:custDataLst>
                <p:tags r:id="rId89"/>
              </p:custDataLst>
            </p:nvPr>
          </p:nvCxnSpPr>
          <p:spPr>
            <a:xfrm>
              <a:off x="5074744" y="29213507"/>
              <a:ext cx="0" cy="32765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33" name="ZoneTexte 132"/>
            <p:cNvSpPr txBox="1"/>
            <p:nvPr>
              <p:custDataLst>
                <p:tags r:id="rId90"/>
              </p:custDataLst>
            </p:nvPr>
          </p:nvSpPr>
          <p:spPr>
            <a:xfrm>
              <a:off x="5202883" y="28498356"/>
              <a:ext cx="4753180" cy="30315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err="1" smtClean="0">
                  <a:solidFill>
                    <a:srgbClr val="FF0000"/>
                  </a:solidFill>
                </a:rPr>
                <a:t>Ajout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sz="1400" b="1" i="1" dirty="0" err="1" smtClean="0">
                  <a:solidFill>
                    <a:srgbClr val="FF0000"/>
                  </a:solidFill>
                </a:rPr>
                <a:t>commentaires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, rapport, ... par le </a:t>
              </a:r>
              <a:r>
                <a:rPr lang="en-US" sz="1400" b="1" i="1" dirty="0" err="1" smtClean="0">
                  <a:solidFill>
                    <a:srgbClr val="FF0000"/>
                  </a:solidFill>
                </a:rPr>
                <a:t>groupe</a:t>
              </a:r>
              <a:r>
                <a:rPr lang="en-US" sz="1400" b="1" i="1" dirty="0" smtClean="0">
                  <a:solidFill>
                    <a:srgbClr val="FF0000"/>
                  </a:solidFill>
                </a:rPr>
                <a:t> support</a:t>
              </a:r>
              <a:endParaRPr lang="fr-FR" sz="1400" i="1" dirty="0"/>
            </a:p>
          </p:txBody>
        </p:sp>
        <p:sp>
          <p:nvSpPr>
            <p:cNvPr id="152" name="ZoneTexte 151"/>
            <p:cNvSpPr txBox="1"/>
            <p:nvPr>
              <p:custDataLst>
                <p:tags r:id="rId91"/>
              </p:custDataLst>
            </p:nvPr>
          </p:nvSpPr>
          <p:spPr>
            <a:xfrm>
              <a:off x="5634931" y="24644622"/>
              <a:ext cx="376425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i="1" u="sng" dirty="0" smtClean="0"/>
                <a:t>Start date/ End Date</a:t>
              </a:r>
            </a:p>
            <a:p>
              <a:r>
                <a:rPr lang="fr-FR" sz="1400" i="1" u="sng" dirty="0" smtClean="0"/>
                <a:t>Incidence faisceau</a:t>
              </a:r>
              <a:endParaRPr lang="fr-FR" sz="1400" i="1" dirty="0">
                <a:solidFill>
                  <a:srgbClr val="FF0000"/>
                </a:solidFill>
              </a:endParaRPr>
            </a:p>
            <a:p>
              <a:r>
                <a:rPr lang="fr-FR" sz="1400" b="1" i="1" u="sng" dirty="0" smtClean="0">
                  <a:solidFill>
                    <a:srgbClr val="00B050"/>
                  </a:solidFill>
                </a:rPr>
                <a:t>Groupe (support) / </a:t>
              </a:r>
              <a:r>
                <a:rPr lang="fr-FR" sz="1400" b="1" i="1" u="sng" dirty="0" err="1" smtClean="0">
                  <a:solidFill>
                    <a:srgbClr val="00B050"/>
                  </a:solidFill>
                </a:rPr>
                <a:t>equipement</a:t>
              </a:r>
              <a:r>
                <a:rPr lang="fr-FR" sz="1400" b="1" i="1" u="sng" dirty="0" smtClean="0">
                  <a:solidFill>
                    <a:srgbClr val="00B050"/>
                  </a:solidFill>
                </a:rPr>
                <a:t> /  </a:t>
              </a:r>
              <a:r>
                <a:rPr lang="fr-FR" sz="1400" b="1" i="1" u="sng" dirty="0" err="1" smtClean="0">
                  <a:solidFill>
                    <a:srgbClr val="00B050"/>
                  </a:solidFill>
                </a:rPr>
                <a:t>faule</a:t>
              </a:r>
              <a:endParaRPr lang="fr-FR" sz="1400" b="1" i="1" u="sng" dirty="0">
                <a:solidFill>
                  <a:srgbClr val="00B050"/>
                </a:solidFill>
              </a:endParaRPr>
            </a:p>
            <a:p>
              <a:r>
                <a:rPr lang="fr-FR" sz="1400" i="1" u="sng" dirty="0" smtClean="0"/>
                <a:t>Emplacement</a:t>
              </a:r>
              <a:endParaRPr lang="fr-FR" sz="1400" i="1" u="sng" dirty="0"/>
            </a:p>
          </p:txBody>
        </p:sp>
      </p:grpSp>
      <p:sp>
        <p:nvSpPr>
          <p:cNvPr id="252" name="Rectangle 8"/>
          <p:cNvSpPr/>
          <p:nvPr>
            <p:custDataLst>
              <p:tags r:id="rId51"/>
            </p:custDataLst>
          </p:nvPr>
        </p:nvSpPr>
        <p:spPr>
          <a:xfrm>
            <a:off x="20726153" y="22357611"/>
            <a:ext cx="9289032" cy="7471587"/>
          </a:xfrm>
          <a:prstGeom prst="wedgeRectCallout">
            <a:avLst>
              <a:gd name="adj1" fmla="val -20216"/>
              <a:gd name="adj2" fmla="val 4857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21" name="Rectangle 120"/>
          <p:cNvSpPr/>
          <p:nvPr>
            <p:custDataLst>
              <p:tags r:id="rId52"/>
            </p:custDataLst>
          </p:nvPr>
        </p:nvSpPr>
        <p:spPr>
          <a:xfrm>
            <a:off x="20726153" y="21443315"/>
            <a:ext cx="9282832" cy="914298"/>
          </a:xfrm>
          <a:prstGeom prst="rect">
            <a:avLst/>
          </a:prstGeom>
          <a:solidFill>
            <a:srgbClr val="5E5E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/>
              <a:t>Interventions </a:t>
            </a:r>
            <a:r>
              <a:rPr lang="fr-FR" sz="4400" b="1" dirty="0"/>
              <a:t>l</a:t>
            </a:r>
            <a:r>
              <a:rPr lang="fr-FR" sz="4400" b="1" dirty="0" smtClean="0"/>
              <a:t>es </a:t>
            </a:r>
            <a:r>
              <a:rPr lang="fr-FR" sz="4400" b="1" dirty="0"/>
              <a:t>j</a:t>
            </a:r>
            <a:r>
              <a:rPr lang="fr-FR" sz="4400" b="1" dirty="0" smtClean="0"/>
              <a:t>ournées Machine</a:t>
            </a:r>
            <a:endParaRPr lang="fr-FR" sz="4400" b="1" dirty="0">
              <a:solidFill>
                <a:schemeClr val="bg1">
                  <a:lumMod val="9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70" name="Picture 2" descr="N:\COM\GRAPHISME\POSTERS\Gabarit-AO\POSTER AO\ELEMENTS\Couleur.png"/>
          <p:cNvPicPr preferRelativeResize="0">
            <a:picLocks noChangeArrowheads="1"/>
          </p:cNvPicPr>
          <p:nvPr>
            <p:custDataLst>
              <p:tags r:id="rId53"/>
            </p:custDataLst>
          </p:nvPr>
        </p:nvPicPr>
        <p:blipFill rotWithShape="1">
          <a:blip r:embed="rId1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29517" y="30045222"/>
            <a:ext cx="26079468" cy="266249"/>
          </a:xfrm>
          <a:prstGeom prst="rect">
            <a:avLst/>
          </a:prstGeom>
          <a:solidFill>
            <a:srgbClr val="FBDB10"/>
          </a:solidFill>
          <a:extLst/>
        </p:spPr>
      </p:pic>
      <p:cxnSp>
        <p:nvCxnSpPr>
          <p:cNvPr id="69" name="Connecteur droit 68"/>
          <p:cNvCxnSpPr/>
          <p:nvPr>
            <p:custDataLst>
              <p:tags r:id="rId54"/>
            </p:custDataLst>
          </p:nvPr>
        </p:nvCxnSpPr>
        <p:spPr>
          <a:xfrm flipV="1">
            <a:off x="21404683" y="29829197"/>
            <a:ext cx="0" cy="12979329"/>
          </a:xfrm>
          <a:prstGeom prst="line">
            <a:avLst/>
          </a:prstGeom>
          <a:ln w="1143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>
            <p:custDataLst>
              <p:tags r:id="rId55"/>
            </p:custDataLst>
          </p:nvPr>
        </p:nvPicPr>
        <p:blipFill>
          <a:blip r:embed="rId13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39355" y="22510388"/>
            <a:ext cx="8825347" cy="3112320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6" name="Graphique 135"/>
          <p:cNvGraphicFramePr>
            <a:graphicFrameLocks/>
          </p:cNvGraphicFramePr>
          <p:nvPr>
            <p:custDataLst>
              <p:tags r:id="rId56"/>
            </p:custDataLst>
            <p:extLst>
              <p:ext uri="{D42A27DB-BD31-4B8C-83A1-F6EECF244321}">
                <p14:modId xmlns:p14="http://schemas.microsoft.com/office/powerpoint/2010/main" val="2035108395"/>
              </p:ext>
            </p:extLst>
          </p:nvPr>
        </p:nvGraphicFramePr>
        <p:xfrm>
          <a:off x="25236567" y="26743356"/>
          <a:ext cx="457200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6"/>
          </a:graphicData>
        </a:graphic>
      </p:graphicFrame>
      <p:sp>
        <p:nvSpPr>
          <p:cNvPr id="8" name="ZoneTexte 7"/>
          <p:cNvSpPr txBox="1"/>
          <p:nvPr>
            <p:custDataLst>
              <p:tags r:id="rId57"/>
            </p:custDataLst>
          </p:nvPr>
        </p:nvSpPr>
        <p:spPr>
          <a:xfrm>
            <a:off x="20860980" y="25889083"/>
            <a:ext cx="898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JIRA </a:t>
            </a:r>
            <a:r>
              <a:rPr lang="fr-FR" sz="2400" dirty="0"/>
              <a:t>est utilisé pour enregistrer les </a:t>
            </a:r>
            <a:r>
              <a:rPr lang="fr-FR" sz="2400" b="1" dirty="0" smtClean="0"/>
              <a:t>interventions des journées Machine </a:t>
            </a:r>
            <a:r>
              <a:rPr lang="fr-FR" sz="2400" dirty="0" smtClean="0"/>
              <a:t>depuis </a:t>
            </a:r>
            <a:r>
              <a:rPr lang="fr-FR" sz="2400" b="1" dirty="0"/>
              <a:t>septembre 2013</a:t>
            </a:r>
            <a:r>
              <a:rPr lang="fr-FR" sz="2400" dirty="0"/>
              <a:t>, </a:t>
            </a:r>
            <a:r>
              <a:rPr lang="fr-FR" sz="2400" dirty="0" smtClean="0"/>
              <a:t>on en compte 1370 à ce jour.</a:t>
            </a:r>
            <a:endParaRPr lang="fr-FR" sz="2400" dirty="0"/>
          </a:p>
          <a:p>
            <a:r>
              <a:rPr lang="fr-FR" sz="2400" dirty="0"/>
              <a:t/>
            </a:r>
            <a:br>
              <a:rPr lang="fr-FR" sz="2400" dirty="0"/>
            </a:br>
            <a:endParaRPr lang="fr-FR" sz="2400" dirty="0">
              <a:solidFill>
                <a:srgbClr val="FFFFFF"/>
              </a:solidFill>
            </a:endParaRPr>
          </a:p>
        </p:txBody>
      </p:sp>
      <p:sp>
        <p:nvSpPr>
          <p:cNvPr id="12" name="ZoneTexte 11"/>
          <p:cNvSpPr txBox="1"/>
          <p:nvPr>
            <p:custDataLst>
              <p:tags r:id="rId58"/>
            </p:custDataLst>
          </p:nvPr>
        </p:nvSpPr>
        <p:spPr>
          <a:xfrm>
            <a:off x="20858625" y="27416474"/>
            <a:ext cx="4306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286 </a:t>
            </a:r>
            <a:r>
              <a:rPr lang="fr-FR" sz="2400" b="1" dirty="0"/>
              <a:t>interventions ont été réalisées en </a:t>
            </a:r>
            <a:r>
              <a:rPr lang="fr-FR" sz="2400" b="1" dirty="0" smtClean="0"/>
              <a:t>2018</a:t>
            </a:r>
            <a:r>
              <a:rPr lang="fr-FR" sz="2400" dirty="0" smtClean="0"/>
              <a:t>, </a:t>
            </a:r>
            <a:r>
              <a:rPr lang="fr-FR" sz="2400" dirty="0"/>
              <a:t>ce qui donne un nombre moyen de cinq interventions par semaine. Vous pouvez voir la répartition par groupe sur la figure à droite.</a:t>
            </a:r>
          </a:p>
        </p:txBody>
      </p:sp>
      <p:sp>
        <p:nvSpPr>
          <p:cNvPr id="31" name="Rectangle 30"/>
          <p:cNvSpPr/>
          <p:nvPr>
            <p:custDataLst>
              <p:tags r:id="rId59"/>
            </p:custDataLst>
          </p:nvPr>
        </p:nvSpPr>
        <p:spPr>
          <a:xfrm>
            <a:off x="17688533" y="38420765"/>
            <a:ext cx="35560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chemeClr val="bg1"/>
                </a:solidFill>
              </a:rPr>
              <a:t>Incidents </a:t>
            </a:r>
            <a:r>
              <a:rPr lang="fr-FR" sz="2000" dirty="0">
                <a:solidFill>
                  <a:schemeClr val="bg1"/>
                </a:solidFill>
              </a:rPr>
              <a:t>résolus </a:t>
            </a:r>
            <a:r>
              <a:rPr lang="fr-FR" sz="2000" dirty="0" smtClean="0">
                <a:solidFill>
                  <a:schemeClr val="bg1"/>
                </a:solidFill>
              </a:rPr>
              <a:t>-  </a:t>
            </a:r>
            <a:r>
              <a:rPr lang="fr-FR" sz="2000" dirty="0">
                <a:solidFill>
                  <a:schemeClr val="bg1"/>
                </a:solidFill>
              </a:rPr>
              <a:t>en attente </a:t>
            </a:r>
            <a:r>
              <a:rPr lang="fr-FR" sz="2000" dirty="0" smtClean="0">
                <a:solidFill>
                  <a:schemeClr val="bg1"/>
                </a:solidFill>
              </a:rPr>
              <a:t>d’analyses / commentaires 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225" name="Rectangle 224"/>
          <p:cNvSpPr/>
          <p:nvPr>
            <p:custDataLst>
              <p:tags r:id="rId60"/>
            </p:custDataLst>
          </p:nvPr>
        </p:nvSpPr>
        <p:spPr>
          <a:xfrm>
            <a:off x="2108960" y="25364702"/>
            <a:ext cx="21239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i="1" dirty="0" smtClean="0">
                <a:solidFill>
                  <a:srgbClr val="FF0000"/>
                </a:solidFill>
              </a:rPr>
              <a:t>Incident </a:t>
            </a:r>
            <a:r>
              <a:rPr lang="fr-FR" sz="1400" b="1" i="1" dirty="0">
                <a:solidFill>
                  <a:srgbClr val="FF0000"/>
                </a:solidFill>
              </a:rPr>
              <a:t>nécessitant </a:t>
            </a:r>
            <a:endParaRPr lang="fr-FR" sz="1400" b="1" i="1" dirty="0" smtClean="0">
              <a:solidFill>
                <a:srgbClr val="FF0000"/>
              </a:solidFill>
            </a:endParaRPr>
          </a:p>
          <a:p>
            <a:r>
              <a:rPr lang="fr-FR" sz="1400" b="1" i="1" dirty="0" smtClean="0">
                <a:solidFill>
                  <a:srgbClr val="FF0000"/>
                </a:solidFill>
              </a:rPr>
              <a:t>une </a:t>
            </a:r>
            <a:r>
              <a:rPr lang="fr-FR" sz="1400" b="1" i="1" dirty="0">
                <a:solidFill>
                  <a:srgbClr val="FF0000"/>
                </a:solidFill>
              </a:rPr>
              <a:t>action de </a:t>
            </a:r>
            <a:r>
              <a:rPr lang="fr-FR" sz="1400" b="1" i="1" dirty="0" smtClean="0">
                <a:solidFill>
                  <a:srgbClr val="FF0000"/>
                </a:solidFill>
              </a:rPr>
              <a:t>l'opérateur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61"/>
            </p:custDataLst>
          </p:nvPr>
        </p:nvPicPr>
        <p:blipFill>
          <a:blip r:embed="rId13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48966" y="39489896"/>
            <a:ext cx="7027990" cy="269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8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8622</TotalTime>
  <Words>1038</Words>
  <Application>Microsoft Office PowerPoint</Application>
  <PresentationFormat>Personnalisé</PresentationFormat>
  <Paragraphs>108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Synchrotron SOLEIL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YAO Stephanie</dc:creator>
  <cp:lastModifiedBy>LAMARRE Jean-François</cp:lastModifiedBy>
  <cp:revision>385</cp:revision>
  <cp:lastPrinted>2018-09-27T11:46:16Z</cp:lastPrinted>
  <dcterms:created xsi:type="dcterms:W3CDTF">2016-10-10T08:03:12Z</dcterms:created>
  <dcterms:modified xsi:type="dcterms:W3CDTF">2019-10-17T13:15:16Z</dcterms:modified>
</cp:coreProperties>
</file>