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79" r:id="rId14"/>
    <p:sldId id="280" r:id="rId15"/>
    <p:sldId id="281" r:id="rId16"/>
    <p:sldId id="333" r:id="rId17"/>
    <p:sldId id="404" r:id="rId18"/>
    <p:sldId id="317" r:id="rId19"/>
    <p:sldId id="406" r:id="rId20"/>
    <p:sldId id="405" r:id="rId21"/>
    <p:sldId id="300" r:id="rId22"/>
    <p:sldId id="289" r:id="rId23"/>
    <p:sldId id="267" r:id="rId24"/>
    <p:sldId id="407" r:id="rId25"/>
    <p:sldId id="408" r:id="rId26"/>
    <p:sldId id="409" r:id="rId27"/>
    <p:sldId id="392" r:id="rId28"/>
    <p:sldId id="394" r:id="rId29"/>
    <p:sldId id="396" r:id="rId30"/>
    <p:sldId id="311" r:id="rId31"/>
    <p:sldId id="316" r:id="rId32"/>
    <p:sldId id="410" r:id="rId33"/>
    <p:sldId id="319" r:id="rId34"/>
    <p:sldId id="411" r:id="rId35"/>
    <p:sldId id="335" r:id="rId36"/>
    <p:sldId id="320" r:id="rId37"/>
    <p:sldId id="412" r:id="rId38"/>
    <p:sldId id="1429" r:id="rId39"/>
    <p:sldId id="1439" r:id="rId40"/>
    <p:sldId id="284" r:id="rId41"/>
    <p:sldId id="299" r:id="rId42"/>
    <p:sldId id="323" r:id="rId43"/>
    <p:sldId id="1430" r:id="rId44"/>
    <p:sldId id="324" r:id="rId45"/>
    <p:sldId id="1428" r:id="rId46"/>
    <p:sldId id="1431" r:id="rId47"/>
    <p:sldId id="1432" r:id="rId48"/>
    <p:sldId id="1433" r:id="rId49"/>
    <p:sldId id="1434" r:id="rId50"/>
    <p:sldId id="1438" r:id="rId51"/>
    <p:sldId id="1440" r:id="rId52"/>
    <p:sldId id="1441" r:id="rId53"/>
    <p:sldId id="1442" r:id="rId54"/>
    <p:sldId id="1443" r:id="rId55"/>
    <p:sldId id="1444" r:id="rId56"/>
    <p:sldId id="1445" r:id="rId5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26D81D-348F-984E-A180-05B76B2CB7F3}">
          <p14:sldIdLst>
            <p14:sldId id="256"/>
            <p14:sldId id="257"/>
          </p14:sldIdLst>
        </p14:section>
        <p14:section name="Ambition" id="{8B662D21-422A-7543-A0FF-03EB27BF1EA0}">
          <p14:sldIdLst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MAPP" id="{6CE922FD-99F4-BD44-9D7D-6098E3F9F9BC}">
          <p14:sldIdLst>
            <p14:sldId id="265"/>
            <p14:sldId id="277"/>
            <p14:sldId id="279"/>
            <p14:sldId id="280"/>
            <p14:sldId id="281"/>
            <p14:sldId id="333"/>
            <p14:sldId id="404"/>
            <p14:sldId id="317"/>
          </p14:sldIdLst>
        </p14:section>
        <p14:section name="MC" id="{D80B67BE-498F-F740-8786-879ED879EF55}">
          <p14:sldIdLst>
            <p14:sldId id="406"/>
            <p14:sldId id="405"/>
            <p14:sldId id="300"/>
            <p14:sldId id="289"/>
            <p14:sldId id="267"/>
            <p14:sldId id="407"/>
            <p14:sldId id="408"/>
            <p14:sldId id="409"/>
            <p14:sldId id="392"/>
            <p14:sldId id="394"/>
            <p14:sldId id="396"/>
            <p14:sldId id="311"/>
            <p14:sldId id="316"/>
            <p14:sldId id="410"/>
            <p14:sldId id="319"/>
            <p14:sldId id="411"/>
            <p14:sldId id="335"/>
            <p14:sldId id="320"/>
          </p14:sldIdLst>
        </p14:section>
        <p14:section name="nuSTORM" id="{D28008A0-A5CC-154F-A511-8C3B69B49285}">
          <p14:sldIdLst>
            <p14:sldId id="412"/>
            <p14:sldId id="1429"/>
            <p14:sldId id="1439"/>
            <p14:sldId id="284"/>
            <p14:sldId id="299"/>
            <p14:sldId id="323"/>
            <p14:sldId id="1430"/>
            <p14:sldId id="324"/>
            <p14:sldId id="1428"/>
            <p14:sldId id="1431"/>
            <p14:sldId id="1432"/>
            <p14:sldId id="1433"/>
            <p14:sldId id="1434"/>
            <p14:sldId id="1438"/>
          </p14:sldIdLst>
        </p14:section>
        <p14:section name="Ambition 2" id="{9BD635E2-1B30-7A47-A96E-1013E918E988}">
          <p14:sldIdLst>
            <p14:sldId id="1440"/>
            <p14:sldId id="1441"/>
            <p14:sldId id="1442"/>
            <p14:sldId id="1443"/>
            <p14:sldId id="1444"/>
          </p14:sldIdLst>
        </p14:section>
        <p14:section name="Conclusions" id="{E285A457-CCC8-FF49-8553-B0E2B837E498}">
          <p14:sldIdLst>
            <p14:sldId id="1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854" autoAdjust="0"/>
    <p:restoredTop sz="50000" autoAdjust="0"/>
  </p:normalViewPr>
  <p:slideViewPr>
    <p:cSldViewPr snapToGrid="0" snapToObjects="1">
      <p:cViewPr varScale="1">
        <p:scale>
          <a:sx n="169" d="100"/>
          <a:sy n="169" d="100"/>
        </p:scale>
        <p:origin x="80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5/28/19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64332-DFBC-D546-9D62-8B5A6BCB0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0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28 May, 2019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imp_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1581580" cy="3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STFC_to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345" y="1"/>
            <a:ext cx="1531654" cy="35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" y="4866501"/>
            <a:ext cx="19007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sz="1350" b="1" smtClean="0">
                <a:solidFill>
                  <a:schemeClr val="bg1"/>
                </a:solidFill>
              </a:rPr>
              <a:t>28 May, 2019</a:t>
            </a:fld>
            <a:endParaRPr lang="en-US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9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4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55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0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22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4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50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75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8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5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r" defTabSz="342900" rtl="0" eaLnBrk="1" latinLnBrk="0" hangingPunct="1">
        <a:spcBef>
          <a:spcPct val="0"/>
        </a:spcBef>
        <a:buNone/>
        <a:defRPr sz="33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/>
              <a:t>Perspectives on the route to a</a:t>
            </a:r>
            <a:br>
              <a:rPr lang="en-GB" sz="3100" dirty="0"/>
            </a:br>
            <a:r>
              <a:rPr lang="en-GB" dirty="0"/>
              <a:t>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r>
              <a:rPr lang="en-GB" sz="4000" dirty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13F54-623D-884B-89E1-C11AFF22E5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393" y="3904908"/>
            <a:ext cx="104260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4E86-FDF3-1E4F-B351-B701B3F7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accelerators </a:t>
            </a:r>
            <a:br>
              <a:rPr lang="en-US" dirty="0"/>
            </a:br>
            <a:r>
              <a:rPr lang="en-US" dirty="0"/>
              <a:t>for Particle Physics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3E22-FAA6-A844-BDA4-225CBBE51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Perspectives on the route to a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31F6-2045-4040-8CB7-E1CC3750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6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Basis of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207" y="538672"/>
            <a:ext cx="3371850" cy="4580402"/>
          </a:xfrm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Muon</a:t>
            </a:r>
            <a:r>
              <a:rPr lang="en-US" dirty="0"/>
              <a:t> mass:</a:t>
            </a:r>
          </a:p>
          <a:p>
            <a:pPr lvl="1"/>
            <a:r>
              <a:rPr lang="en-US" dirty="0"/>
              <a:t>200</a:t>
            </a:r>
            <a:r>
              <a:rPr lang="en-US" sz="1200" dirty="0"/>
              <a:t> </a:t>
            </a:r>
            <a:r>
              <a:rPr lang="en-US" i="1" dirty="0"/>
              <a:t>m</a:t>
            </a:r>
            <a:r>
              <a:rPr lang="en-US" baseline="-25000" dirty="0"/>
              <a:t>e</a:t>
            </a:r>
            <a:r>
              <a:rPr lang="en-US" dirty="0"/>
              <a:t> ~ </a:t>
            </a:r>
            <a:r>
              <a:rPr lang="en-US" i="1" dirty="0"/>
              <a:t>m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~ 0.1</a:t>
            </a:r>
            <a:r>
              <a:rPr lang="en-US" sz="900" dirty="0"/>
              <a:t> </a:t>
            </a:r>
            <a:r>
              <a:rPr lang="en-US" i="1" dirty="0" err="1"/>
              <a:t>m</a:t>
            </a:r>
            <a:r>
              <a:rPr lang="en-US" baseline="-25000" dirty="0" err="1"/>
              <a:t>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Muon</a:t>
            </a:r>
            <a:r>
              <a:rPr lang="en-US" dirty="0"/>
              <a:t> decay: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,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</a:p>
          <a:p>
            <a:pPr lvl="1"/>
            <a:r>
              <a:rPr lang="en-US" dirty="0"/>
              <a:t>Precisely known energy spectrum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88056" y="538672"/>
            <a:ext cx="3910009" cy="4580402"/>
          </a:xfrm>
          <a:ln>
            <a:solidFill>
              <a:srgbClr val="FF000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Energy frontier: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brem</a:t>
            </a:r>
            <a:r>
              <a:rPr lang="en-US" dirty="0"/>
              <a:t>-/beam-</a:t>
            </a:r>
            <a:r>
              <a:rPr lang="en-US" dirty="0" err="1"/>
              <a:t>sstrahlung</a:t>
            </a:r>
            <a:endParaRPr lang="en-US" dirty="0"/>
          </a:p>
          <a:p>
            <a:pPr lvl="2"/>
            <a:r>
              <a:rPr lang="en-GB" dirty="0"/>
              <a:t>Rate </a:t>
            </a:r>
            <a:r>
              <a:rPr lang="en-GB" dirty="0">
                <a:sym typeface="Symbol"/>
              </a:rPr>
              <a:t> </a:t>
            </a:r>
            <a:r>
              <a:rPr lang="en-GB" i="1" dirty="0"/>
              <a:t>m</a:t>
            </a:r>
            <a:r>
              <a:rPr lang="en-GB" i="1" baseline="30000" dirty="0"/>
              <a:t>-</a:t>
            </a:r>
            <a:r>
              <a:rPr lang="en-GB" baseline="30000" dirty="0"/>
              <a:t>4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>
                <a:sym typeface="Symbol"/>
              </a:rPr>
              <a:t>e</a:t>
            </a:r>
            <a:r>
              <a:rPr lang="en-GB" dirty="0">
                <a:sym typeface="Symbol"/>
              </a:rPr>
              <a:t>]</a:t>
            </a:r>
            <a:endParaRPr lang="en-US" dirty="0"/>
          </a:p>
          <a:p>
            <a:pPr lvl="1"/>
            <a:r>
              <a:rPr lang="en-US" dirty="0"/>
              <a:t>Enhanced coupling to Higgs</a:t>
            </a:r>
          </a:p>
          <a:p>
            <a:pPr lvl="2"/>
            <a:r>
              <a:rPr lang="en-GB" dirty="0">
                <a:sym typeface="Symbol"/>
              </a:rPr>
              <a:t>Production rate  </a:t>
            </a:r>
            <a:r>
              <a:rPr lang="en-GB" i="1" dirty="0"/>
              <a:t>m</a:t>
            </a:r>
            <a:r>
              <a:rPr lang="en-GB" baseline="30000" dirty="0"/>
              <a:t>2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[5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err="1">
                <a:sym typeface="Symbol"/>
              </a:rPr>
              <a:t>cf</a:t>
            </a:r>
            <a:r>
              <a:rPr lang="en-GB" dirty="0">
                <a:sym typeface="Symbol"/>
              </a:rPr>
              <a:t> 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 err="1">
                <a:sym typeface="Symbol"/>
              </a:rPr>
              <a:t>+</a:t>
            </a:r>
            <a:r>
              <a:rPr lang="en-GB" i="1" dirty="0" err="1">
                <a:sym typeface="Symbol"/>
              </a:rPr>
              <a:t>e</a:t>
            </a:r>
            <a:r>
              <a:rPr lang="en-GB" baseline="30000" dirty="0">
                <a:sym typeface="Symbol"/>
              </a:rPr>
              <a:t>-</a:t>
            </a:r>
            <a:r>
              <a:rPr lang="en-GB" dirty="0">
                <a:sym typeface="Symbol"/>
              </a:rPr>
              <a:t>]</a:t>
            </a:r>
          </a:p>
          <a:p>
            <a:pPr lvl="1"/>
            <a:r>
              <a:rPr lang="en-GB" dirty="0">
                <a:sym typeface="Symbol"/>
              </a:rPr>
              <a:t>Efficient acceleration</a:t>
            </a:r>
          </a:p>
          <a:p>
            <a:pPr lvl="2"/>
            <a:r>
              <a:rPr lang="en-GB" dirty="0">
                <a:sym typeface="Symbol"/>
              </a:rPr>
              <a:t>Favourable rigidity</a:t>
            </a:r>
            <a:endParaRPr lang="en-US" dirty="0">
              <a:sym typeface="Symbol"/>
            </a:endParaRPr>
          </a:p>
          <a:p>
            <a:r>
              <a:rPr lang="en-US" dirty="0">
                <a:sym typeface="Symbol"/>
              </a:rPr>
              <a:t>Physics of </a:t>
            </a:r>
            <a:r>
              <a:rPr lang="en-US" dirty="0" err="1">
                <a:sym typeface="Symbol"/>
              </a:rPr>
              <a:t>flavour</a:t>
            </a:r>
            <a:r>
              <a:rPr lang="en-US" dirty="0">
                <a:sym typeface="Symbol"/>
              </a:rPr>
              <a:t>:</a:t>
            </a:r>
          </a:p>
          <a:p>
            <a:pPr lvl="1"/>
            <a:r>
              <a:rPr lang="en-US" dirty="0">
                <a:sym typeface="Symbol"/>
              </a:rPr>
              <a:t>Precision neutrino physics</a:t>
            </a:r>
          </a:p>
          <a:p>
            <a:pPr lvl="1"/>
            <a:r>
              <a:rPr lang="en-US" dirty="0">
                <a:sym typeface="Symbol"/>
              </a:rPr>
              <a:t>Sensitive </a:t>
            </a:r>
            <a:r>
              <a:rPr lang="en-US" dirty="0" err="1">
                <a:sym typeface="Symbol"/>
              </a:rPr>
              <a:t>cLFV</a:t>
            </a:r>
            <a:r>
              <a:rPr lang="en-US" dirty="0">
                <a:sym typeface="Symbol"/>
              </a:rPr>
              <a:t> searches</a:t>
            </a:r>
            <a:endParaRPr lang="en-GB" dirty="0"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43800" y="4905666"/>
            <a:ext cx="1600200" cy="21340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916207" y="3278658"/>
            <a:ext cx="7281858" cy="0"/>
          </a:xfrm>
          <a:prstGeom prst="line">
            <a:avLst/>
          </a:prstGeom>
          <a:ln w="952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5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 shape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0" y="563098"/>
            <a:ext cx="3988676" cy="45804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Standard Model Higgs:</a:t>
            </a:r>
          </a:p>
          <a:p>
            <a:pPr lvl="1"/>
            <a:r>
              <a:rPr lang="en-US" i="1" dirty="0"/>
              <a:t>M</a:t>
            </a:r>
            <a:r>
              <a:rPr lang="en-US" dirty="0"/>
              <a:t> = 125 </a:t>
            </a:r>
            <a:r>
              <a:rPr lang="en-US" dirty="0" err="1"/>
              <a:t>GeV</a:t>
            </a:r>
            <a:r>
              <a:rPr lang="en-US" dirty="0"/>
              <a:t>; </a:t>
            </a:r>
            <a:br>
              <a:rPr lang="en-US" dirty="0"/>
            </a:b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=4.5 MeV</a:t>
            </a:r>
          </a:p>
          <a:p>
            <a:pPr lvl="2"/>
            <a:r>
              <a:rPr lang="en-US" dirty="0">
                <a:cs typeface="Symbol" charset="2"/>
              </a:rPr>
              <a:t>Exquisite resolution</a:t>
            </a:r>
          </a:p>
          <a:p>
            <a:pPr lvl="3"/>
            <a:r>
              <a:rPr lang="en-US" dirty="0">
                <a:cs typeface="Symbol" charset="2"/>
              </a:rPr>
              <a:t>R &lt; 0.003%</a:t>
            </a:r>
          </a:p>
          <a:p>
            <a:endParaRPr lang="en-US" dirty="0">
              <a:cs typeface="Symbol" charset="2"/>
            </a:endParaRPr>
          </a:p>
          <a:p>
            <a:endParaRPr lang="en-US" dirty="0">
              <a:cs typeface="Symbol" charset="2"/>
            </a:endParaRPr>
          </a:p>
          <a:p>
            <a:r>
              <a:rPr lang="en-US" dirty="0">
                <a:cs typeface="Symbol" charset="2"/>
              </a:rPr>
              <a:t>“Two-state” Higgs:</a:t>
            </a:r>
          </a:p>
          <a:p>
            <a:pPr lvl="1"/>
            <a:r>
              <a:rPr lang="en-US" dirty="0">
                <a:cs typeface="Symbol" charset="2"/>
              </a:rPr>
              <a:t>Deviation from SM line shape</a:t>
            </a:r>
          </a:p>
          <a:p>
            <a:pPr lvl="1"/>
            <a:r>
              <a:rPr lang="en-US" dirty="0">
                <a:cs typeface="Symbol" charset="2"/>
              </a:rPr>
              <a:t>Resolve states</a:t>
            </a:r>
          </a:p>
          <a:p>
            <a:pPr lvl="2"/>
            <a:r>
              <a:rPr lang="en-US" dirty="0">
                <a:cs typeface="Symbol" charset="2"/>
              </a:rPr>
              <a:t>Exquisite resolution!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930092"/>
            <a:ext cx="2133600" cy="21340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15" y="563099"/>
            <a:ext cx="3756177" cy="220861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831" y="2856458"/>
            <a:ext cx="2227655" cy="218924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93498" y="2861829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B.Autin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A.Blondel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J.Ellis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99-02, 1999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8338" y="536884"/>
            <a:ext cx="10839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M.Greco,T.Han,Z.Liu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Couplings/branching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563098"/>
            <a:ext cx="4823977" cy="45804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Standard Model Higgs</a:t>
            </a:r>
          </a:p>
          <a:p>
            <a:pPr lvl="1"/>
            <a:r>
              <a:rPr lang="en-US" dirty="0"/>
              <a:t>Accurate threshold measurement</a:t>
            </a:r>
          </a:p>
          <a:p>
            <a:pPr lvl="1"/>
            <a:r>
              <a:rPr lang="en-US" dirty="0"/>
              <a:t>Exploiting accurate knowledge of (narrow) energy spectrum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Beyond SM Higgs</a:t>
            </a:r>
          </a:p>
          <a:p>
            <a:pPr lvl="1"/>
            <a:r>
              <a:rPr lang="en-US" dirty="0"/>
              <a:t>Exploit narrow energy spectrum to search for :</a:t>
            </a:r>
          </a:p>
          <a:p>
            <a:pPr lvl="2"/>
            <a:r>
              <a:rPr lang="en-US" dirty="0"/>
              <a:t>Narrow resonances</a:t>
            </a:r>
          </a:p>
          <a:p>
            <a:pPr lvl="2"/>
            <a:r>
              <a:rPr lang="en-US" dirty="0"/>
              <a:t>Unexpected thresholds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51" y="2508060"/>
            <a:ext cx="3350687" cy="242203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1" y="725824"/>
            <a:ext cx="3350687" cy="81826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45230" y="1544085"/>
            <a:ext cx="1215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350" b="1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100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8851" y="156623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M.Greco,T.Han,Z.Liu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6673" y="2498613"/>
            <a:ext cx="10935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arXiv:1306.2609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Standard Model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122017"/>
            <a:ext cx="6858000" cy="10214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Energy frontier: big advantage over pp because fundamental fermion</a:t>
            </a:r>
          </a:p>
          <a:p>
            <a:r>
              <a:rPr lang="en-US" dirty="0"/>
              <a:t>Future study of the Higgs:</a:t>
            </a:r>
          </a:p>
          <a:p>
            <a:pPr lvl="1"/>
            <a:r>
              <a:rPr lang="en-US" dirty="0"/>
              <a:t>Line width; establish single resonance (?) in s-channel with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/>
              <a:t>-</a:t>
            </a:r>
          </a:p>
          <a:p>
            <a:pPr lvl="1"/>
            <a:r>
              <a:rPr lang="en-US" dirty="0"/>
              <a:t>Couplings; requires &gt; 1 </a:t>
            </a:r>
            <a:r>
              <a:rPr lang="en-US" dirty="0" err="1"/>
              <a:t>TeV</a:t>
            </a:r>
            <a:r>
              <a:rPr lang="en-US" dirty="0"/>
              <a:t> for complete, precise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005" y="534767"/>
            <a:ext cx="2891112" cy="17653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A9F77-C6E5-1445-9C8C-F528DA9AA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56139" y="508649"/>
            <a:ext cx="5869035" cy="35544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1D5CE-90AB-1341-BEE8-B0D590383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611" y="2384978"/>
            <a:ext cx="2905933" cy="16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E32B-D3E6-7546-9819-5CC6D4F3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Resurgence of interest: </a:t>
            </a:r>
            <a:r>
              <a:rPr lang="en-US" dirty="0" err="1"/>
              <a:t>Pastrone</a:t>
            </a:r>
            <a:r>
              <a:rPr lang="en-US" dirty="0"/>
              <a:t> Panel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D186-4A68-F248-B5B4-170EA1D7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488B0-2BF1-6346-9858-86ED43C5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3" y="563098"/>
            <a:ext cx="8884573" cy="436699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8254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B0549-91CD-944A-9071-59EB26E0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B66B7-3F3D-D44B-8C37-D6549B267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98"/>
          <a:stretch/>
        </p:blipFill>
        <p:spPr>
          <a:xfrm>
            <a:off x="371476" y="51300"/>
            <a:ext cx="8386763" cy="50636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071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Factory: sensitivity &amp; 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778"/>
            <a:ext cx="3954483" cy="23627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Unique:</a:t>
            </a:r>
          </a:p>
          <a:p>
            <a:pPr lvl="1"/>
            <a:r>
              <a:rPr lang="en-US" dirty="0"/>
              <a:t>Large, high-energy </a:t>
            </a:r>
            <a:br>
              <a:rPr lang="en-US" dirty="0"/>
            </a:b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i="1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i="1" u="sng" dirty="0"/>
              <a:t>Muon-beam cooling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Favourable</a:t>
            </a:r>
            <a:r>
              <a:rPr lang="en-US" dirty="0"/>
              <a:t> rigidity: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</a:t>
            </a:r>
            <a:r>
              <a:rPr lang="en-US" i="1" dirty="0"/>
              <a:t>E</a:t>
            </a:r>
            <a:r>
              <a:rPr lang="en-US" dirty="0"/>
              <a:t> for given </a:t>
            </a:r>
            <a:r>
              <a:rPr lang="en-US" i="1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0" y="605138"/>
            <a:ext cx="6972300" cy="2133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79" y="1011926"/>
            <a:ext cx="2169072" cy="91866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1292538" y="3629763"/>
            <a:ext cx="114300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51" y="2227733"/>
            <a:ext cx="3758333" cy="2809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16" y="2908026"/>
            <a:ext cx="3008010" cy="1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4E86-FDF3-1E4F-B351-B701B3F7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3E22-FAA6-A844-BDA4-225CBBE51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Perspectives on the route to a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31F6-2045-4040-8CB7-E1CC3750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D923C-B908-434D-8224-F12039E8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" y="52900"/>
            <a:ext cx="2539160" cy="190437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0854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606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 Parameter Examples</a:t>
            </a:r>
          </a:p>
        </p:txBody>
      </p:sp>
      <p:pic>
        <p:nvPicPr>
          <p:cNvPr id="4" name="Content Placeholder 1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0" b="960"/>
          <a:stretch>
            <a:fillRect/>
          </a:stretch>
        </p:blipFill>
        <p:spPr>
          <a:xfrm>
            <a:off x="807001" y="548441"/>
            <a:ext cx="7529998" cy="4526037"/>
          </a:xfrm>
          <a:ln>
            <a:solidFill>
              <a:srgbClr val="FF0000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6635" y="647633"/>
            <a:ext cx="2619628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/>
              <a:t>From the MAP collaboration: Proton source</a:t>
            </a:r>
          </a:p>
        </p:txBody>
      </p:sp>
    </p:spTree>
    <p:extLst>
      <p:ext uri="{BB962C8B-B14F-4D97-AF65-F5344CB8AC3E}">
        <p14:creationId xmlns:p14="http://schemas.microsoft.com/office/powerpoint/2010/main" val="274248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C1886-6888-0843-9BBD-CCF790F3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F2E5-0832-124A-81D3-291D70936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7998"/>
            <a:ext cx="9144000" cy="45804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Ambition</a:t>
            </a:r>
          </a:p>
          <a:p>
            <a:pPr>
              <a:lnSpc>
                <a:spcPct val="150000"/>
              </a:lnSpc>
            </a:pPr>
            <a:r>
              <a:rPr lang="en-US" dirty="0"/>
              <a:t>Muon accelerators for particle physics</a:t>
            </a:r>
          </a:p>
          <a:p>
            <a:pPr>
              <a:lnSpc>
                <a:spcPct val="150000"/>
              </a:lnSpc>
            </a:pPr>
            <a:r>
              <a:rPr lang="en-US" dirty="0"/>
              <a:t>Muon collider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nuSTORM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To </a:t>
            </a:r>
            <a:r>
              <a:rPr lang="en-US" dirty="0" err="1"/>
              <a:t>realise</a:t>
            </a:r>
            <a:r>
              <a:rPr lang="en-US" dirty="0"/>
              <a:t> the ambition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A8302-E740-9D4D-BA18-D1D22783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4840C-2A99-CA45-B9B2-60C4C2271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47240"/>
            <a:ext cx="9144000" cy="2196259"/>
          </a:xfrm>
        </p:spPr>
        <p:txBody>
          <a:bodyPr/>
          <a:lstStyle/>
          <a:p>
            <a:r>
              <a:rPr lang="en-US" sz="2400" dirty="0"/>
              <a:t>The MERIT Experiment at the CERN PS</a:t>
            </a:r>
          </a:p>
          <a:p>
            <a:pPr lvl="1"/>
            <a:r>
              <a:rPr lang="en-US" sz="2000" dirty="0"/>
              <a:t>Demonstrated a 20m/s liquid Hg jet injected </a:t>
            </a:r>
            <a:br>
              <a:rPr lang="en-US" sz="2000" dirty="0"/>
            </a:br>
            <a:r>
              <a:rPr lang="en-US" sz="2000" dirty="0"/>
              <a:t>into a 15 T solenoid and hit with a </a:t>
            </a:r>
            <a:br>
              <a:rPr lang="en-US" sz="2000" dirty="0"/>
            </a:br>
            <a:r>
              <a:rPr lang="en-US" sz="2000" dirty="0"/>
              <a:t>115 KJ/pulse beam! </a:t>
            </a:r>
          </a:p>
          <a:p>
            <a:pPr marL="800100" lvl="1" indent="-342900">
              <a:buFont typeface="Wingdings 3" charset="0"/>
              <a:buChar char="a"/>
            </a:pPr>
            <a:r>
              <a:rPr lang="en-US" sz="2000" dirty="0"/>
              <a:t>Jets could operate with beam powers up to </a:t>
            </a:r>
            <a:br>
              <a:rPr lang="en-US" sz="2000" dirty="0"/>
            </a:br>
            <a:r>
              <a:rPr lang="en-US" sz="2000" dirty="0"/>
              <a:t> 8 MW with a repetition rate of 70 Hz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" name="Picture 10" descr="p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528" y="560352"/>
            <a:ext cx="3325861" cy="22568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 descr="p0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5" y="60013"/>
            <a:ext cx="5222819" cy="27571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 Box 27">
            <a:extLst>
              <a:ext uri="{FF2B5EF4-FFF2-40B4-BE49-F238E27FC236}">
                <a16:creationId xmlns:a16="http://schemas.microsoft.com/office/drawing/2014/main" id="{CC2D6510-68BC-0444-95C7-969E7620D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052" y="4623119"/>
            <a:ext cx="2524714" cy="430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Arial"/>
              </a:rPr>
              <a:t>Hg jet in a 15 T solenoid: measured disruption length ~28 cm</a:t>
            </a:r>
          </a:p>
        </p:txBody>
      </p:sp>
      <p:pic>
        <p:nvPicPr>
          <p:cNvPr id="19" name="Picture 4" descr="C:\data0\MERIT\MOVIES\Animation_16014_fats.gif">
            <a:extLst>
              <a:ext uri="{FF2B5EF4-FFF2-40B4-BE49-F238E27FC236}">
                <a16:creationId xmlns:a16="http://schemas.microsoft.com/office/drawing/2014/main" id="{3BA00221-39CA-F248-9661-2EE1F556A8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5297" y="2886979"/>
            <a:ext cx="1721632" cy="1655021"/>
          </a:xfrm>
          <a:prstGeom prst="rect">
            <a:avLst/>
          </a:prstGeom>
          <a:noFill/>
          <a:ln w="9525" cmpd="sng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685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57300" y="762510"/>
            <a:ext cx="6730186" cy="40922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4775"/>
          </a:xfrm>
        </p:spPr>
        <p:txBody>
          <a:bodyPr>
            <a:normAutofit fontScale="90000"/>
          </a:bodyPr>
          <a:lstStyle/>
          <a:p>
            <a:r>
              <a:rPr lang="en-US" dirty="0"/>
              <a:t>Cooling: the emittance path</a:t>
            </a:r>
          </a:p>
        </p:txBody>
      </p:sp>
      <p:pic>
        <p:nvPicPr>
          <p:cNvPr id="6" name="Content Placeholder 5" descr="Screen Shot 2014-01-02 at 11.54.3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26981" r="5151" b="5647"/>
          <a:stretch/>
        </p:blipFill>
        <p:spPr>
          <a:xfrm>
            <a:off x="1579080" y="952465"/>
            <a:ext cx="5943593" cy="37100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98377" y="4910927"/>
            <a:ext cx="502623" cy="232788"/>
          </a:xfrm>
          <a:prstGeom prst="rect">
            <a:avLst/>
          </a:prstGeom>
        </p:spPr>
        <p:txBody>
          <a:bodyPr/>
          <a:lstStyle/>
          <a:p>
            <a:fld id="{8A5FAC83-C8C4-8046-B35B-A89823688311}" type="slidenum">
              <a:rPr lang="en-US" sz="900"/>
              <a:pPr/>
              <a:t>21</a:t>
            </a:fld>
            <a:endParaRPr lang="en-US" sz="900" dirty="0"/>
          </a:p>
        </p:txBody>
      </p:sp>
      <p:sp>
        <p:nvSpPr>
          <p:cNvPr id="22" name="Rectangle 21"/>
          <p:cNvSpPr/>
          <p:nvPr/>
        </p:nvSpPr>
        <p:spPr>
          <a:xfrm>
            <a:off x="2474969" y="826581"/>
            <a:ext cx="5197317" cy="3369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9883" y="4616141"/>
            <a:ext cx="23823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Transverse Emittance (microns)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28609" y="2492519"/>
            <a:ext cx="22239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Longitudinal Emittance (mm)</a:t>
            </a:r>
          </a:p>
        </p:txBody>
      </p:sp>
      <p:sp>
        <p:nvSpPr>
          <p:cNvPr id="9" name="Oval 8"/>
          <p:cNvSpPr/>
          <p:nvPr/>
        </p:nvSpPr>
        <p:spPr>
          <a:xfrm>
            <a:off x="7196145" y="952465"/>
            <a:ext cx="148819" cy="1338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1" name="Straight Connector 10"/>
          <p:cNvCxnSpPr>
            <a:stCxn id="9" idx="4"/>
          </p:cNvCxnSpPr>
          <p:nvPr/>
        </p:nvCxnSpPr>
        <p:spPr>
          <a:xfrm flipH="1">
            <a:off x="7266987" y="1086364"/>
            <a:ext cx="3567" cy="95253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661211" y="2038901"/>
            <a:ext cx="1605776" cy="1676779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661212" y="2881226"/>
            <a:ext cx="598231" cy="834453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43" idx="1"/>
            <a:endCxn id="42" idx="5"/>
          </p:cNvCxnSpPr>
          <p:nvPr/>
        </p:nvCxnSpPr>
        <p:spPr>
          <a:xfrm flipH="1" flipV="1">
            <a:off x="2911591" y="1980440"/>
            <a:ext cx="1639271" cy="168013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315845" y="1905073"/>
            <a:ext cx="147398" cy="133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Rectangle 23"/>
          <p:cNvSpPr/>
          <p:nvPr/>
        </p:nvSpPr>
        <p:spPr>
          <a:xfrm>
            <a:off x="2315845" y="2235706"/>
            <a:ext cx="147398" cy="118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Freeform 30"/>
          <p:cNvSpPr/>
          <p:nvPr/>
        </p:nvSpPr>
        <p:spPr>
          <a:xfrm>
            <a:off x="4550862" y="2889098"/>
            <a:ext cx="1692838" cy="818817"/>
          </a:xfrm>
          <a:custGeom>
            <a:avLst/>
            <a:gdLst>
              <a:gd name="connsiteX0" fmla="*/ 2378911 w 2378911"/>
              <a:gd name="connsiteY0" fmla="*/ 0 h 1082190"/>
              <a:gd name="connsiteX1" fmla="*/ 1140470 w 2378911"/>
              <a:gd name="connsiteY1" fmla="*/ 766228 h 1082190"/>
              <a:gd name="connsiteX2" fmla="*/ 699669 w 2378911"/>
              <a:gd name="connsiteY2" fmla="*/ 902679 h 1082190"/>
              <a:gd name="connsiteX3" fmla="*/ 6981 w 2378911"/>
              <a:gd name="connsiteY3" fmla="*/ 1039131 h 1082190"/>
              <a:gd name="connsiteX0" fmla="*/ 2378911 w 2378911"/>
              <a:gd name="connsiteY0" fmla="*/ 0 h 1092200"/>
              <a:gd name="connsiteX1" fmla="*/ 1140470 w 2378911"/>
              <a:gd name="connsiteY1" fmla="*/ 766228 h 1092200"/>
              <a:gd name="connsiteX2" fmla="*/ 699669 w 2378911"/>
              <a:gd name="connsiteY2" fmla="*/ 965657 h 1092200"/>
              <a:gd name="connsiteX3" fmla="*/ 6981 w 2378911"/>
              <a:gd name="connsiteY3" fmla="*/ 1039131 h 1092200"/>
              <a:gd name="connsiteX0" fmla="*/ 2379283 w 2379283"/>
              <a:gd name="connsiteY0" fmla="*/ 0 h 1097360"/>
              <a:gd name="connsiteX1" fmla="*/ 1340252 w 2379283"/>
              <a:gd name="connsiteY1" fmla="*/ 598288 h 1097360"/>
              <a:gd name="connsiteX2" fmla="*/ 700041 w 2379283"/>
              <a:gd name="connsiteY2" fmla="*/ 965657 h 1097360"/>
              <a:gd name="connsiteX3" fmla="*/ 7353 w 2379283"/>
              <a:gd name="connsiteY3" fmla="*/ 1039131 h 1097360"/>
              <a:gd name="connsiteX0" fmla="*/ 2378810 w 2378810"/>
              <a:gd name="connsiteY0" fmla="*/ 0 h 1087354"/>
              <a:gd name="connsiteX1" fmla="*/ 1339779 w 2378810"/>
              <a:gd name="connsiteY1" fmla="*/ 598288 h 1087354"/>
              <a:gd name="connsiteX2" fmla="*/ 741549 w 2378810"/>
              <a:gd name="connsiteY2" fmla="*/ 913176 h 1087354"/>
              <a:gd name="connsiteX3" fmla="*/ 6880 w 2378810"/>
              <a:gd name="connsiteY3" fmla="*/ 1039131 h 1087354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734669 w 2371930"/>
              <a:gd name="connsiteY2" fmla="*/ 913176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734669 w 2371930"/>
              <a:gd name="connsiteY2" fmla="*/ 913176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32899 w 2371930"/>
              <a:gd name="connsiteY1" fmla="*/ 598288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  <a:gd name="connsiteX0" fmla="*/ 2371930 w 2371930"/>
              <a:gd name="connsiteY0" fmla="*/ 0 h 1039131"/>
              <a:gd name="connsiteX1" fmla="*/ 1364385 w 2371930"/>
              <a:gd name="connsiteY1" fmla="*/ 608784 h 1039131"/>
              <a:gd name="connsiteX2" fmla="*/ 818631 w 2371930"/>
              <a:gd name="connsiteY2" fmla="*/ 881687 h 1039131"/>
              <a:gd name="connsiteX3" fmla="*/ 0 w 2371930"/>
              <a:gd name="connsiteY3" fmla="*/ 1039131 h 10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930" h="1039131">
                <a:moveTo>
                  <a:pt x="2371930" y="0"/>
                </a:moveTo>
                <a:cubicBezTo>
                  <a:pt x="1892646" y="307890"/>
                  <a:pt x="1623268" y="461836"/>
                  <a:pt x="1364385" y="608784"/>
                </a:cubicBezTo>
                <a:cubicBezTo>
                  <a:pt x="1105502" y="755732"/>
                  <a:pt x="1046029" y="809963"/>
                  <a:pt x="818631" y="881687"/>
                </a:cubicBezTo>
                <a:cubicBezTo>
                  <a:pt x="591234" y="953412"/>
                  <a:pt x="395322" y="997146"/>
                  <a:pt x="0" y="1039131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9" name="Group 19"/>
          <p:cNvGrpSpPr/>
          <p:nvPr/>
        </p:nvGrpSpPr>
        <p:grpSpPr>
          <a:xfrm>
            <a:off x="6007705" y="3243002"/>
            <a:ext cx="995183" cy="1020630"/>
            <a:chOff x="6486274" y="4324001"/>
            <a:chExt cx="1326910" cy="1360840"/>
          </a:xfrm>
        </p:grpSpPr>
        <p:sp>
          <p:nvSpPr>
            <p:cNvPr id="45" name="TextBox 44"/>
            <p:cNvSpPr txBox="1"/>
            <p:nvPr/>
          </p:nvSpPr>
          <p:spPr>
            <a:xfrm>
              <a:off x="6757917" y="5007733"/>
              <a:ext cx="10552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Bunch</a:t>
              </a:r>
            </a:p>
            <a:p>
              <a:r>
                <a:rPr lang="en-US" sz="1350" dirty="0">
                  <a:solidFill>
                    <a:srgbClr val="0000FF"/>
                  </a:solidFill>
                </a:rPr>
                <a:t>Merge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6486274" y="4324001"/>
              <a:ext cx="573732" cy="7607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>
            <a:off x="2786900" y="3465541"/>
            <a:ext cx="1890986" cy="507831"/>
            <a:chOff x="2191866" y="4620720"/>
            <a:chExt cx="2521315" cy="677107"/>
          </a:xfrm>
        </p:grpSpPr>
        <p:sp>
          <p:nvSpPr>
            <p:cNvPr id="43" name="Oval 42"/>
            <p:cNvSpPr/>
            <p:nvPr/>
          </p:nvSpPr>
          <p:spPr>
            <a:xfrm>
              <a:off x="4514756" y="4854620"/>
              <a:ext cx="198425" cy="1785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91866" y="4620720"/>
              <a:ext cx="1860542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FF"/>
                  </a:solidFill>
                </a:rPr>
                <a:t>For acceleration</a:t>
              </a:r>
            </a:p>
            <a:p>
              <a:r>
                <a:rPr lang="en-US" sz="1350" dirty="0">
                  <a:solidFill>
                    <a:srgbClr val="FF00FF"/>
                  </a:solidFill>
                </a:rPr>
                <a:t>to Higgs Factory</a:t>
              </a:r>
            </a:p>
          </p:txBody>
        </p:sp>
        <p:cxnSp>
          <p:nvCxnSpPr>
            <p:cNvPr id="51" name="Straight Arrow Connector 50"/>
            <p:cNvCxnSpPr>
              <a:endCxn id="43" idx="3"/>
            </p:cNvCxnSpPr>
            <p:nvPr/>
          </p:nvCxnSpPr>
          <p:spPr>
            <a:xfrm flipV="1">
              <a:off x="3985259" y="5007007"/>
              <a:ext cx="558556" cy="1408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9"/>
          <p:cNvGrpSpPr/>
          <p:nvPr/>
        </p:nvGrpSpPr>
        <p:grpSpPr>
          <a:xfrm>
            <a:off x="2413416" y="1249607"/>
            <a:ext cx="1756748" cy="752929"/>
            <a:chOff x="1693888" y="1542356"/>
            <a:chExt cx="2342330" cy="1132923"/>
          </a:xfrm>
        </p:grpSpPr>
        <p:sp>
          <p:nvSpPr>
            <p:cNvPr id="42" name="Oval 41"/>
            <p:cNvSpPr/>
            <p:nvPr/>
          </p:nvSpPr>
          <p:spPr>
            <a:xfrm>
              <a:off x="2188755" y="2448258"/>
              <a:ext cx="198425" cy="227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93888" y="1542356"/>
              <a:ext cx="2342330" cy="76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FF"/>
                  </a:solidFill>
                </a:rPr>
                <a:t>For acceleration to</a:t>
              </a:r>
              <a:br>
                <a:rPr lang="en-US" sz="1350" dirty="0">
                  <a:solidFill>
                    <a:srgbClr val="FF00FF"/>
                  </a:solidFill>
                </a:rPr>
              </a:br>
              <a:r>
                <a:rPr lang="en-US" sz="1350" dirty="0">
                  <a:solidFill>
                    <a:srgbClr val="FF00FF"/>
                  </a:solidFill>
                </a:rPr>
                <a:t>multi-</a:t>
              </a:r>
              <a:r>
                <a:rPr lang="en-US" sz="1350" dirty="0" err="1">
                  <a:solidFill>
                    <a:srgbClr val="FF00FF"/>
                  </a:solidFill>
                </a:rPr>
                <a:t>TeV</a:t>
              </a:r>
              <a:r>
                <a:rPr lang="en-US" sz="1350" dirty="0">
                  <a:solidFill>
                    <a:srgbClr val="FF00FF"/>
                  </a:solidFill>
                </a:rPr>
                <a:t> collider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2292356" y="2153553"/>
              <a:ext cx="0" cy="32342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7196145" y="1971951"/>
            <a:ext cx="148819" cy="13389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6" name="Group 34"/>
          <p:cNvGrpSpPr/>
          <p:nvPr/>
        </p:nvGrpSpPr>
        <p:grpSpPr>
          <a:xfrm>
            <a:off x="2739352" y="2726256"/>
            <a:ext cx="969683" cy="507831"/>
            <a:chOff x="1846995" y="3731907"/>
            <a:chExt cx="1292911" cy="677108"/>
          </a:xfrm>
        </p:grpSpPr>
        <p:sp>
          <p:nvSpPr>
            <p:cNvPr id="49" name="TextBox 48"/>
            <p:cNvSpPr txBox="1"/>
            <p:nvPr/>
          </p:nvSpPr>
          <p:spPr>
            <a:xfrm>
              <a:off x="1846995" y="3731907"/>
              <a:ext cx="10857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Final</a:t>
              </a:r>
            </a:p>
            <a:p>
              <a:r>
                <a:rPr lang="en-US" sz="1350" dirty="0">
                  <a:solidFill>
                    <a:srgbClr val="0000FF"/>
                  </a:solidFill>
                </a:rPr>
                <a:t>Cooling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2636520" y="3870406"/>
              <a:ext cx="503386" cy="1792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31"/>
          <p:cNvGrpSpPr/>
          <p:nvPr/>
        </p:nvGrpSpPr>
        <p:grpSpPr>
          <a:xfrm>
            <a:off x="4531290" y="2924561"/>
            <a:ext cx="1141360" cy="715038"/>
            <a:chOff x="4040634" y="2724736"/>
            <a:chExt cx="1521813" cy="953384"/>
          </a:xfrm>
        </p:grpSpPr>
        <p:sp>
          <p:nvSpPr>
            <p:cNvPr id="48" name="TextBox 47"/>
            <p:cNvSpPr txBox="1"/>
            <p:nvPr/>
          </p:nvSpPr>
          <p:spPr>
            <a:xfrm>
              <a:off x="4040634" y="2724736"/>
              <a:ext cx="152181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</a:rPr>
                <a:t>post-merge 6D Cooling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10316" y="3345775"/>
              <a:ext cx="153436" cy="3323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5"/>
          <p:cNvGrpSpPr/>
          <p:nvPr/>
        </p:nvGrpSpPr>
        <p:grpSpPr>
          <a:xfrm>
            <a:off x="3913387" y="1346403"/>
            <a:ext cx="2723521" cy="1086108"/>
            <a:chOff x="3693849" y="1795204"/>
            <a:chExt cx="3631361" cy="1448144"/>
          </a:xfrm>
        </p:grpSpPr>
        <p:sp>
          <p:nvSpPr>
            <p:cNvPr id="10" name="Isosceles Triangle 9"/>
            <p:cNvSpPr/>
            <p:nvPr/>
          </p:nvSpPr>
          <p:spPr>
            <a:xfrm>
              <a:off x="6674648" y="2980941"/>
              <a:ext cx="294550" cy="262407"/>
            </a:xfrm>
            <a:prstGeom prst="triangle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3849" y="1795204"/>
              <a:ext cx="3631361" cy="954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FF00FF"/>
                  </a:solidFill>
                </a:rPr>
                <a:t>For acceleration to </a:t>
              </a:r>
              <a:r>
                <a:rPr lang="en-US" sz="1350" dirty="0" err="1">
                  <a:solidFill>
                    <a:srgbClr val="FF00FF"/>
                  </a:solidFill>
                </a:rPr>
                <a:t>NuMAX</a:t>
              </a:r>
              <a:r>
                <a:rPr lang="en-US" sz="1350" dirty="0">
                  <a:solidFill>
                    <a:srgbClr val="FF00FF"/>
                  </a:solidFill>
                </a:rPr>
                <a:t> (325MHz injector acceptance 3mm,24mm)</a:t>
              </a:r>
            </a:p>
          </p:txBody>
        </p:sp>
        <p:cxnSp>
          <p:nvCxnSpPr>
            <p:cNvPr id="56" name="Straight Arrow Connector 55"/>
            <p:cNvCxnSpPr>
              <a:endCxn id="10" idx="1"/>
            </p:cNvCxnSpPr>
            <p:nvPr/>
          </p:nvCxnSpPr>
          <p:spPr>
            <a:xfrm>
              <a:off x="6024282" y="2629268"/>
              <a:ext cx="724004" cy="4828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>
            <a:stCxn id="60" idx="6"/>
            <a:endCxn id="10" idx="5"/>
          </p:cNvCxnSpPr>
          <p:nvPr/>
        </p:nvCxnSpPr>
        <p:spPr>
          <a:xfrm flipH="1">
            <a:off x="6314671" y="2038901"/>
            <a:ext cx="1030292" cy="29520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4"/>
          <p:cNvGrpSpPr/>
          <p:nvPr/>
        </p:nvGrpSpPr>
        <p:grpSpPr>
          <a:xfrm>
            <a:off x="6813550" y="2218256"/>
            <a:ext cx="1126282" cy="507831"/>
            <a:chOff x="5752925" y="1770275"/>
            <a:chExt cx="1501709" cy="677106"/>
          </a:xfrm>
        </p:grpSpPr>
        <p:sp>
          <p:nvSpPr>
            <p:cNvPr id="64" name="TextBox 63"/>
            <p:cNvSpPr txBox="1"/>
            <p:nvPr/>
          </p:nvSpPr>
          <p:spPr>
            <a:xfrm>
              <a:off x="5836652" y="1770275"/>
              <a:ext cx="1417982" cy="6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Initial Cooling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5752925" y="1793620"/>
              <a:ext cx="510126" cy="164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58"/>
          <p:cNvGrpSpPr/>
          <p:nvPr/>
        </p:nvGrpSpPr>
        <p:grpSpPr>
          <a:xfrm>
            <a:off x="6547538" y="738582"/>
            <a:ext cx="1439947" cy="1206826"/>
            <a:chOff x="3855421" y="2203444"/>
            <a:chExt cx="1919930" cy="1691957"/>
          </a:xfrm>
        </p:grpSpPr>
        <p:sp>
          <p:nvSpPr>
            <p:cNvPr id="66" name="Rectangle 65"/>
            <p:cNvSpPr/>
            <p:nvPr/>
          </p:nvSpPr>
          <p:spPr>
            <a:xfrm>
              <a:off x="3886200" y="2203444"/>
              <a:ext cx="1828799" cy="1691957"/>
            </a:xfrm>
            <a:prstGeom prst="rect">
              <a:avLst/>
            </a:prstGeom>
            <a:solidFill>
              <a:schemeClr val="bg1">
                <a:lumMod val="50000"/>
                <a:alpha val="4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756324" y="2236992"/>
              <a:ext cx="1019027" cy="42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Target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36316" y="3166214"/>
              <a:ext cx="978684" cy="71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Phase</a:t>
              </a:r>
            </a:p>
            <a:p>
              <a:r>
                <a:rPr lang="en-US" sz="1350" dirty="0"/>
                <a:t>Rotator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3284160" y="2774707"/>
              <a:ext cx="15734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Front End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044835" y="2550567"/>
              <a:ext cx="327440" cy="80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</a:p>
            <a:p>
              <a:r>
                <a:rPr lang="en-US" sz="105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</a:p>
            <a:p>
              <a:r>
                <a:rPr lang="en-US" sz="105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1050" dirty="0"/>
            </a:p>
          </p:txBody>
        </p:sp>
      </p:grpSp>
      <p:grpSp>
        <p:nvGrpSpPr>
          <p:cNvPr id="34" name="Group 18"/>
          <p:cNvGrpSpPr/>
          <p:nvPr/>
        </p:nvGrpSpPr>
        <p:grpSpPr>
          <a:xfrm>
            <a:off x="6204215" y="3082366"/>
            <a:ext cx="1633645" cy="715581"/>
            <a:chOff x="6705145" y="3989598"/>
            <a:chExt cx="2178193" cy="954109"/>
          </a:xfrm>
        </p:grpSpPr>
        <p:sp>
          <p:nvSpPr>
            <p:cNvPr id="73" name="TextBox 72"/>
            <p:cNvSpPr txBox="1"/>
            <p:nvPr/>
          </p:nvSpPr>
          <p:spPr>
            <a:xfrm>
              <a:off x="6757792" y="3989598"/>
              <a:ext cx="2125546" cy="95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00FF"/>
                  </a:solidFill>
                </a:rPr>
                <a:t>pre-merge</a:t>
              </a:r>
              <a:br>
                <a:rPr lang="en-US" sz="1350" dirty="0">
                  <a:solidFill>
                    <a:srgbClr val="0000FF"/>
                  </a:solidFill>
                </a:rPr>
              </a:br>
              <a:r>
                <a:rPr lang="en-US" sz="1350" dirty="0">
                  <a:solidFill>
                    <a:srgbClr val="0000FF"/>
                  </a:solidFill>
                </a:rPr>
                <a:t>6D Cooling (original design)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 flipV="1">
              <a:off x="6705145" y="4019945"/>
              <a:ext cx="587907" cy="279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7018288" y="1872739"/>
            <a:ext cx="10087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Exit Front End</a:t>
            </a:r>
          </a:p>
          <a:p>
            <a:pPr algn="ctr"/>
            <a:r>
              <a:rPr lang="en-US" sz="1050" dirty="0"/>
              <a:t>(15mm,45mm)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695292" y="2841350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8" name="5-Point Star 67"/>
          <p:cNvSpPr/>
          <p:nvPr/>
        </p:nvSpPr>
        <p:spPr>
          <a:xfrm>
            <a:off x="6292330" y="2828128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TextBox 13"/>
          <p:cNvSpPr txBox="1"/>
          <p:nvPr/>
        </p:nvSpPr>
        <p:spPr>
          <a:xfrm>
            <a:off x="5570751" y="2432512"/>
            <a:ext cx="598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sz="1350" b="1" dirty="0">
                <a:solidFill>
                  <a:srgbClr val="008000"/>
                </a:solidFill>
              </a:rPr>
              <a:t> (X)</a:t>
            </a:r>
            <a:endParaRPr lang="en-GB" sz="1350" b="1" dirty="0">
              <a:solidFill>
                <a:srgbClr val="008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18575" y="2439813"/>
            <a:ext cx="598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sz="1350" b="1" dirty="0">
                <a:solidFill>
                  <a:srgbClr val="008000"/>
                </a:solidFill>
              </a:rPr>
              <a:t> (Y)</a:t>
            </a:r>
            <a:endParaRPr lang="en-GB" sz="1350" b="1" dirty="0">
              <a:solidFill>
                <a:srgbClr val="008000"/>
              </a:solidFill>
            </a:endParaRPr>
          </a:p>
        </p:txBody>
      </p:sp>
      <p:sp>
        <p:nvSpPr>
          <p:cNvPr id="78" name="5-Point Star 77"/>
          <p:cNvSpPr/>
          <p:nvPr/>
        </p:nvSpPr>
        <p:spPr>
          <a:xfrm>
            <a:off x="4228312" y="3581691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TextBox 78"/>
          <p:cNvSpPr txBox="1"/>
          <p:nvPr/>
        </p:nvSpPr>
        <p:spPr>
          <a:xfrm>
            <a:off x="4041204" y="3794103"/>
            <a:ext cx="6655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8000"/>
                </a:solidFill>
              </a:rPr>
              <a:t>VCC &amp;</a:t>
            </a:r>
          </a:p>
          <a:p>
            <a:pPr algn="ctr"/>
            <a:r>
              <a:rPr lang="en-US" sz="1350" b="1" dirty="0">
                <a:solidFill>
                  <a:srgbClr val="008000"/>
                </a:solidFill>
              </a:rPr>
              <a:t>Hybrid</a:t>
            </a:r>
            <a:endParaRPr lang="en-GB" sz="1350" b="1" dirty="0">
              <a:solidFill>
                <a:srgbClr val="008000"/>
              </a:solidFill>
            </a:endParaRPr>
          </a:p>
        </p:txBody>
      </p:sp>
      <p:sp>
        <p:nvSpPr>
          <p:cNvPr id="80" name="5-Point Star 79"/>
          <p:cNvSpPr/>
          <p:nvPr/>
        </p:nvSpPr>
        <p:spPr>
          <a:xfrm>
            <a:off x="4943054" y="3860873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1" name="TextBox 80"/>
          <p:cNvSpPr txBox="1"/>
          <p:nvPr/>
        </p:nvSpPr>
        <p:spPr>
          <a:xfrm>
            <a:off x="4849976" y="3669564"/>
            <a:ext cx="476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HCC</a:t>
            </a:r>
            <a:endParaRPr lang="en-GB" sz="1350" b="1" dirty="0">
              <a:solidFill>
                <a:srgbClr val="008000"/>
              </a:solidFill>
            </a:endParaRPr>
          </a:p>
        </p:txBody>
      </p:sp>
      <p:sp>
        <p:nvSpPr>
          <p:cNvPr id="82" name="5-Point Star 81"/>
          <p:cNvSpPr/>
          <p:nvPr/>
        </p:nvSpPr>
        <p:spPr>
          <a:xfrm>
            <a:off x="3291790" y="1755714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3" name="TextBox 82"/>
          <p:cNvSpPr txBox="1"/>
          <p:nvPr/>
        </p:nvSpPr>
        <p:spPr>
          <a:xfrm>
            <a:off x="3166236" y="1972022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Final</a:t>
            </a:r>
            <a:endParaRPr lang="en-GB" sz="1350" b="1" dirty="0">
              <a:solidFill>
                <a:srgbClr val="008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28736" y="954742"/>
            <a:ext cx="150876" cy="150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53109" y="850352"/>
            <a:ext cx="4158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Specification </a:t>
            </a:r>
            <a:r>
              <a:rPr lang="en-US" sz="1500" b="1" dirty="0"/>
              <a:t>                 </a:t>
            </a:r>
            <a:r>
              <a:rPr lang="en-US" sz="1500" b="1" dirty="0">
                <a:solidFill>
                  <a:srgbClr val="008000"/>
                </a:solidFill>
              </a:rPr>
              <a:t>Achieved (simulations)</a:t>
            </a:r>
            <a:r>
              <a:rPr lang="en-US" sz="1500" b="1" dirty="0"/>
              <a:t>                                                                        </a:t>
            </a:r>
            <a:endParaRPr lang="en-GB" sz="1500" b="1" dirty="0"/>
          </a:p>
        </p:txBody>
      </p:sp>
      <p:sp>
        <p:nvSpPr>
          <p:cNvPr id="84" name="5-Point Star 83"/>
          <p:cNvSpPr/>
          <p:nvPr/>
        </p:nvSpPr>
        <p:spPr>
          <a:xfrm>
            <a:off x="4114800" y="883966"/>
            <a:ext cx="291350" cy="226373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Oval 16"/>
          <p:cNvSpPr/>
          <p:nvPr/>
        </p:nvSpPr>
        <p:spPr>
          <a:xfrm>
            <a:off x="4057651" y="3314877"/>
            <a:ext cx="735176" cy="1347591"/>
          </a:xfrm>
          <a:prstGeom prst="ellipse">
            <a:avLst/>
          </a:prstGeom>
          <a:noFill/>
          <a:ln w="38100" cmpd="sng">
            <a:solidFill>
              <a:srgbClr val="DE5D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8277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Ionization Cooling Experiment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3" y="1410586"/>
            <a:ext cx="8998734" cy="267201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8353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principle of ionization cooling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3061152"/>
            <a:ext cx="4495800" cy="2082348"/>
          </a:xfrm>
        </p:spPr>
        <p:txBody>
          <a:bodyPr>
            <a:normAutofit/>
          </a:bodyPr>
          <a:lstStyle/>
          <a:p>
            <a:r>
              <a:rPr lang="en-US" dirty="0"/>
              <a:t>Competition between: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[cooling] </a:t>
            </a:r>
          </a:p>
          <a:p>
            <a:pPr lvl="1"/>
            <a:r>
              <a:rPr lang="en-US" dirty="0"/>
              <a:t>MCS [heating]</a:t>
            </a:r>
          </a:p>
          <a:p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13300" y="3061152"/>
            <a:ext cx="4330700" cy="2082348"/>
          </a:xfrm>
        </p:spPr>
        <p:txBody>
          <a:bodyPr>
            <a:normAutofit/>
          </a:bodyPr>
          <a:lstStyle/>
          <a:p>
            <a:r>
              <a:rPr lang="en-GB" dirty="0"/>
              <a:t>Optimum:</a:t>
            </a:r>
          </a:p>
          <a:p>
            <a:pPr lvl="1"/>
            <a:r>
              <a:rPr lang="en-GB" dirty="0"/>
              <a:t>Low </a:t>
            </a:r>
            <a:r>
              <a:rPr lang="en-GB" i="1" dirty="0"/>
              <a:t>Z, </a:t>
            </a:r>
            <a:r>
              <a:rPr lang="en-GB" dirty="0"/>
              <a:t>large</a:t>
            </a:r>
            <a:r>
              <a:rPr lang="en-GB" i="1" dirty="0"/>
              <a:t> X</a:t>
            </a:r>
            <a:r>
              <a:rPr lang="en-GB" baseline="-25000" dirty="0"/>
              <a:t>0</a:t>
            </a:r>
          </a:p>
          <a:p>
            <a:pPr lvl="1"/>
            <a:r>
              <a:rPr lang="en-GB" dirty="0"/>
              <a:t>Tight focus</a:t>
            </a:r>
          </a:p>
          <a:p>
            <a:pPr lvl="1"/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gives best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 descr="micearoundther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57"/>
            <a:ext cx="626501" cy="62650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025" y="664579"/>
            <a:ext cx="5808171" cy="23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39757" y="687631"/>
            <a:ext cx="3078877" cy="2309142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369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1487A-DC86-0D4A-84D1-D89C2752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IMG_8674-1.jpg">
            <a:extLst>
              <a:ext uri="{FF2B5EF4-FFF2-40B4-BE49-F238E27FC236}">
                <a16:creationId xmlns:a16="http://schemas.microsoft.com/office/drawing/2014/main" id="{9BEC81E8-8A7C-B344-BD35-DFDE2E410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2501"/>
            <a:ext cx="9144000" cy="6096001"/>
          </a:xfrm>
          <a:prstGeom prst="rect">
            <a:avLst/>
          </a:prstGeom>
          <a:ln w="28575" cmpd="sng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33EE9-29C6-6747-89F2-81184E4D4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" y="55420"/>
            <a:ext cx="3361766" cy="50326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 descr="image001.jpg">
            <a:extLst>
              <a:ext uri="{FF2B5EF4-FFF2-40B4-BE49-F238E27FC236}">
                <a16:creationId xmlns:a16="http://schemas.microsoft.com/office/drawing/2014/main" id="{250F5DF8-5813-1241-AE86-2032680B4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12" y="843384"/>
            <a:ext cx="6205333" cy="4062044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002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FAF-3E74-F244-919A-408F9AB4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Liquid-hydrogen absorber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618092" y="649807"/>
            <a:ext cx="4430209" cy="871564"/>
          </a:xfrm>
          <a:ln>
            <a:solidFill>
              <a:srgbClr val="FF0000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/>
              <a:t>Online reconstruction: </a:t>
            </a:r>
          </a:p>
          <a:p>
            <a:pPr marL="179388" indent="0">
              <a:buNone/>
            </a:pPr>
            <a:r>
              <a:rPr lang="en-US"/>
              <a:t>Mean momentum lost by muons as they pass through the liquid-hydrogen absorber.  </a:t>
            </a:r>
          </a:p>
          <a:p>
            <a:pPr marL="179388" indent="0">
              <a:buNone/>
            </a:pPr>
            <a:r>
              <a:rPr lang="en-US"/>
              <a:t>The data were recorded while the absorber was filling.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92" y="1521371"/>
            <a:ext cx="4430209" cy="26581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F55AC-1FA3-D942-85D6-FB299FA9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3" y="97573"/>
            <a:ext cx="2800644" cy="49789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8C8B2-2223-7441-B209-FE19E85B2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820" y="2061340"/>
            <a:ext cx="2083157" cy="27786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9564B-C818-F341-B4C8-DE4B9913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5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Emittance and amplitude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993" y="2745406"/>
            <a:ext cx="6992007" cy="23980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Emittance:</a:t>
            </a:r>
          </a:p>
          <a:p>
            <a:pPr lvl="1"/>
            <a:r>
              <a:rPr lang="en-US" dirty="0"/>
              <a:t>Evaluated from RMS beam ellipse</a:t>
            </a:r>
          </a:p>
          <a:p>
            <a:r>
              <a:rPr lang="en-US" dirty="0"/>
              <a:t>Amplitude: </a:t>
            </a:r>
          </a:p>
          <a:p>
            <a:pPr lvl="1"/>
            <a:r>
              <a:rPr lang="en-US" dirty="0"/>
              <a:t>Distance from core of beam</a:t>
            </a:r>
          </a:p>
          <a:p>
            <a:r>
              <a:rPr lang="en-US" dirty="0"/>
              <a:t>Mean amplitude ~ RMS emittance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4CC35-D47D-A34A-8A36-5C84422A4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92" y="675760"/>
            <a:ext cx="4737539" cy="20181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27053-F1A9-4746-9682-DDAB60A63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12" y="58267"/>
            <a:ext cx="1804406" cy="23139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A8A44-7F93-BF43-BC81-BA65AEBA3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12" y="2388387"/>
            <a:ext cx="1804406" cy="270159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1539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23C8A6D-C00E-C047-8532-D53EBD864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6" t="9387" r="302" b="11226"/>
          <a:stretch/>
        </p:blipFill>
        <p:spPr>
          <a:xfrm rot="5400000">
            <a:off x="6906311" y="2754926"/>
            <a:ext cx="1907642" cy="2372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827E5A-9101-794F-8899-7192734EF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5" t="9387" r="2202" b="11532"/>
          <a:stretch/>
        </p:blipFill>
        <p:spPr>
          <a:xfrm rot="5400000">
            <a:off x="6911059" y="832217"/>
            <a:ext cx="1885398" cy="23856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18BB93-4BE6-B842-B790-BE964E3FC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7" t="8621" r="3417" b="11532"/>
          <a:stretch/>
        </p:blipFill>
        <p:spPr>
          <a:xfrm rot="5400000">
            <a:off x="4355529" y="2721760"/>
            <a:ext cx="1903808" cy="24430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AD71B-013F-8A4B-B6A2-1265AEF97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6" t="8007" r="3521" b="11073"/>
          <a:stretch/>
        </p:blipFill>
        <p:spPr>
          <a:xfrm rot="5400000">
            <a:off x="4352726" y="804248"/>
            <a:ext cx="1897864" cy="24291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1C934-F402-2D4E-94CB-B2BB0061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of lithium-hydride absorber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6FB5F-23F4-A444-809B-287B411A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1" y="1379099"/>
            <a:ext cx="3941186" cy="2987949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Simulation in good agreement with data</a:t>
            </a:r>
          </a:p>
          <a:p>
            <a:pPr marL="539750" lvl="1" indent="-282575"/>
            <a:r>
              <a:rPr lang="en-US" dirty="0"/>
              <a:t>Example:</a:t>
            </a:r>
          </a:p>
          <a:p>
            <a:pPr marL="712788" lvl="2" indent="-227013"/>
            <a:r>
              <a:rPr lang="en-US" dirty="0" err="1">
                <a:latin typeface="Symbol" pitchFamily="2" charset="2"/>
              </a:rPr>
              <a:t>e</a:t>
            </a:r>
            <a:r>
              <a:rPr lang="en-US" i="1" baseline="-25000" dirty="0" err="1"/>
              <a:t>T</a:t>
            </a:r>
            <a:r>
              <a:rPr lang="en-US" dirty="0"/>
              <a:t> = 6 mm</a:t>
            </a:r>
          </a:p>
          <a:p>
            <a:pPr marL="712788" lvl="2" indent="-227013"/>
            <a:r>
              <a:rPr lang="en-US" i="1" dirty="0"/>
              <a:t>P</a:t>
            </a:r>
            <a:r>
              <a:rPr lang="en-US" dirty="0"/>
              <a:t> = 140 MeV/c</a:t>
            </a:r>
          </a:p>
          <a:p>
            <a:pPr marL="360363" lvl="2" indent="-7938">
              <a:buNone/>
            </a:pPr>
            <a:r>
              <a:rPr lang="en-US" sz="2000" dirty="0">
                <a:solidFill>
                  <a:srgbClr val="00FFFF"/>
                </a:solidFill>
              </a:rPr>
              <a:t>Notation: </a:t>
            </a:r>
            <a:r>
              <a:rPr lang="en-US" sz="2000" i="1" dirty="0">
                <a:solidFill>
                  <a:srgbClr val="00FFFF"/>
                </a:solidFill>
              </a:rPr>
              <a:t>P-</a:t>
            </a:r>
            <a:r>
              <a:rPr lang="en-US" sz="2000" dirty="0" err="1">
                <a:solidFill>
                  <a:srgbClr val="00FFFF"/>
                </a:solidFill>
                <a:latin typeface="Symbol" pitchFamily="2" charset="2"/>
              </a:rPr>
              <a:t>e</a:t>
            </a:r>
            <a:r>
              <a:rPr lang="en-US" sz="2000" i="1" baseline="-25000" dirty="0" err="1">
                <a:solidFill>
                  <a:srgbClr val="00FFFF"/>
                </a:solidFill>
              </a:rPr>
              <a:t>T</a:t>
            </a:r>
            <a:r>
              <a:rPr lang="en-US" sz="2000" dirty="0">
                <a:solidFill>
                  <a:srgbClr val="00FFFF"/>
                </a:solidFill>
              </a:rPr>
              <a:t> = 6-140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891C-3232-6D48-A6C0-99EDDB3D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930092"/>
            <a:ext cx="2133600" cy="213408"/>
          </a:xfrm>
        </p:spPr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3F2642-33B8-B449-BF63-320891063625}"/>
              </a:ext>
            </a:extLst>
          </p:cNvPr>
          <p:cNvGrpSpPr/>
          <p:nvPr/>
        </p:nvGrpSpPr>
        <p:grpSpPr>
          <a:xfrm>
            <a:off x="4085902" y="709062"/>
            <a:ext cx="4960680" cy="4221029"/>
            <a:chOff x="4085902" y="709062"/>
            <a:chExt cx="4960680" cy="42210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022CF00-C998-8C45-B003-EE231F0791B2}"/>
                </a:ext>
              </a:extLst>
            </p:cNvPr>
            <p:cNvGrpSpPr/>
            <p:nvPr/>
          </p:nvGrpSpPr>
          <p:grpSpPr>
            <a:xfrm>
              <a:off x="4085902" y="709062"/>
              <a:ext cx="2430315" cy="4213146"/>
              <a:chOff x="1978571" y="818078"/>
              <a:chExt cx="2385647" cy="413571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E8FE3A-C2D9-8B4E-A3DC-A6B169A0016A}"/>
                  </a:ext>
                </a:extLst>
              </p:cNvPr>
              <p:cNvSpPr txBox="1"/>
              <p:nvPr/>
            </p:nvSpPr>
            <p:spPr>
              <a:xfrm>
                <a:off x="2577663" y="818078"/>
                <a:ext cx="1122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Upstream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822E55F-3F6C-F043-B783-A0F9F9E6AF88}"/>
                  </a:ext>
                </a:extLst>
              </p:cNvPr>
              <p:cNvSpPr/>
              <p:nvPr/>
            </p:nvSpPr>
            <p:spPr>
              <a:xfrm>
                <a:off x="1978571" y="818078"/>
                <a:ext cx="2385647" cy="41357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C73625D-7B89-644B-A903-7B010A273D0A}"/>
                </a:ext>
              </a:extLst>
            </p:cNvPr>
            <p:cNvGrpSpPr/>
            <p:nvPr/>
          </p:nvGrpSpPr>
          <p:grpSpPr>
            <a:xfrm>
              <a:off x="6660933" y="709062"/>
              <a:ext cx="2385649" cy="4221029"/>
              <a:chOff x="5470633" y="636773"/>
              <a:chExt cx="2385649" cy="42210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983E2-446B-C949-A944-250FEC94C9E7}"/>
                  </a:ext>
                </a:extLst>
              </p:cNvPr>
              <p:cNvSpPr txBox="1"/>
              <p:nvPr/>
            </p:nvSpPr>
            <p:spPr>
              <a:xfrm>
                <a:off x="5918275" y="640720"/>
                <a:ext cx="14134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Downstream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0876510-C9A9-4B44-B1CD-30DAEABA9984}"/>
                  </a:ext>
                </a:extLst>
              </p:cNvPr>
              <p:cNvSpPr/>
              <p:nvPr/>
            </p:nvSpPr>
            <p:spPr>
              <a:xfrm>
                <a:off x="5470633" y="636773"/>
                <a:ext cx="2385649" cy="42210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AC30F7-90B5-5443-872A-69CD5CE2EDB7}"/>
                </a:ext>
              </a:extLst>
            </p:cNvPr>
            <p:cNvSpPr txBox="1"/>
            <p:nvPr/>
          </p:nvSpPr>
          <p:spPr>
            <a:xfrm>
              <a:off x="4323352" y="2328527"/>
              <a:ext cx="372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002060"/>
                  </a:solidFill>
                </a:rPr>
                <a:t>p</a:t>
              </a:r>
              <a:r>
                <a:rPr lang="en-US" b="1" i="1" baseline="-25000" dirty="0" err="1">
                  <a:solidFill>
                    <a:srgbClr val="002060"/>
                  </a:solidFill>
                </a:rPr>
                <a:t>x</a:t>
              </a:r>
              <a:endParaRPr lang="en-US" b="1" i="1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77E165-D223-1C40-A753-BD700899A234}"/>
                </a:ext>
              </a:extLst>
            </p:cNvPr>
            <p:cNvSpPr txBox="1"/>
            <p:nvPr/>
          </p:nvSpPr>
          <p:spPr>
            <a:xfrm>
              <a:off x="6906379" y="2312015"/>
              <a:ext cx="372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002060"/>
                  </a:solidFill>
                </a:rPr>
                <a:t>p</a:t>
              </a:r>
              <a:r>
                <a:rPr lang="en-US" b="1" i="1" baseline="-25000" dirty="0" err="1">
                  <a:solidFill>
                    <a:srgbClr val="002060"/>
                  </a:solidFill>
                </a:rPr>
                <a:t>x</a:t>
              </a:r>
              <a:endParaRPr lang="en-US" b="1" i="1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099321-383A-3040-8C98-983F00F5C0E3}"/>
                </a:ext>
              </a:extLst>
            </p:cNvPr>
            <p:cNvSpPr txBox="1"/>
            <p:nvPr/>
          </p:nvSpPr>
          <p:spPr>
            <a:xfrm>
              <a:off x="4323352" y="4253693"/>
              <a:ext cx="37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002060"/>
                  </a:solidFill>
                </a:rPr>
                <a:t>p</a:t>
              </a:r>
              <a:r>
                <a:rPr lang="en-US" b="1" i="1" baseline="-25000" dirty="0" err="1">
                  <a:solidFill>
                    <a:srgbClr val="002060"/>
                  </a:solidFill>
                </a:rPr>
                <a:t>y</a:t>
              </a:r>
              <a:endParaRPr lang="en-US" b="1" i="1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B2DC4B-D7C6-8C46-B8F0-2F30FCEAC904}"/>
                </a:ext>
              </a:extLst>
            </p:cNvPr>
            <p:cNvSpPr txBox="1"/>
            <p:nvPr/>
          </p:nvSpPr>
          <p:spPr>
            <a:xfrm>
              <a:off x="6906379" y="4237181"/>
              <a:ext cx="377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002060"/>
                  </a:solidFill>
                </a:rPr>
                <a:t>p</a:t>
              </a:r>
              <a:r>
                <a:rPr lang="en-US" b="1" i="1" baseline="-25000" dirty="0" err="1">
                  <a:solidFill>
                    <a:srgbClr val="002060"/>
                  </a:solidFill>
                </a:rPr>
                <a:t>y</a:t>
              </a:r>
              <a:endParaRPr lang="en-US" b="1" i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696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5D9D-D53E-5B4C-96A1-1ACA9D0EA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Core-density change across absorber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1EFBD-210B-F64C-B2C4-632911B8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F9DD23-61E7-6548-97F4-034F933E45F4}"/>
              </a:ext>
            </a:extLst>
          </p:cNvPr>
          <p:cNvSpPr txBox="1">
            <a:spLocks/>
          </p:cNvSpPr>
          <p:nvPr/>
        </p:nvSpPr>
        <p:spPr>
          <a:xfrm>
            <a:off x="5651941" y="1195373"/>
            <a:ext cx="3436882" cy="30269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Core-density:</a:t>
            </a:r>
          </a:p>
          <a:p>
            <a:pPr marL="493713" lvl="1" indent="-266700"/>
            <a:r>
              <a:rPr lang="en-US" sz="2400" i="1" u="sng" dirty="0"/>
              <a:t>Increases</a:t>
            </a:r>
            <a:r>
              <a:rPr lang="en-US" sz="2400" i="1" dirty="0"/>
              <a:t> </a:t>
            </a:r>
            <a:r>
              <a:rPr lang="en-US" sz="2400" dirty="0"/>
              <a:t>with </a:t>
            </a:r>
            <a:r>
              <a:rPr lang="en-US" sz="2400" dirty="0" err="1"/>
              <a:t>LiH</a:t>
            </a:r>
            <a:r>
              <a:rPr lang="en-US" sz="2400" dirty="0"/>
              <a:t> and LH2 absorbers</a:t>
            </a:r>
          </a:p>
          <a:p>
            <a:pPr marL="493713" lvl="1" indent="-266700"/>
            <a:r>
              <a:rPr lang="en-US" sz="2400" i="1" u="sng" dirty="0"/>
              <a:t>Consistent with ‘no change’</a:t>
            </a:r>
            <a:r>
              <a:rPr lang="en-US" sz="2400" dirty="0"/>
              <a:t> for no absorber</a:t>
            </a:r>
            <a:endParaRPr lang="en-US" sz="2400" i="1" u="sng" dirty="0"/>
          </a:p>
          <a:p>
            <a:pPr marL="0" indent="0" algn="ctr"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</a:rPr>
              <a:t>Ionization-cooling signal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81301-4531-4E46-9816-67518FF99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7" t="2593" r="4076" b="4023"/>
          <a:stretch/>
        </p:blipFill>
        <p:spPr>
          <a:xfrm rot="5400000">
            <a:off x="971749" y="-10599"/>
            <a:ext cx="3728547" cy="55143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C862D-D706-0746-93B7-4817E5A1CC9F}"/>
              </a:ext>
            </a:extLst>
          </p:cNvPr>
          <p:cNvSpPr txBox="1"/>
          <p:nvPr/>
        </p:nvSpPr>
        <p:spPr>
          <a:xfrm>
            <a:off x="219183" y="4698242"/>
            <a:ext cx="5233677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</a:t>
            </a:r>
            <a:r>
              <a:rPr lang="en-US" sz="1600" b="1" baseline="-25000" dirty="0">
                <a:solidFill>
                  <a:schemeClr val="bg1"/>
                </a:solidFill>
              </a:rPr>
              <a:t>amp</a:t>
            </a:r>
            <a:r>
              <a:rPr lang="en-US" sz="1600" b="1" dirty="0">
                <a:solidFill>
                  <a:schemeClr val="bg1"/>
                </a:solidFill>
              </a:rPr>
              <a:t> = ratio of cumulative density downstream to upstream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9DC81-CBD6-9E43-8E99-590DF2DCDD21}"/>
              </a:ext>
            </a:extLst>
          </p:cNvPr>
          <p:cNvSpPr txBox="1"/>
          <p:nvPr/>
        </p:nvSpPr>
        <p:spPr>
          <a:xfrm>
            <a:off x="6306855" y="4434214"/>
            <a:ext cx="2230739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Preparing submission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to nature.</a:t>
            </a:r>
          </a:p>
        </p:txBody>
      </p:sp>
    </p:spTree>
    <p:extLst>
      <p:ext uri="{BB962C8B-B14F-4D97-AF65-F5344CB8AC3E}">
        <p14:creationId xmlns:p14="http://schemas.microsoft.com/office/powerpoint/2010/main" val="265263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7658100" cy="573701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Tests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C38116-BB3D-B74B-B7A0-B5ACC2C7C41D}"/>
              </a:ext>
            </a:extLst>
          </p:cNvPr>
          <p:cNvSpPr/>
          <p:nvPr/>
        </p:nvSpPr>
        <p:spPr>
          <a:xfrm>
            <a:off x="1340932" y="2356711"/>
            <a:ext cx="6556464" cy="2559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14313" indent="-214313">
              <a:buFont typeface="Wingdings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6D Ionization Cooling Designs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Designs in hand that meet performance targets in simulations with stochastic effects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Ready to move to engineering design and prototyping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Able to reach target performance with Nb</a:t>
            </a:r>
            <a:r>
              <a:rPr lang="en-US" sz="1050" baseline="-25000" dirty="0">
                <a:solidFill>
                  <a:schemeClr val="tx1"/>
                </a:solidFill>
              </a:rPr>
              <a:t>3</a:t>
            </a:r>
            <a:r>
              <a:rPr lang="en-US" sz="1050" dirty="0">
                <a:solidFill>
                  <a:schemeClr val="tx1"/>
                </a:solidFill>
              </a:rPr>
              <a:t>Sn conductors (NO HTS)</a:t>
            </a:r>
          </a:p>
          <a:p>
            <a:pPr marL="257175" indent="-257175">
              <a:buFont typeface="Wingdings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RF operation in magnetic field (MTA program)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Gas-filled cavity solution successful and performance extrapolates to the requirements of the NF and MC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Vacuum cavity performance now consistent with models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MICE Test Cavity significantly exceeds specified operating requirements in magnetic field</a:t>
            </a:r>
          </a:p>
          <a:p>
            <a:pPr marL="214313" indent="-214313">
              <a:buFont typeface="Wingdings" charset="2"/>
              <a:buChar char="ü"/>
            </a:pPr>
            <a:r>
              <a:rPr lang="en-US" sz="1050" dirty="0">
                <a:solidFill>
                  <a:schemeClr val="tx1"/>
                </a:solidFill>
              </a:rPr>
              <a:t>Final Cooling Designs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Baseline design meets Higgs Factory specification and performs within factor of 2.2× of required transverse </a:t>
            </a:r>
            <a:r>
              <a:rPr lang="en-US" sz="1050" dirty="0" err="1">
                <a:solidFill>
                  <a:schemeClr val="tx1"/>
                </a:solidFill>
              </a:rPr>
              <a:t>emittance</a:t>
            </a:r>
            <a:r>
              <a:rPr lang="en-US" sz="1050" dirty="0">
                <a:solidFill>
                  <a:schemeClr val="tx1"/>
                </a:solidFill>
              </a:rPr>
              <a:t> for high energy MC (while keeping magnets within parameters to be demonstrated within the next year at NHMFL).</a:t>
            </a:r>
          </a:p>
          <a:p>
            <a:pPr marL="600075" lvl="1" indent="-257175">
              <a:buFont typeface="Arial"/>
              <a:buChar char="•"/>
            </a:pPr>
            <a:r>
              <a:rPr lang="en-US" sz="1050" dirty="0">
                <a:solidFill>
                  <a:schemeClr val="tx1"/>
                </a:solidFill>
              </a:rPr>
              <a:t>Alternative options under study</a:t>
            </a:r>
          </a:p>
          <a:p>
            <a:pPr marL="600075" lvl="1" indent="-257175">
              <a:buFont typeface="Arial"/>
              <a:buChar char="•"/>
            </a:pPr>
            <a:endParaRPr lang="en-US" sz="1350" dirty="0"/>
          </a:p>
          <a:p>
            <a:pPr marL="600075" lvl="1" indent="-257175">
              <a:buFont typeface="Arial"/>
              <a:buChar char="•"/>
            </a:pPr>
            <a:endParaRPr lang="en-US" sz="1350" dirty="0"/>
          </a:p>
          <a:p>
            <a:pPr marL="214313" indent="-214313">
              <a:buFont typeface="Wingdings" charset="2"/>
              <a:buChar char="ü"/>
            </a:pPr>
            <a:endParaRPr lang="en-US" sz="1500" dirty="0"/>
          </a:p>
          <a:p>
            <a:pPr marL="600075" lvl="1" indent="-257175">
              <a:buFont typeface="Arial"/>
              <a:buChar char="•"/>
            </a:pP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8055753" y="2097229"/>
            <a:ext cx="1088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Mark Palmer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B7E28F-0043-EC44-B82C-53A100CA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06" y="804274"/>
            <a:ext cx="1689790" cy="12770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1903BCC-BF2B-FD49-AB53-1FA850CB3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411" y="1203576"/>
            <a:ext cx="825104" cy="87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449679" y="497226"/>
            <a:ext cx="23076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bg1"/>
                </a:solidFill>
              </a:rPr>
              <a:t>MuCool</a:t>
            </a:r>
            <a:r>
              <a:rPr lang="en-US" sz="1350" dirty="0">
                <a:solidFill>
                  <a:schemeClr val="bg1"/>
                </a:solidFill>
              </a:rPr>
              <a:t>: &gt;50MV/m in 5 T field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6AD954-55F5-7A40-AC92-54DC37921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877" y="555072"/>
            <a:ext cx="825391" cy="15262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16421" y="67123"/>
            <a:ext cx="3165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1" dirty="0">
                <a:solidFill>
                  <a:schemeClr val="bg1"/>
                </a:solidFill>
              </a:rPr>
              <a:t>NHFML</a:t>
            </a:r>
          </a:p>
          <a:p>
            <a:r>
              <a:rPr lang="en-US" sz="1350" dirty="0">
                <a:solidFill>
                  <a:schemeClr val="bg1"/>
                </a:solidFill>
              </a:rPr>
              <a:t>32 T solenoid with low-temperature HTS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6580" y="525199"/>
            <a:ext cx="1431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1" dirty="0">
                <a:solidFill>
                  <a:schemeClr val="bg1"/>
                </a:solidFill>
              </a:rPr>
              <a:t>FNAL</a:t>
            </a:r>
          </a:p>
          <a:p>
            <a:r>
              <a:rPr lang="en-US" sz="1350" dirty="0">
                <a:solidFill>
                  <a:schemeClr val="bg1"/>
                </a:solidFill>
              </a:rPr>
              <a:t>Breakthrough in HTS cables</a:t>
            </a:r>
          </a:p>
        </p:txBody>
      </p:sp>
      <p:pic>
        <p:nvPicPr>
          <p:cNvPr id="3" name="Picture 2" descr="ncelnngpfnakapb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52" y="590856"/>
            <a:ext cx="1495750" cy="14904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43166" y="1381648"/>
            <a:ext cx="9926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1" dirty="0">
                <a:solidFill>
                  <a:schemeClr val="bg1"/>
                </a:solidFill>
              </a:rPr>
              <a:t>FNAL</a:t>
            </a:r>
          </a:p>
          <a:p>
            <a:r>
              <a:rPr lang="en-US" sz="1350" dirty="0">
                <a:solidFill>
                  <a:schemeClr val="bg1"/>
                </a:solidFill>
              </a:rPr>
              <a:t>12 T/s HTS</a:t>
            </a:r>
          </a:p>
          <a:p>
            <a:r>
              <a:rPr lang="en-US" sz="1350" dirty="0">
                <a:solidFill>
                  <a:schemeClr val="bg1"/>
                </a:solidFill>
              </a:rPr>
              <a:t>0.6 T max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9437E46-A4AA-0249-A06A-46AC415AA9E3}"/>
              </a:ext>
            </a:extLst>
          </p:cNvPr>
          <p:cNvSpPr txBox="1">
            <a:spLocks/>
          </p:cNvSpPr>
          <p:nvPr/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C3ABC-92C2-B748-ABF3-8546144348B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385A9-1B28-BD44-881F-E731770D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8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6D0E-9A08-AD4B-8ADA-3B7FFA18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B6E80-90E1-2645-9FCF-8D67CDC78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Perspectives on the route to a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012F4-06E5-0445-9328-CC80BA97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9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7658100" cy="627233"/>
          </a:xfrm>
        </p:spPr>
        <p:txBody>
          <a:bodyPr>
            <a:normAutofit fontScale="90000"/>
          </a:bodyPr>
          <a:lstStyle/>
          <a:p>
            <a:r>
              <a:rPr lang="en-US" dirty="0"/>
              <a:t>Test Facility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04" y="656473"/>
            <a:ext cx="6706259" cy="11310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Carlo Rubbia: </a:t>
            </a:r>
            <a:r>
              <a:rPr lang="en-US" sz="1350" dirty="0">
                <a:solidFill>
                  <a:schemeClr val="bg1"/>
                </a:solidFill>
              </a:rPr>
              <a:t>The experimental realization of the presently described </a:t>
            </a:r>
            <a:r>
              <a:rPr lang="en-US" sz="1350" dirty="0" err="1">
                <a:solidFill>
                  <a:schemeClr val="bg1"/>
                </a:solidFill>
              </a:rPr>
              <a:t>μ+μ</a:t>
            </a:r>
            <a:r>
              <a:rPr lang="en-US" sz="1350" dirty="0">
                <a:solidFill>
                  <a:schemeClr val="bg1"/>
                </a:solidFill>
              </a:rPr>
              <a:t>- Ring Collider may</a:t>
            </a:r>
          </a:p>
          <a:p>
            <a:r>
              <a:rPr lang="en-US" sz="1350" dirty="0">
                <a:solidFill>
                  <a:schemeClr val="bg1"/>
                </a:solidFill>
              </a:rPr>
              <a:t>represent the most attractive addition of the future programs on the Standard Model to</a:t>
            </a:r>
          </a:p>
          <a:p>
            <a:r>
              <a:rPr lang="en-US" sz="1350" dirty="0">
                <a:solidFill>
                  <a:schemeClr val="bg1"/>
                </a:solidFill>
              </a:rPr>
              <a:t>further elucidate the physics of the Ho, requiring however a substantial amount of prior</a:t>
            </a:r>
          </a:p>
          <a:p>
            <a:r>
              <a:rPr lang="en-US" sz="1350" dirty="0">
                <a:solidFill>
                  <a:schemeClr val="bg1"/>
                </a:solidFill>
              </a:rPr>
              <a:t>R&amp;D developments, which must be experimentally confirmed by the help of the Initial</a:t>
            </a:r>
          </a:p>
          <a:p>
            <a:r>
              <a:rPr lang="en-US" sz="1350" dirty="0" err="1">
                <a:solidFill>
                  <a:schemeClr val="bg1"/>
                </a:solidFill>
              </a:rPr>
              <a:t>Muon</a:t>
            </a:r>
            <a:r>
              <a:rPr lang="en-US" sz="1350" dirty="0">
                <a:solidFill>
                  <a:schemeClr val="bg1"/>
                </a:solidFill>
              </a:rPr>
              <a:t> Cooling </a:t>
            </a:r>
            <a:r>
              <a:rPr lang="en-US" sz="1350" dirty="0" err="1">
                <a:solidFill>
                  <a:schemeClr val="bg1"/>
                </a:solidFill>
              </a:rPr>
              <a:t>Experiment(al</a:t>
            </a:r>
            <a:r>
              <a:rPr lang="en-US" sz="1350" dirty="0">
                <a:solidFill>
                  <a:schemeClr val="bg1"/>
                </a:solidFill>
              </a:rPr>
              <a:t>) program.</a:t>
            </a:r>
          </a:p>
        </p:txBody>
      </p:sp>
      <p:pic>
        <p:nvPicPr>
          <p:cNvPr id="8" name="Picture 7" descr="p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02" y="1744209"/>
            <a:ext cx="3232680" cy="32200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8155" y="4321215"/>
            <a:ext cx="3366178" cy="7155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6D cooling experiment; example</a:t>
            </a:r>
          </a:p>
          <a:p>
            <a:r>
              <a:rPr lang="en-US" sz="1350" dirty="0">
                <a:solidFill>
                  <a:schemeClr val="bg1"/>
                </a:solidFill>
              </a:rPr>
              <a:t>Use 100 ns ESS pre-pulse with 3x10</a:t>
            </a:r>
            <a:r>
              <a:rPr lang="en-US" sz="1350" baseline="30000" dirty="0">
                <a:solidFill>
                  <a:schemeClr val="bg1"/>
                </a:solidFill>
              </a:rPr>
              <a:t>11</a:t>
            </a:r>
            <a:r>
              <a:rPr lang="en-US" sz="1350" dirty="0">
                <a:solidFill>
                  <a:schemeClr val="bg1"/>
                </a:solidFill>
              </a:rPr>
              <a:t> protons</a:t>
            </a:r>
          </a:p>
          <a:p>
            <a:r>
              <a:rPr lang="en-US" sz="1350" dirty="0">
                <a:solidFill>
                  <a:schemeClr val="bg1"/>
                </a:solidFill>
              </a:rPr>
              <a:t>Yields 3x10</a:t>
            </a:r>
            <a:r>
              <a:rPr lang="en-US" sz="1350" baseline="30000" dirty="0">
                <a:solidFill>
                  <a:schemeClr val="bg1"/>
                </a:solidFill>
              </a:rPr>
              <a:t>7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μ</a:t>
            </a:r>
            <a:r>
              <a:rPr lang="en-US" sz="1350" baseline="30000" dirty="0">
                <a:solidFill>
                  <a:schemeClr val="bg1"/>
                </a:solidFill>
              </a:rPr>
              <a:t>-</a:t>
            </a:r>
            <a:r>
              <a:rPr lang="en-US" sz="1350" dirty="0">
                <a:solidFill>
                  <a:schemeClr val="bg1"/>
                </a:solidFill>
              </a:rPr>
              <a:t> and 6x10</a:t>
            </a:r>
            <a:r>
              <a:rPr lang="en-US" sz="1350" baseline="30000" dirty="0">
                <a:solidFill>
                  <a:schemeClr val="bg1"/>
                </a:solidFill>
              </a:rPr>
              <a:t>7 </a:t>
            </a:r>
            <a:r>
              <a:rPr lang="en-US" sz="1350" dirty="0" err="1">
                <a:solidFill>
                  <a:schemeClr val="bg1"/>
                </a:solidFill>
              </a:rPr>
              <a:t>μ</a:t>
            </a:r>
            <a:r>
              <a:rPr lang="en-US" sz="1350" baseline="30000" dirty="0">
                <a:solidFill>
                  <a:schemeClr val="bg1"/>
                </a:solidFill>
              </a:rPr>
              <a:t>+</a:t>
            </a:r>
            <a:r>
              <a:rPr lang="en-US" sz="1350" dirty="0">
                <a:solidFill>
                  <a:schemeClr val="bg1"/>
                </a:solidFill>
              </a:rPr>
              <a:t> around 250 </a:t>
            </a:r>
            <a:r>
              <a:rPr lang="en-US" sz="1350" dirty="0" err="1">
                <a:solidFill>
                  <a:schemeClr val="bg1"/>
                </a:solidFill>
              </a:rPr>
              <a:t>MeV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39396B5-34B3-FC48-A79B-10AEAD91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930092"/>
            <a:ext cx="2133600" cy="213408"/>
          </a:xfrm>
        </p:spPr>
        <p:txBody>
          <a:bodyPr/>
          <a:lstStyle/>
          <a:p>
            <a:fld id="{A1DC3ABC-92C2-B748-ABF3-8546144348B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93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364908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Approaches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380" y="877557"/>
            <a:ext cx="6030812" cy="35394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Various options considered: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i="1" u="sng" dirty="0">
                <a:solidFill>
                  <a:schemeClr val="bg1"/>
                </a:solidFill>
              </a:rPr>
              <a:t>Recirculating </a:t>
            </a:r>
            <a:r>
              <a:rPr lang="en-US" sz="1600" i="1" u="sng" dirty="0" err="1">
                <a:solidFill>
                  <a:schemeClr val="bg1"/>
                </a:solidFill>
              </a:rPr>
              <a:t>linacs</a:t>
            </a:r>
            <a:endParaRPr lang="en-US" sz="1600" i="1" u="sng" dirty="0">
              <a:solidFill>
                <a:schemeClr val="bg1"/>
              </a:solidFill>
            </a:endParaRP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Fast acceleration but typically only a few passages through RF, hence high RF cost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i="1" u="sng" dirty="0">
                <a:solidFill>
                  <a:schemeClr val="bg1"/>
                </a:solidFill>
              </a:rPr>
              <a:t>FFAGs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Static magnets, but only limited increase in energy possible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i="1" u="sng" dirty="0">
                <a:solidFill>
                  <a:schemeClr val="bg1"/>
                </a:solidFill>
              </a:rPr>
              <a:t>Rapid cycling synchrotron (RCS)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Potentially larger acceleration range at affordable cost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Could use combination of static superconducting and ramping normal-conducting magnets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But have to deal with energy in fast pulsing magnets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 descr="Muon_collider_site_map_07240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2" t="26447" r="14173" b="16582"/>
          <a:stretch/>
        </p:blipFill>
        <p:spPr>
          <a:xfrm>
            <a:off x="6272854" y="448118"/>
            <a:ext cx="2755486" cy="29152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1A9B5-12DB-0F4E-81B5-D56933C9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53" y="3405623"/>
            <a:ext cx="2755486" cy="163117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80615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0.tiff"/>
          <p:cNvPicPr>
            <a:picLocks noChangeAspect="1"/>
          </p:cNvPicPr>
          <p:nvPr/>
        </p:nvPicPr>
        <p:blipFill>
          <a:blip r:embed="rId2"/>
          <a:srcRect t="73526"/>
          <a:stretch>
            <a:fillRect/>
          </a:stretch>
        </p:blipFill>
        <p:spPr>
          <a:xfrm>
            <a:off x="4683049" y="295230"/>
            <a:ext cx="1404620" cy="6567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-1"/>
            <a:ext cx="7596075" cy="523649"/>
          </a:xfrm>
        </p:spPr>
        <p:txBody>
          <a:bodyPr>
            <a:normAutofit fontScale="90000"/>
          </a:bodyPr>
          <a:lstStyle/>
          <a:p>
            <a:r>
              <a:rPr lang="en-US" dirty="0"/>
              <a:t>Collider 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083" y="724212"/>
            <a:ext cx="3267865" cy="7155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High field dipoles to </a:t>
            </a:r>
            <a:r>
              <a:rPr lang="en-US" sz="1350" dirty="0" err="1">
                <a:solidFill>
                  <a:schemeClr val="bg1"/>
                </a:solidFill>
              </a:rPr>
              <a:t>minimise</a:t>
            </a:r>
            <a:r>
              <a:rPr lang="en-US" sz="1350" dirty="0">
                <a:solidFill>
                  <a:schemeClr val="bg1"/>
                </a:solidFill>
              </a:rPr>
              <a:t> collider ring size and </a:t>
            </a:r>
            <a:r>
              <a:rPr lang="en-US" sz="1350" dirty="0" err="1">
                <a:solidFill>
                  <a:schemeClr val="bg1"/>
                </a:solidFill>
              </a:rPr>
              <a:t>maximise</a:t>
            </a:r>
            <a:r>
              <a:rPr lang="en-US" sz="1350" dirty="0">
                <a:solidFill>
                  <a:schemeClr val="bg1"/>
                </a:solidFill>
              </a:rPr>
              <a:t> luminosity</a:t>
            </a:r>
          </a:p>
          <a:p>
            <a:r>
              <a:rPr lang="en-US" sz="1350" dirty="0" err="1">
                <a:solidFill>
                  <a:schemeClr val="bg1"/>
                </a:solidFill>
              </a:rPr>
              <a:t>Minimise</a:t>
            </a:r>
            <a:r>
              <a:rPr lang="en-US" sz="1350" dirty="0">
                <a:solidFill>
                  <a:schemeClr val="bg1"/>
                </a:solidFill>
              </a:rPr>
              <a:t> distances with no bending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0728" y="2973610"/>
            <a:ext cx="3404361" cy="19620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Decaying </a:t>
            </a:r>
            <a:r>
              <a:rPr lang="en-US" sz="1350" dirty="0" err="1">
                <a:solidFill>
                  <a:schemeClr val="bg1"/>
                </a:solidFill>
              </a:rPr>
              <a:t>muons</a:t>
            </a:r>
            <a:r>
              <a:rPr lang="en-US" sz="1350" dirty="0">
                <a:solidFill>
                  <a:schemeClr val="bg1"/>
                </a:solidFill>
              </a:rPr>
              <a:t> impact accelerator components, detector and public</a:t>
            </a:r>
          </a:p>
          <a:p>
            <a:r>
              <a:rPr lang="en-US" sz="1350" dirty="0">
                <a:solidFill>
                  <a:schemeClr val="bg1"/>
                </a:solidFill>
              </a:rPr>
              <a:t>The latter becomes much worse with energy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Radiation to public in case LHC tunnel use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</a:rPr>
              <a:t>Might be best to use LHC tunnel to house </a:t>
            </a:r>
            <a:r>
              <a:rPr lang="en-US" sz="1350" dirty="0" err="1">
                <a:solidFill>
                  <a:schemeClr val="bg1"/>
                </a:solidFill>
              </a:rPr>
              <a:t>muon</a:t>
            </a:r>
            <a:r>
              <a:rPr lang="en-US" sz="1350" dirty="0">
                <a:solidFill>
                  <a:schemeClr val="bg1"/>
                </a:solidFill>
              </a:rPr>
              <a:t> accelerator and have dedicated new collider tunnel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0728" y="2083274"/>
            <a:ext cx="3404361" cy="7155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Proposal to combine last accelerator ring and collider ring (</a:t>
            </a:r>
            <a:r>
              <a:rPr lang="en-US" sz="1350" dirty="0" err="1">
                <a:solidFill>
                  <a:schemeClr val="bg1"/>
                </a:solidFill>
              </a:rPr>
              <a:t>Neuffer</a:t>
            </a:r>
            <a:r>
              <a:rPr lang="en-US" sz="1350" dirty="0">
                <a:solidFill>
                  <a:schemeClr val="bg1"/>
                </a:solidFill>
              </a:rPr>
              <a:t>/</a:t>
            </a:r>
            <a:r>
              <a:rPr lang="en-US" sz="1350" dirty="0" err="1">
                <a:solidFill>
                  <a:schemeClr val="bg1"/>
                </a:solidFill>
              </a:rPr>
              <a:t>Shiltsev</a:t>
            </a:r>
            <a:r>
              <a:rPr lang="en-US" sz="1350" dirty="0">
                <a:solidFill>
                  <a:schemeClr val="bg1"/>
                </a:solidFill>
              </a:rPr>
              <a:t>) might reduce cost but creates many specific challenges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50EB78-D3DB-B64C-A324-27882C16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79" y="1587750"/>
            <a:ext cx="3402702" cy="34188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172ACB-0D7B-774E-93BC-AAD5B289D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919" y="562724"/>
            <a:ext cx="3126056" cy="12805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338146" y="153816"/>
            <a:ext cx="3271024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Strong focusing at IP to </a:t>
            </a:r>
            <a:r>
              <a:rPr lang="en-US" sz="1350" dirty="0" err="1">
                <a:solidFill>
                  <a:schemeClr val="bg1"/>
                </a:solidFill>
              </a:rPr>
              <a:t>maximise</a:t>
            </a:r>
            <a:r>
              <a:rPr lang="en-US" sz="1350" dirty="0">
                <a:solidFill>
                  <a:schemeClr val="bg1"/>
                </a:solidFill>
              </a:rPr>
              <a:t> luminosity</a:t>
            </a:r>
          </a:p>
          <a:p>
            <a:r>
              <a:rPr lang="en-US" sz="1350" dirty="0">
                <a:solidFill>
                  <a:schemeClr val="bg1"/>
                </a:solidFill>
              </a:rPr>
              <a:t>Becomes harder with increasing energy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7543800" y="4869656"/>
            <a:ext cx="1600200" cy="273844"/>
          </a:xfrm>
        </p:spPr>
        <p:txBody>
          <a:bodyPr/>
          <a:lstStyle/>
          <a:p>
            <a:fld id="{3478A56A-6164-B14D-A8F7-980D09C4DD9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0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LEMMA Scheme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D1EA0D-8BDF-F049-A70A-24689ED2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06751"/>
            <a:ext cx="9144000" cy="2130044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>
                <a:solidFill>
                  <a:srgbClr val="FFC000"/>
                </a:solidFill>
              </a:rPr>
              <a:t>Muon beams produced with low emittance with positron beam </a:t>
            </a:r>
          </a:p>
          <a:p>
            <a:pPr algn="r">
              <a:lnSpc>
                <a:spcPct val="80000"/>
              </a:lnSpc>
              <a:buNone/>
            </a:pPr>
            <a:r>
              <a:rPr lang="en-US" dirty="0">
                <a:solidFill>
                  <a:srgbClr val="FFC000"/>
                </a:solidFill>
              </a:rPr>
              <a:t>(40 nm vs. 25 </a:t>
            </a:r>
            <a:r>
              <a:rPr lang="en-US" dirty="0" err="1">
                <a:solidFill>
                  <a:srgbClr val="FFC000"/>
                </a:solidFill>
              </a:rPr>
              <a:t>μm</a:t>
            </a:r>
            <a:r>
              <a:rPr lang="en-US" dirty="0">
                <a:solidFill>
                  <a:srgbClr val="FFC000"/>
                </a:solidFill>
              </a:rPr>
              <a:t> in proton scheme)</a:t>
            </a:r>
          </a:p>
          <a:p>
            <a:pPr marL="457200" lvl="1" indent="0" algn="r">
              <a:lnSpc>
                <a:spcPct val="80000"/>
              </a:lnSpc>
              <a:buNone/>
            </a:pPr>
            <a:r>
              <a:rPr lang="en-US" dirty="0">
                <a:solidFill>
                  <a:srgbClr val="92D050"/>
                </a:solidFill>
              </a:rPr>
              <a:t>No cooling required, use lower muon current</a:t>
            </a:r>
          </a:p>
          <a:p>
            <a:pPr>
              <a:lnSpc>
                <a:spcPct val="80000"/>
              </a:lnSpc>
            </a:pPr>
            <a:r>
              <a:rPr lang="en-US" dirty="0"/>
              <a:t>Positron beam: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45 GeV, 3x10</a:t>
            </a:r>
            <a:r>
              <a:rPr lang="en-US" baseline="30000" dirty="0"/>
              <a:t>11 </a:t>
            </a:r>
            <a:r>
              <a:rPr lang="en-US" dirty="0"/>
              <a:t>particles every 200 ns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Passes through target and produces muon pairs</a:t>
            </a:r>
          </a:p>
          <a:p>
            <a:pPr>
              <a:lnSpc>
                <a:spcPct val="80000"/>
              </a:lnSpc>
            </a:pPr>
            <a:r>
              <a:rPr lang="en-US" dirty="0"/>
              <a:t>Muon bunches circulation O(2000) times muon accumulation (4.5x10</a:t>
            </a:r>
            <a:r>
              <a:rPr lang="en-US" baseline="30000" dirty="0"/>
              <a:t>7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</a:pPr>
            <a:r>
              <a:rPr lang="en-US" dirty="0"/>
              <a:t>Every 0.5 </a:t>
            </a:r>
            <a:r>
              <a:rPr lang="en-US" dirty="0" err="1"/>
              <a:t>ms</a:t>
            </a:r>
            <a:r>
              <a:rPr lang="en-US" dirty="0"/>
              <a:t>, the muon bunches are extracted and accelerated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/>
          <a:srcRect t="50107"/>
          <a:stretch>
            <a:fillRect/>
          </a:stretch>
        </p:blipFill>
        <p:spPr>
          <a:xfrm>
            <a:off x="421889" y="637440"/>
            <a:ext cx="8430762" cy="208345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60218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Issues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650BD1-BF05-094A-BAD5-ACC9E9E1A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804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Small efficiency of converting positrons to muon pairs:</a:t>
            </a:r>
          </a:p>
          <a:p>
            <a:pPr lvl="1"/>
            <a:r>
              <a:rPr lang="en-US" dirty="0"/>
              <a:t>Muon pair production small fraction of overall cross section (O(10-5))</a:t>
            </a:r>
          </a:p>
          <a:p>
            <a:pPr lvl="1"/>
            <a:r>
              <a:rPr lang="en-US" dirty="0"/>
              <a:t>Most positrons lost with no muon produced</a:t>
            </a:r>
          </a:p>
          <a:p>
            <a:pPr lvl="1"/>
            <a:r>
              <a:rPr lang="en-US" dirty="0"/>
              <a:t>Have to produce many positrons (difficult)</a:t>
            </a:r>
          </a:p>
          <a:p>
            <a:pPr lvl="1"/>
            <a:r>
              <a:rPr lang="en-US" dirty="0"/>
              <a:t>O(100MW) synchrotron radiation</a:t>
            </a:r>
          </a:p>
          <a:p>
            <a:pPr lvl="1"/>
            <a:r>
              <a:rPr lang="en-US" dirty="0"/>
              <a:t>High heat load and stress in target (also difficult)</a:t>
            </a:r>
          </a:p>
          <a:p>
            <a:r>
              <a:rPr lang="en-US" dirty="0"/>
              <a:t>The multiple scattering of the muons in the target:</a:t>
            </a:r>
          </a:p>
          <a:p>
            <a:pPr lvl="1"/>
            <a:r>
              <a:rPr lang="en-US" dirty="0"/>
              <a:t>Theoretical best emittance of 600 nm (40nm assumed)</a:t>
            </a:r>
          </a:p>
          <a:p>
            <a:pPr lvl="2"/>
            <a:r>
              <a:rPr lang="en-US" dirty="0"/>
              <a:t>Reduction of luminosity by factor 15</a:t>
            </a:r>
          </a:p>
          <a:p>
            <a:r>
              <a:rPr lang="en-US" dirty="0"/>
              <a:t>Small bunches to be accelerated and merged:</a:t>
            </a:r>
          </a:p>
          <a:p>
            <a:pPr lvl="1"/>
            <a:r>
              <a:rPr lang="en-US" dirty="0"/>
              <a:t>No design for the merger yet</a:t>
            </a:r>
          </a:p>
          <a:p>
            <a:pPr lvl="1"/>
            <a:r>
              <a:rPr lang="en-US" dirty="0"/>
              <a:t>Combination factor proportional to beam energy</a:t>
            </a: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 descr="p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485" y="1786957"/>
            <a:ext cx="1761337" cy="213268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6538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LEMMA Effort</a:t>
            </a:r>
          </a:p>
        </p:txBody>
      </p:sp>
      <p:sp>
        <p:nvSpPr>
          <p:cNvPr id="147" name="Content Placeholder 146">
            <a:extLst>
              <a:ext uri="{FF2B5EF4-FFF2-40B4-BE49-F238E27FC236}">
                <a16:creationId xmlns:a16="http://schemas.microsoft.com/office/drawing/2014/main" id="{BAE1FF62-1233-4946-8A4E-D6C5B15FA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Address issues identified:</a:t>
            </a:r>
          </a:p>
          <a:p>
            <a:pPr lvl="1"/>
            <a:r>
              <a:rPr lang="en-US" dirty="0"/>
              <a:t>Large emittance from target</a:t>
            </a:r>
          </a:p>
          <a:p>
            <a:pPr lvl="2"/>
            <a:r>
              <a:rPr lang="en-US" dirty="0"/>
              <a:t>Use sequence of thin targets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Combining bunches at high energy</a:t>
            </a:r>
          </a:p>
          <a:p>
            <a:pPr lvl="2"/>
            <a:r>
              <a:rPr lang="en-US" dirty="0"/>
              <a:t>Producing bunches in pulses fashion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Positron ring challenge</a:t>
            </a:r>
          </a:p>
          <a:p>
            <a:pPr lvl="2"/>
            <a:r>
              <a:rPr lang="en-US" dirty="0"/>
              <a:t>Larger ring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Positron production</a:t>
            </a:r>
          </a:p>
          <a:p>
            <a:pPr lvl="2"/>
            <a:r>
              <a:rPr lang="en-US" dirty="0"/>
              <a:t>Improved concepts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Did not yet reach competitive performance</a:t>
            </a:r>
          </a:p>
          <a:p>
            <a:pPr lvl="2"/>
            <a:r>
              <a:rPr lang="en-US" dirty="0"/>
              <a:t>Work is ongoing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AA005-7AB0-6547-A5AB-787BD04C2E6A}"/>
              </a:ext>
            </a:extLst>
          </p:cNvPr>
          <p:cNvSpPr txBox="1"/>
          <p:nvPr/>
        </p:nvSpPr>
        <p:spPr>
          <a:xfrm>
            <a:off x="7315200" y="30926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DBBEB6BB-AABC-7C47-9E3E-550CFF533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14" y="606972"/>
            <a:ext cx="3653193" cy="37458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2471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4E86-FDF3-1E4F-B351-B701B3F7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3E22-FAA6-A844-BDA4-225CBBE51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Perspectives on the route to a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31F6-2045-4040-8CB7-E1CC3750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74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Scientific objectives:</a:t>
            </a:r>
          </a:p>
          <a:p>
            <a:pPr marL="758825" lvl="1" indent="-301625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)cross sections</a:t>
            </a:r>
          </a:p>
          <a:p>
            <a:pPr marL="1028700" lvl="2" indent="-233363"/>
            <a:r>
              <a:rPr lang="en-US" dirty="0"/>
              <a:t>Double differential</a:t>
            </a:r>
          </a:p>
          <a:p>
            <a:pPr marL="758825" lvl="1" indent="-301625">
              <a:buFont typeface="+mj-lt"/>
              <a:buAutoNum type="arabicPeriod"/>
            </a:pPr>
            <a:r>
              <a:rPr lang="en-US" dirty="0"/>
              <a:t>Sterile neutrino search</a:t>
            </a:r>
          </a:p>
          <a:p>
            <a:pPr marL="1028700" lvl="2" indent="-233363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  <a:p>
            <a:pPr marL="758825" lvl="1" indent="-301625">
              <a:buFont typeface="+mj-lt"/>
              <a:buAutoNum type="arabicPeriod"/>
            </a:pPr>
            <a:r>
              <a:rPr lang="en-US" dirty="0"/>
              <a:t>Muon-accelerator test-bed</a:t>
            </a:r>
          </a:p>
          <a:p>
            <a:pPr marL="1028700" lvl="2" indent="-233363"/>
            <a:r>
              <a:rPr lang="en-US" dirty="0"/>
              <a:t>E.g. 6D cooling experiment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291EC-00B3-A044-BAE3-A2191BCA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535115"/>
            <a:ext cx="7175500" cy="2286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01" y="620524"/>
            <a:ext cx="1963681" cy="831677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610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 flux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756" y="3762102"/>
            <a:ext cx="4495800" cy="1381397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flash: </a:t>
            </a:r>
          </a:p>
          <a:p>
            <a:pPr marL="542925" lvl="1" indent="-271463"/>
            <a:r>
              <a:rPr lang="en-US" dirty="0"/>
              <a:t>Pion: 6.3 × 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542925" lvl="1" indent="-271463"/>
            <a:r>
              <a:rPr lang="en-US" dirty="0"/>
              <a:t>Kaon: 3.8 × 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at 50m</a:t>
            </a:r>
          </a:p>
          <a:p>
            <a:pPr marL="635000" lvl="2" indent="-182563"/>
            <a:r>
              <a:rPr lang="en-US" dirty="0"/>
              <a:t>Well separated from pion neutrinos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1444" y="3762102"/>
            <a:ext cx="4495800" cy="1381398"/>
          </a:xfrm>
        </p:spPr>
        <p:txBody>
          <a:bodyPr>
            <a:normAutofit fontScale="70000" lnSpcReduction="20000"/>
          </a:bodyPr>
          <a:lstStyle/>
          <a:p>
            <a:pPr marL="231775" indent="-231775"/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and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from muon decay:</a:t>
            </a:r>
          </a:p>
          <a:p>
            <a:pPr marL="542925" lvl="1" indent="-271463"/>
            <a:r>
              <a:rPr lang="en-US" dirty="0"/>
              <a:t>~10 times as many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as, e.g. J-PARC beam</a:t>
            </a:r>
          </a:p>
          <a:p>
            <a:pPr marL="542925" lvl="1" indent="-271463"/>
            <a:r>
              <a:rPr lang="en-US" dirty="0" err="1"/>
              <a:t>Flavour</a:t>
            </a:r>
            <a:r>
              <a:rPr lang="en-US" dirty="0"/>
              <a:t> composition, energy spectrum</a:t>
            </a:r>
          </a:p>
          <a:p>
            <a:pPr marL="673100" lvl="2" indent="-233363"/>
            <a:r>
              <a:rPr lang="en-US" dirty="0"/>
              <a:t>Use for energy calibration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1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10.1146/annurev-nucl-102014-021930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" y="611714"/>
            <a:ext cx="9057280" cy="30542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1911927" y="935204"/>
            <a:ext cx="4624169" cy="868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08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Sterile neutrino search @ FNAL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" y="563098"/>
            <a:ext cx="5528949" cy="141547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2" name="Content Placeholder 6" descr="nuSTORM_graphic_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1181" y="573162"/>
            <a:ext cx="2358589" cy="1405410"/>
          </a:xfrm>
          <a:ln w="19050" cmpd="sng">
            <a:solidFill>
              <a:srgbClr val="FF0000"/>
            </a:solidFill>
          </a:ln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61" y="2037842"/>
            <a:ext cx="404200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23" y="2037842"/>
            <a:ext cx="4090974" cy="2794290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875637"/>
            <a:ext cx="2795588" cy="3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</a:pPr>
            <a:r>
              <a:rPr lang="en-GB" sz="1200" b="1" dirty="0" err="1">
                <a:solidFill>
                  <a:srgbClr val="FFFFFF"/>
                </a:solidFill>
                <a:latin typeface="Arial" charset="0"/>
              </a:rPr>
              <a:t>Adey</a:t>
            </a:r>
            <a:r>
              <a:rPr lang="en-GB" sz="1200" b="1" dirty="0">
                <a:solidFill>
                  <a:srgbClr val="FFFFFF"/>
                </a:solidFill>
                <a:latin typeface="Arial" charset="0"/>
              </a:rPr>
              <a:t> et al., PRD 89 (2014) 071301</a:t>
            </a:r>
            <a:endParaRPr lang="en-GB" sz="1200" b="1" dirty="0">
              <a:solidFill>
                <a:srgbClr val="FFFFFF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1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EA77-A510-FC4D-A358-0717A426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Outstanding questions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D2F7-BE05-E349-8CE7-39040533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 for the accelerator-based </a:t>
            </a:r>
            <a:r>
              <a:rPr lang="en-US" dirty="0" err="1"/>
              <a:t>programme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sz="2400" dirty="0"/>
              <a:t>My take on part of </a:t>
            </a:r>
            <a:r>
              <a:rPr lang="en-US" sz="2400" dirty="0" err="1"/>
              <a:t>P.Hernanez</a:t>
            </a:r>
            <a:r>
              <a:rPr lang="en-US" sz="2400" dirty="0"/>
              <a:t>’ excellent introduction to ESPPU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15265-BC5E-934B-A3BB-A3DDA1BC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8BA5D-12F2-AD4F-B1D0-AF038F46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498" y="1643865"/>
            <a:ext cx="4501004" cy="337263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6554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832" y="563098"/>
            <a:ext cx="2965349" cy="2481655"/>
          </a:xfrm>
          <a:prstGeom prst="rect">
            <a:avLst/>
          </a:prstGeom>
          <a:ln w="190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To understand the nucleon and the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02" y="563098"/>
            <a:ext cx="5534981" cy="45232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Neutrino unique probe: weak and chiral:</a:t>
            </a:r>
          </a:p>
          <a:p>
            <a:pPr lvl="1"/>
            <a:r>
              <a:rPr lang="en-US" dirty="0"/>
              <a:t>Sensitive to </a:t>
            </a:r>
            <a:r>
              <a:rPr lang="en-US" dirty="0" err="1"/>
              <a:t>flavour</a:t>
            </a:r>
            <a:r>
              <a:rPr lang="en-US" dirty="0"/>
              <a:t>/isospin and 100% </a:t>
            </a:r>
            <a:r>
              <a:rPr lang="en-US" dirty="0" err="1"/>
              <a:t>polarised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How could neutrino scattering help?</a:t>
            </a:r>
          </a:p>
          <a:p>
            <a:pPr lvl="1"/>
            <a:r>
              <a:rPr lang="en-US" dirty="0"/>
              <a:t>Development of understanding of nucleus/nucleon (e.g.):</a:t>
            </a:r>
          </a:p>
          <a:p>
            <a:pPr lvl="2"/>
            <a:r>
              <a:rPr lang="en-US" dirty="0"/>
              <a:t>Multi-nucleon correlations</a:t>
            </a:r>
          </a:p>
          <a:p>
            <a:pPr lvl="2"/>
            <a:r>
              <a:rPr lang="en-US" dirty="0"/>
              <a:t>Precise determination of:</a:t>
            </a:r>
          </a:p>
          <a:p>
            <a:pPr lvl="3"/>
            <a:r>
              <a:rPr lang="en-US" dirty="0"/>
              <a:t>Model parameters or, better,</a:t>
            </a:r>
          </a:p>
          <a:p>
            <a:pPr lvl="3"/>
            <a:r>
              <a:rPr lang="en-US" dirty="0"/>
              <a:t>Theoretical (ab initio) description</a:t>
            </a:r>
          </a:p>
          <a:p>
            <a:pPr lvl="4"/>
            <a:endParaRPr lang="en-US" dirty="0"/>
          </a:p>
          <a:p>
            <a:r>
              <a:rPr lang="en-US" dirty="0"/>
              <a:t>Precise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i="1" dirty="0" err="1"/>
              <a:t>N</a:t>
            </a:r>
            <a:r>
              <a:rPr lang="en-US" dirty="0"/>
              <a:t> scattering measurements to:</a:t>
            </a:r>
          </a:p>
          <a:p>
            <a:pPr lvl="1"/>
            <a:r>
              <a:rPr lang="en-US" dirty="0"/>
              <a:t>Constrain models of nucleus/nucleon:</a:t>
            </a:r>
          </a:p>
          <a:p>
            <a:pPr lvl="2"/>
            <a:r>
              <a:rPr lang="en-US" dirty="0"/>
              <a:t>Exploiting isospin dependence, chirality, …</a:t>
            </a:r>
          </a:p>
          <a:p>
            <a:pPr lvl="4"/>
            <a:endParaRPr lang="en-US" dirty="0"/>
          </a:p>
          <a:p>
            <a:r>
              <a:rPr lang="en-US" dirty="0"/>
              <a:t>Benefit of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Precise flux and energy distribution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256" y="2910451"/>
            <a:ext cx="3237574" cy="2172928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1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</a:t>
            </a:r>
            <a:r>
              <a:rPr lang="en-US" dirty="0" err="1"/>
              <a:t>CPiV</a:t>
            </a:r>
            <a:r>
              <a:rPr lang="en-US" dirty="0"/>
              <a:t> in </a:t>
            </a:r>
            <a:r>
              <a:rPr lang="en-US" dirty="0" err="1"/>
              <a:t>lbl</a:t>
            </a:r>
            <a:r>
              <a:rPr lang="en-US" dirty="0"/>
              <a:t>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Seek to measure asymmetry: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800" dirty="0"/>
              <a:t>➤ </a:t>
            </a:r>
            <a:r>
              <a:rPr lang="en-US" b="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/>
              <a:t>e</a:t>
            </a:r>
            <a:r>
              <a:rPr lang="en-US" dirty="0"/>
              <a:t>)</a:t>
            </a:r>
          </a:p>
          <a:p>
            <a:pPr marL="219075" indent="-233363"/>
            <a:r>
              <a:rPr lang="en-US" dirty="0"/>
              <a:t>Event rates convolution of:</a:t>
            </a:r>
          </a:p>
          <a:p>
            <a:pPr marL="619125" lvl="1" indent="-233363"/>
            <a:r>
              <a:rPr lang="en-US" dirty="0"/>
              <a:t>Flux, cross sections, detector mass, efficiency, </a:t>
            </a:r>
            <a:r>
              <a:rPr lang="en-US" i="1" dirty="0"/>
              <a:t>E</a:t>
            </a:r>
            <a:r>
              <a:rPr lang="en-US" dirty="0"/>
              <a:t>-scale</a:t>
            </a:r>
          </a:p>
          <a:p>
            <a:pPr marL="1019175" lvl="2" indent="-233363"/>
            <a:r>
              <a:rPr lang="en-US" dirty="0"/>
              <a:t>Measurements at %-level required</a:t>
            </a:r>
          </a:p>
          <a:p>
            <a:pPr marL="619125" lvl="1" indent="-233363"/>
            <a:r>
              <a:rPr lang="en-US" dirty="0"/>
              <a:t>Theoretical description:</a:t>
            </a:r>
          </a:p>
          <a:p>
            <a:pPr marL="1019175" lvl="2" indent="-233363"/>
            <a:r>
              <a:rPr lang="en-US" dirty="0"/>
              <a:t>Initial state momentum, nuclear excitations, final-state effects</a:t>
            </a:r>
          </a:p>
          <a:p>
            <a:pPr marL="219075" indent="-233363"/>
            <a:r>
              <a:rPr lang="en-US" dirty="0"/>
              <a:t>Lack of knowledge of cross-sections leads to:</a:t>
            </a:r>
          </a:p>
          <a:p>
            <a:pPr marL="619125" lvl="1" indent="-233363"/>
            <a:r>
              <a:rPr lang="en-US" dirty="0"/>
              <a:t>Systematic uncertainties; and </a:t>
            </a:r>
          </a:p>
          <a:p>
            <a:pPr marL="619125" lvl="1" indent="-233363"/>
            <a:r>
              <a:rPr lang="en-US" dirty="0"/>
              <a:t>Biases; pernicious if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and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dirty="0"/>
              <a:t>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406183" y="1157065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4530" y="1157932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33415" y="4649325"/>
            <a:ext cx="16556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6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 uncertainty and/or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42787" y="643458"/>
            <a:ext cx="3100404" cy="2830827"/>
            <a:chOff x="2728149" y="449481"/>
            <a:chExt cx="3479238" cy="30908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8149" y="449481"/>
              <a:ext cx="3267646" cy="26650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740814" y="3140210"/>
              <a:ext cx="24665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Event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-classification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1596" y="634061"/>
            <a:ext cx="4756504" cy="3126019"/>
            <a:chOff x="4176657" y="456002"/>
            <a:chExt cx="6342004" cy="4168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7154" y="456002"/>
              <a:ext cx="3411507" cy="32479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76657" y="4223918"/>
              <a:ext cx="289959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Energy scale </a:t>
              </a:r>
              <a:r>
                <a:rPr lang="en-US" sz="1350" b="1" dirty="0" err="1">
                  <a:solidFill>
                    <a:schemeClr val="bg1"/>
                  </a:solidFill>
                </a:rPr>
                <a:t>mis</a:t>
              </a:r>
              <a:r>
                <a:rPr lang="en-US" sz="1350" b="1" dirty="0">
                  <a:solidFill>
                    <a:schemeClr val="bg1"/>
                  </a:solidFill>
                </a:rPr>
                <a:t>-calibration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6802899" y="3735317"/>
              <a:ext cx="329743" cy="5776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264849" y="3209972"/>
            <a:ext cx="4627067" cy="1899935"/>
            <a:chOff x="2923223" y="2769911"/>
            <a:chExt cx="6169422" cy="25332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9716" y="2769911"/>
              <a:ext cx="2882929" cy="253324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923223" y="4663295"/>
              <a:ext cx="273946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Missing energy </a:t>
              </a:r>
              <a:r>
                <a:rPr lang="en-US" sz="1350" b="1">
                  <a:solidFill>
                    <a:schemeClr val="bg1"/>
                  </a:solidFill>
                </a:rPr>
                <a:t>(neutrons)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5545252" y="4847961"/>
              <a:ext cx="54009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6893617" y="691455"/>
            <a:ext cx="1345240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" b="1" dirty="0" err="1"/>
              <a:t>Phys.Rev</a:t>
            </a:r>
            <a:r>
              <a:rPr lang="en-US" sz="450" b="1" dirty="0"/>
              <a:t>. D89 (2014) no.7, 073015; Coloma et 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5457" y="3276772"/>
            <a:ext cx="1598515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25" b="1" dirty="0" err="1"/>
              <a:t>Phys.Rev</a:t>
            </a:r>
            <a:r>
              <a:rPr lang="en-US" sz="525" b="1" dirty="0"/>
              <a:t>. D92 (2015) no.9, 091301; </a:t>
            </a:r>
            <a:r>
              <a:rPr lang="en-US" sz="525" b="1" dirty="0" err="1"/>
              <a:t>Ankowski</a:t>
            </a:r>
            <a:r>
              <a:rPr lang="en-US" sz="525" b="1" dirty="0"/>
              <a:t> et al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24BC39-BBB0-7A4C-AF04-21D03E082F99}"/>
              </a:ext>
            </a:extLst>
          </p:cNvPr>
          <p:cNvGrpSpPr/>
          <p:nvPr/>
        </p:nvGrpSpPr>
        <p:grpSpPr>
          <a:xfrm>
            <a:off x="317094" y="600620"/>
            <a:ext cx="3310438" cy="4509287"/>
            <a:chOff x="84184" y="600620"/>
            <a:chExt cx="3310438" cy="45092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84" y="600620"/>
              <a:ext cx="2280861" cy="224950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365045" y="4318386"/>
              <a:ext cx="102957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Uncertainty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(cross section</a:t>
              </a:r>
              <a:br>
                <a:rPr lang="en-US" sz="1050" b="1" dirty="0">
                  <a:solidFill>
                    <a:schemeClr val="bg1"/>
                  </a:solidFill>
                </a:rPr>
              </a:br>
              <a:r>
                <a:rPr lang="en-US" sz="1050" b="1" dirty="0">
                  <a:solidFill>
                    <a:schemeClr val="bg1"/>
                  </a:solidFill>
                </a:rPr>
                <a:t>and ratio)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89874F-0857-A54E-8C84-7EE1EC19A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57" y="2887651"/>
              <a:ext cx="2251917" cy="222225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0122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2032" y="4498489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B6EEF8-5C6E-2445-AA95-A4BE40F5B22B}"/>
              </a:ext>
            </a:extLst>
          </p:cNvPr>
          <p:cNvGrpSpPr/>
          <p:nvPr/>
        </p:nvGrpSpPr>
        <p:grpSpPr>
          <a:xfrm>
            <a:off x="4426133" y="2580308"/>
            <a:ext cx="4661430" cy="1700501"/>
            <a:chOff x="4459871" y="2580308"/>
            <a:chExt cx="4627691" cy="168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22"/>
            <a:stretch/>
          </p:blipFill>
          <p:spPr>
            <a:xfrm>
              <a:off x="6683375" y="2588913"/>
              <a:ext cx="2404187" cy="16795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DB48E9-9A2C-DD49-8BA1-12A4EE601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56" t="2077" r="4049"/>
            <a:stretch/>
          </p:blipFill>
          <p:spPr>
            <a:xfrm>
              <a:off x="4459871" y="2580308"/>
              <a:ext cx="1668614" cy="1688193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536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50" dirty="0" err="1"/>
              <a:t>nuSTORM</a:t>
            </a:r>
            <a:r>
              <a:rPr lang="en-US" sz="2850" dirty="0"/>
              <a:t> for </a:t>
            </a:r>
            <a:r>
              <a:rPr lang="en-US" sz="2850" dirty="0" err="1">
                <a:latin typeface="Symbol" pitchFamily="2" charset="2"/>
              </a:rPr>
              <a:t>n</a:t>
            </a:r>
            <a:r>
              <a:rPr lang="en-US" sz="2850" i="1" dirty="0" err="1"/>
              <a:t>N</a:t>
            </a:r>
            <a:r>
              <a:rPr lang="en-US" sz="2850" dirty="0"/>
              <a:t> scattering @ CERN — parameters</a:t>
            </a:r>
            <a:endParaRPr lang="en-GB" sz="28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4508-4626-504E-85AC-4FA8B583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5" y="755702"/>
            <a:ext cx="4900380" cy="3929653"/>
          </a:xfrm>
        </p:spPr>
        <p:txBody>
          <a:bodyPr>
            <a:normAutofit/>
          </a:bodyPr>
          <a:lstStyle/>
          <a:p>
            <a:r>
              <a:rPr lang="en-GB" sz="2400" dirty="0"/>
              <a:t>New specification!</a:t>
            </a:r>
          </a:p>
          <a:p>
            <a:pPr lvl="1"/>
            <a:r>
              <a:rPr lang="en-GB" sz="2000" dirty="0"/>
              <a:t>Design update:</a:t>
            </a:r>
          </a:p>
          <a:p>
            <a:pPr lvl="2"/>
            <a:r>
              <a:rPr lang="en-GB" sz="1800" dirty="0"/>
              <a:t>1 &lt; </a:t>
            </a:r>
            <a:r>
              <a:rPr lang="en-GB" sz="1800" i="1" dirty="0" err="1"/>
              <a:t>E</a:t>
            </a:r>
            <a:r>
              <a:rPr lang="en-GB" sz="1800" baseline="-25000" dirty="0" err="1">
                <a:latin typeface="Symbol" pitchFamily="2" charset="2"/>
              </a:rPr>
              <a:t>m</a:t>
            </a:r>
            <a:r>
              <a:rPr lang="en-GB" sz="1800" dirty="0"/>
              <a:t> &lt; 6 GeV</a:t>
            </a:r>
          </a:p>
          <a:p>
            <a:pPr lvl="1"/>
            <a:r>
              <a:rPr lang="en-GB" sz="2200" dirty="0"/>
              <a:t>Challenge for accelerator design!</a:t>
            </a:r>
          </a:p>
          <a:p>
            <a:pPr lvl="1"/>
            <a:r>
              <a:rPr lang="en-GB" sz="2200" dirty="0"/>
              <a:t>Benefit:</a:t>
            </a:r>
          </a:p>
          <a:p>
            <a:pPr lvl="2"/>
            <a:r>
              <a:rPr lang="en-GB" sz="1800" dirty="0"/>
              <a:t>Calibration via energy spectrum</a:t>
            </a:r>
          </a:p>
          <a:p>
            <a:pPr lvl="2"/>
            <a:r>
              <a:rPr lang="en-GB" sz="1800" dirty="0"/>
              <a:t>Statistical ‘mono-energetic beam’</a:t>
            </a:r>
          </a:p>
          <a:p>
            <a:endParaRPr lang="en-GB" sz="2400" dirty="0"/>
          </a:p>
          <a:p>
            <a:r>
              <a:rPr lang="en-GB" sz="2400" dirty="0"/>
              <a:t>SPS requirements table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350"/>
              <a:pPr/>
              <a:t>44</a:t>
            </a:fld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E8F28-323D-C14C-BD65-7E91BF89DAED}"/>
              </a:ext>
            </a:extLst>
          </p:cNvPr>
          <p:cNvSpPr txBox="1"/>
          <p:nvPr/>
        </p:nvSpPr>
        <p:spPr>
          <a:xfrm>
            <a:off x="5904854" y="836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A03A6-B5B7-2347-8BF1-E4C3AA64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045" y="899793"/>
            <a:ext cx="4110442" cy="37855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4147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7801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F8CB-9A31-A546-9274-A865FD47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Extraction and </a:t>
            </a:r>
            <a:r>
              <a:rPr lang="en-US" i="1" dirty="0"/>
              <a:t>p-</a:t>
            </a:r>
            <a:r>
              <a:rPr lang="en-US" dirty="0"/>
              <a:t>beam transport to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DD6A0-4A2F-5E49-8E82-7D1FD8642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804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Fast extraction at 100 GeV:</a:t>
            </a:r>
          </a:p>
          <a:p>
            <a:pPr lvl="1"/>
            <a:r>
              <a:rPr lang="en-US" dirty="0"/>
              <a:t>CNGS-like scheme adopted; </a:t>
            </a:r>
          </a:p>
          <a:p>
            <a:pPr lvl="2"/>
            <a:r>
              <a:rPr lang="en-US" dirty="0"/>
              <a:t>Apertures defined by horizontal and vertical septa reasonable</a:t>
            </a:r>
          </a:p>
          <a:p>
            <a:pPr lvl="2"/>
            <a:r>
              <a:rPr lang="en-US" dirty="0"/>
              <a:t>Pulse structure (2 x 10.5 </a:t>
            </a:r>
            <a:r>
              <a:rPr lang="en-US" dirty="0" err="1"/>
              <a:t>ms</a:t>
            </a:r>
            <a:r>
              <a:rPr lang="en-US" dirty="0"/>
              <a:t> pulses) requires kicker upgrade</a:t>
            </a:r>
          </a:p>
          <a:p>
            <a:endParaRPr lang="en-US" dirty="0"/>
          </a:p>
          <a:p>
            <a:r>
              <a:rPr lang="en-US" dirty="0"/>
              <a:t>Beam transport to target:</a:t>
            </a:r>
          </a:p>
          <a:p>
            <a:pPr lvl="1"/>
            <a:r>
              <a:rPr lang="en-US" dirty="0"/>
              <a:t>Extraction into TT60:</a:t>
            </a:r>
          </a:p>
          <a:p>
            <a:pPr lvl="2"/>
            <a:r>
              <a:rPr lang="en-US" dirty="0"/>
              <a:t>Branch from </a:t>
            </a:r>
            <a:r>
              <a:rPr lang="en-US" dirty="0" err="1"/>
              <a:t>HiRadMat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beam line at 230 m (TT61)</a:t>
            </a:r>
          </a:p>
          <a:p>
            <a:pPr lvl="1"/>
            <a:r>
              <a:rPr lang="en-US" dirty="0"/>
              <a:t>Require to match elevation </a:t>
            </a:r>
            <a:br>
              <a:rPr lang="en-US" dirty="0"/>
            </a:br>
            <a:r>
              <a:rPr lang="en-US" dirty="0"/>
              <a:t>and slope</a:t>
            </a:r>
          </a:p>
          <a:p>
            <a:pPr lvl="1"/>
            <a:r>
              <a:rPr lang="en-US" dirty="0"/>
              <a:t>New tunnel at junction </a:t>
            </a:r>
            <a:br>
              <a:rPr lang="en-US" dirty="0"/>
            </a:br>
            <a:r>
              <a:rPr lang="en-US" dirty="0"/>
              <a:t>cavern after 290 m</a:t>
            </a:r>
          </a:p>
          <a:p>
            <a:pPr lvl="1"/>
            <a:r>
              <a:rPr lang="en-US" dirty="0"/>
              <a:t>585 m transport to target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9B96D-55D9-534E-8BC3-47604B13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28ED8-16E6-364D-B8B2-65DCBAD80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398" y="2497310"/>
            <a:ext cx="4933446" cy="227517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09874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0B0035-BA50-6844-8770-FED0C281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and capture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A397F-053D-6341-8F48-33F38BF74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9046"/>
            <a:ext cx="5627802" cy="463445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FNAL scheme adopted:</a:t>
            </a:r>
          </a:p>
          <a:p>
            <a:pPr lvl="1"/>
            <a:r>
              <a:rPr lang="en-US" dirty="0"/>
              <a:t>Low-Z target in magnetic horn</a:t>
            </a:r>
          </a:p>
          <a:p>
            <a:pPr lvl="1"/>
            <a:r>
              <a:rPr lang="en-US" dirty="0"/>
              <a:t>Pair of quadrupoles collect particles horn focused</a:t>
            </a:r>
          </a:p>
          <a:p>
            <a:pPr lvl="1"/>
            <a:r>
              <a:rPr lang="en-US" dirty="0"/>
              <a:t>Target and initial focusing contained in inert helium atmosphere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Graphite target, based on CNGS experience:</a:t>
            </a:r>
          </a:p>
          <a:p>
            <a:pPr lvl="1"/>
            <a:r>
              <a:rPr lang="en-US" dirty="0"/>
              <a:t>Radiation-cooled graphite target embedded in water-cooled vessel</a:t>
            </a:r>
          </a:p>
          <a:p>
            <a:r>
              <a:rPr lang="en-US" dirty="0"/>
              <a:t>Containment and transport of pion beam with a 10% momentum spread:</a:t>
            </a:r>
          </a:p>
          <a:p>
            <a:pPr lvl="1"/>
            <a:r>
              <a:rPr lang="en-US" dirty="0"/>
              <a:t>Base on scheme used successfully for AD in PS complex</a:t>
            </a:r>
          </a:p>
          <a:p>
            <a:endParaRPr lang="en-US" dirty="0"/>
          </a:p>
          <a:p>
            <a:r>
              <a:rPr lang="en-US" dirty="0"/>
              <a:t>Target complex design:</a:t>
            </a:r>
          </a:p>
          <a:p>
            <a:pPr lvl="1"/>
            <a:r>
              <a:rPr lang="en-US" dirty="0"/>
              <a:t>Exploit extensive work done for CENF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DFA27-EB91-2745-9628-3475F336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389AC-4173-CF4E-810E-7A9B3B087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491" y="605719"/>
            <a:ext cx="2197633" cy="44951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49873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A1E4E4-96C0-984C-9744-E905C5001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098"/>
            <a:ext cx="9144000" cy="458040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New design for decay ring:</a:t>
            </a:r>
          </a:p>
          <a:p>
            <a:pPr lvl="1"/>
            <a:r>
              <a:rPr lang="en-US" dirty="0"/>
              <a:t>Central momentum between 1 GeV/c and 6 GeV/c;</a:t>
            </a:r>
          </a:p>
          <a:p>
            <a:pPr lvl="1"/>
            <a:r>
              <a:rPr lang="en-US" dirty="0"/>
              <a:t>Momentum acceptance of up to ±16%</a:t>
            </a:r>
          </a:p>
          <a:p>
            <a:pPr lvl="3"/>
            <a:endParaRPr lang="en-US" dirty="0"/>
          </a:p>
          <a:p>
            <a:r>
              <a:rPr lang="en-US" dirty="0"/>
              <a:t>Hybrid FODO/FFA concept developed:</a:t>
            </a:r>
          </a:p>
          <a:p>
            <a:pPr lvl="1"/>
            <a:r>
              <a:rPr lang="en-US" dirty="0"/>
              <a:t>Maintain large momentum and transverse dynamic acceptance simultaneously</a:t>
            </a:r>
          </a:p>
          <a:p>
            <a:pPr lvl="1"/>
            <a:r>
              <a:rPr lang="en-US" dirty="0"/>
              <a:t>FODO optics used in the production straight</a:t>
            </a:r>
          </a:p>
          <a:p>
            <a:pPr lvl="1"/>
            <a:r>
              <a:rPr lang="en-US" dirty="0"/>
              <a:t>Zero-chromaticity FFA cells used in arcs and return straight</a:t>
            </a:r>
          </a:p>
          <a:p>
            <a:pPr lvl="2"/>
            <a:endParaRPr lang="en-US" dirty="0"/>
          </a:p>
          <a:p>
            <a:r>
              <a:rPr lang="en-US" dirty="0"/>
              <a:t>Hybrid ring properties:</a:t>
            </a:r>
          </a:p>
          <a:p>
            <a:pPr lvl="1"/>
            <a:r>
              <a:rPr lang="en-US" dirty="0"/>
              <a:t>Zero dispersion in the quadrupole injection/production straight; and</a:t>
            </a:r>
          </a:p>
          <a:p>
            <a:pPr lvl="1"/>
            <a:r>
              <a:rPr lang="en-US" dirty="0"/>
              <a:t>Zero chromaticity in the arcs and return straight</a:t>
            </a:r>
          </a:p>
          <a:p>
            <a:pPr lvl="2"/>
            <a:r>
              <a:rPr lang="en-US" dirty="0"/>
              <a:t>Limits overall chromaticity of ring.</a:t>
            </a:r>
          </a:p>
          <a:p>
            <a:pPr lvl="3"/>
            <a:endParaRPr lang="en-US" dirty="0"/>
          </a:p>
          <a:p>
            <a:r>
              <a:rPr lang="en-US" dirty="0"/>
              <a:t>Magnets:</a:t>
            </a:r>
          </a:p>
          <a:p>
            <a:pPr lvl="1"/>
            <a:r>
              <a:rPr lang="en-US" dirty="0"/>
              <a:t>Superconducting combined-function magnets (B up to 2.6 T) in arcs</a:t>
            </a:r>
          </a:p>
          <a:p>
            <a:pPr lvl="1"/>
            <a:r>
              <a:rPr lang="en-US" dirty="0"/>
              <a:t>Warm combined-function magnets used in return straight</a:t>
            </a:r>
          </a:p>
          <a:p>
            <a:pPr lvl="1"/>
            <a:r>
              <a:rPr lang="en-US" dirty="0"/>
              <a:t>Large-aperture warm quadrupoles used in production straight</a:t>
            </a:r>
          </a:p>
          <a:p>
            <a:pPr lvl="1"/>
            <a:r>
              <a:rPr lang="en-US" dirty="0"/>
              <a:t>Mean </a:t>
            </a:r>
            <a:r>
              <a:rPr lang="en-US" dirty="0" err="1"/>
              <a:t>betatron</a:t>
            </a:r>
            <a:r>
              <a:rPr lang="en-US" dirty="0"/>
              <a:t> functions in production and return straights large:</a:t>
            </a:r>
          </a:p>
          <a:p>
            <a:pPr lvl="2"/>
            <a:r>
              <a:rPr lang="en-US" dirty="0" err="1"/>
              <a:t>Minimise</a:t>
            </a:r>
            <a:r>
              <a:rPr lang="en-US" dirty="0"/>
              <a:t> </a:t>
            </a:r>
            <a:r>
              <a:rPr lang="en-US" dirty="0" err="1"/>
              <a:t>betatron</a:t>
            </a:r>
            <a:r>
              <a:rPr lang="en-US" dirty="0"/>
              <a:t> oscillations to </a:t>
            </a:r>
            <a:r>
              <a:rPr lang="en-US" dirty="0" err="1"/>
              <a:t>minimise</a:t>
            </a:r>
            <a:r>
              <a:rPr lang="en-US" dirty="0"/>
              <a:t> spread of the neutrino beam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3EA73-2055-9945-98B1-EA3233A0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Storage 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2D921-84C3-BE47-B3CA-64F538C2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ABAB8-7CF5-D340-9A37-BFCADAAFD883}"/>
              </a:ext>
            </a:extLst>
          </p:cNvPr>
          <p:cNvSpPr/>
          <p:nvPr/>
        </p:nvSpPr>
        <p:spPr>
          <a:xfrm>
            <a:off x="0" y="1313970"/>
            <a:ext cx="8598434" cy="3829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0D765-171D-7443-977D-09F6BD8A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" y="1469814"/>
            <a:ext cx="9032581" cy="322592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8938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7507E3-DF7C-194A-A222-4E8A745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r>
              <a:rPr lang="en-US" dirty="0"/>
              <a:t> feasibility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087BE3-8890-5F44-B474-3FB1E82E8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Goal of PBC </a:t>
            </a:r>
            <a:r>
              <a:rPr lang="en-US" dirty="0" err="1"/>
              <a:t>nuSTORM</a:t>
            </a:r>
            <a:r>
              <a:rPr lang="en-US" dirty="0"/>
              <a:t> study: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A credible proposal for siting at CERN </a:t>
            </a:r>
            <a:r>
              <a:rPr lang="en-US" dirty="0"/>
              <a:t>…”</a:t>
            </a:r>
          </a:p>
          <a:p>
            <a:pPr marL="0" indent="0">
              <a:buNone/>
              <a:tabLst>
                <a:tab pos="350838" algn="l"/>
              </a:tabLst>
            </a:pPr>
            <a:r>
              <a:rPr lang="en-US" dirty="0"/>
              <a:t>	achieved.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Muon decay ring:</a:t>
            </a:r>
          </a:p>
          <a:p>
            <a:pPr lvl="2"/>
            <a:r>
              <a:rPr lang="en-US" dirty="0"/>
              <a:t>FFA concept though feasible</a:t>
            </a:r>
          </a:p>
          <a:p>
            <a:pPr lvl="2"/>
            <a:r>
              <a:rPr lang="en-US" dirty="0"/>
              <a:t>Require magnet development to allow production at a reasonable cost</a:t>
            </a:r>
          </a:p>
          <a:p>
            <a:pPr lvl="1"/>
            <a:r>
              <a:rPr lang="en-US" dirty="0"/>
              <a:t>Detailed evaluation of:</a:t>
            </a:r>
          </a:p>
          <a:p>
            <a:pPr lvl="2"/>
            <a:r>
              <a:rPr lang="en-US" dirty="0"/>
              <a:t>Proton-beam extraction, target and target complex</a:t>
            </a:r>
          </a:p>
          <a:p>
            <a:pPr lvl="2"/>
            <a:r>
              <a:rPr lang="en-US" dirty="0"/>
              <a:t>Civil engineering studies and radiological implications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4B305-ADE8-654C-9E10-C30A6F64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8D31B-3C5F-F24C-B30C-E65AA6BAC411}"/>
              </a:ext>
            </a:extLst>
          </p:cNvPr>
          <p:cNvSpPr txBox="1"/>
          <p:nvPr/>
        </p:nvSpPr>
        <p:spPr>
          <a:xfrm>
            <a:off x="613769" y="1639893"/>
            <a:ext cx="8088200" cy="9690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0000" rtlCol="0">
            <a:normAutofit/>
          </a:bodyPr>
          <a:lstStyle/>
          <a:p>
            <a:pPr algn="just"/>
            <a:r>
              <a:rPr lang="en-GB" sz="1400" b="1" dirty="0">
                <a:solidFill>
                  <a:srgbClr val="FFC000"/>
                </a:solidFill>
              </a:rPr>
              <a:t>“ </a:t>
            </a:r>
            <a:r>
              <a:rPr lang="en-GB" sz="1400" b="1" i="1" dirty="0">
                <a:solidFill>
                  <a:srgbClr val="FFC000"/>
                </a:solidFill>
              </a:rPr>
              <a:t>… the SPS can provide the beam and offers a credible fast extraction location allowing the beam to be </a:t>
            </a:r>
            <a:br>
              <a:rPr lang="en-GB" sz="1400" b="1" i="1" dirty="0">
                <a:solidFill>
                  <a:srgbClr val="FFC000"/>
                </a:solidFill>
              </a:rPr>
            </a:br>
            <a:r>
              <a:rPr lang="en-GB" sz="1400" b="1" i="1" dirty="0">
                <a:solidFill>
                  <a:srgbClr val="FFC000"/>
                </a:solidFill>
              </a:rPr>
              <a:t>directed towards a green field site at a suitable distance from existing infrastructure. Initial civil engineering </a:t>
            </a:r>
            <a:br>
              <a:rPr lang="en-GB" sz="1400" b="1" i="1" dirty="0">
                <a:solidFill>
                  <a:srgbClr val="FFC000"/>
                </a:solidFill>
              </a:rPr>
            </a:br>
            <a:r>
              <a:rPr lang="en-GB" sz="1400" b="1" i="1" dirty="0">
                <a:solidFill>
                  <a:srgbClr val="FFC000"/>
                </a:solidFill>
              </a:rPr>
              <a:t>sketches have established a potential footprint and the geology is amenable to an installation at an </a:t>
            </a:r>
            <a:br>
              <a:rPr lang="en-GB" sz="1400" b="1" i="1" dirty="0">
                <a:solidFill>
                  <a:srgbClr val="FFC000"/>
                </a:solidFill>
              </a:rPr>
            </a:br>
            <a:r>
              <a:rPr lang="en-GB" sz="1400" b="1" i="1" dirty="0">
                <a:solidFill>
                  <a:srgbClr val="FFC000"/>
                </a:solidFill>
              </a:rPr>
              <a:t>appropriate depth.</a:t>
            </a:r>
            <a:r>
              <a:rPr lang="en-GB" sz="1400" b="1" dirty="0">
                <a:solidFill>
                  <a:srgbClr val="FFC000"/>
                </a:solidFill>
              </a:rPr>
              <a:t>”</a:t>
            </a:r>
            <a:endParaRPr lang="en-GB" sz="1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7FA2-514D-A541-93F2-95732CBE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Higgs as window on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5A539-E5E0-B54B-AD57-BEB594B0E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99946"/>
            <a:ext cx="9144000" cy="828439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err="1"/>
              <a:t>m</a:t>
            </a:r>
            <a:r>
              <a:rPr lang="en-US" baseline="-25000" dirty="0" err="1"/>
              <a:t>Higgs</a:t>
            </a:r>
            <a:r>
              <a:rPr lang="en-US" dirty="0"/>
              <a:t>= 125.09(24) GeV</a:t>
            </a:r>
          </a:p>
          <a:p>
            <a:pPr lvl="1"/>
            <a:r>
              <a:rPr lang="en-US" dirty="0"/>
              <a:t>Standard Model: predictive &amp; verified at this level of precision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F95D-CFC1-EA45-B203-BAF831F9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C1130-258F-9E48-ADDE-CC5BF50A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5" y="717917"/>
            <a:ext cx="3340100" cy="3314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35B94-4BF6-164D-BB4A-4357117A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769" y="717917"/>
            <a:ext cx="4887255" cy="33147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72995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C4E86-FDF3-1E4F-B351-B701B3F7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</a:t>
            </a:r>
            <a:r>
              <a:rPr lang="en-US" dirty="0" err="1"/>
              <a:t>realise</a:t>
            </a:r>
            <a:r>
              <a:rPr lang="en-US" dirty="0"/>
              <a:t> the ambition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3E22-FAA6-A844-BDA4-225CBBE51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Perspectives on the route to a multi-</a:t>
            </a:r>
            <a:r>
              <a:rPr lang="en-GB" dirty="0" err="1"/>
              <a:t>TeV</a:t>
            </a:r>
            <a:r>
              <a:rPr lang="en-GB" dirty="0"/>
              <a:t> muon collider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F31F6-2045-4040-8CB7-E1CC3750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5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F354D9-FB3B-E44D-9D79-FCD3D9F0D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67" y="2775834"/>
            <a:ext cx="3317534" cy="23430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92072-B109-174D-97DE-A5D7AFBA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7BEB0-0A62-664F-8903-CA738CED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CFC41-0945-994F-A15C-9E020607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" y="1012841"/>
            <a:ext cx="4064000" cy="1816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D72CD-A660-2C44-A86F-D21E399D7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476" y="1012841"/>
            <a:ext cx="3232042" cy="1816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D25E0C-AE70-8540-82AF-E232134E4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1" y="39956"/>
            <a:ext cx="2063842" cy="13826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E1BF7-97B1-1D48-8622-0E1190F46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370" y="2350957"/>
            <a:ext cx="2637402" cy="27925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8D32FD-F3FE-A446-BB18-000CC00DF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295" y="4336455"/>
            <a:ext cx="1778000" cy="787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38627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BD9985-03B1-7B40-AE33-1B59C8D2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Timescales are long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B5105-45CD-9B42-B90F-B5DF5FBD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5023A-06EC-FB41-8AEF-FC2DF6A5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6" y="494614"/>
            <a:ext cx="4813824" cy="27077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26340-51F5-9F4C-8CF6-8A293439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719" y="2390382"/>
            <a:ext cx="4813824" cy="27077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C3D90-A261-3240-807C-97B37665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2" y="4125230"/>
            <a:ext cx="1728039" cy="9720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58493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42BF-33E5-DB4E-827C-630D98318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6F1B4-F7AA-7648-9C37-8AEF063E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DDFF6-1D02-AA43-8D96-22CE5B7DE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8" y="33535"/>
            <a:ext cx="5085877" cy="28608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8E673-C6C1-824F-B511-3A7A62AA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" y="4125230"/>
            <a:ext cx="1728039" cy="9720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CD811-A2C4-3C4B-8A24-F77C72807A55}"/>
              </a:ext>
            </a:extLst>
          </p:cNvPr>
          <p:cNvSpPr/>
          <p:nvPr/>
        </p:nvSpPr>
        <p:spPr>
          <a:xfrm>
            <a:off x="560717" y="845387"/>
            <a:ext cx="3761117" cy="776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AB7110-B1F6-F949-93E2-77197ED8E56E}"/>
              </a:ext>
            </a:extLst>
          </p:cNvPr>
          <p:cNvCxnSpPr/>
          <p:nvPr/>
        </p:nvCxnSpPr>
        <p:spPr>
          <a:xfrm>
            <a:off x="931653" y="1457864"/>
            <a:ext cx="176841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52864E2-20F4-A340-808D-F7B0A0059352}"/>
              </a:ext>
            </a:extLst>
          </p:cNvPr>
          <p:cNvSpPr/>
          <p:nvPr/>
        </p:nvSpPr>
        <p:spPr>
          <a:xfrm>
            <a:off x="560717" y="1682153"/>
            <a:ext cx="3761117" cy="1068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B0916-B625-9B40-8BB6-89892331A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37" y="2274664"/>
            <a:ext cx="5032978" cy="283105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EF6CA4-1D8A-B84F-A40E-C77B5AE2E733}"/>
              </a:ext>
            </a:extLst>
          </p:cNvPr>
          <p:cNvCxnSpPr>
            <a:cxnSpLocks/>
          </p:cNvCxnSpPr>
          <p:nvPr/>
        </p:nvCxnSpPr>
        <p:spPr>
          <a:xfrm>
            <a:off x="1159623" y="2033458"/>
            <a:ext cx="2913614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779203-4E9D-3C4E-BBA4-8C8C82E4D0B3}"/>
              </a:ext>
            </a:extLst>
          </p:cNvPr>
          <p:cNvCxnSpPr>
            <a:cxnSpLocks/>
          </p:cNvCxnSpPr>
          <p:nvPr/>
        </p:nvCxnSpPr>
        <p:spPr>
          <a:xfrm>
            <a:off x="2475781" y="1927066"/>
            <a:ext cx="114731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5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A2A6-BF62-3347-B76E-F469F5D0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37D217-BDF8-2C4B-AAA8-CB712863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3FC45-5054-8546-BE70-8DCFAF001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4" y="58288"/>
            <a:ext cx="4482004" cy="33671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89FD0-E1BC-BD4D-8980-E8DF525D3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228" y="1721082"/>
            <a:ext cx="4485784" cy="33671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1FB77-14E8-4844-9B73-85D8CE60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5" y="3953854"/>
            <a:ext cx="1541633" cy="115186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AED1EC-7FAD-7C42-BFC3-817BE7F9CB22}"/>
              </a:ext>
            </a:extLst>
          </p:cNvPr>
          <p:cNvCxnSpPr/>
          <p:nvPr/>
        </p:nvCxnSpPr>
        <p:spPr>
          <a:xfrm>
            <a:off x="8123802" y="4277276"/>
            <a:ext cx="415636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FF7A87-0861-514E-9562-3F8D01A50072}"/>
              </a:ext>
            </a:extLst>
          </p:cNvPr>
          <p:cNvCxnSpPr>
            <a:cxnSpLocks/>
          </p:cNvCxnSpPr>
          <p:nvPr/>
        </p:nvCxnSpPr>
        <p:spPr>
          <a:xfrm>
            <a:off x="5140037" y="4475018"/>
            <a:ext cx="209959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5CBEF3-FEEC-9C45-9D99-F4BE1129D25A}"/>
              </a:ext>
            </a:extLst>
          </p:cNvPr>
          <p:cNvCxnSpPr/>
          <p:nvPr/>
        </p:nvCxnSpPr>
        <p:spPr>
          <a:xfrm flipH="1" flipV="1">
            <a:off x="2969911" y="3317534"/>
            <a:ext cx="2078182" cy="114866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D46F-2388-E94B-93F4-DF298AC5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52B41-109A-F849-9607-30EA139F3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Muon accelerators have the potential to:</a:t>
            </a:r>
          </a:p>
          <a:p>
            <a:pPr lvl="1"/>
            <a:r>
              <a:rPr lang="en-US" dirty="0"/>
              <a:t>Contribute to the study of the Higgs boson</a:t>
            </a:r>
          </a:p>
          <a:p>
            <a:pPr lvl="1"/>
            <a:r>
              <a:rPr lang="en-US" dirty="0"/>
              <a:t>Deliver multi-</a:t>
            </a:r>
            <a:r>
              <a:rPr lang="en-US" dirty="0" err="1"/>
              <a:t>TeV</a:t>
            </a:r>
            <a:r>
              <a:rPr lang="en-US" dirty="0"/>
              <a:t> lepton-antilepton collisions</a:t>
            </a:r>
          </a:p>
          <a:p>
            <a:pPr lvl="2"/>
            <a:r>
              <a:rPr lang="en-US" dirty="0"/>
              <a:t>Bringing forward the exploration of the very highest energies</a:t>
            </a:r>
          </a:p>
          <a:p>
            <a:pPr lvl="1"/>
            <a:r>
              <a:rPr lang="en-US" dirty="0" err="1"/>
              <a:t>Revolutionise</a:t>
            </a:r>
            <a:r>
              <a:rPr lang="en-US" dirty="0"/>
              <a:t> the study of the neutrino</a:t>
            </a:r>
          </a:p>
          <a:p>
            <a:pPr lvl="2"/>
            <a:endParaRPr lang="en-US" dirty="0"/>
          </a:p>
          <a:p>
            <a:r>
              <a:rPr lang="en-US" dirty="0"/>
              <a:t>Energy-frontier R&amp;D </a:t>
            </a:r>
            <a:r>
              <a:rPr lang="en-US" dirty="0" err="1"/>
              <a:t>programme</a:t>
            </a:r>
            <a:r>
              <a:rPr lang="en-US" dirty="0"/>
              <a:t> should therefore:</a:t>
            </a:r>
          </a:p>
          <a:p>
            <a:pPr lvl="1"/>
            <a:r>
              <a:rPr lang="en-US" dirty="0"/>
              <a:t>Include muon collider R&amp;D:</a:t>
            </a:r>
          </a:p>
          <a:p>
            <a:pPr lvl="2"/>
            <a:r>
              <a:rPr lang="en-US" dirty="0"/>
              <a:t>A new test facility is an essential part of this effort</a:t>
            </a:r>
          </a:p>
          <a:p>
            <a:pPr lvl="3"/>
            <a:r>
              <a:rPr lang="en-US" dirty="0"/>
              <a:t>Synergy with front-rank particle-physics should be exploited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 front-rank neutrino facility based on stored muon beams</a:t>
            </a:r>
          </a:p>
          <a:p>
            <a:pPr lvl="1"/>
            <a:r>
              <a:rPr lang="en-US" dirty="0"/>
              <a:t>A demonstrator for muon beams for particle physics</a:t>
            </a:r>
          </a:p>
          <a:p>
            <a:pPr lvl="1"/>
            <a:r>
              <a:rPr lang="en-US" dirty="0"/>
              <a:t>Capable of serving the 6D-cooling demonstration crucial for muon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0BCCB-A025-4043-9090-874988F4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80AD-A548-324B-9E9F-1D5CEFD1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Higgs as window on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3D84A-5370-A34B-8BB5-6697D62EE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412" y="4035451"/>
            <a:ext cx="5161448" cy="884172"/>
          </a:xfrm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SM within uncertainty</a:t>
            </a:r>
          </a:p>
          <a:p>
            <a:pPr marL="457200" lvl="1" indent="0">
              <a:buNone/>
            </a:pPr>
            <a:r>
              <a:rPr lang="en-US" dirty="0"/>
              <a:t>Motivates Higgs factory to reduce substantially</a:t>
            </a:r>
          </a:p>
          <a:p>
            <a:pPr marL="914400" lvl="2" indent="0">
              <a:buNone/>
            </a:pPr>
            <a:r>
              <a:rPr lang="en-US" dirty="0"/>
              <a:t>Statistical and systematic uncertainties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30EBE-639C-AE47-95B2-ED508FCF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1C125-1091-124B-B201-CFE858F4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92381" cy="1564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77581-DAF2-D340-BE9C-2FB88DF5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6" y="1715445"/>
            <a:ext cx="3644351" cy="12437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A61A8-77AA-C74A-A6D8-07ED99A6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5" y="2959152"/>
            <a:ext cx="3644352" cy="2007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2E32B-1A8C-E248-91CF-88B408731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795" y="563098"/>
            <a:ext cx="3580980" cy="33368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725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E5A7-C9F1-D540-9156-FB51759C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as window on origin of </a:t>
            </a:r>
            <a:r>
              <a:rPr lang="en-US" dirty="0" err="1"/>
              <a:t>flavour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80DF9-6769-9345-BD77-59AC9FE6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5679" y="2391950"/>
            <a:ext cx="4927181" cy="779521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Related to physics at very high energy scale</a:t>
            </a:r>
          </a:p>
          <a:p>
            <a:pPr marL="457200" lvl="1" indent="0">
              <a:buNone/>
            </a:pPr>
            <a:r>
              <a:rPr lang="en-US" dirty="0"/>
              <a:t>Motivates high-precision neutrino </a:t>
            </a:r>
            <a:r>
              <a:rPr lang="en-US" dirty="0" err="1"/>
              <a:t>programme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Large event samples </a:t>
            </a:r>
            <a:r>
              <a:rPr lang="en-US" i="1" dirty="0"/>
              <a:t>and</a:t>
            </a:r>
            <a:r>
              <a:rPr lang="en-US" dirty="0"/>
              <a:t> low systematic uncertainties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0EE16-6076-B847-9DC4-40DB31BA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D38F4-92B9-1842-B530-BEFD96C73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4" y="629453"/>
            <a:ext cx="3258652" cy="3381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DB42D-26F7-8343-8491-495452CF6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24" y="967615"/>
            <a:ext cx="3258652" cy="23371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E7201-63E1-B742-B02F-102A26794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49" y="3179484"/>
            <a:ext cx="1709185" cy="17732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2B04EB-EC46-0A4A-BB56-CA750A087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828" y="3287567"/>
            <a:ext cx="5387713" cy="18101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D13E88-3CCE-E140-956B-699AFB3AE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560" y="645855"/>
            <a:ext cx="5252134" cy="7244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A5DBA-A239-C64A-BE5E-03E8522D4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407" y="1438052"/>
            <a:ext cx="5252134" cy="84834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037D4F-A73B-A94E-8C32-B405CD08986D}"/>
              </a:ext>
            </a:extLst>
          </p:cNvPr>
          <p:cNvSpPr txBox="1"/>
          <p:nvPr/>
        </p:nvSpPr>
        <p:spPr>
          <a:xfrm>
            <a:off x="3815850" y="2002938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PMNS</a:t>
            </a:r>
          </a:p>
        </p:txBody>
      </p:sp>
    </p:spTree>
    <p:extLst>
      <p:ext uri="{BB962C8B-B14F-4D97-AF65-F5344CB8AC3E}">
        <p14:creationId xmlns:p14="http://schemas.microsoft.com/office/powerpoint/2010/main" val="9032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BE99-CD2D-EE40-A815-12D2A6AC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frontier to illuminate limit of 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85740-16B2-5B4F-98D9-0040094DD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976" y="4022979"/>
            <a:ext cx="5720668" cy="1067621"/>
          </a:xfrm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Measurement at highest possible energy</a:t>
            </a:r>
          </a:p>
          <a:p>
            <a:pPr marL="457200" lvl="1" indent="0">
              <a:buNone/>
            </a:pPr>
            <a:r>
              <a:rPr lang="en-US" dirty="0"/>
              <a:t>Experimental motivation clear!</a:t>
            </a:r>
          </a:p>
          <a:p>
            <a:pPr marL="914400" lvl="2" indent="0">
              <a:buNone/>
            </a:pPr>
            <a:r>
              <a:rPr lang="en-US" dirty="0"/>
              <a:t>Theorists motivated by ‘meta-stability’ of 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4C135-635B-0947-A2D6-D3366BA2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8557F-3520-E541-94D9-419C0039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1" y="658740"/>
            <a:ext cx="3707588" cy="32784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D66BB-8B0C-4044-8EC1-0A278C9D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26" y="658740"/>
            <a:ext cx="3289010" cy="327847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1125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6A1C-BA34-E84F-A409-16D3B3DF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so, the ambition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380B3-2355-224A-94A1-0F8488083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Our ambition is to make measurements:</a:t>
            </a:r>
          </a:p>
          <a:p>
            <a:pPr marL="457200" lvl="1" indent="0">
              <a:buNone/>
            </a:pPr>
            <a:r>
              <a:rPr lang="en-US" dirty="0"/>
              <a:t>Of the properties of the Higgs</a:t>
            </a:r>
          </a:p>
          <a:p>
            <a:pPr marL="914400" lvl="2" indent="0">
              <a:buNone/>
            </a:pPr>
            <a:r>
              <a:rPr lang="en-US" dirty="0"/>
              <a:t>With the highest possible precision</a:t>
            </a:r>
          </a:p>
          <a:p>
            <a:pPr marL="457200" lvl="1" indent="0">
              <a:buNone/>
            </a:pPr>
            <a:r>
              <a:rPr lang="en-US" dirty="0"/>
              <a:t>Of the properties of the neutrino</a:t>
            </a:r>
          </a:p>
          <a:p>
            <a:pPr marL="914400" lvl="2" indent="0">
              <a:buNone/>
            </a:pPr>
            <a:r>
              <a:rPr lang="en-US" dirty="0"/>
              <a:t>With the highest possible precision</a:t>
            </a:r>
          </a:p>
          <a:p>
            <a:pPr marL="457200" lvl="1" indent="0">
              <a:buNone/>
            </a:pPr>
            <a:r>
              <a:rPr lang="en-US" dirty="0"/>
              <a:t>Of the properties of matter</a:t>
            </a:r>
          </a:p>
          <a:p>
            <a:pPr marL="914400" lvl="2" indent="0">
              <a:buNone/>
            </a:pPr>
            <a:r>
              <a:rPr lang="en-US" dirty="0"/>
              <a:t>At the highest possible energies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is the role of muon beams?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06404-0CEA-6C48-AB4C-9622FDEF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800</TotalTime>
  <Words>2218</Words>
  <Application>Microsoft Macintosh PowerPoint</Application>
  <PresentationFormat>On-screen Show (16:9)</PresentationFormat>
  <Paragraphs>511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Mangal</vt:lpstr>
      <vt:lpstr>Symbol</vt:lpstr>
      <vt:lpstr>Wingdings</vt:lpstr>
      <vt:lpstr>Wingdings 3</vt:lpstr>
      <vt:lpstr>KL-standard-black</vt:lpstr>
      <vt:lpstr>1_KL-standard-black</vt:lpstr>
      <vt:lpstr>Perspectives on the route to a  multi-TeV muon collider </vt:lpstr>
      <vt:lpstr>Contents</vt:lpstr>
      <vt:lpstr>Ambition</vt:lpstr>
      <vt:lpstr>Outstanding questions …</vt:lpstr>
      <vt:lpstr>The Higgs as window on new physics</vt:lpstr>
      <vt:lpstr>The Higgs as window on new physics</vt:lpstr>
      <vt:lpstr>Neutrinos as window on origin of flavour</vt:lpstr>
      <vt:lpstr>Energy frontier to illuminate limit of SM</vt:lpstr>
      <vt:lpstr>And so, the ambition</vt:lpstr>
      <vt:lpstr>Muon accelerators  for Particle Physics</vt:lpstr>
      <vt:lpstr>Basis of potential</vt:lpstr>
      <vt:lpstr>Line shape</vt:lpstr>
      <vt:lpstr>Couplings/branching ratios</vt:lpstr>
      <vt:lpstr>The Standard Model and beyond</vt:lpstr>
      <vt:lpstr>Resurgence of interest: Pastrone Panel</vt:lpstr>
      <vt:lpstr>PowerPoint Presentation</vt:lpstr>
      <vt:lpstr>Neutrino Factory: sensitivity &amp; precision</vt:lpstr>
      <vt:lpstr>Muon collider</vt:lpstr>
      <vt:lpstr>Collider Parameter Examples</vt:lpstr>
      <vt:lpstr>Source</vt:lpstr>
      <vt:lpstr>Cooling: the emittance path</vt:lpstr>
      <vt:lpstr>Muon Ionization Cooling Experiment</vt:lpstr>
      <vt:lpstr>The principle of ionization cooling</vt:lpstr>
      <vt:lpstr>PowerPoint Presentation</vt:lpstr>
      <vt:lpstr>Liquid-hydrogen absorber</vt:lpstr>
      <vt:lpstr>Emittance and amplitude</vt:lpstr>
      <vt:lpstr>Effect of lithium-hydride absorber</vt:lpstr>
      <vt:lpstr>Core-density change across absorber</vt:lpstr>
      <vt:lpstr>Other Tests</vt:lpstr>
      <vt:lpstr>Test Facility Example</vt:lpstr>
      <vt:lpstr>Potential Approaches</vt:lpstr>
      <vt:lpstr>Collider Ring</vt:lpstr>
      <vt:lpstr>The LEMMA Scheme</vt:lpstr>
      <vt:lpstr>Key Issues</vt:lpstr>
      <vt:lpstr>Ongoing LEMMA Effort</vt:lpstr>
      <vt:lpstr>nuSTORM</vt:lpstr>
      <vt:lpstr>Neutrinos from stored muons</vt:lpstr>
      <vt:lpstr>Neutrino flux</vt:lpstr>
      <vt:lpstr>Sterile neutrino search @ FNAL</vt:lpstr>
      <vt:lpstr>To understand the nucleon and the nucleus</vt:lpstr>
      <vt:lpstr>Search for CPiV in lbl oscillations</vt:lpstr>
      <vt:lpstr>Systematic uncertainty and/or bias</vt:lpstr>
      <vt:lpstr>Specification: energy range</vt:lpstr>
      <vt:lpstr>nuSTORM for nN scattering @ CERN — parameters</vt:lpstr>
      <vt:lpstr>Overview</vt:lpstr>
      <vt:lpstr>Extraction and p-beam transport to target</vt:lpstr>
      <vt:lpstr>Target and capture</vt:lpstr>
      <vt:lpstr>Storage ring</vt:lpstr>
      <vt:lpstr>nuSTORM feasibility</vt:lpstr>
      <vt:lpstr>To realise the ambition</vt:lpstr>
      <vt:lpstr>Options</vt:lpstr>
      <vt:lpstr>Timescales are long</vt:lpstr>
      <vt:lpstr>Muon collider</vt:lpstr>
      <vt:lpstr>Neutrinos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on the route to a  multi-TeV muon collider </dc:title>
  <dc:creator>Microsoft Office User</dc:creator>
  <cp:lastModifiedBy>Microsoft Office User</cp:lastModifiedBy>
  <cp:revision>42</cp:revision>
  <dcterms:created xsi:type="dcterms:W3CDTF">2019-05-27T17:39:22Z</dcterms:created>
  <dcterms:modified xsi:type="dcterms:W3CDTF">2019-05-28T08:48:46Z</dcterms:modified>
</cp:coreProperties>
</file>