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4"/>
    <p:sldMasterId id="2147483913" r:id="rId5"/>
    <p:sldMasterId id="2147483866" r:id="rId6"/>
  </p:sldMasterIdLst>
  <p:notesMasterIdLst>
    <p:notesMasterId r:id="rId22"/>
  </p:notesMasterIdLst>
  <p:handoutMasterIdLst>
    <p:handoutMasterId r:id="rId23"/>
  </p:handoutMasterIdLst>
  <p:sldIdLst>
    <p:sldId id="946" r:id="rId7"/>
    <p:sldId id="958" r:id="rId8"/>
    <p:sldId id="961" r:id="rId9"/>
    <p:sldId id="582" r:id="rId10"/>
    <p:sldId id="966" r:id="rId11"/>
    <p:sldId id="952" r:id="rId12"/>
    <p:sldId id="949" r:id="rId13"/>
    <p:sldId id="954" r:id="rId14"/>
    <p:sldId id="959" r:id="rId15"/>
    <p:sldId id="956" r:id="rId16"/>
    <p:sldId id="953" r:id="rId17"/>
    <p:sldId id="950" r:id="rId18"/>
    <p:sldId id="964" r:id="rId19"/>
    <p:sldId id="965" r:id="rId20"/>
    <p:sldId id="951" r:id="rId21"/>
  </p:sldIdLst>
  <p:sldSz cx="12192000" cy="6858000"/>
  <p:notesSz cx="6797675" cy="9928225"/>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ola Gianotti" initials="F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D579"/>
    <a:srgbClr val="FFD6A9"/>
    <a:srgbClr val="A8D7FF"/>
    <a:srgbClr val="FFFED6"/>
    <a:srgbClr val="EBEBEB"/>
    <a:srgbClr val="FFD8FF"/>
    <a:srgbClr val="000090"/>
    <a:srgbClr val="0052FF"/>
    <a:srgbClr val="A7FEFF"/>
    <a:srgbClr val="007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4"/>
    <p:restoredTop sz="39231"/>
  </p:normalViewPr>
  <p:slideViewPr>
    <p:cSldViewPr snapToGrid="0" snapToObjects="1">
      <p:cViewPr varScale="1">
        <p:scale>
          <a:sx n="88" d="100"/>
          <a:sy n="88" d="100"/>
        </p:scale>
        <p:origin x="600" y="192"/>
      </p:cViewPr>
      <p:guideLst>
        <p:guide orient="horz" pos="2160"/>
        <p:guide pos="3840"/>
      </p:guideLst>
    </p:cSldViewPr>
  </p:slideViewPr>
  <p:notesTextViewPr>
    <p:cViewPr>
      <p:scale>
        <a:sx n="55" d="100"/>
        <a:sy n="55" d="100"/>
      </p:scale>
      <p:origin x="0" y="0"/>
    </p:cViewPr>
  </p:notesTextViewPr>
  <p:sorterViewPr>
    <p:cViewPr varScale="1">
      <p:scale>
        <a:sx n="100" d="100"/>
        <a:sy n="100" d="100"/>
      </p:scale>
      <p:origin x="0" y="0"/>
    </p:cViewPr>
  </p:sorterViewPr>
  <p:notesViewPr>
    <p:cSldViewPr snapToGrid="0" snapToObjects="1">
      <p:cViewPr varScale="1">
        <p:scale>
          <a:sx n="142" d="100"/>
          <a:sy n="142" d="100"/>
        </p:scale>
        <p:origin x="639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CFE679C4-4CD8-684A-B7B8-0A5A994D276A}" type="datetimeFigureOut">
              <a:rPr lang="en-US" smtClean="0"/>
              <a:t>11/29/19</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2C91C7D5-10D5-E145-AE40-8CA7852F1B2C}" type="slidenum">
              <a:rPr lang="en-US" smtClean="0"/>
              <a:t>‹#›</a:t>
            </a:fld>
            <a:endParaRPr lang="en-US"/>
          </a:p>
        </p:txBody>
      </p:sp>
    </p:spTree>
    <p:extLst>
      <p:ext uri="{BB962C8B-B14F-4D97-AF65-F5344CB8AC3E}">
        <p14:creationId xmlns:p14="http://schemas.microsoft.com/office/powerpoint/2010/main" val="1563943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B2DD8E0-D19B-0D4E-BA60-22551A185169}" type="datetimeFigureOut">
              <a:rPr lang="en-US" smtClean="0"/>
              <a:t>11/29/19</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6F7720D6-4F9D-834E-99C8-864B0FF8361A}" type="slidenum">
              <a:rPr lang="en-US" smtClean="0"/>
              <a:t>‹#›</a:t>
            </a:fld>
            <a:endParaRPr lang="en-US"/>
          </a:p>
        </p:txBody>
      </p:sp>
    </p:spTree>
    <p:extLst>
      <p:ext uri="{BB962C8B-B14F-4D97-AF65-F5344CB8AC3E}">
        <p14:creationId xmlns:p14="http://schemas.microsoft.com/office/powerpoint/2010/main" val="3993106728"/>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1</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601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10</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6604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11</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296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12</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472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13</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3966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14</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0030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15</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36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2</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1558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3</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08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0A6EBABB-ACE6-7E44-BE53-5E4FC7B1F597}" type="slidenum">
              <a:rPr lang="en-US" sz="1300">
                <a:latin typeface="Times New Roman" charset="0"/>
              </a:rPr>
              <a:pPr>
                <a:defRPr/>
              </a:pPr>
              <a:t>4</a:t>
            </a:fld>
            <a:endParaRPr lang="en-US" sz="13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4391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0A6EBABB-ACE6-7E44-BE53-5E4FC7B1F597}" type="slidenum">
              <a:rPr lang="en-US" sz="1300">
                <a:latin typeface="Times New Roman" charset="0"/>
              </a:rPr>
              <a:pPr>
                <a:defRPr/>
              </a:pPr>
              <a:t>5</a:t>
            </a:fld>
            <a:endParaRPr lang="en-US" sz="13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7848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6</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804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7</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616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8</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2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988">
              <a:defRPr sz="1600">
                <a:solidFill>
                  <a:schemeClr val="tx1"/>
                </a:solidFill>
                <a:latin typeface="Comic Sans MS" charset="0"/>
                <a:ea typeface="ＭＳ Ｐゴシック" charset="0"/>
                <a:cs typeface="ＭＳ Ｐゴシック" charset="0"/>
              </a:defRPr>
            </a:lvl1pPr>
            <a:lvl2pPr marL="37931725" indent="-37474525" defTabSz="915988">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75732054-A6B3-9140-A255-D1208F7E7F84}" type="slidenum">
              <a:rPr lang="en-US" sz="1300" smtClean="0">
                <a:solidFill>
                  <a:prstClr val="black"/>
                </a:solidFill>
                <a:latin typeface="Times New Roman" charset="0"/>
              </a:rPr>
              <a:pPr>
                <a:defRPr/>
              </a:pPr>
              <a:t>9</a:t>
            </a:fld>
            <a:endParaRPr lang="en-US" sz="1300">
              <a:solidFill>
                <a:prstClr val="black"/>
              </a:solidFill>
              <a:latin typeface="Times New Roman" charset="0"/>
            </a:endParaRPr>
          </a:p>
        </p:txBody>
      </p:sp>
      <p:sp>
        <p:nvSpPr>
          <p:cNvPr id="61442" name="Rectangle 2"/>
          <p:cNvSpPr>
            <a:spLocks noGrp="1" noRot="1" noChangeAspect="1" noChangeArrowheads="1"/>
          </p:cNvSpPr>
          <p:nvPr>
            <p:ph type="sldImg"/>
          </p:nvPr>
        </p:nvSpPr>
        <p:spPr>
          <a:xfrm>
            <a:off x="90488" y="744538"/>
            <a:ext cx="6616700" cy="3722687"/>
          </a:xfrm>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842" tIns="45921" rIns="91842" bIns="45921"/>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8390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874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8902" y="152400"/>
            <a:ext cx="2603500"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62053" y="152400"/>
            <a:ext cx="7613649"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30902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75EA3AE2-1023-2243-BBDE-C44D82F11010}" type="slidenum">
              <a:rPr lang="en-US"/>
              <a:pPr>
                <a:defRPr/>
              </a:pPr>
              <a:t>‹#›</a:t>
            </a:fld>
            <a:endParaRPr lang="en-US"/>
          </a:p>
        </p:txBody>
      </p:sp>
    </p:spTree>
    <p:extLst>
      <p:ext uri="{BB962C8B-B14F-4D97-AF65-F5344CB8AC3E}">
        <p14:creationId xmlns:p14="http://schemas.microsoft.com/office/powerpoint/2010/main" val="925807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5588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C2C4-EDC3-C746-8125-BF322BF6CC2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63A3299-BCAE-CA46-A025-2156B542E45D}"/>
              </a:ext>
            </a:extLst>
          </p:cNvPr>
          <p:cNvSpPr>
            <a:spLocks noGrp="1"/>
          </p:cNvSpPr>
          <p:nvPr>
            <p:ph type="ftr" sz="quarter" idx="10"/>
          </p:nvPr>
        </p:nvSpPr>
        <p:spPr/>
        <p:txBody>
          <a:bodyPr/>
          <a:lstStyle/>
          <a:p>
            <a:pPr>
              <a:defRPr/>
            </a:pPr>
            <a:r>
              <a:rPr lang="en-US"/>
              <a:t>CERN / January 2011</a:t>
            </a:r>
            <a:endParaRPr lang="en-US" dirty="0"/>
          </a:p>
        </p:txBody>
      </p:sp>
      <p:sp>
        <p:nvSpPr>
          <p:cNvPr id="4" name="Slide Number Placeholder 3">
            <a:extLst>
              <a:ext uri="{FF2B5EF4-FFF2-40B4-BE49-F238E27FC236}">
                <a16:creationId xmlns:a16="http://schemas.microsoft.com/office/drawing/2014/main" id="{5C0A445E-0F01-754D-BA9C-BF82B0A3695D}"/>
              </a:ext>
            </a:extLst>
          </p:cNvPr>
          <p:cNvSpPr>
            <a:spLocks noGrp="1"/>
          </p:cNvSpPr>
          <p:nvPr>
            <p:ph type="sldNum" sz="quarter" idx="11"/>
          </p:nvPr>
        </p:nvSpPr>
        <p:spPr/>
        <p:txBody>
          <a:bodyPr/>
          <a:lstStyle/>
          <a:p>
            <a:pPr>
              <a:defRPr/>
            </a:pPr>
            <a:fld id="{BCD80EBE-9844-8249-A766-B820430A377D}" type="slidenum">
              <a:rPr lang="en-US" smtClean="0"/>
              <a:pPr>
                <a:defRPr/>
              </a:pPr>
              <a:t>‹#›</a:t>
            </a:fld>
            <a:endParaRPr lang="en-US"/>
          </a:p>
        </p:txBody>
      </p:sp>
    </p:spTree>
    <p:extLst>
      <p:ext uri="{BB962C8B-B14F-4D97-AF65-F5344CB8AC3E}">
        <p14:creationId xmlns:p14="http://schemas.microsoft.com/office/powerpoint/2010/main" val="547038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87694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7084" y="1295400"/>
            <a:ext cx="508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0286" y="1295400"/>
            <a:ext cx="5082116"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9771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8115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43168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47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736751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1328818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419005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9001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8902" y="152400"/>
            <a:ext cx="2603500"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62053" y="152400"/>
            <a:ext cx="7613649"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670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FA8C01-0A37-2448-9BA5-7289468EE6BE}" type="datetimeFigureOut">
              <a:rPr lang="en-US" smtClean="0"/>
              <a:t>11/29/19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3B2E-1C2D-D240-9120-9C4B082A013B}" type="slidenum">
              <a:rPr lang="en-US" smtClean="0"/>
              <a:t>‹#›</a:t>
            </a:fld>
            <a:endParaRPr lang="en-US"/>
          </a:p>
        </p:txBody>
      </p:sp>
    </p:spTree>
    <p:extLst>
      <p:ext uri="{BB962C8B-B14F-4D97-AF65-F5344CB8AC3E}">
        <p14:creationId xmlns:p14="http://schemas.microsoft.com/office/powerpoint/2010/main" val="36694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250FD8-1F27-954B-85A9-E4167D76EA60}" type="datetimeFigureOut">
              <a:rPr lang="en-US" smtClean="0"/>
              <a:t>11/29/19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182711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50FD8-1F27-954B-85A9-E4167D76EA60}" type="datetimeFigureOut">
              <a:rPr lang="en-US" smtClean="0"/>
              <a:t>11/29/19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2769288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50FD8-1F27-954B-85A9-E4167D76EA60}" type="datetimeFigureOut">
              <a:rPr lang="en-US" smtClean="0"/>
              <a:t>11/29/19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1044176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250FD8-1F27-954B-85A9-E4167D76EA60}" type="datetimeFigureOut">
              <a:rPr lang="en-US" smtClean="0"/>
              <a:t>11/29/19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31322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250FD8-1F27-954B-85A9-E4167D76EA60}" type="datetimeFigureOut">
              <a:rPr lang="en-US" smtClean="0"/>
              <a:t>11/29/19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3396863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250FD8-1F27-954B-85A9-E4167D76EA60}" type="datetimeFigureOut">
              <a:rPr lang="en-US" smtClean="0"/>
              <a:t>11/29/19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72196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7084" y="1295400"/>
            <a:ext cx="508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0286" y="1295400"/>
            <a:ext cx="5082116"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2424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50FD8-1F27-954B-85A9-E4167D76EA60}" type="datetimeFigureOut">
              <a:rPr lang="en-US" smtClean="0"/>
              <a:t>11/29/19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2803890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250FD8-1F27-954B-85A9-E4167D76EA60}" type="datetimeFigureOut">
              <a:rPr lang="en-US" smtClean="0"/>
              <a:t>11/29/19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4114214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250FD8-1F27-954B-85A9-E4167D76EA60}" type="datetimeFigureOut">
              <a:rPr lang="en-US" smtClean="0"/>
              <a:t>11/29/19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299041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50FD8-1F27-954B-85A9-E4167D76EA60}" type="datetimeFigureOut">
              <a:rPr lang="en-US" smtClean="0"/>
              <a:t>11/29/19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3084646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6835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50FD8-1F27-954B-85A9-E4167D76EA60}" type="datetimeFigureOut">
              <a:rPr lang="en-US" smtClean="0"/>
              <a:t>11/29/19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BA9FA-CB6D-5F4C-AC31-B9F935A17976}" type="slidenum">
              <a:rPr lang="en-US" smtClean="0"/>
              <a:t>‹#›</a:t>
            </a:fld>
            <a:endParaRPr lang="en-US"/>
          </a:p>
        </p:txBody>
      </p:sp>
    </p:spTree>
    <p:extLst>
      <p:ext uri="{BB962C8B-B14F-4D97-AF65-F5344CB8AC3E}">
        <p14:creationId xmlns:p14="http://schemas.microsoft.com/office/powerpoint/2010/main" val="200859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890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03155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636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83548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55696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7006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1162051" y="152400"/>
            <a:ext cx="10420349"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1217086" y="1295400"/>
            <a:ext cx="10365316"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3556000" y="6400800"/>
            <a:ext cx="44704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967A4"/>
                </a:solidFill>
                <a:latin typeface="Helvetica" pitchFamily="-111" charset="0"/>
                <a:ea typeface="ＭＳ Ｐゴシック" pitchFamily="-111" charset="-128"/>
                <a:cs typeface="ＭＳ Ｐゴシック" pitchFamily="-111" charset="-128"/>
              </a:defRPr>
            </a:lvl1pPr>
          </a:lstStyle>
          <a:p>
            <a:pPr>
              <a:defRPr/>
            </a:pPr>
            <a:r>
              <a:rPr lang="en-US"/>
              <a:t>CERN / January 2011</a:t>
            </a:r>
            <a:endParaRPr lang="en-US" dirty="0"/>
          </a:p>
        </p:txBody>
      </p:sp>
      <p:sp>
        <p:nvSpPr>
          <p:cNvPr id="3141" name="Rectangle 69"/>
          <p:cNvSpPr>
            <a:spLocks noGrp="1" noChangeArrowheads="1"/>
          </p:cNvSpPr>
          <p:nvPr>
            <p:ph type="sldNum" sz="quarter" idx="4"/>
          </p:nvPr>
        </p:nvSpPr>
        <p:spPr bwMode="auto">
          <a:xfrm>
            <a:off x="9359900" y="62865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967A4"/>
                </a:solidFill>
                <a:latin typeface="Helvetica" pitchFamily="-111" charset="0"/>
                <a:ea typeface="ＭＳ Ｐゴシック" pitchFamily="-111" charset="-128"/>
                <a:cs typeface="ＭＳ Ｐゴシック" pitchFamily="-111" charset="-128"/>
              </a:defRPr>
            </a:lvl1pPr>
          </a:lstStyle>
          <a:p>
            <a:pPr>
              <a:defRPr/>
            </a:pPr>
            <a:fld id="{BCD80EBE-9844-8249-A766-B820430A377D}" type="slidenum">
              <a:rPr lang="en-US"/>
              <a:pPr>
                <a:defRPr/>
              </a:pPr>
              <a:t>‹#›</a:t>
            </a:fld>
            <a:endParaRPr lang="en-US"/>
          </a:p>
        </p:txBody>
      </p:sp>
      <p:pic>
        <p:nvPicPr>
          <p:cNvPr id="1030" name="Picture 17" descr="CERNlogo-bleu"/>
          <p:cNvPicPr>
            <a:picLocks noChangeAspect="1" noChangeArrowheads="1"/>
          </p:cNvPicPr>
          <p:nvPr userDrawn="1"/>
        </p:nvPicPr>
        <p:blipFill>
          <a:blip r:embed="rId13">
            <a:clrChange>
              <a:clrFrom>
                <a:srgbClr val="FFFFFF"/>
              </a:clrFrom>
              <a:clrTo>
                <a:srgbClr val="FFFFFF">
                  <a:alpha val="0"/>
                </a:srgbClr>
              </a:clrTo>
            </a:clrChange>
          </a:blip>
          <a:srcRect/>
          <a:stretch>
            <a:fillRect/>
          </a:stretch>
        </p:blipFill>
        <p:spPr bwMode="auto">
          <a:xfrm>
            <a:off x="508000" y="6324601"/>
            <a:ext cx="711200" cy="512763"/>
          </a:xfrm>
          <a:prstGeom prst="rect">
            <a:avLst/>
          </a:prstGeom>
          <a:noFill/>
          <a:ln w="9525">
            <a:noFill/>
            <a:miter lim="800000"/>
            <a:headEnd/>
            <a:tailEnd/>
          </a:ln>
        </p:spPr>
      </p:pic>
      <p:sp>
        <p:nvSpPr>
          <p:cNvPr id="3143" name="Line 71"/>
          <p:cNvSpPr>
            <a:spLocks noChangeShapeType="1"/>
          </p:cNvSpPr>
          <p:nvPr userDrawn="1"/>
        </p:nvSpPr>
        <p:spPr bwMode="auto">
          <a:xfrm>
            <a:off x="1422400" y="6324600"/>
            <a:ext cx="9652000"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eaLnBrk="0" hangingPunct="0">
              <a:defRPr/>
            </a:pPr>
            <a:endParaRPr lang="en-GB" sz="1800">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990600"/>
            <a:ext cx="9357784" cy="76200"/>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a:defRPr/>
            </a:pPr>
            <a:endParaRPr kumimoji="1" lang="en-US" sz="1800">
              <a:latin typeface="Helvetica" pitchFamily="-111" charset="0"/>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3950"/>
            <a:ext cx="12192000" cy="6893999"/>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endParaRPr lang="en-US" sz="1800" dirty="0"/>
          </a:p>
        </p:txBody>
      </p:sp>
      <p:pic>
        <p:nvPicPr>
          <p:cNvPr id="10" name="Picture 2">
            <a:extLst>
              <a:ext uri="{FF2B5EF4-FFF2-40B4-BE49-F238E27FC236}">
                <a16:creationId xmlns:a16="http://schemas.microsoft.com/office/drawing/2014/main" id="{D5595A5C-204E-2149-9101-80C79F40564E}"/>
              </a:ext>
            </a:extLst>
          </p:cNvPr>
          <p:cNvPicPr preferRelativeResize="0">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5054" y="76597"/>
            <a:ext cx="597988" cy="59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6EC0AA1-2562-E046-AF57-25093059CE86}"/>
              </a:ext>
            </a:extLst>
          </p:cNvPr>
          <p:cNvPicPr preferRelativeResize="0">
            <a:picLocks noChangeAspect="1"/>
          </p:cNvPicPr>
          <p:nvPr userDrawn="1"/>
        </p:nvPicPr>
        <p:blipFill>
          <a:blip r:embed="rId15"/>
          <a:stretch>
            <a:fillRect/>
          </a:stretch>
        </p:blipFill>
        <p:spPr>
          <a:xfrm flipH="1">
            <a:off x="11487101" y="90054"/>
            <a:ext cx="614253" cy="838200"/>
          </a:xfrm>
          <a:prstGeom prst="rect">
            <a:avLst/>
          </a:prstGeom>
        </p:spPr>
      </p:pic>
    </p:spTree>
    <p:extLst>
      <p:ext uri="{BB962C8B-B14F-4D97-AF65-F5344CB8AC3E}">
        <p14:creationId xmlns:p14="http://schemas.microsoft.com/office/powerpoint/2010/main" val="89991960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926" r:id="rId11"/>
  </p:sldLayoutIdLst>
  <p:hf sldNum="0" hdr="0" ft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189" algn="l" rtl="0" fontAlgn="base">
        <a:spcBef>
          <a:spcPct val="0"/>
        </a:spcBef>
        <a:spcAft>
          <a:spcPct val="0"/>
        </a:spcAft>
        <a:defRPr sz="4000">
          <a:solidFill>
            <a:schemeClr val="hlink"/>
          </a:solidFill>
          <a:latin typeface="Helvetica" pitchFamily="19" charset="0"/>
        </a:defRPr>
      </a:lvl6pPr>
      <a:lvl7pPr marL="914377" algn="l" rtl="0" fontAlgn="base">
        <a:spcBef>
          <a:spcPct val="0"/>
        </a:spcBef>
        <a:spcAft>
          <a:spcPct val="0"/>
        </a:spcAft>
        <a:defRPr sz="4000">
          <a:solidFill>
            <a:schemeClr val="hlink"/>
          </a:solidFill>
          <a:latin typeface="Helvetica" pitchFamily="19" charset="0"/>
        </a:defRPr>
      </a:lvl7pPr>
      <a:lvl8pPr marL="1371566" algn="l" rtl="0" fontAlgn="base">
        <a:spcBef>
          <a:spcPct val="0"/>
        </a:spcBef>
        <a:spcAft>
          <a:spcPct val="0"/>
        </a:spcAft>
        <a:defRPr sz="4000">
          <a:solidFill>
            <a:schemeClr val="hlink"/>
          </a:solidFill>
          <a:latin typeface="Helvetica" pitchFamily="19" charset="0"/>
        </a:defRPr>
      </a:lvl8pPr>
      <a:lvl9pPr marL="1828754" algn="l" rtl="0" fontAlgn="base">
        <a:spcBef>
          <a:spcPct val="0"/>
        </a:spcBef>
        <a:spcAft>
          <a:spcPct val="0"/>
        </a:spcAft>
        <a:defRPr sz="4000">
          <a:solidFill>
            <a:schemeClr val="hlink"/>
          </a:solidFill>
          <a:latin typeface="Helvetica" pitchFamily="19" charset="0"/>
        </a:defRPr>
      </a:lvl9pPr>
    </p:titleStyle>
    <p:bodyStyle>
      <a:lvl1pPr marL="342891" indent="-342891"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932" indent="-285744"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pitchFamily="19" charset="-128"/>
        </a:defRPr>
      </a:lvl2pPr>
      <a:lvl3pPr marL="1142971" indent="-228594" algn="l" rtl="0" eaLnBrk="0" fontAlgn="base" hangingPunct="0">
        <a:spcBef>
          <a:spcPct val="20000"/>
        </a:spcBef>
        <a:spcAft>
          <a:spcPct val="0"/>
        </a:spcAft>
        <a:buClr>
          <a:schemeClr val="tx2"/>
        </a:buClr>
        <a:buChar char="•"/>
        <a:defRPr sz="2000">
          <a:solidFill>
            <a:schemeClr val="tx2"/>
          </a:solidFill>
          <a:latin typeface="+mn-lt"/>
          <a:ea typeface="ＭＳ Ｐゴシック" pitchFamily="19" charset="-128"/>
        </a:defRPr>
      </a:lvl3pPr>
      <a:lvl4pPr marL="1600160" indent="-228594" algn="l" rtl="0" eaLnBrk="0" fontAlgn="base" hangingPunct="0">
        <a:spcBef>
          <a:spcPct val="20000"/>
        </a:spcBef>
        <a:spcAft>
          <a:spcPct val="0"/>
        </a:spcAft>
        <a:buClr>
          <a:schemeClr val="hlink"/>
        </a:buClr>
        <a:buChar char="•"/>
        <a:defRPr sz="2000">
          <a:solidFill>
            <a:schemeClr val="tx2"/>
          </a:solidFill>
          <a:latin typeface="+mn-lt"/>
          <a:ea typeface="ＭＳ Ｐゴシック" pitchFamily="19" charset="-128"/>
        </a:defRPr>
      </a:lvl4pPr>
      <a:lvl5pPr marL="2057349" indent="-228594" algn="l" rtl="0" eaLnBrk="0" fontAlgn="base" hangingPunct="0">
        <a:spcBef>
          <a:spcPct val="20000"/>
        </a:spcBef>
        <a:spcAft>
          <a:spcPct val="0"/>
        </a:spcAft>
        <a:buClr>
          <a:schemeClr val="tx1"/>
        </a:buClr>
        <a:buSzPct val="85000"/>
        <a:buChar char="•"/>
        <a:defRPr sz="2000">
          <a:solidFill>
            <a:schemeClr val="tx2"/>
          </a:solidFill>
          <a:latin typeface="+mn-lt"/>
          <a:ea typeface="ＭＳ Ｐゴシック" pitchFamily="19" charset="-128"/>
        </a:defRPr>
      </a:lvl5pPr>
      <a:lvl6pPr marL="2514537" indent="-228594"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971726" indent="-228594"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3428914" indent="-228594"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3886103" indent="-228594"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1162051" y="152400"/>
            <a:ext cx="10420349"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1217086" y="1295400"/>
            <a:ext cx="10365316"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3556000" y="6400800"/>
            <a:ext cx="44704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967A4"/>
                </a:solidFill>
                <a:latin typeface="Helvetica" pitchFamily="-111" charset="0"/>
                <a:ea typeface="ＭＳ Ｐゴシック" pitchFamily="-111" charset="-128"/>
                <a:cs typeface="ＭＳ Ｐゴシック" pitchFamily="-111" charset="-128"/>
              </a:defRPr>
            </a:lvl1pPr>
          </a:lstStyle>
          <a:p>
            <a:pPr>
              <a:defRPr/>
            </a:pPr>
            <a:r>
              <a:rPr lang="en-US"/>
              <a:t>CERN / January 2011</a:t>
            </a:r>
            <a:endParaRPr lang="en-US" dirty="0"/>
          </a:p>
        </p:txBody>
      </p:sp>
      <p:sp>
        <p:nvSpPr>
          <p:cNvPr id="3141" name="Rectangle 69"/>
          <p:cNvSpPr>
            <a:spLocks noGrp="1" noChangeArrowheads="1"/>
          </p:cNvSpPr>
          <p:nvPr>
            <p:ph type="sldNum" sz="quarter" idx="4"/>
          </p:nvPr>
        </p:nvSpPr>
        <p:spPr bwMode="auto">
          <a:xfrm>
            <a:off x="9359900" y="62865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967A4"/>
                </a:solidFill>
                <a:latin typeface="Helvetica" pitchFamily="-111" charset="0"/>
                <a:ea typeface="ＭＳ Ｐゴシック" pitchFamily="-111" charset="-128"/>
                <a:cs typeface="ＭＳ Ｐゴシック" pitchFamily="-111" charset="-128"/>
              </a:defRPr>
            </a:lvl1pPr>
          </a:lstStyle>
          <a:p>
            <a:pPr>
              <a:defRPr/>
            </a:pPr>
            <a:fld id="{BCD80EBE-9844-8249-A766-B820430A377D}" type="slidenum">
              <a:rPr lang="en-US"/>
              <a:pPr>
                <a:defRPr/>
              </a:pPr>
              <a:t>‹#›</a:t>
            </a:fld>
            <a:endParaRPr lang="en-US"/>
          </a:p>
        </p:txBody>
      </p:sp>
      <p:pic>
        <p:nvPicPr>
          <p:cNvPr id="1030" name="Picture 17" descr="CERNlogo-bleu"/>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508000" y="6324601"/>
            <a:ext cx="711200" cy="512763"/>
          </a:xfrm>
          <a:prstGeom prst="rect">
            <a:avLst/>
          </a:prstGeom>
          <a:noFill/>
          <a:ln w="9525">
            <a:noFill/>
            <a:miter lim="800000"/>
            <a:headEnd/>
            <a:tailEnd/>
          </a:ln>
        </p:spPr>
      </p:pic>
      <p:sp>
        <p:nvSpPr>
          <p:cNvPr id="3143" name="Line 71"/>
          <p:cNvSpPr>
            <a:spLocks noChangeShapeType="1"/>
          </p:cNvSpPr>
          <p:nvPr userDrawn="1"/>
        </p:nvSpPr>
        <p:spPr bwMode="auto">
          <a:xfrm>
            <a:off x="1422400" y="6324600"/>
            <a:ext cx="9652000"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eaLnBrk="0" hangingPunct="0">
              <a:defRPr/>
            </a:pPr>
            <a:endParaRPr lang="en-GB" sz="1800">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990600"/>
            <a:ext cx="9357784" cy="76200"/>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a:defRPr/>
            </a:pPr>
            <a:endParaRPr kumimoji="1" lang="en-US" sz="1800">
              <a:latin typeface="Helvetica" pitchFamily="-111" charset="0"/>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0"/>
            <a:ext cx="12192000" cy="6912773"/>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endParaRPr lang="en-US" sz="1800" dirty="0"/>
          </a:p>
        </p:txBody>
      </p:sp>
      <p:pic>
        <p:nvPicPr>
          <p:cNvPr id="10" name="Image 2" descr="logooutline.eps">
            <a:extLst>
              <a:ext uri="{FF2B5EF4-FFF2-40B4-BE49-F238E27FC236}">
                <a16:creationId xmlns:a16="http://schemas.microsoft.com/office/drawing/2014/main" id="{8480AFD6-0AFD-624F-9551-B338601ED9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4686" y="6093003"/>
            <a:ext cx="657302" cy="650697"/>
          </a:xfrm>
          <a:prstGeom prst="rect">
            <a:avLst/>
          </a:prstGeom>
        </p:spPr>
      </p:pic>
    </p:spTree>
    <p:extLst>
      <p:ext uri="{BB962C8B-B14F-4D97-AF65-F5344CB8AC3E}">
        <p14:creationId xmlns:p14="http://schemas.microsoft.com/office/powerpoint/2010/main" val="2799204921"/>
      </p:ext>
    </p:extLst>
  </p:cSld>
  <p:clrMap bg1="lt1" tx1="dk1" bg2="lt2" tx2="dk2" accent1="accent1" accent2="accent2" accent3="accent3" accent4="accent4" accent5="accent5" accent6="accent6" hlink="hlink" folHlink="folHlink"/>
  <p:sldLayoutIdLst>
    <p:sldLayoutId id="2147483914" r:id="rId1"/>
    <p:sldLayoutId id="2147483925"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hf sldNum="0" hdr="0" ft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189" algn="l" rtl="0" fontAlgn="base">
        <a:spcBef>
          <a:spcPct val="0"/>
        </a:spcBef>
        <a:spcAft>
          <a:spcPct val="0"/>
        </a:spcAft>
        <a:defRPr sz="4000">
          <a:solidFill>
            <a:schemeClr val="hlink"/>
          </a:solidFill>
          <a:latin typeface="Helvetica" pitchFamily="19" charset="0"/>
        </a:defRPr>
      </a:lvl6pPr>
      <a:lvl7pPr marL="914377" algn="l" rtl="0" fontAlgn="base">
        <a:spcBef>
          <a:spcPct val="0"/>
        </a:spcBef>
        <a:spcAft>
          <a:spcPct val="0"/>
        </a:spcAft>
        <a:defRPr sz="4000">
          <a:solidFill>
            <a:schemeClr val="hlink"/>
          </a:solidFill>
          <a:latin typeface="Helvetica" pitchFamily="19" charset="0"/>
        </a:defRPr>
      </a:lvl7pPr>
      <a:lvl8pPr marL="1371566" algn="l" rtl="0" fontAlgn="base">
        <a:spcBef>
          <a:spcPct val="0"/>
        </a:spcBef>
        <a:spcAft>
          <a:spcPct val="0"/>
        </a:spcAft>
        <a:defRPr sz="4000">
          <a:solidFill>
            <a:schemeClr val="hlink"/>
          </a:solidFill>
          <a:latin typeface="Helvetica" pitchFamily="19" charset="0"/>
        </a:defRPr>
      </a:lvl8pPr>
      <a:lvl9pPr marL="1828754" algn="l" rtl="0" fontAlgn="base">
        <a:spcBef>
          <a:spcPct val="0"/>
        </a:spcBef>
        <a:spcAft>
          <a:spcPct val="0"/>
        </a:spcAft>
        <a:defRPr sz="4000">
          <a:solidFill>
            <a:schemeClr val="hlink"/>
          </a:solidFill>
          <a:latin typeface="Helvetica" pitchFamily="19" charset="0"/>
        </a:defRPr>
      </a:lvl9pPr>
    </p:titleStyle>
    <p:bodyStyle>
      <a:lvl1pPr marL="342891" indent="-342891"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932" indent="-285744"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pitchFamily="19" charset="-128"/>
        </a:defRPr>
      </a:lvl2pPr>
      <a:lvl3pPr marL="1142971" indent="-228594" algn="l" rtl="0" eaLnBrk="0" fontAlgn="base" hangingPunct="0">
        <a:spcBef>
          <a:spcPct val="20000"/>
        </a:spcBef>
        <a:spcAft>
          <a:spcPct val="0"/>
        </a:spcAft>
        <a:buClr>
          <a:schemeClr val="tx2"/>
        </a:buClr>
        <a:buChar char="•"/>
        <a:defRPr sz="2000">
          <a:solidFill>
            <a:schemeClr val="tx2"/>
          </a:solidFill>
          <a:latin typeface="+mn-lt"/>
          <a:ea typeface="ＭＳ Ｐゴシック" pitchFamily="19" charset="-128"/>
        </a:defRPr>
      </a:lvl3pPr>
      <a:lvl4pPr marL="1600160" indent="-228594" algn="l" rtl="0" eaLnBrk="0" fontAlgn="base" hangingPunct="0">
        <a:spcBef>
          <a:spcPct val="20000"/>
        </a:spcBef>
        <a:spcAft>
          <a:spcPct val="0"/>
        </a:spcAft>
        <a:buClr>
          <a:schemeClr val="hlink"/>
        </a:buClr>
        <a:buChar char="•"/>
        <a:defRPr sz="2000">
          <a:solidFill>
            <a:schemeClr val="tx2"/>
          </a:solidFill>
          <a:latin typeface="+mn-lt"/>
          <a:ea typeface="ＭＳ Ｐゴシック" pitchFamily="19" charset="-128"/>
        </a:defRPr>
      </a:lvl4pPr>
      <a:lvl5pPr marL="2057349" indent="-228594" algn="l" rtl="0" eaLnBrk="0" fontAlgn="base" hangingPunct="0">
        <a:spcBef>
          <a:spcPct val="20000"/>
        </a:spcBef>
        <a:spcAft>
          <a:spcPct val="0"/>
        </a:spcAft>
        <a:buClr>
          <a:schemeClr val="tx1"/>
        </a:buClr>
        <a:buSzPct val="85000"/>
        <a:buChar char="•"/>
        <a:defRPr sz="2000">
          <a:solidFill>
            <a:schemeClr val="tx2"/>
          </a:solidFill>
          <a:latin typeface="+mn-lt"/>
          <a:ea typeface="ＭＳ Ｐゴシック" pitchFamily="19" charset="-128"/>
        </a:defRPr>
      </a:lvl5pPr>
      <a:lvl6pPr marL="2514537" indent="-228594"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971726" indent="-228594"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3428914" indent="-228594"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3886103" indent="-228594"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50FD8-1F27-954B-85A9-E4167D76EA60}" type="datetimeFigureOut">
              <a:rPr lang="en-US" smtClean="0"/>
              <a:t>11/29/19</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BA9FA-CB6D-5F4C-AC31-B9F935A17976}" type="slidenum">
              <a:rPr lang="en-US" smtClean="0"/>
              <a:t>‹#›</a:t>
            </a:fld>
            <a:endParaRPr lang="en-US"/>
          </a:p>
        </p:txBody>
      </p:sp>
    </p:spTree>
    <p:extLst>
      <p:ext uri="{BB962C8B-B14F-4D97-AF65-F5344CB8AC3E}">
        <p14:creationId xmlns:p14="http://schemas.microsoft.com/office/powerpoint/2010/main" val="98136099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3" Type="http://schemas.openxmlformats.org/officeDocument/2006/relationships/image" Target="../media/image27.jpg"/><Relationship Id="rId18" Type="http://schemas.openxmlformats.org/officeDocument/2006/relationships/image" Target="../media/image32.jpg"/><Relationship Id="rId26" Type="http://schemas.openxmlformats.org/officeDocument/2006/relationships/image" Target="../media/image40.jpg"/><Relationship Id="rId39" Type="http://schemas.openxmlformats.org/officeDocument/2006/relationships/image" Target="../media/image53.jpg"/><Relationship Id="rId21" Type="http://schemas.openxmlformats.org/officeDocument/2006/relationships/image" Target="../media/image35.jpg"/><Relationship Id="rId34" Type="http://schemas.openxmlformats.org/officeDocument/2006/relationships/image" Target="../media/image48.jpg"/><Relationship Id="rId7" Type="http://schemas.openxmlformats.org/officeDocument/2006/relationships/image" Target="../media/image21.jpg"/><Relationship Id="rId12" Type="http://schemas.openxmlformats.org/officeDocument/2006/relationships/image" Target="../media/image26.jpg"/><Relationship Id="rId17" Type="http://schemas.openxmlformats.org/officeDocument/2006/relationships/image" Target="../media/image31.jpg"/><Relationship Id="rId25" Type="http://schemas.openxmlformats.org/officeDocument/2006/relationships/image" Target="../media/image39.jpg"/><Relationship Id="rId33" Type="http://schemas.openxmlformats.org/officeDocument/2006/relationships/image" Target="../media/image47.jpg"/><Relationship Id="rId38" Type="http://schemas.openxmlformats.org/officeDocument/2006/relationships/image" Target="../media/image52.jpg"/><Relationship Id="rId2" Type="http://schemas.openxmlformats.org/officeDocument/2006/relationships/notesSlide" Target="../notesSlides/notesSlide12.xml"/><Relationship Id="rId16" Type="http://schemas.openxmlformats.org/officeDocument/2006/relationships/image" Target="../media/image30.jpg"/><Relationship Id="rId20" Type="http://schemas.openxmlformats.org/officeDocument/2006/relationships/image" Target="../media/image34.jpg"/><Relationship Id="rId29" Type="http://schemas.openxmlformats.org/officeDocument/2006/relationships/image" Target="../media/image43.jpg"/><Relationship Id="rId1" Type="http://schemas.openxmlformats.org/officeDocument/2006/relationships/slideLayout" Target="../slideLayouts/slideLayout6.xml"/><Relationship Id="rId6" Type="http://schemas.openxmlformats.org/officeDocument/2006/relationships/image" Target="../media/image20.jpg"/><Relationship Id="rId11" Type="http://schemas.openxmlformats.org/officeDocument/2006/relationships/image" Target="../media/image25.jpg"/><Relationship Id="rId24" Type="http://schemas.openxmlformats.org/officeDocument/2006/relationships/image" Target="../media/image38.jpg"/><Relationship Id="rId32" Type="http://schemas.openxmlformats.org/officeDocument/2006/relationships/image" Target="../media/image46.jpg"/><Relationship Id="rId37" Type="http://schemas.openxmlformats.org/officeDocument/2006/relationships/image" Target="../media/image51.jpg"/><Relationship Id="rId5" Type="http://schemas.openxmlformats.org/officeDocument/2006/relationships/image" Target="../media/image19.jpg"/><Relationship Id="rId15" Type="http://schemas.openxmlformats.org/officeDocument/2006/relationships/image" Target="../media/image29.jpg"/><Relationship Id="rId23" Type="http://schemas.openxmlformats.org/officeDocument/2006/relationships/image" Target="../media/image37.jpg"/><Relationship Id="rId28" Type="http://schemas.openxmlformats.org/officeDocument/2006/relationships/image" Target="../media/image42.jpg"/><Relationship Id="rId36" Type="http://schemas.openxmlformats.org/officeDocument/2006/relationships/image" Target="../media/image50.jpg"/><Relationship Id="rId10" Type="http://schemas.openxmlformats.org/officeDocument/2006/relationships/image" Target="../media/image24.jpg"/><Relationship Id="rId19" Type="http://schemas.openxmlformats.org/officeDocument/2006/relationships/image" Target="../media/image33.jpg"/><Relationship Id="rId31" Type="http://schemas.openxmlformats.org/officeDocument/2006/relationships/image" Target="../media/image45.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 Id="rId22" Type="http://schemas.openxmlformats.org/officeDocument/2006/relationships/image" Target="../media/image36.jpg"/><Relationship Id="rId27" Type="http://schemas.openxmlformats.org/officeDocument/2006/relationships/image" Target="../media/image41.jpg"/><Relationship Id="rId30" Type="http://schemas.openxmlformats.org/officeDocument/2006/relationships/image" Target="../media/image44.jpg"/><Relationship Id="rId35" Type="http://schemas.openxmlformats.org/officeDocument/2006/relationships/image" Target="../media/image49.jpg"/><Relationship Id="rId8" Type="http://schemas.openxmlformats.org/officeDocument/2006/relationships/image" Target="../media/image22.jpg"/><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BCC591-3F79-0E4A-B5FB-023C2613E22A}"/>
              </a:ext>
            </a:extLst>
          </p:cNvPr>
          <p:cNvSpPr txBox="1"/>
          <p:nvPr/>
        </p:nvSpPr>
        <p:spPr>
          <a:xfrm>
            <a:off x="2057400" y="312298"/>
            <a:ext cx="6824304" cy="830997"/>
          </a:xfrm>
          <a:prstGeom prst="rect">
            <a:avLst/>
          </a:prstGeom>
          <a:solidFill>
            <a:srgbClr val="A8D7FF"/>
          </a:solidFill>
        </p:spPr>
        <p:txBody>
          <a:bodyPr wrap="none" rtlCol="0">
            <a:spAutoFit/>
          </a:bodyPr>
          <a:lstStyle/>
          <a:p>
            <a:r>
              <a:rPr lang="en-US" sz="4800" dirty="0"/>
              <a:t>Michel Spiro et le CERN</a:t>
            </a:r>
          </a:p>
        </p:txBody>
      </p:sp>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95BAEBA6-2ED3-C147-A9BC-3CA485B7FE4E}"/>
              </a:ext>
            </a:extLst>
          </p:cNvPr>
          <p:cNvPicPr preferRelativeResize="0">
            <a:picLocks noChangeAspect="1"/>
          </p:cNvPicPr>
          <p:nvPr/>
        </p:nvPicPr>
        <p:blipFill>
          <a:blip r:embed="rId3"/>
          <a:stretch>
            <a:fillRect/>
          </a:stretch>
        </p:blipFill>
        <p:spPr>
          <a:xfrm>
            <a:off x="2057400" y="1595140"/>
            <a:ext cx="7174230" cy="4773930"/>
          </a:xfrm>
          <a:prstGeom prst="rect">
            <a:avLst/>
          </a:prstGeom>
        </p:spPr>
      </p:pic>
    </p:spTree>
    <p:extLst>
      <p:ext uri="{BB962C8B-B14F-4D97-AF65-F5344CB8AC3E}">
        <p14:creationId xmlns:p14="http://schemas.microsoft.com/office/powerpoint/2010/main" val="110840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562CEE3B-A615-B84E-9DBF-636F5F660A2D}"/>
              </a:ext>
            </a:extLst>
          </p:cNvPr>
          <p:cNvSpPr txBox="1"/>
          <p:nvPr/>
        </p:nvSpPr>
        <p:spPr>
          <a:xfrm>
            <a:off x="184421" y="808537"/>
            <a:ext cx="11149206" cy="923330"/>
          </a:xfrm>
          <a:prstGeom prst="rect">
            <a:avLst/>
          </a:prstGeom>
          <a:solidFill>
            <a:schemeClr val="accent1"/>
          </a:solidFill>
        </p:spPr>
        <p:txBody>
          <a:bodyPr wrap="none" rtlCol="0">
            <a:spAutoFit/>
          </a:bodyPr>
          <a:lstStyle/>
          <a:p>
            <a:r>
              <a:rPr lang="en-US" sz="1800" dirty="0" err="1">
                <a:solidFill>
                  <a:srgbClr val="C00000"/>
                </a:solidFill>
                <a:latin typeface="Arial" panose="020B0604020202020204" pitchFamily="34" charset="0"/>
                <a:cs typeface="Arial" panose="020B0604020202020204" pitchFamily="34" charset="0"/>
              </a:rPr>
              <a:t>Ambassadeur</a:t>
            </a:r>
            <a:r>
              <a:rPr lang="en-US" sz="1800" dirty="0">
                <a:latin typeface="Arial" panose="020B0604020202020204" pitchFamily="34" charset="0"/>
                <a:cs typeface="Arial" panose="020B0604020202020204" pitchFamily="34" charset="0"/>
              </a:rPr>
              <a:t> du </a:t>
            </a:r>
            <a:r>
              <a:rPr lang="en-US" sz="1800" dirty="0" err="1">
                <a:latin typeface="Arial" panose="020B0604020202020204" pitchFamily="34" charset="0"/>
                <a:cs typeface="Arial" panose="020B0604020202020204" pitchFamily="34" charset="0"/>
              </a:rPr>
              <a:t>modèle</a:t>
            </a:r>
            <a:r>
              <a:rPr lang="en-US" sz="1800" dirty="0">
                <a:latin typeface="Arial" panose="020B0604020202020204" pitchFamily="34" charset="0"/>
                <a:cs typeface="Arial" panose="020B0604020202020204" pitchFamily="34" charset="0"/>
              </a:rPr>
              <a:t> du CERN</a:t>
            </a:r>
          </a:p>
          <a:p>
            <a:r>
              <a:rPr lang="en-US" sz="1800" dirty="0">
                <a:latin typeface="Arial" panose="020B0604020202020204" pitchFamily="34" charset="0"/>
                <a:cs typeface="Arial" panose="020B0604020202020204" pitchFamily="34" charset="0"/>
              </a:rPr>
              <a:t>Il a </a:t>
            </a:r>
            <a:r>
              <a:rPr lang="fr-CH" sz="1800" dirty="0">
                <a:latin typeface="Arial" panose="020B0604020202020204" pitchFamily="34" charset="0"/>
                <a:cs typeface="Arial" panose="020B0604020202020204" pitchFamily="34" charset="0"/>
              </a:rPr>
              <a:t>toujours </a:t>
            </a:r>
            <a:r>
              <a:rPr lang="fr-FR" sz="1800" dirty="0">
                <a:latin typeface="Arial" panose="020B0604020202020204" pitchFamily="34" charset="0"/>
                <a:cs typeface="Arial" panose="020B0604020202020204" pitchFamily="34" charset="0"/>
              </a:rPr>
              <a:t>milité pour que ce modèle (excellence scientifique et collaboration internationale), qui a prouvé </a:t>
            </a:r>
          </a:p>
          <a:p>
            <a:r>
              <a:rPr lang="fr-FR" sz="1800" dirty="0">
                <a:latin typeface="Arial" panose="020B0604020202020204" pitchFamily="34" charset="0"/>
                <a:cs typeface="Arial" panose="020B0604020202020204" pitchFamily="34" charset="0"/>
              </a:rPr>
              <a:t>son efficacité en physique des particules, soit repris dans d’autres domaines. </a:t>
            </a:r>
            <a:endParaRPr lang="en-US"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F677A85-85CC-1145-A94B-BD132C80BC1B}"/>
              </a:ext>
            </a:extLst>
          </p:cNvPr>
          <p:cNvSpPr txBox="1"/>
          <p:nvPr/>
        </p:nvSpPr>
        <p:spPr>
          <a:xfrm>
            <a:off x="3782116" y="151257"/>
            <a:ext cx="4394152" cy="461665"/>
          </a:xfrm>
          <a:prstGeom prst="rect">
            <a:avLst/>
          </a:prstGeom>
          <a:solidFill>
            <a:srgbClr val="A8D7FF"/>
          </a:solidFill>
        </p:spPr>
        <p:txBody>
          <a:bodyPr wrap="none" rtlCol="0">
            <a:spAutoFit/>
          </a:bodyPr>
          <a:lstStyle/>
          <a:p>
            <a:r>
              <a:rPr lang="en-US" dirty="0"/>
              <a:t>Michel </a:t>
            </a:r>
            <a:r>
              <a:rPr lang="en-US" dirty="0" err="1"/>
              <a:t>est</a:t>
            </a:r>
            <a:r>
              <a:rPr lang="en-US" dirty="0"/>
              <a:t> </a:t>
            </a:r>
            <a:r>
              <a:rPr lang="en-US" dirty="0" err="1"/>
              <a:t>aussi</a:t>
            </a:r>
            <a:r>
              <a:rPr lang="en-US" dirty="0"/>
              <a:t> un GRAND …</a:t>
            </a:r>
          </a:p>
        </p:txBody>
      </p:sp>
      <p:sp>
        <p:nvSpPr>
          <p:cNvPr id="7" name="TextBox 6">
            <a:extLst>
              <a:ext uri="{FF2B5EF4-FFF2-40B4-BE49-F238E27FC236}">
                <a16:creationId xmlns:a16="http://schemas.microsoft.com/office/drawing/2014/main" id="{A8203E93-9610-7642-BBE9-C9C68359D0B7}"/>
              </a:ext>
            </a:extLst>
          </p:cNvPr>
          <p:cNvSpPr txBox="1"/>
          <p:nvPr/>
        </p:nvSpPr>
        <p:spPr>
          <a:xfrm>
            <a:off x="123377" y="1983303"/>
            <a:ext cx="11816055" cy="1200329"/>
          </a:xfrm>
          <a:prstGeom prst="rect">
            <a:avLst/>
          </a:prstGeom>
          <a:solidFill>
            <a:schemeClr val="accent1"/>
          </a:solidFill>
        </p:spPr>
        <p:txBody>
          <a:bodyPr wrap="none" rtlCol="0">
            <a:spAutoFit/>
          </a:bodyPr>
          <a:lstStyle/>
          <a:p>
            <a:r>
              <a:rPr lang="fr-CH" sz="1800" dirty="0">
                <a:solidFill>
                  <a:srgbClr val="C00000"/>
                </a:solidFill>
                <a:latin typeface="Arial" panose="020B0604020202020204" pitchFamily="34" charset="0"/>
                <a:cs typeface="Arial" panose="020B0604020202020204" pitchFamily="34" charset="0"/>
              </a:rPr>
              <a:t>Fédérateur </a:t>
            </a:r>
            <a:r>
              <a:rPr lang="fr-CH" sz="1800" dirty="0">
                <a:latin typeface="Arial" panose="020B0604020202020204" pitchFamily="34" charset="0"/>
                <a:cs typeface="Arial" panose="020B0604020202020204" pitchFamily="34" charset="0"/>
              </a:rPr>
              <a:t>de différentes disciplines</a:t>
            </a:r>
          </a:p>
          <a:p>
            <a:r>
              <a:rPr lang="fr-FR" sz="1800" dirty="0">
                <a:latin typeface="Arial" panose="020B0604020202020204" pitchFamily="34" charset="0"/>
                <a:cs typeface="Arial" panose="020B0604020202020204" pitchFamily="34" charset="0"/>
              </a:rPr>
              <a:t>Il joue depuis longtemps un rôle important dans les instances qui fédèrent les scientifiques</a:t>
            </a:r>
            <a:r>
              <a:rPr lang="en-US" sz="1800" dirty="0">
                <a:latin typeface="Arial" panose="020B0604020202020204" pitchFamily="34" charset="0"/>
                <a:cs typeface="Arial" panose="020B0604020202020204" pitchFamily="34" charset="0"/>
              </a:rPr>
              <a:t>. </a:t>
            </a:r>
          </a:p>
          <a:p>
            <a:r>
              <a:rPr lang="fr-FR" sz="1800" dirty="0">
                <a:latin typeface="Arial" panose="020B0604020202020204" pitchFamily="34" charset="0"/>
                <a:cs typeface="Arial" panose="020B0604020202020204" pitchFamily="34" charset="0"/>
              </a:rPr>
              <a:t>Il a contribué à la création de l’APPEC et a été un pionnier des relations entre physique des particules et physique</a:t>
            </a:r>
          </a:p>
          <a:p>
            <a:r>
              <a:rPr lang="fr-FR" sz="1800" dirty="0">
                <a:latin typeface="Arial" panose="020B0604020202020204" pitchFamily="34" charset="0"/>
                <a:cs typeface="Arial" panose="020B0604020202020204" pitchFamily="34" charset="0"/>
              </a:rPr>
              <a:t>des </a:t>
            </a:r>
            <a:r>
              <a:rPr lang="fr-FR" sz="1800" dirty="0" err="1">
                <a:latin typeface="Arial" panose="020B0604020202020204" pitchFamily="34" charset="0"/>
                <a:cs typeface="Arial" panose="020B0604020202020204" pitchFamily="34" charset="0"/>
              </a:rPr>
              <a:t>astroparticules</a:t>
            </a:r>
            <a:r>
              <a:rPr lang="fr-FR" sz="18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Il est maintenant président de IUPAP (Union internationale de physique pure et appliquée). </a:t>
            </a:r>
            <a:endParaRPr lang="en-US" sz="1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8F1DDDE-2645-784B-B5EE-E89CE090A2BA}"/>
              </a:ext>
            </a:extLst>
          </p:cNvPr>
          <p:cNvSpPr txBox="1"/>
          <p:nvPr/>
        </p:nvSpPr>
        <p:spPr>
          <a:xfrm>
            <a:off x="58069" y="3429643"/>
            <a:ext cx="11764759" cy="2031325"/>
          </a:xfrm>
          <a:prstGeom prst="rect">
            <a:avLst/>
          </a:prstGeom>
          <a:solidFill>
            <a:schemeClr val="accent1"/>
          </a:solidFill>
        </p:spPr>
        <p:txBody>
          <a:bodyPr wrap="none" rtlCol="0">
            <a:spAutoFit/>
          </a:bodyPr>
          <a:lstStyle/>
          <a:p>
            <a:r>
              <a:rPr lang="en-US" sz="1800" dirty="0" err="1">
                <a:solidFill>
                  <a:srgbClr val="C00000"/>
                </a:solidFill>
                <a:latin typeface="Arial" panose="020B0604020202020204" pitchFamily="34" charset="0"/>
                <a:cs typeface="Arial" panose="020B0604020202020204" pitchFamily="34" charset="0"/>
              </a:rPr>
              <a:t>Défenseur</a:t>
            </a:r>
            <a:r>
              <a:rPr lang="en-US" sz="1800" dirty="0">
                <a:solidFill>
                  <a:srgbClr val="C00000"/>
                </a:solidFill>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de la science fondamentale au niveau politique à l’échelle mondiale</a:t>
            </a:r>
          </a:p>
          <a:p>
            <a:pPr lvl="0"/>
            <a:r>
              <a:rPr lang="fr-FR" sz="1800" dirty="0">
                <a:latin typeface="Arial" panose="020B0604020202020204" pitchFamily="34" charset="0"/>
                <a:cs typeface="Arial" panose="020B0604020202020204" pitchFamily="34" charset="0"/>
              </a:rPr>
              <a:t>Il œuvre depuis longtemps pour la reconnaissance de la science fondamentale et sa plus grande implication </a:t>
            </a:r>
          </a:p>
          <a:p>
            <a:pPr lvl="0"/>
            <a:r>
              <a:rPr lang="fr-FR" sz="1800" dirty="0">
                <a:latin typeface="Arial" panose="020B0604020202020204" pitchFamily="34" charset="0"/>
                <a:cs typeface="Arial" panose="020B0604020202020204" pitchFamily="34" charset="0"/>
              </a:rPr>
              <a:t>dans la société. </a:t>
            </a:r>
            <a:r>
              <a:rPr lang="fr-FR" sz="1800" dirty="0">
                <a:solidFill>
                  <a:srgbClr val="C00000"/>
                </a:solidFill>
                <a:latin typeface="Arial" panose="020B0604020202020204" pitchFamily="34" charset="0"/>
                <a:cs typeface="Arial" panose="020B0604020202020204" pitchFamily="34" charset="0"/>
              </a:rPr>
              <a:t>Initiateur de l’Année internationale des sciences fondamentales au service du développement </a:t>
            </a:r>
          </a:p>
          <a:p>
            <a:pPr lvl="0"/>
            <a:r>
              <a:rPr lang="fr-FR" sz="1800" dirty="0">
                <a:solidFill>
                  <a:srgbClr val="C00000"/>
                </a:solidFill>
                <a:latin typeface="Arial" panose="020B0604020202020204" pitchFamily="34" charset="0"/>
                <a:cs typeface="Arial" panose="020B0604020202020204" pitchFamily="34" charset="0"/>
              </a:rPr>
              <a:t>durable en 2022 </a:t>
            </a:r>
            <a:r>
              <a:rPr lang="fr-FR" sz="1700" dirty="0">
                <a:solidFill>
                  <a:srgbClr val="C00000"/>
                </a:solidFill>
                <a:latin typeface="Arial" panose="020B0604020202020204" pitchFamily="34" charset="0"/>
                <a:cs typeface="Arial" panose="020B0604020202020204" pitchFamily="34" charset="0"/>
              </a:rPr>
              <a:t>(IYBSSD, </a:t>
            </a:r>
            <a:r>
              <a:rPr lang="fr-FR" sz="1700" i="1" dirty="0">
                <a:solidFill>
                  <a:srgbClr val="C00000"/>
                </a:solidFill>
                <a:latin typeface="Arial" panose="020B0604020202020204" pitchFamily="34" charset="0"/>
                <a:cs typeface="Arial" panose="020B0604020202020204" pitchFamily="34" charset="0"/>
              </a:rPr>
              <a:t>International </a:t>
            </a:r>
            <a:r>
              <a:rPr lang="fr-FR" sz="1700" i="1" dirty="0" err="1">
                <a:solidFill>
                  <a:srgbClr val="C00000"/>
                </a:solidFill>
                <a:latin typeface="Arial" panose="020B0604020202020204" pitchFamily="34" charset="0"/>
                <a:cs typeface="Arial" panose="020B0604020202020204" pitchFamily="34" charset="0"/>
              </a:rPr>
              <a:t>Year</a:t>
            </a:r>
            <a:r>
              <a:rPr lang="fr-FR" sz="1700" i="1" dirty="0">
                <a:solidFill>
                  <a:srgbClr val="C00000"/>
                </a:solidFill>
                <a:latin typeface="Arial" panose="020B0604020202020204" pitchFamily="34" charset="0"/>
                <a:cs typeface="Arial" panose="020B0604020202020204" pitchFamily="34" charset="0"/>
              </a:rPr>
              <a:t> of Basic Sciences for </a:t>
            </a:r>
            <a:r>
              <a:rPr lang="fr-FR" sz="1700" i="1" dirty="0" err="1">
                <a:solidFill>
                  <a:srgbClr val="C00000"/>
                </a:solidFill>
                <a:latin typeface="Arial" panose="020B0604020202020204" pitchFamily="34" charset="0"/>
                <a:cs typeface="Arial" panose="020B0604020202020204" pitchFamily="34" charset="0"/>
              </a:rPr>
              <a:t>Sustainable</a:t>
            </a:r>
            <a:r>
              <a:rPr lang="fr-FR" sz="1700" i="1" dirty="0">
                <a:solidFill>
                  <a:srgbClr val="C00000"/>
                </a:solidFill>
                <a:latin typeface="Arial" panose="020B0604020202020204" pitchFamily="34" charset="0"/>
                <a:cs typeface="Arial" panose="020B0604020202020204" pitchFamily="34" charset="0"/>
              </a:rPr>
              <a:t> </a:t>
            </a:r>
            <a:r>
              <a:rPr lang="fr-FR" sz="1700" i="1" dirty="0" err="1">
                <a:solidFill>
                  <a:srgbClr val="C00000"/>
                </a:solidFill>
                <a:latin typeface="Arial" panose="020B0604020202020204" pitchFamily="34" charset="0"/>
                <a:cs typeface="Arial" panose="020B0604020202020204" pitchFamily="34" charset="0"/>
              </a:rPr>
              <a:t>Development</a:t>
            </a:r>
            <a:r>
              <a:rPr lang="fr-FR" sz="1700" dirty="0">
                <a:solidFill>
                  <a:srgbClr val="C00000"/>
                </a:solidFill>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projet adopté à </a:t>
            </a:r>
          </a:p>
          <a:p>
            <a:pPr lvl="0"/>
            <a:r>
              <a:rPr lang="fr-FR" sz="1800" dirty="0">
                <a:latin typeface="Arial" panose="020B0604020202020204" pitchFamily="34" charset="0"/>
                <a:cs typeface="Arial" panose="020B0604020202020204" pitchFamily="34" charset="0"/>
              </a:rPr>
              <a:t>l’unanimité par l’UNESCO, qui </a:t>
            </a:r>
            <a:r>
              <a:rPr lang="fr-FR" sz="1800" dirty="0">
                <a:latin typeface="Arial" panose="020B0604020202020204" pitchFamily="34" charset="0"/>
                <a:cs typeface="Arial" panose="020B0604020202020204" pitchFamily="34" charset="0"/>
                <a:sym typeface="Wingdings" pitchFamily="2" charset="2"/>
              </a:rPr>
              <a:t>sera soumis </a:t>
            </a:r>
            <a:r>
              <a:rPr lang="fr-FR" sz="1800" dirty="0">
                <a:latin typeface="Arial" panose="020B0604020202020204" pitchFamily="34" charset="0"/>
                <a:cs typeface="Arial" panose="020B0604020202020204" pitchFamily="34" charset="0"/>
              </a:rPr>
              <a:t>à</a:t>
            </a:r>
            <a:r>
              <a:rPr lang="fr-FR" sz="1800" dirty="0">
                <a:latin typeface="Arial" panose="020B0604020202020204" pitchFamily="34" charset="0"/>
                <a:cs typeface="Arial" panose="020B0604020202020204" pitchFamily="34" charset="0"/>
                <a:sym typeface="Wingdings" pitchFamily="2" charset="2"/>
              </a:rPr>
              <a:t> l’approbation de l’Assembl</a:t>
            </a:r>
            <a:r>
              <a:rPr lang="fr-FR" sz="1800" dirty="0">
                <a:latin typeface="Arial" panose="020B0604020202020204" pitchFamily="34" charset="0"/>
                <a:cs typeface="Arial" panose="020B0604020202020204" pitchFamily="34" charset="0"/>
              </a:rPr>
              <a:t>é</a:t>
            </a:r>
            <a:r>
              <a:rPr lang="fr-FR" sz="1800" dirty="0">
                <a:latin typeface="Arial" panose="020B0604020202020204" pitchFamily="34" charset="0"/>
                <a:cs typeface="Arial" panose="020B0604020202020204" pitchFamily="34" charset="0"/>
                <a:sym typeface="Wingdings" pitchFamily="2" charset="2"/>
              </a:rPr>
              <a:t>e g</a:t>
            </a:r>
            <a:r>
              <a:rPr lang="fr-FR" sz="1800" dirty="0">
                <a:latin typeface="Arial" panose="020B0604020202020204" pitchFamily="34" charset="0"/>
                <a:cs typeface="Arial" panose="020B0604020202020204" pitchFamily="34" charset="0"/>
              </a:rPr>
              <a:t>é</a:t>
            </a:r>
            <a:r>
              <a:rPr lang="fr-FR" sz="1800" dirty="0">
                <a:latin typeface="Arial" panose="020B0604020202020204" pitchFamily="34" charset="0"/>
                <a:cs typeface="Arial" panose="020B0604020202020204" pitchFamily="34" charset="0"/>
                <a:sym typeface="Wingdings" pitchFamily="2" charset="2"/>
              </a:rPr>
              <a:t>n</a:t>
            </a:r>
            <a:r>
              <a:rPr lang="fr-FR" sz="1800" dirty="0">
                <a:latin typeface="Arial" panose="020B0604020202020204" pitchFamily="34" charset="0"/>
                <a:cs typeface="Arial" panose="020B0604020202020204" pitchFamily="34" charset="0"/>
              </a:rPr>
              <a:t>é</a:t>
            </a:r>
            <a:r>
              <a:rPr lang="fr-FR" sz="1800" dirty="0">
                <a:latin typeface="Arial" panose="020B0604020202020204" pitchFamily="34" charset="0"/>
                <a:cs typeface="Arial" panose="020B0604020202020204" pitchFamily="34" charset="0"/>
                <a:sym typeface="Wingdings" pitchFamily="2" charset="2"/>
              </a:rPr>
              <a:t>rale des Nations Unies.</a:t>
            </a:r>
          </a:p>
          <a:p>
            <a:pPr lvl="0"/>
            <a:r>
              <a:rPr lang="fr-FR" sz="1800" dirty="0">
                <a:latin typeface="Arial" panose="020B0604020202020204" pitchFamily="34" charset="0"/>
                <a:cs typeface="Arial" panose="020B0604020202020204" pitchFamily="34" charset="0"/>
              </a:rPr>
              <a:t>Cette année internationale permettra de mettre en lumière le rôle indispensable de la science fondamentale pour </a:t>
            </a:r>
          </a:p>
          <a:p>
            <a:pPr lvl="0"/>
            <a:r>
              <a:rPr lang="fr-FR" sz="1800" dirty="0">
                <a:latin typeface="Arial" panose="020B0604020202020204" pitchFamily="34" charset="0"/>
                <a:cs typeface="Arial" panose="020B0604020202020204" pitchFamily="34" charset="0"/>
              </a:rPr>
              <a:t>trouver des solutions aux problèmes auxquels l’humanité fait face (Agenda 2030 pour le développement durable).</a:t>
            </a:r>
            <a:endParaRPr lang="en-US" sz="1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833F79D-D950-EA40-AE54-9D0131EACCF0}"/>
              </a:ext>
            </a:extLst>
          </p:cNvPr>
          <p:cNvSpPr txBox="1"/>
          <p:nvPr/>
        </p:nvSpPr>
        <p:spPr>
          <a:xfrm>
            <a:off x="140237" y="5604004"/>
            <a:ext cx="11277446" cy="1200329"/>
          </a:xfrm>
          <a:prstGeom prst="rect">
            <a:avLst/>
          </a:prstGeom>
          <a:solidFill>
            <a:schemeClr val="accent1"/>
          </a:solidFill>
        </p:spPr>
        <p:txBody>
          <a:bodyPr wrap="none" rtlCol="0">
            <a:spAutoFit/>
          </a:bodyPr>
          <a:lstStyle/>
          <a:p>
            <a:pPr lvl="0"/>
            <a:r>
              <a:rPr lang="fr-FR" sz="1800" dirty="0">
                <a:solidFill>
                  <a:srgbClr val="C00000"/>
                </a:solidFill>
                <a:latin typeface="Arial" panose="020B0604020202020204" pitchFamily="34" charset="0"/>
                <a:cs typeface="Arial" panose="020B0604020202020204" pitchFamily="34" charset="0"/>
              </a:rPr>
              <a:t>Pédagogue et communicateur </a:t>
            </a:r>
          </a:p>
          <a:p>
            <a:pPr lvl="0"/>
            <a:r>
              <a:rPr lang="fr-FR" sz="1800" dirty="0">
                <a:latin typeface="Arial" panose="020B0604020202020204" pitchFamily="34" charset="0"/>
                <a:cs typeface="Arial" panose="020B0604020202020204" pitchFamily="34" charset="0"/>
              </a:rPr>
              <a:t>Michel a donné plus de 100 conférences dans des établissements scolaires, sans compter ses innombrables </a:t>
            </a:r>
          </a:p>
          <a:p>
            <a:pPr lvl="0"/>
            <a:r>
              <a:rPr lang="fr-FR" sz="1800" dirty="0">
                <a:latin typeface="Arial" panose="020B0604020202020204" pitchFamily="34" charset="0"/>
                <a:cs typeface="Arial" panose="020B0604020202020204" pitchFamily="34" charset="0"/>
              </a:rPr>
              <a:t>interventions dans des universités et même dans des prisons (maison d’arrêt de Bois </a:t>
            </a:r>
            <a:r>
              <a:rPr lang="fr-FR" sz="1800" dirty="0" err="1">
                <a:latin typeface="Arial" panose="020B0604020202020204" pitchFamily="34" charset="0"/>
                <a:cs typeface="Arial" panose="020B0604020202020204" pitchFamily="34" charset="0"/>
              </a:rPr>
              <a:t>d’Arcy</a:t>
            </a:r>
            <a:r>
              <a:rPr lang="fr-FR" sz="1800" dirty="0">
                <a:latin typeface="Arial" panose="020B0604020202020204" pitchFamily="34" charset="0"/>
                <a:cs typeface="Arial" panose="020B0604020202020204" pitchFamily="34" charset="0"/>
              </a:rPr>
              <a:t>). </a:t>
            </a:r>
          </a:p>
          <a:p>
            <a:pPr lvl="0"/>
            <a:r>
              <a:rPr lang="fr-FR" sz="1800" dirty="0">
                <a:latin typeface="Arial" panose="020B0604020202020204" pitchFamily="34" charset="0"/>
                <a:cs typeface="Arial" panose="020B0604020202020204" pitchFamily="34" charset="0"/>
              </a:rPr>
              <a:t>Il est l’auteur de plusieurs livres de vulgarisation</a:t>
            </a:r>
            <a:r>
              <a:rPr lang="en-US"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231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DD624-DF59-1B46-8AE4-EF9A518A5F6F}"/>
              </a:ext>
            </a:extLst>
          </p:cNvPr>
          <p:cNvSpPr txBox="1"/>
          <p:nvPr/>
        </p:nvSpPr>
        <p:spPr>
          <a:xfrm>
            <a:off x="1339434" y="178750"/>
            <a:ext cx="5365571" cy="430887"/>
          </a:xfrm>
          <a:prstGeom prst="rect">
            <a:avLst/>
          </a:prstGeom>
          <a:solidFill>
            <a:srgbClr val="FFFED6"/>
          </a:solidFill>
        </p:spPr>
        <p:txBody>
          <a:bodyPr wrap="none" rtlCol="0">
            <a:spAutoFit/>
          </a:bodyPr>
          <a:lstStyle/>
          <a:p>
            <a:r>
              <a:rPr lang="en-US" sz="2200" dirty="0"/>
              <a:t>Michel et la communication grand public</a:t>
            </a:r>
          </a:p>
        </p:txBody>
      </p:sp>
      <p:grpSp>
        <p:nvGrpSpPr>
          <p:cNvPr id="6" name="Group 5">
            <a:extLst>
              <a:ext uri="{FF2B5EF4-FFF2-40B4-BE49-F238E27FC236}">
                <a16:creationId xmlns:a16="http://schemas.microsoft.com/office/drawing/2014/main" id="{1AA05D29-64EF-8E4A-8881-00612E9CF955}"/>
              </a:ext>
            </a:extLst>
          </p:cNvPr>
          <p:cNvGrpSpPr/>
          <p:nvPr/>
        </p:nvGrpSpPr>
        <p:grpSpPr>
          <a:xfrm>
            <a:off x="395937" y="1140788"/>
            <a:ext cx="7375737" cy="4304803"/>
            <a:chOff x="111127" y="1013966"/>
            <a:chExt cx="7375737" cy="4304803"/>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3DEC6938-66F4-734C-B763-98195ED60B16}"/>
                </a:ext>
              </a:extLst>
            </p:cNvPr>
            <p:cNvPicPr preferRelativeResize="0">
              <a:picLocks noChangeAspect="1"/>
            </p:cNvPicPr>
            <p:nvPr/>
          </p:nvPicPr>
          <p:blipFill>
            <a:blip r:embed="rId3"/>
            <a:stretch>
              <a:fillRect/>
            </a:stretch>
          </p:blipFill>
          <p:spPr>
            <a:xfrm>
              <a:off x="213268" y="1057297"/>
              <a:ext cx="6380349" cy="4261472"/>
            </a:xfrm>
            <a:prstGeom prst="rect">
              <a:avLst/>
            </a:prstGeom>
          </p:spPr>
        </p:pic>
        <p:sp>
          <p:nvSpPr>
            <p:cNvPr id="8" name="TextBox 7">
              <a:extLst>
                <a:ext uri="{FF2B5EF4-FFF2-40B4-BE49-F238E27FC236}">
                  <a16:creationId xmlns:a16="http://schemas.microsoft.com/office/drawing/2014/main" id="{79C300AF-A659-D94E-B2DD-EF60411BDB20}"/>
                </a:ext>
              </a:extLst>
            </p:cNvPr>
            <p:cNvSpPr txBox="1"/>
            <p:nvPr/>
          </p:nvSpPr>
          <p:spPr>
            <a:xfrm>
              <a:off x="111127" y="1013966"/>
              <a:ext cx="7375737" cy="338554"/>
            </a:xfrm>
            <a:prstGeom prst="rect">
              <a:avLst/>
            </a:prstGeom>
            <a:solidFill>
              <a:schemeClr val="bg2"/>
            </a:solidFill>
          </p:spPr>
          <p:txBody>
            <a:bodyPr wrap="none" rtlCol="0">
              <a:spAutoFit/>
            </a:bodyPr>
            <a:lstStyle/>
            <a:p>
              <a:r>
                <a:rPr lang="en-US" sz="1600" dirty="0">
                  <a:latin typeface="Arial" panose="020B0604020202020204" pitchFamily="34" charset="0"/>
                  <a:cs typeface="Arial" panose="020B0604020202020204" pitchFamily="34" charset="0"/>
                </a:rPr>
                <a:t>« </a:t>
              </a:r>
              <a:r>
                <a:rPr lang="fr-CH" sz="1600" dirty="0">
                  <a:latin typeface="Arial" panose="020B0604020202020204" pitchFamily="34" charset="0"/>
                  <a:cs typeface="Arial" panose="020B0604020202020204" pitchFamily="34" charset="0"/>
                </a:rPr>
                <a:t>Dans la peau d’un chercheur », amphithéâtre principal du CERN, 19 juin </a:t>
              </a:r>
              <a:r>
                <a:rPr lang="en-US" sz="1600" dirty="0">
                  <a:latin typeface="Arial" panose="020B0604020202020204" pitchFamily="34" charset="0"/>
                  <a:cs typeface="Arial" panose="020B0604020202020204" pitchFamily="34" charset="0"/>
                </a:rPr>
                <a:t>2012</a:t>
              </a:r>
            </a:p>
          </p:txBody>
        </p:sp>
      </p:grpSp>
      <p:pic>
        <p:nvPicPr>
          <p:cNvPr id="12" name="Picture 11">
            <a:extLst>
              <a:ext uri="{FF2B5EF4-FFF2-40B4-BE49-F238E27FC236}">
                <a16:creationId xmlns:a16="http://schemas.microsoft.com/office/drawing/2014/main" id="{66AFC33F-9135-0842-B393-6CC990886EFD}"/>
              </a:ext>
            </a:extLst>
          </p:cNvPr>
          <p:cNvPicPr preferRelativeResize="0">
            <a:picLocks noChangeAspect="1"/>
          </p:cNvPicPr>
          <p:nvPr/>
        </p:nvPicPr>
        <p:blipFill>
          <a:blip r:embed="rId4"/>
          <a:stretch>
            <a:fillRect/>
          </a:stretch>
        </p:blipFill>
        <p:spPr>
          <a:xfrm>
            <a:off x="7739283" y="371269"/>
            <a:ext cx="3216354" cy="4619232"/>
          </a:xfrm>
          <a:prstGeom prst="rect">
            <a:avLst/>
          </a:prstGeom>
          <a:ln>
            <a:solidFill>
              <a:srgbClr val="C00000"/>
            </a:solidFill>
          </a:ln>
        </p:spPr>
      </p:pic>
      <p:cxnSp>
        <p:nvCxnSpPr>
          <p:cNvPr id="9" name="Straight Arrow Connector 8">
            <a:extLst>
              <a:ext uri="{FF2B5EF4-FFF2-40B4-BE49-F238E27FC236}">
                <a16:creationId xmlns:a16="http://schemas.microsoft.com/office/drawing/2014/main" id="{4E0E59D0-C021-F246-A890-EE051CDFEED9}"/>
              </a:ext>
            </a:extLst>
          </p:cNvPr>
          <p:cNvCxnSpPr>
            <a:cxnSpLocks/>
          </p:cNvCxnSpPr>
          <p:nvPr/>
        </p:nvCxnSpPr>
        <p:spPr bwMode="auto">
          <a:xfrm flipV="1">
            <a:off x="9811657" y="5111762"/>
            <a:ext cx="0" cy="756909"/>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2" name="TextBox 1">
            <a:extLst>
              <a:ext uri="{FF2B5EF4-FFF2-40B4-BE49-F238E27FC236}">
                <a16:creationId xmlns:a16="http://schemas.microsoft.com/office/drawing/2014/main" id="{F3146785-2433-0F44-9B3F-BADC41507101}"/>
              </a:ext>
            </a:extLst>
          </p:cNvPr>
          <p:cNvSpPr txBox="1"/>
          <p:nvPr/>
        </p:nvSpPr>
        <p:spPr>
          <a:xfrm>
            <a:off x="681529" y="5752559"/>
            <a:ext cx="11033790" cy="923330"/>
          </a:xfrm>
          <a:prstGeom prst="rect">
            <a:avLst/>
          </a:prstGeom>
          <a:solidFill>
            <a:schemeClr val="bg1"/>
          </a:solidFill>
        </p:spPr>
        <p:txBody>
          <a:bodyPr wrap="none" rtlCol="0">
            <a:spAutoFit/>
          </a:bodyPr>
          <a:lstStyle/>
          <a:p>
            <a:pPr lvl="0"/>
            <a:r>
              <a:rPr lang="fr-FR" sz="1800" dirty="0">
                <a:latin typeface="Arial" panose="020B0604020202020204" pitchFamily="34" charset="0"/>
                <a:cs typeface="Arial" panose="020B0604020202020204" pitchFamily="34" charset="0"/>
              </a:rPr>
              <a:t>À la suite de ses rencontres dans les écoles primaires, il a écrit un livre présentant les réponses à une </a:t>
            </a:r>
          </a:p>
          <a:p>
            <a:pPr lvl="0"/>
            <a:r>
              <a:rPr lang="fr-FR" sz="1800" dirty="0">
                <a:latin typeface="Arial" panose="020B0604020202020204" pitchFamily="34" charset="0"/>
                <a:cs typeface="Arial" panose="020B0604020202020204" pitchFamily="34" charset="0"/>
              </a:rPr>
              <a:t>cinquantaine de questions posées par des enfants, comme « Le vide a-t-il un fond ? », « Quelle est la plus</a:t>
            </a:r>
          </a:p>
          <a:p>
            <a:pPr lvl="0"/>
            <a:r>
              <a:rPr lang="fr-FR" sz="1800" dirty="0">
                <a:latin typeface="Arial" panose="020B0604020202020204" pitchFamily="34" charset="0"/>
                <a:cs typeface="Arial" panose="020B0604020202020204" pitchFamily="34" charset="0"/>
              </a:rPr>
              <a:t>belle chose de l’Univers », ou encore « Les particules grandissent-elles quand nous grandissons ?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654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DD624-DF59-1B46-8AE4-EF9A518A5F6F}"/>
              </a:ext>
            </a:extLst>
          </p:cNvPr>
          <p:cNvSpPr txBox="1"/>
          <p:nvPr/>
        </p:nvSpPr>
        <p:spPr>
          <a:xfrm>
            <a:off x="2084214" y="49268"/>
            <a:ext cx="4943982" cy="461665"/>
          </a:xfrm>
          <a:prstGeom prst="rect">
            <a:avLst/>
          </a:prstGeom>
          <a:solidFill>
            <a:srgbClr val="FFFED6"/>
          </a:solidFill>
        </p:spPr>
        <p:txBody>
          <a:bodyPr wrap="none" rtlCol="0">
            <a:spAutoFit/>
          </a:bodyPr>
          <a:lstStyle/>
          <a:p>
            <a:r>
              <a:rPr lang="en-US" dirty="0"/>
              <a:t>Deux </a:t>
            </a:r>
            <a:r>
              <a:rPr lang="en-US" dirty="0" err="1"/>
              <a:t>autres</a:t>
            </a:r>
            <a:r>
              <a:rPr lang="en-US" dirty="0"/>
              <a:t> passions de Michel…</a:t>
            </a:r>
          </a:p>
        </p:txBody>
      </p:sp>
      <p:grpSp>
        <p:nvGrpSpPr>
          <p:cNvPr id="2" name="Group 1">
            <a:extLst>
              <a:ext uri="{FF2B5EF4-FFF2-40B4-BE49-F238E27FC236}">
                <a16:creationId xmlns:a16="http://schemas.microsoft.com/office/drawing/2014/main" id="{113684C2-0D21-2840-8B8A-E63BFFAAA190}"/>
              </a:ext>
            </a:extLst>
          </p:cNvPr>
          <p:cNvGrpSpPr/>
          <p:nvPr/>
        </p:nvGrpSpPr>
        <p:grpSpPr>
          <a:xfrm>
            <a:off x="90991" y="543059"/>
            <a:ext cx="12058116" cy="6591349"/>
            <a:chOff x="90991" y="347120"/>
            <a:chExt cx="12058116" cy="6591349"/>
          </a:xfrm>
        </p:grpSpPr>
        <p:pic>
          <p:nvPicPr>
            <p:cNvPr id="75" name="Picture 74">
              <a:extLst>
                <a:ext uri="{FF2B5EF4-FFF2-40B4-BE49-F238E27FC236}">
                  <a16:creationId xmlns:a16="http://schemas.microsoft.com/office/drawing/2014/main" id="{A3063241-7B2E-4549-999E-B0AF263968CC}"/>
                </a:ext>
              </a:extLst>
            </p:cNvPr>
            <p:cNvPicPr>
              <a:picLocks noChangeAspect="1"/>
            </p:cNvPicPr>
            <p:nvPr/>
          </p:nvPicPr>
          <p:blipFill>
            <a:blip r:embed="rId3"/>
            <a:stretch>
              <a:fillRect/>
            </a:stretch>
          </p:blipFill>
          <p:spPr>
            <a:xfrm>
              <a:off x="10993407" y="3044804"/>
              <a:ext cx="1155700" cy="1739900"/>
            </a:xfrm>
            <a:prstGeom prst="rect">
              <a:avLst/>
            </a:prstGeom>
          </p:spPr>
        </p:pic>
        <p:pic>
          <p:nvPicPr>
            <p:cNvPr id="73" name="Picture 72">
              <a:extLst>
                <a:ext uri="{FF2B5EF4-FFF2-40B4-BE49-F238E27FC236}">
                  <a16:creationId xmlns:a16="http://schemas.microsoft.com/office/drawing/2014/main" id="{7FAEFF62-7984-3944-B829-6E8BBDC4D42C}"/>
                </a:ext>
              </a:extLst>
            </p:cNvPr>
            <p:cNvPicPr>
              <a:picLocks noChangeAspect="1"/>
            </p:cNvPicPr>
            <p:nvPr/>
          </p:nvPicPr>
          <p:blipFill>
            <a:blip r:embed="rId4"/>
            <a:stretch>
              <a:fillRect/>
            </a:stretch>
          </p:blipFill>
          <p:spPr>
            <a:xfrm>
              <a:off x="7743531" y="5724333"/>
              <a:ext cx="1879600" cy="1214136"/>
            </a:xfrm>
            <a:prstGeom prst="rect">
              <a:avLst/>
            </a:prstGeom>
          </p:spPr>
        </p:pic>
        <p:pic>
          <p:nvPicPr>
            <p:cNvPr id="71" name="Picture 70">
              <a:extLst>
                <a:ext uri="{FF2B5EF4-FFF2-40B4-BE49-F238E27FC236}">
                  <a16:creationId xmlns:a16="http://schemas.microsoft.com/office/drawing/2014/main" id="{CDD356AF-FFC4-E249-BD8E-359F60C0C5BF}"/>
                </a:ext>
              </a:extLst>
            </p:cNvPr>
            <p:cNvPicPr>
              <a:picLocks noChangeAspect="1"/>
            </p:cNvPicPr>
            <p:nvPr/>
          </p:nvPicPr>
          <p:blipFill rotWithShape="1">
            <a:blip r:embed="rId5"/>
            <a:srcRect r="17824"/>
            <a:stretch/>
          </p:blipFill>
          <p:spPr>
            <a:xfrm>
              <a:off x="10372778" y="5692357"/>
              <a:ext cx="1419345" cy="1168400"/>
            </a:xfrm>
            <a:prstGeom prst="rect">
              <a:avLst/>
            </a:prstGeom>
          </p:spPr>
        </p:pic>
        <p:pic>
          <p:nvPicPr>
            <p:cNvPr id="65" name="Picture 64">
              <a:extLst>
                <a:ext uri="{FF2B5EF4-FFF2-40B4-BE49-F238E27FC236}">
                  <a16:creationId xmlns:a16="http://schemas.microsoft.com/office/drawing/2014/main" id="{991F3E45-8457-F948-9074-C7EB2C6D7072}"/>
                </a:ext>
              </a:extLst>
            </p:cNvPr>
            <p:cNvPicPr>
              <a:picLocks noChangeAspect="1"/>
            </p:cNvPicPr>
            <p:nvPr/>
          </p:nvPicPr>
          <p:blipFill rotWithShape="1">
            <a:blip r:embed="rId6"/>
            <a:srcRect l="25071" r="27487"/>
            <a:stretch/>
          </p:blipFill>
          <p:spPr>
            <a:xfrm>
              <a:off x="104379" y="2635557"/>
              <a:ext cx="825458" cy="1168400"/>
            </a:xfrm>
            <a:prstGeom prst="rect">
              <a:avLst/>
            </a:prstGeom>
          </p:spPr>
        </p:pic>
        <p:pic>
          <p:nvPicPr>
            <p:cNvPr id="59" name="Picture 58">
              <a:extLst>
                <a:ext uri="{FF2B5EF4-FFF2-40B4-BE49-F238E27FC236}">
                  <a16:creationId xmlns:a16="http://schemas.microsoft.com/office/drawing/2014/main" id="{9E40AE36-F506-7F47-A94B-9E41223EBAB7}"/>
                </a:ext>
              </a:extLst>
            </p:cNvPr>
            <p:cNvPicPr>
              <a:picLocks noChangeAspect="1"/>
            </p:cNvPicPr>
            <p:nvPr/>
          </p:nvPicPr>
          <p:blipFill>
            <a:blip r:embed="rId7"/>
            <a:stretch>
              <a:fillRect/>
            </a:stretch>
          </p:blipFill>
          <p:spPr>
            <a:xfrm>
              <a:off x="1833964" y="504571"/>
              <a:ext cx="1295400" cy="1562100"/>
            </a:xfrm>
            <a:prstGeom prst="rect">
              <a:avLst/>
            </a:prstGeom>
          </p:spPr>
        </p:pic>
        <p:pic>
          <p:nvPicPr>
            <p:cNvPr id="57" name="Picture 56">
              <a:extLst>
                <a:ext uri="{FF2B5EF4-FFF2-40B4-BE49-F238E27FC236}">
                  <a16:creationId xmlns:a16="http://schemas.microsoft.com/office/drawing/2014/main" id="{D0C666DF-2C8C-4048-94C4-83DBB567D127}"/>
                </a:ext>
              </a:extLst>
            </p:cNvPr>
            <p:cNvPicPr>
              <a:picLocks noChangeAspect="1"/>
            </p:cNvPicPr>
            <p:nvPr/>
          </p:nvPicPr>
          <p:blipFill>
            <a:blip r:embed="rId8"/>
            <a:stretch>
              <a:fillRect/>
            </a:stretch>
          </p:blipFill>
          <p:spPr>
            <a:xfrm>
              <a:off x="5099059" y="5624610"/>
              <a:ext cx="1739900" cy="1155700"/>
            </a:xfrm>
            <a:prstGeom prst="rect">
              <a:avLst/>
            </a:prstGeom>
          </p:spPr>
        </p:pic>
        <p:pic>
          <p:nvPicPr>
            <p:cNvPr id="55" name="Picture 54">
              <a:extLst>
                <a:ext uri="{FF2B5EF4-FFF2-40B4-BE49-F238E27FC236}">
                  <a16:creationId xmlns:a16="http://schemas.microsoft.com/office/drawing/2014/main" id="{0EC75855-A4E7-8048-9A09-EADF2422B9B0}"/>
                </a:ext>
              </a:extLst>
            </p:cNvPr>
            <p:cNvPicPr>
              <a:picLocks noChangeAspect="1"/>
            </p:cNvPicPr>
            <p:nvPr/>
          </p:nvPicPr>
          <p:blipFill>
            <a:blip r:embed="rId9"/>
            <a:stretch>
              <a:fillRect/>
            </a:stretch>
          </p:blipFill>
          <p:spPr>
            <a:xfrm>
              <a:off x="9742489" y="1362493"/>
              <a:ext cx="1143000" cy="1778000"/>
            </a:xfrm>
            <a:prstGeom prst="rect">
              <a:avLst/>
            </a:prstGeom>
          </p:spPr>
        </p:pic>
        <p:pic>
          <p:nvPicPr>
            <p:cNvPr id="51" name="Picture 50">
              <a:extLst>
                <a:ext uri="{FF2B5EF4-FFF2-40B4-BE49-F238E27FC236}">
                  <a16:creationId xmlns:a16="http://schemas.microsoft.com/office/drawing/2014/main" id="{CFA4E5B1-E67A-BF47-AE17-025705587E9E}"/>
                </a:ext>
              </a:extLst>
            </p:cNvPr>
            <p:cNvPicPr>
              <a:picLocks noChangeAspect="1"/>
            </p:cNvPicPr>
            <p:nvPr/>
          </p:nvPicPr>
          <p:blipFill>
            <a:blip r:embed="rId10"/>
            <a:stretch>
              <a:fillRect/>
            </a:stretch>
          </p:blipFill>
          <p:spPr>
            <a:xfrm>
              <a:off x="4012245" y="996156"/>
              <a:ext cx="1638300" cy="1231900"/>
            </a:xfrm>
            <a:prstGeom prst="rect">
              <a:avLst/>
            </a:prstGeom>
          </p:spPr>
        </p:pic>
        <p:pic>
          <p:nvPicPr>
            <p:cNvPr id="49" name="Picture 48">
              <a:extLst>
                <a:ext uri="{FF2B5EF4-FFF2-40B4-BE49-F238E27FC236}">
                  <a16:creationId xmlns:a16="http://schemas.microsoft.com/office/drawing/2014/main" id="{7A3B45CD-EC9C-3E48-8487-834FDE35E86E}"/>
                </a:ext>
              </a:extLst>
            </p:cNvPr>
            <p:cNvPicPr>
              <a:picLocks noChangeAspect="1"/>
            </p:cNvPicPr>
            <p:nvPr/>
          </p:nvPicPr>
          <p:blipFill>
            <a:blip r:embed="rId11"/>
            <a:stretch>
              <a:fillRect/>
            </a:stretch>
          </p:blipFill>
          <p:spPr>
            <a:xfrm>
              <a:off x="2577023" y="2103815"/>
              <a:ext cx="1689100" cy="1206500"/>
            </a:xfrm>
            <a:prstGeom prst="rect">
              <a:avLst/>
            </a:prstGeom>
          </p:spPr>
        </p:pic>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E9F0779F-8A2F-E844-A242-36A1034DF941}"/>
                </a:ext>
              </a:extLst>
            </p:cNvPr>
            <p:cNvPicPr>
              <a:picLocks noChangeAspect="1"/>
            </p:cNvPicPr>
            <p:nvPr/>
          </p:nvPicPr>
          <p:blipFill>
            <a:blip r:embed="rId12"/>
            <a:stretch>
              <a:fillRect/>
            </a:stretch>
          </p:blipFill>
          <p:spPr>
            <a:xfrm>
              <a:off x="5388272" y="2165524"/>
              <a:ext cx="2544355" cy="1798266"/>
            </a:xfrm>
            <a:prstGeom prst="rect">
              <a:avLst/>
            </a:prstGeom>
          </p:spPr>
        </p:pic>
        <p:pic>
          <p:nvPicPr>
            <p:cNvPr id="17" name="Picture 16">
              <a:extLst>
                <a:ext uri="{FF2B5EF4-FFF2-40B4-BE49-F238E27FC236}">
                  <a16:creationId xmlns:a16="http://schemas.microsoft.com/office/drawing/2014/main" id="{7DC41ADD-AD1F-F840-A5D4-03698FBCF2EC}"/>
                </a:ext>
              </a:extLst>
            </p:cNvPr>
            <p:cNvPicPr>
              <a:picLocks noChangeAspect="1"/>
            </p:cNvPicPr>
            <p:nvPr/>
          </p:nvPicPr>
          <p:blipFill>
            <a:blip r:embed="rId13"/>
            <a:stretch>
              <a:fillRect/>
            </a:stretch>
          </p:blipFill>
          <p:spPr>
            <a:xfrm>
              <a:off x="7859950" y="2781125"/>
              <a:ext cx="3326214" cy="1919834"/>
            </a:xfrm>
            <a:prstGeom prst="rect">
              <a:avLst/>
            </a:prstGeom>
          </p:spPr>
        </p:pic>
        <p:pic>
          <p:nvPicPr>
            <p:cNvPr id="23" name="Picture 22">
              <a:extLst>
                <a:ext uri="{FF2B5EF4-FFF2-40B4-BE49-F238E27FC236}">
                  <a16:creationId xmlns:a16="http://schemas.microsoft.com/office/drawing/2014/main" id="{41ECE6A9-C2CC-2F41-B4D4-01434ABFE93F}"/>
                </a:ext>
              </a:extLst>
            </p:cNvPr>
            <p:cNvPicPr>
              <a:picLocks noChangeAspect="1"/>
            </p:cNvPicPr>
            <p:nvPr/>
          </p:nvPicPr>
          <p:blipFill>
            <a:blip r:embed="rId14"/>
            <a:stretch>
              <a:fillRect/>
            </a:stretch>
          </p:blipFill>
          <p:spPr>
            <a:xfrm>
              <a:off x="7415443" y="2970846"/>
              <a:ext cx="1981200" cy="1028700"/>
            </a:xfrm>
            <a:prstGeom prst="rect">
              <a:avLst/>
            </a:prstGeom>
          </p:spPr>
        </p:pic>
        <p:pic>
          <p:nvPicPr>
            <p:cNvPr id="27" name="Picture 26">
              <a:extLst>
                <a:ext uri="{FF2B5EF4-FFF2-40B4-BE49-F238E27FC236}">
                  <a16:creationId xmlns:a16="http://schemas.microsoft.com/office/drawing/2014/main" id="{FFFF1236-BFD4-1C4C-993F-C6CA5086FA83}"/>
                </a:ext>
              </a:extLst>
            </p:cNvPr>
            <p:cNvPicPr>
              <a:picLocks noChangeAspect="1"/>
            </p:cNvPicPr>
            <p:nvPr/>
          </p:nvPicPr>
          <p:blipFill>
            <a:blip r:embed="rId15"/>
            <a:stretch>
              <a:fillRect/>
            </a:stretch>
          </p:blipFill>
          <p:spPr>
            <a:xfrm>
              <a:off x="6705552" y="3916183"/>
              <a:ext cx="3086472" cy="1818059"/>
            </a:xfrm>
            <a:prstGeom prst="rect">
              <a:avLst/>
            </a:prstGeom>
          </p:spPr>
        </p:pic>
        <p:pic>
          <p:nvPicPr>
            <p:cNvPr id="31" name="Picture 30">
              <a:extLst>
                <a:ext uri="{FF2B5EF4-FFF2-40B4-BE49-F238E27FC236}">
                  <a16:creationId xmlns:a16="http://schemas.microsoft.com/office/drawing/2014/main" id="{D0D1C2F0-06DE-D846-9838-33353C98B6C4}"/>
                </a:ext>
              </a:extLst>
            </p:cNvPr>
            <p:cNvPicPr>
              <a:picLocks noChangeAspect="1"/>
            </p:cNvPicPr>
            <p:nvPr/>
          </p:nvPicPr>
          <p:blipFill>
            <a:blip r:embed="rId16"/>
            <a:stretch>
              <a:fillRect/>
            </a:stretch>
          </p:blipFill>
          <p:spPr>
            <a:xfrm>
              <a:off x="3047386" y="866824"/>
              <a:ext cx="1309216" cy="1309216"/>
            </a:xfrm>
            <a:prstGeom prst="rect">
              <a:avLst/>
            </a:prstGeom>
          </p:spPr>
        </p:pic>
        <p:pic>
          <p:nvPicPr>
            <p:cNvPr id="35" name="Picture 34">
              <a:extLst>
                <a:ext uri="{FF2B5EF4-FFF2-40B4-BE49-F238E27FC236}">
                  <a16:creationId xmlns:a16="http://schemas.microsoft.com/office/drawing/2014/main" id="{E87EA950-D89B-F345-941B-E53A2342BAE3}"/>
                </a:ext>
              </a:extLst>
            </p:cNvPr>
            <p:cNvPicPr>
              <a:picLocks noChangeAspect="1"/>
            </p:cNvPicPr>
            <p:nvPr/>
          </p:nvPicPr>
          <p:blipFill>
            <a:blip r:embed="rId17"/>
            <a:stretch>
              <a:fillRect/>
            </a:stretch>
          </p:blipFill>
          <p:spPr>
            <a:xfrm>
              <a:off x="90991" y="754741"/>
              <a:ext cx="2026384" cy="2026384"/>
            </a:xfrm>
            <a:prstGeom prst="rect">
              <a:avLst/>
            </a:prstGeom>
          </p:spPr>
        </p:pic>
        <p:pic>
          <p:nvPicPr>
            <p:cNvPr id="4" name="Picture 3">
              <a:extLst>
                <a:ext uri="{FF2B5EF4-FFF2-40B4-BE49-F238E27FC236}">
                  <a16:creationId xmlns:a16="http://schemas.microsoft.com/office/drawing/2014/main" id="{A1927667-FFB2-0740-9FCB-79597FB656F2}"/>
                </a:ext>
              </a:extLst>
            </p:cNvPr>
            <p:cNvPicPr>
              <a:picLocks noChangeAspect="1"/>
            </p:cNvPicPr>
            <p:nvPr/>
          </p:nvPicPr>
          <p:blipFill>
            <a:blip r:embed="rId18"/>
            <a:stretch>
              <a:fillRect/>
            </a:stretch>
          </p:blipFill>
          <p:spPr>
            <a:xfrm>
              <a:off x="852356" y="1699494"/>
              <a:ext cx="2400345" cy="1594390"/>
            </a:xfrm>
            <a:prstGeom prst="rect">
              <a:avLst/>
            </a:prstGeom>
          </p:spPr>
        </p:pic>
        <p:pic>
          <p:nvPicPr>
            <p:cNvPr id="37" name="Picture 36">
              <a:extLst>
                <a:ext uri="{FF2B5EF4-FFF2-40B4-BE49-F238E27FC236}">
                  <a16:creationId xmlns:a16="http://schemas.microsoft.com/office/drawing/2014/main" id="{B12C579B-2426-4F4A-9CF7-4C7C044E6EB4}"/>
                </a:ext>
              </a:extLst>
            </p:cNvPr>
            <p:cNvPicPr>
              <a:picLocks noChangeAspect="1"/>
            </p:cNvPicPr>
            <p:nvPr/>
          </p:nvPicPr>
          <p:blipFill>
            <a:blip r:embed="rId19"/>
            <a:stretch>
              <a:fillRect/>
            </a:stretch>
          </p:blipFill>
          <p:spPr>
            <a:xfrm>
              <a:off x="7138282" y="347120"/>
              <a:ext cx="2644237" cy="1868859"/>
            </a:xfrm>
            <a:prstGeom prst="rect">
              <a:avLst/>
            </a:prstGeom>
          </p:spPr>
        </p:pic>
        <p:pic>
          <p:nvPicPr>
            <p:cNvPr id="9" name="Picture 8">
              <a:extLst>
                <a:ext uri="{FF2B5EF4-FFF2-40B4-BE49-F238E27FC236}">
                  <a16:creationId xmlns:a16="http://schemas.microsoft.com/office/drawing/2014/main" id="{4CD5B0B4-3A27-8D4B-8BF7-592BDCFBCC81}"/>
                </a:ext>
              </a:extLst>
            </p:cNvPr>
            <p:cNvPicPr>
              <a:picLocks noChangeAspect="1"/>
            </p:cNvPicPr>
            <p:nvPr/>
          </p:nvPicPr>
          <p:blipFill>
            <a:blip r:embed="rId20"/>
            <a:stretch>
              <a:fillRect/>
            </a:stretch>
          </p:blipFill>
          <p:spPr>
            <a:xfrm>
              <a:off x="7874888" y="1980239"/>
              <a:ext cx="1905000" cy="1066800"/>
            </a:xfrm>
            <a:prstGeom prst="rect">
              <a:avLst/>
            </a:prstGeom>
          </p:spPr>
        </p:pic>
        <p:pic>
          <p:nvPicPr>
            <p:cNvPr id="39" name="Picture 38">
              <a:extLst>
                <a:ext uri="{FF2B5EF4-FFF2-40B4-BE49-F238E27FC236}">
                  <a16:creationId xmlns:a16="http://schemas.microsoft.com/office/drawing/2014/main" id="{0AD4AE27-AE53-364F-ACF4-BF26CE8469D4}"/>
                </a:ext>
              </a:extLst>
            </p:cNvPr>
            <p:cNvPicPr>
              <a:picLocks noChangeAspect="1"/>
            </p:cNvPicPr>
            <p:nvPr/>
          </p:nvPicPr>
          <p:blipFill>
            <a:blip r:embed="rId21"/>
            <a:stretch>
              <a:fillRect/>
            </a:stretch>
          </p:blipFill>
          <p:spPr>
            <a:xfrm>
              <a:off x="9029591" y="4671989"/>
              <a:ext cx="1949146" cy="1559317"/>
            </a:xfrm>
            <a:prstGeom prst="rect">
              <a:avLst/>
            </a:prstGeom>
          </p:spPr>
        </p:pic>
        <p:pic>
          <p:nvPicPr>
            <p:cNvPr id="41" name="Picture 40">
              <a:extLst>
                <a:ext uri="{FF2B5EF4-FFF2-40B4-BE49-F238E27FC236}">
                  <a16:creationId xmlns:a16="http://schemas.microsoft.com/office/drawing/2014/main" id="{7684A9F5-EF93-674D-883C-E5F4C404782A}"/>
                </a:ext>
              </a:extLst>
            </p:cNvPr>
            <p:cNvPicPr>
              <a:picLocks noChangeAspect="1"/>
            </p:cNvPicPr>
            <p:nvPr/>
          </p:nvPicPr>
          <p:blipFill>
            <a:blip r:embed="rId22"/>
            <a:stretch>
              <a:fillRect/>
            </a:stretch>
          </p:blipFill>
          <p:spPr>
            <a:xfrm>
              <a:off x="5383581" y="2779095"/>
              <a:ext cx="1500392" cy="972177"/>
            </a:xfrm>
            <a:prstGeom prst="rect">
              <a:avLst/>
            </a:prstGeom>
          </p:spPr>
        </p:pic>
        <p:pic>
          <p:nvPicPr>
            <p:cNvPr id="29" name="Picture 28">
              <a:extLst>
                <a:ext uri="{FF2B5EF4-FFF2-40B4-BE49-F238E27FC236}">
                  <a16:creationId xmlns:a16="http://schemas.microsoft.com/office/drawing/2014/main" id="{64328080-74E5-9A4E-8439-161B6BB04E9F}"/>
                </a:ext>
              </a:extLst>
            </p:cNvPr>
            <p:cNvPicPr>
              <a:picLocks noChangeAspect="1"/>
            </p:cNvPicPr>
            <p:nvPr/>
          </p:nvPicPr>
          <p:blipFill>
            <a:blip r:embed="rId23"/>
            <a:stretch>
              <a:fillRect/>
            </a:stretch>
          </p:blipFill>
          <p:spPr>
            <a:xfrm>
              <a:off x="6438753" y="5717361"/>
              <a:ext cx="2007973" cy="1182779"/>
            </a:xfrm>
            <a:prstGeom prst="rect">
              <a:avLst/>
            </a:prstGeom>
          </p:spPr>
        </p:pic>
        <p:pic>
          <p:nvPicPr>
            <p:cNvPr id="43" name="Picture 42">
              <a:extLst>
                <a:ext uri="{FF2B5EF4-FFF2-40B4-BE49-F238E27FC236}">
                  <a16:creationId xmlns:a16="http://schemas.microsoft.com/office/drawing/2014/main" id="{4D273444-F3C7-394F-9255-CCDA03A85A1D}"/>
                </a:ext>
              </a:extLst>
            </p:cNvPr>
            <p:cNvPicPr>
              <a:picLocks noChangeAspect="1"/>
            </p:cNvPicPr>
            <p:nvPr/>
          </p:nvPicPr>
          <p:blipFill>
            <a:blip r:embed="rId24"/>
            <a:stretch>
              <a:fillRect/>
            </a:stretch>
          </p:blipFill>
          <p:spPr>
            <a:xfrm>
              <a:off x="3192248" y="4132384"/>
              <a:ext cx="1739900" cy="1155700"/>
            </a:xfrm>
            <a:prstGeom prst="rect">
              <a:avLst/>
            </a:prstGeom>
          </p:spPr>
        </p:pic>
        <p:pic>
          <p:nvPicPr>
            <p:cNvPr id="7" name="Picture 6">
              <a:extLst>
                <a:ext uri="{FF2B5EF4-FFF2-40B4-BE49-F238E27FC236}">
                  <a16:creationId xmlns:a16="http://schemas.microsoft.com/office/drawing/2014/main" id="{9E98B12D-C087-DA46-A05D-443FA3F85941}"/>
                </a:ext>
              </a:extLst>
            </p:cNvPr>
            <p:cNvPicPr>
              <a:picLocks noChangeAspect="1"/>
            </p:cNvPicPr>
            <p:nvPr/>
          </p:nvPicPr>
          <p:blipFill>
            <a:blip r:embed="rId25"/>
            <a:stretch>
              <a:fillRect/>
            </a:stretch>
          </p:blipFill>
          <p:spPr>
            <a:xfrm>
              <a:off x="2287691" y="3035217"/>
              <a:ext cx="1739900" cy="1155700"/>
            </a:xfrm>
            <a:prstGeom prst="rect">
              <a:avLst/>
            </a:prstGeom>
          </p:spPr>
        </p:pic>
        <p:pic>
          <p:nvPicPr>
            <p:cNvPr id="19" name="Picture 18">
              <a:extLst>
                <a:ext uri="{FF2B5EF4-FFF2-40B4-BE49-F238E27FC236}">
                  <a16:creationId xmlns:a16="http://schemas.microsoft.com/office/drawing/2014/main" id="{53B7CF33-9F90-584E-8E5F-2760FE171F3D}"/>
                </a:ext>
              </a:extLst>
            </p:cNvPr>
            <p:cNvPicPr>
              <a:picLocks noChangeAspect="1"/>
            </p:cNvPicPr>
            <p:nvPr/>
          </p:nvPicPr>
          <p:blipFill>
            <a:blip r:embed="rId26"/>
            <a:stretch>
              <a:fillRect/>
            </a:stretch>
          </p:blipFill>
          <p:spPr>
            <a:xfrm>
              <a:off x="4565185" y="3622921"/>
              <a:ext cx="2948505" cy="2106075"/>
            </a:xfrm>
            <a:prstGeom prst="rect">
              <a:avLst/>
            </a:prstGeom>
          </p:spPr>
        </p:pic>
        <p:pic>
          <p:nvPicPr>
            <p:cNvPr id="25" name="Picture 24">
              <a:extLst>
                <a:ext uri="{FF2B5EF4-FFF2-40B4-BE49-F238E27FC236}">
                  <a16:creationId xmlns:a16="http://schemas.microsoft.com/office/drawing/2014/main" id="{5021F5FF-8B5D-AC4F-922D-3C8667A196FD}"/>
                </a:ext>
              </a:extLst>
            </p:cNvPr>
            <p:cNvPicPr>
              <a:picLocks noChangeAspect="1"/>
            </p:cNvPicPr>
            <p:nvPr/>
          </p:nvPicPr>
          <p:blipFill>
            <a:blip r:embed="rId27"/>
            <a:stretch>
              <a:fillRect/>
            </a:stretch>
          </p:blipFill>
          <p:spPr>
            <a:xfrm>
              <a:off x="3128234" y="5290106"/>
              <a:ext cx="2390605" cy="1372983"/>
            </a:xfrm>
            <a:prstGeom prst="rect">
              <a:avLst/>
            </a:prstGeom>
          </p:spPr>
        </p:pic>
        <p:pic>
          <p:nvPicPr>
            <p:cNvPr id="13" name="Picture 12">
              <a:extLst>
                <a:ext uri="{FF2B5EF4-FFF2-40B4-BE49-F238E27FC236}">
                  <a16:creationId xmlns:a16="http://schemas.microsoft.com/office/drawing/2014/main" id="{2A61FF29-80EB-B749-89FF-805016F47106}"/>
                </a:ext>
              </a:extLst>
            </p:cNvPr>
            <p:cNvPicPr>
              <a:picLocks noChangeAspect="1"/>
            </p:cNvPicPr>
            <p:nvPr/>
          </p:nvPicPr>
          <p:blipFill>
            <a:blip r:embed="rId28"/>
            <a:stretch>
              <a:fillRect/>
            </a:stretch>
          </p:blipFill>
          <p:spPr>
            <a:xfrm>
              <a:off x="675514" y="4807919"/>
              <a:ext cx="2784739" cy="1918376"/>
            </a:xfrm>
            <a:prstGeom prst="rect">
              <a:avLst/>
            </a:prstGeom>
          </p:spPr>
        </p:pic>
        <p:pic>
          <p:nvPicPr>
            <p:cNvPr id="45" name="Picture 44">
              <a:extLst>
                <a:ext uri="{FF2B5EF4-FFF2-40B4-BE49-F238E27FC236}">
                  <a16:creationId xmlns:a16="http://schemas.microsoft.com/office/drawing/2014/main" id="{DE2D413D-D60F-014E-AF6F-07670E10CB1C}"/>
                </a:ext>
              </a:extLst>
            </p:cNvPr>
            <p:cNvPicPr>
              <a:picLocks noChangeAspect="1"/>
            </p:cNvPicPr>
            <p:nvPr/>
          </p:nvPicPr>
          <p:blipFill>
            <a:blip r:embed="rId29"/>
            <a:stretch>
              <a:fillRect/>
            </a:stretch>
          </p:blipFill>
          <p:spPr>
            <a:xfrm>
              <a:off x="3934346" y="3182042"/>
              <a:ext cx="1638300" cy="1231900"/>
            </a:xfrm>
            <a:prstGeom prst="rect">
              <a:avLst/>
            </a:prstGeom>
          </p:spPr>
        </p:pic>
        <p:pic>
          <p:nvPicPr>
            <p:cNvPr id="21" name="Picture 20">
              <a:extLst>
                <a:ext uri="{FF2B5EF4-FFF2-40B4-BE49-F238E27FC236}">
                  <a16:creationId xmlns:a16="http://schemas.microsoft.com/office/drawing/2014/main" id="{1567FF04-0645-BD48-A2AC-E9BAC3375793}"/>
                </a:ext>
              </a:extLst>
            </p:cNvPr>
            <p:cNvPicPr>
              <a:picLocks noChangeAspect="1"/>
            </p:cNvPicPr>
            <p:nvPr/>
          </p:nvPicPr>
          <p:blipFill>
            <a:blip r:embed="rId30"/>
            <a:stretch>
              <a:fillRect/>
            </a:stretch>
          </p:blipFill>
          <p:spPr>
            <a:xfrm>
              <a:off x="3842439" y="1995533"/>
              <a:ext cx="1676400" cy="1206500"/>
            </a:xfrm>
            <a:prstGeom prst="rect">
              <a:avLst/>
            </a:prstGeom>
          </p:spPr>
        </p:pic>
        <p:pic>
          <p:nvPicPr>
            <p:cNvPr id="47" name="Picture 46">
              <a:extLst>
                <a:ext uri="{FF2B5EF4-FFF2-40B4-BE49-F238E27FC236}">
                  <a16:creationId xmlns:a16="http://schemas.microsoft.com/office/drawing/2014/main" id="{E2297474-6038-244E-9BEE-C97CE40605AD}"/>
                </a:ext>
              </a:extLst>
            </p:cNvPr>
            <p:cNvPicPr>
              <a:picLocks noChangeAspect="1"/>
            </p:cNvPicPr>
            <p:nvPr/>
          </p:nvPicPr>
          <p:blipFill>
            <a:blip r:embed="rId31"/>
            <a:stretch>
              <a:fillRect/>
            </a:stretch>
          </p:blipFill>
          <p:spPr>
            <a:xfrm>
              <a:off x="951423" y="2793078"/>
              <a:ext cx="1625600" cy="1244600"/>
            </a:xfrm>
            <a:prstGeom prst="rect">
              <a:avLst/>
            </a:prstGeom>
          </p:spPr>
        </p:pic>
        <p:pic>
          <p:nvPicPr>
            <p:cNvPr id="33" name="Picture 32">
              <a:extLst>
                <a:ext uri="{FF2B5EF4-FFF2-40B4-BE49-F238E27FC236}">
                  <a16:creationId xmlns:a16="http://schemas.microsoft.com/office/drawing/2014/main" id="{685082DD-E2A3-874D-8042-CD2CA39FDD64}"/>
                </a:ext>
              </a:extLst>
            </p:cNvPr>
            <p:cNvPicPr>
              <a:picLocks noChangeAspect="1"/>
            </p:cNvPicPr>
            <p:nvPr/>
          </p:nvPicPr>
          <p:blipFill>
            <a:blip r:embed="rId32"/>
            <a:stretch>
              <a:fillRect/>
            </a:stretch>
          </p:blipFill>
          <p:spPr>
            <a:xfrm>
              <a:off x="196503" y="3686338"/>
              <a:ext cx="1193800" cy="1701800"/>
            </a:xfrm>
            <a:prstGeom prst="rect">
              <a:avLst/>
            </a:prstGeom>
          </p:spPr>
        </p:pic>
        <p:pic>
          <p:nvPicPr>
            <p:cNvPr id="15" name="Picture 14">
              <a:extLst>
                <a:ext uri="{FF2B5EF4-FFF2-40B4-BE49-F238E27FC236}">
                  <a16:creationId xmlns:a16="http://schemas.microsoft.com/office/drawing/2014/main" id="{EC01B6EA-8FAC-064C-9876-F1EF3A505603}"/>
                </a:ext>
              </a:extLst>
            </p:cNvPr>
            <p:cNvPicPr>
              <a:picLocks noChangeAspect="1"/>
            </p:cNvPicPr>
            <p:nvPr/>
          </p:nvPicPr>
          <p:blipFill>
            <a:blip r:embed="rId33"/>
            <a:stretch>
              <a:fillRect/>
            </a:stretch>
          </p:blipFill>
          <p:spPr>
            <a:xfrm>
              <a:off x="5606158" y="1090306"/>
              <a:ext cx="1714500" cy="1181100"/>
            </a:xfrm>
            <a:prstGeom prst="rect">
              <a:avLst/>
            </a:prstGeom>
          </p:spPr>
        </p:pic>
        <p:pic>
          <p:nvPicPr>
            <p:cNvPr id="61" name="Picture 60">
              <a:extLst>
                <a:ext uri="{FF2B5EF4-FFF2-40B4-BE49-F238E27FC236}">
                  <a16:creationId xmlns:a16="http://schemas.microsoft.com/office/drawing/2014/main" id="{FC78E268-6239-8D4E-BE9A-4705B0C5172B}"/>
                </a:ext>
              </a:extLst>
            </p:cNvPr>
            <p:cNvPicPr>
              <a:picLocks noChangeAspect="1"/>
            </p:cNvPicPr>
            <p:nvPr/>
          </p:nvPicPr>
          <p:blipFill>
            <a:blip r:embed="rId34"/>
            <a:stretch>
              <a:fillRect/>
            </a:stretch>
          </p:blipFill>
          <p:spPr>
            <a:xfrm>
              <a:off x="1397886" y="3906738"/>
              <a:ext cx="1905000" cy="1066800"/>
            </a:xfrm>
            <a:prstGeom prst="rect">
              <a:avLst/>
            </a:prstGeom>
          </p:spPr>
        </p:pic>
        <p:pic>
          <p:nvPicPr>
            <p:cNvPr id="63" name="Picture 62">
              <a:extLst>
                <a:ext uri="{FF2B5EF4-FFF2-40B4-BE49-F238E27FC236}">
                  <a16:creationId xmlns:a16="http://schemas.microsoft.com/office/drawing/2014/main" id="{470196C4-6EC6-D744-8DB9-0134095D7C0E}"/>
                </a:ext>
              </a:extLst>
            </p:cNvPr>
            <p:cNvPicPr>
              <a:picLocks noChangeAspect="1"/>
            </p:cNvPicPr>
            <p:nvPr/>
          </p:nvPicPr>
          <p:blipFill>
            <a:blip r:embed="rId35"/>
            <a:stretch>
              <a:fillRect/>
            </a:stretch>
          </p:blipFill>
          <p:spPr>
            <a:xfrm>
              <a:off x="10504600" y="4042538"/>
              <a:ext cx="1155700" cy="1739900"/>
            </a:xfrm>
            <a:prstGeom prst="rect">
              <a:avLst/>
            </a:prstGeom>
          </p:spPr>
        </p:pic>
        <p:pic>
          <p:nvPicPr>
            <p:cNvPr id="69" name="Picture 68">
              <a:extLst>
                <a:ext uri="{FF2B5EF4-FFF2-40B4-BE49-F238E27FC236}">
                  <a16:creationId xmlns:a16="http://schemas.microsoft.com/office/drawing/2014/main" id="{99B5CDE1-AAFB-B84D-9BCD-4F4296B8E357}"/>
                </a:ext>
              </a:extLst>
            </p:cNvPr>
            <p:cNvPicPr>
              <a:picLocks noChangeAspect="1"/>
            </p:cNvPicPr>
            <p:nvPr/>
          </p:nvPicPr>
          <p:blipFill>
            <a:blip r:embed="rId36"/>
            <a:stretch>
              <a:fillRect/>
            </a:stretch>
          </p:blipFill>
          <p:spPr>
            <a:xfrm>
              <a:off x="9502154" y="435532"/>
              <a:ext cx="1663700" cy="1219200"/>
            </a:xfrm>
            <a:prstGeom prst="rect">
              <a:avLst/>
            </a:prstGeom>
          </p:spPr>
        </p:pic>
        <p:pic>
          <p:nvPicPr>
            <p:cNvPr id="67" name="Picture 66">
              <a:extLst>
                <a:ext uri="{FF2B5EF4-FFF2-40B4-BE49-F238E27FC236}">
                  <a16:creationId xmlns:a16="http://schemas.microsoft.com/office/drawing/2014/main" id="{C9941E42-D051-8645-9A2E-EDD90EAA40BF}"/>
                </a:ext>
              </a:extLst>
            </p:cNvPr>
            <p:cNvPicPr>
              <a:picLocks noChangeAspect="1"/>
            </p:cNvPicPr>
            <p:nvPr/>
          </p:nvPicPr>
          <p:blipFill rotWithShape="1">
            <a:blip r:embed="rId37"/>
            <a:srcRect r="40629"/>
            <a:stretch/>
          </p:blipFill>
          <p:spPr>
            <a:xfrm>
              <a:off x="10652833" y="1913785"/>
              <a:ext cx="1002841" cy="1206500"/>
            </a:xfrm>
            <a:prstGeom prst="rect">
              <a:avLst/>
            </a:prstGeom>
          </p:spPr>
        </p:pic>
        <p:pic>
          <p:nvPicPr>
            <p:cNvPr id="77" name="Picture 76">
              <a:extLst>
                <a:ext uri="{FF2B5EF4-FFF2-40B4-BE49-F238E27FC236}">
                  <a16:creationId xmlns:a16="http://schemas.microsoft.com/office/drawing/2014/main" id="{47086697-3A1B-6443-B59E-B67708EA690C}"/>
                </a:ext>
              </a:extLst>
            </p:cNvPr>
            <p:cNvPicPr>
              <a:picLocks noChangeAspect="1"/>
            </p:cNvPicPr>
            <p:nvPr/>
          </p:nvPicPr>
          <p:blipFill>
            <a:blip r:embed="rId38"/>
            <a:stretch>
              <a:fillRect/>
            </a:stretch>
          </p:blipFill>
          <p:spPr>
            <a:xfrm>
              <a:off x="147223" y="5288084"/>
              <a:ext cx="596900" cy="1295400"/>
            </a:xfrm>
            <a:prstGeom prst="rect">
              <a:avLst/>
            </a:prstGeom>
          </p:spPr>
        </p:pic>
        <p:pic>
          <p:nvPicPr>
            <p:cNvPr id="79" name="Picture 78">
              <a:extLst>
                <a:ext uri="{FF2B5EF4-FFF2-40B4-BE49-F238E27FC236}">
                  <a16:creationId xmlns:a16="http://schemas.microsoft.com/office/drawing/2014/main" id="{BE6E0295-D1F0-9F44-AF1F-7B376D845181}"/>
                </a:ext>
              </a:extLst>
            </p:cNvPr>
            <p:cNvPicPr>
              <a:picLocks noChangeAspect="1"/>
            </p:cNvPicPr>
            <p:nvPr/>
          </p:nvPicPr>
          <p:blipFill rotWithShape="1">
            <a:blip r:embed="rId39"/>
            <a:srcRect r="25753" b="13343"/>
            <a:stretch/>
          </p:blipFill>
          <p:spPr>
            <a:xfrm>
              <a:off x="9273603" y="5866152"/>
              <a:ext cx="1254100" cy="1045519"/>
            </a:xfrm>
            <a:prstGeom prst="rect">
              <a:avLst/>
            </a:prstGeom>
          </p:spPr>
        </p:pic>
      </p:grpSp>
    </p:spTree>
    <p:extLst>
      <p:ext uri="{BB962C8B-B14F-4D97-AF65-F5344CB8AC3E}">
        <p14:creationId xmlns:p14="http://schemas.microsoft.com/office/powerpoint/2010/main" val="108152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9D37839-8981-2E4B-8206-6F33FE778457}"/>
              </a:ext>
            </a:extLst>
          </p:cNvPr>
          <p:cNvGrpSpPr/>
          <p:nvPr/>
        </p:nvGrpSpPr>
        <p:grpSpPr>
          <a:xfrm>
            <a:off x="196032" y="1238905"/>
            <a:ext cx="11821893" cy="5519074"/>
            <a:chOff x="196032" y="1238905"/>
            <a:chExt cx="11821893" cy="5519074"/>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C96BDA0C-F250-1B4F-8475-0E3A26D0CFDF}"/>
                </a:ext>
              </a:extLst>
            </p:cNvPr>
            <p:cNvPicPr preferRelativeResize="0">
              <a:picLocks noChangeAspect="1"/>
            </p:cNvPicPr>
            <p:nvPr/>
          </p:nvPicPr>
          <p:blipFill>
            <a:blip r:embed="rId3"/>
            <a:stretch>
              <a:fillRect/>
            </a:stretch>
          </p:blipFill>
          <p:spPr>
            <a:xfrm rot="5400000">
              <a:off x="-489768" y="1924705"/>
              <a:ext cx="5486400" cy="4114800"/>
            </a:xfrm>
            <a:prstGeom prst="rect">
              <a:avLst/>
            </a:prstGeom>
          </p:spPr>
        </p:pic>
        <p:pic>
          <p:nvPicPr>
            <p:cNvPr id="7" name="Picture 6">
              <a:extLst>
                <a:ext uri="{FF2B5EF4-FFF2-40B4-BE49-F238E27FC236}">
                  <a16:creationId xmlns:a16="http://schemas.microsoft.com/office/drawing/2014/main" id="{BE37501A-75CA-4742-8DFB-333BB430446F}"/>
                </a:ext>
              </a:extLst>
            </p:cNvPr>
            <p:cNvPicPr preferRelativeResize="0">
              <a:picLocks noChangeAspect="1"/>
            </p:cNvPicPr>
            <p:nvPr/>
          </p:nvPicPr>
          <p:blipFill>
            <a:blip r:embed="rId4"/>
            <a:stretch>
              <a:fillRect/>
            </a:stretch>
          </p:blipFill>
          <p:spPr>
            <a:xfrm rot="5400000">
              <a:off x="7217325" y="1957379"/>
              <a:ext cx="5486400" cy="4114800"/>
            </a:xfrm>
            <a:prstGeom prst="rect">
              <a:avLst/>
            </a:prstGeom>
          </p:spPr>
        </p:pic>
        <p:sp>
          <p:nvSpPr>
            <p:cNvPr id="8" name="TextBox 7">
              <a:extLst>
                <a:ext uri="{FF2B5EF4-FFF2-40B4-BE49-F238E27FC236}">
                  <a16:creationId xmlns:a16="http://schemas.microsoft.com/office/drawing/2014/main" id="{00DA0F72-A483-D444-B8A1-53227AE74549}"/>
                </a:ext>
              </a:extLst>
            </p:cNvPr>
            <p:cNvSpPr txBox="1"/>
            <p:nvPr/>
          </p:nvSpPr>
          <p:spPr>
            <a:xfrm>
              <a:off x="4159165" y="2669958"/>
              <a:ext cx="3819425" cy="400110"/>
            </a:xfrm>
            <a:prstGeom prst="rect">
              <a:avLst/>
            </a:prstGeom>
            <a:solidFill>
              <a:srgbClr val="FFD8FF"/>
            </a:solidFill>
          </p:spPr>
          <p:txBody>
            <a:bodyPr wrap="square" rtlCol="0">
              <a:spAutoFit/>
            </a:bodyPr>
            <a:lstStyle/>
            <a:p>
              <a:r>
                <a:rPr lang="en-US" sz="2000" dirty="0">
                  <a:latin typeface="Arial" panose="020B0604020202020204" pitchFamily="34" charset="0"/>
                  <a:cs typeface="Arial" panose="020B0604020202020204" pitchFamily="34" charset="0"/>
                </a:rPr>
                <a:t>FC </a:t>
              </a:r>
              <a:r>
                <a:rPr lang="en-US" sz="2000" dirty="0" err="1">
                  <a:latin typeface="Arial" panose="020B0604020202020204" pitchFamily="34" charset="0"/>
                  <a:cs typeface="Arial" panose="020B0604020202020204" pitchFamily="34" charset="0"/>
                </a:rPr>
                <a:t>Barcelone</a:t>
              </a:r>
              <a:r>
                <a:rPr lang="en-US" sz="2000" dirty="0">
                  <a:latin typeface="Arial" panose="020B0604020202020204" pitchFamily="34" charset="0"/>
                  <a:cs typeface="Arial" panose="020B0604020202020204" pitchFamily="34" charset="0"/>
                </a:rPr>
                <a:t> – Real Madrid</a:t>
              </a:r>
            </a:p>
          </p:txBody>
        </p:sp>
      </p:grpSp>
      <p:sp>
        <p:nvSpPr>
          <p:cNvPr id="9" name="TextBox 8">
            <a:extLst>
              <a:ext uri="{FF2B5EF4-FFF2-40B4-BE49-F238E27FC236}">
                <a16:creationId xmlns:a16="http://schemas.microsoft.com/office/drawing/2014/main" id="{FE6332D7-CFE2-4042-BE58-540A2F18AC25}"/>
              </a:ext>
            </a:extLst>
          </p:cNvPr>
          <p:cNvSpPr txBox="1"/>
          <p:nvPr/>
        </p:nvSpPr>
        <p:spPr>
          <a:xfrm>
            <a:off x="2142105" y="197222"/>
            <a:ext cx="6464014" cy="461665"/>
          </a:xfrm>
          <a:prstGeom prst="rect">
            <a:avLst/>
          </a:prstGeom>
          <a:solidFill>
            <a:srgbClr val="FFD8FF"/>
          </a:solidFill>
        </p:spPr>
        <p:txBody>
          <a:bodyPr wrap="square" rtlCol="0">
            <a:spAutoFit/>
          </a:bodyPr>
          <a:lstStyle/>
          <a:p>
            <a:r>
              <a:rPr lang="en-US" dirty="0">
                <a:latin typeface="Arial" panose="020B0604020202020204" pitchFamily="34" charset="0"/>
                <a:cs typeface="Arial" panose="020B0604020202020204" pitchFamily="34" charset="0"/>
              </a:rPr>
              <a:t>Réunion ATTRACT, </a:t>
            </a:r>
            <a:r>
              <a:rPr lang="en-US" dirty="0" err="1">
                <a:latin typeface="Arial" panose="020B0604020202020204" pitchFamily="34" charset="0"/>
                <a:cs typeface="Arial" panose="020B0604020202020204" pitchFamily="34" charset="0"/>
              </a:rPr>
              <a:t>Barcelone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février</a:t>
            </a:r>
            <a:r>
              <a:rPr lang="en-US" dirty="0">
                <a:latin typeface="Arial" panose="020B0604020202020204" pitchFamily="34" charset="0"/>
                <a:cs typeface="Arial" panose="020B0604020202020204" pitchFamily="34" charset="0"/>
              </a:rPr>
              <a:t> 2019</a:t>
            </a:r>
          </a:p>
        </p:txBody>
      </p:sp>
    </p:spTree>
    <p:extLst>
      <p:ext uri="{BB962C8B-B14F-4D97-AF65-F5344CB8AC3E}">
        <p14:creationId xmlns:p14="http://schemas.microsoft.com/office/powerpoint/2010/main" val="611429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D0994B87-3240-8C46-A2BF-F60B1DC77A09}"/>
              </a:ext>
            </a:extLst>
          </p:cNvPr>
          <p:cNvSpPr txBox="1"/>
          <p:nvPr/>
        </p:nvSpPr>
        <p:spPr>
          <a:xfrm>
            <a:off x="138625" y="1539466"/>
            <a:ext cx="11630041" cy="3847207"/>
          </a:xfrm>
          <a:prstGeom prst="rect">
            <a:avLst/>
          </a:prstGeom>
          <a:gradFill flip="none" rotWithShape="1">
            <a:gsLst>
              <a:gs pos="0">
                <a:srgbClr val="FFD579">
                  <a:tint val="66000"/>
                  <a:satMod val="160000"/>
                </a:srgbClr>
              </a:gs>
              <a:gs pos="50000">
                <a:srgbClr val="FFD579">
                  <a:tint val="44500"/>
                  <a:satMod val="160000"/>
                </a:srgbClr>
              </a:gs>
              <a:gs pos="100000">
                <a:srgbClr val="FFD579">
                  <a:tint val="23500"/>
                  <a:satMod val="160000"/>
                </a:srgbClr>
              </a:gs>
            </a:gsLst>
            <a:lin ang="13500000" scaled="1"/>
            <a:tileRect/>
          </a:gradFill>
        </p:spPr>
        <p:txBody>
          <a:bodyPr wrap="square" rtlCol="0">
            <a:spAutoFit/>
          </a:bodyPr>
          <a:lstStyle/>
          <a:p>
            <a:r>
              <a:rPr lang="en-US" dirty="0">
                <a:latin typeface="Lucida Calligraphy" panose="03010101010101010101" pitchFamily="66" charset="77"/>
                <a:cs typeface="Arial" panose="020B0604020202020204" pitchFamily="34" charset="0"/>
              </a:rPr>
              <a:t>« </a:t>
            </a:r>
            <a:r>
              <a:rPr lang="fr-CH" dirty="0">
                <a:latin typeface="Lucida Handwriting" panose="03010101010101010101" pitchFamily="66" charset="77"/>
                <a:cs typeface="Arial" panose="020B0604020202020204" pitchFamily="34" charset="0"/>
              </a:rPr>
              <a:t>Dans toutes les grandes collaborations du CERN, et surtout en tant que président du Conseil de l’organisation, j’ai travaillé de concert avec des techniciens, des ingénieurs, des expérimentateurs, des théoriciens, des managers, des représentants de tous les pays, tous œuvrant passionnément pour un idéal de science désintéressée et universelle. Au CERN, le fonctionnement exemplaire de </a:t>
            </a:r>
            <a:r>
              <a:rPr lang="fr-CH" dirty="0" err="1">
                <a:latin typeface="Lucida Handwriting" panose="03010101010101010101" pitchFamily="66" charset="77"/>
                <a:cs typeface="Arial" panose="020B0604020202020204" pitchFamily="34" charset="0"/>
              </a:rPr>
              <a:t>coopétition</a:t>
            </a:r>
            <a:r>
              <a:rPr lang="fr-CH" dirty="0">
                <a:latin typeface="Lucida Handwriting" panose="03010101010101010101" pitchFamily="66" charset="77"/>
                <a:cs typeface="Arial" panose="020B0604020202020204" pitchFamily="34" charset="0"/>
              </a:rPr>
              <a:t>, stimulant les équipes tout en les faisant collaborer, fait avancer la science, mais aussi la science pour la paix. »</a:t>
            </a:r>
            <a:endParaRPr lang="en-US" sz="3200" dirty="0"/>
          </a:p>
          <a:p>
            <a:r>
              <a:rPr lang="en-US" sz="1800" dirty="0">
                <a:latin typeface="Arial" panose="020B0604020202020204" pitchFamily="34" charset="0"/>
                <a:cs typeface="Arial" panose="020B0604020202020204" pitchFamily="34" charset="0"/>
              </a:rPr>
              <a:t>														</a:t>
            </a:r>
            <a:r>
              <a:rPr lang="en-US" sz="2800" dirty="0">
                <a:latin typeface="Lucida Handwriting" panose="03010101010101010101" pitchFamily="66" charset="77"/>
                <a:cs typeface="Arial" panose="020B0604020202020204" pitchFamily="34" charset="0"/>
              </a:rPr>
              <a:t>Michel Spiro</a:t>
            </a:r>
          </a:p>
        </p:txBody>
      </p:sp>
    </p:spTree>
    <p:extLst>
      <p:ext uri="{BB962C8B-B14F-4D97-AF65-F5344CB8AC3E}">
        <p14:creationId xmlns:p14="http://schemas.microsoft.com/office/powerpoint/2010/main" val="1231493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D0994B87-3240-8C46-A2BF-F60B1DC77A09}"/>
              </a:ext>
            </a:extLst>
          </p:cNvPr>
          <p:cNvSpPr txBox="1"/>
          <p:nvPr/>
        </p:nvSpPr>
        <p:spPr>
          <a:xfrm>
            <a:off x="344245" y="2051096"/>
            <a:ext cx="10650673" cy="1692771"/>
          </a:xfrm>
          <a:prstGeom prst="rect">
            <a:avLst/>
          </a:prstGeom>
          <a:solidFill>
            <a:schemeClr val="bg1"/>
          </a:solidFill>
        </p:spPr>
        <p:txBody>
          <a:bodyPr wrap="none" rtlCol="0">
            <a:spAutoFit/>
          </a:bodyPr>
          <a:lstStyle/>
          <a:p>
            <a:r>
              <a:rPr lang="en-US" sz="3200" dirty="0"/>
              <a:t>						</a:t>
            </a:r>
            <a:r>
              <a:rPr lang="fr-CH" sz="3200" dirty="0"/>
              <a:t>Remerciements</a:t>
            </a:r>
          </a:p>
          <a:p>
            <a:endParaRPr lang="en-US" sz="3200" dirty="0"/>
          </a:p>
          <a:p>
            <a:r>
              <a:rPr lang="en-US" sz="2000" dirty="0"/>
              <a:t>D. </a:t>
            </a:r>
            <a:r>
              <a:rPr lang="en-US" sz="2000" dirty="0" err="1"/>
              <a:t>Denegri</a:t>
            </a:r>
            <a:r>
              <a:rPr lang="en-US" sz="2000" dirty="0"/>
              <a:t>, J. </a:t>
            </a:r>
            <a:r>
              <a:rPr lang="en-US" sz="2000" dirty="0" err="1"/>
              <a:t>Dumarchez</a:t>
            </a:r>
            <a:r>
              <a:rPr lang="en-US" sz="2000" dirty="0"/>
              <a:t>, E-M. </a:t>
            </a:r>
            <a:r>
              <a:rPr lang="en-US" sz="2000" dirty="0" err="1"/>
              <a:t>Gröniger</a:t>
            </a:r>
            <a:r>
              <a:rPr lang="en-US" sz="2000" dirty="0"/>
              <a:t>-Voss, A. Hollier, P. Jenni, C. </a:t>
            </a:r>
            <a:r>
              <a:rPr lang="en-US" sz="2000" dirty="0" err="1"/>
              <a:t>Pralavorio</a:t>
            </a:r>
            <a:r>
              <a:rPr lang="en-US" sz="2000" dirty="0"/>
              <a:t>, D. </a:t>
            </a:r>
            <a:r>
              <a:rPr lang="en-US" sz="2000" dirty="0" err="1"/>
              <a:t>Treille</a:t>
            </a:r>
            <a:r>
              <a:rPr lang="en-US" sz="2000" dirty="0"/>
              <a:t>,</a:t>
            </a:r>
          </a:p>
          <a:p>
            <a:r>
              <a:rPr lang="en-US" sz="2000" dirty="0"/>
              <a:t>N. </a:t>
            </a:r>
            <a:r>
              <a:rPr lang="en-US" sz="2000" dirty="0" err="1"/>
              <a:t>Wermes</a:t>
            </a:r>
            <a:r>
              <a:rPr lang="en-US" sz="2000" dirty="0"/>
              <a:t>, V. </a:t>
            </a:r>
            <a:r>
              <a:rPr lang="en-US" sz="2000" dirty="0" err="1"/>
              <a:t>Zorica</a:t>
            </a:r>
            <a:endParaRPr lang="en-US" sz="2000" dirty="0"/>
          </a:p>
        </p:txBody>
      </p:sp>
    </p:spTree>
    <p:extLst>
      <p:ext uri="{BB962C8B-B14F-4D97-AF65-F5344CB8AC3E}">
        <p14:creationId xmlns:p14="http://schemas.microsoft.com/office/powerpoint/2010/main" val="3511162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5CBBF5FB-08FF-1A4F-8D3B-BCEAE1E98D1F}"/>
              </a:ext>
            </a:extLst>
          </p:cNvPr>
          <p:cNvSpPr txBox="1"/>
          <p:nvPr/>
        </p:nvSpPr>
        <p:spPr>
          <a:xfrm>
            <a:off x="130630" y="1074062"/>
            <a:ext cx="12040476" cy="1477328"/>
          </a:xfrm>
          <a:prstGeom prst="rect">
            <a:avLst/>
          </a:prstGeom>
          <a:solidFill>
            <a:schemeClr val="accent1"/>
          </a:solidFill>
        </p:spPr>
        <p:txBody>
          <a:bodyPr wrap="none" rtlCol="0">
            <a:spAutoFit/>
          </a:bodyPr>
          <a:lstStyle/>
          <a:p>
            <a:r>
              <a:rPr lang="en-US" sz="1800" dirty="0">
                <a:solidFill>
                  <a:srgbClr val="C00000"/>
                </a:solidFill>
                <a:latin typeface="Arial" panose="020B0604020202020204" pitchFamily="34" charset="0"/>
                <a:cs typeface="Arial" panose="020B0604020202020204" pitchFamily="34" charset="0"/>
              </a:rPr>
              <a:t>1977-1984 : </a:t>
            </a:r>
            <a:r>
              <a:rPr lang="fr-CH" sz="1800" dirty="0">
                <a:solidFill>
                  <a:srgbClr val="C00000"/>
                </a:solidFill>
                <a:latin typeface="Arial" panose="020B0604020202020204" pitchFamily="34" charset="0"/>
                <a:cs typeface="Arial" panose="020B0604020202020204" pitchFamily="34" charset="0"/>
              </a:rPr>
              <a:t>expérience UA1</a:t>
            </a:r>
          </a:p>
          <a:p>
            <a:pPr marL="285750" indent="-285750">
              <a:buFont typeface="Wingdings" pitchFamily="2" charset="2"/>
              <a:buChar char="q"/>
            </a:pPr>
            <a:r>
              <a:rPr lang="fr-CH" sz="1800" dirty="0">
                <a:latin typeface="Arial" panose="020B0604020202020204" pitchFamily="34" charset="0"/>
                <a:cs typeface="Arial" panose="020B0604020202020204" pitchFamily="34" charset="0"/>
              </a:rPr>
              <a:t>Responsable de la construction, l’exploitation et la calibration du calorimètre électromagnétique d’UA1 (gondoles)</a:t>
            </a:r>
          </a:p>
          <a:p>
            <a:pPr marL="285750" indent="-285750">
              <a:buFont typeface="Wingdings" pitchFamily="2" charset="2"/>
              <a:buChar char="q"/>
            </a:pPr>
            <a:r>
              <a:rPr lang="fr-CH" sz="1800" dirty="0">
                <a:latin typeface="Arial" panose="020B0604020202020204" pitchFamily="34" charset="0"/>
                <a:cs typeface="Arial" panose="020B0604020202020204" pitchFamily="34" charset="0"/>
              </a:rPr>
              <a:t>Découverte du boson W. </a:t>
            </a:r>
            <a:r>
              <a:rPr lang="fr-FR" sz="1700" dirty="0">
                <a:latin typeface="Arial" panose="020B0604020202020204" pitchFamily="34" charset="0"/>
                <a:cs typeface="Arial" panose="020B0604020202020204" pitchFamily="34" charset="0"/>
              </a:rPr>
              <a:t>Ce boson était activement recherché depuis la découverte des courants neutres par </a:t>
            </a:r>
          </a:p>
          <a:p>
            <a:r>
              <a:rPr lang="fr-FR" sz="1700" dirty="0">
                <a:latin typeface="Arial" panose="020B0604020202020204" pitchFamily="34" charset="0"/>
                <a:cs typeface="Arial" panose="020B0604020202020204" pitchFamily="34" charset="0"/>
              </a:rPr>
              <a:t>    l’expérience Gargamelle d’ </a:t>
            </a:r>
            <a:r>
              <a:rPr lang="fr-FR" sz="1700" dirty="0" err="1">
                <a:latin typeface="Arial" panose="020B0604020202020204" pitchFamily="34" charset="0"/>
                <a:cs typeface="Arial" panose="020B0604020202020204" pitchFamily="34" charset="0"/>
              </a:rPr>
              <a:t>Andr</a:t>
            </a:r>
            <a:r>
              <a:rPr lang="fr-CH" sz="1700" dirty="0" err="1">
                <a:latin typeface="Arial" panose="020B0604020202020204" pitchFamily="34" charset="0"/>
                <a:cs typeface="Arial" panose="020B0604020202020204" pitchFamily="34" charset="0"/>
              </a:rPr>
              <a:t>é</a:t>
            </a:r>
            <a:r>
              <a:rPr lang="fr-FR" sz="1700" dirty="0">
                <a:latin typeface="Arial" panose="020B0604020202020204" pitchFamily="34" charset="0"/>
                <a:cs typeface="Arial" panose="020B0604020202020204" pitchFamily="34" charset="0"/>
              </a:rPr>
              <a:t> </a:t>
            </a:r>
            <a:r>
              <a:rPr lang="fr-FR" sz="1700" dirty="0" err="1">
                <a:latin typeface="Arial" panose="020B0604020202020204" pitchFamily="34" charset="0"/>
                <a:cs typeface="Arial" panose="020B0604020202020204" pitchFamily="34" charset="0"/>
              </a:rPr>
              <a:t>Lagarrigue</a:t>
            </a:r>
            <a:endParaRPr lang="en-US" sz="1700" dirty="0">
              <a:latin typeface="Arial" panose="020B0604020202020204" pitchFamily="34" charset="0"/>
              <a:cs typeface="Arial" panose="020B0604020202020204" pitchFamily="34" charset="0"/>
            </a:endParaRPr>
          </a:p>
          <a:p>
            <a:pPr marL="285750" indent="-285750">
              <a:buFont typeface="Wingdings" pitchFamily="2" charset="2"/>
              <a:buChar char="q"/>
            </a:pPr>
            <a:r>
              <a:rPr lang="fr-CH" sz="1800" dirty="0">
                <a:latin typeface="Arial" panose="020B0604020202020204" pitchFamily="34" charset="0"/>
                <a:cs typeface="Arial" panose="020B0604020202020204" pitchFamily="34" charset="0"/>
              </a:rPr>
              <a:t>Analyse critique des événements </a:t>
            </a:r>
            <a:r>
              <a:rPr lang="fr-CH" sz="1800" dirty="0" err="1">
                <a:latin typeface="Arial" panose="020B0604020202020204" pitchFamily="34" charset="0"/>
                <a:cs typeface="Arial" panose="020B0604020202020204" pitchFamily="34" charset="0"/>
              </a:rPr>
              <a:t>monojet</a:t>
            </a:r>
            <a:r>
              <a:rPr lang="fr-CH" sz="1800" dirty="0">
                <a:latin typeface="Arial" panose="020B0604020202020204" pitchFamily="34" charset="0"/>
                <a:cs typeface="Arial" panose="020B0604020202020204" pitchFamily="34" charset="0"/>
              </a:rPr>
              <a:t> (mais il n’a pas signé l’article concerné) </a:t>
            </a:r>
          </a:p>
        </p:txBody>
      </p:sp>
      <p:sp>
        <p:nvSpPr>
          <p:cNvPr id="6" name="TextBox 5">
            <a:extLst>
              <a:ext uri="{FF2B5EF4-FFF2-40B4-BE49-F238E27FC236}">
                <a16:creationId xmlns:a16="http://schemas.microsoft.com/office/drawing/2014/main" id="{9432D7CD-A474-474F-A8E2-6F88385CE90C}"/>
              </a:ext>
            </a:extLst>
          </p:cNvPr>
          <p:cNvSpPr txBox="1"/>
          <p:nvPr/>
        </p:nvSpPr>
        <p:spPr>
          <a:xfrm>
            <a:off x="152401" y="3183984"/>
            <a:ext cx="11713463" cy="646331"/>
          </a:xfrm>
          <a:prstGeom prst="rect">
            <a:avLst/>
          </a:prstGeom>
          <a:solidFill>
            <a:schemeClr val="accent1"/>
          </a:solidFill>
        </p:spPr>
        <p:txBody>
          <a:bodyPr wrap="none" rtlCol="0">
            <a:spAutoFit/>
          </a:bodyPr>
          <a:lstStyle/>
          <a:p>
            <a:r>
              <a:rPr lang="en-US" sz="1800" dirty="0">
                <a:solidFill>
                  <a:srgbClr val="C00000"/>
                </a:solidFill>
                <a:latin typeface="Arial" panose="020B0604020202020204" pitchFamily="34" charset="0"/>
                <a:cs typeface="Arial" panose="020B0604020202020204" pitchFamily="34" charset="0"/>
              </a:rPr>
              <a:t>1995-1998 : </a:t>
            </a:r>
            <a:r>
              <a:rPr lang="en-US" sz="1800" dirty="0" err="1">
                <a:solidFill>
                  <a:srgbClr val="C00000"/>
                </a:solidFill>
                <a:latin typeface="Arial" panose="020B0604020202020204" pitchFamily="34" charset="0"/>
                <a:cs typeface="Arial" panose="020B0604020202020204" pitchFamily="34" charset="0"/>
              </a:rPr>
              <a:t>membre</a:t>
            </a:r>
            <a:r>
              <a:rPr lang="en-US" sz="1800" dirty="0">
                <a:solidFill>
                  <a:srgbClr val="C00000"/>
                </a:solidFill>
                <a:latin typeface="Arial" panose="020B0604020202020204" pitchFamily="34" charset="0"/>
                <a:cs typeface="Arial" panose="020B0604020202020204" pitchFamily="34" charset="0"/>
              </a:rPr>
              <a:t> du </a:t>
            </a:r>
            <a:r>
              <a:rPr lang="en-US" sz="1800" dirty="0" err="1">
                <a:solidFill>
                  <a:srgbClr val="C00000"/>
                </a:solidFill>
                <a:latin typeface="Arial" panose="020B0604020202020204" pitchFamily="34" charset="0"/>
                <a:cs typeface="Arial" panose="020B0604020202020204" pitchFamily="34" charset="0"/>
              </a:rPr>
              <a:t>comité</a:t>
            </a:r>
            <a:r>
              <a:rPr lang="en-US" sz="1800" dirty="0">
                <a:solidFill>
                  <a:srgbClr val="C00000"/>
                </a:solidFill>
                <a:latin typeface="Arial" panose="020B0604020202020204" pitchFamily="34" charset="0"/>
                <a:cs typeface="Arial" panose="020B0604020202020204" pitchFamily="34" charset="0"/>
              </a:rPr>
              <a:t> LHCC</a:t>
            </a:r>
          </a:p>
          <a:p>
            <a:r>
              <a:rPr lang="fr-CH" sz="1800" dirty="0">
                <a:latin typeface="Arial" panose="020B0604020202020204" pitchFamily="34" charset="0"/>
                <a:cs typeface="Arial" panose="020B0604020202020204" pitchFamily="34" charset="0"/>
              </a:rPr>
              <a:t>En pleine période d’approbation et de préparation des rapports de conception technique (TDR) des expériences ! </a:t>
            </a:r>
          </a:p>
        </p:txBody>
      </p:sp>
      <p:sp>
        <p:nvSpPr>
          <p:cNvPr id="7" name="TextBox 6">
            <a:extLst>
              <a:ext uri="{FF2B5EF4-FFF2-40B4-BE49-F238E27FC236}">
                <a16:creationId xmlns:a16="http://schemas.microsoft.com/office/drawing/2014/main" id="{28E24183-5089-A94B-B1AF-08DBC32B4816}"/>
              </a:ext>
            </a:extLst>
          </p:cNvPr>
          <p:cNvSpPr txBox="1"/>
          <p:nvPr/>
        </p:nvSpPr>
        <p:spPr>
          <a:xfrm>
            <a:off x="1632858" y="280126"/>
            <a:ext cx="7433445" cy="430887"/>
          </a:xfrm>
          <a:prstGeom prst="rect">
            <a:avLst/>
          </a:prstGeom>
          <a:solidFill>
            <a:srgbClr val="A8D7FF"/>
          </a:solidFill>
        </p:spPr>
        <p:txBody>
          <a:bodyPr wrap="none" rtlCol="0">
            <a:spAutoFit/>
          </a:bodyPr>
          <a:lstStyle/>
          <a:p>
            <a:r>
              <a:rPr lang="fr-CH" sz="2200" dirty="0">
                <a:latin typeface="Arial" panose="020B0604020202020204" pitchFamily="34" charset="0"/>
                <a:cs typeface="Arial" panose="020B0604020202020204" pitchFamily="34" charset="0"/>
              </a:rPr>
              <a:t>Principales contributions de Michel aux activités du CERN</a:t>
            </a:r>
          </a:p>
        </p:txBody>
      </p:sp>
      <p:sp>
        <p:nvSpPr>
          <p:cNvPr id="8" name="TextBox 7">
            <a:extLst>
              <a:ext uri="{FF2B5EF4-FFF2-40B4-BE49-F238E27FC236}">
                <a16:creationId xmlns:a16="http://schemas.microsoft.com/office/drawing/2014/main" id="{F966D90C-F6F4-5949-8379-13FC52F4B4A5}"/>
              </a:ext>
            </a:extLst>
          </p:cNvPr>
          <p:cNvSpPr txBox="1"/>
          <p:nvPr/>
        </p:nvSpPr>
        <p:spPr>
          <a:xfrm>
            <a:off x="159661" y="4178686"/>
            <a:ext cx="8542980" cy="923330"/>
          </a:xfrm>
          <a:prstGeom prst="rect">
            <a:avLst/>
          </a:prstGeom>
          <a:solidFill>
            <a:schemeClr val="accent1"/>
          </a:solidFill>
        </p:spPr>
        <p:txBody>
          <a:bodyPr wrap="none" rtlCol="0">
            <a:spAutoFit/>
          </a:bodyPr>
          <a:lstStyle/>
          <a:p>
            <a:r>
              <a:rPr lang="en-US" sz="1800" dirty="0">
                <a:solidFill>
                  <a:srgbClr val="C00000"/>
                </a:solidFill>
                <a:latin typeface="Arial" panose="020B0604020202020204" pitchFamily="34" charset="0"/>
                <a:cs typeface="Arial" panose="020B0604020202020204" pitchFamily="34" charset="0"/>
              </a:rPr>
              <a:t>1998-2001 : </a:t>
            </a:r>
            <a:r>
              <a:rPr lang="en-US" sz="1800" dirty="0" err="1">
                <a:solidFill>
                  <a:srgbClr val="C00000"/>
                </a:solidFill>
                <a:latin typeface="Arial" panose="020B0604020202020204" pitchFamily="34" charset="0"/>
                <a:cs typeface="Arial" panose="020B0604020202020204" pitchFamily="34" charset="0"/>
              </a:rPr>
              <a:t>président</a:t>
            </a:r>
            <a:r>
              <a:rPr lang="en-US" sz="1800" dirty="0">
                <a:solidFill>
                  <a:srgbClr val="C00000"/>
                </a:solidFill>
                <a:latin typeface="Arial" panose="020B0604020202020204" pitchFamily="34" charset="0"/>
                <a:cs typeface="Arial" panose="020B0604020202020204" pitchFamily="34" charset="0"/>
              </a:rPr>
              <a:t> du </a:t>
            </a:r>
            <a:r>
              <a:rPr lang="en-US" sz="1800" dirty="0" err="1">
                <a:solidFill>
                  <a:srgbClr val="C00000"/>
                </a:solidFill>
                <a:latin typeface="Arial" panose="020B0604020202020204" pitchFamily="34" charset="0"/>
                <a:cs typeface="Arial" panose="020B0604020202020204" pitchFamily="34" charset="0"/>
              </a:rPr>
              <a:t>comité</a:t>
            </a:r>
            <a:r>
              <a:rPr lang="en-US" sz="1800" dirty="0">
                <a:solidFill>
                  <a:srgbClr val="C00000"/>
                </a:solidFill>
                <a:latin typeface="Arial" panose="020B0604020202020204" pitchFamily="34" charset="0"/>
                <a:cs typeface="Arial" panose="020B0604020202020204" pitchFamily="34" charset="0"/>
              </a:rPr>
              <a:t> LEPC</a:t>
            </a:r>
          </a:p>
          <a:p>
            <a:r>
              <a:rPr lang="en-US" sz="1800" dirty="0" err="1">
                <a:latin typeface="Arial" panose="020B0604020202020204" pitchFamily="34" charset="0"/>
                <a:cs typeface="Arial" panose="020B0604020202020204" pitchFamily="34" charset="0"/>
              </a:rPr>
              <a:t>Période</a:t>
            </a:r>
            <a:r>
              <a:rPr lang="en-US" sz="1800" dirty="0">
                <a:latin typeface="Arial" panose="020B0604020202020204" pitchFamily="34" charset="0"/>
                <a:cs typeface="Arial" panose="020B0604020202020204" pitchFamily="34" charset="0"/>
              </a:rPr>
              <a:t> LEP2 (WW, </a:t>
            </a:r>
            <a:r>
              <a:rPr lang="en-US" sz="1800" dirty="0" err="1">
                <a:latin typeface="Arial" panose="020B0604020202020204" pitchFamily="34" charset="0"/>
                <a:cs typeface="Arial" panose="020B0604020202020204" pitchFamily="34" charset="0"/>
              </a:rPr>
              <a:t>recherches</a:t>
            </a:r>
            <a:r>
              <a:rPr lang="en-US" sz="1800" dirty="0">
                <a:latin typeface="Arial" panose="020B0604020202020204" pitchFamily="34" charset="0"/>
                <a:cs typeface="Arial" panose="020B0604020202020204" pitchFamily="34" charset="0"/>
              </a:rPr>
              <a:t> du boson de Higgs et de nouvelle physique)</a:t>
            </a:r>
          </a:p>
          <a:p>
            <a:r>
              <a:rPr lang="en-US" sz="1800" dirty="0" err="1">
                <a:latin typeface="Arial" panose="020B0604020202020204" pitchFamily="34" charset="0"/>
                <a:cs typeface="Arial" panose="020B0604020202020204" pitchFamily="34" charset="0"/>
              </a:rPr>
              <a:t>Fermeture</a:t>
            </a:r>
            <a:r>
              <a:rPr lang="en-US" sz="1800" dirty="0">
                <a:latin typeface="Arial" panose="020B0604020202020204" pitchFamily="34" charset="0"/>
                <a:cs typeface="Arial" panose="020B0604020202020204" pitchFamily="34" charset="0"/>
              </a:rPr>
              <a:t> « </a:t>
            </a:r>
            <a:r>
              <a:rPr lang="en-US" sz="1800" dirty="0" err="1">
                <a:latin typeface="Arial" panose="020B0604020202020204" pitchFamily="34" charset="0"/>
                <a:cs typeface="Arial" panose="020B0604020202020204" pitchFamily="34" charset="0"/>
              </a:rPr>
              <a:t>dramatique</a:t>
            </a:r>
            <a:r>
              <a:rPr lang="en-US" sz="1800"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du LEP </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 2000 (un possible « signal » Higgs à </a:t>
            </a:r>
            <a:r>
              <a:rPr lang="en-US" sz="1600" dirty="0" err="1">
                <a:latin typeface="Arial" panose="020B0604020202020204" pitchFamily="34" charset="0"/>
                <a:cs typeface="Arial" panose="020B0604020202020204" pitchFamily="34" charset="0"/>
              </a:rPr>
              <a:t>m</a:t>
            </a:r>
            <a:r>
              <a:rPr lang="en-US" sz="1600" baseline="-25000" dirty="0" err="1">
                <a:latin typeface="Arial" panose="020B0604020202020204" pitchFamily="34" charset="0"/>
                <a:cs typeface="Arial" panose="020B0604020202020204" pitchFamily="34" charset="0"/>
              </a:rPr>
              <a:t>H</a:t>
            </a:r>
            <a:r>
              <a:rPr lang="en-US" sz="1600" dirty="0">
                <a:latin typeface="Arial" panose="020B0604020202020204" pitchFamily="34" charset="0"/>
                <a:cs typeface="Arial" panose="020B0604020202020204" pitchFamily="34" charset="0"/>
              </a:rPr>
              <a:t>~ 115 GeV)</a:t>
            </a:r>
            <a:endParaRPr lang="en-US" sz="1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77CD60-25D2-9744-827C-513D6B8867C5}"/>
              </a:ext>
            </a:extLst>
          </p:cNvPr>
          <p:cNvSpPr txBox="1"/>
          <p:nvPr/>
        </p:nvSpPr>
        <p:spPr>
          <a:xfrm>
            <a:off x="123378" y="5448207"/>
            <a:ext cx="9046066" cy="646331"/>
          </a:xfrm>
          <a:prstGeom prst="rect">
            <a:avLst/>
          </a:prstGeom>
          <a:solidFill>
            <a:schemeClr val="accent1"/>
          </a:solidFill>
        </p:spPr>
        <p:txBody>
          <a:bodyPr wrap="none" rtlCol="0">
            <a:spAutoFit/>
          </a:bodyPr>
          <a:lstStyle/>
          <a:p>
            <a:r>
              <a:rPr lang="en-US" sz="1800" dirty="0">
                <a:solidFill>
                  <a:srgbClr val="C00000"/>
                </a:solidFill>
                <a:latin typeface="Arial" panose="020B0604020202020204" pitchFamily="34" charset="0"/>
                <a:cs typeface="Arial" panose="020B0604020202020204" pitchFamily="34" charset="0"/>
              </a:rPr>
              <a:t>2010-2012 : </a:t>
            </a:r>
            <a:r>
              <a:rPr lang="en-US" sz="1800" dirty="0" err="1">
                <a:solidFill>
                  <a:srgbClr val="C00000"/>
                </a:solidFill>
                <a:latin typeface="Arial" panose="020B0604020202020204" pitchFamily="34" charset="0"/>
                <a:cs typeface="Arial" panose="020B0604020202020204" pitchFamily="34" charset="0"/>
              </a:rPr>
              <a:t>président</a:t>
            </a:r>
            <a:r>
              <a:rPr lang="en-US" sz="1800" dirty="0">
                <a:solidFill>
                  <a:srgbClr val="C00000"/>
                </a:solidFill>
                <a:latin typeface="Arial" panose="020B0604020202020204" pitchFamily="34" charset="0"/>
                <a:cs typeface="Arial" panose="020B0604020202020204" pitchFamily="34" charset="0"/>
              </a:rPr>
              <a:t> du Conseil du CERN</a:t>
            </a:r>
          </a:p>
          <a:p>
            <a:r>
              <a:rPr lang="en-US" sz="1800" dirty="0" err="1">
                <a:latin typeface="Arial" panose="020B0604020202020204" pitchFamily="34" charset="0"/>
                <a:cs typeface="Arial" panose="020B0604020202020204" pitchFamily="34" charset="0"/>
              </a:rPr>
              <a:t>Période</a:t>
            </a:r>
            <a:r>
              <a:rPr lang="en-US" sz="1800" dirty="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du démarrage de la physique du LHC et de la découverte du boson de </a:t>
            </a:r>
            <a:r>
              <a:rPr lang="fr-FR" sz="1800" dirty="0" err="1">
                <a:latin typeface="Arial" panose="020B0604020202020204" pitchFamily="34" charset="0"/>
                <a:cs typeface="Arial" panose="020B0604020202020204" pitchFamily="34" charset="0"/>
              </a:rPr>
              <a:t>Higgs</a:t>
            </a:r>
            <a:r>
              <a:rPr lang="fr-FR" sz="18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E652B289-D7C1-5142-8771-50C2E959BB96}"/>
              </a:ext>
            </a:extLst>
          </p:cNvPr>
          <p:cNvSpPr txBox="1"/>
          <p:nvPr/>
        </p:nvSpPr>
        <p:spPr>
          <a:xfrm>
            <a:off x="123378" y="6341792"/>
            <a:ext cx="8778813" cy="338554"/>
          </a:xfrm>
          <a:prstGeom prst="rect">
            <a:avLst/>
          </a:prstGeom>
          <a:solidFill>
            <a:schemeClr val="accent1"/>
          </a:solidFill>
        </p:spPr>
        <p:txBody>
          <a:bodyPr wrap="none" rtlCol="0">
            <a:spAutoFit/>
          </a:bodyPr>
          <a:lstStyle/>
          <a:p>
            <a:r>
              <a:rPr lang="en-US" sz="1600" dirty="0">
                <a:latin typeface="Arial" panose="020B0604020202020204" pitchFamily="34" charset="0"/>
                <a:cs typeface="Arial" panose="020B0604020202020204" pitchFamily="34" charset="0"/>
              </a:rPr>
              <a:t>Et </a:t>
            </a:r>
            <a:r>
              <a:rPr lang="fr-CH" sz="1600" dirty="0">
                <a:latin typeface="Arial" panose="020B0604020202020204" pitchFamily="34" charset="0"/>
                <a:cs typeface="Arial" panose="020B0604020202020204" pitchFamily="34" charset="0"/>
              </a:rPr>
              <a:t>aussi : membre du SPC, délégué de </a:t>
            </a:r>
            <a:r>
              <a:rPr lang="en-US" sz="1600" dirty="0">
                <a:latin typeface="Arial" panose="020B0604020202020204" pitchFamily="34" charset="0"/>
                <a:cs typeface="Arial" panose="020B0604020202020204" pitchFamily="34" charset="0"/>
              </a:rPr>
              <a:t>la France au Conseil, </a:t>
            </a:r>
            <a:r>
              <a:rPr lang="en-US" sz="1600" dirty="0" err="1">
                <a:latin typeface="Arial" panose="020B0604020202020204" pitchFamily="34" charset="0"/>
                <a:cs typeface="Arial" panose="020B0604020202020204" pitchFamily="34" charset="0"/>
              </a:rPr>
              <a:t>membre</a:t>
            </a:r>
            <a:r>
              <a:rPr lang="en-US" sz="1600" dirty="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du jury d’ATTRACT, etc.</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48965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9E44C1D7-6EB8-1A4B-8764-1C68AB6A007F}"/>
              </a:ext>
            </a:extLst>
          </p:cNvPr>
          <p:cNvSpPr txBox="1"/>
          <p:nvPr/>
        </p:nvSpPr>
        <p:spPr>
          <a:xfrm>
            <a:off x="509700" y="1467194"/>
            <a:ext cx="4976619" cy="1738938"/>
          </a:xfrm>
          <a:prstGeom prst="rect">
            <a:avLst/>
          </a:prstGeom>
          <a:gradFill flip="none" rotWithShape="1">
            <a:gsLst>
              <a:gs pos="0">
                <a:srgbClr val="FFD579">
                  <a:tint val="66000"/>
                  <a:satMod val="160000"/>
                </a:srgbClr>
              </a:gs>
              <a:gs pos="50000">
                <a:srgbClr val="FFD579">
                  <a:tint val="44500"/>
                  <a:satMod val="160000"/>
                </a:srgbClr>
              </a:gs>
              <a:gs pos="100000">
                <a:srgbClr val="FFD579">
                  <a:tint val="23500"/>
                  <a:satMod val="160000"/>
                </a:srgbClr>
              </a:gs>
            </a:gsLst>
            <a:lin ang="13500000" scaled="1"/>
            <a:tileRect/>
          </a:gradFill>
        </p:spPr>
        <p:txBody>
          <a:bodyPr wrap="none" rtlCol="0">
            <a:spAutoFit/>
          </a:bodyPr>
          <a:lstStyle/>
          <a:p>
            <a:r>
              <a:rPr lang="en-US" sz="1800" dirty="0">
                <a:latin typeface="Arial" panose="020B0604020202020204" pitchFamily="34" charset="0"/>
                <a:cs typeface="Arial" panose="020B0604020202020204" pitchFamily="34" charset="0"/>
              </a:rPr>
              <a:t>16 </a:t>
            </a:r>
            <a:r>
              <a:rPr lang="fr-CH" sz="1800" dirty="0">
                <a:latin typeface="Arial" panose="020B0604020202020204" pitchFamily="34" charset="0"/>
                <a:cs typeface="Arial" panose="020B0604020202020204" pitchFamily="34" charset="0"/>
              </a:rPr>
              <a:t>novembre 1995</a:t>
            </a:r>
          </a:p>
          <a:p>
            <a:r>
              <a:rPr lang="fr-CH" sz="1800" dirty="0">
                <a:latin typeface="Arial" panose="020B0604020202020204" pitchFamily="34" charset="0"/>
                <a:cs typeface="Arial" panose="020B0604020202020204" pitchFamily="34" charset="0"/>
              </a:rPr>
              <a:t>Lettre à Peter Jenni (porte-parole d’ATLAS)</a:t>
            </a:r>
          </a:p>
          <a:p>
            <a:r>
              <a:rPr lang="fr-CH" sz="1800" dirty="0">
                <a:latin typeface="Arial" panose="020B0604020202020204" pitchFamily="34" charset="0"/>
                <a:cs typeface="Arial" panose="020B0604020202020204" pitchFamily="34" charset="0"/>
              </a:rPr>
              <a:t>annonçant que le LHCC allait recommander </a:t>
            </a:r>
          </a:p>
          <a:p>
            <a:r>
              <a:rPr lang="fr-CH" sz="1800" dirty="0">
                <a:latin typeface="Arial" panose="020B0604020202020204" pitchFamily="34" charset="0"/>
                <a:cs typeface="Arial" panose="020B0604020202020204" pitchFamily="34" charset="0"/>
              </a:rPr>
              <a:t>l’approbation des expériences ATLAS et CMS, </a:t>
            </a:r>
          </a:p>
          <a:p>
            <a:r>
              <a:rPr lang="fr-CH" sz="1800" dirty="0">
                <a:latin typeface="Arial" panose="020B0604020202020204" pitchFamily="34" charset="0"/>
                <a:cs typeface="Arial" panose="020B0604020202020204" pitchFamily="34" charset="0"/>
              </a:rPr>
              <a:t>signée par les referees d’ATLAS </a:t>
            </a:r>
          </a:p>
          <a:p>
            <a:r>
              <a:rPr lang="en-US" sz="1700" dirty="0">
                <a:latin typeface="Arial" panose="020B0604020202020204" pitchFamily="34" charset="0"/>
                <a:cs typeface="Arial" panose="020B0604020202020204" pitchFamily="34" charset="0"/>
              </a:rPr>
              <a:t>(</a:t>
            </a:r>
            <a:r>
              <a:rPr lang="fr-CH" sz="1700" dirty="0">
                <a:latin typeface="Arial" panose="020B0604020202020204" pitchFamily="34" charset="0"/>
                <a:cs typeface="Arial" panose="020B0604020202020204" pitchFamily="34" charset="0"/>
              </a:rPr>
              <a:t>sous la présidence de Hugh Montgomery</a:t>
            </a:r>
            <a:r>
              <a:rPr lang="en-US" sz="1700" dirty="0">
                <a:latin typeface="Arial" panose="020B0604020202020204" pitchFamily="34" charset="0"/>
                <a:cs typeface="Arial" panose="020B0604020202020204" pitchFamily="34" charset="0"/>
              </a:rPr>
              <a:t>)</a:t>
            </a:r>
          </a:p>
        </p:txBody>
      </p:sp>
      <p:grpSp>
        <p:nvGrpSpPr>
          <p:cNvPr id="8" name="Group 7">
            <a:extLst>
              <a:ext uri="{FF2B5EF4-FFF2-40B4-BE49-F238E27FC236}">
                <a16:creationId xmlns:a16="http://schemas.microsoft.com/office/drawing/2014/main" id="{C9C3739E-B968-9442-B89F-8F63F71791A4}"/>
              </a:ext>
            </a:extLst>
          </p:cNvPr>
          <p:cNvGrpSpPr>
            <a:grpSpLocks noChangeAspect="1"/>
          </p:cNvGrpSpPr>
          <p:nvPr/>
        </p:nvGrpSpPr>
        <p:grpSpPr>
          <a:xfrm>
            <a:off x="6353376" y="209863"/>
            <a:ext cx="5103495" cy="6515100"/>
            <a:chOff x="6138160" y="284813"/>
            <a:chExt cx="4834890" cy="6172200"/>
          </a:xfrm>
        </p:grpSpPr>
        <p:pic>
          <p:nvPicPr>
            <p:cNvPr id="5" name="Picture 4">
              <a:extLst>
                <a:ext uri="{FF2B5EF4-FFF2-40B4-BE49-F238E27FC236}">
                  <a16:creationId xmlns:a16="http://schemas.microsoft.com/office/drawing/2014/main" id="{56E54DE3-6BCD-4B42-98D6-E927253E85D8}"/>
                </a:ext>
              </a:extLst>
            </p:cNvPr>
            <p:cNvPicPr preferRelativeResize="0">
              <a:picLocks noChangeAspect="1"/>
            </p:cNvPicPr>
            <p:nvPr/>
          </p:nvPicPr>
          <p:blipFill>
            <a:blip r:embed="rId3"/>
            <a:stretch>
              <a:fillRect/>
            </a:stretch>
          </p:blipFill>
          <p:spPr>
            <a:xfrm>
              <a:off x="6138160" y="284813"/>
              <a:ext cx="4834890" cy="6172200"/>
            </a:xfrm>
            <a:prstGeom prst="rect">
              <a:avLst/>
            </a:prstGeom>
            <a:ln>
              <a:solidFill>
                <a:schemeClr val="accent1"/>
              </a:solidFill>
            </a:ln>
          </p:spPr>
        </p:pic>
        <p:sp>
          <p:nvSpPr>
            <p:cNvPr id="7" name="Oval 6">
              <a:extLst>
                <a:ext uri="{FF2B5EF4-FFF2-40B4-BE49-F238E27FC236}">
                  <a16:creationId xmlns:a16="http://schemas.microsoft.com/office/drawing/2014/main" id="{278591BB-81B7-D34E-900E-22C3346DB21D}"/>
                </a:ext>
              </a:extLst>
            </p:cNvPr>
            <p:cNvSpPr/>
            <p:nvPr/>
          </p:nvSpPr>
          <p:spPr bwMode="auto">
            <a:xfrm>
              <a:off x="8064708" y="2578308"/>
              <a:ext cx="809469" cy="41302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grpSp>
      <p:sp>
        <p:nvSpPr>
          <p:cNvPr id="9" name="TextBox 8">
            <a:extLst>
              <a:ext uri="{FF2B5EF4-FFF2-40B4-BE49-F238E27FC236}">
                <a16:creationId xmlns:a16="http://schemas.microsoft.com/office/drawing/2014/main" id="{06877DB7-713D-0047-979E-D70515C8EA72}"/>
              </a:ext>
            </a:extLst>
          </p:cNvPr>
          <p:cNvSpPr txBox="1"/>
          <p:nvPr/>
        </p:nvSpPr>
        <p:spPr>
          <a:xfrm>
            <a:off x="1618293" y="352512"/>
            <a:ext cx="2922595" cy="523220"/>
          </a:xfrm>
          <a:prstGeom prst="rect">
            <a:avLst/>
          </a:prstGeom>
          <a:gradFill flip="none" rotWithShape="1">
            <a:gsLst>
              <a:gs pos="0">
                <a:srgbClr val="FFD579">
                  <a:tint val="66000"/>
                  <a:satMod val="160000"/>
                </a:srgbClr>
              </a:gs>
              <a:gs pos="50000">
                <a:srgbClr val="FFD579">
                  <a:tint val="44500"/>
                  <a:satMod val="160000"/>
                </a:srgbClr>
              </a:gs>
              <a:gs pos="100000">
                <a:srgbClr val="FFD579">
                  <a:tint val="23500"/>
                  <a:satMod val="160000"/>
                </a:srgbClr>
              </a:gs>
            </a:gsLst>
            <a:lin ang="13500000" scaled="1"/>
            <a:tileRect/>
          </a:gradFill>
        </p:spPr>
        <p:txBody>
          <a:bodyPr wrap="none" rtlCol="0">
            <a:spAutoFit/>
          </a:bodyPr>
          <a:lstStyle/>
          <a:p>
            <a:r>
              <a:rPr lang="en-US" sz="2800" dirty="0"/>
              <a:t>Michel et le LHC</a:t>
            </a:r>
          </a:p>
        </p:txBody>
      </p:sp>
      <p:sp>
        <p:nvSpPr>
          <p:cNvPr id="2" name="TextBox 1">
            <a:extLst>
              <a:ext uri="{FF2B5EF4-FFF2-40B4-BE49-F238E27FC236}">
                <a16:creationId xmlns:a16="http://schemas.microsoft.com/office/drawing/2014/main" id="{C9B71F44-68F9-B64F-8EF6-E25421079143}"/>
              </a:ext>
            </a:extLst>
          </p:cNvPr>
          <p:cNvSpPr txBox="1"/>
          <p:nvPr/>
        </p:nvSpPr>
        <p:spPr>
          <a:xfrm>
            <a:off x="199457" y="3673932"/>
            <a:ext cx="6052851" cy="2585323"/>
          </a:xfrm>
          <a:prstGeom prst="rect">
            <a:avLst/>
          </a:prstGeom>
          <a:gradFill flip="none" rotWithShape="1">
            <a:gsLst>
              <a:gs pos="0">
                <a:srgbClr val="FFD579">
                  <a:tint val="66000"/>
                  <a:satMod val="160000"/>
                </a:srgbClr>
              </a:gs>
              <a:gs pos="50000">
                <a:srgbClr val="FFD579">
                  <a:tint val="44500"/>
                  <a:satMod val="160000"/>
                </a:srgbClr>
              </a:gs>
              <a:gs pos="100000">
                <a:srgbClr val="FFD579">
                  <a:tint val="23500"/>
                  <a:satMod val="160000"/>
                </a:srgbClr>
              </a:gs>
            </a:gsLst>
            <a:lin ang="13500000" scaled="1"/>
            <a:tileRect/>
          </a:gradFill>
        </p:spPr>
        <p:txBody>
          <a:bodyPr wrap="square" rtlCol="0">
            <a:spAutoFit/>
          </a:bodyPr>
          <a:lstStyle/>
          <a:p>
            <a:r>
              <a:rPr lang="fr-CH" sz="1800" dirty="0">
                <a:latin typeface="Arial" panose="020B0604020202020204" pitchFamily="34" charset="0"/>
                <a:cs typeface="Arial" panose="020B0604020202020204" pitchFamily="34" charset="0"/>
              </a:rPr>
              <a:t>Pendant la construction des expériences LHC, Michel,</a:t>
            </a:r>
          </a:p>
          <a:p>
            <a:r>
              <a:rPr lang="fr-CH" sz="1800" dirty="0">
                <a:latin typeface="Arial" panose="020B0604020202020204" pitchFamily="34" charset="0"/>
                <a:cs typeface="Arial" panose="020B0604020202020204" pitchFamily="34" charset="0"/>
              </a:rPr>
              <a:t>à l’époque à la tête de l'IN2P3, a très fortement soutenu </a:t>
            </a:r>
          </a:p>
          <a:p>
            <a:r>
              <a:rPr lang="fr-CH" sz="1800" dirty="0">
                <a:latin typeface="Arial" panose="020B0604020202020204" pitchFamily="34" charset="0"/>
                <a:cs typeface="Arial" panose="020B0604020202020204" pitchFamily="34" charset="0"/>
              </a:rPr>
              <a:t>les groupes français dans leurs projets de contributions </a:t>
            </a:r>
          </a:p>
          <a:p>
            <a:r>
              <a:rPr lang="fr-CH" sz="1800" dirty="0">
                <a:latin typeface="Arial" panose="020B0604020202020204" pitchFamily="34" charset="0"/>
                <a:cs typeface="Arial" panose="020B0604020202020204" pitchFamily="34" charset="0"/>
              </a:rPr>
              <a:t>ambitieuses pour les détecteurs du LHC, encouragé les travaux de R&amp;D nécessaires, et joué un rôle majeur pour l'obtention des moyens indispensables (en particulier à travers les TGIR). Il a aussi œuvré en faveur de la création du projet LCG-France et du Tier-1 au Centre de calcul de Lyon.</a:t>
            </a:r>
          </a:p>
        </p:txBody>
      </p:sp>
    </p:spTree>
    <p:extLst>
      <p:ext uri="{BB962C8B-B14F-4D97-AF65-F5344CB8AC3E}">
        <p14:creationId xmlns:p14="http://schemas.microsoft.com/office/powerpoint/2010/main" val="3180359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1524000" y="0"/>
            <a:ext cx="9252520" cy="6885384"/>
          </a:xfrm>
          <a:prstGeom prst="rect">
            <a:avLst/>
          </a:prstGeom>
          <a:solidFill>
            <a:srgbClr val="66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dirty="0">
              <a:effectLst>
                <a:outerShdw blurRad="38100" dist="38100" dir="2700000" algn="tl">
                  <a:srgbClr val="000000">
                    <a:alpha val="43137"/>
                  </a:srgbClr>
                </a:outerShdw>
              </a:effectLst>
              <a:latin typeface="Comic Sans MS" pitchFamily="-111" charset="0"/>
            </a:endParaRPr>
          </a:p>
        </p:txBody>
      </p:sp>
      <p:sp>
        <p:nvSpPr>
          <p:cNvPr id="17409" name="Slide Number Placeholder 4"/>
          <p:cNvSpPr>
            <a:spLocks noGrp="1"/>
          </p:cNvSpPr>
          <p:nvPr>
            <p:ph type="sldNum" sz="quarter" idx="4294967295"/>
          </p:nvPr>
        </p:nvSpPr>
        <p:spPr>
          <a:xfrm>
            <a:off x="9829800" y="6553200"/>
            <a:ext cx="838200" cy="30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B1E17EE3-F523-7945-ACBA-F7547367007F}" type="slidenum">
              <a:rPr lang="en-US" sz="1200">
                <a:solidFill>
                  <a:schemeClr val="tx2"/>
                </a:solidFill>
              </a:rPr>
              <a:pPr/>
              <a:t>4</a:t>
            </a:fld>
            <a:endParaRPr lang="en-US" sz="1200" dirty="0">
              <a:solidFill>
                <a:schemeClr val="tx2"/>
              </a:solidFill>
            </a:endParaRPr>
          </a:p>
        </p:txBody>
      </p:sp>
      <p:sp>
        <p:nvSpPr>
          <p:cNvPr id="5" name="TextBox 4"/>
          <p:cNvSpPr txBox="1"/>
          <p:nvPr/>
        </p:nvSpPr>
        <p:spPr>
          <a:xfrm>
            <a:off x="1703512" y="5072925"/>
            <a:ext cx="2165978" cy="353943"/>
          </a:xfrm>
          <a:prstGeom prst="rect">
            <a:avLst/>
          </a:prstGeom>
          <a:solidFill>
            <a:srgbClr val="FFCC00"/>
          </a:solidFill>
          <a:ln>
            <a:solidFill>
              <a:srgbClr val="000000"/>
            </a:solidFill>
          </a:ln>
        </p:spPr>
        <p:txBody>
          <a:bodyPr wrap="none" rtlCol="0">
            <a:spAutoFit/>
          </a:bodyPr>
          <a:lstStyle/>
          <a:p>
            <a:r>
              <a:rPr lang="en-US" sz="1700" dirty="0"/>
              <a:t>Excluded </a:t>
            </a:r>
            <a:r>
              <a:rPr lang="en-US" sz="1500" dirty="0"/>
              <a:t>at 95% CL</a:t>
            </a:r>
            <a:r>
              <a:rPr lang="en-US" sz="1700" dirty="0"/>
              <a:t>  </a:t>
            </a:r>
          </a:p>
        </p:txBody>
      </p:sp>
      <p:sp>
        <p:nvSpPr>
          <p:cNvPr id="26" name="TextBox 25"/>
          <p:cNvSpPr txBox="1"/>
          <p:nvPr/>
        </p:nvSpPr>
        <p:spPr>
          <a:xfrm>
            <a:off x="1703512" y="6295369"/>
            <a:ext cx="2093786" cy="353943"/>
          </a:xfrm>
          <a:prstGeom prst="rect">
            <a:avLst/>
          </a:prstGeom>
          <a:solidFill>
            <a:srgbClr val="CCFFFF"/>
          </a:solidFill>
          <a:ln>
            <a:solidFill>
              <a:srgbClr val="000000"/>
            </a:solidFill>
          </a:ln>
        </p:spPr>
        <p:txBody>
          <a:bodyPr wrap="none" rtlCol="0">
            <a:spAutoFit/>
          </a:bodyPr>
          <a:lstStyle/>
          <a:p>
            <a:r>
              <a:rPr lang="en-US" sz="1700" dirty="0"/>
              <a:t>Excluded </a:t>
            </a:r>
            <a:r>
              <a:rPr lang="en-US" sz="1500" dirty="0"/>
              <a:t>at 99% CL</a:t>
            </a:r>
            <a:endParaRPr lang="en-US" sz="1700" dirty="0"/>
          </a:p>
        </p:txBody>
      </p:sp>
      <p:sp>
        <p:nvSpPr>
          <p:cNvPr id="27" name="TextBox 26"/>
          <p:cNvSpPr txBox="1"/>
          <p:nvPr/>
        </p:nvSpPr>
        <p:spPr>
          <a:xfrm>
            <a:off x="1703513" y="5741917"/>
            <a:ext cx="2202847" cy="353943"/>
          </a:xfrm>
          <a:prstGeom prst="rect">
            <a:avLst/>
          </a:prstGeom>
          <a:solidFill>
            <a:srgbClr val="FFFFCC"/>
          </a:solidFill>
          <a:ln>
            <a:solidFill>
              <a:srgbClr val="000000"/>
            </a:solidFill>
          </a:ln>
        </p:spPr>
        <p:txBody>
          <a:bodyPr wrap="none" rtlCol="0">
            <a:spAutoFit/>
          </a:bodyPr>
          <a:lstStyle/>
          <a:p>
            <a:r>
              <a:rPr lang="en-US" sz="1700" dirty="0">
                <a:solidFill>
                  <a:srgbClr val="000000"/>
                </a:solidFill>
              </a:rPr>
              <a:t>Expected if no signal</a:t>
            </a:r>
          </a:p>
        </p:txBody>
      </p:sp>
      <p:sp>
        <p:nvSpPr>
          <p:cNvPr id="28" name="TextBox 27"/>
          <p:cNvSpPr txBox="1"/>
          <p:nvPr/>
        </p:nvSpPr>
        <p:spPr>
          <a:xfrm>
            <a:off x="4096810" y="5015430"/>
            <a:ext cx="4226833" cy="615553"/>
          </a:xfrm>
          <a:prstGeom prst="rect">
            <a:avLst/>
          </a:prstGeom>
          <a:solidFill>
            <a:srgbClr val="FFCC00"/>
          </a:solidFill>
          <a:ln>
            <a:solidFill>
              <a:srgbClr val="000000"/>
            </a:solidFill>
          </a:ln>
        </p:spPr>
        <p:txBody>
          <a:bodyPr wrap="none" rtlCol="0">
            <a:spAutoFit/>
          </a:bodyPr>
          <a:lstStyle/>
          <a:p>
            <a:r>
              <a:rPr lang="en-US" sz="1700" dirty="0"/>
              <a:t>112.7 &lt; </a:t>
            </a:r>
            <a:r>
              <a:rPr lang="en-US" sz="1700" dirty="0" err="1"/>
              <a:t>m</a:t>
            </a:r>
            <a:r>
              <a:rPr lang="en-US" sz="1700" baseline="-25000" dirty="0" err="1"/>
              <a:t>H</a:t>
            </a:r>
            <a:r>
              <a:rPr lang="en-US" sz="1700" baseline="-25000" dirty="0"/>
              <a:t> </a:t>
            </a:r>
            <a:r>
              <a:rPr lang="en-US" sz="1700" dirty="0"/>
              <a:t>&lt; 115.5 </a:t>
            </a:r>
            <a:r>
              <a:rPr lang="en-US" sz="1700" dirty="0" err="1"/>
              <a:t>GeV</a:t>
            </a:r>
            <a:r>
              <a:rPr lang="en-US" sz="1700" dirty="0"/>
              <a:t> </a:t>
            </a:r>
          </a:p>
          <a:p>
            <a:r>
              <a:rPr lang="en-US" sz="1700" dirty="0"/>
              <a:t>131 &lt;</a:t>
            </a:r>
            <a:r>
              <a:rPr lang="en-US" sz="1700" dirty="0" err="1"/>
              <a:t>m</a:t>
            </a:r>
            <a:r>
              <a:rPr lang="en-US" sz="1700" baseline="-25000" dirty="0" err="1"/>
              <a:t>H</a:t>
            </a:r>
            <a:r>
              <a:rPr lang="en-US" sz="1700" baseline="-25000" dirty="0"/>
              <a:t> </a:t>
            </a:r>
            <a:r>
              <a:rPr lang="en-US" sz="1700" dirty="0"/>
              <a:t>&lt; 453 </a:t>
            </a:r>
            <a:r>
              <a:rPr lang="en-US" sz="1700" dirty="0" err="1"/>
              <a:t>GeV</a:t>
            </a:r>
            <a:r>
              <a:rPr lang="en-US" sz="1700" dirty="0"/>
              <a:t>, except 237-251 </a:t>
            </a:r>
            <a:r>
              <a:rPr lang="en-US" sz="1700" dirty="0" err="1"/>
              <a:t>GeV</a:t>
            </a:r>
            <a:endParaRPr lang="en-US" sz="1700" dirty="0"/>
          </a:p>
        </p:txBody>
      </p:sp>
      <p:sp>
        <p:nvSpPr>
          <p:cNvPr id="30" name="TextBox 29"/>
          <p:cNvSpPr txBox="1"/>
          <p:nvPr/>
        </p:nvSpPr>
        <p:spPr>
          <a:xfrm>
            <a:off x="4109907" y="5775889"/>
            <a:ext cx="1729961" cy="353943"/>
          </a:xfrm>
          <a:prstGeom prst="rect">
            <a:avLst/>
          </a:prstGeom>
          <a:solidFill>
            <a:srgbClr val="FFFFCC"/>
          </a:solidFill>
          <a:ln>
            <a:solidFill>
              <a:srgbClr val="000000"/>
            </a:solidFill>
          </a:ln>
        </p:spPr>
        <p:txBody>
          <a:bodyPr wrap="none" rtlCol="0">
            <a:spAutoFit/>
          </a:bodyPr>
          <a:lstStyle/>
          <a:p>
            <a:r>
              <a:rPr lang="en-US" sz="1700" dirty="0">
                <a:solidFill>
                  <a:srgbClr val="000000"/>
                </a:solidFill>
              </a:rPr>
              <a:t>124.6-520 </a:t>
            </a:r>
            <a:r>
              <a:rPr lang="en-US" sz="1700" dirty="0" err="1">
                <a:solidFill>
                  <a:srgbClr val="000000"/>
                </a:solidFill>
              </a:rPr>
              <a:t>GeV</a:t>
            </a:r>
            <a:r>
              <a:rPr lang="en-US" sz="1700" dirty="0">
                <a:solidFill>
                  <a:srgbClr val="000000"/>
                </a:solidFill>
              </a:rPr>
              <a:t> </a:t>
            </a:r>
          </a:p>
        </p:txBody>
      </p:sp>
      <p:sp>
        <p:nvSpPr>
          <p:cNvPr id="31" name="TextBox 30"/>
          <p:cNvSpPr txBox="1"/>
          <p:nvPr/>
        </p:nvSpPr>
        <p:spPr>
          <a:xfrm>
            <a:off x="4079776" y="6295369"/>
            <a:ext cx="4390176" cy="353943"/>
          </a:xfrm>
          <a:prstGeom prst="rect">
            <a:avLst/>
          </a:prstGeom>
          <a:solidFill>
            <a:srgbClr val="CCFFFF"/>
          </a:solidFill>
          <a:ln>
            <a:solidFill>
              <a:srgbClr val="000000"/>
            </a:solidFill>
          </a:ln>
        </p:spPr>
        <p:txBody>
          <a:bodyPr wrap="none" rtlCol="0">
            <a:spAutoFit/>
          </a:bodyPr>
          <a:lstStyle/>
          <a:p>
            <a:r>
              <a:rPr lang="en-US" sz="1700" dirty="0"/>
              <a:t>133 &lt;</a:t>
            </a:r>
            <a:r>
              <a:rPr lang="en-US" sz="1700" dirty="0" err="1"/>
              <a:t>m</a:t>
            </a:r>
            <a:r>
              <a:rPr lang="en-US" sz="1700" baseline="-25000" dirty="0" err="1"/>
              <a:t>H</a:t>
            </a:r>
            <a:r>
              <a:rPr lang="en-US" sz="1700" baseline="-25000" dirty="0"/>
              <a:t> </a:t>
            </a:r>
            <a:r>
              <a:rPr lang="en-US" sz="1700" dirty="0"/>
              <a:t>&lt; 230 </a:t>
            </a:r>
            <a:r>
              <a:rPr lang="en-US" sz="1700" dirty="0" err="1"/>
              <a:t>GeV</a:t>
            </a:r>
            <a:r>
              <a:rPr lang="en-US" sz="1700" dirty="0"/>
              <a:t>, 260 &lt; </a:t>
            </a:r>
            <a:r>
              <a:rPr lang="en-US" sz="1700" dirty="0" err="1"/>
              <a:t>m</a:t>
            </a:r>
            <a:r>
              <a:rPr lang="en-US" sz="1700" baseline="-25000" dirty="0" err="1"/>
              <a:t>H</a:t>
            </a:r>
            <a:r>
              <a:rPr lang="en-US" sz="1700" baseline="-25000" dirty="0"/>
              <a:t> </a:t>
            </a:r>
            <a:r>
              <a:rPr lang="en-US" sz="1700" dirty="0"/>
              <a:t>&lt; 437 </a:t>
            </a:r>
            <a:r>
              <a:rPr lang="en-US" sz="1700" dirty="0" err="1"/>
              <a:t>GeV</a:t>
            </a:r>
            <a:r>
              <a:rPr lang="en-US" sz="1700" dirty="0"/>
              <a:t>   </a:t>
            </a:r>
          </a:p>
        </p:txBody>
      </p:sp>
      <p:pic>
        <p:nvPicPr>
          <p:cNvPr id="4" name="Picture 3" descr="Untitled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550" y="1340769"/>
            <a:ext cx="4171946" cy="3186289"/>
          </a:xfrm>
          <a:prstGeom prst="rect">
            <a:avLst/>
          </a:prstGeom>
          <a:ln>
            <a:solidFill>
              <a:srgbClr val="000000"/>
            </a:solidFill>
          </a:ln>
        </p:spPr>
      </p:pic>
      <p:sp>
        <p:nvSpPr>
          <p:cNvPr id="21" name="Rectangle 20"/>
          <p:cNvSpPr/>
          <p:nvPr/>
        </p:nvSpPr>
        <p:spPr bwMode="auto">
          <a:xfrm>
            <a:off x="6888088" y="1412776"/>
            <a:ext cx="612000" cy="2736304"/>
          </a:xfrm>
          <a:prstGeom prst="rect">
            <a:avLst/>
          </a:prstGeom>
          <a:solidFill>
            <a:srgbClr val="00009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effectLst>
                <a:outerShdw blurRad="38100" dist="38100" dir="2700000" algn="tl">
                  <a:srgbClr val="000000">
                    <a:alpha val="43137"/>
                  </a:srgbClr>
                </a:outerShdw>
              </a:effectLst>
              <a:latin typeface="Comic Sans MS" pitchFamily="-111" charset="0"/>
            </a:endParaRPr>
          </a:p>
        </p:txBody>
      </p:sp>
      <p:sp>
        <p:nvSpPr>
          <p:cNvPr id="24" name="TextBox 23"/>
          <p:cNvSpPr txBox="1"/>
          <p:nvPr/>
        </p:nvSpPr>
        <p:spPr>
          <a:xfrm>
            <a:off x="6960096" y="1196752"/>
            <a:ext cx="380232" cy="215444"/>
          </a:xfrm>
          <a:prstGeom prst="rect">
            <a:avLst/>
          </a:prstGeom>
          <a:solidFill>
            <a:schemeClr val="bg1"/>
          </a:solidFill>
          <a:ln>
            <a:solidFill>
              <a:srgbClr val="0000FF"/>
            </a:solidFill>
          </a:ln>
        </p:spPr>
        <p:txBody>
          <a:bodyPr wrap="none" rtlCol="0">
            <a:spAutoFit/>
          </a:bodyPr>
          <a:lstStyle/>
          <a:p>
            <a:r>
              <a:rPr lang="en-US" sz="800" dirty="0">
                <a:solidFill>
                  <a:srgbClr val="0000FF"/>
                </a:solidFill>
              </a:rPr>
              <a:t>LEP</a:t>
            </a:r>
          </a:p>
        </p:txBody>
      </p:sp>
      <p:sp>
        <p:nvSpPr>
          <p:cNvPr id="33" name="Rectangle 32"/>
          <p:cNvSpPr/>
          <p:nvPr/>
        </p:nvSpPr>
        <p:spPr bwMode="auto">
          <a:xfrm>
            <a:off x="8760296" y="1412776"/>
            <a:ext cx="1800200" cy="2736304"/>
          </a:xfrm>
          <a:prstGeom prst="rect">
            <a:avLst/>
          </a:prstGeom>
          <a:solidFill>
            <a:srgbClr val="FF000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effectLst>
                <a:outerShdw blurRad="38100" dist="38100" dir="2700000" algn="tl">
                  <a:srgbClr val="000000">
                    <a:alpha val="43137"/>
                  </a:srgbClr>
                </a:outerShdw>
              </a:effectLst>
              <a:latin typeface="Comic Sans MS" pitchFamily="-111" charset="0"/>
            </a:endParaRPr>
          </a:p>
        </p:txBody>
      </p:sp>
      <p:sp>
        <p:nvSpPr>
          <p:cNvPr id="34" name="Rectangle 33"/>
          <p:cNvSpPr/>
          <p:nvPr/>
        </p:nvSpPr>
        <p:spPr bwMode="auto">
          <a:xfrm>
            <a:off x="7392144" y="1412776"/>
            <a:ext cx="234000" cy="2736304"/>
          </a:xfrm>
          <a:prstGeom prst="rect">
            <a:avLst/>
          </a:prstGeom>
          <a:solidFill>
            <a:srgbClr val="FF000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effectLst>
                <a:outerShdw blurRad="38100" dist="38100" dir="2700000" algn="tl">
                  <a:srgbClr val="000000">
                    <a:alpha val="43137"/>
                  </a:srgbClr>
                </a:outerShdw>
              </a:effectLst>
              <a:latin typeface="Comic Sans MS" pitchFamily="-111" charset="0"/>
            </a:endParaRPr>
          </a:p>
        </p:txBody>
      </p:sp>
      <p:sp>
        <p:nvSpPr>
          <p:cNvPr id="38" name="TextBox 37"/>
          <p:cNvSpPr txBox="1"/>
          <p:nvPr/>
        </p:nvSpPr>
        <p:spPr>
          <a:xfrm>
            <a:off x="9091143" y="2492897"/>
            <a:ext cx="699743" cy="492443"/>
          </a:xfrm>
          <a:prstGeom prst="rect">
            <a:avLst/>
          </a:prstGeom>
          <a:solidFill>
            <a:schemeClr val="bg1"/>
          </a:solidFill>
          <a:ln>
            <a:solidFill>
              <a:srgbClr val="FF0000"/>
            </a:solidFill>
          </a:ln>
        </p:spPr>
        <p:txBody>
          <a:bodyPr wrap="none" rtlCol="0">
            <a:spAutoFit/>
          </a:bodyPr>
          <a:lstStyle/>
          <a:p>
            <a:r>
              <a:rPr lang="en-US" sz="1300" dirty="0">
                <a:solidFill>
                  <a:srgbClr val="FF0000"/>
                </a:solidFill>
              </a:rPr>
              <a:t>ATLAS</a:t>
            </a:r>
          </a:p>
          <a:p>
            <a:r>
              <a:rPr lang="en-US" sz="1300" dirty="0">
                <a:solidFill>
                  <a:srgbClr val="FF0000"/>
                </a:solidFill>
              </a:rPr>
              <a:t>today</a:t>
            </a:r>
          </a:p>
        </p:txBody>
      </p:sp>
      <p:sp>
        <p:nvSpPr>
          <p:cNvPr id="23" name="TextBox 22">
            <a:extLst>
              <a:ext uri="{FF2B5EF4-FFF2-40B4-BE49-F238E27FC236}">
                <a16:creationId xmlns:a16="http://schemas.microsoft.com/office/drawing/2014/main" id="{62FDC08C-F585-4B45-9AFF-D345FDDE1DA5}"/>
              </a:ext>
            </a:extLst>
          </p:cNvPr>
          <p:cNvSpPr txBox="1"/>
          <p:nvPr/>
        </p:nvSpPr>
        <p:spPr>
          <a:xfrm>
            <a:off x="1363577" y="113002"/>
            <a:ext cx="5437066" cy="415498"/>
          </a:xfrm>
          <a:prstGeom prst="rect">
            <a:avLst/>
          </a:prstGeom>
          <a:gradFill flip="none" rotWithShape="1">
            <a:gsLst>
              <a:gs pos="0">
                <a:srgbClr val="FFD579">
                  <a:tint val="66000"/>
                  <a:satMod val="160000"/>
                </a:srgbClr>
              </a:gs>
              <a:gs pos="50000">
                <a:srgbClr val="FFD579">
                  <a:tint val="44500"/>
                  <a:satMod val="160000"/>
                </a:srgbClr>
              </a:gs>
              <a:gs pos="100000">
                <a:srgbClr val="FFD579">
                  <a:tint val="23500"/>
                  <a:satMod val="160000"/>
                </a:srgbClr>
              </a:gs>
            </a:gsLst>
            <a:lin ang="13500000" scaled="1"/>
            <a:tileRect/>
          </a:gradFill>
        </p:spPr>
        <p:txBody>
          <a:bodyPr wrap="none" rtlCol="0">
            <a:spAutoFit/>
          </a:bodyPr>
          <a:lstStyle/>
          <a:p>
            <a:r>
              <a:rPr lang="fr-CH" sz="2100" dirty="0"/>
              <a:t>Décembre 2011 : séminaire </a:t>
            </a:r>
            <a:r>
              <a:rPr lang="fr-CH" sz="2100" dirty="0" err="1"/>
              <a:t>Higgs</a:t>
            </a:r>
            <a:r>
              <a:rPr lang="fr-CH" sz="2100" dirty="0"/>
              <a:t> au CERN</a:t>
            </a:r>
          </a:p>
        </p:txBody>
      </p:sp>
      <p:pic>
        <p:nvPicPr>
          <p:cNvPr id="7" name="Picture 6">
            <a:extLst>
              <a:ext uri="{FF2B5EF4-FFF2-40B4-BE49-F238E27FC236}">
                <a16:creationId xmlns:a16="http://schemas.microsoft.com/office/drawing/2014/main" id="{44EBE93D-5C82-B24E-849C-C4A49BE3CDBA}"/>
              </a:ext>
            </a:extLst>
          </p:cNvPr>
          <p:cNvPicPr preferRelativeResize="0">
            <a:picLocks noChangeAspect="1"/>
          </p:cNvPicPr>
          <p:nvPr/>
        </p:nvPicPr>
        <p:blipFill>
          <a:blip r:embed="rId4"/>
          <a:stretch>
            <a:fillRect/>
          </a:stretch>
        </p:blipFill>
        <p:spPr>
          <a:xfrm>
            <a:off x="658653" y="1814152"/>
            <a:ext cx="3330099" cy="2487168"/>
          </a:xfrm>
          <a:prstGeom prst="rect">
            <a:avLst/>
          </a:prstGeom>
        </p:spPr>
      </p:pic>
    </p:spTree>
    <p:extLst>
      <p:ext uri="{BB962C8B-B14F-4D97-AF65-F5344CB8AC3E}">
        <p14:creationId xmlns:p14="http://schemas.microsoft.com/office/powerpoint/2010/main" val="192119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linds(horizontal)">
                                      <p:cBhvr>
                                        <p:cTn id="11" dur="500"/>
                                        <p:tgtEl>
                                          <p:spTgt spid="3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linds(horizontal)">
                                      <p:cBhvr>
                                        <p:cTn id="14" dur="500"/>
                                        <p:tgtEl>
                                          <p:spTgt spid="38"/>
                                        </p:tgtEl>
                                      </p:cBhvr>
                                    </p:animEffect>
                                  </p:childTnLst>
                                </p:cTn>
                              </p:par>
                              <p:par>
                                <p:cTn id="15" presetID="3" presetClass="entr" presetSubtype="10" fill="hold" grpId="1"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linds(horizontal)">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8" grpId="0" animBg="1"/>
      <p:bldP spid="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1524000" y="0"/>
            <a:ext cx="9252520" cy="6885384"/>
          </a:xfrm>
          <a:prstGeom prst="rect">
            <a:avLst/>
          </a:prstGeom>
          <a:solidFill>
            <a:srgbClr val="66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dirty="0">
              <a:effectLst>
                <a:outerShdw blurRad="38100" dist="38100" dir="2700000" algn="tl">
                  <a:srgbClr val="000000">
                    <a:alpha val="43137"/>
                  </a:srgbClr>
                </a:outerShdw>
              </a:effectLst>
              <a:latin typeface="Comic Sans MS" pitchFamily="-111" charset="0"/>
            </a:endParaRPr>
          </a:p>
        </p:txBody>
      </p:sp>
      <p:sp>
        <p:nvSpPr>
          <p:cNvPr id="17409" name="Slide Number Placeholder 4"/>
          <p:cNvSpPr>
            <a:spLocks noGrp="1"/>
          </p:cNvSpPr>
          <p:nvPr>
            <p:ph type="sldNum" sz="quarter" idx="4294967295"/>
          </p:nvPr>
        </p:nvSpPr>
        <p:spPr>
          <a:xfrm>
            <a:off x="9829800" y="6553200"/>
            <a:ext cx="838200" cy="30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B1E17EE3-F523-7945-ACBA-F7547367007F}" type="slidenum">
              <a:rPr lang="en-US" sz="1200">
                <a:solidFill>
                  <a:schemeClr val="tx2"/>
                </a:solidFill>
              </a:rPr>
              <a:pPr/>
              <a:t>5</a:t>
            </a:fld>
            <a:endParaRPr lang="en-US" sz="1200" dirty="0">
              <a:solidFill>
                <a:schemeClr val="tx2"/>
              </a:solidFill>
            </a:endParaRPr>
          </a:p>
        </p:txBody>
      </p:sp>
      <p:sp>
        <p:nvSpPr>
          <p:cNvPr id="5" name="TextBox 4"/>
          <p:cNvSpPr txBox="1"/>
          <p:nvPr/>
        </p:nvSpPr>
        <p:spPr>
          <a:xfrm>
            <a:off x="1703512" y="5072925"/>
            <a:ext cx="2165978" cy="353943"/>
          </a:xfrm>
          <a:prstGeom prst="rect">
            <a:avLst/>
          </a:prstGeom>
          <a:solidFill>
            <a:srgbClr val="FFCC00"/>
          </a:solidFill>
          <a:ln>
            <a:solidFill>
              <a:srgbClr val="000000"/>
            </a:solidFill>
          </a:ln>
        </p:spPr>
        <p:txBody>
          <a:bodyPr wrap="none" rtlCol="0">
            <a:spAutoFit/>
          </a:bodyPr>
          <a:lstStyle/>
          <a:p>
            <a:r>
              <a:rPr lang="en-US" sz="1700" dirty="0"/>
              <a:t>Excluded </a:t>
            </a:r>
            <a:r>
              <a:rPr lang="en-US" sz="1500" dirty="0"/>
              <a:t>at 95% CL</a:t>
            </a:r>
            <a:r>
              <a:rPr lang="en-US" sz="1700" dirty="0"/>
              <a:t>  </a:t>
            </a:r>
          </a:p>
        </p:txBody>
      </p:sp>
      <p:sp>
        <p:nvSpPr>
          <p:cNvPr id="26" name="TextBox 25"/>
          <p:cNvSpPr txBox="1"/>
          <p:nvPr/>
        </p:nvSpPr>
        <p:spPr>
          <a:xfrm>
            <a:off x="1703512" y="6295369"/>
            <a:ext cx="2093786" cy="353943"/>
          </a:xfrm>
          <a:prstGeom prst="rect">
            <a:avLst/>
          </a:prstGeom>
          <a:solidFill>
            <a:srgbClr val="CCFFFF"/>
          </a:solidFill>
          <a:ln>
            <a:solidFill>
              <a:srgbClr val="000000"/>
            </a:solidFill>
          </a:ln>
        </p:spPr>
        <p:txBody>
          <a:bodyPr wrap="none" rtlCol="0">
            <a:spAutoFit/>
          </a:bodyPr>
          <a:lstStyle/>
          <a:p>
            <a:r>
              <a:rPr lang="en-US" sz="1700" dirty="0"/>
              <a:t>Excluded </a:t>
            </a:r>
            <a:r>
              <a:rPr lang="en-US" sz="1500" dirty="0"/>
              <a:t>at 99% CL</a:t>
            </a:r>
            <a:endParaRPr lang="en-US" sz="1700" dirty="0"/>
          </a:p>
        </p:txBody>
      </p:sp>
      <p:sp>
        <p:nvSpPr>
          <p:cNvPr id="27" name="TextBox 26"/>
          <p:cNvSpPr txBox="1"/>
          <p:nvPr/>
        </p:nvSpPr>
        <p:spPr>
          <a:xfrm>
            <a:off x="1703513" y="5741917"/>
            <a:ext cx="2202847" cy="353943"/>
          </a:xfrm>
          <a:prstGeom prst="rect">
            <a:avLst/>
          </a:prstGeom>
          <a:solidFill>
            <a:srgbClr val="FFFFCC"/>
          </a:solidFill>
          <a:ln>
            <a:solidFill>
              <a:srgbClr val="000000"/>
            </a:solidFill>
          </a:ln>
        </p:spPr>
        <p:txBody>
          <a:bodyPr wrap="none" rtlCol="0">
            <a:spAutoFit/>
          </a:bodyPr>
          <a:lstStyle/>
          <a:p>
            <a:r>
              <a:rPr lang="en-US" sz="1700" dirty="0">
                <a:solidFill>
                  <a:srgbClr val="000000"/>
                </a:solidFill>
              </a:rPr>
              <a:t>Expected if no signal</a:t>
            </a:r>
          </a:p>
        </p:txBody>
      </p:sp>
      <p:sp>
        <p:nvSpPr>
          <p:cNvPr id="28" name="TextBox 27"/>
          <p:cNvSpPr txBox="1"/>
          <p:nvPr/>
        </p:nvSpPr>
        <p:spPr>
          <a:xfrm>
            <a:off x="4096810" y="5015430"/>
            <a:ext cx="4226833" cy="615553"/>
          </a:xfrm>
          <a:prstGeom prst="rect">
            <a:avLst/>
          </a:prstGeom>
          <a:solidFill>
            <a:srgbClr val="FFCC00"/>
          </a:solidFill>
          <a:ln>
            <a:solidFill>
              <a:srgbClr val="000000"/>
            </a:solidFill>
          </a:ln>
        </p:spPr>
        <p:txBody>
          <a:bodyPr wrap="none" rtlCol="0">
            <a:spAutoFit/>
          </a:bodyPr>
          <a:lstStyle/>
          <a:p>
            <a:r>
              <a:rPr lang="en-US" sz="1700" dirty="0"/>
              <a:t>112.7 &lt; </a:t>
            </a:r>
            <a:r>
              <a:rPr lang="en-US" sz="1700" dirty="0" err="1"/>
              <a:t>m</a:t>
            </a:r>
            <a:r>
              <a:rPr lang="en-US" sz="1700" baseline="-25000" dirty="0" err="1"/>
              <a:t>H</a:t>
            </a:r>
            <a:r>
              <a:rPr lang="en-US" sz="1700" baseline="-25000" dirty="0"/>
              <a:t> </a:t>
            </a:r>
            <a:r>
              <a:rPr lang="en-US" sz="1700" dirty="0"/>
              <a:t>&lt; 115.5 </a:t>
            </a:r>
            <a:r>
              <a:rPr lang="en-US" sz="1700" dirty="0" err="1"/>
              <a:t>GeV</a:t>
            </a:r>
            <a:r>
              <a:rPr lang="en-US" sz="1700" dirty="0"/>
              <a:t> </a:t>
            </a:r>
          </a:p>
          <a:p>
            <a:r>
              <a:rPr lang="en-US" sz="1700" dirty="0"/>
              <a:t>131 &lt;</a:t>
            </a:r>
            <a:r>
              <a:rPr lang="en-US" sz="1700" dirty="0" err="1"/>
              <a:t>m</a:t>
            </a:r>
            <a:r>
              <a:rPr lang="en-US" sz="1700" baseline="-25000" dirty="0" err="1"/>
              <a:t>H</a:t>
            </a:r>
            <a:r>
              <a:rPr lang="en-US" sz="1700" baseline="-25000" dirty="0"/>
              <a:t> </a:t>
            </a:r>
            <a:r>
              <a:rPr lang="en-US" sz="1700" dirty="0"/>
              <a:t>&lt; 453 </a:t>
            </a:r>
            <a:r>
              <a:rPr lang="en-US" sz="1700" dirty="0" err="1"/>
              <a:t>GeV</a:t>
            </a:r>
            <a:r>
              <a:rPr lang="en-US" sz="1700" dirty="0"/>
              <a:t>, except 237-251 </a:t>
            </a:r>
            <a:r>
              <a:rPr lang="en-US" sz="1700" dirty="0" err="1"/>
              <a:t>GeV</a:t>
            </a:r>
            <a:endParaRPr lang="en-US" sz="1700" dirty="0"/>
          </a:p>
        </p:txBody>
      </p:sp>
      <p:sp>
        <p:nvSpPr>
          <p:cNvPr id="30" name="TextBox 29"/>
          <p:cNvSpPr txBox="1"/>
          <p:nvPr/>
        </p:nvSpPr>
        <p:spPr>
          <a:xfrm>
            <a:off x="4109907" y="5775889"/>
            <a:ext cx="1729961" cy="353943"/>
          </a:xfrm>
          <a:prstGeom prst="rect">
            <a:avLst/>
          </a:prstGeom>
          <a:solidFill>
            <a:srgbClr val="FFFFCC"/>
          </a:solidFill>
          <a:ln>
            <a:solidFill>
              <a:srgbClr val="000000"/>
            </a:solidFill>
          </a:ln>
        </p:spPr>
        <p:txBody>
          <a:bodyPr wrap="none" rtlCol="0">
            <a:spAutoFit/>
          </a:bodyPr>
          <a:lstStyle/>
          <a:p>
            <a:r>
              <a:rPr lang="en-US" sz="1700" dirty="0">
                <a:solidFill>
                  <a:srgbClr val="000000"/>
                </a:solidFill>
              </a:rPr>
              <a:t>124.6-520 </a:t>
            </a:r>
            <a:r>
              <a:rPr lang="en-US" sz="1700" dirty="0" err="1">
                <a:solidFill>
                  <a:srgbClr val="000000"/>
                </a:solidFill>
              </a:rPr>
              <a:t>GeV</a:t>
            </a:r>
            <a:r>
              <a:rPr lang="en-US" sz="1700" dirty="0">
                <a:solidFill>
                  <a:srgbClr val="000000"/>
                </a:solidFill>
              </a:rPr>
              <a:t> </a:t>
            </a:r>
          </a:p>
        </p:txBody>
      </p:sp>
      <p:sp>
        <p:nvSpPr>
          <p:cNvPr id="31" name="TextBox 30"/>
          <p:cNvSpPr txBox="1"/>
          <p:nvPr/>
        </p:nvSpPr>
        <p:spPr>
          <a:xfrm>
            <a:off x="4079776" y="6295369"/>
            <a:ext cx="4390176" cy="353943"/>
          </a:xfrm>
          <a:prstGeom prst="rect">
            <a:avLst/>
          </a:prstGeom>
          <a:solidFill>
            <a:srgbClr val="CCFFFF"/>
          </a:solidFill>
          <a:ln>
            <a:solidFill>
              <a:srgbClr val="000000"/>
            </a:solidFill>
          </a:ln>
        </p:spPr>
        <p:txBody>
          <a:bodyPr wrap="none" rtlCol="0">
            <a:spAutoFit/>
          </a:bodyPr>
          <a:lstStyle/>
          <a:p>
            <a:r>
              <a:rPr lang="en-US" sz="1700" dirty="0"/>
              <a:t>133 &lt;</a:t>
            </a:r>
            <a:r>
              <a:rPr lang="en-US" sz="1700" dirty="0" err="1"/>
              <a:t>m</a:t>
            </a:r>
            <a:r>
              <a:rPr lang="en-US" sz="1700" baseline="-25000" dirty="0" err="1"/>
              <a:t>H</a:t>
            </a:r>
            <a:r>
              <a:rPr lang="en-US" sz="1700" baseline="-25000" dirty="0"/>
              <a:t> </a:t>
            </a:r>
            <a:r>
              <a:rPr lang="en-US" sz="1700" dirty="0"/>
              <a:t>&lt; 230 </a:t>
            </a:r>
            <a:r>
              <a:rPr lang="en-US" sz="1700" dirty="0" err="1"/>
              <a:t>GeV</a:t>
            </a:r>
            <a:r>
              <a:rPr lang="en-US" sz="1700" dirty="0"/>
              <a:t>, 260 &lt; </a:t>
            </a:r>
            <a:r>
              <a:rPr lang="en-US" sz="1700" dirty="0" err="1"/>
              <a:t>m</a:t>
            </a:r>
            <a:r>
              <a:rPr lang="en-US" sz="1700" baseline="-25000" dirty="0" err="1"/>
              <a:t>H</a:t>
            </a:r>
            <a:r>
              <a:rPr lang="en-US" sz="1700" baseline="-25000" dirty="0"/>
              <a:t> </a:t>
            </a:r>
            <a:r>
              <a:rPr lang="en-US" sz="1700" dirty="0"/>
              <a:t>&lt; 437 </a:t>
            </a:r>
            <a:r>
              <a:rPr lang="en-US" sz="1700" dirty="0" err="1"/>
              <a:t>GeV</a:t>
            </a:r>
            <a:r>
              <a:rPr lang="en-US" sz="1700" dirty="0"/>
              <a:t>   </a:t>
            </a:r>
          </a:p>
        </p:txBody>
      </p:sp>
      <p:pic>
        <p:nvPicPr>
          <p:cNvPr id="4" name="Picture 3" descr="Untitled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550" y="1340769"/>
            <a:ext cx="4171946" cy="3186289"/>
          </a:xfrm>
          <a:prstGeom prst="rect">
            <a:avLst/>
          </a:prstGeom>
          <a:ln>
            <a:solidFill>
              <a:srgbClr val="000000"/>
            </a:solidFill>
          </a:ln>
        </p:spPr>
      </p:pic>
      <p:sp>
        <p:nvSpPr>
          <p:cNvPr id="21" name="Rectangle 20"/>
          <p:cNvSpPr/>
          <p:nvPr/>
        </p:nvSpPr>
        <p:spPr bwMode="auto">
          <a:xfrm>
            <a:off x="6888088" y="1412776"/>
            <a:ext cx="576000" cy="2736304"/>
          </a:xfrm>
          <a:prstGeom prst="rect">
            <a:avLst/>
          </a:prstGeom>
          <a:solidFill>
            <a:srgbClr val="00009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effectLst>
                <a:outerShdw blurRad="38100" dist="38100" dir="2700000" algn="tl">
                  <a:srgbClr val="000000">
                    <a:alpha val="43137"/>
                  </a:srgbClr>
                </a:outerShdw>
              </a:effectLst>
              <a:latin typeface="Comic Sans MS" pitchFamily="-111" charset="0"/>
            </a:endParaRPr>
          </a:p>
        </p:txBody>
      </p:sp>
      <p:sp>
        <p:nvSpPr>
          <p:cNvPr id="24" name="TextBox 23"/>
          <p:cNvSpPr txBox="1"/>
          <p:nvPr/>
        </p:nvSpPr>
        <p:spPr>
          <a:xfrm>
            <a:off x="6960096" y="1196752"/>
            <a:ext cx="380232" cy="215444"/>
          </a:xfrm>
          <a:prstGeom prst="rect">
            <a:avLst/>
          </a:prstGeom>
          <a:solidFill>
            <a:schemeClr val="bg1"/>
          </a:solidFill>
          <a:ln>
            <a:solidFill>
              <a:srgbClr val="0000FF"/>
            </a:solidFill>
          </a:ln>
        </p:spPr>
        <p:txBody>
          <a:bodyPr wrap="none" rtlCol="0">
            <a:spAutoFit/>
          </a:bodyPr>
          <a:lstStyle/>
          <a:p>
            <a:r>
              <a:rPr lang="en-US" sz="800" dirty="0">
                <a:solidFill>
                  <a:srgbClr val="0000FF"/>
                </a:solidFill>
              </a:rPr>
              <a:t>LEP</a:t>
            </a:r>
          </a:p>
        </p:txBody>
      </p:sp>
      <p:sp>
        <p:nvSpPr>
          <p:cNvPr id="33" name="Rectangle 32"/>
          <p:cNvSpPr/>
          <p:nvPr/>
        </p:nvSpPr>
        <p:spPr bwMode="auto">
          <a:xfrm>
            <a:off x="8760296" y="1412776"/>
            <a:ext cx="1800200" cy="2736304"/>
          </a:xfrm>
          <a:prstGeom prst="rect">
            <a:avLst/>
          </a:prstGeom>
          <a:solidFill>
            <a:srgbClr val="FF000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effectLst>
                <a:outerShdw blurRad="38100" dist="38100" dir="2700000" algn="tl">
                  <a:srgbClr val="000000">
                    <a:alpha val="43137"/>
                  </a:srgbClr>
                </a:outerShdw>
              </a:effectLst>
              <a:latin typeface="Comic Sans MS" pitchFamily="-111" charset="0"/>
            </a:endParaRPr>
          </a:p>
        </p:txBody>
      </p:sp>
      <p:sp>
        <p:nvSpPr>
          <p:cNvPr id="34" name="Rectangle 33"/>
          <p:cNvSpPr/>
          <p:nvPr/>
        </p:nvSpPr>
        <p:spPr bwMode="auto">
          <a:xfrm>
            <a:off x="7392144" y="1412776"/>
            <a:ext cx="234000" cy="2736304"/>
          </a:xfrm>
          <a:prstGeom prst="rect">
            <a:avLst/>
          </a:prstGeom>
          <a:solidFill>
            <a:srgbClr val="FF000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effectLst>
                <a:outerShdw blurRad="38100" dist="38100" dir="2700000" algn="tl">
                  <a:srgbClr val="000000">
                    <a:alpha val="43137"/>
                  </a:srgbClr>
                </a:outerShdw>
              </a:effectLst>
              <a:latin typeface="Comic Sans MS" pitchFamily="-111" charset="0"/>
            </a:endParaRPr>
          </a:p>
        </p:txBody>
      </p:sp>
      <p:sp>
        <p:nvSpPr>
          <p:cNvPr id="38" name="TextBox 37"/>
          <p:cNvSpPr txBox="1"/>
          <p:nvPr/>
        </p:nvSpPr>
        <p:spPr>
          <a:xfrm>
            <a:off x="9091143" y="2492897"/>
            <a:ext cx="699743" cy="492443"/>
          </a:xfrm>
          <a:prstGeom prst="rect">
            <a:avLst/>
          </a:prstGeom>
          <a:solidFill>
            <a:schemeClr val="bg1"/>
          </a:solidFill>
          <a:ln>
            <a:solidFill>
              <a:srgbClr val="FF0000"/>
            </a:solidFill>
          </a:ln>
        </p:spPr>
        <p:txBody>
          <a:bodyPr wrap="none" rtlCol="0">
            <a:spAutoFit/>
          </a:bodyPr>
          <a:lstStyle/>
          <a:p>
            <a:r>
              <a:rPr lang="en-US" sz="1300" dirty="0">
                <a:solidFill>
                  <a:srgbClr val="FF0000"/>
                </a:solidFill>
              </a:rPr>
              <a:t>ATLAS</a:t>
            </a:r>
          </a:p>
          <a:p>
            <a:r>
              <a:rPr lang="en-US" sz="1300" dirty="0">
                <a:solidFill>
                  <a:srgbClr val="FF0000"/>
                </a:solidFill>
              </a:rPr>
              <a:t>today</a:t>
            </a:r>
          </a:p>
        </p:txBody>
      </p:sp>
      <p:sp>
        <p:nvSpPr>
          <p:cNvPr id="23" name="TextBox 22">
            <a:extLst>
              <a:ext uri="{FF2B5EF4-FFF2-40B4-BE49-F238E27FC236}">
                <a16:creationId xmlns:a16="http://schemas.microsoft.com/office/drawing/2014/main" id="{62FDC08C-F585-4B45-9AFF-D345FDDE1DA5}"/>
              </a:ext>
            </a:extLst>
          </p:cNvPr>
          <p:cNvSpPr txBox="1"/>
          <p:nvPr/>
        </p:nvSpPr>
        <p:spPr>
          <a:xfrm>
            <a:off x="1363577" y="113002"/>
            <a:ext cx="8949117" cy="738664"/>
          </a:xfrm>
          <a:prstGeom prst="rect">
            <a:avLst/>
          </a:prstGeom>
          <a:gradFill flip="none" rotWithShape="1">
            <a:gsLst>
              <a:gs pos="0">
                <a:srgbClr val="FFD579">
                  <a:tint val="66000"/>
                  <a:satMod val="160000"/>
                </a:srgbClr>
              </a:gs>
              <a:gs pos="50000">
                <a:srgbClr val="FFD579">
                  <a:tint val="44500"/>
                  <a:satMod val="160000"/>
                </a:srgbClr>
              </a:gs>
              <a:gs pos="100000">
                <a:srgbClr val="FFD579">
                  <a:tint val="23500"/>
                  <a:satMod val="160000"/>
                </a:srgbClr>
              </a:gs>
            </a:gsLst>
            <a:lin ang="13500000" scaled="1"/>
            <a:tileRect/>
          </a:gradFill>
        </p:spPr>
        <p:txBody>
          <a:bodyPr wrap="none" rtlCol="0">
            <a:spAutoFit/>
          </a:bodyPr>
          <a:lstStyle/>
          <a:p>
            <a:r>
              <a:rPr lang="fr-CH" sz="2100" dirty="0"/>
              <a:t>Décembre 2011 : séminaire </a:t>
            </a:r>
            <a:r>
              <a:rPr lang="fr-CH" sz="2100" dirty="0" err="1"/>
              <a:t>Higgs</a:t>
            </a:r>
            <a:r>
              <a:rPr lang="fr-CH" sz="2100" dirty="0"/>
              <a:t> au CERN : soulagement et délivrance. </a:t>
            </a:r>
          </a:p>
          <a:p>
            <a:r>
              <a:rPr lang="fr-CH" sz="2100" dirty="0"/>
              <a:t>Le « signal » du LEP à ~115 </a:t>
            </a:r>
            <a:r>
              <a:rPr lang="fr-CH" sz="2100" dirty="0" err="1"/>
              <a:t>GeV</a:t>
            </a:r>
            <a:r>
              <a:rPr lang="fr-CH" sz="2100" dirty="0"/>
              <a:t> est exclu par les données du LHC.</a:t>
            </a:r>
          </a:p>
        </p:txBody>
      </p:sp>
      <p:pic>
        <p:nvPicPr>
          <p:cNvPr id="7" name="Picture 6">
            <a:extLst>
              <a:ext uri="{FF2B5EF4-FFF2-40B4-BE49-F238E27FC236}">
                <a16:creationId xmlns:a16="http://schemas.microsoft.com/office/drawing/2014/main" id="{44EBE93D-5C82-B24E-849C-C4A49BE3CDBA}"/>
              </a:ext>
            </a:extLst>
          </p:cNvPr>
          <p:cNvPicPr preferRelativeResize="0">
            <a:picLocks noChangeAspect="1"/>
          </p:cNvPicPr>
          <p:nvPr/>
        </p:nvPicPr>
        <p:blipFill>
          <a:blip r:embed="rId4"/>
          <a:stretch>
            <a:fillRect/>
          </a:stretch>
        </p:blipFill>
        <p:spPr>
          <a:xfrm>
            <a:off x="658653" y="1814152"/>
            <a:ext cx="3330099" cy="2487168"/>
          </a:xfrm>
          <a:prstGeom prst="rect">
            <a:avLst/>
          </a:prstGeom>
        </p:spPr>
      </p:pic>
    </p:spTree>
    <p:extLst>
      <p:ext uri="{BB962C8B-B14F-4D97-AF65-F5344CB8AC3E}">
        <p14:creationId xmlns:p14="http://schemas.microsoft.com/office/powerpoint/2010/main" val="258983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B077C04D-D4FA-EA49-9C7B-0327ECED3A54}"/>
              </a:ext>
            </a:extLst>
          </p:cNvPr>
          <p:cNvSpPr txBox="1"/>
          <p:nvPr/>
        </p:nvSpPr>
        <p:spPr>
          <a:xfrm>
            <a:off x="2333172" y="312298"/>
            <a:ext cx="6696064" cy="492443"/>
          </a:xfrm>
          <a:prstGeom prst="rect">
            <a:avLst/>
          </a:prstGeom>
          <a:solidFill>
            <a:srgbClr val="A8D7FF"/>
          </a:solidFill>
        </p:spPr>
        <p:txBody>
          <a:bodyPr wrap="none" rtlCol="0">
            <a:spAutoFit/>
          </a:bodyPr>
          <a:lstStyle/>
          <a:p>
            <a:r>
              <a:rPr lang="fr-CH" sz="2600" dirty="0">
                <a:latin typeface="Arial" panose="020B0604020202020204" pitchFamily="34" charset="0"/>
                <a:cs typeface="Arial" panose="020B0604020202020204" pitchFamily="34" charset="0"/>
              </a:rPr>
              <a:t>Michel </a:t>
            </a:r>
            <a:r>
              <a:rPr lang="fr-CH" sz="2600" dirty="0" err="1">
                <a:latin typeface="Arial" panose="020B0604020202020204" pitchFamily="34" charset="0"/>
                <a:cs typeface="Arial" panose="020B0604020202020204" pitchFamily="34" charset="0"/>
              </a:rPr>
              <a:t>Spiro</a:t>
            </a:r>
            <a:r>
              <a:rPr lang="fr-CH" sz="2600" dirty="0">
                <a:latin typeface="Arial" panose="020B0604020202020204" pitchFamily="34" charset="0"/>
                <a:cs typeface="Arial" panose="020B0604020202020204" pitchFamily="34" charset="0"/>
              </a:rPr>
              <a:t> président du </a:t>
            </a:r>
            <a:r>
              <a:rPr lang="en-US" sz="2600" dirty="0" err="1">
                <a:latin typeface="Arial" panose="020B0604020202020204" pitchFamily="34" charset="0"/>
                <a:cs typeface="Arial" panose="020B0604020202020204" pitchFamily="34" charset="0"/>
              </a:rPr>
              <a:t>Conseil</a:t>
            </a:r>
            <a:r>
              <a:rPr lang="en-US" sz="2600" dirty="0">
                <a:latin typeface="Arial" panose="020B0604020202020204" pitchFamily="34" charset="0"/>
                <a:cs typeface="Arial" panose="020B0604020202020204" pitchFamily="34" charset="0"/>
              </a:rPr>
              <a:t> du CERN</a:t>
            </a:r>
          </a:p>
        </p:txBody>
      </p:sp>
      <p:pic>
        <p:nvPicPr>
          <p:cNvPr id="6" name="Picture 5">
            <a:extLst>
              <a:ext uri="{FF2B5EF4-FFF2-40B4-BE49-F238E27FC236}">
                <a16:creationId xmlns:a16="http://schemas.microsoft.com/office/drawing/2014/main" id="{ECFD7E9D-1F7D-F547-BAB1-0CC2C6569E50}"/>
              </a:ext>
            </a:extLst>
          </p:cNvPr>
          <p:cNvPicPr preferRelativeResize="0">
            <a:picLocks noChangeAspect="1"/>
          </p:cNvPicPr>
          <p:nvPr/>
        </p:nvPicPr>
        <p:blipFill>
          <a:blip r:embed="rId3"/>
          <a:stretch>
            <a:fillRect/>
          </a:stretch>
        </p:blipFill>
        <p:spPr>
          <a:xfrm>
            <a:off x="221502" y="1543397"/>
            <a:ext cx="5596128" cy="3730752"/>
          </a:xfrm>
          <a:prstGeom prst="rect">
            <a:avLst/>
          </a:prstGeom>
        </p:spPr>
      </p:pic>
      <p:sp>
        <p:nvSpPr>
          <p:cNvPr id="7" name="TextBox 6">
            <a:extLst>
              <a:ext uri="{FF2B5EF4-FFF2-40B4-BE49-F238E27FC236}">
                <a16:creationId xmlns:a16="http://schemas.microsoft.com/office/drawing/2014/main" id="{D352F041-3C8C-B14E-A70A-1F027EB23211}"/>
              </a:ext>
            </a:extLst>
          </p:cNvPr>
          <p:cNvSpPr txBox="1"/>
          <p:nvPr/>
        </p:nvSpPr>
        <p:spPr>
          <a:xfrm>
            <a:off x="1311618" y="5856737"/>
            <a:ext cx="2220480" cy="430887"/>
          </a:xfrm>
          <a:prstGeom prst="rect">
            <a:avLst/>
          </a:prstGeom>
          <a:solidFill>
            <a:schemeClr val="bg2"/>
          </a:solidFill>
        </p:spPr>
        <p:txBody>
          <a:bodyPr wrap="none" rtlCol="0">
            <a:spAutoFit/>
          </a:bodyPr>
          <a:lstStyle/>
          <a:p>
            <a:r>
              <a:rPr lang="en-US" sz="2200" dirty="0">
                <a:latin typeface="Arial" panose="020B0604020202020204" pitchFamily="34" charset="0"/>
                <a:cs typeface="Arial" panose="020B0604020202020204" pitchFamily="34" charset="0"/>
              </a:rPr>
              <a:t>1</a:t>
            </a:r>
            <a:r>
              <a:rPr lang="en-GB" baseline="30000" dirty="0" err="1"/>
              <a:t>er</a:t>
            </a:r>
            <a:r>
              <a:rPr lang="fr-CH" sz="2200" dirty="0">
                <a:latin typeface="Arial" panose="020B0604020202020204" pitchFamily="34" charset="0"/>
                <a:cs typeface="Arial" panose="020B0604020202020204" pitchFamily="34" charset="0"/>
              </a:rPr>
              <a:t> janvier </a:t>
            </a:r>
            <a:r>
              <a:rPr lang="en-US" sz="2200" dirty="0">
                <a:latin typeface="Arial" panose="020B0604020202020204" pitchFamily="34" charset="0"/>
                <a:cs typeface="Arial" panose="020B0604020202020204" pitchFamily="34" charset="0"/>
              </a:rPr>
              <a:t>2010</a:t>
            </a:r>
          </a:p>
        </p:txBody>
      </p:sp>
      <p:pic>
        <p:nvPicPr>
          <p:cNvPr id="9" name="Picture 8">
            <a:extLst>
              <a:ext uri="{FF2B5EF4-FFF2-40B4-BE49-F238E27FC236}">
                <a16:creationId xmlns:a16="http://schemas.microsoft.com/office/drawing/2014/main" id="{0C3C304E-8C40-D441-9DF3-A4533BFFABD9}"/>
              </a:ext>
            </a:extLst>
          </p:cNvPr>
          <p:cNvPicPr preferRelativeResize="0">
            <a:picLocks noChangeAspect="1"/>
          </p:cNvPicPr>
          <p:nvPr/>
        </p:nvPicPr>
        <p:blipFill>
          <a:blip r:embed="rId4"/>
          <a:stretch>
            <a:fillRect/>
          </a:stretch>
        </p:blipFill>
        <p:spPr>
          <a:xfrm>
            <a:off x="7253217" y="1350846"/>
            <a:ext cx="4040298" cy="4057115"/>
          </a:xfrm>
          <a:prstGeom prst="rect">
            <a:avLst/>
          </a:prstGeom>
        </p:spPr>
      </p:pic>
      <p:sp>
        <p:nvSpPr>
          <p:cNvPr id="10" name="TextBox 9">
            <a:extLst>
              <a:ext uri="{FF2B5EF4-FFF2-40B4-BE49-F238E27FC236}">
                <a16:creationId xmlns:a16="http://schemas.microsoft.com/office/drawing/2014/main" id="{CF232528-52C0-E74E-B671-E7A1763115F1}"/>
              </a:ext>
            </a:extLst>
          </p:cNvPr>
          <p:cNvSpPr txBox="1"/>
          <p:nvPr/>
        </p:nvSpPr>
        <p:spPr>
          <a:xfrm>
            <a:off x="8132444" y="5875325"/>
            <a:ext cx="2194832" cy="430887"/>
          </a:xfrm>
          <a:prstGeom prst="rect">
            <a:avLst/>
          </a:prstGeom>
          <a:solidFill>
            <a:schemeClr val="bg2"/>
          </a:solidFill>
        </p:spPr>
        <p:txBody>
          <a:bodyPr wrap="none" rtlCol="0">
            <a:spAutoFit/>
          </a:bodyPr>
          <a:lstStyle/>
          <a:p>
            <a:r>
              <a:rPr lang="en-US" sz="2200" dirty="0">
                <a:latin typeface="Arial" panose="020B0604020202020204" pitchFamily="34" charset="0"/>
                <a:cs typeface="Arial" panose="020B0604020202020204" pitchFamily="34" charset="0"/>
              </a:rPr>
              <a:t>31</a:t>
            </a:r>
            <a:r>
              <a:rPr lang="fr-CH" sz="2200" dirty="0">
                <a:latin typeface="Arial" panose="020B0604020202020204" pitchFamily="34" charset="0"/>
                <a:cs typeface="Arial" panose="020B0604020202020204" pitchFamily="34" charset="0"/>
              </a:rPr>
              <a:t> janvier </a:t>
            </a:r>
            <a:r>
              <a:rPr lang="en-US" sz="2200" dirty="0">
                <a:latin typeface="Arial" panose="020B0604020202020204" pitchFamily="34" charset="0"/>
                <a:cs typeface="Arial" panose="020B0604020202020204" pitchFamily="34" charset="0"/>
              </a:rPr>
              <a:t>2012</a:t>
            </a:r>
          </a:p>
        </p:txBody>
      </p:sp>
    </p:spTree>
    <p:extLst>
      <p:ext uri="{BB962C8B-B14F-4D97-AF65-F5344CB8AC3E}">
        <p14:creationId xmlns:p14="http://schemas.microsoft.com/office/powerpoint/2010/main" val="1258034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68A49599-7631-9F44-9AE0-BA68077E75DF}"/>
              </a:ext>
            </a:extLst>
          </p:cNvPr>
          <p:cNvSpPr txBox="1"/>
          <p:nvPr/>
        </p:nvSpPr>
        <p:spPr>
          <a:xfrm>
            <a:off x="2069431" y="368970"/>
            <a:ext cx="6760184" cy="461665"/>
          </a:xfrm>
          <a:prstGeom prst="rect">
            <a:avLst/>
          </a:prstGeom>
          <a:solidFill>
            <a:srgbClr val="FFFED6"/>
          </a:solidFill>
        </p:spPr>
        <p:txBody>
          <a:bodyPr wrap="none" rtlCol="0">
            <a:spAutoFit/>
          </a:bodyPr>
          <a:lstStyle/>
          <a:p>
            <a:r>
              <a:rPr lang="fr-CH" dirty="0"/>
              <a:t>Dure, la vie de président du Conseil du CERN</a:t>
            </a:r>
            <a:r>
              <a:rPr lang="en-US" dirty="0"/>
              <a:t>…</a:t>
            </a:r>
          </a:p>
        </p:txBody>
      </p:sp>
      <p:pic>
        <p:nvPicPr>
          <p:cNvPr id="7" name="Picture 6">
            <a:extLst>
              <a:ext uri="{FF2B5EF4-FFF2-40B4-BE49-F238E27FC236}">
                <a16:creationId xmlns:a16="http://schemas.microsoft.com/office/drawing/2014/main" id="{BF760ACC-7889-A545-89DD-3CA5652ED7B7}"/>
              </a:ext>
            </a:extLst>
          </p:cNvPr>
          <p:cNvPicPr preferRelativeResize="0">
            <a:picLocks noChangeAspect="1"/>
          </p:cNvPicPr>
          <p:nvPr/>
        </p:nvPicPr>
        <p:blipFill>
          <a:blip r:embed="rId3"/>
          <a:stretch>
            <a:fillRect/>
          </a:stretch>
        </p:blipFill>
        <p:spPr>
          <a:xfrm>
            <a:off x="313508" y="1987712"/>
            <a:ext cx="5316776" cy="3988786"/>
          </a:xfrm>
          <a:prstGeom prst="rect">
            <a:avLst/>
          </a:prstGeom>
        </p:spPr>
      </p:pic>
      <p:pic>
        <p:nvPicPr>
          <p:cNvPr id="9" name="Picture 8">
            <a:extLst>
              <a:ext uri="{FF2B5EF4-FFF2-40B4-BE49-F238E27FC236}">
                <a16:creationId xmlns:a16="http://schemas.microsoft.com/office/drawing/2014/main" id="{B4806648-9729-214C-B8A5-BFA5374330EC}"/>
              </a:ext>
            </a:extLst>
          </p:cNvPr>
          <p:cNvPicPr preferRelativeResize="0">
            <a:picLocks noChangeAspect="1"/>
          </p:cNvPicPr>
          <p:nvPr/>
        </p:nvPicPr>
        <p:blipFill>
          <a:blip r:embed="rId4"/>
          <a:stretch>
            <a:fillRect/>
          </a:stretch>
        </p:blipFill>
        <p:spPr>
          <a:xfrm>
            <a:off x="6052867" y="1987712"/>
            <a:ext cx="5515024" cy="4145280"/>
          </a:xfrm>
          <a:prstGeom prst="rect">
            <a:avLst/>
          </a:prstGeom>
        </p:spPr>
      </p:pic>
    </p:spTree>
    <p:extLst>
      <p:ext uri="{BB962C8B-B14F-4D97-AF65-F5344CB8AC3E}">
        <p14:creationId xmlns:p14="http://schemas.microsoft.com/office/powerpoint/2010/main" val="3446458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FC8017DB-436A-C24D-9596-DFEBACF91ACB}"/>
              </a:ext>
            </a:extLst>
          </p:cNvPr>
          <p:cNvSpPr txBox="1"/>
          <p:nvPr/>
        </p:nvSpPr>
        <p:spPr>
          <a:xfrm>
            <a:off x="298865" y="550550"/>
            <a:ext cx="11107488" cy="1400383"/>
          </a:xfrm>
          <a:prstGeom prst="rect">
            <a:avLst/>
          </a:prstGeom>
          <a:solidFill>
            <a:schemeClr val="accent1"/>
          </a:solidFill>
        </p:spPr>
        <p:txBody>
          <a:bodyPr wrap="square" rtlCol="0">
            <a:spAutoFit/>
          </a:bodyPr>
          <a:lstStyle/>
          <a:p>
            <a:r>
              <a:rPr lang="fr-CH" sz="1700" dirty="0">
                <a:solidFill>
                  <a:srgbClr val="C00000"/>
                </a:solidFill>
                <a:latin typeface="Arial" panose="020B0604020202020204" pitchFamily="34" charset="0"/>
                <a:cs typeface="Arial" panose="020B0604020202020204" pitchFamily="34" charset="0"/>
              </a:rPr>
              <a:t>Juin 2010 : </a:t>
            </a:r>
            <a:r>
              <a:rPr lang="fr-CH" sz="1700" dirty="0">
                <a:latin typeface="Arial" panose="020B0604020202020204" pitchFamily="34" charset="0"/>
                <a:cs typeface="Arial" panose="020B0604020202020204" pitchFamily="34" charset="0"/>
              </a:rPr>
              <a:t>adoption par le Conseil de la </a:t>
            </a:r>
            <a:r>
              <a:rPr lang="fr-CH" sz="1700" dirty="0">
                <a:solidFill>
                  <a:srgbClr val="C00000"/>
                </a:solidFill>
                <a:latin typeface="Arial" panose="020B0604020202020204" pitchFamily="34" charset="0"/>
                <a:cs typeface="Arial" panose="020B0604020202020204" pitchFamily="34" charset="0"/>
              </a:rPr>
              <a:t>nouvelle politique d’élargissement géographique,</a:t>
            </a:r>
          </a:p>
          <a:p>
            <a:r>
              <a:rPr lang="fr-CH" sz="1700" dirty="0">
                <a:latin typeface="Arial" panose="020B0604020202020204" pitchFamily="34" charset="0"/>
                <a:cs typeface="Arial" panose="020B0604020202020204" pitchFamily="34" charset="0"/>
              </a:rPr>
              <a:t>basée sur le rapport du Groupe de travail du Conseil sur l’élargissement scientifique et géographique du CERN,</a:t>
            </a:r>
          </a:p>
          <a:p>
            <a:r>
              <a:rPr lang="fr-CH" sz="1700" dirty="0">
                <a:latin typeface="Arial" panose="020B0604020202020204" pitchFamily="34" charset="0"/>
                <a:cs typeface="Arial" panose="020B0604020202020204" pitchFamily="34" charset="0"/>
              </a:rPr>
              <a:t>présidé par M. </a:t>
            </a:r>
            <a:r>
              <a:rPr lang="fr-CH" sz="1700" dirty="0" err="1">
                <a:latin typeface="Arial" panose="020B0604020202020204" pitchFamily="34" charset="0"/>
                <a:cs typeface="Arial" panose="020B0604020202020204" pitchFamily="34" charset="0"/>
              </a:rPr>
              <a:t>Deneffe</a:t>
            </a:r>
            <a:r>
              <a:rPr lang="fr-CH" sz="1700" dirty="0">
                <a:latin typeface="Arial" panose="020B0604020202020204" pitchFamily="34" charset="0"/>
                <a:cs typeface="Arial" panose="020B0604020202020204" pitchFamily="34" charset="0"/>
              </a:rPr>
              <a:t> et M. </a:t>
            </a:r>
            <a:r>
              <a:rPr lang="fr-CH" sz="1700" dirty="0" err="1">
                <a:latin typeface="Arial" panose="020B0604020202020204" pitchFamily="34" charset="0"/>
                <a:cs typeface="Arial" panose="020B0604020202020204" pitchFamily="34" charset="0"/>
              </a:rPr>
              <a:t>Spiro</a:t>
            </a:r>
            <a:r>
              <a:rPr lang="fr-CH" sz="1700" dirty="0">
                <a:latin typeface="Arial" panose="020B0604020202020204" pitchFamily="34" charset="0"/>
                <a:cs typeface="Arial" panose="020B0604020202020204" pitchFamily="34" charset="0"/>
              </a:rPr>
              <a:t>.</a:t>
            </a:r>
          </a:p>
          <a:p>
            <a:r>
              <a:rPr lang="fr-CH" sz="1700" dirty="0">
                <a:latin typeface="Arial" panose="020B0604020202020204" pitchFamily="34" charset="0"/>
                <a:cs typeface="Arial" panose="020B0604020202020204" pitchFamily="34" charset="0"/>
              </a:rPr>
              <a:t>Politique actuellement en vigueur : admission au CERN non réservée aux pays européens ; instauration du statut d’État membre associé ; clarification des critères et de la procédure d’admission.</a:t>
            </a:r>
          </a:p>
        </p:txBody>
      </p:sp>
      <p:sp>
        <p:nvSpPr>
          <p:cNvPr id="8" name="TextBox 1">
            <a:extLst>
              <a:ext uri="{FF2B5EF4-FFF2-40B4-BE49-F238E27FC236}">
                <a16:creationId xmlns:a16="http://schemas.microsoft.com/office/drawing/2014/main" id="{37719BE9-36A1-F447-8795-610A2556CAD8}"/>
              </a:ext>
            </a:extLst>
          </p:cNvPr>
          <p:cNvSpPr txBox="1">
            <a:spLocks noChangeArrowheads="1"/>
          </p:cNvSpPr>
          <p:nvPr/>
        </p:nvSpPr>
        <p:spPr bwMode="auto">
          <a:xfrm>
            <a:off x="1075272" y="2947928"/>
            <a:ext cx="9980617" cy="3631763"/>
          </a:xfrm>
          <a:prstGeom prst="rect">
            <a:avLst/>
          </a:prstGeom>
          <a:solidFill>
            <a:schemeClr val="accent1"/>
          </a:solidFill>
          <a:ln w="9525">
            <a:solidFill>
              <a:srgbClr val="000000"/>
            </a:solidFill>
            <a:miter lim="800000"/>
            <a:headEnd/>
            <a:tailEnd/>
          </a:ln>
        </p:spPr>
        <p:txBody>
          <a:bodyPr wrap="none">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fr-CH" altLang="en-US" sz="1800" u="sng" dirty="0">
                <a:solidFill>
                  <a:srgbClr val="000000"/>
                </a:solidFill>
              </a:rPr>
              <a:t>Depuis cette adoption:</a:t>
            </a:r>
          </a:p>
          <a:p>
            <a:pPr defTabSz="914400" fontAlgn="base">
              <a:spcBef>
                <a:spcPct val="0"/>
              </a:spcBef>
              <a:spcAft>
                <a:spcPct val="0"/>
              </a:spcAft>
            </a:pPr>
            <a:endParaRPr lang="fr-CH" altLang="en-US" sz="1800" u="sng" dirty="0">
              <a:solidFill>
                <a:srgbClr val="000000"/>
              </a:solidFill>
            </a:endParaRPr>
          </a:p>
          <a:p>
            <a:pPr defTabSz="914400" fontAlgn="base">
              <a:spcBef>
                <a:spcPct val="0"/>
              </a:spcBef>
              <a:spcAft>
                <a:spcPct val="0"/>
              </a:spcAft>
            </a:pPr>
            <a:r>
              <a:rPr lang="fr-CH" altLang="en-US" sz="1700" dirty="0">
                <a:solidFill>
                  <a:srgbClr val="000000"/>
                </a:solidFill>
              </a:rPr>
              <a:t>3 pays ont rejoint l’Organisation en tant qu’États membres :</a:t>
            </a:r>
          </a:p>
          <a:p>
            <a:pPr defTabSz="914400" fontAlgn="base">
              <a:spcBef>
                <a:spcPct val="0"/>
              </a:spcBef>
              <a:spcAft>
                <a:spcPct val="0"/>
              </a:spcAft>
            </a:pPr>
            <a:r>
              <a:rPr lang="fr-CH" altLang="en-US" sz="1700" dirty="0">
                <a:solidFill>
                  <a:srgbClr val="434DD6"/>
                </a:solidFill>
              </a:rPr>
              <a:t>Israël</a:t>
            </a:r>
            <a:r>
              <a:rPr lang="fr-CH" altLang="en-US" sz="1800" dirty="0">
                <a:solidFill>
                  <a:srgbClr val="434DD6"/>
                </a:solidFill>
              </a:rPr>
              <a:t> </a:t>
            </a:r>
            <a:r>
              <a:rPr lang="fr-CH" altLang="en-US" sz="1600" dirty="0">
                <a:solidFill>
                  <a:srgbClr val="434DD6"/>
                </a:solidFill>
              </a:rPr>
              <a:t>(2014), </a:t>
            </a:r>
            <a:r>
              <a:rPr lang="fr-CH" altLang="en-US" sz="1700" dirty="0">
                <a:solidFill>
                  <a:srgbClr val="434DD6"/>
                </a:solidFill>
              </a:rPr>
              <a:t>Roumanie</a:t>
            </a:r>
            <a:r>
              <a:rPr lang="fr-CH" altLang="en-US" sz="1800" dirty="0">
                <a:solidFill>
                  <a:srgbClr val="434DD6"/>
                </a:solidFill>
              </a:rPr>
              <a:t> </a:t>
            </a:r>
            <a:r>
              <a:rPr lang="fr-CH" altLang="en-US" sz="1600" dirty="0">
                <a:solidFill>
                  <a:srgbClr val="434DD6"/>
                </a:solidFill>
              </a:rPr>
              <a:t>(2016</a:t>
            </a:r>
            <a:r>
              <a:rPr lang="fr-CH" altLang="en-US" sz="1600" dirty="0">
                <a:solidFill>
                  <a:srgbClr val="000000"/>
                </a:solidFill>
              </a:rPr>
              <a:t>, selon la procédure en vigueur avant 2010), </a:t>
            </a:r>
            <a:r>
              <a:rPr lang="fr-CH" altLang="en-US" sz="1600" dirty="0">
                <a:solidFill>
                  <a:srgbClr val="434DD6"/>
                </a:solidFill>
              </a:rPr>
              <a:t>Serbie</a:t>
            </a:r>
            <a:r>
              <a:rPr lang="fr-CH" altLang="en-US" sz="1600" dirty="0">
                <a:solidFill>
                  <a:srgbClr val="000000"/>
                </a:solidFill>
              </a:rPr>
              <a:t> (2019)</a:t>
            </a:r>
          </a:p>
          <a:p>
            <a:pPr defTabSz="914400" fontAlgn="base">
              <a:spcBef>
                <a:spcPct val="0"/>
              </a:spcBef>
              <a:spcAft>
                <a:spcPct val="0"/>
              </a:spcAft>
            </a:pPr>
            <a:endParaRPr lang="fr-CH" altLang="en-US" sz="1800" dirty="0">
              <a:solidFill>
                <a:srgbClr val="000000"/>
              </a:solidFill>
            </a:endParaRPr>
          </a:p>
          <a:p>
            <a:pPr defTabSz="914400" fontAlgn="base">
              <a:spcBef>
                <a:spcPct val="0"/>
              </a:spcBef>
              <a:spcAft>
                <a:spcPct val="0"/>
              </a:spcAft>
            </a:pPr>
            <a:r>
              <a:rPr lang="fr-CH" altLang="en-US" sz="1700" dirty="0">
                <a:solidFill>
                  <a:srgbClr val="000000"/>
                </a:solidFill>
              </a:rPr>
              <a:t>3 pays ont rejoint l’Organisation en tant qu’États membres associés en phase préalable à l’adhésion :</a:t>
            </a:r>
          </a:p>
          <a:p>
            <a:pPr defTabSz="914400" fontAlgn="base">
              <a:spcBef>
                <a:spcPct val="0"/>
              </a:spcBef>
              <a:spcAft>
                <a:spcPct val="0"/>
              </a:spcAft>
            </a:pPr>
            <a:r>
              <a:rPr lang="fr-CH" altLang="en-US" sz="1700" dirty="0">
                <a:solidFill>
                  <a:srgbClr val="434DD6"/>
                </a:solidFill>
              </a:rPr>
              <a:t>Serbie</a:t>
            </a:r>
            <a:r>
              <a:rPr lang="fr-CH" altLang="en-US" sz="1800" dirty="0">
                <a:solidFill>
                  <a:srgbClr val="434DD6"/>
                </a:solidFill>
              </a:rPr>
              <a:t> </a:t>
            </a:r>
            <a:r>
              <a:rPr lang="fr-CH" altLang="en-US" sz="1600" dirty="0">
                <a:solidFill>
                  <a:srgbClr val="434DD6"/>
                </a:solidFill>
              </a:rPr>
              <a:t>(2012), </a:t>
            </a:r>
            <a:r>
              <a:rPr lang="fr-CH" altLang="en-US" sz="1700" dirty="0">
                <a:solidFill>
                  <a:srgbClr val="434DD6"/>
                </a:solidFill>
              </a:rPr>
              <a:t>Chypre</a:t>
            </a:r>
            <a:r>
              <a:rPr lang="fr-CH" altLang="en-US" sz="1800" dirty="0">
                <a:solidFill>
                  <a:srgbClr val="434DD6"/>
                </a:solidFill>
              </a:rPr>
              <a:t> </a:t>
            </a:r>
            <a:r>
              <a:rPr lang="fr-CH" altLang="en-US" sz="1600" dirty="0">
                <a:solidFill>
                  <a:srgbClr val="434DD6"/>
                </a:solidFill>
              </a:rPr>
              <a:t>(2016), </a:t>
            </a:r>
            <a:r>
              <a:rPr lang="fr-CH" altLang="en-US" sz="1700" dirty="0">
                <a:solidFill>
                  <a:srgbClr val="434DD6"/>
                </a:solidFill>
              </a:rPr>
              <a:t>Slovénie</a:t>
            </a:r>
            <a:r>
              <a:rPr lang="fr-CH" altLang="en-US" sz="1800" dirty="0">
                <a:solidFill>
                  <a:srgbClr val="434DD6"/>
                </a:solidFill>
              </a:rPr>
              <a:t> </a:t>
            </a:r>
            <a:r>
              <a:rPr lang="fr-CH" altLang="en-US" sz="1600" dirty="0">
                <a:solidFill>
                  <a:srgbClr val="434DD6"/>
                </a:solidFill>
              </a:rPr>
              <a:t>(2017)</a:t>
            </a:r>
          </a:p>
          <a:p>
            <a:pPr defTabSz="914400" fontAlgn="base">
              <a:spcBef>
                <a:spcPct val="0"/>
              </a:spcBef>
              <a:spcAft>
                <a:spcPct val="0"/>
              </a:spcAft>
            </a:pPr>
            <a:endParaRPr lang="fr-CH" altLang="en-US" sz="1800" dirty="0">
              <a:solidFill>
                <a:srgbClr val="000000"/>
              </a:solidFill>
            </a:endParaRPr>
          </a:p>
          <a:p>
            <a:pPr defTabSz="914400" fontAlgn="base">
              <a:spcBef>
                <a:spcPct val="0"/>
              </a:spcBef>
              <a:spcAft>
                <a:spcPct val="0"/>
              </a:spcAft>
            </a:pPr>
            <a:r>
              <a:rPr lang="fr-CH" altLang="en-US" sz="1700" dirty="0">
                <a:solidFill>
                  <a:srgbClr val="000000"/>
                </a:solidFill>
              </a:rPr>
              <a:t>6 pays ont rejoint l’Organisation en tant qu’États membres associés :</a:t>
            </a:r>
          </a:p>
          <a:p>
            <a:pPr defTabSz="914400" fontAlgn="base">
              <a:spcBef>
                <a:spcPct val="0"/>
              </a:spcBef>
              <a:spcAft>
                <a:spcPct val="0"/>
              </a:spcAft>
            </a:pPr>
            <a:r>
              <a:rPr lang="fr-CH" altLang="en-US" sz="1700" dirty="0">
                <a:solidFill>
                  <a:srgbClr val="434DD6"/>
                </a:solidFill>
              </a:rPr>
              <a:t>Turquie</a:t>
            </a:r>
            <a:r>
              <a:rPr lang="fr-CH" altLang="en-US" sz="1800" dirty="0">
                <a:solidFill>
                  <a:srgbClr val="434DD6"/>
                </a:solidFill>
              </a:rPr>
              <a:t> </a:t>
            </a:r>
            <a:r>
              <a:rPr lang="fr-CH" altLang="en-US" sz="1600" dirty="0">
                <a:solidFill>
                  <a:srgbClr val="434DD6"/>
                </a:solidFill>
              </a:rPr>
              <a:t>(2015), </a:t>
            </a:r>
            <a:r>
              <a:rPr lang="fr-CH" altLang="en-US" sz="1700" dirty="0">
                <a:solidFill>
                  <a:srgbClr val="434DD6"/>
                </a:solidFill>
              </a:rPr>
              <a:t>Pakistan</a:t>
            </a:r>
            <a:r>
              <a:rPr lang="fr-CH" altLang="en-US" sz="1800" dirty="0">
                <a:solidFill>
                  <a:srgbClr val="434DD6"/>
                </a:solidFill>
              </a:rPr>
              <a:t> </a:t>
            </a:r>
            <a:r>
              <a:rPr lang="fr-CH" altLang="en-US" sz="1600" dirty="0">
                <a:solidFill>
                  <a:srgbClr val="434DD6"/>
                </a:solidFill>
              </a:rPr>
              <a:t>(2015), </a:t>
            </a:r>
            <a:r>
              <a:rPr lang="fr-CH" altLang="en-US" sz="1700" dirty="0">
                <a:solidFill>
                  <a:srgbClr val="434DD6"/>
                </a:solidFill>
              </a:rPr>
              <a:t>Ukraine </a:t>
            </a:r>
            <a:r>
              <a:rPr lang="fr-CH" altLang="en-US" sz="1600" dirty="0">
                <a:solidFill>
                  <a:srgbClr val="434DD6"/>
                </a:solidFill>
              </a:rPr>
              <a:t>(2016), </a:t>
            </a:r>
            <a:r>
              <a:rPr lang="fr-CH" altLang="en-US" sz="1800" dirty="0">
                <a:solidFill>
                  <a:srgbClr val="434DD6"/>
                </a:solidFill>
              </a:rPr>
              <a:t>Inde </a:t>
            </a:r>
            <a:r>
              <a:rPr lang="fr-CH" altLang="en-US" sz="1600" dirty="0">
                <a:solidFill>
                  <a:srgbClr val="434DD6"/>
                </a:solidFill>
              </a:rPr>
              <a:t>(2017), </a:t>
            </a:r>
            <a:r>
              <a:rPr lang="fr-CH" altLang="en-US" sz="1700" dirty="0">
                <a:solidFill>
                  <a:srgbClr val="434DD6"/>
                </a:solidFill>
              </a:rPr>
              <a:t>Lituanie</a:t>
            </a:r>
            <a:r>
              <a:rPr lang="fr-CH" altLang="en-US" sz="1800" dirty="0">
                <a:solidFill>
                  <a:srgbClr val="434DD6"/>
                </a:solidFill>
              </a:rPr>
              <a:t> </a:t>
            </a:r>
            <a:r>
              <a:rPr lang="fr-CH" altLang="en-US" sz="1600" dirty="0">
                <a:solidFill>
                  <a:srgbClr val="434DD6"/>
                </a:solidFill>
              </a:rPr>
              <a:t>(2018), Croatie (2019)</a:t>
            </a:r>
          </a:p>
          <a:p>
            <a:pPr defTabSz="914400" fontAlgn="base">
              <a:spcBef>
                <a:spcPct val="0"/>
              </a:spcBef>
              <a:spcAft>
                <a:spcPct val="0"/>
              </a:spcAft>
            </a:pPr>
            <a:endParaRPr lang="fr-CH" altLang="en-US" sz="1800" dirty="0">
              <a:solidFill>
                <a:srgbClr val="000000"/>
              </a:solidFill>
            </a:endParaRPr>
          </a:p>
          <a:p>
            <a:pPr defTabSz="914400" fontAlgn="base">
              <a:spcBef>
                <a:spcPct val="0"/>
              </a:spcBef>
              <a:spcAft>
                <a:spcPct val="0"/>
              </a:spcAft>
            </a:pPr>
            <a:r>
              <a:rPr lang="fr-CH" altLang="en-US" sz="1700" dirty="0">
                <a:solidFill>
                  <a:srgbClr val="000000"/>
                </a:solidFill>
              </a:rPr>
              <a:t>2 demandes d’accession au statut d’État membre ou d’État membre associé sont en cours :</a:t>
            </a:r>
          </a:p>
          <a:p>
            <a:pPr defTabSz="914400" fontAlgn="base">
              <a:spcBef>
                <a:spcPct val="0"/>
              </a:spcBef>
              <a:spcAft>
                <a:spcPct val="0"/>
              </a:spcAft>
            </a:pPr>
            <a:r>
              <a:rPr lang="fr-CH" altLang="en-US" sz="1700" dirty="0">
                <a:solidFill>
                  <a:srgbClr val="434DD6"/>
                </a:solidFill>
              </a:rPr>
              <a:t>Brésil</a:t>
            </a:r>
            <a:r>
              <a:rPr lang="fr-CH" altLang="en-US" sz="1800" dirty="0">
                <a:solidFill>
                  <a:srgbClr val="434DD6"/>
                </a:solidFill>
              </a:rPr>
              <a:t> </a:t>
            </a:r>
            <a:r>
              <a:rPr lang="fr-CH" altLang="en-US" sz="1600" dirty="0">
                <a:solidFill>
                  <a:srgbClr val="434DD6"/>
                </a:solidFill>
              </a:rPr>
              <a:t>(demande déposée en 2012), </a:t>
            </a:r>
            <a:r>
              <a:rPr lang="fr-CH" altLang="en-US" sz="1700" dirty="0">
                <a:solidFill>
                  <a:srgbClr val="434DD6"/>
                </a:solidFill>
              </a:rPr>
              <a:t>Estonie</a:t>
            </a:r>
            <a:r>
              <a:rPr lang="fr-CH" altLang="en-US" sz="1800" dirty="0">
                <a:solidFill>
                  <a:srgbClr val="434DD6"/>
                </a:solidFill>
              </a:rPr>
              <a:t> </a:t>
            </a:r>
            <a:r>
              <a:rPr lang="fr-CH" altLang="en-US" sz="1600" dirty="0">
                <a:solidFill>
                  <a:srgbClr val="434DD6"/>
                </a:solidFill>
              </a:rPr>
              <a:t>(demande déposée en 2018)</a:t>
            </a:r>
          </a:p>
        </p:txBody>
      </p:sp>
      <p:sp>
        <p:nvSpPr>
          <p:cNvPr id="4" name="Down Arrow 3">
            <a:extLst>
              <a:ext uri="{FF2B5EF4-FFF2-40B4-BE49-F238E27FC236}">
                <a16:creationId xmlns:a16="http://schemas.microsoft.com/office/drawing/2014/main" id="{27802122-3AAC-C048-895B-F0772EE59CC8}"/>
              </a:ext>
            </a:extLst>
          </p:cNvPr>
          <p:cNvSpPr>
            <a:spLocks noChangeAspect="1"/>
          </p:cNvSpPr>
          <p:nvPr/>
        </p:nvSpPr>
        <p:spPr bwMode="auto">
          <a:xfrm>
            <a:off x="4527540" y="2222445"/>
            <a:ext cx="274407" cy="553991"/>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spTree>
    <p:extLst>
      <p:ext uri="{BB962C8B-B14F-4D97-AF65-F5344CB8AC3E}">
        <p14:creationId xmlns:p14="http://schemas.microsoft.com/office/powerpoint/2010/main" val="21696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A3A7A-3CFB-5D40-A57D-33C495CAE295}"/>
              </a:ext>
            </a:extLst>
          </p:cNvPr>
          <p:cNvSpPr txBox="1"/>
          <p:nvPr/>
        </p:nvSpPr>
        <p:spPr>
          <a:xfrm>
            <a:off x="452574" y="315307"/>
            <a:ext cx="10939213" cy="615553"/>
          </a:xfrm>
          <a:prstGeom prst="rect">
            <a:avLst/>
          </a:prstGeom>
          <a:solidFill>
            <a:schemeClr val="accent1"/>
          </a:solidFill>
        </p:spPr>
        <p:txBody>
          <a:bodyPr wrap="none" rtlCol="0">
            <a:spAutoFit/>
          </a:bodyPr>
          <a:lstStyle/>
          <a:p>
            <a:r>
              <a:rPr lang="fr-CH" sz="1700" dirty="0">
                <a:solidFill>
                  <a:srgbClr val="C00000"/>
                </a:solidFill>
                <a:latin typeface="Arial" panose="020B0604020202020204" pitchFamily="34" charset="0"/>
                <a:cs typeface="Arial" panose="020B0604020202020204" pitchFamily="34" charset="0"/>
              </a:rPr>
              <a:t>Décembre 2012 : </a:t>
            </a:r>
            <a:r>
              <a:rPr lang="fr-CH" sz="1700" dirty="0">
                <a:latin typeface="Arial" panose="020B0604020202020204" pitchFamily="34" charset="0"/>
                <a:cs typeface="Arial" panose="020B0604020202020204" pitchFamily="34" charset="0"/>
              </a:rPr>
              <a:t>adoption par le Conseil du rapport </a:t>
            </a:r>
            <a:r>
              <a:rPr lang="fr-CH" sz="1700" dirty="0" err="1">
                <a:latin typeface="Arial" panose="020B0604020202020204" pitchFamily="34" charset="0"/>
                <a:cs typeface="Arial" panose="020B0604020202020204" pitchFamily="34" charset="0"/>
              </a:rPr>
              <a:t>Levaux</a:t>
            </a:r>
            <a:r>
              <a:rPr lang="fr-CH" sz="1700" dirty="0">
                <a:latin typeface="Arial" panose="020B0604020202020204" pitchFamily="34" charset="0"/>
                <a:cs typeface="Arial" panose="020B0604020202020204" pitchFamily="34" charset="0"/>
              </a:rPr>
              <a:t> concernant le </a:t>
            </a:r>
            <a:r>
              <a:rPr lang="fr-CH" sz="1700" dirty="0">
                <a:solidFill>
                  <a:srgbClr val="C00000"/>
                </a:solidFill>
                <a:latin typeface="Arial" panose="020B0604020202020204" pitchFamily="34" charset="0"/>
                <a:cs typeface="Arial" panose="020B0604020202020204" pitchFamily="34" charset="0"/>
              </a:rPr>
              <a:t>train de mesures visant à rétablir la </a:t>
            </a:r>
          </a:p>
          <a:p>
            <a:r>
              <a:rPr lang="fr-CH" sz="1700" dirty="0">
                <a:solidFill>
                  <a:srgbClr val="C00000"/>
                </a:solidFill>
                <a:latin typeface="Arial" panose="020B0604020202020204" pitchFamily="34" charset="0"/>
                <a:cs typeface="Arial" panose="020B0604020202020204" pitchFamily="34" charset="0"/>
              </a:rPr>
              <a:t>pleine capitalisation de la Caisse de pensions à l’horizon 2041 </a:t>
            </a:r>
            <a:r>
              <a:rPr lang="fr-CH" sz="1700" dirty="0">
                <a:latin typeface="Arial" panose="020B0604020202020204" pitchFamily="34" charset="0"/>
                <a:cs typeface="Arial" panose="020B0604020202020204" pitchFamily="34" charset="0"/>
              </a:rPr>
              <a:t>(encore en vigueur aujourd’hui).</a:t>
            </a:r>
          </a:p>
        </p:txBody>
      </p:sp>
      <p:sp>
        <p:nvSpPr>
          <p:cNvPr id="4" name="TextBox 3">
            <a:extLst>
              <a:ext uri="{FF2B5EF4-FFF2-40B4-BE49-F238E27FC236}">
                <a16:creationId xmlns:a16="http://schemas.microsoft.com/office/drawing/2014/main" id="{82C32D25-3A8C-AB44-9320-1CE45F3C28E6}"/>
              </a:ext>
            </a:extLst>
          </p:cNvPr>
          <p:cNvSpPr txBox="1"/>
          <p:nvPr/>
        </p:nvSpPr>
        <p:spPr>
          <a:xfrm>
            <a:off x="120198" y="1384727"/>
            <a:ext cx="12194364" cy="877163"/>
          </a:xfrm>
          <a:prstGeom prst="rect">
            <a:avLst/>
          </a:prstGeom>
          <a:solidFill>
            <a:schemeClr val="accent5"/>
          </a:solidFill>
        </p:spPr>
        <p:txBody>
          <a:bodyPr wrap="none" rtlCol="0">
            <a:spAutoFit/>
          </a:bodyPr>
          <a:lstStyle/>
          <a:p>
            <a:r>
              <a:rPr lang="fr-CH" sz="1700" dirty="0">
                <a:latin typeface="Arial" panose="020B0604020202020204" pitchFamily="34" charset="0"/>
                <a:cs typeface="Arial" panose="020B0604020202020204" pitchFamily="34" charset="0"/>
              </a:rPr>
              <a:t>À la réunion du SPC de mai 2011, le Conseil du CERN a demandé</a:t>
            </a:r>
            <a:r>
              <a:rPr lang="fr-CH" sz="1600" dirty="0">
                <a:latin typeface="Arial" panose="020B0604020202020204" pitchFamily="34" charset="0"/>
                <a:cs typeface="Arial" panose="020B0604020202020204" pitchFamily="34" charset="0"/>
              </a:rPr>
              <a:t> au </a:t>
            </a:r>
            <a:r>
              <a:rPr lang="fr-CH" sz="1700" dirty="0">
                <a:latin typeface="Arial" panose="020B0604020202020204" pitchFamily="34" charset="0"/>
                <a:cs typeface="Arial" panose="020B0604020202020204" pitchFamily="34" charset="0"/>
              </a:rPr>
              <a:t>SPC d’</a:t>
            </a:r>
            <a:r>
              <a:rPr lang="fr-CH" sz="1700" dirty="0" err="1">
                <a:latin typeface="Arial" panose="020B0604020202020204" pitchFamily="34" charset="0"/>
                <a:cs typeface="Arial" panose="020B0604020202020204" pitchFamily="34" charset="0"/>
              </a:rPr>
              <a:t>évaluer</a:t>
            </a:r>
            <a:r>
              <a:rPr lang="fr-CH" sz="1700" dirty="0">
                <a:latin typeface="Arial" panose="020B0604020202020204" pitchFamily="34" charset="0"/>
                <a:cs typeface="Arial" panose="020B0604020202020204" pitchFamily="34" charset="0"/>
              </a:rPr>
              <a:t> la </a:t>
            </a:r>
            <a:r>
              <a:rPr lang="fr-CH" sz="1700" dirty="0" err="1">
                <a:latin typeface="Arial" panose="020B0604020202020204" pitchFamily="34" charset="0"/>
                <a:cs typeface="Arial" panose="020B0604020202020204" pitchFamily="34" charset="0"/>
              </a:rPr>
              <a:t>portée</a:t>
            </a:r>
            <a:r>
              <a:rPr lang="fr-CH" sz="1700" dirty="0">
                <a:latin typeface="Arial" panose="020B0604020202020204" pitchFamily="34" charset="0"/>
                <a:cs typeface="Arial" panose="020B0604020202020204" pitchFamily="34" charset="0"/>
              </a:rPr>
              <a:t> scientifique </a:t>
            </a:r>
            <a:r>
              <a:rPr lang="fr-CH" sz="1700" dirty="0">
                <a:solidFill>
                  <a:srgbClr val="C00000"/>
                </a:solidFill>
                <a:latin typeface="Arial" panose="020B0604020202020204" pitchFamily="34" charset="0"/>
                <a:cs typeface="Arial" panose="020B0604020202020204" pitchFamily="34" charset="0"/>
              </a:rPr>
              <a:t>d’une </a:t>
            </a:r>
            <a:r>
              <a:rPr lang="fr-CH" sz="1700" dirty="0" err="1">
                <a:solidFill>
                  <a:srgbClr val="C00000"/>
                </a:solidFill>
                <a:latin typeface="Arial" panose="020B0604020202020204" pitchFamily="34" charset="0"/>
                <a:cs typeface="Arial" panose="020B0604020202020204" pitchFamily="34" charset="0"/>
              </a:rPr>
              <a:t>éventuelle</a:t>
            </a:r>
            <a:r>
              <a:rPr lang="fr-CH" sz="1700" dirty="0">
                <a:solidFill>
                  <a:srgbClr val="C00000"/>
                </a:solidFill>
                <a:latin typeface="Arial" panose="020B0604020202020204" pitchFamily="34" charset="0"/>
                <a:cs typeface="Arial" panose="020B0604020202020204" pitchFamily="34" charset="0"/>
              </a:rPr>
              <a:t> </a:t>
            </a:r>
          </a:p>
          <a:p>
            <a:r>
              <a:rPr lang="fr-CH" sz="1700" dirty="0">
                <a:solidFill>
                  <a:srgbClr val="C00000"/>
                </a:solidFill>
                <a:latin typeface="Arial" panose="020B0604020202020204" pitchFamily="34" charset="0"/>
                <a:cs typeface="Arial" panose="020B0604020202020204" pitchFamily="34" charset="0"/>
              </a:rPr>
              <a:t>exclusion du boson de </a:t>
            </a:r>
            <a:r>
              <a:rPr lang="fr-CH" sz="1700" dirty="0" err="1">
                <a:solidFill>
                  <a:srgbClr val="C00000"/>
                </a:solidFill>
                <a:latin typeface="Arial" panose="020B0604020202020204" pitchFamily="34" charset="0"/>
                <a:cs typeface="Arial" panose="020B0604020202020204" pitchFamily="34" charset="0"/>
              </a:rPr>
              <a:t>Higgs</a:t>
            </a:r>
            <a:r>
              <a:rPr lang="fr-CH" sz="1700" dirty="0">
                <a:solidFill>
                  <a:srgbClr val="C00000"/>
                </a:solidFill>
                <a:latin typeface="Arial" panose="020B0604020202020204" pitchFamily="34" charset="0"/>
                <a:cs typeface="Arial" panose="020B0604020202020204" pitchFamily="34" charset="0"/>
              </a:rPr>
              <a:t> du </a:t>
            </a:r>
            <a:r>
              <a:rPr lang="fr-CH" sz="1700" dirty="0" err="1">
                <a:solidFill>
                  <a:srgbClr val="C00000"/>
                </a:solidFill>
                <a:latin typeface="Arial" panose="020B0604020202020204" pitchFamily="34" charset="0"/>
                <a:cs typeface="Arial" panose="020B0604020202020204" pitchFamily="34" charset="0"/>
              </a:rPr>
              <a:t>Modèle</a:t>
            </a:r>
            <a:r>
              <a:rPr lang="fr-CH" sz="1700" dirty="0">
                <a:solidFill>
                  <a:srgbClr val="C00000"/>
                </a:solidFill>
                <a:latin typeface="Arial" panose="020B0604020202020204" pitchFamily="34" charset="0"/>
                <a:cs typeface="Arial" panose="020B0604020202020204" pitchFamily="34" charset="0"/>
              </a:rPr>
              <a:t> </a:t>
            </a:r>
            <a:r>
              <a:rPr lang="fr-CH" sz="1700" dirty="0">
                <a:latin typeface="Arial" panose="020B0604020202020204" pitchFamily="34" charset="0"/>
                <a:cs typeface="Arial" panose="020B0604020202020204" pitchFamily="34" charset="0"/>
              </a:rPr>
              <a:t>standard dans la gamme de masses comprise entre 114 et 600 </a:t>
            </a:r>
            <a:r>
              <a:rPr lang="fr-CH" sz="1700" dirty="0" err="1">
                <a:latin typeface="Arial" panose="020B0604020202020204" pitchFamily="34" charset="0"/>
                <a:cs typeface="Arial" panose="020B0604020202020204" pitchFamily="34" charset="0"/>
              </a:rPr>
              <a:t>GeV</a:t>
            </a:r>
            <a:r>
              <a:rPr lang="fr-CH" sz="1700" dirty="0">
                <a:latin typeface="Arial" panose="020B0604020202020204" pitchFamily="34" charset="0"/>
                <a:cs typeface="Arial" panose="020B0604020202020204" pitchFamily="34" charset="0"/>
              </a:rPr>
              <a:t>, et </a:t>
            </a:r>
          </a:p>
          <a:p>
            <a:r>
              <a:rPr lang="fr-CH" sz="1700" dirty="0">
                <a:latin typeface="Arial" panose="020B0604020202020204" pitchFamily="34" charset="0"/>
                <a:cs typeface="Arial" panose="020B0604020202020204" pitchFamily="34" charset="0"/>
              </a:rPr>
              <a:t>de </a:t>
            </a:r>
            <a:r>
              <a:rPr lang="fr-CH" sz="1700" dirty="0" err="1">
                <a:solidFill>
                  <a:srgbClr val="C00000"/>
                </a:solidFill>
                <a:latin typeface="Arial" panose="020B0604020202020204" pitchFamily="34" charset="0"/>
                <a:cs typeface="Arial" panose="020B0604020202020204" pitchFamily="34" charset="0"/>
              </a:rPr>
              <a:t>réfléchir</a:t>
            </a:r>
            <a:r>
              <a:rPr lang="fr-CH" sz="1700" dirty="0">
                <a:solidFill>
                  <a:srgbClr val="C00000"/>
                </a:solidFill>
                <a:latin typeface="Arial" panose="020B0604020202020204" pitchFamily="34" charset="0"/>
                <a:cs typeface="Arial" panose="020B0604020202020204" pitchFamily="34" charset="0"/>
              </a:rPr>
              <a:t> à la </a:t>
            </a:r>
            <a:r>
              <a:rPr lang="fr-CH" sz="1700" dirty="0" err="1">
                <a:solidFill>
                  <a:srgbClr val="C00000"/>
                </a:solidFill>
                <a:latin typeface="Arial" panose="020B0604020202020204" pitchFamily="34" charset="0"/>
                <a:cs typeface="Arial" panose="020B0604020202020204" pitchFamily="34" charset="0"/>
              </a:rPr>
              <a:t>stratégie</a:t>
            </a:r>
            <a:r>
              <a:rPr lang="fr-CH" sz="1700" dirty="0">
                <a:solidFill>
                  <a:srgbClr val="C00000"/>
                </a:solidFill>
                <a:latin typeface="Arial" panose="020B0604020202020204" pitchFamily="34" charset="0"/>
                <a:cs typeface="Arial" panose="020B0604020202020204" pitchFamily="34" charset="0"/>
              </a:rPr>
              <a:t> de communication à adopter à cet </a:t>
            </a:r>
            <a:r>
              <a:rPr lang="fr-CH" sz="1700" dirty="0" err="1">
                <a:solidFill>
                  <a:srgbClr val="C00000"/>
                </a:solidFill>
                <a:latin typeface="Arial" panose="020B0604020202020204" pitchFamily="34" charset="0"/>
                <a:cs typeface="Arial" panose="020B0604020202020204" pitchFamily="34" charset="0"/>
              </a:rPr>
              <a:t>égard</a:t>
            </a:r>
            <a:r>
              <a:rPr lang="fr-CH" sz="1700" dirty="0">
                <a:solidFill>
                  <a:srgbClr val="C00000"/>
                </a:solidFill>
                <a:latin typeface="Arial" panose="020B0604020202020204" pitchFamily="34" charset="0"/>
                <a:cs typeface="Arial" panose="020B0604020202020204" pitchFamily="34" charset="0"/>
              </a:rPr>
              <a:t>. </a:t>
            </a:r>
          </a:p>
        </p:txBody>
      </p:sp>
      <p:grpSp>
        <p:nvGrpSpPr>
          <p:cNvPr id="9" name="Group 8">
            <a:extLst>
              <a:ext uri="{FF2B5EF4-FFF2-40B4-BE49-F238E27FC236}">
                <a16:creationId xmlns:a16="http://schemas.microsoft.com/office/drawing/2014/main" id="{22E398CF-4A39-8944-BA69-41B8F09DB01A}"/>
              </a:ext>
            </a:extLst>
          </p:cNvPr>
          <p:cNvGrpSpPr/>
          <p:nvPr/>
        </p:nvGrpSpPr>
        <p:grpSpPr>
          <a:xfrm>
            <a:off x="172450" y="2980014"/>
            <a:ext cx="11799675" cy="3877986"/>
            <a:chOff x="172450" y="2980014"/>
            <a:chExt cx="11799675" cy="3877986"/>
          </a:xfrm>
        </p:grpSpPr>
        <p:sp>
          <p:nvSpPr>
            <p:cNvPr id="3" name="TextBox 2">
              <a:extLst>
                <a:ext uri="{FF2B5EF4-FFF2-40B4-BE49-F238E27FC236}">
                  <a16:creationId xmlns:a16="http://schemas.microsoft.com/office/drawing/2014/main" id="{F6BB2CEE-8619-7244-BCEA-83191C1B507F}"/>
                </a:ext>
              </a:extLst>
            </p:cNvPr>
            <p:cNvSpPr txBox="1"/>
            <p:nvPr/>
          </p:nvSpPr>
          <p:spPr>
            <a:xfrm>
              <a:off x="3840480" y="3520440"/>
              <a:ext cx="184731" cy="461665"/>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4560160F-3337-584F-B4C7-0255F597455E}"/>
                </a:ext>
              </a:extLst>
            </p:cNvPr>
            <p:cNvPicPr preferRelativeResize="0">
              <a:picLocks noChangeAspect="1"/>
            </p:cNvPicPr>
            <p:nvPr/>
          </p:nvPicPr>
          <p:blipFill>
            <a:blip r:embed="rId3"/>
            <a:stretch>
              <a:fillRect/>
            </a:stretch>
          </p:blipFill>
          <p:spPr>
            <a:xfrm>
              <a:off x="6847675" y="3082221"/>
              <a:ext cx="5124450" cy="3422650"/>
            </a:xfrm>
            <a:prstGeom prst="rect">
              <a:avLst/>
            </a:prstGeom>
          </p:spPr>
        </p:pic>
        <p:pic>
          <p:nvPicPr>
            <p:cNvPr id="8" name="Picture 7">
              <a:extLst>
                <a:ext uri="{FF2B5EF4-FFF2-40B4-BE49-F238E27FC236}">
                  <a16:creationId xmlns:a16="http://schemas.microsoft.com/office/drawing/2014/main" id="{7E5CD384-FFE7-5144-88C9-9D1E06665BA6}"/>
                </a:ext>
              </a:extLst>
            </p:cNvPr>
            <p:cNvPicPr preferRelativeResize="0">
              <a:picLocks noChangeAspect="1"/>
            </p:cNvPicPr>
            <p:nvPr/>
          </p:nvPicPr>
          <p:blipFill>
            <a:blip r:embed="rId4"/>
            <a:stretch>
              <a:fillRect/>
            </a:stretch>
          </p:blipFill>
          <p:spPr>
            <a:xfrm>
              <a:off x="172450" y="2980014"/>
              <a:ext cx="5816979" cy="3877986"/>
            </a:xfrm>
            <a:prstGeom prst="rect">
              <a:avLst/>
            </a:prstGeom>
          </p:spPr>
        </p:pic>
      </p:grpSp>
      <p:sp>
        <p:nvSpPr>
          <p:cNvPr id="5" name="TextBox 4">
            <a:extLst>
              <a:ext uri="{FF2B5EF4-FFF2-40B4-BE49-F238E27FC236}">
                <a16:creationId xmlns:a16="http://schemas.microsoft.com/office/drawing/2014/main" id="{7EB6B485-28C6-A94F-874A-64B53A9447CD}"/>
              </a:ext>
            </a:extLst>
          </p:cNvPr>
          <p:cNvSpPr txBox="1"/>
          <p:nvPr/>
        </p:nvSpPr>
        <p:spPr>
          <a:xfrm>
            <a:off x="5432612" y="4331881"/>
            <a:ext cx="2000869" cy="461665"/>
          </a:xfrm>
          <a:prstGeom prst="rect">
            <a:avLst/>
          </a:prstGeom>
          <a:gradFill flip="none" rotWithShape="1">
            <a:gsLst>
              <a:gs pos="0">
                <a:srgbClr val="FFD579">
                  <a:tint val="66000"/>
                  <a:satMod val="160000"/>
                </a:srgbClr>
              </a:gs>
              <a:gs pos="50000">
                <a:srgbClr val="FFD579">
                  <a:tint val="44500"/>
                  <a:satMod val="160000"/>
                </a:srgbClr>
              </a:gs>
              <a:gs pos="100000">
                <a:srgbClr val="FFD579">
                  <a:tint val="23500"/>
                  <a:satMod val="160000"/>
                </a:srgbClr>
              </a:gs>
            </a:gsLst>
            <a:lin ang="13500000" scaled="1"/>
            <a:tileRect/>
          </a:gradFill>
        </p:spPr>
        <p:txBody>
          <a:bodyPr wrap="none" rtlCol="0">
            <a:spAutoFit/>
          </a:bodyPr>
          <a:lstStyle/>
          <a:p>
            <a:r>
              <a:rPr lang="en-US" dirty="0"/>
              <a:t>4 </a:t>
            </a:r>
            <a:r>
              <a:rPr lang="en-US" dirty="0" err="1"/>
              <a:t>Juillet</a:t>
            </a:r>
            <a:r>
              <a:rPr lang="en-US" dirty="0"/>
              <a:t> 2012</a:t>
            </a:r>
          </a:p>
        </p:txBody>
      </p:sp>
    </p:spTree>
    <p:extLst>
      <p:ext uri="{BB962C8B-B14F-4D97-AF65-F5344CB8AC3E}">
        <p14:creationId xmlns:p14="http://schemas.microsoft.com/office/powerpoint/2010/main" val="36365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379810-155C-4552-BF7F-BCBC84BB0A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2F41F6D-BBB8-49C1-94EA-B42A917678A9}">
  <ds:schemaRefs>
    <ds:schemaRef ds:uri="http://schemas.microsoft.com/sharepoint/v3/contenttype/forms"/>
  </ds:schemaRefs>
</ds:datastoreItem>
</file>

<file path=customXml/itemProps3.xml><?xml version="1.0" encoding="utf-8"?>
<ds:datastoreItem xmlns:ds="http://schemas.openxmlformats.org/officeDocument/2006/customXml" ds:itemID="{BDFCEC78-DC10-48B7-80F2-485C6A6AF68B}">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2729</TotalTime>
  <Words>1191</Words>
  <Application>Microsoft Macintosh PowerPoint</Application>
  <PresentationFormat>Widescreen</PresentationFormat>
  <Paragraphs>126</Paragraphs>
  <Slides>15</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ＭＳ Ｐゴシック</vt:lpstr>
      <vt:lpstr>Arial</vt:lpstr>
      <vt:lpstr>Calibri</vt:lpstr>
      <vt:lpstr>Calibri Light</vt:lpstr>
      <vt:lpstr>Comic Sans MS</vt:lpstr>
      <vt:lpstr>Helvetica</vt:lpstr>
      <vt:lpstr>Lucida Calligraphy</vt:lpstr>
      <vt:lpstr>Lucida Handwriting</vt:lpstr>
      <vt:lpstr>Times New Roman</vt:lpstr>
      <vt:lpstr>Wingdings</vt:lpstr>
      <vt:lpstr>1_Bold Stripes</vt:lpstr>
      <vt:lpstr>3_Bold Stripes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Shave</dc:creator>
  <cp:lastModifiedBy>Fabiola Gianotti</cp:lastModifiedBy>
  <cp:revision>364</cp:revision>
  <cp:lastPrinted>2019-11-28T09:44:38Z</cp:lastPrinted>
  <dcterms:created xsi:type="dcterms:W3CDTF">2016-10-06T08:56:31Z</dcterms:created>
  <dcterms:modified xsi:type="dcterms:W3CDTF">2019-11-29T12:35:18Z</dcterms:modified>
</cp:coreProperties>
</file>