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70" r:id="rId2"/>
    <p:sldId id="300" r:id="rId3"/>
    <p:sldId id="386" r:id="rId4"/>
    <p:sldId id="385" r:id="rId5"/>
    <p:sldId id="271" r:id="rId6"/>
    <p:sldId id="387" r:id="rId7"/>
    <p:sldId id="415" r:id="rId8"/>
    <p:sldId id="362" r:id="rId9"/>
    <p:sldId id="388" r:id="rId10"/>
    <p:sldId id="389" r:id="rId11"/>
    <p:sldId id="391" r:id="rId12"/>
    <p:sldId id="390" r:id="rId13"/>
    <p:sldId id="392" r:id="rId14"/>
    <p:sldId id="419" r:id="rId15"/>
    <p:sldId id="393" r:id="rId16"/>
    <p:sldId id="394" r:id="rId17"/>
    <p:sldId id="416" r:id="rId18"/>
    <p:sldId id="395" r:id="rId19"/>
    <p:sldId id="363" r:id="rId20"/>
    <p:sldId id="396" r:id="rId21"/>
    <p:sldId id="397" r:id="rId22"/>
    <p:sldId id="398" r:id="rId23"/>
    <p:sldId id="399" r:id="rId24"/>
    <p:sldId id="417" r:id="rId25"/>
    <p:sldId id="400" r:id="rId26"/>
    <p:sldId id="401" r:id="rId27"/>
    <p:sldId id="365" r:id="rId28"/>
    <p:sldId id="402" r:id="rId29"/>
    <p:sldId id="403" r:id="rId30"/>
    <p:sldId id="404" r:id="rId31"/>
    <p:sldId id="418" r:id="rId32"/>
    <p:sldId id="367" r:id="rId33"/>
    <p:sldId id="405" r:id="rId34"/>
    <p:sldId id="406" r:id="rId35"/>
    <p:sldId id="407" r:id="rId36"/>
    <p:sldId id="408" r:id="rId37"/>
    <p:sldId id="409" r:id="rId38"/>
    <p:sldId id="410" r:id="rId39"/>
    <p:sldId id="411" r:id="rId40"/>
    <p:sldId id="412" r:id="rId41"/>
    <p:sldId id="413" r:id="rId42"/>
    <p:sldId id="414" r:id="rId43"/>
    <p:sldId id="383"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1E33C1BE-E27D-4415-BF69-04A7752624B1}">
          <p14:sldIdLst>
            <p14:sldId id="270"/>
            <p14:sldId id="300"/>
            <p14:sldId id="386"/>
            <p14:sldId id="385"/>
            <p14:sldId id="271"/>
            <p14:sldId id="387"/>
            <p14:sldId id="415"/>
            <p14:sldId id="362"/>
            <p14:sldId id="388"/>
            <p14:sldId id="389"/>
            <p14:sldId id="391"/>
            <p14:sldId id="390"/>
            <p14:sldId id="392"/>
            <p14:sldId id="419"/>
            <p14:sldId id="393"/>
            <p14:sldId id="394"/>
            <p14:sldId id="416"/>
            <p14:sldId id="395"/>
            <p14:sldId id="363"/>
            <p14:sldId id="396"/>
            <p14:sldId id="397"/>
            <p14:sldId id="398"/>
            <p14:sldId id="399"/>
            <p14:sldId id="417"/>
          </p14:sldIdLst>
        </p14:section>
        <p14:section name="Sezione senza titolo" id="{2E9E2442-E049-4572-9EA5-3F9D4093F3F7}">
          <p14:sldIdLst>
            <p14:sldId id="400"/>
            <p14:sldId id="401"/>
            <p14:sldId id="365"/>
            <p14:sldId id="402"/>
            <p14:sldId id="403"/>
            <p14:sldId id="404"/>
            <p14:sldId id="418"/>
            <p14:sldId id="367"/>
            <p14:sldId id="405"/>
            <p14:sldId id="406"/>
            <p14:sldId id="407"/>
            <p14:sldId id="408"/>
            <p14:sldId id="409"/>
            <p14:sldId id="410"/>
            <p14:sldId id="411"/>
            <p14:sldId id="412"/>
            <p14:sldId id="413"/>
            <p14:sldId id="414"/>
            <p14:sldId id="3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79" d="100"/>
          <a:sy n="79" d="100"/>
        </p:scale>
        <p:origin x="1963" y="36"/>
      </p:cViewPr>
      <p:guideLst>
        <p:guide orient="horz" pos="2160"/>
        <p:guide pos="2880"/>
      </p:guideLst>
    </p:cSldViewPr>
  </p:slideViewPr>
  <p:notesTextViewPr>
    <p:cViewPr>
      <p:scale>
        <a:sx n="1" d="1"/>
        <a:sy n="1" d="1"/>
      </p:scale>
      <p:origin x="0" y="0"/>
    </p:cViewPr>
  </p:notesTextViewPr>
  <p:sorterViewPr>
    <p:cViewPr>
      <p:scale>
        <a:sx n="100" d="100"/>
        <a:sy n="100" d="100"/>
      </p:scale>
      <p:origin x="0" y="-94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6AC7B3-9444-4F7A-8E6D-6EDFC03468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C45E058C-5079-4BD9-AC72-663F718D767F}">
      <dgm:prSet phldrT="[Texte]"/>
      <dgm:spPr/>
      <dgm:t>
        <a:bodyPr/>
        <a:lstStyle/>
        <a:p>
          <a:r>
            <a:rPr lang="fr-FR"/>
            <a:t>Project Management Plan</a:t>
          </a:r>
        </a:p>
      </dgm:t>
    </dgm:pt>
    <dgm:pt modelId="{880E0261-B7D7-4262-B094-BFCEC2FEC7A1}" type="parTrans" cxnId="{619D63CF-7184-4104-AB65-33C58E2E5996}">
      <dgm:prSet/>
      <dgm:spPr/>
      <dgm:t>
        <a:bodyPr/>
        <a:lstStyle/>
        <a:p>
          <a:endParaRPr lang="fr-FR"/>
        </a:p>
      </dgm:t>
    </dgm:pt>
    <dgm:pt modelId="{1950640A-D411-4896-927D-C7E0EE5D35F9}" type="sibTrans" cxnId="{619D63CF-7184-4104-AB65-33C58E2E5996}">
      <dgm:prSet/>
      <dgm:spPr/>
      <dgm:t>
        <a:bodyPr/>
        <a:lstStyle/>
        <a:p>
          <a:endParaRPr lang="fr-FR"/>
        </a:p>
      </dgm:t>
    </dgm:pt>
    <dgm:pt modelId="{45F8A867-8863-4314-A015-F46ECC7F64B9}">
      <dgm:prSet phldrT="[Texte]"/>
      <dgm:spPr/>
      <dgm:t>
        <a:bodyPr/>
        <a:lstStyle/>
        <a:p>
          <a:r>
            <a:rPr lang="fr-FR"/>
            <a:t>Production Management Plan (PMP)</a:t>
          </a:r>
        </a:p>
      </dgm:t>
    </dgm:pt>
    <dgm:pt modelId="{3499D0AB-5D69-4F06-A51A-D867888BB4C4}" type="parTrans" cxnId="{5EA21656-BE24-45FD-8C72-77F0D19D8812}">
      <dgm:prSet/>
      <dgm:spPr/>
      <dgm:t>
        <a:bodyPr/>
        <a:lstStyle/>
        <a:p>
          <a:endParaRPr lang="fr-FR"/>
        </a:p>
      </dgm:t>
    </dgm:pt>
    <dgm:pt modelId="{C6E736FE-EB05-412E-A207-17D5371AA8CE}" type="sibTrans" cxnId="{5EA21656-BE24-45FD-8C72-77F0D19D8812}">
      <dgm:prSet/>
      <dgm:spPr/>
      <dgm:t>
        <a:bodyPr/>
        <a:lstStyle/>
        <a:p>
          <a:endParaRPr lang="fr-FR"/>
        </a:p>
      </dgm:t>
    </dgm:pt>
    <dgm:pt modelId="{C20CD854-5B27-44C7-AB82-F40FEDC35C77}">
      <dgm:prSet phldrT="[Texte]"/>
      <dgm:spPr/>
      <dgm:t>
        <a:bodyPr/>
        <a:lstStyle/>
        <a:p>
          <a:r>
            <a:rPr lang="fr-FR"/>
            <a:t>ESH Management Plan (ESH)</a:t>
          </a:r>
        </a:p>
      </dgm:t>
    </dgm:pt>
    <dgm:pt modelId="{3E74EE21-AF6F-4780-B0C8-7928C58D522F}" type="parTrans" cxnId="{FA5D7DAF-0686-4E0C-AAEE-E4CC6B87374E}">
      <dgm:prSet/>
      <dgm:spPr/>
      <dgm:t>
        <a:bodyPr/>
        <a:lstStyle/>
        <a:p>
          <a:endParaRPr lang="fr-FR"/>
        </a:p>
      </dgm:t>
    </dgm:pt>
    <dgm:pt modelId="{198516FC-6D2C-4320-9404-2263A5E6B982}" type="sibTrans" cxnId="{FA5D7DAF-0686-4E0C-AAEE-E4CC6B87374E}">
      <dgm:prSet/>
      <dgm:spPr/>
      <dgm:t>
        <a:bodyPr/>
        <a:lstStyle/>
        <a:p>
          <a:endParaRPr lang="fr-FR"/>
        </a:p>
      </dgm:t>
    </dgm:pt>
    <dgm:pt modelId="{05AAB24C-10DB-4B33-BEEF-86500FF69B5A}">
      <dgm:prSet phldrT="[Texte]"/>
      <dgm:spPr/>
      <dgm:t>
        <a:bodyPr/>
        <a:lstStyle/>
        <a:p>
          <a:r>
            <a:rPr lang="fr-FR"/>
            <a:t>Systems Engineering Management Plan (SEMP)</a:t>
          </a:r>
        </a:p>
      </dgm:t>
    </dgm:pt>
    <dgm:pt modelId="{F98872AF-27E3-4A9F-B1DF-D9D1ADCAD983}" type="parTrans" cxnId="{1F5301C5-20B0-4830-9931-A8D09CC0E333}">
      <dgm:prSet/>
      <dgm:spPr/>
      <dgm:t>
        <a:bodyPr/>
        <a:lstStyle/>
        <a:p>
          <a:endParaRPr lang="fr-FR"/>
        </a:p>
      </dgm:t>
    </dgm:pt>
    <dgm:pt modelId="{BB414C20-7015-45E2-AF3D-A3C714B6F060}" type="sibTrans" cxnId="{1F5301C5-20B0-4830-9931-A8D09CC0E333}">
      <dgm:prSet/>
      <dgm:spPr/>
      <dgm:t>
        <a:bodyPr/>
        <a:lstStyle/>
        <a:p>
          <a:endParaRPr lang="fr-FR"/>
        </a:p>
      </dgm:t>
    </dgm:pt>
    <dgm:pt modelId="{927034CC-7C84-4B7C-AD55-BA270043A3B7}">
      <dgm:prSet phldrT="[Texte]"/>
      <dgm:spPr/>
      <dgm:t>
        <a:bodyPr/>
        <a:lstStyle/>
        <a:p>
          <a:r>
            <a:rPr lang="fr-FR"/>
            <a:t>Quality Assurance Plan (QAP)</a:t>
          </a:r>
        </a:p>
      </dgm:t>
    </dgm:pt>
    <dgm:pt modelId="{CB90ED74-4085-4558-A18A-4211B4E17B88}" type="parTrans" cxnId="{4B739052-842B-44FB-8B0C-87B1547677EE}">
      <dgm:prSet/>
      <dgm:spPr/>
      <dgm:t>
        <a:bodyPr/>
        <a:lstStyle/>
        <a:p>
          <a:endParaRPr lang="fr-FR"/>
        </a:p>
      </dgm:t>
    </dgm:pt>
    <dgm:pt modelId="{E24AAE05-95D5-4B0E-94BF-1EE352F9AFF8}" type="sibTrans" cxnId="{4B739052-842B-44FB-8B0C-87B1547677EE}">
      <dgm:prSet/>
      <dgm:spPr/>
      <dgm:t>
        <a:bodyPr/>
        <a:lstStyle/>
        <a:p>
          <a:endParaRPr lang="fr-FR"/>
        </a:p>
      </dgm:t>
    </dgm:pt>
    <dgm:pt modelId="{CE1C9819-0252-4A89-A29E-7E017C209980}">
      <dgm:prSet phldrT="[Texte]"/>
      <dgm:spPr/>
      <dgm:t>
        <a:bodyPr/>
        <a:lstStyle/>
        <a:p>
          <a:r>
            <a:rPr lang="fr-FR"/>
            <a:t>Interface management plan</a:t>
          </a:r>
        </a:p>
      </dgm:t>
    </dgm:pt>
    <dgm:pt modelId="{133ADFCC-E85E-4C04-BB82-2F1815284D86}" type="parTrans" cxnId="{3A94E90E-45CF-4B32-BFD2-2BCDE710B86F}">
      <dgm:prSet/>
      <dgm:spPr/>
      <dgm:t>
        <a:bodyPr/>
        <a:lstStyle/>
        <a:p>
          <a:endParaRPr lang="fr-FR"/>
        </a:p>
      </dgm:t>
    </dgm:pt>
    <dgm:pt modelId="{9AE88AD8-616C-4467-A961-18584070DF6A}" type="sibTrans" cxnId="{3A94E90E-45CF-4B32-BFD2-2BCDE710B86F}">
      <dgm:prSet/>
      <dgm:spPr/>
      <dgm:t>
        <a:bodyPr/>
        <a:lstStyle/>
        <a:p>
          <a:endParaRPr lang="fr-FR"/>
        </a:p>
      </dgm:t>
    </dgm:pt>
    <dgm:pt modelId="{C28A8590-3EFD-4FBD-9A41-A18E4B03FA29}">
      <dgm:prSet phldrT="[Texte]"/>
      <dgm:spPr/>
      <dgm:t>
        <a:bodyPr/>
        <a:lstStyle/>
        <a:p>
          <a:r>
            <a:rPr lang="fr-FR"/>
            <a:t>Configuration management plan</a:t>
          </a:r>
        </a:p>
      </dgm:t>
    </dgm:pt>
    <dgm:pt modelId="{3DF81862-8166-47B3-A6DC-FFC02B6C4FFF}" type="parTrans" cxnId="{6962ABD9-215F-45CF-8FBA-CF9D737EF730}">
      <dgm:prSet/>
      <dgm:spPr/>
      <dgm:t>
        <a:bodyPr/>
        <a:lstStyle/>
        <a:p>
          <a:endParaRPr lang="fr-FR"/>
        </a:p>
      </dgm:t>
    </dgm:pt>
    <dgm:pt modelId="{B3EA222C-EA51-4FC2-8AE2-7EC5028D28A6}" type="sibTrans" cxnId="{6962ABD9-215F-45CF-8FBA-CF9D737EF730}">
      <dgm:prSet/>
      <dgm:spPr/>
      <dgm:t>
        <a:bodyPr/>
        <a:lstStyle/>
        <a:p>
          <a:endParaRPr lang="fr-FR"/>
        </a:p>
      </dgm:t>
    </dgm:pt>
    <dgm:pt modelId="{701D10C7-4E1E-4D0F-823A-59FD18B46713}">
      <dgm:prSet phldrT="[Texte]"/>
      <dgm:spPr/>
      <dgm:t>
        <a:bodyPr/>
        <a:lstStyle/>
        <a:p>
          <a:r>
            <a:rPr lang="fr-FR"/>
            <a:t>Technical Review plan</a:t>
          </a:r>
        </a:p>
      </dgm:t>
    </dgm:pt>
    <dgm:pt modelId="{027B5184-5961-4250-A08E-8158459CCF39}" type="parTrans" cxnId="{30E670A2-951F-4F7F-B674-93E5B4A9265F}">
      <dgm:prSet/>
      <dgm:spPr/>
      <dgm:t>
        <a:bodyPr/>
        <a:lstStyle/>
        <a:p>
          <a:endParaRPr lang="fr-FR"/>
        </a:p>
      </dgm:t>
    </dgm:pt>
    <dgm:pt modelId="{8F858208-5A02-4E61-B97C-A58210E596A9}" type="sibTrans" cxnId="{30E670A2-951F-4F7F-B674-93E5B4A9265F}">
      <dgm:prSet/>
      <dgm:spPr/>
      <dgm:t>
        <a:bodyPr/>
        <a:lstStyle/>
        <a:p>
          <a:endParaRPr lang="fr-FR"/>
        </a:p>
      </dgm:t>
    </dgm:pt>
    <dgm:pt modelId="{B0BC3FE0-8B79-49B7-BDD1-35FEE24B2960}">
      <dgm:prSet phldrT="[Texte]"/>
      <dgm:spPr/>
      <dgm:t>
        <a:bodyPr/>
        <a:lstStyle/>
        <a:p>
          <a:r>
            <a:rPr lang="fr-FR"/>
            <a:t>Non-conformance management plan</a:t>
          </a:r>
        </a:p>
      </dgm:t>
    </dgm:pt>
    <dgm:pt modelId="{C7D3FC66-3744-4C66-8FC2-ABC7E2D17ABE}" type="parTrans" cxnId="{B36F9AC7-58EB-4593-ADB6-95164A3968FD}">
      <dgm:prSet/>
      <dgm:spPr/>
      <dgm:t>
        <a:bodyPr/>
        <a:lstStyle/>
        <a:p>
          <a:endParaRPr lang="fr-FR"/>
        </a:p>
      </dgm:t>
    </dgm:pt>
    <dgm:pt modelId="{9A0A9911-13EF-41EE-8597-3EBB1F4F0E87}" type="sibTrans" cxnId="{B36F9AC7-58EB-4593-ADB6-95164A3968FD}">
      <dgm:prSet/>
      <dgm:spPr/>
      <dgm:t>
        <a:bodyPr/>
        <a:lstStyle/>
        <a:p>
          <a:endParaRPr lang="fr-FR"/>
        </a:p>
      </dgm:t>
    </dgm:pt>
    <dgm:pt modelId="{6848998D-F330-4194-82D4-129A2A2609DD}">
      <dgm:prSet phldrT="[Texte]"/>
      <dgm:spPr/>
      <dgm:t>
        <a:bodyPr/>
        <a:lstStyle/>
        <a:p>
          <a:r>
            <a:rPr lang="fr-FR"/>
            <a:t>Risk management plan</a:t>
          </a:r>
        </a:p>
      </dgm:t>
    </dgm:pt>
    <dgm:pt modelId="{D1FD2197-7FE8-4235-B88A-840A447815A8}" type="parTrans" cxnId="{E039B51E-FC2B-49EE-90D1-412580470B7D}">
      <dgm:prSet/>
      <dgm:spPr/>
      <dgm:t>
        <a:bodyPr/>
        <a:lstStyle/>
        <a:p>
          <a:endParaRPr lang="fr-FR"/>
        </a:p>
      </dgm:t>
    </dgm:pt>
    <dgm:pt modelId="{AF319D69-AA74-43FC-9C05-3ED921E5FE98}" type="sibTrans" cxnId="{E039B51E-FC2B-49EE-90D1-412580470B7D}">
      <dgm:prSet/>
      <dgm:spPr/>
      <dgm:t>
        <a:bodyPr/>
        <a:lstStyle/>
        <a:p>
          <a:endParaRPr lang="fr-FR"/>
        </a:p>
      </dgm:t>
    </dgm:pt>
    <dgm:pt modelId="{0B473612-8616-4E68-A3E1-C4C57EAFE26E}">
      <dgm:prSet phldrT="[Texte]"/>
      <dgm:spPr/>
      <dgm:t>
        <a:bodyPr/>
        <a:lstStyle/>
        <a:p>
          <a:r>
            <a:rPr lang="fr-FR"/>
            <a:t>Sub-contracting plan</a:t>
          </a:r>
        </a:p>
      </dgm:t>
    </dgm:pt>
    <dgm:pt modelId="{9E312F11-5F7B-40D2-B87F-EB309115FF7D}" type="parTrans" cxnId="{E3134033-8A7C-446B-8CB3-5708230B0CD7}">
      <dgm:prSet/>
      <dgm:spPr/>
      <dgm:t>
        <a:bodyPr/>
        <a:lstStyle/>
        <a:p>
          <a:endParaRPr lang="fr-FR"/>
        </a:p>
      </dgm:t>
    </dgm:pt>
    <dgm:pt modelId="{43DD400C-F948-4B2A-BE11-8FB5820AF98C}" type="sibTrans" cxnId="{E3134033-8A7C-446B-8CB3-5708230B0CD7}">
      <dgm:prSet/>
      <dgm:spPr/>
      <dgm:t>
        <a:bodyPr/>
        <a:lstStyle/>
        <a:p>
          <a:endParaRPr lang="fr-FR"/>
        </a:p>
      </dgm:t>
    </dgm:pt>
    <dgm:pt modelId="{B390288C-E154-49EF-83F3-336A55E41D6D}">
      <dgm:prSet phldrT="[Texte]"/>
      <dgm:spPr/>
      <dgm:t>
        <a:bodyPr/>
        <a:lstStyle/>
        <a:p>
          <a:r>
            <a:rPr lang="fr-FR"/>
            <a:t>Documentation management and control procedure</a:t>
          </a:r>
        </a:p>
      </dgm:t>
    </dgm:pt>
    <dgm:pt modelId="{9328E628-7A22-4CA9-851C-052B3ACC3012}" type="parTrans" cxnId="{2AA034EE-E3E3-4C39-A94B-D409EAD6215A}">
      <dgm:prSet/>
      <dgm:spPr/>
      <dgm:t>
        <a:bodyPr/>
        <a:lstStyle/>
        <a:p>
          <a:endParaRPr lang="fr-FR"/>
        </a:p>
      </dgm:t>
    </dgm:pt>
    <dgm:pt modelId="{90736207-646E-42D4-AD15-326C917580AB}" type="sibTrans" cxnId="{2AA034EE-E3E3-4C39-A94B-D409EAD6215A}">
      <dgm:prSet/>
      <dgm:spPr/>
      <dgm:t>
        <a:bodyPr/>
        <a:lstStyle/>
        <a:p>
          <a:endParaRPr lang="fr-FR"/>
        </a:p>
      </dgm:t>
    </dgm:pt>
    <dgm:pt modelId="{00565BC9-B720-4C2C-BB33-785D1C03CBBE}" type="pres">
      <dgm:prSet presAssocID="{A26AC7B3-9444-4F7A-8E6D-6EDFC03468E8}" presName="hierChild1" presStyleCnt="0">
        <dgm:presLayoutVars>
          <dgm:orgChart val="1"/>
          <dgm:chPref val="1"/>
          <dgm:dir/>
          <dgm:animOne val="branch"/>
          <dgm:animLvl val="lvl"/>
          <dgm:resizeHandles/>
        </dgm:presLayoutVars>
      </dgm:prSet>
      <dgm:spPr/>
    </dgm:pt>
    <dgm:pt modelId="{C7422AFE-E7A8-48D5-949B-3BB02EC81CBA}" type="pres">
      <dgm:prSet presAssocID="{C45E058C-5079-4BD9-AC72-663F718D767F}" presName="hierRoot1" presStyleCnt="0">
        <dgm:presLayoutVars>
          <dgm:hierBranch val="init"/>
        </dgm:presLayoutVars>
      </dgm:prSet>
      <dgm:spPr/>
    </dgm:pt>
    <dgm:pt modelId="{557679F4-513A-4445-BAD9-84243261D5CC}" type="pres">
      <dgm:prSet presAssocID="{C45E058C-5079-4BD9-AC72-663F718D767F}" presName="rootComposite1" presStyleCnt="0"/>
      <dgm:spPr/>
    </dgm:pt>
    <dgm:pt modelId="{95D51B7F-0BCA-44CA-884F-1628BFBCE76D}" type="pres">
      <dgm:prSet presAssocID="{C45E058C-5079-4BD9-AC72-663F718D767F}" presName="rootText1" presStyleLbl="node0" presStyleIdx="0" presStyleCnt="1">
        <dgm:presLayoutVars>
          <dgm:chPref val="3"/>
        </dgm:presLayoutVars>
      </dgm:prSet>
      <dgm:spPr/>
    </dgm:pt>
    <dgm:pt modelId="{E4B0BE15-1422-4318-8B8B-4DE8E1E70CA7}" type="pres">
      <dgm:prSet presAssocID="{C45E058C-5079-4BD9-AC72-663F718D767F}" presName="rootConnector1" presStyleLbl="node1" presStyleIdx="0" presStyleCnt="0"/>
      <dgm:spPr/>
    </dgm:pt>
    <dgm:pt modelId="{CED3BB39-8529-4428-8C47-F71A1FD3DC63}" type="pres">
      <dgm:prSet presAssocID="{C45E058C-5079-4BD9-AC72-663F718D767F}" presName="hierChild2" presStyleCnt="0"/>
      <dgm:spPr/>
    </dgm:pt>
    <dgm:pt modelId="{2C79638F-4168-4E38-B8B1-E41B4AD38DA9}" type="pres">
      <dgm:prSet presAssocID="{3499D0AB-5D69-4F06-A51A-D867888BB4C4}" presName="Name37" presStyleLbl="parChTrans1D2" presStyleIdx="0" presStyleCnt="4"/>
      <dgm:spPr/>
    </dgm:pt>
    <dgm:pt modelId="{1B2B4CB1-FED6-41F3-AE85-73F1A7388A2F}" type="pres">
      <dgm:prSet presAssocID="{45F8A867-8863-4314-A015-F46ECC7F64B9}" presName="hierRoot2" presStyleCnt="0">
        <dgm:presLayoutVars>
          <dgm:hierBranch val="init"/>
        </dgm:presLayoutVars>
      </dgm:prSet>
      <dgm:spPr/>
    </dgm:pt>
    <dgm:pt modelId="{1E3279CC-A686-4877-B7EB-FFDBBA6B57BD}" type="pres">
      <dgm:prSet presAssocID="{45F8A867-8863-4314-A015-F46ECC7F64B9}" presName="rootComposite" presStyleCnt="0"/>
      <dgm:spPr/>
    </dgm:pt>
    <dgm:pt modelId="{F51ADC82-C059-4E64-9152-1BC0E16FEBE7}" type="pres">
      <dgm:prSet presAssocID="{45F8A867-8863-4314-A015-F46ECC7F64B9}" presName="rootText" presStyleLbl="node2" presStyleIdx="0" presStyleCnt="4">
        <dgm:presLayoutVars>
          <dgm:chPref val="3"/>
        </dgm:presLayoutVars>
      </dgm:prSet>
      <dgm:spPr/>
    </dgm:pt>
    <dgm:pt modelId="{3FA77AF0-F625-4895-8E62-F60B49EC6A71}" type="pres">
      <dgm:prSet presAssocID="{45F8A867-8863-4314-A015-F46ECC7F64B9}" presName="rootConnector" presStyleLbl="node2" presStyleIdx="0" presStyleCnt="4"/>
      <dgm:spPr/>
    </dgm:pt>
    <dgm:pt modelId="{D329C53E-6FCD-4070-B796-C8CF2AEABBA6}" type="pres">
      <dgm:prSet presAssocID="{45F8A867-8863-4314-A015-F46ECC7F64B9}" presName="hierChild4" presStyleCnt="0"/>
      <dgm:spPr/>
    </dgm:pt>
    <dgm:pt modelId="{30D82837-168F-4159-8CB7-002B2B8B15BE}" type="pres">
      <dgm:prSet presAssocID="{D1FD2197-7FE8-4235-B88A-840A447815A8}" presName="Name37" presStyleLbl="parChTrans1D3" presStyleIdx="0" presStyleCnt="7"/>
      <dgm:spPr/>
    </dgm:pt>
    <dgm:pt modelId="{CEFF96EB-A009-4699-A798-82A51A8DC42B}" type="pres">
      <dgm:prSet presAssocID="{6848998D-F330-4194-82D4-129A2A2609DD}" presName="hierRoot2" presStyleCnt="0">
        <dgm:presLayoutVars>
          <dgm:hierBranch val="init"/>
        </dgm:presLayoutVars>
      </dgm:prSet>
      <dgm:spPr/>
    </dgm:pt>
    <dgm:pt modelId="{830D50C4-212D-41C2-AD11-E0BF93F4E336}" type="pres">
      <dgm:prSet presAssocID="{6848998D-F330-4194-82D4-129A2A2609DD}" presName="rootComposite" presStyleCnt="0"/>
      <dgm:spPr/>
    </dgm:pt>
    <dgm:pt modelId="{4B217AF1-1C16-4ABB-BA0B-E0898B107955}" type="pres">
      <dgm:prSet presAssocID="{6848998D-F330-4194-82D4-129A2A2609DD}" presName="rootText" presStyleLbl="node3" presStyleIdx="0" presStyleCnt="7">
        <dgm:presLayoutVars>
          <dgm:chPref val="3"/>
        </dgm:presLayoutVars>
      </dgm:prSet>
      <dgm:spPr/>
    </dgm:pt>
    <dgm:pt modelId="{33770282-67D2-4A4C-9C58-81E26A55DFD6}" type="pres">
      <dgm:prSet presAssocID="{6848998D-F330-4194-82D4-129A2A2609DD}" presName="rootConnector" presStyleLbl="node3" presStyleIdx="0" presStyleCnt="7"/>
      <dgm:spPr/>
    </dgm:pt>
    <dgm:pt modelId="{FA5D987E-58FA-4C04-A6A4-7D02DA2DE715}" type="pres">
      <dgm:prSet presAssocID="{6848998D-F330-4194-82D4-129A2A2609DD}" presName="hierChild4" presStyleCnt="0"/>
      <dgm:spPr/>
    </dgm:pt>
    <dgm:pt modelId="{495B917A-8FA8-475E-A4EC-A9CA2CFD3B7C}" type="pres">
      <dgm:prSet presAssocID="{6848998D-F330-4194-82D4-129A2A2609DD}" presName="hierChild5" presStyleCnt="0"/>
      <dgm:spPr/>
    </dgm:pt>
    <dgm:pt modelId="{CBA3CF53-1313-42C6-96D3-009274008348}" type="pres">
      <dgm:prSet presAssocID="{9E312F11-5F7B-40D2-B87F-EB309115FF7D}" presName="Name37" presStyleLbl="parChTrans1D3" presStyleIdx="1" presStyleCnt="7"/>
      <dgm:spPr/>
    </dgm:pt>
    <dgm:pt modelId="{93999240-6DD5-465E-A7C0-9759032E51DC}" type="pres">
      <dgm:prSet presAssocID="{0B473612-8616-4E68-A3E1-C4C57EAFE26E}" presName="hierRoot2" presStyleCnt="0">
        <dgm:presLayoutVars>
          <dgm:hierBranch val="init"/>
        </dgm:presLayoutVars>
      </dgm:prSet>
      <dgm:spPr/>
    </dgm:pt>
    <dgm:pt modelId="{1B7CB06F-B06F-400D-B0A8-B0885C3B8074}" type="pres">
      <dgm:prSet presAssocID="{0B473612-8616-4E68-A3E1-C4C57EAFE26E}" presName="rootComposite" presStyleCnt="0"/>
      <dgm:spPr/>
    </dgm:pt>
    <dgm:pt modelId="{166B315F-D17E-4C0B-B0E1-8F605D46DDE3}" type="pres">
      <dgm:prSet presAssocID="{0B473612-8616-4E68-A3E1-C4C57EAFE26E}" presName="rootText" presStyleLbl="node3" presStyleIdx="1" presStyleCnt="7">
        <dgm:presLayoutVars>
          <dgm:chPref val="3"/>
        </dgm:presLayoutVars>
      </dgm:prSet>
      <dgm:spPr/>
    </dgm:pt>
    <dgm:pt modelId="{A4B806F5-767A-4A9C-AD16-F49D26C9FF5E}" type="pres">
      <dgm:prSet presAssocID="{0B473612-8616-4E68-A3E1-C4C57EAFE26E}" presName="rootConnector" presStyleLbl="node3" presStyleIdx="1" presStyleCnt="7"/>
      <dgm:spPr/>
    </dgm:pt>
    <dgm:pt modelId="{41ABDDB9-C65D-4422-9501-6401F7BBB40F}" type="pres">
      <dgm:prSet presAssocID="{0B473612-8616-4E68-A3E1-C4C57EAFE26E}" presName="hierChild4" presStyleCnt="0"/>
      <dgm:spPr/>
    </dgm:pt>
    <dgm:pt modelId="{D4D8884D-E097-4412-B685-41616E4CCE54}" type="pres">
      <dgm:prSet presAssocID="{0B473612-8616-4E68-A3E1-C4C57EAFE26E}" presName="hierChild5" presStyleCnt="0"/>
      <dgm:spPr/>
    </dgm:pt>
    <dgm:pt modelId="{D4A9606B-4FFA-4C2A-A1E2-F7C6F2881FE1}" type="pres">
      <dgm:prSet presAssocID="{45F8A867-8863-4314-A015-F46ECC7F64B9}" presName="hierChild5" presStyleCnt="0"/>
      <dgm:spPr/>
    </dgm:pt>
    <dgm:pt modelId="{1AD64D7D-DF9A-4E6F-A932-1F24CA8E2613}" type="pres">
      <dgm:prSet presAssocID="{3E74EE21-AF6F-4780-B0C8-7928C58D522F}" presName="Name37" presStyleLbl="parChTrans1D2" presStyleIdx="1" presStyleCnt="4"/>
      <dgm:spPr/>
    </dgm:pt>
    <dgm:pt modelId="{6CBC6A51-8A3B-46AF-A7FA-CDA0AE156E74}" type="pres">
      <dgm:prSet presAssocID="{C20CD854-5B27-44C7-AB82-F40FEDC35C77}" presName="hierRoot2" presStyleCnt="0">
        <dgm:presLayoutVars>
          <dgm:hierBranch val="init"/>
        </dgm:presLayoutVars>
      </dgm:prSet>
      <dgm:spPr/>
    </dgm:pt>
    <dgm:pt modelId="{FB26047E-F8BF-4DE9-9151-D008BFA1DE71}" type="pres">
      <dgm:prSet presAssocID="{C20CD854-5B27-44C7-AB82-F40FEDC35C77}" presName="rootComposite" presStyleCnt="0"/>
      <dgm:spPr/>
    </dgm:pt>
    <dgm:pt modelId="{FF8AB5A7-DAED-4844-B899-FACB921D8914}" type="pres">
      <dgm:prSet presAssocID="{C20CD854-5B27-44C7-AB82-F40FEDC35C77}" presName="rootText" presStyleLbl="node2" presStyleIdx="1" presStyleCnt="4">
        <dgm:presLayoutVars>
          <dgm:chPref val="3"/>
        </dgm:presLayoutVars>
      </dgm:prSet>
      <dgm:spPr/>
    </dgm:pt>
    <dgm:pt modelId="{C789B14A-1B2E-4E18-8EBE-DC3AC432B83A}" type="pres">
      <dgm:prSet presAssocID="{C20CD854-5B27-44C7-AB82-F40FEDC35C77}" presName="rootConnector" presStyleLbl="node2" presStyleIdx="1" presStyleCnt="4"/>
      <dgm:spPr/>
    </dgm:pt>
    <dgm:pt modelId="{4CE7592F-D09E-48FC-9CB5-AD340B7E995B}" type="pres">
      <dgm:prSet presAssocID="{C20CD854-5B27-44C7-AB82-F40FEDC35C77}" presName="hierChild4" presStyleCnt="0"/>
      <dgm:spPr/>
    </dgm:pt>
    <dgm:pt modelId="{CDD4AD8A-944B-402C-944B-AD72A43599B3}" type="pres">
      <dgm:prSet presAssocID="{C20CD854-5B27-44C7-AB82-F40FEDC35C77}" presName="hierChild5" presStyleCnt="0"/>
      <dgm:spPr/>
    </dgm:pt>
    <dgm:pt modelId="{4D9167E8-4D5A-4FD9-A9F1-F472F2284D5A}" type="pres">
      <dgm:prSet presAssocID="{F98872AF-27E3-4A9F-B1DF-D9D1ADCAD983}" presName="Name37" presStyleLbl="parChTrans1D2" presStyleIdx="2" presStyleCnt="4"/>
      <dgm:spPr/>
    </dgm:pt>
    <dgm:pt modelId="{517A0749-694E-45AF-9B75-C431B3684EF7}" type="pres">
      <dgm:prSet presAssocID="{05AAB24C-10DB-4B33-BEEF-86500FF69B5A}" presName="hierRoot2" presStyleCnt="0">
        <dgm:presLayoutVars>
          <dgm:hierBranch val="init"/>
        </dgm:presLayoutVars>
      </dgm:prSet>
      <dgm:spPr/>
    </dgm:pt>
    <dgm:pt modelId="{2A23538D-4C90-451F-8D7A-796774FAC72E}" type="pres">
      <dgm:prSet presAssocID="{05AAB24C-10DB-4B33-BEEF-86500FF69B5A}" presName="rootComposite" presStyleCnt="0"/>
      <dgm:spPr/>
    </dgm:pt>
    <dgm:pt modelId="{EF939E7D-18B3-4D00-B93D-9FE84519A517}" type="pres">
      <dgm:prSet presAssocID="{05AAB24C-10DB-4B33-BEEF-86500FF69B5A}" presName="rootText" presStyleLbl="node2" presStyleIdx="2" presStyleCnt="4">
        <dgm:presLayoutVars>
          <dgm:chPref val="3"/>
        </dgm:presLayoutVars>
      </dgm:prSet>
      <dgm:spPr/>
    </dgm:pt>
    <dgm:pt modelId="{F3C99FC7-DA46-454E-8D37-F2307EE8F59D}" type="pres">
      <dgm:prSet presAssocID="{05AAB24C-10DB-4B33-BEEF-86500FF69B5A}" presName="rootConnector" presStyleLbl="node2" presStyleIdx="2" presStyleCnt="4"/>
      <dgm:spPr/>
    </dgm:pt>
    <dgm:pt modelId="{BB41557E-A6AB-45B1-8F54-8CC961E4372E}" type="pres">
      <dgm:prSet presAssocID="{05AAB24C-10DB-4B33-BEEF-86500FF69B5A}" presName="hierChild4" presStyleCnt="0"/>
      <dgm:spPr/>
    </dgm:pt>
    <dgm:pt modelId="{F2387F03-A287-4A4F-9F90-DCBB4988CA23}" type="pres">
      <dgm:prSet presAssocID="{133ADFCC-E85E-4C04-BB82-2F1815284D86}" presName="Name37" presStyleLbl="parChTrans1D3" presStyleIdx="2" presStyleCnt="7"/>
      <dgm:spPr/>
    </dgm:pt>
    <dgm:pt modelId="{62B52E66-0A78-4555-B671-9BE5F784FD14}" type="pres">
      <dgm:prSet presAssocID="{CE1C9819-0252-4A89-A29E-7E017C209980}" presName="hierRoot2" presStyleCnt="0">
        <dgm:presLayoutVars>
          <dgm:hierBranch val="init"/>
        </dgm:presLayoutVars>
      </dgm:prSet>
      <dgm:spPr/>
    </dgm:pt>
    <dgm:pt modelId="{F5F05DDF-F572-48D5-8906-87796E7A7B09}" type="pres">
      <dgm:prSet presAssocID="{CE1C9819-0252-4A89-A29E-7E017C209980}" presName="rootComposite" presStyleCnt="0"/>
      <dgm:spPr/>
    </dgm:pt>
    <dgm:pt modelId="{781D405F-F589-4B0F-A07F-E7AF8C7BAB24}" type="pres">
      <dgm:prSet presAssocID="{CE1C9819-0252-4A89-A29E-7E017C209980}" presName="rootText" presStyleLbl="node3" presStyleIdx="2" presStyleCnt="7">
        <dgm:presLayoutVars>
          <dgm:chPref val="3"/>
        </dgm:presLayoutVars>
      </dgm:prSet>
      <dgm:spPr/>
    </dgm:pt>
    <dgm:pt modelId="{DE49CE34-B171-4998-8090-BBD504444E0A}" type="pres">
      <dgm:prSet presAssocID="{CE1C9819-0252-4A89-A29E-7E017C209980}" presName="rootConnector" presStyleLbl="node3" presStyleIdx="2" presStyleCnt="7"/>
      <dgm:spPr/>
    </dgm:pt>
    <dgm:pt modelId="{BABFBA4C-D76B-43F4-97E1-3CCFA60C02D2}" type="pres">
      <dgm:prSet presAssocID="{CE1C9819-0252-4A89-A29E-7E017C209980}" presName="hierChild4" presStyleCnt="0"/>
      <dgm:spPr/>
    </dgm:pt>
    <dgm:pt modelId="{CEFC834E-7DDB-4133-8D80-C14345151C49}" type="pres">
      <dgm:prSet presAssocID="{CE1C9819-0252-4A89-A29E-7E017C209980}" presName="hierChild5" presStyleCnt="0"/>
      <dgm:spPr/>
    </dgm:pt>
    <dgm:pt modelId="{CBFD7DB2-72A2-44C5-97D2-80DA1FA38CEE}" type="pres">
      <dgm:prSet presAssocID="{3DF81862-8166-47B3-A6DC-FFC02B6C4FFF}" presName="Name37" presStyleLbl="parChTrans1D3" presStyleIdx="3" presStyleCnt="7"/>
      <dgm:spPr/>
    </dgm:pt>
    <dgm:pt modelId="{EE1C461D-E0EE-4652-8811-52965336C70A}" type="pres">
      <dgm:prSet presAssocID="{C28A8590-3EFD-4FBD-9A41-A18E4B03FA29}" presName="hierRoot2" presStyleCnt="0">
        <dgm:presLayoutVars>
          <dgm:hierBranch val="init"/>
        </dgm:presLayoutVars>
      </dgm:prSet>
      <dgm:spPr/>
    </dgm:pt>
    <dgm:pt modelId="{D257065E-05AD-463B-B888-C34A859E1318}" type="pres">
      <dgm:prSet presAssocID="{C28A8590-3EFD-4FBD-9A41-A18E4B03FA29}" presName="rootComposite" presStyleCnt="0"/>
      <dgm:spPr/>
    </dgm:pt>
    <dgm:pt modelId="{0435C026-0498-41D8-9A37-6E9851067BD4}" type="pres">
      <dgm:prSet presAssocID="{C28A8590-3EFD-4FBD-9A41-A18E4B03FA29}" presName="rootText" presStyleLbl="node3" presStyleIdx="3" presStyleCnt="7">
        <dgm:presLayoutVars>
          <dgm:chPref val="3"/>
        </dgm:presLayoutVars>
      </dgm:prSet>
      <dgm:spPr/>
    </dgm:pt>
    <dgm:pt modelId="{D432A149-4868-4A80-919B-3FDC03080BBA}" type="pres">
      <dgm:prSet presAssocID="{C28A8590-3EFD-4FBD-9A41-A18E4B03FA29}" presName="rootConnector" presStyleLbl="node3" presStyleIdx="3" presStyleCnt="7"/>
      <dgm:spPr/>
    </dgm:pt>
    <dgm:pt modelId="{25FB4DD4-4E96-4E8B-9037-FAD271BB79F7}" type="pres">
      <dgm:prSet presAssocID="{C28A8590-3EFD-4FBD-9A41-A18E4B03FA29}" presName="hierChild4" presStyleCnt="0"/>
      <dgm:spPr/>
    </dgm:pt>
    <dgm:pt modelId="{09547328-8260-465F-B485-07E1BFEDDF58}" type="pres">
      <dgm:prSet presAssocID="{C28A8590-3EFD-4FBD-9A41-A18E4B03FA29}" presName="hierChild5" presStyleCnt="0"/>
      <dgm:spPr/>
    </dgm:pt>
    <dgm:pt modelId="{764971B4-980A-45D0-9A7F-F6FA6F686390}" type="pres">
      <dgm:prSet presAssocID="{027B5184-5961-4250-A08E-8158459CCF39}" presName="Name37" presStyleLbl="parChTrans1D3" presStyleIdx="4" presStyleCnt="7"/>
      <dgm:spPr/>
    </dgm:pt>
    <dgm:pt modelId="{EE4B3EAA-6EEF-4CC8-A212-D34529985C90}" type="pres">
      <dgm:prSet presAssocID="{701D10C7-4E1E-4D0F-823A-59FD18B46713}" presName="hierRoot2" presStyleCnt="0">
        <dgm:presLayoutVars>
          <dgm:hierBranch val="init"/>
        </dgm:presLayoutVars>
      </dgm:prSet>
      <dgm:spPr/>
    </dgm:pt>
    <dgm:pt modelId="{60868315-D7BD-480F-8AAB-FA70A6F50CC7}" type="pres">
      <dgm:prSet presAssocID="{701D10C7-4E1E-4D0F-823A-59FD18B46713}" presName="rootComposite" presStyleCnt="0"/>
      <dgm:spPr/>
    </dgm:pt>
    <dgm:pt modelId="{55D6BACB-CDE4-4294-B101-1710DFFF9988}" type="pres">
      <dgm:prSet presAssocID="{701D10C7-4E1E-4D0F-823A-59FD18B46713}" presName="rootText" presStyleLbl="node3" presStyleIdx="4" presStyleCnt="7">
        <dgm:presLayoutVars>
          <dgm:chPref val="3"/>
        </dgm:presLayoutVars>
      </dgm:prSet>
      <dgm:spPr/>
    </dgm:pt>
    <dgm:pt modelId="{21F2297B-910C-4A11-8AE4-A47AAA075B1B}" type="pres">
      <dgm:prSet presAssocID="{701D10C7-4E1E-4D0F-823A-59FD18B46713}" presName="rootConnector" presStyleLbl="node3" presStyleIdx="4" presStyleCnt="7"/>
      <dgm:spPr/>
    </dgm:pt>
    <dgm:pt modelId="{45669DEF-7C9D-4145-9D1E-88C8080D79FF}" type="pres">
      <dgm:prSet presAssocID="{701D10C7-4E1E-4D0F-823A-59FD18B46713}" presName="hierChild4" presStyleCnt="0"/>
      <dgm:spPr/>
    </dgm:pt>
    <dgm:pt modelId="{A86E227D-E03C-47A0-83E3-1B5E9D78334E}" type="pres">
      <dgm:prSet presAssocID="{701D10C7-4E1E-4D0F-823A-59FD18B46713}" presName="hierChild5" presStyleCnt="0"/>
      <dgm:spPr/>
    </dgm:pt>
    <dgm:pt modelId="{B31F644C-16EC-482C-A3DD-4621365E14A2}" type="pres">
      <dgm:prSet presAssocID="{05AAB24C-10DB-4B33-BEEF-86500FF69B5A}" presName="hierChild5" presStyleCnt="0"/>
      <dgm:spPr/>
    </dgm:pt>
    <dgm:pt modelId="{53E38825-7E59-48C6-B9F4-E2E65B781CD9}" type="pres">
      <dgm:prSet presAssocID="{CB90ED74-4085-4558-A18A-4211B4E17B88}" presName="Name37" presStyleLbl="parChTrans1D2" presStyleIdx="3" presStyleCnt="4"/>
      <dgm:spPr/>
    </dgm:pt>
    <dgm:pt modelId="{8D16A98E-1DF3-4652-B19A-754BDF06A2AE}" type="pres">
      <dgm:prSet presAssocID="{927034CC-7C84-4B7C-AD55-BA270043A3B7}" presName="hierRoot2" presStyleCnt="0">
        <dgm:presLayoutVars>
          <dgm:hierBranch val="init"/>
        </dgm:presLayoutVars>
      </dgm:prSet>
      <dgm:spPr/>
    </dgm:pt>
    <dgm:pt modelId="{42091442-2BFA-43C0-8107-5B63E0D7A27B}" type="pres">
      <dgm:prSet presAssocID="{927034CC-7C84-4B7C-AD55-BA270043A3B7}" presName="rootComposite" presStyleCnt="0"/>
      <dgm:spPr/>
    </dgm:pt>
    <dgm:pt modelId="{FB5FE2D7-CD31-4540-921C-BA205301B353}" type="pres">
      <dgm:prSet presAssocID="{927034CC-7C84-4B7C-AD55-BA270043A3B7}" presName="rootText" presStyleLbl="node2" presStyleIdx="3" presStyleCnt="4">
        <dgm:presLayoutVars>
          <dgm:chPref val="3"/>
        </dgm:presLayoutVars>
      </dgm:prSet>
      <dgm:spPr/>
    </dgm:pt>
    <dgm:pt modelId="{EA1428DE-57E1-4E59-97BF-FB416E1B6AFA}" type="pres">
      <dgm:prSet presAssocID="{927034CC-7C84-4B7C-AD55-BA270043A3B7}" presName="rootConnector" presStyleLbl="node2" presStyleIdx="3" presStyleCnt="4"/>
      <dgm:spPr/>
    </dgm:pt>
    <dgm:pt modelId="{B4399271-7685-449C-9D02-F81FE35C28C8}" type="pres">
      <dgm:prSet presAssocID="{927034CC-7C84-4B7C-AD55-BA270043A3B7}" presName="hierChild4" presStyleCnt="0"/>
      <dgm:spPr/>
    </dgm:pt>
    <dgm:pt modelId="{69EDBB19-D2A2-48E6-9399-10766CCC8DB4}" type="pres">
      <dgm:prSet presAssocID="{9328E628-7A22-4CA9-851C-052B3ACC3012}" presName="Name37" presStyleLbl="parChTrans1D3" presStyleIdx="5" presStyleCnt="7"/>
      <dgm:spPr/>
    </dgm:pt>
    <dgm:pt modelId="{701467BE-7DCD-4837-98F0-0B81787FC4A7}" type="pres">
      <dgm:prSet presAssocID="{B390288C-E154-49EF-83F3-336A55E41D6D}" presName="hierRoot2" presStyleCnt="0">
        <dgm:presLayoutVars>
          <dgm:hierBranch val="init"/>
        </dgm:presLayoutVars>
      </dgm:prSet>
      <dgm:spPr/>
    </dgm:pt>
    <dgm:pt modelId="{E80E1C8B-703C-43F8-B4FC-C9C5F488BFBB}" type="pres">
      <dgm:prSet presAssocID="{B390288C-E154-49EF-83F3-336A55E41D6D}" presName="rootComposite" presStyleCnt="0"/>
      <dgm:spPr/>
    </dgm:pt>
    <dgm:pt modelId="{CFD05D53-9201-4E3C-B01E-A84905C3EB23}" type="pres">
      <dgm:prSet presAssocID="{B390288C-E154-49EF-83F3-336A55E41D6D}" presName="rootText" presStyleLbl="node3" presStyleIdx="5" presStyleCnt="7">
        <dgm:presLayoutVars>
          <dgm:chPref val="3"/>
        </dgm:presLayoutVars>
      </dgm:prSet>
      <dgm:spPr/>
    </dgm:pt>
    <dgm:pt modelId="{E010D22F-9965-4916-8AB7-6177F09E1689}" type="pres">
      <dgm:prSet presAssocID="{B390288C-E154-49EF-83F3-336A55E41D6D}" presName="rootConnector" presStyleLbl="node3" presStyleIdx="5" presStyleCnt="7"/>
      <dgm:spPr/>
    </dgm:pt>
    <dgm:pt modelId="{D1F5DFAF-0E6D-4E06-B5F3-BC9DD615F9F4}" type="pres">
      <dgm:prSet presAssocID="{B390288C-E154-49EF-83F3-336A55E41D6D}" presName="hierChild4" presStyleCnt="0"/>
      <dgm:spPr/>
    </dgm:pt>
    <dgm:pt modelId="{2F6640F7-FEFA-4AC9-B348-5A7C30697F57}" type="pres">
      <dgm:prSet presAssocID="{B390288C-E154-49EF-83F3-336A55E41D6D}" presName="hierChild5" presStyleCnt="0"/>
      <dgm:spPr/>
    </dgm:pt>
    <dgm:pt modelId="{0F609AD3-3F69-47D4-AF80-389E81DDB88C}" type="pres">
      <dgm:prSet presAssocID="{C7D3FC66-3744-4C66-8FC2-ABC7E2D17ABE}" presName="Name37" presStyleLbl="parChTrans1D3" presStyleIdx="6" presStyleCnt="7"/>
      <dgm:spPr/>
    </dgm:pt>
    <dgm:pt modelId="{37D643FE-C839-4B00-90EB-1F777F33F2CE}" type="pres">
      <dgm:prSet presAssocID="{B0BC3FE0-8B79-49B7-BDD1-35FEE24B2960}" presName="hierRoot2" presStyleCnt="0">
        <dgm:presLayoutVars>
          <dgm:hierBranch val="init"/>
        </dgm:presLayoutVars>
      </dgm:prSet>
      <dgm:spPr/>
    </dgm:pt>
    <dgm:pt modelId="{B40C11E6-8458-4B08-A7E6-DE517A638E4A}" type="pres">
      <dgm:prSet presAssocID="{B0BC3FE0-8B79-49B7-BDD1-35FEE24B2960}" presName="rootComposite" presStyleCnt="0"/>
      <dgm:spPr/>
    </dgm:pt>
    <dgm:pt modelId="{13DE039D-D531-4367-A4E5-98677195B3FC}" type="pres">
      <dgm:prSet presAssocID="{B0BC3FE0-8B79-49B7-BDD1-35FEE24B2960}" presName="rootText" presStyleLbl="node3" presStyleIdx="6" presStyleCnt="7">
        <dgm:presLayoutVars>
          <dgm:chPref val="3"/>
        </dgm:presLayoutVars>
      </dgm:prSet>
      <dgm:spPr/>
    </dgm:pt>
    <dgm:pt modelId="{03AEA8FB-6EE4-49D3-934E-20DAF9D5F7A9}" type="pres">
      <dgm:prSet presAssocID="{B0BC3FE0-8B79-49B7-BDD1-35FEE24B2960}" presName="rootConnector" presStyleLbl="node3" presStyleIdx="6" presStyleCnt="7"/>
      <dgm:spPr/>
    </dgm:pt>
    <dgm:pt modelId="{4FE97184-6D5D-4A94-B961-2751C24AB367}" type="pres">
      <dgm:prSet presAssocID="{B0BC3FE0-8B79-49B7-BDD1-35FEE24B2960}" presName="hierChild4" presStyleCnt="0"/>
      <dgm:spPr/>
    </dgm:pt>
    <dgm:pt modelId="{5D9017B9-9862-49F8-AA3A-E14F59D2B286}" type="pres">
      <dgm:prSet presAssocID="{B0BC3FE0-8B79-49B7-BDD1-35FEE24B2960}" presName="hierChild5" presStyleCnt="0"/>
      <dgm:spPr/>
    </dgm:pt>
    <dgm:pt modelId="{E071FF8B-879B-4702-A2D2-23C35DEB8FB7}" type="pres">
      <dgm:prSet presAssocID="{927034CC-7C84-4B7C-AD55-BA270043A3B7}" presName="hierChild5" presStyleCnt="0"/>
      <dgm:spPr/>
    </dgm:pt>
    <dgm:pt modelId="{4FCA50EE-63D9-4BB7-B74C-34FE7F45ED5E}" type="pres">
      <dgm:prSet presAssocID="{C45E058C-5079-4BD9-AC72-663F718D767F}" presName="hierChild3" presStyleCnt="0"/>
      <dgm:spPr/>
    </dgm:pt>
  </dgm:ptLst>
  <dgm:cxnLst>
    <dgm:cxn modelId="{6B206D03-7225-42DE-B796-D595DF57AF48}" type="presOf" srcId="{3E74EE21-AF6F-4780-B0C8-7928C58D522F}" destId="{1AD64D7D-DF9A-4E6F-A932-1F24CA8E2613}" srcOrd="0" destOrd="0" presId="urn:microsoft.com/office/officeart/2005/8/layout/orgChart1"/>
    <dgm:cxn modelId="{3A94E90E-45CF-4B32-BFD2-2BCDE710B86F}" srcId="{05AAB24C-10DB-4B33-BEEF-86500FF69B5A}" destId="{CE1C9819-0252-4A89-A29E-7E017C209980}" srcOrd="0" destOrd="0" parTransId="{133ADFCC-E85E-4C04-BB82-2F1815284D86}" sibTransId="{9AE88AD8-616C-4467-A961-18584070DF6A}"/>
    <dgm:cxn modelId="{FA6B9810-285C-4E61-91CB-A16C10D61466}" type="presOf" srcId="{C28A8590-3EFD-4FBD-9A41-A18E4B03FA29}" destId="{D432A149-4868-4A80-919B-3FDC03080BBA}" srcOrd="1" destOrd="0" presId="urn:microsoft.com/office/officeart/2005/8/layout/orgChart1"/>
    <dgm:cxn modelId="{CF758F13-E217-4A21-ADDD-B3340561079D}" type="presOf" srcId="{133ADFCC-E85E-4C04-BB82-2F1815284D86}" destId="{F2387F03-A287-4A4F-9F90-DCBB4988CA23}" srcOrd="0" destOrd="0" presId="urn:microsoft.com/office/officeart/2005/8/layout/orgChart1"/>
    <dgm:cxn modelId="{F6C3711C-0F9E-40BA-AB8D-032C48EF00FA}" type="presOf" srcId="{B390288C-E154-49EF-83F3-336A55E41D6D}" destId="{CFD05D53-9201-4E3C-B01E-A84905C3EB23}" srcOrd="0" destOrd="0" presId="urn:microsoft.com/office/officeart/2005/8/layout/orgChart1"/>
    <dgm:cxn modelId="{E039B51E-FC2B-49EE-90D1-412580470B7D}" srcId="{45F8A867-8863-4314-A015-F46ECC7F64B9}" destId="{6848998D-F330-4194-82D4-129A2A2609DD}" srcOrd="0" destOrd="0" parTransId="{D1FD2197-7FE8-4235-B88A-840A447815A8}" sibTransId="{AF319D69-AA74-43FC-9C05-3ED921E5FE98}"/>
    <dgm:cxn modelId="{E578502C-E714-4BC3-9BCB-2539927155E4}" type="presOf" srcId="{B0BC3FE0-8B79-49B7-BDD1-35FEE24B2960}" destId="{03AEA8FB-6EE4-49D3-934E-20DAF9D5F7A9}" srcOrd="1" destOrd="0" presId="urn:microsoft.com/office/officeart/2005/8/layout/orgChart1"/>
    <dgm:cxn modelId="{E3134033-8A7C-446B-8CB3-5708230B0CD7}" srcId="{45F8A867-8863-4314-A015-F46ECC7F64B9}" destId="{0B473612-8616-4E68-A3E1-C4C57EAFE26E}" srcOrd="1" destOrd="0" parTransId="{9E312F11-5F7B-40D2-B87F-EB309115FF7D}" sibTransId="{43DD400C-F948-4B2A-BE11-8FB5820AF98C}"/>
    <dgm:cxn modelId="{4C1ACE34-7096-4B46-910F-BE178CACD5BD}" type="presOf" srcId="{9328E628-7A22-4CA9-851C-052B3ACC3012}" destId="{69EDBB19-D2A2-48E6-9399-10766CCC8DB4}" srcOrd="0" destOrd="0" presId="urn:microsoft.com/office/officeart/2005/8/layout/orgChart1"/>
    <dgm:cxn modelId="{6EFD6438-68E1-41C7-B624-9F6CCDEDDEC5}" type="presOf" srcId="{701D10C7-4E1E-4D0F-823A-59FD18B46713}" destId="{21F2297B-910C-4A11-8AE4-A47AAA075B1B}" srcOrd="1" destOrd="0" presId="urn:microsoft.com/office/officeart/2005/8/layout/orgChart1"/>
    <dgm:cxn modelId="{DEBDBD38-C05D-4C78-8199-F924D78A6F81}" type="presOf" srcId="{3DF81862-8166-47B3-A6DC-FFC02B6C4FFF}" destId="{CBFD7DB2-72A2-44C5-97D2-80DA1FA38CEE}" srcOrd="0" destOrd="0" presId="urn:microsoft.com/office/officeart/2005/8/layout/orgChart1"/>
    <dgm:cxn modelId="{7CD89A3E-3333-40CC-9556-A4EEA301DF92}" type="presOf" srcId="{45F8A867-8863-4314-A015-F46ECC7F64B9}" destId="{3FA77AF0-F625-4895-8E62-F60B49EC6A71}" srcOrd="1" destOrd="0" presId="urn:microsoft.com/office/officeart/2005/8/layout/orgChart1"/>
    <dgm:cxn modelId="{C77D6C42-E962-41EC-BDDD-C7F316D8756A}" type="presOf" srcId="{C45E058C-5079-4BD9-AC72-663F718D767F}" destId="{E4B0BE15-1422-4318-8B8B-4DE8E1E70CA7}" srcOrd="1" destOrd="0" presId="urn:microsoft.com/office/officeart/2005/8/layout/orgChart1"/>
    <dgm:cxn modelId="{0DA08965-8139-4AB3-B209-455654332AB7}" type="presOf" srcId="{C7D3FC66-3744-4C66-8FC2-ABC7E2D17ABE}" destId="{0F609AD3-3F69-47D4-AF80-389E81DDB88C}" srcOrd="0" destOrd="0" presId="urn:microsoft.com/office/officeart/2005/8/layout/orgChart1"/>
    <dgm:cxn modelId="{63B30766-1AAC-430E-9834-6B8DCECDA292}" type="presOf" srcId="{3499D0AB-5D69-4F06-A51A-D867888BB4C4}" destId="{2C79638F-4168-4E38-B8B1-E41B4AD38DA9}" srcOrd="0" destOrd="0" presId="urn:microsoft.com/office/officeart/2005/8/layout/orgChart1"/>
    <dgm:cxn modelId="{AB110D4F-3F17-498A-A7A2-F8B268582746}" type="presOf" srcId="{CE1C9819-0252-4A89-A29E-7E017C209980}" destId="{781D405F-F589-4B0F-A07F-E7AF8C7BAB24}" srcOrd="0" destOrd="0" presId="urn:microsoft.com/office/officeart/2005/8/layout/orgChart1"/>
    <dgm:cxn modelId="{4B739052-842B-44FB-8B0C-87B1547677EE}" srcId="{C45E058C-5079-4BD9-AC72-663F718D767F}" destId="{927034CC-7C84-4B7C-AD55-BA270043A3B7}" srcOrd="3" destOrd="0" parTransId="{CB90ED74-4085-4558-A18A-4211B4E17B88}" sibTransId="{E24AAE05-95D5-4B0E-94BF-1EE352F9AFF8}"/>
    <dgm:cxn modelId="{72000E73-65A8-4614-AD98-0D39538B3F19}" type="presOf" srcId="{C28A8590-3EFD-4FBD-9A41-A18E4B03FA29}" destId="{0435C026-0498-41D8-9A37-6E9851067BD4}" srcOrd="0" destOrd="0" presId="urn:microsoft.com/office/officeart/2005/8/layout/orgChart1"/>
    <dgm:cxn modelId="{5EA21656-BE24-45FD-8C72-77F0D19D8812}" srcId="{C45E058C-5079-4BD9-AC72-663F718D767F}" destId="{45F8A867-8863-4314-A015-F46ECC7F64B9}" srcOrd="0" destOrd="0" parTransId="{3499D0AB-5D69-4F06-A51A-D867888BB4C4}" sibTransId="{C6E736FE-EB05-412E-A207-17D5371AA8CE}"/>
    <dgm:cxn modelId="{4A807577-716A-4EFC-BA0A-58049680AF89}" type="presOf" srcId="{6848998D-F330-4194-82D4-129A2A2609DD}" destId="{4B217AF1-1C16-4ABB-BA0B-E0898B107955}" srcOrd="0" destOrd="0" presId="urn:microsoft.com/office/officeart/2005/8/layout/orgChart1"/>
    <dgm:cxn modelId="{02DCFB59-357A-4DB8-8748-621BF83EC80B}" type="presOf" srcId="{A26AC7B3-9444-4F7A-8E6D-6EDFC03468E8}" destId="{00565BC9-B720-4C2C-BB33-785D1C03CBBE}" srcOrd="0" destOrd="0" presId="urn:microsoft.com/office/officeart/2005/8/layout/orgChart1"/>
    <dgm:cxn modelId="{30F37F80-F6EB-475C-B474-75FBE036BFFE}" type="presOf" srcId="{6848998D-F330-4194-82D4-129A2A2609DD}" destId="{33770282-67D2-4A4C-9C58-81E26A55DFD6}" srcOrd="1" destOrd="0" presId="urn:microsoft.com/office/officeart/2005/8/layout/orgChart1"/>
    <dgm:cxn modelId="{EDDCBC93-99FD-4F1A-9D6B-4209B4E22CA1}" type="presOf" srcId="{B390288C-E154-49EF-83F3-336A55E41D6D}" destId="{E010D22F-9965-4916-8AB7-6177F09E1689}" srcOrd="1" destOrd="0" presId="urn:microsoft.com/office/officeart/2005/8/layout/orgChart1"/>
    <dgm:cxn modelId="{AA0EB494-8944-4D33-ABDB-B609F53E637D}" type="presOf" srcId="{0B473612-8616-4E68-A3E1-C4C57EAFE26E}" destId="{166B315F-D17E-4C0B-B0E1-8F605D46DDE3}" srcOrd="0" destOrd="0" presId="urn:microsoft.com/office/officeart/2005/8/layout/orgChart1"/>
    <dgm:cxn modelId="{A316B898-10B6-495D-BBC2-A705A17C1D76}" type="presOf" srcId="{C20CD854-5B27-44C7-AB82-F40FEDC35C77}" destId="{C789B14A-1B2E-4E18-8EBE-DC3AC432B83A}" srcOrd="1" destOrd="0" presId="urn:microsoft.com/office/officeart/2005/8/layout/orgChart1"/>
    <dgm:cxn modelId="{2192CA9A-F4EE-4DF2-AF59-4B6813D33DAA}" type="presOf" srcId="{C45E058C-5079-4BD9-AC72-663F718D767F}" destId="{95D51B7F-0BCA-44CA-884F-1628BFBCE76D}" srcOrd="0" destOrd="0" presId="urn:microsoft.com/office/officeart/2005/8/layout/orgChart1"/>
    <dgm:cxn modelId="{4764999B-F8BC-4D92-AE65-34BD76BEFCC4}" type="presOf" srcId="{701D10C7-4E1E-4D0F-823A-59FD18B46713}" destId="{55D6BACB-CDE4-4294-B101-1710DFFF9988}" srcOrd="0" destOrd="0" presId="urn:microsoft.com/office/officeart/2005/8/layout/orgChart1"/>
    <dgm:cxn modelId="{32AE819F-4B47-4B51-A655-EC9582365BD3}" type="presOf" srcId="{05AAB24C-10DB-4B33-BEEF-86500FF69B5A}" destId="{F3C99FC7-DA46-454E-8D37-F2307EE8F59D}" srcOrd="1" destOrd="0" presId="urn:microsoft.com/office/officeart/2005/8/layout/orgChart1"/>
    <dgm:cxn modelId="{30E670A2-951F-4F7F-B674-93E5B4A9265F}" srcId="{05AAB24C-10DB-4B33-BEEF-86500FF69B5A}" destId="{701D10C7-4E1E-4D0F-823A-59FD18B46713}" srcOrd="2" destOrd="0" parTransId="{027B5184-5961-4250-A08E-8158459CCF39}" sibTransId="{8F858208-5A02-4E61-B97C-A58210E596A9}"/>
    <dgm:cxn modelId="{B8AE39A6-FD88-4EA2-9C23-842770F2F33D}" type="presOf" srcId="{CB90ED74-4085-4558-A18A-4211B4E17B88}" destId="{53E38825-7E59-48C6-B9F4-E2E65B781CD9}" srcOrd="0" destOrd="0" presId="urn:microsoft.com/office/officeart/2005/8/layout/orgChart1"/>
    <dgm:cxn modelId="{7D5C89AB-6238-490D-90FC-FC8D5C1F74D6}" type="presOf" srcId="{927034CC-7C84-4B7C-AD55-BA270043A3B7}" destId="{FB5FE2D7-CD31-4540-921C-BA205301B353}" srcOrd="0" destOrd="0" presId="urn:microsoft.com/office/officeart/2005/8/layout/orgChart1"/>
    <dgm:cxn modelId="{FA5D7DAF-0686-4E0C-AAEE-E4CC6B87374E}" srcId="{C45E058C-5079-4BD9-AC72-663F718D767F}" destId="{C20CD854-5B27-44C7-AB82-F40FEDC35C77}" srcOrd="1" destOrd="0" parTransId="{3E74EE21-AF6F-4780-B0C8-7928C58D522F}" sibTransId="{198516FC-6D2C-4320-9404-2263A5E6B982}"/>
    <dgm:cxn modelId="{4F0232B2-8842-425A-999F-1A06637256D8}" type="presOf" srcId="{027B5184-5961-4250-A08E-8158459CCF39}" destId="{764971B4-980A-45D0-9A7F-F6FA6F686390}" srcOrd="0" destOrd="0" presId="urn:microsoft.com/office/officeart/2005/8/layout/orgChart1"/>
    <dgm:cxn modelId="{D78945B3-4F95-4DB8-B2BC-A706020E7F31}" type="presOf" srcId="{C20CD854-5B27-44C7-AB82-F40FEDC35C77}" destId="{FF8AB5A7-DAED-4844-B899-FACB921D8914}" srcOrd="0" destOrd="0" presId="urn:microsoft.com/office/officeart/2005/8/layout/orgChart1"/>
    <dgm:cxn modelId="{4A6F6EB4-212B-45FF-A626-4807067D79EF}" type="presOf" srcId="{05AAB24C-10DB-4B33-BEEF-86500FF69B5A}" destId="{EF939E7D-18B3-4D00-B93D-9FE84519A517}" srcOrd="0" destOrd="0" presId="urn:microsoft.com/office/officeart/2005/8/layout/orgChart1"/>
    <dgm:cxn modelId="{21E166BA-B65F-4F5B-A50D-7B20969934FE}" type="presOf" srcId="{0B473612-8616-4E68-A3E1-C4C57EAFE26E}" destId="{A4B806F5-767A-4A9C-AD16-F49D26C9FF5E}" srcOrd="1" destOrd="0" presId="urn:microsoft.com/office/officeart/2005/8/layout/orgChart1"/>
    <dgm:cxn modelId="{0A3194BC-0DE6-4AAB-BBC6-FB16F881BAC7}" type="presOf" srcId="{F98872AF-27E3-4A9F-B1DF-D9D1ADCAD983}" destId="{4D9167E8-4D5A-4FD9-A9F1-F472F2284D5A}" srcOrd="0" destOrd="0" presId="urn:microsoft.com/office/officeart/2005/8/layout/orgChart1"/>
    <dgm:cxn modelId="{B7D64ABD-F42B-4FD6-96B8-6AA6E33F15A9}" type="presOf" srcId="{CE1C9819-0252-4A89-A29E-7E017C209980}" destId="{DE49CE34-B171-4998-8090-BBD504444E0A}" srcOrd="1" destOrd="0" presId="urn:microsoft.com/office/officeart/2005/8/layout/orgChart1"/>
    <dgm:cxn modelId="{EBFD7FBF-EDB9-46FE-A903-2AC6D6A584F5}" type="presOf" srcId="{9E312F11-5F7B-40D2-B87F-EB309115FF7D}" destId="{CBA3CF53-1313-42C6-96D3-009274008348}" srcOrd="0" destOrd="0" presId="urn:microsoft.com/office/officeart/2005/8/layout/orgChart1"/>
    <dgm:cxn modelId="{1F5301C5-20B0-4830-9931-A8D09CC0E333}" srcId="{C45E058C-5079-4BD9-AC72-663F718D767F}" destId="{05AAB24C-10DB-4B33-BEEF-86500FF69B5A}" srcOrd="2" destOrd="0" parTransId="{F98872AF-27E3-4A9F-B1DF-D9D1ADCAD983}" sibTransId="{BB414C20-7015-45E2-AF3D-A3C714B6F060}"/>
    <dgm:cxn modelId="{B36F9AC7-58EB-4593-ADB6-95164A3968FD}" srcId="{927034CC-7C84-4B7C-AD55-BA270043A3B7}" destId="{B0BC3FE0-8B79-49B7-BDD1-35FEE24B2960}" srcOrd="1" destOrd="0" parTransId="{C7D3FC66-3744-4C66-8FC2-ABC7E2D17ABE}" sibTransId="{9A0A9911-13EF-41EE-8597-3EBB1F4F0E87}"/>
    <dgm:cxn modelId="{619D63CF-7184-4104-AB65-33C58E2E5996}" srcId="{A26AC7B3-9444-4F7A-8E6D-6EDFC03468E8}" destId="{C45E058C-5079-4BD9-AC72-663F718D767F}" srcOrd="0" destOrd="0" parTransId="{880E0261-B7D7-4262-B094-BFCEC2FEC7A1}" sibTransId="{1950640A-D411-4896-927D-C7E0EE5D35F9}"/>
    <dgm:cxn modelId="{87B0D9D3-6B32-426B-994D-554CAE4BE7DD}" type="presOf" srcId="{B0BC3FE0-8B79-49B7-BDD1-35FEE24B2960}" destId="{13DE039D-D531-4367-A4E5-98677195B3FC}" srcOrd="0" destOrd="0" presId="urn:microsoft.com/office/officeart/2005/8/layout/orgChart1"/>
    <dgm:cxn modelId="{A9DADCD3-49DF-4093-8CDA-F879036B8F40}" type="presOf" srcId="{45F8A867-8863-4314-A015-F46ECC7F64B9}" destId="{F51ADC82-C059-4E64-9152-1BC0E16FEBE7}" srcOrd="0" destOrd="0" presId="urn:microsoft.com/office/officeart/2005/8/layout/orgChart1"/>
    <dgm:cxn modelId="{709CD2D4-2C65-49A3-902B-3C893889044B}" type="presOf" srcId="{927034CC-7C84-4B7C-AD55-BA270043A3B7}" destId="{EA1428DE-57E1-4E59-97BF-FB416E1B6AFA}" srcOrd="1" destOrd="0" presId="urn:microsoft.com/office/officeart/2005/8/layout/orgChart1"/>
    <dgm:cxn modelId="{8FF019D5-D7C2-41D7-A512-7A9EF7A43C5F}" type="presOf" srcId="{D1FD2197-7FE8-4235-B88A-840A447815A8}" destId="{30D82837-168F-4159-8CB7-002B2B8B15BE}" srcOrd="0" destOrd="0" presId="urn:microsoft.com/office/officeart/2005/8/layout/orgChart1"/>
    <dgm:cxn modelId="{6962ABD9-215F-45CF-8FBA-CF9D737EF730}" srcId="{05AAB24C-10DB-4B33-BEEF-86500FF69B5A}" destId="{C28A8590-3EFD-4FBD-9A41-A18E4B03FA29}" srcOrd="1" destOrd="0" parTransId="{3DF81862-8166-47B3-A6DC-FFC02B6C4FFF}" sibTransId="{B3EA222C-EA51-4FC2-8AE2-7EC5028D28A6}"/>
    <dgm:cxn modelId="{2AA034EE-E3E3-4C39-A94B-D409EAD6215A}" srcId="{927034CC-7C84-4B7C-AD55-BA270043A3B7}" destId="{B390288C-E154-49EF-83F3-336A55E41D6D}" srcOrd="0" destOrd="0" parTransId="{9328E628-7A22-4CA9-851C-052B3ACC3012}" sibTransId="{90736207-646E-42D4-AD15-326C917580AB}"/>
    <dgm:cxn modelId="{AD368090-FEB9-4C61-AFAA-9D836410FA53}" type="presParOf" srcId="{00565BC9-B720-4C2C-BB33-785D1C03CBBE}" destId="{C7422AFE-E7A8-48D5-949B-3BB02EC81CBA}" srcOrd="0" destOrd="0" presId="urn:microsoft.com/office/officeart/2005/8/layout/orgChart1"/>
    <dgm:cxn modelId="{89DF9BD5-346B-46B2-8380-C1BF02A3B8F1}" type="presParOf" srcId="{C7422AFE-E7A8-48D5-949B-3BB02EC81CBA}" destId="{557679F4-513A-4445-BAD9-84243261D5CC}" srcOrd="0" destOrd="0" presId="urn:microsoft.com/office/officeart/2005/8/layout/orgChart1"/>
    <dgm:cxn modelId="{F3696930-5F3E-40EF-BAE5-9165F92DA4B2}" type="presParOf" srcId="{557679F4-513A-4445-BAD9-84243261D5CC}" destId="{95D51B7F-0BCA-44CA-884F-1628BFBCE76D}" srcOrd="0" destOrd="0" presId="urn:microsoft.com/office/officeart/2005/8/layout/orgChart1"/>
    <dgm:cxn modelId="{8119018F-95F2-4178-B609-BB8BEF1D578A}" type="presParOf" srcId="{557679F4-513A-4445-BAD9-84243261D5CC}" destId="{E4B0BE15-1422-4318-8B8B-4DE8E1E70CA7}" srcOrd="1" destOrd="0" presId="urn:microsoft.com/office/officeart/2005/8/layout/orgChart1"/>
    <dgm:cxn modelId="{FE2ED516-9781-4357-A6A2-B266493B2C7E}" type="presParOf" srcId="{C7422AFE-E7A8-48D5-949B-3BB02EC81CBA}" destId="{CED3BB39-8529-4428-8C47-F71A1FD3DC63}" srcOrd="1" destOrd="0" presId="urn:microsoft.com/office/officeart/2005/8/layout/orgChart1"/>
    <dgm:cxn modelId="{0BCD45A7-6480-444B-AC25-E46D88EE0B7E}" type="presParOf" srcId="{CED3BB39-8529-4428-8C47-F71A1FD3DC63}" destId="{2C79638F-4168-4E38-B8B1-E41B4AD38DA9}" srcOrd="0" destOrd="0" presId="urn:microsoft.com/office/officeart/2005/8/layout/orgChart1"/>
    <dgm:cxn modelId="{34F3FD92-9E59-47B9-B103-3ED754222C30}" type="presParOf" srcId="{CED3BB39-8529-4428-8C47-F71A1FD3DC63}" destId="{1B2B4CB1-FED6-41F3-AE85-73F1A7388A2F}" srcOrd="1" destOrd="0" presId="urn:microsoft.com/office/officeart/2005/8/layout/orgChart1"/>
    <dgm:cxn modelId="{93D0FEE8-DCF1-4633-B180-22E92214509A}" type="presParOf" srcId="{1B2B4CB1-FED6-41F3-AE85-73F1A7388A2F}" destId="{1E3279CC-A686-4877-B7EB-FFDBBA6B57BD}" srcOrd="0" destOrd="0" presId="urn:microsoft.com/office/officeart/2005/8/layout/orgChart1"/>
    <dgm:cxn modelId="{9AAA7B27-701E-4750-8F2D-38FC80C29D5C}" type="presParOf" srcId="{1E3279CC-A686-4877-B7EB-FFDBBA6B57BD}" destId="{F51ADC82-C059-4E64-9152-1BC0E16FEBE7}" srcOrd="0" destOrd="0" presId="urn:microsoft.com/office/officeart/2005/8/layout/orgChart1"/>
    <dgm:cxn modelId="{58918D9B-E3FB-4A47-9BB0-4163B242FC8D}" type="presParOf" srcId="{1E3279CC-A686-4877-B7EB-FFDBBA6B57BD}" destId="{3FA77AF0-F625-4895-8E62-F60B49EC6A71}" srcOrd="1" destOrd="0" presId="urn:microsoft.com/office/officeart/2005/8/layout/orgChart1"/>
    <dgm:cxn modelId="{1B871C7C-45C6-4164-80A5-973707551A32}" type="presParOf" srcId="{1B2B4CB1-FED6-41F3-AE85-73F1A7388A2F}" destId="{D329C53E-6FCD-4070-B796-C8CF2AEABBA6}" srcOrd="1" destOrd="0" presId="urn:microsoft.com/office/officeart/2005/8/layout/orgChart1"/>
    <dgm:cxn modelId="{93A79CA5-C128-4471-B2F2-69C0B213699F}" type="presParOf" srcId="{D329C53E-6FCD-4070-B796-C8CF2AEABBA6}" destId="{30D82837-168F-4159-8CB7-002B2B8B15BE}" srcOrd="0" destOrd="0" presId="urn:microsoft.com/office/officeart/2005/8/layout/orgChart1"/>
    <dgm:cxn modelId="{4B27204E-3D78-41E5-A45A-BAFB3BFE6D1E}" type="presParOf" srcId="{D329C53E-6FCD-4070-B796-C8CF2AEABBA6}" destId="{CEFF96EB-A009-4699-A798-82A51A8DC42B}" srcOrd="1" destOrd="0" presId="urn:microsoft.com/office/officeart/2005/8/layout/orgChart1"/>
    <dgm:cxn modelId="{88D1EE32-033E-4EC1-BBA0-ED0BB688F2DC}" type="presParOf" srcId="{CEFF96EB-A009-4699-A798-82A51A8DC42B}" destId="{830D50C4-212D-41C2-AD11-E0BF93F4E336}" srcOrd="0" destOrd="0" presId="urn:microsoft.com/office/officeart/2005/8/layout/orgChart1"/>
    <dgm:cxn modelId="{99C5DB7C-F09A-4784-8B15-1600964DD62F}" type="presParOf" srcId="{830D50C4-212D-41C2-AD11-E0BF93F4E336}" destId="{4B217AF1-1C16-4ABB-BA0B-E0898B107955}" srcOrd="0" destOrd="0" presId="urn:microsoft.com/office/officeart/2005/8/layout/orgChart1"/>
    <dgm:cxn modelId="{6BB30E3F-D7B3-425A-B729-CE2FC3982AA1}" type="presParOf" srcId="{830D50C4-212D-41C2-AD11-E0BF93F4E336}" destId="{33770282-67D2-4A4C-9C58-81E26A55DFD6}" srcOrd="1" destOrd="0" presId="urn:microsoft.com/office/officeart/2005/8/layout/orgChart1"/>
    <dgm:cxn modelId="{C238E43A-0057-4308-BF91-58F8D8510C8E}" type="presParOf" srcId="{CEFF96EB-A009-4699-A798-82A51A8DC42B}" destId="{FA5D987E-58FA-4C04-A6A4-7D02DA2DE715}" srcOrd="1" destOrd="0" presId="urn:microsoft.com/office/officeart/2005/8/layout/orgChart1"/>
    <dgm:cxn modelId="{047CB73D-5ED9-4938-80AD-493A6584E447}" type="presParOf" srcId="{CEFF96EB-A009-4699-A798-82A51A8DC42B}" destId="{495B917A-8FA8-475E-A4EC-A9CA2CFD3B7C}" srcOrd="2" destOrd="0" presId="urn:microsoft.com/office/officeart/2005/8/layout/orgChart1"/>
    <dgm:cxn modelId="{24DE7629-EB42-458B-B1B0-3B43BE684A7D}" type="presParOf" srcId="{D329C53E-6FCD-4070-B796-C8CF2AEABBA6}" destId="{CBA3CF53-1313-42C6-96D3-009274008348}" srcOrd="2" destOrd="0" presId="urn:microsoft.com/office/officeart/2005/8/layout/orgChart1"/>
    <dgm:cxn modelId="{6504BFAA-0138-4C43-B371-D6F7B61AE990}" type="presParOf" srcId="{D329C53E-6FCD-4070-B796-C8CF2AEABBA6}" destId="{93999240-6DD5-465E-A7C0-9759032E51DC}" srcOrd="3" destOrd="0" presId="urn:microsoft.com/office/officeart/2005/8/layout/orgChart1"/>
    <dgm:cxn modelId="{3440147D-A39A-4FF8-99DA-17AF8AA83FE8}" type="presParOf" srcId="{93999240-6DD5-465E-A7C0-9759032E51DC}" destId="{1B7CB06F-B06F-400D-B0A8-B0885C3B8074}" srcOrd="0" destOrd="0" presId="urn:microsoft.com/office/officeart/2005/8/layout/orgChart1"/>
    <dgm:cxn modelId="{9E8BCBF9-B081-407A-8185-C924C6D47E65}" type="presParOf" srcId="{1B7CB06F-B06F-400D-B0A8-B0885C3B8074}" destId="{166B315F-D17E-4C0B-B0E1-8F605D46DDE3}" srcOrd="0" destOrd="0" presId="urn:microsoft.com/office/officeart/2005/8/layout/orgChart1"/>
    <dgm:cxn modelId="{778443C9-3F55-4C93-B060-A69C7252260B}" type="presParOf" srcId="{1B7CB06F-B06F-400D-B0A8-B0885C3B8074}" destId="{A4B806F5-767A-4A9C-AD16-F49D26C9FF5E}" srcOrd="1" destOrd="0" presId="urn:microsoft.com/office/officeart/2005/8/layout/orgChart1"/>
    <dgm:cxn modelId="{53B39E34-0978-4AEA-9B3D-E93CD6A316E9}" type="presParOf" srcId="{93999240-6DD5-465E-A7C0-9759032E51DC}" destId="{41ABDDB9-C65D-4422-9501-6401F7BBB40F}" srcOrd="1" destOrd="0" presId="urn:microsoft.com/office/officeart/2005/8/layout/orgChart1"/>
    <dgm:cxn modelId="{718A24BF-348E-430C-A30A-D0715889C05D}" type="presParOf" srcId="{93999240-6DD5-465E-A7C0-9759032E51DC}" destId="{D4D8884D-E097-4412-B685-41616E4CCE54}" srcOrd="2" destOrd="0" presId="urn:microsoft.com/office/officeart/2005/8/layout/orgChart1"/>
    <dgm:cxn modelId="{AC1BB7B8-C6EF-4E35-BD98-B9468C62EFF5}" type="presParOf" srcId="{1B2B4CB1-FED6-41F3-AE85-73F1A7388A2F}" destId="{D4A9606B-4FFA-4C2A-A1E2-F7C6F2881FE1}" srcOrd="2" destOrd="0" presId="urn:microsoft.com/office/officeart/2005/8/layout/orgChart1"/>
    <dgm:cxn modelId="{52F14ACC-13EB-4572-9C9D-C53AA151156B}" type="presParOf" srcId="{CED3BB39-8529-4428-8C47-F71A1FD3DC63}" destId="{1AD64D7D-DF9A-4E6F-A932-1F24CA8E2613}" srcOrd="2" destOrd="0" presId="urn:microsoft.com/office/officeart/2005/8/layout/orgChart1"/>
    <dgm:cxn modelId="{B1B824C9-A9DA-455D-8BA0-D2AFB19FA29C}" type="presParOf" srcId="{CED3BB39-8529-4428-8C47-F71A1FD3DC63}" destId="{6CBC6A51-8A3B-46AF-A7FA-CDA0AE156E74}" srcOrd="3" destOrd="0" presId="urn:microsoft.com/office/officeart/2005/8/layout/orgChart1"/>
    <dgm:cxn modelId="{6FE8B221-6736-4C77-B01A-A7A647ABB419}" type="presParOf" srcId="{6CBC6A51-8A3B-46AF-A7FA-CDA0AE156E74}" destId="{FB26047E-F8BF-4DE9-9151-D008BFA1DE71}" srcOrd="0" destOrd="0" presId="urn:microsoft.com/office/officeart/2005/8/layout/orgChart1"/>
    <dgm:cxn modelId="{EDA162C9-24CE-4FB6-BED1-0EC725771567}" type="presParOf" srcId="{FB26047E-F8BF-4DE9-9151-D008BFA1DE71}" destId="{FF8AB5A7-DAED-4844-B899-FACB921D8914}" srcOrd="0" destOrd="0" presId="urn:microsoft.com/office/officeart/2005/8/layout/orgChart1"/>
    <dgm:cxn modelId="{30F3BBB4-BB3D-455A-A954-4FBBC794A838}" type="presParOf" srcId="{FB26047E-F8BF-4DE9-9151-D008BFA1DE71}" destId="{C789B14A-1B2E-4E18-8EBE-DC3AC432B83A}" srcOrd="1" destOrd="0" presId="urn:microsoft.com/office/officeart/2005/8/layout/orgChart1"/>
    <dgm:cxn modelId="{CE4B8587-AE3E-4306-8DBE-84C67CCC2D84}" type="presParOf" srcId="{6CBC6A51-8A3B-46AF-A7FA-CDA0AE156E74}" destId="{4CE7592F-D09E-48FC-9CB5-AD340B7E995B}" srcOrd="1" destOrd="0" presId="urn:microsoft.com/office/officeart/2005/8/layout/orgChart1"/>
    <dgm:cxn modelId="{B5645AD1-6E3F-404E-8568-844CD999522C}" type="presParOf" srcId="{6CBC6A51-8A3B-46AF-A7FA-CDA0AE156E74}" destId="{CDD4AD8A-944B-402C-944B-AD72A43599B3}" srcOrd="2" destOrd="0" presId="urn:microsoft.com/office/officeart/2005/8/layout/orgChart1"/>
    <dgm:cxn modelId="{36EF64AA-6A45-4E3E-A69E-172BA325161C}" type="presParOf" srcId="{CED3BB39-8529-4428-8C47-F71A1FD3DC63}" destId="{4D9167E8-4D5A-4FD9-A9F1-F472F2284D5A}" srcOrd="4" destOrd="0" presId="urn:microsoft.com/office/officeart/2005/8/layout/orgChart1"/>
    <dgm:cxn modelId="{6C2474E6-DED3-4600-B877-2132A4580583}" type="presParOf" srcId="{CED3BB39-8529-4428-8C47-F71A1FD3DC63}" destId="{517A0749-694E-45AF-9B75-C431B3684EF7}" srcOrd="5" destOrd="0" presId="urn:microsoft.com/office/officeart/2005/8/layout/orgChart1"/>
    <dgm:cxn modelId="{8FDA3E45-EDE1-4C98-AAD0-B13235E2140D}" type="presParOf" srcId="{517A0749-694E-45AF-9B75-C431B3684EF7}" destId="{2A23538D-4C90-451F-8D7A-796774FAC72E}" srcOrd="0" destOrd="0" presId="urn:microsoft.com/office/officeart/2005/8/layout/orgChart1"/>
    <dgm:cxn modelId="{9C47DA29-DEF2-4C61-B74B-86CB93352FDE}" type="presParOf" srcId="{2A23538D-4C90-451F-8D7A-796774FAC72E}" destId="{EF939E7D-18B3-4D00-B93D-9FE84519A517}" srcOrd="0" destOrd="0" presId="urn:microsoft.com/office/officeart/2005/8/layout/orgChart1"/>
    <dgm:cxn modelId="{A0CFB7D8-ED74-4348-8B2F-8F2014F1ABB6}" type="presParOf" srcId="{2A23538D-4C90-451F-8D7A-796774FAC72E}" destId="{F3C99FC7-DA46-454E-8D37-F2307EE8F59D}" srcOrd="1" destOrd="0" presId="urn:microsoft.com/office/officeart/2005/8/layout/orgChart1"/>
    <dgm:cxn modelId="{0832FAD0-EAC0-4854-A6BC-95559B3179CC}" type="presParOf" srcId="{517A0749-694E-45AF-9B75-C431B3684EF7}" destId="{BB41557E-A6AB-45B1-8F54-8CC961E4372E}" srcOrd="1" destOrd="0" presId="urn:microsoft.com/office/officeart/2005/8/layout/orgChart1"/>
    <dgm:cxn modelId="{50B577D5-F493-4AF9-9915-F308D00E3871}" type="presParOf" srcId="{BB41557E-A6AB-45B1-8F54-8CC961E4372E}" destId="{F2387F03-A287-4A4F-9F90-DCBB4988CA23}" srcOrd="0" destOrd="0" presId="urn:microsoft.com/office/officeart/2005/8/layout/orgChart1"/>
    <dgm:cxn modelId="{B63CE569-CD49-4F4F-A2A9-FF22A658071A}" type="presParOf" srcId="{BB41557E-A6AB-45B1-8F54-8CC961E4372E}" destId="{62B52E66-0A78-4555-B671-9BE5F784FD14}" srcOrd="1" destOrd="0" presId="urn:microsoft.com/office/officeart/2005/8/layout/orgChart1"/>
    <dgm:cxn modelId="{A7CBCE25-DF08-41EC-8F47-B8319063D306}" type="presParOf" srcId="{62B52E66-0A78-4555-B671-9BE5F784FD14}" destId="{F5F05DDF-F572-48D5-8906-87796E7A7B09}" srcOrd="0" destOrd="0" presId="urn:microsoft.com/office/officeart/2005/8/layout/orgChart1"/>
    <dgm:cxn modelId="{B1306B27-A32B-4906-A94F-7B9943323908}" type="presParOf" srcId="{F5F05DDF-F572-48D5-8906-87796E7A7B09}" destId="{781D405F-F589-4B0F-A07F-E7AF8C7BAB24}" srcOrd="0" destOrd="0" presId="urn:microsoft.com/office/officeart/2005/8/layout/orgChart1"/>
    <dgm:cxn modelId="{9E594FE9-209D-4D7F-ABEA-F6DFD3AE05FA}" type="presParOf" srcId="{F5F05DDF-F572-48D5-8906-87796E7A7B09}" destId="{DE49CE34-B171-4998-8090-BBD504444E0A}" srcOrd="1" destOrd="0" presId="urn:microsoft.com/office/officeart/2005/8/layout/orgChart1"/>
    <dgm:cxn modelId="{87269976-A87B-4452-88B9-AA595ECBA2CF}" type="presParOf" srcId="{62B52E66-0A78-4555-B671-9BE5F784FD14}" destId="{BABFBA4C-D76B-43F4-97E1-3CCFA60C02D2}" srcOrd="1" destOrd="0" presId="urn:microsoft.com/office/officeart/2005/8/layout/orgChart1"/>
    <dgm:cxn modelId="{32CBF447-8222-46FE-8F0C-64E475AECAAA}" type="presParOf" srcId="{62B52E66-0A78-4555-B671-9BE5F784FD14}" destId="{CEFC834E-7DDB-4133-8D80-C14345151C49}" srcOrd="2" destOrd="0" presId="urn:microsoft.com/office/officeart/2005/8/layout/orgChart1"/>
    <dgm:cxn modelId="{A11EC86C-2D70-4119-881A-E7C5172E53A2}" type="presParOf" srcId="{BB41557E-A6AB-45B1-8F54-8CC961E4372E}" destId="{CBFD7DB2-72A2-44C5-97D2-80DA1FA38CEE}" srcOrd="2" destOrd="0" presId="urn:microsoft.com/office/officeart/2005/8/layout/orgChart1"/>
    <dgm:cxn modelId="{74948CF7-9C86-4673-9F2A-D70B5C92B7EC}" type="presParOf" srcId="{BB41557E-A6AB-45B1-8F54-8CC961E4372E}" destId="{EE1C461D-E0EE-4652-8811-52965336C70A}" srcOrd="3" destOrd="0" presId="urn:microsoft.com/office/officeart/2005/8/layout/orgChart1"/>
    <dgm:cxn modelId="{04FC17FC-FD74-43E8-B767-FC654C8B0E78}" type="presParOf" srcId="{EE1C461D-E0EE-4652-8811-52965336C70A}" destId="{D257065E-05AD-463B-B888-C34A859E1318}" srcOrd="0" destOrd="0" presId="urn:microsoft.com/office/officeart/2005/8/layout/orgChart1"/>
    <dgm:cxn modelId="{3A6F6ED1-B53C-4DFA-98F1-F0B5B2136483}" type="presParOf" srcId="{D257065E-05AD-463B-B888-C34A859E1318}" destId="{0435C026-0498-41D8-9A37-6E9851067BD4}" srcOrd="0" destOrd="0" presId="urn:microsoft.com/office/officeart/2005/8/layout/orgChart1"/>
    <dgm:cxn modelId="{F1FF0708-B6E4-4AFD-8215-B5821D3EC09F}" type="presParOf" srcId="{D257065E-05AD-463B-B888-C34A859E1318}" destId="{D432A149-4868-4A80-919B-3FDC03080BBA}" srcOrd="1" destOrd="0" presId="urn:microsoft.com/office/officeart/2005/8/layout/orgChart1"/>
    <dgm:cxn modelId="{E8A3C580-EEF9-45E8-8441-0CC80ACDD1B5}" type="presParOf" srcId="{EE1C461D-E0EE-4652-8811-52965336C70A}" destId="{25FB4DD4-4E96-4E8B-9037-FAD271BB79F7}" srcOrd="1" destOrd="0" presId="urn:microsoft.com/office/officeart/2005/8/layout/orgChart1"/>
    <dgm:cxn modelId="{74406604-91E5-4F94-9BE9-7F58A043672D}" type="presParOf" srcId="{EE1C461D-E0EE-4652-8811-52965336C70A}" destId="{09547328-8260-465F-B485-07E1BFEDDF58}" srcOrd="2" destOrd="0" presId="urn:microsoft.com/office/officeart/2005/8/layout/orgChart1"/>
    <dgm:cxn modelId="{45C2B661-04F8-4A32-9382-595F77F2A252}" type="presParOf" srcId="{BB41557E-A6AB-45B1-8F54-8CC961E4372E}" destId="{764971B4-980A-45D0-9A7F-F6FA6F686390}" srcOrd="4" destOrd="0" presId="urn:microsoft.com/office/officeart/2005/8/layout/orgChart1"/>
    <dgm:cxn modelId="{18AC4CF8-2DE3-41E7-A444-9665531EB7A0}" type="presParOf" srcId="{BB41557E-A6AB-45B1-8F54-8CC961E4372E}" destId="{EE4B3EAA-6EEF-4CC8-A212-D34529985C90}" srcOrd="5" destOrd="0" presId="urn:microsoft.com/office/officeart/2005/8/layout/orgChart1"/>
    <dgm:cxn modelId="{7B80C2C1-9396-4BB9-BB0C-843D7EBA9A99}" type="presParOf" srcId="{EE4B3EAA-6EEF-4CC8-A212-D34529985C90}" destId="{60868315-D7BD-480F-8AAB-FA70A6F50CC7}" srcOrd="0" destOrd="0" presId="urn:microsoft.com/office/officeart/2005/8/layout/orgChart1"/>
    <dgm:cxn modelId="{B4E1E9D2-DCFC-4452-96CD-EF904EE6D23A}" type="presParOf" srcId="{60868315-D7BD-480F-8AAB-FA70A6F50CC7}" destId="{55D6BACB-CDE4-4294-B101-1710DFFF9988}" srcOrd="0" destOrd="0" presId="urn:microsoft.com/office/officeart/2005/8/layout/orgChart1"/>
    <dgm:cxn modelId="{FE002CAC-972E-4EC1-93D6-4C07675EDCFF}" type="presParOf" srcId="{60868315-D7BD-480F-8AAB-FA70A6F50CC7}" destId="{21F2297B-910C-4A11-8AE4-A47AAA075B1B}" srcOrd="1" destOrd="0" presId="urn:microsoft.com/office/officeart/2005/8/layout/orgChart1"/>
    <dgm:cxn modelId="{674AD1EB-F573-4523-97F0-E521282CDCFD}" type="presParOf" srcId="{EE4B3EAA-6EEF-4CC8-A212-D34529985C90}" destId="{45669DEF-7C9D-4145-9D1E-88C8080D79FF}" srcOrd="1" destOrd="0" presId="urn:microsoft.com/office/officeart/2005/8/layout/orgChart1"/>
    <dgm:cxn modelId="{04230DA4-F8AD-4D91-B670-6764869C8118}" type="presParOf" srcId="{EE4B3EAA-6EEF-4CC8-A212-D34529985C90}" destId="{A86E227D-E03C-47A0-83E3-1B5E9D78334E}" srcOrd="2" destOrd="0" presId="urn:microsoft.com/office/officeart/2005/8/layout/orgChart1"/>
    <dgm:cxn modelId="{083F8FA5-F073-418A-912C-18B03AD9800E}" type="presParOf" srcId="{517A0749-694E-45AF-9B75-C431B3684EF7}" destId="{B31F644C-16EC-482C-A3DD-4621365E14A2}" srcOrd="2" destOrd="0" presId="urn:microsoft.com/office/officeart/2005/8/layout/orgChart1"/>
    <dgm:cxn modelId="{832622C7-C49B-44FB-9C94-D5F7C4185FC3}" type="presParOf" srcId="{CED3BB39-8529-4428-8C47-F71A1FD3DC63}" destId="{53E38825-7E59-48C6-B9F4-E2E65B781CD9}" srcOrd="6" destOrd="0" presId="urn:microsoft.com/office/officeart/2005/8/layout/orgChart1"/>
    <dgm:cxn modelId="{DBC92493-631A-4C65-AAD0-25384A3CB668}" type="presParOf" srcId="{CED3BB39-8529-4428-8C47-F71A1FD3DC63}" destId="{8D16A98E-1DF3-4652-B19A-754BDF06A2AE}" srcOrd="7" destOrd="0" presId="urn:microsoft.com/office/officeart/2005/8/layout/orgChart1"/>
    <dgm:cxn modelId="{5DBF7C90-494E-4024-9EAF-67796E58D255}" type="presParOf" srcId="{8D16A98E-1DF3-4652-B19A-754BDF06A2AE}" destId="{42091442-2BFA-43C0-8107-5B63E0D7A27B}" srcOrd="0" destOrd="0" presId="urn:microsoft.com/office/officeart/2005/8/layout/orgChart1"/>
    <dgm:cxn modelId="{33EE8AC3-07C0-4168-9F14-D717B26784B1}" type="presParOf" srcId="{42091442-2BFA-43C0-8107-5B63E0D7A27B}" destId="{FB5FE2D7-CD31-4540-921C-BA205301B353}" srcOrd="0" destOrd="0" presId="urn:microsoft.com/office/officeart/2005/8/layout/orgChart1"/>
    <dgm:cxn modelId="{75CA9992-7119-47A4-BDF1-865B9F373C29}" type="presParOf" srcId="{42091442-2BFA-43C0-8107-5B63E0D7A27B}" destId="{EA1428DE-57E1-4E59-97BF-FB416E1B6AFA}" srcOrd="1" destOrd="0" presId="urn:microsoft.com/office/officeart/2005/8/layout/orgChart1"/>
    <dgm:cxn modelId="{7EFFA8ED-970E-4E01-8D6B-DEB4C4383308}" type="presParOf" srcId="{8D16A98E-1DF3-4652-B19A-754BDF06A2AE}" destId="{B4399271-7685-449C-9D02-F81FE35C28C8}" srcOrd="1" destOrd="0" presId="urn:microsoft.com/office/officeart/2005/8/layout/orgChart1"/>
    <dgm:cxn modelId="{C6E522C9-47E5-4823-BDC5-B2F9E6EF1683}" type="presParOf" srcId="{B4399271-7685-449C-9D02-F81FE35C28C8}" destId="{69EDBB19-D2A2-48E6-9399-10766CCC8DB4}" srcOrd="0" destOrd="0" presId="urn:microsoft.com/office/officeart/2005/8/layout/orgChart1"/>
    <dgm:cxn modelId="{CD148ADF-8F36-40B9-8317-6E3307821FA5}" type="presParOf" srcId="{B4399271-7685-449C-9D02-F81FE35C28C8}" destId="{701467BE-7DCD-4837-98F0-0B81787FC4A7}" srcOrd="1" destOrd="0" presId="urn:microsoft.com/office/officeart/2005/8/layout/orgChart1"/>
    <dgm:cxn modelId="{612C3190-A394-4E1F-AA3B-68E35C450154}" type="presParOf" srcId="{701467BE-7DCD-4837-98F0-0B81787FC4A7}" destId="{E80E1C8B-703C-43F8-B4FC-C9C5F488BFBB}" srcOrd="0" destOrd="0" presId="urn:microsoft.com/office/officeart/2005/8/layout/orgChart1"/>
    <dgm:cxn modelId="{BAF71DAB-D149-49A6-BC42-7E5775CC7ECE}" type="presParOf" srcId="{E80E1C8B-703C-43F8-B4FC-C9C5F488BFBB}" destId="{CFD05D53-9201-4E3C-B01E-A84905C3EB23}" srcOrd="0" destOrd="0" presId="urn:microsoft.com/office/officeart/2005/8/layout/orgChart1"/>
    <dgm:cxn modelId="{99B2E913-5755-49E8-B5DB-018B98AC22DF}" type="presParOf" srcId="{E80E1C8B-703C-43F8-B4FC-C9C5F488BFBB}" destId="{E010D22F-9965-4916-8AB7-6177F09E1689}" srcOrd="1" destOrd="0" presId="urn:microsoft.com/office/officeart/2005/8/layout/orgChart1"/>
    <dgm:cxn modelId="{1D47815F-0A53-486B-B330-FDA1A3C43DA0}" type="presParOf" srcId="{701467BE-7DCD-4837-98F0-0B81787FC4A7}" destId="{D1F5DFAF-0E6D-4E06-B5F3-BC9DD615F9F4}" srcOrd="1" destOrd="0" presId="urn:microsoft.com/office/officeart/2005/8/layout/orgChart1"/>
    <dgm:cxn modelId="{E14A55FD-98CC-4653-91BD-4BC7215C0814}" type="presParOf" srcId="{701467BE-7DCD-4837-98F0-0B81787FC4A7}" destId="{2F6640F7-FEFA-4AC9-B348-5A7C30697F57}" srcOrd="2" destOrd="0" presId="urn:microsoft.com/office/officeart/2005/8/layout/orgChart1"/>
    <dgm:cxn modelId="{F78710BA-9FA8-4088-824A-9DF36766D1D6}" type="presParOf" srcId="{B4399271-7685-449C-9D02-F81FE35C28C8}" destId="{0F609AD3-3F69-47D4-AF80-389E81DDB88C}" srcOrd="2" destOrd="0" presId="urn:microsoft.com/office/officeart/2005/8/layout/orgChart1"/>
    <dgm:cxn modelId="{1A289368-29EB-4B3E-89A2-7D3EFE455EA0}" type="presParOf" srcId="{B4399271-7685-449C-9D02-F81FE35C28C8}" destId="{37D643FE-C839-4B00-90EB-1F777F33F2CE}" srcOrd="3" destOrd="0" presId="urn:microsoft.com/office/officeart/2005/8/layout/orgChart1"/>
    <dgm:cxn modelId="{BF79C7C2-5723-4850-9A4F-A643677FED37}" type="presParOf" srcId="{37D643FE-C839-4B00-90EB-1F777F33F2CE}" destId="{B40C11E6-8458-4B08-A7E6-DE517A638E4A}" srcOrd="0" destOrd="0" presId="urn:microsoft.com/office/officeart/2005/8/layout/orgChart1"/>
    <dgm:cxn modelId="{7A9897FA-1304-4273-BB85-D6C580873AE9}" type="presParOf" srcId="{B40C11E6-8458-4B08-A7E6-DE517A638E4A}" destId="{13DE039D-D531-4367-A4E5-98677195B3FC}" srcOrd="0" destOrd="0" presId="urn:microsoft.com/office/officeart/2005/8/layout/orgChart1"/>
    <dgm:cxn modelId="{E795EE81-26CD-4532-87A4-DB6236C9EEE3}" type="presParOf" srcId="{B40C11E6-8458-4B08-A7E6-DE517A638E4A}" destId="{03AEA8FB-6EE4-49D3-934E-20DAF9D5F7A9}" srcOrd="1" destOrd="0" presId="urn:microsoft.com/office/officeart/2005/8/layout/orgChart1"/>
    <dgm:cxn modelId="{AFCA31E4-9D83-4708-A8C7-8A807EB6744C}" type="presParOf" srcId="{37D643FE-C839-4B00-90EB-1F777F33F2CE}" destId="{4FE97184-6D5D-4A94-B961-2751C24AB367}" srcOrd="1" destOrd="0" presId="urn:microsoft.com/office/officeart/2005/8/layout/orgChart1"/>
    <dgm:cxn modelId="{47AFE923-6A38-409C-9E22-0492117C7328}" type="presParOf" srcId="{37D643FE-C839-4B00-90EB-1F777F33F2CE}" destId="{5D9017B9-9862-49F8-AA3A-E14F59D2B286}" srcOrd="2" destOrd="0" presId="urn:microsoft.com/office/officeart/2005/8/layout/orgChart1"/>
    <dgm:cxn modelId="{45460F0C-8F6D-432B-9969-64E02DDD6738}" type="presParOf" srcId="{8D16A98E-1DF3-4652-B19A-754BDF06A2AE}" destId="{E071FF8B-879B-4702-A2D2-23C35DEB8FB7}" srcOrd="2" destOrd="0" presId="urn:microsoft.com/office/officeart/2005/8/layout/orgChart1"/>
    <dgm:cxn modelId="{871FFD8D-328D-484F-98BF-24E54B19A1E0}" type="presParOf" srcId="{C7422AFE-E7A8-48D5-949B-3BB02EC81CBA}" destId="{4FCA50EE-63D9-4BB7-B74C-34FE7F45ED5E}" srcOrd="2" destOrd="0" presId="urn:microsoft.com/office/officeart/2005/8/layout/orgChart1"/>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09AD3-3F69-47D4-AF80-389E81DDB88C}">
      <dsp:nvSpPr>
        <dsp:cNvPr id="0" name=""/>
        <dsp:cNvSpPr/>
      </dsp:nvSpPr>
      <dsp:spPr>
        <a:xfrm>
          <a:off x="4136755" y="1181393"/>
          <a:ext cx="146092" cy="1139521"/>
        </a:xfrm>
        <a:custGeom>
          <a:avLst/>
          <a:gdLst/>
          <a:ahLst/>
          <a:cxnLst/>
          <a:rect l="0" t="0" r="0" b="0"/>
          <a:pathLst>
            <a:path>
              <a:moveTo>
                <a:pt x="0" y="0"/>
              </a:moveTo>
              <a:lnTo>
                <a:pt x="0" y="1139521"/>
              </a:lnTo>
              <a:lnTo>
                <a:pt x="146092" y="1139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EDBB19-D2A2-48E6-9399-10766CCC8DB4}">
      <dsp:nvSpPr>
        <dsp:cNvPr id="0" name=""/>
        <dsp:cNvSpPr/>
      </dsp:nvSpPr>
      <dsp:spPr>
        <a:xfrm>
          <a:off x="4136755" y="1181393"/>
          <a:ext cx="146092" cy="448016"/>
        </a:xfrm>
        <a:custGeom>
          <a:avLst/>
          <a:gdLst/>
          <a:ahLst/>
          <a:cxnLst/>
          <a:rect l="0" t="0" r="0" b="0"/>
          <a:pathLst>
            <a:path>
              <a:moveTo>
                <a:pt x="0" y="0"/>
              </a:moveTo>
              <a:lnTo>
                <a:pt x="0" y="448016"/>
              </a:lnTo>
              <a:lnTo>
                <a:pt x="146092" y="448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E38825-7E59-48C6-B9F4-E2E65B781CD9}">
      <dsp:nvSpPr>
        <dsp:cNvPr id="0" name=""/>
        <dsp:cNvSpPr/>
      </dsp:nvSpPr>
      <dsp:spPr>
        <a:xfrm>
          <a:off x="2758616" y="489888"/>
          <a:ext cx="1767718" cy="204529"/>
        </a:xfrm>
        <a:custGeom>
          <a:avLst/>
          <a:gdLst/>
          <a:ahLst/>
          <a:cxnLst/>
          <a:rect l="0" t="0" r="0" b="0"/>
          <a:pathLst>
            <a:path>
              <a:moveTo>
                <a:pt x="0" y="0"/>
              </a:moveTo>
              <a:lnTo>
                <a:pt x="0" y="102264"/>
              </a:lnTo>
              <a:lnTo>
                <a:pt x="1767718" y="102264"/>
              </a:lnTo>
              <a:lnTo>
                <a:pt x="1767718" y="2045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4971B4-980A-45D0-9A7F-F6FA6F686390}">
      <dsp:nvSpPr>
        <dsp:cNvPr id="0" name=""/>
        <dsp:cNvSpPr/>
      </dsp:nvSpPr>
      <dsp:spPr>
        <a:xfrm>
          <a:off x="2958275" y="1181393"/>
          <a:ext cx="146092" cy="1831025"/>
        </a:xfrm>
        <a:custGeom>
          <a:avLst/>
          <a:gdLst/>
          <a:ahLst/>
          <a:cxnLst/>
          <a:rect l="0" t="0" r="0" b="0"/>
          <a:pathLst>
            <a:path>
              <a:moveTo>
                <a:pt x="0" y="0"/>
              </a:moveTo>
              <a:lnTo>
                <a:pt x="0" y="1831025"/>
              </a:lnTo>
              <a:lnTo>
                <a:pt x="146092" y="18310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FD7DB2-72A2-44C5-97D2-80DA1FA38CEE}">
      <dsp:nvSpPr>
        <dsp:cNvPr id="0" name=""/>
        <dsp:cNvSpPr/>
      </dsp:nvSpPr>
      <dsp:spPr>
        <a:xfrm>
          <a:off x="2958275" y="1181393"/>
          <a:ext cx="146092" cy="1139521"/>
        </a:xfrm>
        <a:custGeom>
          <a:avLst/>
          <a:gdLst/>
          <a:ahLst/>
          <a:cxnLst/>
          <a:rect l="0" t="0" r="0" b="0"/>
          <a:pathLst>
            <a:path>
              <a:moveTo>
                <a:pt x="0" y="0"/>
              </a:moveTo>
              <a:lnTo>
                <a:pt x="0" y="1139521"/>
              </a:lnTo>
              <a:lnTo>
                <a:pt x="146092" y="1139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387F03-A287-4A4F-9F90-DCBB4988CA23}">
      <dsp:nvSpPr>
        <dsp:cNvPr id="0" name=""/>
        <dsp:cNvSpPr/>
      </dsp:nvSpPr>
      <dsp:spPr>
        <a:xfrm>
          <a:off x="2958275" y="1181393"/>
          <a:ext cx="146092" cy="448016"/>
        </a:xfrm>
        <a:custGeom>
          <a:avLst/>
          <a:gdLst/>
          <a:ahLst/>
          <a:cxnLst/>
          <a:rect l="0" t="0" r="0" b="0"/>
          <a:pathLst>
            <a:path>
              <a:moveTo>
                <a:pt x="0" y="0"/>
              </a:moveTo>
              <a:lnTo>
                <a:pt x="0" y="448016"/>
              </a:lnTo>
              <a:lnTo>
                <a:pt x="146092" y="448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9167E8-4D5A-4FD9-A9F1-F472F2284D5A}">
      <dsp:nvSpPr>
        <dsp:cNvPr id="0" name=""/>
        <dsp:cNvSpPr/>
      </dsp:nvSpPr>
      <dsp:spPr>
        <a:xfrm>
          <a:off x="2758616" y="489888"/>
          <a:ext cx="589239" cy="204529"/>
        </a:xfrm>
        <a:custGeom>
          <a:avLst/>
          <a:gdLst/>
          <a:ahLst/>
          <a:cxnLst/>
          <a:rect l="0" t="0" r="0" b="0"/>
          <a:pathLst>
            <a:path>
              <a:moveTo>
                <a:pt x="0" y="0"/>
              </a:moveTo>
              <a:lnTo>
                <a:pt x="0" y="102264"/>
              </a:lnTo>
              <a:lnTo>
                <a:pt x="589239" y="102264"/>
              </a:lnTo>
              <a:lnTo>
                <a:pt x="589239" y="2045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64D7D-DF9A-4E6F-A932-1F24CA8E2613}">
      <dsp:nvSpPr>
        <dsp:cNvPr id="0" name=""/>
        <dsp:cNvSpPr/>
      </dsp:nvSpPr>
      <dsp:spPr>
        <a:xfrm>
          <a:off x="2169376" y="489888"/>
          <a:ext cx="589239" cy="204529"/>
        </a:xfrm>
        <a:custGeom>
          <a:avLst/>
          <a:gdLst/>
          <a:ahLst/>
          <a:cxnLst/>
          <a:rect l="0" t="0" r="0" b="0"/>
          <a:pathLst>
            <a:path>
              <a:moveTo>
                <a:pt x="589239" y="0"/>
              </a:moveTo>
              <a:lnTo>
                <a:pt x="589239" y="102264"/>
              </a:lnTo>
              <a:lnTo>
                <a:pt x="0" y="102264"/>
              </a:lnTo>
              <a:lnTo>
                <a:pt x="0" y="2045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A3CF53-1313-42C6-96D3-009274008348}">
      <dsp:nvSpPr>
        <dsp:cNvPr id="0" name=""/>
        <dsp:cNvSpPr/>
      </dsp:nvSpPr>
      <dsp:spPr>
        <a:xfrm>
          <a:off x="601317" y="1181393"/>
          <a:ext cx="146092" cy="1139521"/>
        </a:xfrm>
        <a:custGeom>
          <a:avLst/>
          <a:gdLst/>
          <a:ahLst/>
          <a:cxnLst/>
          <a:rect l="0" t="0" r="0" b="0"/>
          <a:pathLst>
            <a:path>
              <a:moveTo>
                <a:pt x="0" y="0"/>
              </a:moveTo>
              <a:lnTo>
                <a:pt x="0" y="1139521"/>
              </a:lnTo>
              <a:lnTo>
                <a:pt x="146092" y="1139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D82837-168F-4159-8CB7-002B2B8B15BE}">
      <dsp:nvSpPr>
        <dsp:cNvPr id="0" name=""/>
        <dsp:cNvSpPr/>
      </dsp:nvSpPr>
      <dsp:spPr>
        <a:xfrm>
          <a:off x="601317" y="1181393"/>
          <a:ext cx="146092" cy="448016"/>
        </a:xfrm>
        <a:custGeom>
          <a:avLst/>
          <a:gdLst/>
          <a:ahLst/>
          <a:cxnLst/>
          <a:rect l="0" t="0" r="0" b="0"/>
          <a:pathLst>
            <a:path>
              <a:moveTo>
                <a:pt x="0" y="0"/>
              </a:moveTo>
              <a:lnTo>
                <a:pt x="0" y="448016"/>
              </a:lnTo>
              <a:lnTo>
                <a:pt x="146092" y="448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79638F-4168-4E38-B8B1-E41B4AD38DA9}">
      <dsp:nvSpPr>
        <dsp:cNvPr id="0" name=""/>
        <dsp:cNvSpPr/>
      </dsp:nvSpPr>
      <dsp:spPr>
        <a:xfrm>
          <a:off x="990897" y="489888"/>
          <a:ext cx="1767718" cy="204529"/>
        </a:xfrm>
        <a:custGeom>
          <a:avLst/>
          <a:gdLst/>
          <a:ahLst/>
          <a:cxnLst/>
          <a:rect l="0" t="0" r="0" b="0"/>
          <a:pathLst>
            <a:path>
              <a:moveTo>
                <a:pt x="1767718" y="0"/>
              </a:moveTo>
              <a:lnTo>
                <a:pt x="1767718" y="102264"/>
              </a:lnTo>
              <a:lnTo>
                <a:pt x="0" y="102264"/>
              </a:lnTo>
              <a:lnTo>
                <a:pt x="0" y="2045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D51B7F-0BCA-44CA-884F-1628BFBCE76D}">
      <dsp:nvSpPr>
        <dsp:cNvPr id="0" name=""/>
        <dsp:cNvSpPr/>
      </dsp:nvSpPr>
      <dsp:spPr>
        <a:xfrm>
          <a:off x="2271641" y="2913"/>
          <a:ext cx="973949" cy="486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a:t>Project Management Plan</a:t>
          </a:r>
        </a:p>
      </dsp:txBody>
      <dsp:txXfrm>
        <a:off x="2271641" y="2913"/>
        <a:ext cx="973949" cy="486974"/>
      </dsp:txXfrm>
    </dsp:sp>
    <dsp:sp modelId="{F51ADC82-C059-4E64-9152-1BC0E16FEBE7}">
      <dsp:nvSpPr>
        <dsp:cNvPr id="0" name=""/>
        <dsp:cNvSpPr/>
      </dsp:nvSpPr>
      <dsp:spPr>
        <a:xfrm>
          <a:off x="503922" y="694418"/>
          <a:ext cx="973949" cy="486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a:t>Production Management Plan (PMP)</a:t>
          </a:r>
        </a:p>
      </dsp:txBody>
      <dsp:txXfrm>
        <a:off x="503922" y="694418"/>
        <a:ext cx="973949" cy="486974"/>
      </dsp:txXfrm>
    </dsp:sp>
    <dsp:sp modelId="{4B217AF1-1C16-4ABB-BA0B-E0898B107955}">
      <dsp:nvSpPr>
        <dsp:cNvPr id="0" name=""/>
        <dsp:cNvSpPr/>
      </dsp:nvSpPr>
      <dsp:spPr>
        <a:xfrm>
          <a:off x="747409" y="1385922"/>
          <a:ext cx="973949" cy="486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a:t>Risk management plan</a:t>
          </a:r>
        </a:p>
      </dsp:txBody>
      <dsp:txXfrm>
        <a:off x="747409" y="1385922"/>
        <a:ext cx="973949" cy="486974"/>
      </dsp:txXfrm>
    </dsp:sp>
    <dsp:sp modelId="{166B315F-D17E-4C0B-B0E1-8F605D46DDE3}">
      <dsp:nvSpPr>
        <dsp:cNvPr id="0" name=""/>
        <dsp:cNvSpPr/>
      </dsp:nvSpPr>
      <dsp:spPr>
        <a:xfrm>
          <a:off x="747409" y="2077426"/>
          <a:ext cx="973949" cy="486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a:t>Sub-contracting plan</a:t>
          </a:r>
        </a:p>
      </dsp:txBody>
      <dsp:txXfrm>
        <a:off x="747409" y="2077426"/>
        <a:ext cx="973949" cy="486974"/>
      </dsp:txXfrm>
    </dsp:sp>
    <dsp:sp modelId="{FF8AB5A7-DAED-4844-B899-FACB921D8914}">
      <dsp:nvSpPr>
        <dsp:cNvPr id="0" name=""/>
        <dsp:cNvSpPr/>
      </dsp:nvSpPr>
      <dsp:spPr>
        <a:xfrm>
          <a:off x="1682401" y="694418"/>
          <a:ext cx="973949" cy="486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a:t>ESH Management Plan (ESH)</a:t>
          </a:r>
        </a:p>
      </dsp:txBody>
      <dsp:txXfrm>
        <a:off x="1682401" y="694418"/>
        <a:ext cx="973949" cy="486974"/>
      </dsp:txXfrm>
    </dsp:sp>
    <dsp:sp modelId="{EF939E7D-18B3-4D00-B93D-9FE84519A517}">
      <dsp:nvSpPr>
        <dsp:cNvPr id="0" name=""/>
        <dsp:cNvSpPr/>
      </dsp:nvSpPr>
      <dsp:spPr>
        <a:xfrm>
          <a:off x="2860881" y="694418"/>
          <a:ext cx="973949" cy="486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a:t>Systems Engineering Management Plan (SEMP)</a:t>
          </a:r>
        </a:p>
      </dsp:txBody>
      <dsp:txXfrm>
        <a:off x="2860881" y="694418"/>
        <a:ext cx="973949" cy="486974"/>
      </dsp:txXfrm>
    </dsp:sp>
    <dsp:sp modelId="{781D405F-F589-4B0F-A07F-E7AF8C7BAB24}">
      <dsp:nvSpPr>
        <dsp:cNvPr id="0" name=""/>
        <dsp:cNvSpPr/>
      </dsp:nvSpPr>
      <dsp:spPr>
        <a:xfrm>
          <a:off x="3104368" y="1385922"/>
          <a:ext cx="973949" cy="486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a:t>Interface management plan</a:t>
          </a:r>
        </a:p>
      </dsp:txBody>
      <dsp:txXfrm>
        <a:off x="3104368" y="1385922"/>
        <a:ext cx="973949" cy="486974"/>
      </dsp:txXfrm>
    </dsp:sp>
    <dsp:sp modelId="{0435C026-0498-41D8-9A37-6E9851067BD4}">
      <dsp:nvSpPr>
        <dsp:cNvPr id="0" name=""/>
        <dsp:cNvSpPr/>
      </dsp:nvSpPr>
      <dsp:spPr>
        <a:xfrm>
          <a:off x="3104368" y="2077426"/>
          <a:ext cx="973949" cy="486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a:t>Configuration management plan</a:t>
          </a:r>
        </a:p>
      </dsp:txBody>
      <dsp:txXfrm>
        <a:off x="3104368" y="2077426"/>
        <a:ext cx="973949" cy="486974"/>
      </dsp:txXfrm>
    </dsp:sp>
    <dsp:sp modelId="{55D6BACB-CDE4-4294-B101-1710DFFF9988}">
      <dsp:nvSpPr>
        <dsp:cNvPr id="0" name=""/>
        <dsp:cNvSpPr/>
      </dsp:nvSpPr>
      <dsp:spPr>
        <a:xfrm>
          <a:off x="3104368" y="2768931"/>
          <a:ext cx="973949" cy="486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a:t>Technical Review plan</a:t>
          </a:r>
        </a:p>
      </dsp:txBody>
      <dsp:txXfrm>
        <a:off x="3104368" y="2768931"/>
        <a:ext cx="973949" cy="486974"/>
      </dsp:txXfrm>
    </dsp:sp>
    <dsp:sp modelId="{FB5FE2D7-CD31-4540-921C-BA205301B353}">
      <dsp:nvSpPr>
        <dsp:cNvPr id="0" name=""/>
        <dsp:cNvSpPr/>
      </dsp:nvSpPr>
      <dsp:spPr>
        <a:xfrm>
          <a:off x="4039360" y="694418"/>
          <a:ext cx="973949" cy="486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a:t>Quality Assurance Plan (QAP)</a:t>
          </a:r>
        </a:p>
      </dsp:txBody>
      <dsp:txXfrm>
        <a:off x="4039360" y="694418"/>
        <a:ext cx="973949" cy="486974"/>
      </dsp:txXfrm>
    </dsp:sp>
    <dsp:sp modelId="{CFD05D53-9201-4E3C-B01E-A84905C3EB23}">
      <dsp:nvSpPr>
        <dsp:cNvPr id="0" name=""/>
        <dsp:cNvSpPr/>
      </dsp:nvSpPr>
      <dsp:spPr>
        <a:xfrm>
          <a:off x="4282847" y="1385922"/>
          <a:ext cx="973949" cy="486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a:t>Documentation management and control procedure</a:t>
          </a:r>
        </a:p>
      </dsp:txBody>
      <dsp:txXfrm>
        <a:off x="4282847" y="1385922"/>
        <a:ext cx="973949" cy="486974"/>
      </dsp:txXfrm>
    </dsp:sp>
    <dsp:sp modelId="{13DE039D-D531-4367-A4E5-98677195B3FC}">
      <dsp:nvSpPr>
        <dsp:cNvPr id="0" name=""/>
        <dsp:cNvSpPr/>
      </dsp:nvSpPr>
      <dsp:spPr>
        <a:xfrm>
          <a:off x="4282847" y="2077426"/>
          <a:ext cx="973949" cy="486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a:t>Non-conformance management plan</a:t>
          </a:r>
        </a:p>
      </dsp:txBody>
      <dsp:txXfrm>
        <a:off x="4282847" y="2077426"/>
        <a:ext cx="973949" cy="4869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68AB2A5-DB94-4C44-B269-D468AA16A069}" type="datetimeFigureOut">
              <a:rPr lang="en-US" smtClean="0"/>
              <a:pPr/>
              <a:t>10/9/2019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6F5CC1D-B6CC-477C-8C1D-8E9CE6B6486D}" type="slidenum">
              <a:rPr lang="en-US" smtClean="0"/>
              <a:pPr/>
              <a:t>‹N›</a:t>
            </a:fld>
            <a:endParaRPr lang="en-US"/>
          </a:p>
        </p:txBody>
      </p:sp>
    </p:spTree>
    <p:extLst>
      <p:ext uri="{BB962C8B-B14F-4D97-AF65-F5344CB8AC3E}">
        <p14:creationId xmlns:p14="http://schemas.microsoft.com/office/powerpoint/2010/main" val="285804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6" name="Segnaposto numero diapositiva 5"/>
          <p:cNvSpPr>
            <a:spLocks noGrp="1"/>
          </p:cNvSpPr>
          <p:nvPr>
            <p:ph type="sldNum" sz="quarter" idx="12"/>
          </p:nvPr>
        </p:nvSpPr>
        <p:spPr/>
        <p:txBody>
          <a:bodyPr/>
          <a:lstStyle/>
          <a:p>
            <a:fld id="{5E5FF757-BD43-43D5-9745-49BFBE300259}" type="slidenum">
              <a:rPr lang="en-US" smtClean="0"/>
              <a:pPr/>
              <a:t>‹N›</a:t>
            </a:fld>
            <a:endParaRPr lang="en-US"/>
          </a:p>
        </p:txBody>
      </p:sp>
      <p:sp>
        <p:nvSpPr>
          <p:cNvPr id="9" name="Segnaposto numero diapositiva 5"/>
          <p:cNvSpPr txBox="1">
            <a:spLocks/>
          </p:cNvSpPr>
          <p:nvPr userDrawn="1"/>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5FF757-BD43-43D5-9745-49BFBE300259}" type="slidenum">
              <a:rPr lang="en-US" smtClean="0"/>
              <a:pPr/>
              <a:t>‹N›</a:t>
            </a:fld>
            <a:endParaRPr lang="en-US" dirty="0"/>
          </a:p>
        </p:txBody>
      </p:sp>
      <p:sp>
        <p:nvSpPr>
          <p:cNvPr id="12" name="Rectangle 11"/>
          <p:cNvSpPr/>
          <p:nvPr userDrawn="1"/>
        </p:nvSpPr>
        <p:spPr>
          <a:xfrm>
            <a:off x="0" y="0"/>
            <a:ext cx="9144000" cy="620688"/>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30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1D8FA4F1-DD90-4AE0-BEF2-0A025E16E957}" type="datetimeFigureOut">
              <a:rPr lang="en-US" smtClean="0"/>
              <a:pPr/>
              <a:t>10/9/2019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131159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1D8FA4F1-DD90-4AE0-BEF2-0A025E16E957}" type="datetimeFigureOut">
              <a:rPr lang="en-US" smtClean="0"/>
              <a:pPr/>
              <a:t>10/9/2019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2245991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endParaRPr lang="en-US"/>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1D8FA4F1-DD90-4AE0-BEF2-0A025E16E957}" type="datetimeFigureOut">
              <a:rPr lang="en-US" smtClean="0"/>
              <a:pPr/>
              <a:t>10/9/2019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157137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D8FA4F1-DD90-4AE0-BEF2-0A025E16E957}" type="datetimeFigureOut">
              <a:rPr lang="en-US" smtClean="0"/>
              <a:pPr/>
              <a:t>10/9/2019</a:t>
            </a:fld>
            <a:endParaRPr lang="en-US"/>
          </a:p>
        </p:txBody>
      </p:sp>
      <p:sp>
        <p:nvSpPr>
          <p:cNvPr id="5" name="Segnaposto piè di pagina 4"/>
          <p:cNvSpPr>
            <a:spLocks noGrp="1"/>
          </p:cNvSpPr>
          <p:nvPr>
            <p:ph type="ftr" sz="quarter" idx="11"/>
          </p:nvPr>
        </p:nvSpPr>
        <p:spPr/>
        <p:txBody>
          <a:bodyPr/>
          <a:lstStyle/>
          <a:p>
            <a:r>
              <a:rPr lang="it-IT" dirty="0" err="1"/>
              <a:t>P.Fabbricatore</a:t>
            </a:r>
            <a:r>
              <a:rPr lang="it-IT" dirty="0"/>
              <a:t> INFN</a:t>
            </a:r>
            <a:endParaRPr lang="en-US" dirty="0"/>
          </a:p>
        </p:txBody>
      </p:sp>
      <p:sp>
        <p:nvSpPr>
          <p:cNvPr id="6" name="Segnaposto numero diapositiva 5"/>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55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1D8FA4F1-DD90-4AE0-BEF2-0A025E16E957}" type="datetimeFigureOut">
              <a:rPr lang="en-US" smtClean="0"/>
              <a:pPr/>
              <a:t>10/9/2019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168658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1D8FA4F1-DD90-4AE0-BEF2-0A025E16E957}" type="datetimeFigureOut">
              <a:rPr lang="en-US" smtClean="0"/>
              <a:pPr/>
              <a:t>10/9/2019</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286039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1D8FA4F1-DD90-4AE0-BEF2-0A025E16E957}" type="datetimeFigureOut">
              <a:rPr lang="en-US" smtClean="0"/>
              <a:pPr/>
              <a:t>10/9/2019</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409639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5E5FF757-BD43-43D5-9745-49BFBE300259}" type="slidenum">
              <a:rPr lang="en-US" smtClean="0"/>
              <a:pPr/>
              <a:t>‹N›</a:t>
            </a:fld>
            <a:endParaRPr lang="en-US"/>
          </a:p>
        </p:txBody>
      </p:sp>
      <p:sp>
        <p:nvSpPr>
          <p:cNvPr id="7" name="Segnaposto numero diapositiva 5"/>
          <p:cNvSpPr txBox="1">
            <a:spLocks/>
          </p:cNvSpPr>
          <p:nvPr userDrawn="1"/>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5FF757-BD43-43D5-9745-49BFBE300259}" type="slidenum">
              <a:rPr lang="en-US" smtClean="0"/>
              <a:pPr/>
              <a:t>‹N›</a:t>
            </a:fld>
            <a:endParaRPr lang="en-US" dirty="0"/>
          </a:p>
        </p:txBody>
      </p:sp>
      <p:pic>
        <p:nvPicPr>
          <p:cNvPr id="1026" name="Picture 2" descr="AMIC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520" y="113856"/>
            <a:ext cx="1716856" cy="56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605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D8FA4F1-DD90-4AE0-BEF2-0A025E16E957}" type="datetimeFigureOut">
              <a:rPr lang="en-US" smtClean="0"/>
              <a:pPr/>
              <a:t>10/9/2019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5165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D8FA4F1-DD90-4AE0-BEF2-0A025E16E957}" type="datetimeFigureOut">
              <a:rPr lang="en-US" smtClean="0"/>
              <a:pPr/>
              <a:t>10/9/2019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5E5FF757-BD43-43D5-9745-49BFBE300259}" type="slidenum">
              <a:rPr lang="en-US" smtClean="0"/>
              <a:pPr/>
              <a:t>‹N›</a:t>
            </a:fld>
            <a:endParaRPr lang="en-US"/>
          </a:p>
        </p:txBody>
      </p:sp>
    </p:spTree>
    <p:extLst>
      <p:ext uri="{BB962C8B-B14F-4D97-AF65-F5344CB8AC3E}">
        <p14:creationId xmlns:p14="http://schemas.microsoft.com/office/powerpoint/2010/main" val="1196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17/01/2077</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err="1"/>
              <a:t>P.Fabbricatore</a:t>
            </a:r>
            <a:r>
              <a:rPr lang="it-IT" dirty="0"/>
              <a:t> – INFN </a:t>
            </a:r>
            <a:endParaRPr lang="en-US"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FF757-BD43-43D5-9745-49BFBE300259}" type="slidenum">
              <a:rPr lang="en-US" smtClean="0"/>
              <a:pPr/>
              <a:t>‹N›</a:t>
            </a:fld>
            <a:endParaRPr lang="en-US" dirty="0"/>
          </a:p>
        </p:txBody>
      </p:sp>
      <p:sp>
        <p:nvSpPr>
          <p:cNvPr id="8" name="Rectangle 7"/>
          <p:cNvSpPr/>
          <p:nvPr userDrawn="1"/>
        </p:nvSpPr>
        <p:spPr>
          <a:xfrm>
            <a:off x="0" y="0"/>
            <a:ext cx="9144000" cy="692696"/>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AMICI"/>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1520" y="113856"/>
            <a:ext cx="1716856" cy="5642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7175624" y="34038"/>
            <a:ext cx="1950165" cy="646331"/>
          </a:xfrm>
          <a:prstGeom prst="rect">
            <a:avLst/>
          </a:prstGeom>
        </p:spPr>
        <p:txBody>
          <a:bodyPr wrap="square">
            <a:spAutoFit/>
          </a:bodyPr>
          <a:lstStyle/>
          <a:p>
            <a:r>
              <a:rPr lang="en-US" dirty="0" err="1"/>
              <a:t>Saclay</a:t>
            </a:r>
            <a:endParaRPr lang="en-US" dirty="0"/>
          </a:p>
          <a:p>
            <a:r>
              <a:rPr lang="en-US" dirty="0"/>
              <a:t>October 9</a:t>
            </a:r>
            <a:r>
              <a:rPr lang="en-US" baseline="30000" dirty="0"/>
              <a:t>th</a:t>
            </a:r>
            <a:r>
              <a:rPr lang="en-US" dirty="0"/>
              <a:t>  2019</a:t>
            </a:r>
          </a:p>
        </p:txBody>
      </p:sp>
      <p:sp>
        <p:nvSpPr>
          <p:cNvPr id="12" name="TextBox 11"/>
          <p:cNvSpPr txBox="1"/>
          <p:nvPr userDrawn="1"/>
        </p:nvSpPr>
        <p:spPr>
          <a:xfrm>
            <a:off x="2843808" y="46365"/>
            <a:ext cx="3456384" cy="646331"/>
          </a:xfrm>
          <a:prstGeom prst="rect">
            <a:avLst/>
          </a:prstGeom>
          <a:noFill/>
        </p:spPr>
        <p:txBody>
          <a:bodyPr wrap="square" rtlCol="0">
            <a:spAutoFit/>
          </a:bodyPr>
          <a:lstStyle/>
          <a:p>
            <a:r>
              <a:rPr lang="en-US" dirty="0"/>
              <a:t>AMICI</a:t>
            </a:r>
            <a:r>
              <a:rPr lang="en-US" baseline="0" dirty="0"/>
              <a:t> 3</a:t>
            </a:r>
            <a:r>
              <a:rPr lang="en-US" baseline="30000" dirty="0"/>
              <a:t>rd</a:t>
            </a:r>
            <a:r>
              <a:rPr lang="en-US" baseline="0" dirty="0"/>
              <a:t>ANNUAL MEETING  </a:t>
            </a:r>
          </a:p>
          <a:p>
            <a:r>
              <a:rPr lang="en-US" baseline="0" dirty="0"/>
              <a:t>WP5  “Industrialization”</a:t>
            </a:r>
            <a:endParaRPr lang="en-US" dirty="0"/>
          </a:p>
        </p:txBody>
      </p:sp>
    </p:spTree>
    <p:extLst>
      <p:ext uri="{BB962C8B-B14F-4D97-AF65-F5344CB8AC3E}">
        <p14:creationId xmlns:p14="http://schemas.microsoft.com/office/powerpoint/2010/main" val="2299693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amici.space/"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3"/>
          <p:cNvSpPr txBox="1"/>
          <p:nvPr/>
        </p:nvSpPr>
        <p:spPr>
          <a:xfrm>
            <a:off x="1763688" y="805664"/>
            <a:ext cx="5472608" cy="2246769"/>
          </a:xfrm>
          <a:prstGeom prst="rect">
            <a:avLst/>
          </a:prstGeom>
          <a:noFill/>
        </p:spPr>
        <p:txBody>
          <a:bodyPr wrap="square" rtlCol="0">
            <a:spAutoFit/>
          </a:bodyPr>
          <a:lstStyle/>
          <a:p>
            <a:pPr algn="ctr"/>
            <a:r>
              <a:rPr lang="it-IT" sz="2800" b="1" dirty="0">
                <a:solidFill>
                  <a:schemeClr val="accent1">
                    <a:lumMod val="75000"/>
                  </a:schemeClr>
                </a:solidFill>
              </a:rPr>
              <a:t>AMICI WP5 </a:t>
            </a:r>
            <a:r>
              <a:rPr lang="it-IT" sz="2800" b="1" i="1" dirty="0">
                <a:solidFill>
                  <a:schemeClr val="accent1">
                    <a:lumMod val="75000"/>
                  </a:schemeClr>
                </a:solidFill>
              </a:rPr>
              <a:t>INDUSTRIALIZATION</a:t>
            </a:r>
          </a:p>
          <a:p>
            <a:pPr algn="ctr"/>
            <a:endParaRPr lang="it-IT" sz="2800" b="1" dirty="0">
              <a:solidFill>
                <a:schemeClr val="accent1">
                  <a:lumMod val="75000"/>
                </a:schemeClr>
              </a:solidFill>
            </a:endParaRPr>
          </a:p>
          <a:p>
            <a:pPr algn="ctr"/>
            <a:r>
              <a:rPr lang="it-IT" sz="2800" b="1" dirty="0" err="1">
                <a:solidFill>
                  <a:schemeClr val="accent1">
                    <a:lumMod val="75000"/>
                  </a:schemeClr>
                </a:solidFill>
              </a:rPr>
              <a:t>Saclay</a:t>
            </a:r>
            <a:r>
              <a:rPr lang="it-IT" sz="2800" b="1" dirty="0">
                <a:solidFill>
                  <a:schemeClr val="accent1">
                    <a:lumMod val="75000"/>
                  </a:schemeClr>
                </a:solidFill>
              </a:rPr>
              <a:t>  Centrale </a:t>
            </a:r>
            <a:r>
              <a:rPr lang="it-IT" sz="2800" b="1" dirty="0" err="1">
                <a:solidFill>
                  <a:schemeClr val="accent1">
                    <a:lumMod val="75000"/>
                  </a:schemeClr>
                </a:solidFill>
              </a:rPr>
              <a:t>Supélec</a:t>
            </a:r>
            <a:endParaRPr lang="it-IT" sz="2800" b="1" dirty="0">
              <a:solidFill>
                <a:schemeClr val="accent1">
                  <a:lumMod val="75000"/>
                </a:schemeClr>
              </a:solidFill>
            </a:endParaRPr>
          </a:p>
          <a:p>
            <a:pPr algn="ctr"/>
            <a:r>
              <a:rPr lang="it-IT" sz="2800" b="1" dirty="0" err="1">
                <a:solidFill>
                  <a:schemeClr val="accent1">
                    <a:lumMod val="75000"/>
                  </a:schemeClr>
                </a:solidFill>
              </a:rPr>
              <a:t>Oct</a:t>
            </a:r>
            <a:r>
              <a:rPr lang="it-IT" sz="2800" b="1" dirty="0">
                <a:solidFill>
                  <a:schemeClr val="accent1">
                    <a:lumMod val="75000"/>
                  </a:schemeClr>
                </a:solidFill>
              </a:rPr>
              <a:t> 9</a:t>
            </a:r>
            <a:r>
              <a:rPr lang="it-IT" sz="2800" b="1" baseline="30000" dirty="0">
                <a:solidFill>
                  <a:schemeClr val="accent1">
                    <a:lumMod val="75000"/>
                  </a:schemeClr>
                </a:solidFill>
              </a:rPr>
              <a:t>th  </a:t>
            </a:r>
            <a:r>
              <a:rPr lang="it-IT" sz="2800" b="1" dirty="0">
                <a:solidFill>
                  <a:schemeClr val="accent1">
                    <a:lumMod val="75000"/>
                  </a:schemeClr>
                </a:solidFill>
              </a:rPr>
              <a:t>2019 </a:t>
            </a:r>
          </a:p>
          <a:p>
            <a:endParaRPr lang="en-US" sz="2800" b="1" dirty="0"/>
          </a:p>
        </p:txBody>
      </p:sp>
      <p:pic>
        <p:nvPicPr>
          <p:cNvPr id="14" name="Picture 3"/>
          <p:cNvPicPr>
            <a:picLocks noChangeAspect="1" noChangeArrowheads="1"/>
          </p:cNvPicPr>
          <p:nvPr/>
        </p:nvPicPr>
        <p:blipFill>
          <a:blip r:embed="rId2" cstate="print"/>
          <a:srcRect/>
          <a:stretch>
            <a:fillRect/>
          </a:stretch>
        </p:blipFill>
        <p:spPr bwMode="auto">
          <a:xfrm>
            <a:off x="467544" y="4211676"/>
            <a:ext cx="1152128" cy="1130252"/>
          </a:xfrm>
          <a:prstGeom prst="rect">
            <a:avLst/>
          </a:prstGeom>
          <a:noFill/>
          <a:ln w="9525">
            <a:noFill/>
            <a:miter lim="800000"/>
            <a:headEnd/>
            <a:tailEnd/>
          </a:ln>
        </p:spPr>
      </p:pic>
      <p:pic>
        <p:nvPicPr>
          <p:cNvPr id="15" name="Picture 4"/>
          <p:cNvPicPr>
            <a:picLocks noChangeAspect="1" noChangeArrowheads="1"/>
          </p:cNvPicPr>
          <p:nvPr/>
        </p:nvPicPr>
        <p:blipFill>
          <a:blip r:embed="rId3" cstate="print"/>
          <a:srcRect/>
          <a:stretch>
            <a:fillRect/>
          </a:stretch>
        </p:blipFill>
        <p:spPr bwMode="auto">
          <a:xfrm>
            <a:off x="971600" y="5701672"/>
            <a:ext cx="1224136" cy="999711"/>
          </a:xfrm>
          <a:prstGeom prst="rect">
            <a:avLst/>
          </a:prstGeom>
          <a:noFill/>
          <a:ln w="9525">
            <a:noFill/>
            <a:miter lim="800000"/>
            <a:headEnd/>
            <a:tailEnd/>
          </a:ln>
        </p:spPr>
      </p:pic>
      <p:pic>
        <p:nvPicPr>
          <p:cNvPr id="16" name="Picture 5"/>
          <p:cNvPicPr>
            <a:picLocks noChangeAspect="1" noChangeArrowheads="1"/>
          </p:cNvPicPr>
          <p:nvPr/>
        </p:nvPicPr>
        <p:blipFill>
          <a:blip r:embed="rId4" cstate="print"/>
          <a:srcRect/>
          <a:stretch>
            <a:fillRect/>
          </a:stretch>
        </p:blipFill>
        <p:spPr bwMode="auto">
          <a:xfrm>
            <a:off x="3812043" y="5589240"/>
            <a:ext cx="1119191" cy="1173977"/>
          </a:xfrm>
          <a:prstGeom prst="rect">
            <a:avLst/>
          </a:prstGeom>
          <a:noFill/>
          <a:ln w="9525">
            <a:noFill/>
            <a:miter lim="800000"/>
            <a:headEnd/>
            <a:tailEnd/>
          </a:ln>
        </p:spPr>
      </p:pic>
      <p:pic>
        <p:nvPicPr>
          <p:cNvPr id="17" name="Picture 6"/>
          <p:cNvPicPr>
            <a:picLocks noChangeAspect="1" noChangeArrowheads="1"/>
          </p:cNvPicPr>
          <p:nvPr/>
        </p:nvPicPr>
        <p:blipFill>
          <a:blip r:embed="rId5" cstate="print"/>
          <a:srcRect/>
          <a:stretch>
            <a:fillRect/>
          </a:stretch>
        </p:blipFill>
        <p:spPr bwMode="auto">
          <a:xfrm>
            <a:off x="6588224" y="5805264"/>
            <a:ext cx="983203" cy="936104"/>
          </a:xfrm>
          <a:prstGeom prst="rect">
            <a:avLst/>
          </a:prstGeom>
          <a:noFill/>
          <a:ln w="9525">
            <a:noFill/>
            <a:miter lim="800000"/>
            <a:headEnd/>
            <a:tailEnd/>
          </a:ln>
        </p:spPr>
      </p:pic>
      <p:pic>
        <p:nvPicPr>
          <p:cNvPr id="18" name="Picture 7"/>
          <p:cNvPicPr>
            <a:picLocks noChangeAspect="1" noChangeArrowheads="1"/>
          </p:cNvPicPr>
          <p:nvPr/>
        </p:nvPicPr>
        <p:blipFill>
          <a:blip r:embed="rId6" cstate="print"/>
          <a:srcRect/>
          <a:stretch>
            <a:fillRect/>
          </a:stretch>
        </p:blipFill>
        <p:spPr bwMode="auto">
          <a:xfrm>
            <a:off x="7614013" y="4311145"/>
            <a:ext cx="1062443" cy="1062443"/>
          </a:xfrm>
          <a:prstGeom prst="rect">
            <a:avLst/>
          </a:prstGeom>
          <a:noFill/>
          <a:ln w="9525">
            <a:noFill/>
            <a:miter lim="800000"/>
            <a:headEnd/>
            <a:tailEnd/>
          </a:ln>
        </p:spPr>
      </p:pic>
      <p:pic>
        <p:nvPicPr>
          <p:cNvPr id="19" name="Picture 8"/>
          <p:cNvPicPr>
            <a:picLocks noChangeAspect="1" noChangeArrowheads="1"/>
          </p:cNvPicPr>
          <p:nvPr/>
        </p:nvPicPr>
        <p:blipFill>
          <a:blip r:embed="rId7" cstate="print"/>
          <a:srcRect/>
          <a:stretch>
            <a:fillRect/>
          </a:stretch>
        </p:blipFill>
        <p:spPr bwMode="auto">
          <a:xfrm>
            <a:off x="7164288" y="2722636"/>
            <a:ext cx="1766253" cy="838599"/>
          </a:xfrm>
          <a:prstGeom prst="rect">
            <a:avLst/>
          </a:prstGeom>
          <a:noFill/>
          <a:ln w="9525">
            <a:noFill/>
            <a:miter lim="800000"/>
            <a:headEnd/>
            <a:tailEnd/>
          </a:ln>
        </p:spPr>
      </p:pic>
      <p:pic>
        <p:nvPicPr>
          <p:cNvPr id="3" name="Immagine 2">
            <a:extLst>
              <a:ext uri="{FF2B5EF4-FFF2-40B4-BE49-F238E27FC236}">
                <a16:creationId xmlns:a16="http://schemas.microsoft.com/office/drawing/2014/main" id="{45F71237-2309-432A-9DDE-F8C94BEFDB89}"/>
              </a:ext>
            </a:extLst>
          </p:cNvPr>
          <p:cNvPicPr>
            <a:picLocks noChangeAspect="1"/>
          </p:cNvPicPr>
          <p:nvPr/>
        </p:nvPicPr>
        <p:blipFill>
          <a:blip r:embed="rId8"/>
          <a:stretch>
            <a:fillRect/>
          </a:stretch>
        </p:blipFill>
        <p:spPr>
          <a:xfrm>
            <a:off x="194168" y="2665116"/>
            <a:ext cx="1854889" cy="1025717"/>
          </a:xfrm>
          <a:prstGeom prst="rect">
            <a:avLst/>
          </a:prstGeom>
        </p:spPr>
      </p:pic>
      <p:pic>
        <p:nvPicPr>
          <p:cNvPr id="6" name="Immagine 5" descr="Immagine che contiene esterni, edificio, recinto, erba&#10;&#10;Descrizione generata automaticamente">
            <a:extLst>
              <a:ext uri="{FF2B5EF4-FFF2-40B4-BE49-F238E27FC236}">
                <a16:creationId xmlns:a16="http://schemas.microsoft.com/office/drawing/2014/main" id="{AC2E66E2-0C89-4BC7-835E-4564866347C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97968" y="2980477"/>
            <a:ext cx="5004048" cy="1796325"/>
          </a:xfrm>
          <a:prstGeom prst="rect">
            <a:avLst/>
          </a:prstGeom>
        </p:spPr>
      </p:pic>
      <p:sp>
        <p:nvSpPr>
          <p:cNvPr id="5" name="CasellaDiTesto 4">
            <a:extLst>
              <a:ext uri="{FF2B5EF4-FFF2-40B4-BE49-F238E27FC236}">
                <a16:creationId xmlns:a16="http://schemas.microsoft.com/office/drawing/2014/main" id="{6FFDDDF6-06F5-4744-872A-21E2F9A066CF}"/>
              </a:ext>
            </a:extLst>
          </p:cNvPr>
          <p:cNvSpPr txBox="1"/>
          <p:nvPr/>
        </p:nvSpPr>
        <p:spPr>
          <a:xfrm>
            <a:off x="2627784" y="4972596"/>
            <a:ext cx="3816424" cy="400110"/>
          </a:xfrm>
          <a:prstGeom prst="rect">
            <a:avLst/>
          </a:prstGeom>
          <a:noFill/>
        </p:spPr>
        <p:txBody>
          <a:bodyPr wrap="square" rtlCol="0">
            <a:spAutoFit/>
          </a:bodyPr>
          <a:lstStyle/>
          <a:p>
            <a:r>
              <a:rPr lang="it-IT" sz="2000" dirty="0" err="1">
                <a:solidFill>
                  <a:schemeClr val="accent1">
                    <a:lumMod val="75000"/>
                  </a:schemeClr>
                </a:solidFill>
              </a:rPr>
              <a:t>P.Fabbricatore</a:t>
            </a:r>
            <a:r>
              <a:rPr lang="it-IT" sz="2000" dirty="0">
                <a:solidFill>
                  <a:schemeClr val="accent1">
                    <a:lumMod val="75000"/>
                  </a:schemeClr>
                </a:solidFill>
              </a:rPr>
              <a:t>  </a:t>
            </a:r>
            <a:r>
              <a:rPr lang="it-IT" sz="2000" dirty="0" err="1">
                <a:solidFill>
                  <a:schemeClr val="accent1">
                    <a:lumMod val="75000"/>
                  </a:schemeClr>
                </a:solidFill>
              </a:rPr>
              <a:t>as</a:t>
            </a:r>
            <a:r>
              <a:rPr lang="it-IT" sz="2000" dirty="0">
                <a:solidFill>
                  <a:schemeClr val="accent1">
                    <a:lumMod val="75000"/>
                  </a:schemeClr>
                </a:solidFill>
              </a:rPr>
              <a:t> WP5 coordinator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29E11D5-918C-4D22-B3F3-364A51FCF9A0}"/>
              </a:ext>
            </a:extLst>
          </p:cNvPr>
          <p:cNvSpPr txBox="1"/>
          <p:nvPr/>
        </p:nvSpPr>
        <p:spPr>
          <a:xfrm>
            <a:off x="251520" y="1484784"/>
            <a:ext cx="8424936" cy="5539978"/>
          </a:xfrm>
          <a:prstGeom prst="rect">
            <a:avLst/>
          </a:prstGeom>
          <a:noFill/>
        </p:spPr>
        <p:txBody>
          <a:bodyPr wrap="square" rtlCol="0">
            <a:spAutoFit/>
          </a:bodyPr>
          <a:lstStyle/>
          <a:p>
            <a:pPr algn="just"/>
            <a:r>
              <a:rPr lang="en-GB" sz="2400" dirty="0">
                <a:solidFill>
                  <a:schemeClr val="accent1">
                    <a:lumMod val="75000"/>
                  </a:schemeClr>
                </a:solidFill>
              </a:rPr>
              <a:t>T</a:t>
            </a:r>
            <a:r>
              <a:rPr lang="en-US" sz="2400" dirty="0">
                <a:solidFill>
                  <a:schemeClr val="accent1">
                    <a:lumMod val="75000"/>
                  </a:schemeClr>
                </a:solidFill>
              </a:rPr>
              <a:t>raining in the Technology Infrastructure facilities has benefits : </a:t>
            </a:r>
          </a:p>
          <a:p>
            <a:pPr algn="just"/>
            <a:endParaRPr lang="it-IT" sz="2400" dirty="0">
              <a:solidFill>
                <a:schemeClr val="accent1">
                  <a:lumMod val="75000"/>
                </a:schemeClr>
              </a:solidFill>
            </a:endParaRPr>
          </a:p>
          <a:p>
            <a:pPr marL="342900" lvl="0" indent="-342900" algn="just">
              <a:buFont typeface="Arial" panose="020B0604020202020204" pitchFamily="34" charset="0"/>
              <a:buChar char="•"/>
            </a:pPr>
            <a:r>
              <a:rPr lang="en-US" sz="2400" dirty="0">
                <a:solidFill>
                  <a:schemeClr val="accent1">
                    <a:lumMod val="75000"/>
                  </a:schemeClr>
                </a:solidFill>
              </a:rPr>
              <a:t>To provide </a:t>
            </a:r>
            <a:r>
              <a:rPr lang="en-US" sz="2400" u="sng" dirty="0">
                <a:solidFill>
                  <a:schemeClr val="accent1">
                    <a:lumMod val="75000"/>
                  </a:schemeClr>
                </a:solidFill>
              </a:rPr>
              <a:t>hands-on training to young engineers and technicians from industry</a:t>
            </a:r>
            <a:r>
              <a:rPr lang="en-US" sz="2400" dirty="0">
                <a:solidFill>
                  <a:schemeClr val="accent1">
                    <a:lumMod val="75000"/>
                  </a:schemeClr>
                </a:solidFill>
              </a:rPr>
              <a:t>, with the possibility of extended interactions within the TI laboratories. </a:t>
            </a:r>
          </a:p>
          <a:p>
            <a:pPr marL="342900" lvl="0" indent="-342900" algn="just">
              <a:buFont typeface="Arial" panose="020B0604020202020204" pitchFamily="34" charset="0"/>
              <a:buChar char="•"/>
            </a:pPr>
            <a:endParaRPr lang="it-IT" sz="2400" dirty="0">
              <a:solidFill>
                <a:schemeClr val="accent1">
                  <a:lumMod val="75000"/>
                </a:schemeClr>
              </a:solidFill>
            </a:endParaRPr>
          </a:p>
          <a:p>
            <a:pPr marL="342900" lvl="0" indent="-342900" algn="just">
              <a:buFont typeface="Arial" panose="020B0604020202020204" pitchFamily="34" charset="0"/>
              <a:buChar char="•"/>
            </a:pPr>
            <a:r>
              <a:rPr lang="en-US" sz="2400" dirty="0">
                <a:solidFill>
                  <a:schemeClr val="accent1">
                    <a:lumMod val="75000"/>
                  </a:schemeClr>
                </a:solidFill>
              </a:rPr>
              <a:t>To </a:t>
            </a:r>
            <a:r>
              <a:rPr lang="en-US" sz="2400" u="sng" dirty="0">
                <a:solidFill>
                  <a:schemeClr val="accent1">
                    <a:lumMod val="75000"/>
                  </a:schemeClr>
                </a:solidFill>
              </a:rPr>
              <a:t>establish a network between TI and technical universities and technology institutes </a:t>
            </a:r>
            <a:r>
              <a:rPr lang="en-US" sz="2400" dirty="0">
                <a:solidFill>
                  <a:schemeClr val="accent1">
                    <a:lumMod val="75000"/>
                  </a:schemeClr>
                </a:solidFill>
              </a:rPr>
              <a:t>by hosting apprenticeship programs mostly directed towards the education of highly qualified technicians, with the possibility of exchanges with the TI laboratories. </a:t>
            </a:r>
          </a:p>
          <a:p>
            <a:pPr marL="342900" lvl="0" indent="-342900" algn="just">
              <a:buFont typeface="Arial" panose="020B0604020202020204" pitchFamily="34" charset="0"/>
              <a:buChar char="•"/>
            </a:pPr>
            <a:endParaRPr lang="it-IT" sz="2400" dirty="0">
              <a:solidFill>
                <a:schemeClr val="accent1">
                  <a:lumMod val="75000"/>
                </a:schemeClr>
              </a:solidFill>
            </a:endParaRPr>
          </a:p>
          <a:p>
            <a:pPr marL="342900" lvl="0" indent="-342900" algn="just">
              <a:buFont typeface="Arial" panose="020B0604020202020204" pitchFamily="34" charset="0"/>
              <a:buChar char="•"/>
            </a:pPr>
            <a:r>
              <a:rPr lang="en-US" sz="2400" dirty="0">
                <a:solidFill>
                  <a:schemeClr val="accent1">
                    <a:lumMod val="75000"/>
                  </a:schemeClr>
                </a:solidFill>
              </a:rPr>
              <a:t>To </a:t>
            </a:r>
            <a:r>
              <a:rPr lang="en-US" sz="2400" u="sng" dirty="0">
                <a:solidFill>
                  <a:schemeClr val="accent1">
                    <a:lumMod val="75000"/>
                  </a:schemeClr>
                </a:solidFill>
              </a:rPr>
              <a:t>disseminate the use of high standards to be followed for the demanding technologies that are emerging</a:t>
            </a:r>
            <a:r>
              <a:rPr lang="en-US" sz="2400" dirty="0">
                <a:solidFill>
                  <a:schemeClr val="accent1">
                    <a:lumMod val="75000"/>
                  </a:schemeClr>
                </a:solidFill>
              </a:rPr>
              <a:t>.</a:t>
            </a:r>
            <a:endParaRPr lang="it-IT" sz="2400" dirty="0">
              <a:solidFill>
                <a:schemeClr val="accent1">
                  <a:lumMod val="75000"/>
                </a:schemeClr>
              </a:solidFill>
            </a:endParaRPr>
          </a:p>
          <a:p>
            <a:endParaRPr lang="it-IT" dirty="0"/>
          </a:p>
        </p:txBody>
      </p:sp>
      <p:sp>
        <p:nvSpPr>
          <p:cNvPr id="3" name="Titre 1">
            <a:extLst>
              <a:ext uri="{FF2B5EF4-FFF2-40B4-BE49-F238E27FC236}">
                <a16:creationId xmlns:a16="http://schemas.microsoft.com/office/drawing/2014/main" id="{57C04663-E517-47DD-820E-7457960CBE41}"/>
              </a:ext>
            </a:extLst>
          </p:cNvPr>
          <p:cNvSpPr txBox="1">
            <a:spLocks/>
          </p:cNvSpPr>
          <p:nvPr/>
        </p:nvSpPr>
        <p:spPr>
          <a:xfrm>
            <a:off x="755576" y="836712"/>
            <a:ext cx="7524327" cy="481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chemeClr val="accent1">
                    <a:lumMod val="75000"/>
                  </a:schemeClr>
                </a:solidFill>
              </a:rPr>
              <a:t>Training and apprenticeship in TI</a:t>
            </a:r>
          </a:p>
          <a:p>
            <a:r>
              <a:rPr lang="en-GB" sz="2400" b="1" dirty="0">
                <a:solidFill>
                  <a:schemeClr val="accent1">
                    <a:lumMod val="75000"/>
                  </a:schemeClr>
                </a:solidFill>
              </a:rPr>
              <a:t>Advantages</a:t>
            </a:r>
          </a:p>
        </p:txBody>
      </p:sp>
    </p:spTree>
    <p:extLst>
      <p:ext uri="{BB962C8B-B14F-4D97-AF65-F5344CB8AC3E}">
        <p14:creationId xmlns:p14="http://schemas.microsoft.com/office/powerpoint/2010/main" val="4567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084F2-7712-4EC5-9EF6-CB2FC9DDCE04}"/>
              </a:ext>
            </a:extLst>
          </p:cNvPr>
          <p:cNvSpPr txBox="1">
            <a:spLocks/>
          </p:cNvSpPr>
          <p:nvPr/>
        </p:nvSpPr>
        <p:spPr>
          <a:xfrm>
            <a:off x="899592" y="908720"/>
            <a:ext cx="7524327" cy="481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chemeClr val="accent1">
                    <a:lumMod val="75000"/>
                  </a:schemeClr>
                </a:solidFill>
              </a:rPr>
              <a:t>Training and apprenticeship in TI</a:t>
            </a:r>
          </a:p>
          <a:p>
            <a:r>
              <a:rPr lang="en-US" sz="2400" b="1" dirty="0">
                <a:solidFill>
                  <a:schemeClr val="accent1">
                    <a:lumMod val="75000"/>
                  </a:schemeClr>
                </a:solidFill>
              </a:rPr>
              <a:t>Harmonizing System Engineering and QA practices</a:t>
            </a:r>
            <a:endParaRPr lang="en-GB" sz="2400" b="1" dirty="0">
              <a:solidFill>
                <a:schemeClr val="accent1">
                  <a:lumMod val="75000"/>
                </a:schemeClr>
              </a:solidFill>
            </a:endParaRPr>
          </a:p>
        </p:txBody>
      </p:sp>
      <p:sp>
        <p:nvSpPr>
          <p:cNvPr id="3" name="CasellaDiTesto 2">
            <a:extLst>
              <a:ext uri="{FF2B5EF4-FFF2-40B4-BE49-F238E27FC236}">
                <a16:creationId xmlns:a16="http://schemas.microsoft.com/office/drawing/2014/main" id="{A4B75501-F20F-4F72-8DB9-D50EB0ABE5D1}"/>
              </a:ext>
            </a:extLst>
          </p:cNvPr>
          <p:cNvSpPr txBox="1"/>
          <p:nvPr/>
        </p:nvSpPr>
        <p:spPr>
          <a:xfrm>
            <a:off x="251520" y="1628800"/>
            <a:ext cx="8640960" cy="1569660"/>
          </a:xfrm>
          <a:prstGeom prst="rect">
            <a:avLst/>
          </a:prstGeom>
          <a:noFill/>
        </p:spPr>
        <p:txBody>
          <a:bodyPr wrap="square" rtlCol="0">
            <a:spAutoFit/>
          </a:bodyPr>
          <a:lstStyle/>
          <a:p>
            <a:pPr algn="just"/>
            <a:r>
              <a:rPr lang="en-US" sz="2400" dirty="0">
                <a:solidFill>
                  <a:schemeClr val="accent1">
                    <a:lumMod val="75000"/>
                  </a:schemeClr>
                </a:solidFill>
              </a:rPr>
              <a:t>Sustaining pre-existing expertise and avoiding a loss of know-how in industry over the duration of the RI construction entails System-Engineering (SE) and Quality-Assurance (QA) methodology enforced at the interface between Industry and TI. </a:t>
            </a:r>
            <a:endParaRPr lang="it-IT" sz="2400" dirty="0">
              <a:solidFill>
                <a:schemeClr val="accent1">
                  <a:lumMod val="75000"/>
                </a:schemeClr>
              </a:solidFill>
            </a:endParaRPr>
          </a:p>
        </p:txBody>
      </p:sp>
      <p:sp>
        <p:nvSpPr>
          <p:cNvPr id="4" name="Rectangle 2">
            <a:extLst>
              <a:ext uri="{FF2B5EF4-FFF2-40B4-BE49-F238E27FC236}">
                <a16:creationId xmlns:a16="http://schemas.microsoft.com/office/drawing/2014/main" id="{1394E8C5-5C3C-4F49-A391-EB2DB528D08A}"/>
              </a:ext>
            </a:extLst>
          </p:cNvPr>
          <p:cNvSpPr>
            <a:spLocks noChangeArrowheads="1"/>
          </p:cNvSpPr>
          <p:nvPr/>
        </p:nvSpPr>
        <p:spPr bwMode="auto">
          <a:xfrm>
            <a:off x="323528" y="32849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5" name="Diagramme 6">
            <a:extLst>
              <a:ext uri="{FF2B5EF4-FFF2-40B4-BE49-F238E27FC236}">
                <a16:creationId xmlns:a16="http://schemas.microsoft.com/office/drawing/2014/main" id="{EE28C281-F664-4C5A-9A2C-5172BFD95DB3}"/>
              </a:ext>
            </a:extLst>
          </p:cNvPr>
          <p:cNvGraphicFramePr/>
          <p:nvPr>
            <p:extLst>
              <p:ext uri="{D42A27DB-BD31-4B8C-83A1-F6EECF244321}">
                <p14:modId xmlns:p14="http://schemas.microsoft.com/office/powerpoint/2010/main" val="3048287081"/>
              </p:ext>
            </p:extLst>
          </p:nvPr>
        </p:nvGraphicFramePr>
        <p:xfrm>
          <a:off x="323528" y="3284984"/>
          <a:ext cx="5760720" cy="3258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a:extLst>
              <a:ext uri="{FF2B5EF4-FFF2-40B4-BE49-F238E27FC236}">
                <a16:creationId xmlns:a16="http://schemas.microsoft.com/office/drawing/2014/main" id="{439139BE-0D29-4B87-A392-9A56006322CD}"/>
              </a:ext>
            </a:extLst>
          </p:cNvPr>
          <p:cNvSpPr>
            <a:spLocks noChangeArrowheads="1"/>
          </p:cNvSpPr>
          <p:nvPr/>
        </p:nvSpPr>
        <p:spPr bwMode="auto">
          <a:xfrm>
            <a:off x="323528" y="70410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CasellaDiTesto 6">
            <a:extLst>
              <a:ext uri="{FF2B5EF4-FFF2-40B4-BE49-F238E27FC236}">
                <a16:creationId xmlns:a16="http://schemas.microsoft.com/office/drawing/2014/main" id="{FC9127FA-CCD3-4B02-B83C-2D489DF111DA}"/>
              </a:ext>
            </a:extLst>
          </p:cNvPr>
          <p:cNvSpPr txBox="1"/>
          <p:nvPr/>
        </p:nvSpPr>
        <p:spPr>
          <a:xfrm>
            <a:off x="6228184" y="3255308"/>
            <a:ext cx="2808312" cy="2862322"/>
          </a:xfrm>
          <a:prstGeom prst="rect">
            <a:avLst/>
          </a:prstGeom>
          <a:noFill/>
        </p:spPr>
        <p:txBody>
          <a:bodyPr wrap="square" rtlCol="0">
            <a:spAutoFit/>
          </a:bodyPr>
          <a:lstStyle/>
          <a:p>
            <a:pPr algn="just"/>
            <a:r>
              <a:rPr lang="en-US" sz="2000" dirty="0">
                <a:solidFill>
                  <a:schemeClr val="accent1">
                    <a:lumMod val="75000"/>
                  </a:schemeClr>
                </a:solidFill>
              </a:rPr>
              <a:t>The common efforts of the industry manufacturers and the technological facilities to follow-up the production should be organized and managed in a contractual framework described by the SE and QA plans</a:t>
            </a:r>
            <a:endParaRPr lang="it-IT" sz="2000" dirty="0"/>
          </a:p>
        </p:txBody>
      </p:sp>
    </p:spTree>
    <p:extLst>
      <p:ext uri="{BB962C8B-B14F-4D97-AF65-F5344CB8AC3E}">
        <p14:creationId xmlns:p14="http://schemas.microsoft.com/office/powerpoint/2010/main" val="247168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367534-6AB6-4C2C-AA2C-FAF1F8F25F69}"/>
              </a:ext>
            </a:extLst>
          </p:cNvPr>
          <p:cNvSpPr txBox="1">
            <a:spLocks/>
          </p:cNvSpPr>
          <p:nvPr/>
        </p:nvSpPr>
        <p:spPr>
          <a:xfrm>
            <a:off x="899592" y="908720"/>
            <a:ext cx="7524327" cy="481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chemeClr val="accent1">
                    <a:lumMod val="75000"/>
                  </a:schemeClr>
                </a:solidFill>
              </a:rPr>
              <a:t>Training and apprenticeship in TI</a:t>
            </a:r>
          </a:p>
          <a:p>
            <a:r>
              <a:rPr lang="en-GB" sz="2400" b="1" dirty="0">
                <a:solidFill>
                  <a:schemeClr val="accent1">
                    <a:lumMod val="75000"/>
                  </a:schemeClr>
                </a:solidFill>
              </a:rPr>
              <a:t>What to do in future</a:t>
            </a:r>
          </a:p>
        </p:txBody>
      </p:sp>
      <p:sp>
        <p:nvSpPr>
          <p:cNvPr id="3" name="CasellaDiTesto 2">
            <a:extLst>
              <a:ext uri="{FF2B5EF4-FFF2-40B4-BE49-F238E27FC236}">
                <a16:creationId xmlns:a16="http://schemas.microsoft.com/office/drawing/2014/main" id="{228D3D49-73D7-470D-A6B6-C0F96DEB8D78}"/>
              </a:ext>
            </a:extLst>
          </p:cNvPr>
          <p:cNvSpPr txBox="1"/>
          <p:nvPr/>
        </p:nvSpPr>
        <p:spPr>
          <a:xfrm>
            <a:off x="251520" y="1628800"/>
            <a:ext cx="8640960" cy="5072030"/>
          </a:xfrm>
          <a:prstGeom prst="rect">
            <a:avLst/>
          </a:prstGeom>
          <a:noFill/>
        </p:spPr>
        <p:txBody>
          <a:bodyPr wrap="square" rtlCol="0">
            <a:spAutoFit/>
          </a:bodyPr>
          <a:lstStyle/>
          <a:p>
            <a:pPr algn="just">
              <a:lnSpc>
                <a:spcPts val="3000"/>
              </a:lnSpc>
            </a:pPr>
            <a:r>
              <a:rPr lang="en-US" sz="2400" dirty="0">
                <a:solidFill>
                  <a:schemeClr val="accent1">
                    <a:lumMod val="75000"/>
                  </a:schemeClr>
                </a:solidFill>
              </a:rPr>
              <a:t>• </a:t>
            </a:r>
            <a:r>
              <a:rPr lang="en-US" sz="2200" u="sng" dirty="0">
                <a:solidFill>
                  <a:schemeClr val="accent1">
                    <a:lumMod val="75000"/>
                  </a:schemeClr>
                </a:solidFill>
              </a:rPr>
              <a:t>Establish apprenticeship programs </a:t>
            </a:r>
            <a:r>
              <a:rPr lang="en-US" sz="2200" dirty="0">
                <a:solidFill>
                  <a:schemeClr val="accent1">
                    <a:lumMod val="75000"/>
                  </a:schemeClr>
                </a:solidFill>
              </a:rPr>
              <a:t>with Technical Universities and Institutes for high qualification technicians.</a:t>
            </a:r>
          </a:p>
          <a:p>
            <a:pPr algn="just">
              <a:lnSpc>
                <a:spcPts val="3000"/>
              </a:lnSpc>
            </a:pPr>
            <a:r>
              <a:rPr lang="en-US" sz="2200" dirty="0">
                <a:solidFill>
                  <a:schemeClr val="accent1">
                    <a:lumMod val="75000"/>
                  </a:schemeClr>
                </a:solidFill>
              </a:rPr>
              <a:t>• </a:t>
            </a:r>
            <a:r>
              <a:rPr lang="en-US" sz="2200" u="sng" dirty="0">
                <a:solidFill>
                  <a:schemeClr val="accent1">
                    <a:lumMod val="75000"/>
                  </a:schemeClr>
                </a:solidFill>
              </a:rPr>
              <a:t>Support common programs </a:t>
            </a:r>
            <a:r>
              <a:rPr lang="en-US" sz="2200" dirty="0">
                <a:solidFill>
                  <a:schemeClr val="accent1">
                    <a:lumMod val="75000"/>
                  </a:schemeClr>
                </a:solidFill>
              </a:rPr>
              <a:t>and exchanges for apprentices among the TI.</a:t>
            </a:r>
          </a:p>
          <a:p>
            <a:pPr algn="just">
              <a:lnSpc>
                <a:spcPts val="3000"/>
              </a:lnSpc>
            </a:pPr>
            <a:r>
              <a:rPr lang="en-US" sz="2200" dirty="0">
                <a:solidFill>
                  <a:schemeClr val="accent1">
                    <a:lumMod val="75000"/>
                  </a:schemeClr>
                </a:solidFill>
              </a:rPr>
              <a:t>• Propose to industry a </a:t>
            </a:r>
            <a:r>
              <a:rPr lang="en-US" sz="2200" u="sng" dirty="0">
                <a:solidFill>
                  <a:schemeClr val="accent1">
                    <a:lumMod val="75000"/>
                  </a:schemeClr>
                </a:solidFill>
              </a:rPr>
              <a:t>continuously updated catalog of information </a:t>
            </a:r>
            <a:r>
              <a:rPr lang="en-US" sz="2200" dirty="0">
                <a:solidFill>
                  <a:schemeClr val="accent1">
                    <a:lumMod val="75000"/>
                  </a:schemeClr>
                </a:solidFill>
              </a:rPr>
              <a:t>and training sessions to key technologies reaching high TRL soon to be industrialized.</a:t>
            </a:r>
          </a:p>
          <a:p>
            <a:pPr algn="just">
              <a:lnSpc>
                <a:spcPts val="3000"/>
              </a:lnSpc>
            </a:pPr>
            <a:r>
              <a:rPr lang="en-US" sz="2200" dirty="0">
                <a:solidFill>
                  <a:schemeClr val="accent1">
                    <a:lumMod val="75000"/>
                  </a:schemeClr>
                </a:solidFill>
              </a:rPr>
              <a:t>• Include that </a:t>
            </a:r>
            <a:r>
              <a:rPr lang="en-US" sz="2200" u="sng" dirty="0">
                <a:solidFill>
                  <a:schemeClr val="accent1">
                    <a:lumMod val="75000"/>
                  </a:schemeClr>
                </a:solidFill>
              </a:rPr>
              <a:t>catalog in the industry-oriented existing public funding schemes</a:t>
            </a:r>
            <a:r>
              <a:rPr lang="en-US" sz="2200" dirty="0">
                <a:solidFill>
                  <a:schemeClr val="accent1">
                    <a:lumMod val="75000"/>
                  </a:schemeClr>
                </a:solidFill>
              </a:rPr>
              <a:t>, and propose the principle of a </a:t>
            </a:r>
            <a:r>
              <a:rPr lang="en-US" sz="2200" u="sng" dirty="0">
                <a:solidFill>
                  <a:schemeClr val="accent1">
                    <a:lumMod val="75000"/>
                  </a:schemeClr>
                </a:solidFill>
              </a:rPr>
              <a:t>training certificate</a:t>
            </a:r>
            <a:r>
              <a:rPr lang="en-US" sz="2200" dirty="0">
                <a:solidFill>
                  <a:schemeClr val="accent1">
                    <a:lumMod val="75000"/>
                  </a:schemeClr>
                </a:solidFill>
              </a:rPr>
              <a:t>.</a:t>
            </a:r>
          </a:p>
          <a:p>
            <a:pPr algn="just">
              <a:lnSpc>
                <a:spcPts val="3000"/>
              </a:lnSpc>
            </a:pPr>
            <a:endParaRPr lang="en-US" sz="2200" dirty="0">
              <a:solidFill>
                <a:schemeClr val="accent1">
                  <a:lumMod val="75000"/>
                </a:schemeClr>
              </a:solidFill>
            </a:endParaRPr>
          </a:p>
          <a:p>
            <a:pPr algn="just">
              <a:lnSpc>
                <a:spcPts val="3000"/>
              </a:lnSpc>
            </a:pPr>
            <a:r>
              <a:rPr lang="en-US" sz="2200" dirty="0">
                <a:solidFill>
                  <a:schemeClr val="accent1">
                    <a:lumMod val="75000"/>
                  </a:schemeClr>
                </a:solidFill>
              </a:rPr>
              <a:t>For standard competences (e.g. magnetic measurement, vacuum technology, RF technology), training and apprenticeship is already available in the public and private sectors, and no action is required from the TI.</a:t>
            </a:r>
          </a:p>
        </p:txBody>
      </p:sp>
    </p:spTree>
    <p:extLst>
      <p:ext uri="{BB962C8B-B14F-4D97-AF65-F5344CB8AC3E}">
        <p14:creationId xmlns:p14="http://schemas.microsoft.com/office/powerpoint/2010/main" val="1588906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BF00AD-7A16-4453-8A23-F933A80175D5}"/>
              </a:ext>
            </a:extLst>
          </p:cNvPr>
          <p:cNvSpPr txBox="1">
            <a:spLocks/>
          </p:cNvSpPr>
          <p:nvPr/>
        </p:nvSpPr>
        <p:spPr>
          <a:xfrm>
            <a:off x="899592" y="908720"/>
            <a:ext cx="7524327" cy="481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chemeClr val="accent1">
                    <a:lumMod val="75000"/>
                  </a:schemeClr>
                </a:solidFill>
              </a:rPr>
              <a:t>Training and apprenticeship in TI</a:t>
            </a:r>
          </a:p>
          <a:p>
            <a:r>
              <a:rPr lang="en-GB" sz="2400" b="1" dirty="0">
                <a:solidFill>
                  <a:schemeClr val="accent1">
                    <a:lumMod val="75000"/>
                  </a:schemeClr>
                </a:solidFill>
              </a:rPr>
              <a:t>What to do in future for  SE and QA </a:t>
            </a:r>
          </a:p>
        </p:txBody>
      </p:sp>
      <p:sp>
        <p:nvSpPr>
          <p:cNvPr id="3" name="CasellaDiTesto 2">
            <a:extLst>
              <a:ext uri="{FF2B5EF4-FFF2-40B4-BE49-F238E27FC236}">
                <a16:creationId xmlns:a16="http://schemas.microsoft.com/office/drawing/2014/main" id="{1138A7A0-121A-48F0-817D-3F70860AF32D}"/>
              </a:ext>
            </a:extLst>
          </p:cNvPr>
          <p:cNvSpPr txBox="1"/>
          <p:nvPr/>
        </p:nvSpPr>
        <p:spPr>
          <a:xfrm>
            <a:off x="251520" y="1628800"/>
            <a:ext cx="8568952" cy="5078763"/>
          </a:xfrm>
          <a:prstGeom prst="rect">
            <a:avLst/>
          </a:prstGeom>
          <a:noFill/>
        </p:spPr>
        <p:txBody>
          <a:bodyPr wrap="square" rtlCol="0">
            <a:spAutoFit/>
          </a:bodyPr>
          <a:lstStyle/>
          <a:p>
            <a:pPr algn="just">
              <a:lnSpc>
                <a:spcPts val="3000"/>
              </a:lnSpc>
            </a:pPr>
            <a:r>
              <a:rPr lang="en-US" sz="2400" dirty="0">
                <a:solidFill>
                  <a:schemeClr val="accent1">
                    <a:lumMod val="75000"/>
                  </a:schemeClr>
                </a:solidFill>
              </a:rPr>
              <a:t>Although not attractive to scientists, these management methods are now of general use and are inevitable to tackle the extreme systems complexity of Research Infrastructure construction projects. With the aim to uniformize these methods: </a:t>
            </a:r>
          </a:p>
          <a:p>
            <a:pPr algn="just">
              <a:lnSpc>
                <a:spcPts val="3000"/>
              </a:lnSpc>
            </a:pPr>
            <a:endParaRPr lang="en-US" sz="2400" dirty="0">
              <a:solidFill>
                <a:schemeClr val="accent1">
                  <a:lumMod val="75000"/>
                </a:schemeClr>
              </a:solidFill>
            </a:endParaRPr>
          </a:p>
          <a:p>
            <a:pPr algn="just">
              <a:lnSpc>
                <a:spcPts val="3000"/>
              </a:lnSpc>
            </a:pPr>
            <a:r>
              <a:rPr lang="en-US" sz="2400" dirty="0">
                <a:solidFill>
                  <a:schemeClr val="accent1">
                    <a:lumMod val="75000"/>
                  </a:schemeClr>
                </a:solidFill>
              </a:rPr>
              <a:t>• An effort to harmonize the architecture and content of the ‘Systems Engineering Management plan’ and ‘Quality Assurance plan’, for the AMICI institutes both to manage their industrial production contracts and to manage their future RI (in-kind) contributions,</a:t>
            </a:r>
          </a:p>
          <a:p>
            <a:pPr algn="just">
              <a:lnSpc>
                <a:spcPts val="3000"/>
              </a:lnSpc>
            </a:pPr>
            <a:endParaRPr lang="en-US" sz="2400" dirty="0">
              <a:solidFill>
                <a:schemeClr val="accent1">
                  <a:lumMod val="75000"/>
                </a:schemeClr>
              </a:solidFill>
            </a:endParaRPr>
          </a:p>
          <a:p>
            <a:pPr algn="just">
              <a:lnSpc>
                <a:spcPts val="3000"/>
              </a:lnSpc>
            </a:pPr>
            <a:r>
              <a:rPr lang="en-US" sz="2400" dirty="0">
                <a:solidFill>
                  <a:schemeClr val="accent1">
                    <a:lumMod val="75000"/>
                  </a:schemeClr>
                </a:solidFill>
              </a:rPr>
              <a:t>• Educate TI experts (scientists, engineers and technicians) with respect to Systems Engineering and Quality Assurance.</a:t>
            </a:r>
          </a:p>
        </p:txBody>
      </p:sp>
    </p:spTree>
    <p:extLst>
      <p:ext uri="{BB962C8B-B14F-4D97-AF65-F5344CB8AC3E}">
        <p14:creationId xmlns:p14="http://schemas.microsoft.com/office/powerpoint/2010/main" val="3776653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F5AF6A83-C8CC-4742-93AA-98C480623C83}"/>
              </a:ext>
            </a:extLst>
          </p:cNvPr>
          <p:cNvSpPr/>
          <p:nvPr/>
        </p:nvSpPr>
        <p:spPr>
          <a:xfrm>
            <a:off x="179512" y="952835"/>
            <a:ext cx="8712968" cy="5940088"/>
          </a:xfrm>
          <a:prstGeom prst="rect">
            <a:avLst/>
          </a:prstGeom>
        </p:spPr>
        <p:txBody>
          <a:bodyPr wrap="square">
            <a:spAutoFit/>
          </a:bodyPr>
          <a:lstStyle/>
          <a:p>
            <a:pPr algn="just"/>
            <a:r>
              <a:rPr lang="en-US" sz="2400" b="1" dirty="0">
                <a:solidFill>
                  <a:schemeClr val="accent1">
                    <a:lumMod val="75000"/>
                  </a:schemeClr>
                </a:solidFill>
              </a:rPr>
              <a:t>T5.1     Professional training and apprenticeship</a:t>
            </a:r>
          </a:p>
          <a:p>
            <a:pPr algn="just"/>
            <a:r>
              <a:rPr lang="en-US" sz="2400" dirty="0">
                <a:solidFill>
                  <a:schemeClr val="accent1">
                    <a:lumMod val="75000"/>
                  </a:schemeClr>
                </a:solidFill>
              </a:rPr>
              <a:t>Task Leader: C. </a:t>
            </a:r>
            <a:r>
              <a:rPr lang="en-US" sz="2400" dirty="0" err="1">
                <a:solidFill>
                  <a:schemeClr val="accent1">
                    <a:lumMod val="75000"/>
                  </a:schemeClr>
                </a:solidFill>
              </a:rPr>
              <a:t>Madec</a:t>
            </a:r>
            <a:r>
              <a:rPr lang="en-US" sz="2400" dirty="0">
                <a:solidFill>
                  <a:schemeClr val="accent1">
                    <a:lumMod val="75000"/>
                  </a:schemeClr>
                </a:solidFill>
              </a:rPr>
              <a:t> /</a:t>
            </a:r>
            <a:r>
              <a:rPr lang="en-US" sz="2400" dirty="0" err="1">
                <a:solidFill>
                  <a:schemeClr val="accent1">
                    <a:lumMod val="75000"/>
                  </a:schemeClr>
                </a:solidFill>
              </a:rPr>
              <a:t>O.Napoly</a:t>
            </a:r>
            <a:endParaRPr lang="en-US" sz="2400" dirty="0">
              <a:solidFill>
                <a:schemeClr val="accent1">
                  <a:lumMod val="75000"/>
                </a:schemeClr>
              </a:solidFill>
            </a:endParaRPr>
          </a:p>
          <a:p>
            <a:pPr algn="just"/>
            <a:r>
              <a:rPr lang="en-US" sz="2400" dirty="0">
                <a:solidFill>
                  <a:schemeClr val="accent1">
                    <a:lumMod val="75000"/>
                  </a:schemeClr>
                </a:solidFill>
              </a:rPr>
              <a:t>Participants: </a:t>
            </a:r>
            <a:r>
              <a:rPr lang="it-IT" sz="2400" dirty="0">
                <a:solidFill>
                  <a:schemeClr val="accent1">
                    <a:lumMod val="75000"/>
                  </a:schemeClr>
                </a:solidFill>
              </a:rPr>
              <a:t>CEA, DESY, INFN, STFC</a:t>
            </a:r>
          </a:p>
          <a:p>
            <a:pPr algn="just"/>
            <a:r>
              <a:rPr lang="it-IT" sz="2400" dirty="0" err="1">
                <a:solidFill>
                  <a:schemeClr val="accent1">
                    <a:lumMod val="75000"/>
                  </a:schemeClr>
                </a:solidFill>
              </a:rPr>
              <a:t>Results</a:t>
            </a:r>
            <a:r>
              <a:rPr lang="it-IT" sz="2400" dirty="0">
                <a:solidFill>
                  <a:schemeClr val="accent1">
                    <a:lumMod val="75000"/>
                  </a:schemeClr>
                </a:solidFill>
              </a:rPr>
              <a:t> in Deliverables D5.2 and D5.4</a:t>
            </a:r>
          </a:p>
          <a:p>
            <a:pPr algn="just"/>
            <a:endParaRPr lang="en-US" sz="2400" dirty="0">
              <a:solidFill>
                <a:schemeClr val="bg1">
                  <a:lumMod val="65000"/>
                </a:schemeClr>
              </a:solidFill>
            </a:endParaRPr>
          </a:p>
          <a:p>
            <a:pPr lvl="0" algn="just"/>
            <a:r>
              <a:rPr lang="en-US" sz="2000" dirty="0">
                <a:solidFill>
                  <a:schemeClr val="bg1">
                    <a:lumMod val="75000"/>
                  </a:schemeClr>
                </a:solidFill>
              </a:rPr>
              <a:t>This task aims at promoting professional skills training and cross improvement between TI and industry. Both training opportunities in TI and in industry have been considered, with the aim to enforce a powerful support mechanism for effective knowledge and technology transfer between TI and Industry:</a:t>
            </a:r>
          </a:p>
          <a:p>
            <a:pPr lvl="0" algn="just"/>
            <a:endParaRPr lang="en-US" sz="2000" dirty="0">
              <a:solidFill>
                <a:schemeClr val="bg1">
                  <a:lumMod val="75000"/>
                </a:schemeClr>
              </a:solidFill>
            </a:endParaRPr>
          </a:p>
          <a:p>
            <a:pPr lvl="0" algn="just"/>
            <a:r>
              <a:rPr lang="en-US" sz="2000" u="sng" dirty="0">
                <a:solidFill>
                  <a:schemeClr val="bg1">
                    <a:lumMod val="75000"/>
                  </a:schemeClr>
                </a:solidFill>
              </a:rPr>
              <a:t>Training and apprenticeship in TI. </a:t>
            </a:r>
            <a:r>
              <a:rPr lang="en-US" sz="2000" dirty="0">
                <a:solidFill>
                  <a:schemeClr val="bg1">
                    <a:lumMod val="75000"/>
                  </a:schemeClr>
                </a:solidFill>
              </a:rPr>
              <a:t>It aims at defining the conditions and setting the basis for an apprenticeship pilot program dedicated to train technicians and engineers from industry in hands-on fabrication, assembly or test of accelerator and magnet. </a:t>
            </a:r>
          </a:p>
          <a:p>
            <a:pPr lvl="0" algn="just"/>
            <a:endParaRPr lang="en-US" sz="2000" dirty="0">
              <a:solidFill>
                <a:srgbClr val="1F497D"/>
              </a:solidFill>
            </a:endParaRPr>
          </a:p>
          <a:p>
            <a:pPr lvl="0" algn="just"/>
            <a:r>
              <a:rPr lang="en-US" sz="2000" u="sng" dirty="0">
                <a:solidFill>
                  <a:srgbClr val="1F497D"/>
                </a:solidFill>
              </a:rPr>
              <a:t>Training and apprenticeship in Industry.</a:t>
            </a:r>
            <a:r>
              <a:rPr lang="en-US" sz="2000" dirty="0">
                <a:solidFill>
                  <a:srgbClr val="1F497D"/>
                </a:solidFill>
              </a:rPr>
              <a:t> This part is mainly dedicated to understand the opportunities and the conditions for secondments of young researchers of TI in industry.</a:t>
            </a:r>
          </a:p>
        </p:txBody>
      </p:sp>
    </p:spTree>
    <p:extLst>
      <p:ext uri="{BB962C8B-B14F-4D97-AF65-F5344CB8AC3E}">
        <p14:creationId xmlns:p14="http://schemas.microsoft.com/office/powerpoint/2010/main" val="1610175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4A5A86-80CC-4222-9E58-3EF9742629B3}"/>
              </a:ext>
            </a:extLst>
          </p:cNvPr>
          <p:cNvSpPr txBox="1">
            <a:spLocks/>
          </p:cNvSpPr>
          <p:nvPr/>
        </p:nvSpPr>
        <p:spPr>
          <a:xfrm>
            <a:off x="899592" y="908720"/>
            <a:ext cx="7524327" cy="481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chemeClr val="accent1">
                    <a:lumMod val="75000"/>
                  </a:schemeClr>
                </a:solidFill>
              </a:rPr>
              <a:t>Training and apprenticeship in Industry</a:t>
            </a:r>
          </a:p>
        </p:txBody>
      </p:sp>
      <p:sp>
        <p:nvSpPr>
          <p:cNvPr id="3" name="CasellaDiTesto 2">
            <a:extLst>
              <a:ext uri="{FF2B5EF4-FFF2-40B4-BE49-F238E27FC236}">
                <a16:creationId xmlns:a16="http://schemas.microsoft.com/office/drawing/2014/main" id="{92F3D3A4-6869-411E-BB31-A9B51FDAABE9}"/>
              </a:ext>
            </a:extLst>
          </p:cNvPr>
          <p:cNvSpPr txBox="1"/>
          <p:nvPr/>
        </p:nvSpPr>
        <p:spPr>
          <a:xfrm>
            <a:off x="251520" y="1628800"/>
            <a:ext cx="8568952" cy="4694042"/>
          </a:xfrm>
          <a:prstGeom prst="rect">
            <a:avLst/>
          </a:prstGeom>
          <a:noFill/>
        </p:spPr>
        <p:txBody>
          <a:bodyPr wrap="square" rtlCol="0">
            <a:spAutoFit/>
          </a:bodyPr>
          <a:lstStyle/>
          <a:p>
            <a:pPr marL="342900" indent="-342900" algn="just">
              <a:lnSpc>
                <a:spcPts val="3000"/>
              </a:lnSpc>
              <a:buFont typeface="Arial" panose="020B0604020202020204" pitchFamily="34" charset="0"/>
              <a:buChar char="•"/>
            </a:pPr>
            <a:r>
              <a:rPr lang="en-US" sz="2400" dirty="0">
                <a:solidFill>
                  <a:schemeClr val="accent1">
                    <a:lumMod val="75000"/>
                  </a:schemeClr>
                </a:solidFill>
              </a:rPr>
              <a:t>Secondments of TI personnel in industry appears a powerful tool for facilitating knowledge transfer between industry and TI and </a:t>
            </a:r>
            <a:r>
              <a:rPr lang="en-US" sz="2400" u="sng" dirty="0">
                <a:solidFill>
                  <a:schemeClr val="accent1">
                    <a:lumMod val="75000"/>
                  </a:schemeClr>
                </a:solidFill>
              </a:rPr>
              <a:t>enabling the TI personnel to gain direct knowledge of current industry practices</a:t>
            </a:r>
            <a:r>
              <a:rPr lang="en-US" sz="2400" dirty="0">
                <a:solidFill>
                  <a:schemeClr val="accent1">
                    <a:lumMod val="75000"/>
                  </a:schemeClr>
                </a:solidFill>
              </a:rPr>
              <a:t>, with many positive aspects</a:t>
            </a:r>
          </a:p>
          <a:p>
            <a:pPr algn="just">
              <a:lnSpc>
                <a:spcPts val="3000"/>
              </a:lnSpc>
            </a:pPr>
            <a:endParaRPr lang="en-US" sz="2400" dirty="0">
              <a:solidFill>
                <a:schemeClr val="accent1">
                  <a:lumMod val="75000"/>
                </a:schemeClr>
              </a:solidFill>
            </a:endParaRPr>
          </a:p>
          <a:p>
            <a:pPr marL="342900" indent="-342900" algn="just">
              <a:lnSpc>
                <a:spcPts val="3000"/>
              </a:lnSpc>
              <a:buFont typeface="Arial" panose="020B0604020202020204" pitchFamily="34" charset="0"/>
              <a:buChar char="•"/>
            </a:pPr>
            <a:r>
              <a:rPr lang="en-US" sz="2400" dirty="0">
                <a:solidFill>
                  <a:schemeClr val="accent1">
                    <a:lumMod val="75000"/>
                  </a:schemeClr>
                </a:solidFill>
              </a:rPr>
              <a:t>However, this practice is not common among the AMICI partners. </a:t>
            </a:r>
            <a:r>
              <a:rPr lang="en-US" sz="2400" u="sng" dirty="0">
                <a:solidFill>
                  <a:schemeClr val="accent1">
                    <a:lumMod val="75000"/>
                  </a:schemeClr>
                </a:solidFill>
              </a:rPr>
              <a:t>AMICI should encourage this practice through a definition of general protocol to start secondments on specific programs of general interest for accelerator and superconducting magnets </a:t>
            </a:r>
          </a:p>
          <a:p>
            <a:pPr algn="just">
              <a:lnSpc>
                <a:spcPts val="3000"/>
              </a:lnSpc>
            </a:pPr>
            <a:endParaRPr lang="en-US" sz="2400" dirty="0">
              <a:solidFill>
                <a:schemeClr val="accent1">
                  <a:lumMod val="75000"/>
                </a:schemeClr>
              </a:solidFill>
            </a:endParaRPr>
          </a:p>
          <a:p>
            <a:pPr marL="342900" indent="-342900" algn="just">
              <a:lnSpc>
                <a:spcPts val="3000"/>
              </a:lnSpc>
              <a:buFont typeface="Arial" panose="020B0604020202020204" pitchFamily="34" charset="0"/>
              <a:buChar char="•"/>
            </a:pPr>
            <a:r>
              <a:rPr lang="en-US" sz="2400" dirty="0">
                <a:solidFill>
                  <a:schemeClr val="accent1">
                    <a:lumMod val="75000"/>
                  </a:schemeClr>
                </a:solidFill>
              </a:rPr>
              <a:t>There are positive examples in Academia which can be followed.</a:t>
            </a:r>
          </a:p>
        </p:txBody>
      </p:sp>
    </p:spTree>
    <p:extLst>
      <p:ext uri="{BB962C8B-B14F-4D97-AF65-F5344CB8AC3E}">
        <p14:creationId xmlns:p14="http://schemas.microsoft.com/office/powerpoint/2010/main" val="387689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9288A-645E-4F86-84CF-A3D8930DA1EB}"/>
              </a:ext>
            </a:extLst>
          </p:cNvPr>
          <p:cNvSpPr txBox="1">
            <a:spLocks/>
          </p:cNvSpPr>
          <p:nvPr/>
        </p:nvSpPr>
        <p:spPr>
          <a:xfrm>
            <a:off x="899592" y="908720"/>
            <a:ext cx="7524327" cy="481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chemeClr val="accent1">
                    <a:lumMod val="75000"/>
                  </a:schemeClr>
                </a:solidFill>
              </a:rPr>
              <a:t>Training and apprenticeship in Industry (issues)</a:t>
            </a:r>
          </a:p>
        </p:txBody>
      </p:sp>
      <p:sp>
        <p:nvSpPr>
          <p:cNvPr id="3" name="CasellaDiTesto 2">
            <a:extLst>
              <a:ext uri="{FF2B5EF4-FFF2-40B4-BE49-F238E27FC236}">
                <a16:creationId xmlns:a16="http://schemas.microsoft.com/office/drawing/2014/main" id="{4F0FB56E-F1D4-4103-9D2A-55F6E2645965}"/>
              </a:ext>
            </a:extLst>
          </p:cNvPr>
          <p:cNvSpPr txBox="1"/>
          <p:nvPr/>
        </p:nvSpPr>
        <p:spPr>
          <a:xfrm>
            <a:off x="251520" y="1628800"/>
            <a:ext cx="8568952" cy="4309321"/>
          </a:xfrm>
          <a:prstGeom prst="rect">
            <a:avLst/>
          </a:prstGeom>
          <a:noFill/>
        </p:spPr>
        <p:txBody>
          <a:bodyPr wrap="square" rtlCol="0">
            <a:spAutoFit/>
          </a:bodyPr>
          <a:lstStyle/>
          <a:p>
            <a:pPr marL="342900" indent="-342900" algn="just">
              <a:lnSpc>
                <a:spcPts val="3000"/>
              </a:lnSpc>
              <a:buFont typeface="Arial" panose="020B0604020202020204" pitchFamily="34" charset="0"/>
              <a:buChar char="•"/>
            </a:pPr>
            <a:r>
              <a:rPr lang="en-US" sz="2400" u="sng" dirty="0">
                <a:solidFill>
                  <a:schemeClr val="accent1">
                    <a:lumMod val="75000"/>
                  </a:schemeClr>
                </a:solidFill>
              </a:rPr>
              <a:t>Possible issues for industry </a:t>
            </a:r>
            <a:r>
              <a:rPr lang="en-US" sz="2400" dirty="0">
                <a:solidFill>
                  <a:schemeClr val="accent1">
                    <a:lumMod val="75000"/>
                  </a:schemeClr>
                </a:solidFill>
              </a:rPr>
              <a:t>are related to </a:t>
            </a:r>
            <a:r>
              <a:rPr lang="en-US" sz="2400" u="sng" dirty="0">
                <a:solidFill>
                  <a:schemeClr val="accent1">
                    <a:lumMod val="75000"/>
                  </a:schemeClr>
                </a:solidFill>
              </a:rPr>
              <a:t>the IP management and to the disclosure of patented or reserved industrial methods or, more in general, knowledge</a:t>
            </a:r>
            <a:r>
              <a:rPr lang="en-US" sz="2400" dirty="0">
                <a:solidFill>
                  <a:schemeClr val="accent1">
                    <a:lumMod val="75000"/>
                  </a:schemeClr>
                </a:solidFill>
              </a:rPr>
              <a:t>. These aspects should be </a:t>
            </a:r>
            <a:r>
              <a:rPr lang="en-US" sz="2400" dirty="0" err="1">
                <a:solidFill>
                  <a:schemeClr val="accent1">
                    <a:lumMod val="75000"/>
                  </a:schemeClr>
                </a:solidFill>
              </a:rPr>
              <a:t>analysed</a:t>
            </a:r>
            <a:r>
              <a:rPr lang="en-US" sz="2400" dirty="0">
                <a:solidFill>
                  <a:schemeClr val="accent1">
                    <a:lumMod val="75000"/>
                  </a:schemeClr>
                </a:solidFill>
              </a:rPr>
              <a:t> case by case and </a:t>
            </a:r>
            <a:r>
              <a:rPr lang="en-US" sz="2400" u="sng" dirty="0">
                <a:solidFill>
                  <a:schemeClr val="accent1">
                    <a:lumMod val="75000"/>
                  </a:schemeClr>
                </a:solidFill>
              </a:rPr>
              <a:t>specific non-disclosure agreements shall be done</a:t>
            </a:r>
          </a:p>
          <a:p>
            <a:pPr algn="just">
              <a:lnSpc>
                <a:spcPts val="3000"/>
              </a:lnSpc>
            </a:pPr>
            <a:endParaRPr lang="en-US" sz="2400" dirty="0">
              <a:solidFill>
                <a:schemeClr val="accent1">
                  <a:lumMod val="75000"/>
                </a:schemeClr>
              </a:solidFill>
            </a:endParaRPr>
          </a:p>
          <a:p>
            <a:pPr marL="342900" indent="-342900" algn="just">
              <a:lnSpc>
                <a:spcPts val="3000"/>
              </a:lnSpc>
              <a:buFont typeface="Arial" panose="020B0604020202020204" pitchFamily="34" charset="0"/>
              <a:buChar char="•"/>
            </a:pPr>
            <a:r>
              <a:rPr lang="en-US" sz="2400" u="sng" dirty="0">
                <a:solidFill>
                  <a:schemeClr val="accent1">
                    <a:lumMod val="75000"/>
                  </a:schemeClr>
                </a:solidFill>
              </a:rPr>
              <a:t>For TI staff a possible issue </a:t>
            </a:r>
            <a:r>
              <a:rPr lang="en-US" sz="2400" dirty="0">
                <a:solidFill>
                  <a:schemeClr val="accent1">
                    <a:lumMod val="75000"/>
                  </a:schemeClr>
                </a:solidFill>
              </a:rPr>
              <a:t>of long secondments in industry is related to the </a:t>
            </a:r>
            <a:r>
              <a:rPr lang="en-US" sz="2400" u="sng" dirty="0">
                <a:solidFill>
                  <a:schemeClr val="accent1">
                    <a:lumMod val="75000"/>
                  </a:schemeClr>
                </a:solidFill>
              </a:rPr>
              <a:t>role and the career of the seconded personnel </a:t>
            </a:r>
            <a:r>
              <a:rPr lang="en-US" sz="2400" dirty="0">
                <a:solidFill>
                  <a:schemeClr val="accent1">
                    <a:lumMod val="75000"/>
                  </a:schemeClr>
                </a:solidFill>
              </a:rPr>
              <a:t>once back to the home institutions. For avoiding possible problems of this kind, the </a:t>
            </a:r>
            <a:r>
              <a:rPr lang="en-US" sz="2400" u="sng" dirty="0">
                <a:solidFill>
                  <a:schemeClr val="accent1">
                    <a:lumMod val="75000"/>
                  </a:schemeClr>
                </a:solidFill>
              </a:rPr>
              <a:t>TIs should be encouraged specifying clear rules supporting the seconded personnel</a:t>
            </a:r>
            <a:r>
              <a:rPr lang="en-US" sz="2400" dirty="0">
                <a:solidFill>
                  <a:schemeClr val="accent1">
                    <a:lumMod val="75000"/>
                  </a:schemeClr>
                </a:solidFill>
              </a:rPr>
              <a:t>.</a:t>
            </a:r>
          </a:p>
        </p:txBody>
      </p:sp>
    </p:spTree>
    <p:extLst>
      <p:ext uri="{BB962C8B-B14F-4D97-AF65-F5344CB8AC3E}">
        <p14:creationId xmlns:p14="http://schemas.microsoft.com/office/powerpoint/2010/main" val="853137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7D3D3F30-0724-466B-9E23-612696D2EF9A}"/>
              </a:ext>
            </a:extLst>
          </p:cNvPr>
          <p:cNvSpPr txBox="1"/>
          <p:nvPr/>
        </p:nvSpPr>
        <p:spPr>
          <a:xfrm>
            <a:off x="467544" y="1484784"/>
            <a:ext cx="8460432" cy="4769062"/>
          </a:xfrm>
          <a:prstGeom prst="rect">
            <a:avLst/>
          </a:prstGeom>
          <a:noFill/>
        </p:spPr>
        <p:txBody>
          <a:bodyPr wrap="square" rtlCol="0">
            <a:spAutoFit/>
          </a:bodyPr>
          <a:lstStyle/>
          <a:p>
            <a:pPr algn="just"/>
            <a:r>
              <a:rPr lang="en-US" sz="2400" b="1" dirty="0">
                <a:solidFill>
                  <a:schemeClr val="bg1">
                    <a:lumMod val="75000"/>
                  </a:schemeClr>
                </a:solidFill>
              </a:rPr>
              <a:t>T5.1     Professional training and apprenticeship</a:t>
            </a:r>
          </a:p>
          <a:p>
            <a:pPr algn="just"/>
            <a:r>
              <a:rPr lang="en-US" sz="2400" dirty="0">
                <a:solidFill>
                  <a:schemeClr val="bg1">
                    <a:lumMod val="75000"/>
                  </a:schemeClr>
                </a:solidFill>
              </a:rPr>
              <a:t>	Task Leader: C. </a:t>
            </a:r>
            <a:r>
              <a:rPr lang="en-US" sz="2400" dirty="0" err="1">
                <a:solidFill>
                  <a:schemeClr val="bg1">
                    <a:lumMod val="75000"/>
                  </a:schemeClr>
                </a:solidFill>
              </a:rPr>
              <a:t>Madec</a:t>
            </a:r>
            <a:r>
              <a:rPr lang="en-US" sz="2400" dirty="0">
                <a:solidFill>
                  <a:schemeClr val="bg1">
                    <a:lumMod val="75000"/>
                  </a:schemeClr>
                </a:solidFill>
              </a:rPr>
              <a:t> / </a:t>
            </a:r>
            <a:r>
              <a:rPr lang="en-US" sz="2400" dirty="0" err="1">
                <a:solidFill>
                  <a:schemeClr val="bg1">
                    <a:lumMod val="75000"/>
                  </a:schemeClr>
                </a:solidFill>
              </a:rPr>
              <a:t>O.Napoly</a:t>
            </a:r>
            <a:r>
              <a:rPr lang="en-US" sz="2400" dirty="0">
                <a:solidFill>
                  <a:schemeClr val="bg1">
                    <a:lumMod val="75000"/>
                  </a:schemeClr>
                </a:solidFill>
              </a:rPr>
              <a:t> (CEA)</a:t>
            </a:r>
          </a:p>
          <a:p>
            <a:pPr algn="just"/>
            <a:endParaRPr lang="en-US" sz="2400" dirty="0">
              <a:solidFill>
                <a:schemeClr val="bg1">
                  <a:lumMod val="75000"/>
                </a:schemeClr>
              </a:solidFill>
            </a:endParaRPr>
          </a:p>
          <a:p>
            <a:pPr algn="just"/>
            <a:r>
              <a:rPr lang="en-US" sz="2400" b="1" dirty="0">
                <a:solidFill>
                  <a:schemeClr val="accent1">
                    <a:lumMod val="75000"/>
                  </a:schemeClr>
                </a:solidFill>
              </a:rPr>
              <a:t>T5.2    Harmonization- Material and Component Re</a:t>
            </a:r>
            <a:r>
              <a:rPr lang="en-US" sz="2400" dirty="0">
                <a:solidFill>
                  <a:schemeClr val="accent1">
                    <a:lumMod val="75000"/>
                  </a:schemeClr>
                </a:solidFill>
              </a:rPr>
              <a:t>ferences</a:t>
            </a:r>
          </a:p>
          <a:p>
            <a:pPr algn="just"/>
            <a:r>
              <a:rPr lang="en-US" sz="2400" dirty="0">
                <a:solidFill>
                  <a:schemeClr val="accent1">
                    <a:lumMod val="75000"/>
                  </a:schemeClr>
                </a:solidFill>
              </a:rPr>
              <a:t>	Task Leader: </a:t>
            </a:r>
            <a:r>
              <a:rPr lang="en-US" sz="2400" dirty="0" err="1">
                <a:solidFill>
                  <a:schemeClr val="accent1">
                    <a:lumMod val="75000"/>
                  </a:schemeClr>
                </a:solidFill>
              </a:rPr>
              <a:t>M.Fouaidy</a:t>
            </a:r>
            <a:r>
              <a:rPr lang="en-US" sz="2400" dirty="0">
                <a:solidFill>
                  <a:schemeClr val="accent1">
                    <a:lumMod val="75000"/>
                  </a:schemeClr>
                </a:solidFill>
              </a:rPr>
              <a:t>  (CNRS)</a:t>
            </a:r>
          </a:p>
          <a:p>
            <a:pPr algn="just">
              <a:lnSpc>
                <a:spcPts val="3300"/>
              </a:lnSpc>
            </a:pPr>
            <a:endParaRPr lang="en-US" sz="2400" dirty="0">
              <a:solidFill>
                <a:schemeClr val="accent1">
                  <a:lumMod val="75000"/>
                </a:schemeClr>
              </a:solidFill>
            </a:endParaRPr>
          </a:p>
          <a:p>
            <a:pPr algn="just"/>
            <a:r>
              <a:rPr lang="en-US" sz="2400" b="1" dirty="0">
                <a:solidFill>
                  <a:schemeClr val="bg1">
                    <a:lumMod val="75000"/>
                  </a:schemeClr>
                </a:solidFill>
              </a:rPr>
              <a:t>T5.3     Harmonization - Cryogenic Safety Procedures</a:t>
            </a:r>
          </a:p>
          <a:p>
            <a:pPr algn="just"/>
            <a:r>
              <a:rPr lang="en-US" sz="2400" dirty="0">
                <a:solidFill>
                  <a:schemeClr val="bg1">
                    <a:lumMod val="75000"/>
                  </a:schemeClr>
                </a:solidFill>
              </a:rPr>
              <a:t>	Task Leader: </a:t>
            </a:r>
            <a:r>
              <a:rPr lang="en-US" sz="2400" dirty="0" err="1">
                <a:solidFill>
                  <a:schemeClr val="bg1">
                    <a:lumMod val="75000"/>
                  </a:schemeClr>
                </a:solidFill>
              </a:rPr>
              <a:t>S.Grohman</a:t>
            </a:r>
            <a:r>
              <a:rPr lang="en-US" sz="2400" dirty="0">
                <a:solidFill>
                  <a:schemeClr val="bg1">
                    <a:lumMod val="75000"/>
                  </a:schemeClr>
                </a:solidFill>
              </a:rPr>
              <a:t> (KIT)</a:t>
            </a:r>
          </a:p>
          <a:p>
            <a:pPr algn="just">
              <a:lnSpc>
                <a:spcPts val="3300"/>
              </a:lnSpc>
            </a:pPr>
            <a:endParaRPr lang="en-US" sz="2400" dirty="0">
              <a:solidFill>
                <a:schemeClr val="bg1">
                  <a:lumMod val="75000"/>
                </a:schemeClr>
              </a:solidFill>
            </a:endParaRPr>
          </a:p>
          <a:p>
            <a:pPr algn="just"/>
            <a:r>
              <a:rPr lang="en-US" sz="2400" b="1" dirty="0">
                <a:solidFill>
                  <a:schemeClr val="bg1">
                    <a:lumMod val="75000"/>
                  </a:schemeClr>
                </a:solidFill>
              </a:rPr>
              <a:t>T5.4	Requirements and conditions for developing 	prototypes  with  the industry </a:t>
            </a:r>
          </a:p>
          <a:p>
            <a:pPr algn="just"/>
            <a:r>
              <a:rPr lang="en-US" sz="2400" dirty="0">
                <a:solidFill>
                  <a:schemeClr val="bg1">
                    <a:lumMod val="75000"/>
                  </a:schemeClr>
                </a:solidFill>
              </a:rPr>
              <a:t>	Task Leader: </a:t>
            </a:r>
            <a:r>
              <a:rPr lang="en-US" sz="2400" dirty="0" err="1">
                <a:solidFill>
                  <a:schemeClr val="bg1">
                    <a:lumMod val="75000"/>
                  </a:schemeClr>
                </a:solidFill>
              </a:rPr>
              <a:t>M.Michelato</a:t>
            </a:r>
            <a:r>
              <a:rPr lang="en-US" sz="2400" dirty="0">
                <a:solidFill>
                  <a:schemeClr val="bg1">
                    <a:lumMod val="75000"/>
                  </a:schemeClr>
                </a:solidFill>
              </a:rPr>
              <a:t>, F. </a:t>
            </a:r>
            <a:r>
              <a:rPr lang="en-US" sz="2400" dirty="0" err="1">
                <a:solidFill>
                  <a:schemeClr val="bg1">
                    <a:lumMod val="75000"/>
                  </a:schemeClr>
                </a:solidFill>
              </a:rPr>
              <a:t>Broggi</a:t>
            </a:r>
            <a:r>
              <a:rPr lang="en-US" sz="2400" dirty="0">
                <a:solidFill>
                  <a:schemeClr val="bg1">
                    <a:lumMod val="75000"/>
                  </a:schemeClr>
                </a:solidFill>
              </a:rPr>
              <a:t> (INFN)</a:t>
            </a:r>
          </a:p>
        </p:txBody>
      </p:sp>
      <p:sp>
        <p:nvSpPr>
          <p:cNvPr id="3" name="TextBox 14">
            <a:extLst>
              <a:ext uri="{FF2B5EF4-FFF2-40B4-BE49-F238E27FC236}">
                <a16:creationId xmlns:a16="http://schemas.microsoft.com/office/drawing/2014/main" id="{2BE862F9-8A33-452B-9547-D317BFF16946}"/>
              </a:ext>
            </a:extLst>
          </p:cNvPr>
          <p:cNvSpPr txBox="1"/>
          <p:nvPr/>
        </p:nvSpPr>
        <p:spPr>
          <a:xfrm>
            <a:off x="439770" y="836712"/>
            <a:ext cx="8380701" cy="523220"/>
          </a:xfrm>
          <a:prstGeom prst="rect">
            <a:avLst/>
          </a:prstGeom>
          <a:noFill/>
        </p:spPr>
        <p:txBody>
          <a:bodyPr wrap="square" rtlCol="0">
            <a:spAutoFit/>
          </a:bodyPr>
          <a:lstStyle/>
          <a:p>
            <a:pPr algn="ctr"/>
            <a:r>
              <a:rPr lang="it-IT" sz="2800" b="1" dirty="0">
                <a:solidFill>
                  <a:schemeClr val="accent1">
                    <a:lumMod val="75000"/>
                  </a:schemeClr>
                </a:solidFill>
              </a:rPr>
              <a:t>The WP5.4 Tasks </a:t>
            </a:r>
            <a:endParaRPr lang="en-US" sz="2800" dirty="0">
              <a:solidFill>
                <a:schemeClr val="accent1">
                  <a:lumMod val="75000"/>
                </a:schemeClr>
              </a:solidFill>
            </a:endParaRPr>
          </a:p>
        </p:txBody>
      </p:sp>
    </p:spTree>
    <p:extLst>
      <p:ext uri="{BB962C8B-B14F-4D97-AF65-F5344CB8AC3E}">
        <p14:creationId xmlns:p14="http://schemas.microsoft.com/office/powerpoint/2010/main" val="3134751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E37E7C0-2FC2-4F66-8970-768E0849013C}"/>
              </a:ext>
            </a:extLst>
          </p:cNvPr>
          <p:cNvSpPr/>
          <p:nvPr/>
        </p:nvSpPr>
        <p:spPr>
          <a:xfrm>
            <a:off x="179512" y="952835"/>
            <a:ext cx="8712968" cy="4955203"/>
          </a:xfrm>
          <a:prstGeom prst="rect">
            <a:avLst/>
          </a:prstGeom>
        </p:spPr>
        <p:txBody>
          <a:bodyPr wrap="square">
            <a:spAutoFit/>
          </a:bodyPr>
          <a:lstStyle/>
          <a:p>
            <a:pPr algn="just"/>
            <a:r>
              <a:rPr lang="en-US" sz="2400" b="1" dirty="0">
                <a:solidFill>
                  <a:schemeClr val="accent1">
                    <a:lumMod val="75000"/>
                  </a:schemeClr>
                </a:solidFill>
              </a:rPr>
              <a:t>T5.2     Harmonization- Material and Component References</a:t>
            </a:r>
          </a:p>
          <a:p>
            <a:pPr algn="just"/>
            <a:r>
              <a:rPr lang="en-US" sz="2400" dirty="0">
                <a:solidFill>
                  <a:schemeClr val="accent1">
                    <a:lumMod val="75000"/>
                  </a:schemeClr>
                </a:solidFill>
              </a:rPr>
              <a:t>Task Leader: </a:t>
            </a:r>
            <a:r>
              <a:rPr lang="en-US" sz="2400" dirty="0" err="1">
                <a:solidFill>
                  <a:schemeClr val="accent1">
                    <a:lumMod val="75000"/>
                  </a:schemeClr>
                </a:solidFill>
              </a:rPr>
              <a:t>M.Fouaidy</a:t>
            </a:r>
            <a:endParaRPr lang="en-US" sz="2400" dirty="0">
              <a:solidFill>
                <a:schemeClr val="accent1">
                  <a:lumMod val="75000"/>
                </a:schemeClr>
              </a:solidFill>
            </a:endParaRPr>
          </a:p>
          <a:p>
            <a:pPr algn="just"/>
            <a:r>
              <a:rPr lang="en-US" sz="2400" dirty="0">
                <a:solidFill>
                  <a:schemeClr val="accent1">
                    <a:lumMod val="75000"/>
                  </a:schemeClr>
                </a:solidFill>
              </a:rPr>
              <a:t>Participants: </a:t>
            </a:r>
            <a:r>
              <a:rPr lang="pl-PL" sz="2400" dirty="0">
                <a:solidFill>
                  <a:schemeClr val="accent1">
                    <a:lumMod val="75000"/>
                  </a:schemeClr>
                </a:solidFill>
              </a:rPr>
              <a:t>CNRS, CEA, DESY, IFJ PAN</a:t>
            </a:r>
            <a:endParaRPr lang="it-IT" sz="2400" dirty="0">
              <a:solidFill>
                <a:schemeClr val="accent1">
                  <a:lumMod val="75000"/>
                </a:schemeClr>
              </a:solidFill>
            </a:endParaRPr>
          </a:p>
          <a:p>
            <a:pPr algn="just"/>
            <a:r>
              <a:rPr lang="it-IT" sz="2400" dirty="0" err="1">
                <a:solidFill>
                  <a:schemeClr val="accent1">
                    <a:lumMod val="75000"/>
                  </a:schemeClr>
                </a:solidFill>
              </a:rPr>
              <a:t>Results</a:t>
            </a:r>
            <a:r>
              <a:rPr lang="it-IT" sz="2400" dirty="0">
                <a:solidFill>
                  <a:schemeClr val="accent1">
                    <a:lumMod val="75000"/>
                  </a:schemeClr>
                </a:solidFill>
              </a:rPr>
              <a:t> in Deliverable D5.1</a:t>
            </a:r>
          </a:p>
          <a:p>
            <a:pPr algn="just"/>
            <a:endParaRPr lang="en-US" sz="2400" dirty="0">
              <a:solidFill>
                <a:schemeClr val="bg1">
                  <a:lumMod val="65000"/>
                </a:schemeClr>
              </a:solidFill>
            </a:endParaRPr>
          </a:p>
          <a:p>
            <a:pPr lvl="0" algn="just"/>
            <a:r>
              <a:rPr lang="en-US" sz="2800" dirty="0">
                <a:solidFill>
                  <a:srgbClr val="1F497D"/>
                </a:solidFill>
              </a:rPr>
              <a:t>One of the action for creating  the AMICI ecosystem consists in establishing </a:t>
            </a:r>
            <a:r>
              <a:rPr lang="en-US" sz="2800" u="sng" dirty="0">
                <a:solidFill>
                  <a:srgbClr val="1F497D"/>
                </a:solidFill>
              </a:rPr>
              <a:t>common knowledges about material and components properties and common standards. </a:t>
            </a:r>
            <a:r>
              <a:rPr lang="en-US" sz="2800" dirty="0">
                <a:solidFill>
                  <a:srgbClr val="1F497D"/>
                </a:solidFill>
              </a:rPr>
              <a:t>The use of design methods and tools common to all integrated TFs allows the industries to face innovative contracts with the same approach and uniformly accepted level of information. </a:t>
            </a:r>
          </a:p>
        </p:txBody>
      </p:sp>
    </p:spTree>
    <p:extLst>
      <p:ext uri="{BB962C8B-B14F-4D97-AF65-F5344CB8AC3E}">
        <p14:creationId xmlns:p14="http://schemas.microsoft.com/office/powerpoint/2010/main" val="1265614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3B49D75B-E3A4-4960-9D03-DA806BE08539}"/>
              </a:ext>
            </a:extLst>
          </p:cNvPr>
          <p:cNvSpPr txBox="1"/>
          <p:nvPr/>
        </p:nvSpPr>
        <p:spPr>
          <a:xfrm>
            <a:off x="251520" y="1484784"/>
            <a:ext cx="8784976" cy="4921284"/>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spcAft>
                <a:spcPts val="300"/>
              </a:spcAft>
            </a:pPr>
            <a:r>
              <a:rPr lang="en-US" sz="2400" dirty="0">
                <a:solidFill>
                  <a:schemeClr val="accent1">
                    <a:lumMod val="75000"/>
                  </a:schemeClr>
                </a:solidFill>
                <a:latin typeface="Arial" pitchFamily="34" charset="0"/>
                <a:cs typeface="Arial" pitchFamily="34" charset="0"/>
              </a:rPr>
              <a:t>Main objective:</a:t>
            </a:r>
          </a:p>
          <a:p>
            <a:pPr marL="342900" indent="-342900" algn="just">
              <a:lnSpc>
                <a:spcPct val="150000"/>
              </a:lnSpc>
              <a:buFont typeface="Wingdings" panose="05000000000000000000" pitchFamily="2" charset="2"/>
              <a:buChar char="q"/>
            </a:pPr>
            <a:r>
              <a:rPr lang="en-US" sz="2000" dirty="0">
                <a:solidFill>
                  <a:schemeClr val="accent1">
                    <a:lumMod val="75000"/>
                  </a:schemeClr>
                </a:solidFill>
                <a:latin typeface="Arial" pitchFamily="34" charset="0"/>
                <a:cs typeface="Arial" pitchFamily="34" charset="0"/>
              </a:rPr>
              <a:t>Create a common reference database dedicated to</a:t>
            </a:r>
          </a:p>
          <a:p>
            <a:pPr marL="342900" indent="-342900" algn="just">
              <a:lnSpc>
                <a:spcPct val="150000"/>
              </a:lnSpc>
              <a:buFont typeface="Arial" panose="020B0604020202020204" pitchFamily="34" charset="0"/>
              <a:buChar char="•"/>
            </a:pPr>
            <a:r>
              <a:rPr lang="en-US" sz="2000" dirty="0">
                <a:solidFill>
                  <a:schemeClr val="accent1">
                    <a:lumMod val="75000"/>
                  </a:schemeClr>
                </a:solidFill>
                <a:latin typeface="Arial" pitchFamily="34" charset="0"/>
                <a:cs typeface="Arial" pitchFamily="34" charset="0"/>
              </a:rPr>
              <a:t>Materials and components for accelerators </a:t>
            </a:r>
          </a:p>
          <a:p>
            <a:pPr marL="342900" indent="-342900" algn="just">
              <a:lnSpc>
                <a:spcPct val="150000"/>
              </a:lnSpc>
              <a:buFont typeface="Arial" panose="020B0604020202020204" pitchFamily="34" charset="0"/>
              <a:buChar char="•"/>
            </a:pPr>
            <a:r>
              <a:rPr lang="en-US" sz="2000" dirty="0">
                <a:solidFill>
                  <a:schemeClr val="accent1">
                    <a:lumMod val="75000"/>
                  </a:schemeClr>
                </a:solidFill>
                <a:latin typeface="Arial" pitchFamily="34" charset="0"/>
                <a:cs typeface="Arial" pitchFamily="34" charset="0"/>
              </a:rPr>
              <a:t>Large SC magnets.</a:t>
            </a:r>
          </a:p>
          <a:p>
            <a:pPr marL="342900" indent="-342900" algn="just">
              <a:lnSpc>
                <a:spcPct val="150000"/>
              </a:lnSpc>
              <a:buFont typeface="Wingdings" panose="05000000000000000000" pitchFamily="2" charset="2"/>
              <a:buChar char="q"/>
            </a:pPr>
            <a:r>
              <a:rPr lang="en-US" sz="2000" dirty="0">
                <a:solidFill>
                  <a:schemeClr val="accent1">
                    <a:lumMod val="75000"/>
                  </a:schemeClr>
                </a:solidFill>
                <a:latin typeface="Arial" pitchFamily="34" charset="0"/>
                <a:cs typeface="Arial" pitchFamily="34" charset="0"/>
              </a:rPr>
              <a:t> Start to fill it with relevant data</a:t>
            </a:r>
          </a:p>
          <a:p>
            <a:pPr algn="just">
              <a:lnSpc>
                <a:spcPct val="150000"/>
              </a:lnSpc>
            </a:pPr>
            <a:endParaRPr lang="en-US" sz="2000" dirty="0">
              <a:solidFill>
                <a:schemeClr val="accent1">
                  <a:lumMod val="75000"/>
                </a:schemeClr>
              </a:solidFill>
              <a:latin typeface="Arial" pitchFamily="34" charset="0"/>
              <a:cs typeface="Arial" pitchFamily="34" charset="0"/>
            </a:endParaRPr>
          </a:p>
          <a:p>
            <a:pPr algn="just">
              <a:lnSpc>
                <a:spcPts val="2700"/>
              </a:lnSpc>
            </a:pPr>
            <a:r>
              <a:rPr lang="en-US" sz="2400" dirty="0">
                <a:solidFill>
                  <a:schemeClr val="accent1">
                    <a:lumMod val="75000"/>
                  </a:schemeClr>
                </a:solidFill>
                <a:latin typeface="Arial" pitchFamily="34" charset="0"/>
                <a:cs typeface="Arial" pitchFamily="34" charset="0"/>
              </a:rPr>
              <a:t>Three steps approach</a:t>
            </a:r>
          </a:p>
          <a:p>
            <a:pPr marL="457200" indent="-457200" algn="just">
              <a:lnSpc>
                <a:spcPct val="150000"/>
              </a:lnSpc>
              <a:buFont typeface="+mj-lt"/>
              <a:buAutoNum type="arabicPeriod"/>
            </a:pPr>
            <a:r>
              <a:rPr lang="en-US" sz="2000" dirty="0">
                <a:solidFill>
                  <a:schemeClr val="accent1">
                    <a:lumMod val="75000"/>
                  </a:schemeClr>
                </a:solidFill>
                <a:latin typeface="Arial" pitchFamily="34" charset="0"/>
                <a:cs typeface="Arial" pitchFamily="34" charset="0"/>
              </a:rPr>
              <a:t>Collect an initial set of basic data relevant to Material and Components specifications. </a:t>
            </a:r>
          </a:p>
          <a:p>
            <a:pPr marL="457200" indent="-457200" algn="just">
              <a:lnSpc>
                <a:spcPct val="150000"/>
              </a:lnSpc>
              <a:buFont typeface="+mj-lt"/>
              <a:buAutoNum type="arabicPeriod"/>
            </a:pPr>
            <a:r>
              <a:rPr lang="en-US" sz="2000" dirty="0">
                <a:solidFill>
                  <a:schemeClr val="accent1">
                    <a:lumMod val="75000"/>
                  </a:schemeClr>
                </a:solidFill>
                <a:latin typeface="Arial" pitchFamily="34" charset="0"/>
                <a:cs typeface="Arial" pitchFamily="34" charset="0"/>
              </a:rPr>
              <a:t>Provide a possible structure for the database</a:t>
            </a:r>
          </a:p>
          <a:p>
            <a:pPr marL="457200" indent="-457200" algn="just">
              <a:lnSpc>
                <a:spcPct val="150000"/>
              </a:lnSpc>
              <a:buFont typeface="+mj-lt"/>
              <a:buAutoNum type="arabicPeriod"/>
            </a:pPr>
            <a:r>
              <a:rPr lang="en-US" sz="2000" dirty="0">
                <a:solidFill>
                  <a:schemeClr val="accent1">
                    <a:lumMod val="75000"/>
                  </a:schemeClr>
                </a:solidFill>
                <a:latin typeface="Arial" pitchFamily="34" charset="0"/>
                <a:cs typeface="Arial" pitchFamily="34" charset="0"/>
              </a:rPr>
              <a:t>Develop and implement a professional database (next phase of AMICI) </a:t>
            </a:r>
          </a:p>
        </p:txBody>
      </p:sp>
      <p:sp>
        <p:nvSpPr>
          <p:cNvPr id="4" name="Rettangolo 3">
            <a:extLst>
              <a:ext uri="{FF2B5EF4-FFF2-40B4-BE49-F238E27FC236}">
                <a16:creationId xmlns:a16="http://schemas.microsoft.com/office/drawing/2014/main" id="{D8D7CB5D-7C89-4442-BF0F-BC1C4F171BC3}"/>
              </a:ext>
            </a:extLst>
          </p:cNvPr>
          <p:cNvSpPr/>
          <p:nvPr/>
        </p:nvSpPr>
        <p:spPr>
          <a:xfrm>
            <a:off x="755576" y="764704"/>
            <a:ext cx="8568952" cy="523220"/>
          </a:xfrm>
          <a:prstGeom prst="rect">
            <a:avLst/>
          </a:prstGeom>
        </p:spPr>
        <p:txBody>
          <a:bodyPr wrap="square">
            <a:spAutoFit/>
          </a:bodyPr>
          <a:lstStyle/>
          <a:p>
            <a:r>
              <a:rPr lang="en-US" sz="2800" b="1" dirty="0">
                <a:solidFill>
                  <a:schemeClr val="accent1">
                    <a:lumMod val="75000"/>
                  </a:schemeClr>
                </a:solidFill>
              </a:rPr>
              <a:t>Harmonization- Material and Component References</a:t>
            </a:r>
            <a:endParaRPr lang="it-IT" sz="2800" dirty="0"/>
          </a:p>
        </p:txBody>
      </p:sp>
    </p:spTree>
    <p:extLst>
      <p:ext uri="{BB962C8B-B14F-4D97-AF65-F5344CB8AC3E}">
        <p14:creationId xmlns:p14="http://schemas.microsoft.com/office/powerpoint/2010/main" val="331522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24" y="2060848"/>
            <a:ext cx="8568952" cy="4862870"/>
          </a:xfrm>
          <a:prstGeom prst="rect">
            <a:avLst/>
          </a:prstGeom>
          <a:noFill/>
        </p:spPr>
        <p:txBody>
          <a:bodyPr wrap="square" rtlCol="0">
            <a:spAutoFit/>
          </a:bodyPr>
          <a:lstStyle/>
          <a:p>
            <a:pPr algn="just"/>
            <a:r>
              <a:rPr lang="en-US" sz="3200" dirty="0"/>
              <a:t>The purpose of Work Package 5 ‘Industrialization’ is to </a:t>
            </a:r>
            <a:r>
              <a:rPr lang="en-US" sz="3200" u="sng" dirty="0"/>
              <a:t>propose actions and methods that would benefit to the industrialization of the construction of future European Research Infrastructures (RI), based on Accelerators and Superconducting Magnets. </a:t>
            </a:r>
            <a:r>
              <a:rPr lang="en-US" sz="3200" dirty="0"/>
              <a:t>This benefit should be evaluated from the cost, schedule and performance of the products, processes and services provided by Industry. </a:t>
            </a:r>
            <a:r>
              <a:rPr lang="en-GB" sz="3200" dirty="0"/>
              <a:t> </a:t>
            </a:r>
          </a:p>
          <a:p>
            <a:pPr algn="just"/>
            <a:endParaRPr lang="en-GB" sz="2200" u="sng" dirty="0"/>
          </a:p>
        </p:txBody>
      </p:sp>
      <p:sp>
        <p:nvSpPr>
          <p:cNvPr id="3" name="TextBox 2"/>
          <p:cNvSpPr txBox="1"/>
          <p:nvPr/>
        </p:nvSpPr>
        <p:spPr>
          <a:xfrm>
            <a:off x="439771" y="756315"/>
            <a:ext cx="8380701" cy="954107"/>
          </a:xfrm>
          <a:prstGeom prst="rect">
            <a:avLst/>
          </a:prstGeom>
          <a:noFill/>
        </p:spPr>
        <p:txBody>
          <a:bodyPr wrap="square" rtlCol="0">
            <a:spAutoFit/>
          </a:bodyPr>
          <a:lstStyle/>
          <a:p>
            <a:pPr algn="ctr"/>
            <a:r>
              <a:rPr lang="en-US" sz="2800" b="1" dirty="0">
                <a:solidFill>
                  <a:schemeClr val="accent1">
                    <a:lumMod val="75000"/>
                  </a:schemeClr>
                </a:solidFill>
              </a:rPr>
              <a:t>Objectives of AMICI  WP5- Industrialization:</a:t>
            </a:r>
            <a:r>
              <a:rPr lang="en-US" sz="2800" dirty="0">
                <a:solidFill>
                  <a:schemeClr val="accent1">
                    <a:lumMod val="75000"/>
                  </a:schemeClr>
                </a:solidFill>
              </a:rPr>
              <a:t> </a:t>
            </a:r>
          </a:p>
          <a:p>
            <a:pPr algn="ctr"/>
            <a:r>
              <a:rPr lang="fr-FR" sz="2800" b="1" dirty="0" err="1">
                <a:solidFill>
                  <a:schemeClr val="accent1">
                    <a:lumMod val="75000"/>
                  </a:schemeClr>
                </a:solidFill>
              </a:rPr>
              <a:t>Industry</a:t>
            </a:r>
            <a:r>
              <a:rPr lang="fr-FR" sz="2800" b="1" dirty="0">
                <a:solidFill>
                  <a:schemeClr val="accent1">
                    <a:lumMod val="75000"/>
                  </a:schemeClr>
                </a:solidFill>
              </a:rPr>
              <a:t> for </a:t>
            </a:r>
            <a:r>
              <a:rPr lang="fr-FR" sz="2800" b="1" dirty="0" err="1">
                <a:solidFill>
                  <a:schemeClr val="accent1">
                    <a:lumMod val="75000"/>
                  </a:schemeClr>
                </a:solidFill>
              </a:rPr>
              <a:t>Research’s</a:t>
            </a:r>
            <a:r>
              <a:rPr lang="fr-FR" sz="2800" b="1" dirty="0">
                <a:solidFill>
                  <a:schemeClr val="accent1">
                    <a:lumMod val="75000"/>
                  </a:schemeClr>
                </a:solidFill>
              </a:rPr>
              <a:t> </a:t>
            </a:r>
            <a:r>
              <a:rPr lang="fr-FR" sz="2800" b="1" dirty="0" err="1">
                <a:solidFill>
                  <a:schemeClr val="accent1">
                    <a:lumMod val="75000"/>
                  </a:schemeClr>
                </a:solidFill>
              </a:rPr>
              <a:t>benefit</a:t>
            </a:r>
            <a:endParaRPr lang="en-US" sz="2800" dirty="0">
              <a:solidFill>
                <a:schemeClr val="accent1">
                  <a:lumMod val="75000"/>
                </a:schemeClr>
              </a:solidFill>
            </a:endParaRPr>
          </a:p>
        </p:txBody>
      </p:sp>
    </p:spTree>
    <p:extLst>
      <p:ext uri="{BB962C8B-B14F-4D97-AF65-F5344CB8AC3E}">
        <p14:creationId xmlns:p14="http://schemas.microsoft.com/office/powerpoint/2010/main" val="191539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4">
            <a:extLst>
              <a:ext uri="{FF2B5EF4-FFF2-40B4-BE49-F238E27FC236}">
                <a16:creationId xmlns:a16="http://schemas.microsoft.com/office/drawing/2014/main" id="{8B66CF3B-2545-4534-A1C2-EADE0D74868E}"/>
              </a:ext>
            </a:extLst>
          </p:cNvPr>
          <p:cNvSpPr txBox="1"/>
          <p:nvPr/>
        </p:nvSpPr>
        <p:spPr>
          <a:xfrm>
            <a:off x="251520" y="1340768"/>
            <a:ext cx="8784976" cy="5087996"/>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ts val="2800"/>
              </a:lnSpc>
              <a:spcAft>
                <a:spcPts val="0"/>
              </a:spcAft>
            </a:pPr>
            <a:r>
              <a:rPr lang="en-US"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Cost, performances and reliability of accelerators and large SC magnets are determined  by: design/engineering and material and/or component choice and specifications. </a:t>
            </a:r>
          </a:p>
          <a:p>
            <a:pPr lvl="0" algn="just">
              <a:lnSpc>
                <a:spcPts val="2800"/>
              </a:lnSpc>
              <a:spcAft>
                <a:spcPts val="0"/>
              </a:spcAft>
            </a:pPr>
            <a:endParaRPr lang="en-US"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358775" lvl="0" indent="-358775" algn="just">
              <a:lnSpc>
                <a:spcPts val="2800"/>
              </a:lnSpc>
              <a:spcAft>
                <a:spcPts val="0"/>
              </a:spcAft>
              <a:buFont typeface="Wingdings" panose="05000000000000000000" pitchFamily="2" charset="2"/>
              <a:buChar char="ü"/>
              <a:tabLst>
                <a:tab pos="628650" algn="l"/>
              </a:tabLst>
            </a:pPr>
            <a:r>
              <a:rPr lang="en-US"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Material Data and </a:t>
            </a:r>
            <a:r>
              <a:rPr lang="en-US" sz="2000" u="sng"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properties of components not easy to find in literature</a:t>
            </a:r>
            <a:r>
              <a:rPr lang="en-US"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a:t>
            </a:r>
            <a:endParaRPr lang="fr-FR"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358775" lvl="0" indent="-358775" algn="just">
              <a:lnSpc>
                <a:spcPts val="2800"/>
              </a:lnSpc>
              <a:spcAft>
                <a:spcPts val="0"/>
              </a:spcAft>
              <a:buFont typeface="Wingdings" panose="05000000000000000000" pitchFamily="2" charset="2"/>
              <a:buChar char="ü"/>
              <a:tabLst>
                <a:tab pos="628650" algn="l"/>
              </a:tabLst>
            </a:pPr>
            <a:r>
              <a:rPr lang="en-US" sz="2000" u="sng"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Lack of data on materials/ components </a:t>
            </a:r>
            <a:r>
              <a:rPr lang="en-US"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suited for use accelerator </a:t>
            </a:r>
            <a:r>
              <a:rPr lang="en-US" sz="2000" u="sng"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extreme environment </a:t>
            </a:r>
            <a:r>
              <a:rPr lang="en-US"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(e.g. radiation, cryogenic temperature…).</a:t>
            </a:r>
            <a:endParaRPr lang="fr-FR"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358775" lvl="0" indent="-358775" algn="just">
              <a:lnSpc>
                <a:spcPts val="2800"/>
              </a:lnSpc>
              <a:spcAft>
                <a:spcPts val="0"/>
              </a:spcAft>
              <a:buFont typeface="Wingdings" panose="05000000000000000000" pitchFamily="2" charset="2"/>
              <a:buChar char="ü"/>
              <a:tabLst>
                <a:tab pos="628650" algn="l"/>
              </a:tabLst>
            </a:pPr>
            <a:r>
              <a:rPr lang="en-US" sz="2000" u="sng"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Easy access </a:t>
            </a:r>
            <a:r>
              <a:rPr lang="en-US"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common database, with validated material properties, and shared between academia institutions and European industry would </a:t>
            </a:r>
            <a:r>
              <a:rPr lang="en-US" sz="2000" u="sng"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improve  efficient development/construction of future large scale international projects</a:t>
            </a:r>
            <a:r>
              <a:rPr lang="en-US"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a:t>
            </a:r>
            <a:endParaRPr lang="fr-FR"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358775" lvl="0" indent="-358775" algn="just">
              <a:lnSpc>
                <a:spcPts val="2800"/>
              </a:lnSpc>
              <a:spcAft>
                <a:spcPts val="0"/>
              </a:spcAft>
              <a:buFont typeface="Wingdings" panose="05000000000000000000" pitchFamily="2" charset="2"/>
              <a:buChar char="ü"/>
              <a:tabLst>
                <a:tab pos="628650" algn="l"/>
              </a:tabLst>
            </a:pPr>
            <a:r>
              <a:rPr lang="en-US"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Such database does not exist:  its development is an added value for Europe.</a:t>
            </a:r>
            <a:endParaRPr lang="fr-FR"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358775" lvl="0" indent="-358775" algn="just">
              <a:lnSpc>
                <a:spcPts val="2800"/>
              </a:lnSpc>
              <a:spcAft>
                <a:spcPts val="0"/>
              </a:spcAft>
              <a:buFont typeface="Wingdings" panose="05000000000000000000" pitchFamily="2" charset="2"/>
              <a:buChar char="ü"/>
              <a:tabLst>
                <a:tab pos="628650" algn="l"/>
              </a:tabLst>
            </a:pPr>
            <a:r>
              <a:rPr lang="en-US"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NIST-USA database is no more maintained. </a:t>
            </a:r>
            <a:endParaRPr lang="fr-FR"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ttangolo 2">
            <a:extLst>
              <a:ext uri="{FF2B5EF4-FFF2-40B4-BE49-F238E27FC236}">
                <a16:creationId xmlns:a16="http://schemas.microsoft.com/office/drawing/2014/main" id="{39885410-B3B5-4359-9283-FD57ACCDD0A1}"/>
              </a:ext>
            </a:extLst>
          </p:cNvPr>
          <p:cNvSpPr/>
          <p:nvPr/>
        </p:nvSpPr>
        <p:spPr>
          <a:xfrm>
            <a:off x="251520" y="764704"/>
            <a:ext cx="9073008" cy="523220"/>
          </a:xfrm>
          <a:prstGeom prst="rect">
            <a:avLst/>
          </a:prstGeom>
        </p:spPr>
        <p:txBody>
          <a:bodyPr wrap="square">
            <a:spAutoFit/>
          </a:bodyPr>
          <a:lstStyle/>
          <a:p>
            <a:r>
              <a:rPr lang="en-US" sz="2800" b="1" dirty="0">
                <a:solidFill>
                  <a:schemeClr val="accent1">
                    <a:lumMod val="75000"/>
                  </a:schemeClr>
                </a:solidFill>
              </a:rPr>
              <a:t>Motivations of a </a:t>
            </a:r>
            <a:r>
              <a:rPr lang="en-US" sz="2800" b="1" dirty="0" err="1">
                <a:solidFill>
                  <a:schemeClr val="accent1">
                    <a:lumMod val="75000"/>
                  </a:schemeClr>
                </a:solidFill>
              </a:rPr>
              <a:t>db</a:t>
            </a:r>
            <a:r>
              <a:rPr lang="en-US" sz="2800" b="1" dirty="0">
                <a:solidFill>
                  <a:schemeClr val="accent1">
                    <a:lumMod val="75000"/>
                  </a:schemeClr>
                </a:solidFill>
              </a:rPr>
              <a:t> for Accelerators and large SC magnets </a:t>
            </a:r>
            <a:endParaRPr lang="it-IT" sz="2800" dirty="0"/>
          </a:p>
        </p:txBody>
      </p:sp>
    </p:spTree>
    <p:extLst>
      <p:ext uri="{BB962C8B-B14F-4D97-AF65-F5344CB8AC3E}">
        <p14:creationId xmlns:p14="http://schemas.microsoft.com/office/powerpoint/2010/main" val="398775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4">
            <a:extLst>
              <a:ext uri="{FF2B5EF4-FFF2-40B4-BE49-F238E27FC236}">
                <a16:creationId xmlns:a16="http://schemas.microsoft.com/office/drawing/2014/main" id="{19F35DAC-0789-4D45-9F90-9F874C9A42A6}"/>
              </a:ext>
            </a:extLst>
          </p:cNvPr>
          <p:cNvSpPr txBox="1"/>
          <p:nvPr/>
        </p:nvSpPr>
        <p:spPr>
          <a:xfrm>
            <a:off x="251520" y="1340768"/>
            <a:ext cx="8784976" cy="5436232"/>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lnSpc>
                <a:spcPts val="3500"/>
              </a:lnSpc>
              <a:spcAft>
                <a:spcPts val="0"/>
              </a:spcAft>
              <a:buFont typeface="Arial" panose="020B0604020202020204" pitchFamily="34" charset="0"/>
              <a:buChar char="•"/>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Creation of a working group -  16 meetings</a:t>
            </a:r>
          </a:p>
          <a:p>
            <a:pPr marL="342900" lvl="0" indent="-342900" algn="just">
              <a:lnSpc>
                <a:spcPts val="3500"/>
              </a:lnSpc>
              <a:spcAft>
                <a:spcPts val="0"/>
              </a:spcAft>
              <a:buFont typeface="Arial" panose="020B0604020202020204" pitchFamily="34" charset="0"/>
              <a:buChar char="•"/>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Concept of database structure</a:t>
            </a:r>
          </a:p>
          <a:p>
            <a:pPr marL="342900" lvl="0" indent="-342900" algn="just">
              <a:lnSpc>
                <a:spcPts val="3500"/>
              </a:lnSpc>
              <a:spcAft>
                <a:spcPts val="0"/>
              </a:spcAft>
              <a:buFont typeface="Arial" panose="020B0604020202020204" pitchFamily="34" charset="0"/>
              <a:buChar char="•"/>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Definition of how to proceed through examples </a:t>
            </a:r>
          </a:p>
          <a:p>
            <a:pPr marL="342900" lvl="0" indent="-342900" algn="just">
              <a:lnSpc>
                <a:spcPts val="3500"/>
              </a:lnSpc>
              <a:spcAft>
                <a:spcPts val="0"/>
              </a:spcAft>
              <a:buFont typeface="Arial" panose="020B0604020202020204" pitchFamily="34" charset="0"/>
              <a:buChar char="•"/>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Survey of existing databases and useful sources of data</a:t>
            </a:r>
          </a:p>
          <a:p>
            <a:pPr marL="342900" lvl="0" indent="-342900" algn="just">
              <a:lnSpc>
                <a:spcPts val="3500"/>
              </a:lnSpc>
              <a:spcAft>
                <a:spcPts val="0"/>
              </a:spcAft>
              <a:buFont typeface="Arial" panose="020B0604020202020204" pitchFamily="34" charset="0"/>
              <a:buChar char="•"/>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Review of databases proposed by other EC projects</a:t>
            </a:r>
          </a:p>
          <a:p>
            <a:pPr marL="342900" lvl="0" indent="-342900" algn="just">
              <a:lnSpc>
                <a:spcPts val="3500"/>
              </a:lnSpc>
              <a:spcAft>
                <a:spcPts val="0"/>
              </a:spcAft>
              <a:buFont typeface="Arial" panose="020B0604020202020204" pitchFamily="34" charset="0"/>
              <a:buChar char="•"/>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Definition of the type of data and/or information to be included in the database</a:t>
            </a:r>
          </a:p>
          <a:p>
            <a:pPr marL="342900" lvl="0" indent="-342900" algn="just">
              <a:lnSpc>
                <a:spcPts val="3500"/>
              </a:lnSpc>
              <a:spcAft>
                <a:spcPts val="0"/>
              </a:spcAft>
              <a:buFont typeface="Arial" panose="020B0604020202020204" pitchFamily="34" charset="0"/>
              <a:buChar char="•"/>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Exhaustive list of sources of data </a:t>
            </a:r>
          </a:p>
          <a:p>
            <a:pPr marL="342900" lvl="0" indent="-342900" algn="just">
              <a:lnSpc>
                <a:spcPts val="3500"/>
              </a:lnSpc>
              <a:spcAft>
                <a:spcPts val="0"/>
              </a:spcAft>
              <a:buFont typeface="Arial" panose="020B0604020202020204" pitchFamily="34" charset="0"/>
              <a:buChar char="•"/>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Development and implementation AMICI database demonstrator</a:t>
            </a:r>
          </a:p>
          <a:p>
            <a:pPr marL="342900" lvl="0" indent="-342900" algn="just">
              <a:lnSpc>
                <a:spcPts val="3500"/>
              </a:lnSpc>
              <a:spcAft>
                <a:spcPts val="0"/>
              </a:spcAft>
              <a:buFont typeface="Arial" panose="020B0604020202020204" pitchFamily="34" charset="0"/>
              <a:buChar char="•"/>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Collect initial data on material </a:t>
            </a:r>
          </a:p>
          <a:p>
            <a:pPr marL="342900" lvl="0" indent="-342900" algn="just">
              <a:lnSpc>
                <a:spcPts val="3500"/>
              </a:lnSpc>
              <a:spcAft>
                <a:spcPts val="0"/>
              </a:spcAft>
              <a:buFont typeface="Arial" panose="020B0604020202020204" pitchFamily="34" charset="0"/>
              <a:buChar char="•"/>
            </a:pPr>
            <a:r>
              <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Database proposal</a:t>
            </a:r>
          </a:p>
        </p:txBody>
      </p:sp>
      <p:sp>
        <p:nvSpPr>
          <p:cNvPr id="3" name="Rettangolo 2">
            <a:extLst>
              <a:ext uri="{FF2B5EF4-FFF2-40B4-BE49-F238E27FC236}">
                <a16:creationId xmlns:a16="http://schemas.microsoft.com/office/drawing/2014/main" id="{BFD33CA6-C5DB-4F65-9518-8C62EA1A3AB7}"/>
              </a:ext>
            </a:extLst>
          </p:cNvPr>
          <p:cNvSpPr/>
          <p:nvPr/>
        </p:nvSpPr>
        <p:spPr>
          <a:xfrm>
            <a:off x="251520" y="764704"/>
            <a:ext cx="9073008" cy="523220"/>
          </a:xfrm>
          <a:prstGeom prst="rect">
            <a:avLst/>
          </a:prstGeom>
        </p:spPr>
        <p:txBody>
          <a:bodyPr wrap="square">
            <a:spAutoFit/>
          </a:bodyPr>
          <a:lstStyle/>
          <a:p>
            <a:r>
              <a:rPr lang="en-US" sz="2800" b="1" dirty="0">
                <a:solidFill>
                  <a:schemeClr val="accent1">
                    <a:lumMod val="75000"/>
                  </a:schemeClr>
                </a:solidFill>
              </a:rPr>
              <a:t>Step to step approach to the AMICI Data Base </a:t>
            </a:r>
            <a:endParaRPr lang="it-IT" sz="2800" dirty="0"/>
          </a:p>
        </p:txBody>
      </p:sp>
    </p:spTree>
    <p:extLst>
      <p:ext uri="{BB962C8B-B14F-4D97-AF65-F5344CB8AC3E}">
        <p14:creationId xmlns:p14="http://schemas.microsoft.com/office/powerpoint/2010/main" val="965405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CAED5F7C-0307-480E-B0B8-2A35EB06DF04}"/>
              </a:ext>
            </a:extLst>
          </p:cNvPr>
          <p:cNvSpPr/>
          <p:nvPr/>
        </p:nvSpPr>
        <p:spPr>
          <a:xfrm>
            <a:off x="251520" y="764704"/>
            <a:ext cx="9073008" cy="523220"/>
          </a:xfrm>
          <a:prstGeom prst="rect">
            <a:avLst/>
          </a:prstGeom>
        </p:spPr>
        <p:txBody>
          <a:bodyPr wrap="square">
            <a:spAutoFit/>
          </a:bodyPr>
          <a:lstStyle/>
          <a:p>
            <a:r>
              <a:rPr lang="en-US" sz="2800" b="1" dirty="0">
                <a:solidFill>
                  <a:schemeClr val="accent1">
                    <a:lumMod val="75000"/>
                  </a:schemeClr>
                </a:solidFill>
              </a:rPr>
              <a:t>Operating way of the AMICI Data Base </a:t>
            </a:r>
            <a:endParaRPr lang="it-IT" sz="2800" dirty="0"/>
          </a:p>
        </p:txBody>
      </p:sp>
      <p:pic>
        <p:nvPicPr>
          <p:cNvPr id="4" name="Immagine 3">
            <a:extLst>
              <a:ext uri="{FF2B5EF4-FFF2-40B4-BE49-F238E27FC236}">
                <a16:creationId xmlns:a16="http://schemas.microsoft.com/office/drawing/2014/main" id="{F1EC918E-D368-450F-B025-51DA95287E98}"/>
              </a:ext>
            </a:extLst>
          </p:cNvPr>
          <p:cNvPicPr>
            <a:picLocks noChangeAspect="1"/>
          </p:cNvPicPr>
          <p:nvPr/>
        </p:nvPicPr>
        <p:blipFill>
          <a:blip r:embed="rId2"/>
          <a:stretch>
            <a:fillRect/>
          </a:stretch>
        </p:blipFill>
        <p:spPr>
          <a:xfrm>
            <a:off x="-3381" y="1700808"/>
            <a:ext cx="9144000" cy="4314983"/>
          </a:xfrm>
          <a:prstGeom prst="rect">
            <a:avLst/>
          </a:prstGeom>
        </p:spPr>
      </p:pic>
    </p:spTree>
    <p:extLst>
      <p:ext uri="{BB962C8B-B14F-4D97-AF65-F5344CB8AC3E}">
        <p14:creationId xmlns:p14="http://schemas.microsoft.com/office/powerpoint/2010/main" val="4205411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AFB513C-0A5C-4C8D-B61A-542C94C24A83}"/>
              </a:ext>
            </a:extLst>
          </p:cNvPr>
          <p:cNvSpPr/>
          <p:nvPr/>
        </p:nvSpPr>
        <p:spPr>
          <a:xfrm>
            <a:off x="251520" y="764704"/>
            <a:ext cx="9073008" cy="523220"/>
          </a:xfrm>
          <a:prstGeom prst="rect">
            <a:avLst/>
          </a:prstGeom>
        </p:spPr>
        <p:txBody>
          <a:bodyPr wrap="square">
            <a:spAutoFit/>
          </a:bodyPr>
          <a:lstStyle/>
          <a:p>
            <a:r>
              <a:rPr lang="en-US" sz="2800" b="1" dirty="0">
                <a:solidFill>
                  <a:schemeClr val="accent1">
                    <a:lumMod val="75000"/>
                  </a:schemeClr>
                </a:solidFill>
              </a:rPr>
              <a:t>A demonstrator has been developed</a:t>
            </a:r>
            <a:endParaRPr lang="it-IT" sz="2800" dirty="0"/>
          </a:p>
        </p:txBody>
      </p:sp>
      <p:pic>
        <p:nvPicPr>
          <p:cNvPr id="6" name="Symbol zastępczy zawartości 4">
            <a:extLst>
              <a:ext uri="{FF2B5EF4-FFF2-40B4-BE49-F238E27FC236}">
                <a16:creationId xmlns:a16="http://schemas.microsoft.com/office/drawing/2014/main" id="{286ECECB-6A5B-455E-911D-5A150E83B15F}"/>
              </a:ext>
            </a:extLst>
          </p:cNvPr>
          <p:cNvPicPr>
            <a:picLocks noChangeAspect="1"/>
          </p:cNvPicPr>
          <p:nvPr/>
        </p:nvPicPr>
        <p:blipFill rotWithShape="1">
          <a:blip r:embed="rId2">
            <a:extLst>
              <a:ext uri="{28A0092B-C50C-407E-A947-70E740481C1C}">
                <a14:useLocalDpi xmlns:a14="http://schemas.microsoft.com/office/drawing/2010/main" val="0"/>
              </a:ext>
            </a:extLst>
          </a:blip>
          <a:srcRect b="14262"/>
          <a:stretch/>
        </p:blipFill>
        <p:spPr>
          <a:xfrm>
            <a:off x="3086" y="1412776"/>
            <a:ext cx="9163745" cy="5057843"/>
          </a:xfrm>
          <a:prstGeom prst="rect">
            <a:avLst/>
          </a:prstGeom>
        </p:spPr>
      </p:pic>
      <p:sp>
        <p:nvSpPr>
          <p:cNvPr id="7" name="ZoneTexte 3">
            <a:extLst>
              <a:ext uri="{FF2B5EF4-FFF2-40B4-BE49-F238E27FC236}">
                <a16:creationId xmlns:a16="http://schemas.microsoft.com/office/drawing/2014/main" id="{20FBBB3E-F444-482D-A8D2-D026EA5DC95C}"/>
              </a:ext>
            </a:extLst>
          </p:cNvPr>
          <p:cNvSpPr txBox="1"/>
          <p:nvPr/>
        </p:nvSpPr>
        <p:spPr>
          <a:xfrm>
            <a:off x="5220072" y="1505754"/>
            <a:ext cx="3558448" cy="400110"/>
          </a:xfrm>
          <a:prstGeom prst="rect">
            <a:avLst/>
          </a:prstGeom>
          <a:noFill/>
        </p:spPr>
        <p:txBody>
          <a:bodyPr wrap="square" rtlCol="0">
            <a:spAutoFit/>
          </a:bodyPr>
          <a:lstStyle/>
          <a:p>
            <a:r>
              <a:rPr lang="en-US" sz="2000" dirty="0">
                <a:solidFill>
                  <a:srgbClr val="C00000"/>
                </a:solidFill>
              </a:rPr>
              <a:t>Implemented (web application)</a:t>
            </a:r>
          </a:p>
        </p:txBody>
      </p:sp>
      <p:sp>
        <p:nvSpPr>
          <p:cNvPr id="8" name="ZoneTexte 4">
            <a:extLst>
              <a:ext uri="{FF2B5EF4-FFF2-40B4-BE49-F238E27FC236}">
                <a16:creationId xmlns:a16="http://schemas.microsoft.com/office/drawing/2014/main" id="{F37B097E-3590-4CE3-9F40-EFD5DF393DA5}"/>
              </a:ext>
            </a:extLst>
          </p:cNvPr>
          <p:cNvSpPr txBox="1"/>
          <p:nvPr/>
        </p:nvSpPr>
        <p:spPr>
          <a:xfrm>
            <a:off x="-36512" y="4437112"/>
            <a:ext cx="5004047" cy="523220"/>
          </a:xfrm>
          <a:prstGeom prst="rect">
            <a:avLst/>
          </a:prstGeom>
          <a:solidFill>
            <a:schemeClr val="bg1">
              <a:lumMod val="95000"/>
            </a:schemeClr>
          </a:solidFill>
          <a:ln>
            <a:solidFill>
              <a:srgbClr val="0000FF"/>
            </a:solidFill>
          </a:ln>
        </p:spPr>
        <p:txBody>
          <a:bodyPr wrap="square" rtlCol="0">
            <a:spAutoFit/>
          </a:bodyPr>
          <a:lstStyle/>
          <a:p>
            <a:r>
              <a:rPr lang="en-US" sz="1400" u="sng" dirty="0">
                <a:solidFill>
                  <a:srgbClr val="0000FF"/>
                </a:solidFill>
                <a:latin typeface="Arial" panose="020B0604020202020204" pitchFamily="34" charset="0"/>
                <a:cs typeface="Arial" panose="020B0604020202020204" pitchFamily="34" charset="0"/>
              </a:rPr>
              <a:t>Example</a:t>
            </a:r>
            <a:r>
              <a:rPr lang="en-US" sz="1400" dirty="0">
                <a:solidFill>
                  <a:srgbClr val="0000FF"/>
                </a:solidFill>
                <a:latin typeface="Arial" panose="020B0604020202020204" pitchFamily="34" charset="0"/>
                <a:cs typeface="Arial" panose="020B0604020202020204" pitchFamily="34" charset="0"/>
              </a:rPr>
              <a:t>: SRF Niobium (</a:t>
            </a:r>
            <a:r>
              <a:rPr lang="en-US" sz="1400" dirty="0" err="1">
                <a:solidFill>
                  <a:srgbClr val="0000FF"/>
                </a:solidFill>
                <a:latin typeface="Arial" panose="020B0604020202020204" pitchFamily="34" charset="0"/>
                <a:cs typeface="Arial" panose="020B0604020202020204" pitchFamily="34" charset="0"/>
              </a:rPr>
              <a:t>Nb</a:t>
            </a:r>
            <a:r>
              <a:rPr lang="en-US" sz="1400" dirty="0">
                <a:solidFill>
                  <a:srgbClr val="0000FF"/>
                </a:solidFill>
                <a:latin typeface="Arial" panose="020B0604020202020204" pitchFamily="34" charset="0"/>
                <a:cs typeface="Arial" panose="020B0604020202020204" pitchFamily="34" charset="0"/>
              </a:rPr>
              <a:t>) Accelerating  Cavity </a:t>
            </a:r>
          </a:p>
          <a:p>
            <a:r>
              <a:rPr lang="en-US" sz="1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effect of plastic deformation on the thermal conductivity of </a:t>
            </a:r>
            <a:r>
              <a:rPr lang="en-US" sz="1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Nb</a:t>
            </a:r>
            <a:r>
              <a:rPr lang="en-US" sz="1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9" name="ZoneTexte 5">
            <a:extLst>
              <a:ext uri="{FF2B5EF4-FFF2-40B4-BE49-F238E27FC236}">
                <a16:creationId xmlns:a16="http://schemas.microsoft.com/office/drawing/2014/main" id="{2E41586C-F70D-4B32-A43A-C1B81A8A5E2E}"/>
              </a:ext>
            </a:extLst>
          </p:cNvPr>
          <p:cNvSpPr txBox="1"/>
          <p:nvPr/>
        </p:nvSpPr>
        <p:spPr>
          <a:xfrm>
            <a:off x="542055" y="5693186"/>
            <a:ext cx="4678017" cy="400110"/>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Strong impact on cavity performance</a:t>
            </a:r>
          </a:p>
        </p:txBody>
      </p:sp>
      <p:sp>
        <p:nvSpPr>
          <p:cNvPr id="3" name="Rectangle 1">
            <a:extLst>
              <a:ext uri="{FF2B5EF4-FFF2-40B4-BE49-F238E27FC236}">
                <a16:creationId xmlns:a16="http://schemas.microsoft.com/office/drawing/2014/main" id="{E7D6973C-5A26-4302-8A9A-F78DFE34DBD8}"/>
              </a:ext>
            </a:extLst>
          </p:cNvPr>
          <p:cNvSpPr>
            <a:spLocks noChangeArrowheads="1"/>
          </p:cNvSpPr>
          <p:nvPr/>
        </p:nvSpPr>
        <p:spPr bwMode="auto">
          <a:xfrm>
            <a:off x="5220072" y="1860342"/>
            <a:ext cx="36724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chemeClr val="tx1"/>
                </a:solidFill>
                <a:effectLst/>
                <a:latin typeface="Arial Unicode MS"/>
                <a:hlinkClick r:id="rId3"/>
              </a:rPr>
              <a:t>https://amici.space/</a:t>
            </a:r>
            <a:r>
              <a:rPr kumimoji="0" lang="it-IT" altLang="it-IT" sz="1200" b="0" i="0" u="none" strike="noStrike" cap="none" normalizeH="0" baseline="0" dirty="0">
                <a:ln>
                  <a:noFill/>
                </a:ln>
                <a:solidFill>
                  <a:schemeClr val="tx1"/>
                </a:solidFill>
                <a:effectLst/>
                <a:latin typeface="Arial Unicode MS"/>
              </a:rPr>
              <a:t> user: amici </a:t>
            </a:r>
            <a:r>
              <a:rPr kumimoji="0" lang="it-IT" altLang="it-IT" sz="1200" b="0" i="0" u="none" strike="noStrike" cap="none" normalizeH="0" baseline="0" dirty="0" err="1">
                <a:ln>
                  <a:noFill/>
                </a:ln>
                <a:solidFill>
                  <a:schemeClr val="tx1"/>
                </a:solidFill>
                <a:effectLst/>
                <a:latin typeface="Arial Unicode MS"/>
              </a:rPr>
              <a:t>pwd</a:t>
            </a:r>
            <a:r>
              <a:rPr kumimoji="0" lang="it-IT" altLang="it-IT" sz="1200" b="0" i="0" u="none" strike="noStrike" cap="none" normalizeH="0" baseline="0" dirty="0">
                <a:ln>
                  <a:noFill/>
                </a:ln>
                <a:solidFill>
                  <a:schemeClr val="tx1"/>
                </a:solidFill>
                <a:effectLst/>
                <a:latin typeface="Arial Unicode MS"/>
              </a:rPr>
              <a:t>: Eegheur5 </a:t>
            </a:r>
            <a:endParaRPr kumimoji="0" lang="it-IT" altLang="it-IT"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6955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7A06914-4F2F-4CBF-8773-B42D3F314182}"/>
              </a:ext>
            </a:extLst>
          </p:cNvPr>
          <p:cNvSpPr txBox="1"/>
          <p:nvPr/>
        </p:nvSpPr>
        <p:spPr>
          <a:xfrm>
            <a:off x="467544" y="1484784"/>
            <a:ext cx="8460432" cy="4769062"/>
          </a:xfrm>
          <a:prstGeom prst="rect">
            <a:avLst/>
          </a:prstGeom>
          <a:noFill/>
        </p:spPr>
        <p:txBody>
          <a:bodyPr wrap="square" rtlCol="0">
            <a:spAutoFit/>
          </a:bodyPr>
          <a:lstStyle/>
          <a:p>
            <a:pPr algn="just"/>
            <a:r>
              <a:rPr lang="en-US" sz="2400" b="1" dirty="0">
                <a:solidFill>
                  <a:schemeClr val="bg1">
                    <a:lumMod val="75000"/>
                  </a:schemeClr>
                </a:solidFill>
              </a:rPr>
              <a:t>T5.1     Professional training and apprenticeship</a:t>
            </a:r>
          </a:p>
          <a:p>
            <a:pPr algn="just"/>
            <a:r>
              <a:rPr lang="en-US" sz="2400" dirty="0">
                <a:solidFill>
                  <a:schemeClr val="bg1">
                    <a:lumMod val="75000"/>
                  </a:schemeClr>
                </a:solidFill>
              </a:rPr>
              <a:t>	Task Leader: C. </a:t>
            </a:r>
            <a:r>
              <a:rPr lang="en-US" sz="2400" dirty="0" err="1">
                <a:solidFill>
                  <a:schemeClr val="bg1">
                    <a:lumMod val="75000"/>
                  </a:schemeClr>
                </a:solidFill>
              </a:rPr>
              <a:t>Madec</a:t>
            </a:r>
            <a:r>
              <a:rPr lang="en-US" sz="2400" dirty="0">
                <a:solidFill>
                  <a:schemeClr val="bg1">
                    <a:lumMod val="75000"/>
                  </a:schemeClr>
                </a:solidFill>
              </a:rPr>
              <a:t> / </a:t>
            </a:r>
            <a:r>
              <a:rPr lang="en-US" sz="2400" dirty="0" err="1">
                <a:solidFill>
                  <a:schemeClr val="bg1">
                    <a:lumMod val="75000"/>
                  </a:schemeClr>
                </a:solidFill>
              </a:rPr>
              <a:t>O.Napoly</a:t>
            </a:r>
            <a:r>
              <a:rPr lang="en-US" sz="2400" dirty="0">
                <a:solidFill>
                  <a:schemeClr val="bg1">
                    <a:lumMod val="75000"/>
                  </a:schemeClr>
                </a:solidFill>
              </a:rPr>
              <a:t> (CEA)</a:t>
            </a:r>
          </a:p>
          <a:p>
            <a:pPr algn="just"/>
            <a:endParaRPr lang="en-US" sz="2400" dirty="0">
              <a:solidFill>
                <a:schemeClr val="bg1">
                  <a:lumMod val="75000"/>
                </a:schemeClr>
              </a:solidFill>
            </a:endParaRPr>
          </a:p>
          <a:p>
            <a:pPr algn="just"/>
            <a:r>
              <a:rPr lang="en-US" sz="2400" b="1" dirty="0">
                <a:solidFill>
                  <a:schemeClr val="bg1">
                    <a:lumMod val="75000"/>
                  </a:schemeClr>
                </a:solidFill>
              </a:rPr>
              <a:t>T5.2    Harmonization- Material and Component Re</a:t>
            </a:r>
            <a:r>
              <a:rPr lang="en-US" sz="2400" dirty="0">
                <a:solidFill>
                  <a:schemeClr val="bg1">
                    <a:lumMod val="75000"/>
                  </a:schemeClr>
                </a:solidFill>
              </a:rPr>
              <a:t>ferences</a:t>
            </a:r>
          </a:p>
          <a:p>
            <a:pPr algn="just"/>
            <a:r>
              <a:rPr lang="en-US" sz="2400" dirty="0">
                <a:solidFill>
                  <a:schemeClr val="bg1">
                    <a:lumMod val="75000"/>
                  </a:schemeClr>
                </a:solidFill>
              </a:rPr>
              <a:t>	Task Leader: </a:t>
            </a:r>
            <a:r>
              <a:rPr lang="en-US" sz="2400" dirty="0" err="1">
                <a:solidFill>
                  <a:schemeClr val="bg1">
                    <a:lumMod val="75000"/>
                  </a:schemeClr>
                </a:solidFill>
              </a:rPr>
              <a:t>M.Fouaidy</a:t>
            </a:r>
            <a:r>
              <a:rPr lang="en-US" sz="2400" dirty="0">
                <a:solidFill>
                  <a:schemeClr val="bg1">
                    <a:lumMod val="75000"/>
                  </a:schemeClr>
                </a:solidFill>
              </a:rPr>
              <a:t>  (CNRS)</a:t>
            </a:r>
          </a:p>
          <a:p>
            <a:pPr algn="just">
              <a:lnSpc>
                <a:spcPts val="3300"/>
              </a:lnSpc>
            </a:pPr>
            <a:endParaRPr lang="en-US" sz="2400" dirty="0">
              <a:solidFill>
                <a:schemeClr val="bg1">
                  <a:lumMod val="75000"/>
                </a:schemeClr>
              </a:solidFill>
            </a:endParaRPr>
          </a:p>
          <a:p>
            <a:pPr algn="just"/>
            <a:r>
              <a:rPr lang="en-US" sz="2400" b="1" dirty="0">
                <a:solidFill>
                  <a:schemeClr val="accent1">
                    <a:lumMod val="75000"/>
                  </a:schemeClr>
                </a:solidFill>
              </a:rPr>
              <a:t>T5.3     Harmonization - Cryogenic Safety Procedures</a:t>
            </a:r>
          </a:p>
          <a:p>
            <a:pPr algn="just"/>
            <a:r>
              <a:rPr lang="en-US" sz="2400" dirty="0">
                <a:solidFill>
                  <a:schemeClr val="accent1">
                    <a:lumMod val="75000"/>
                  </a:schemeClr>
                </a:solidFill>
              </a:rPr>
              <a:t>	Task Leader: </a:t>
            </a:r>
            <a:r>
              <a:rPr lang="en-US" sz="2400" dirty="0" err="1">
                <a:solidFill>
                  <a:schemeClr val="accent1">
                    <a:lumMod val="75000"/>
                  </a:schemeClr>
                </a:solidFill>
              </a:rPr>
              <a:t>S.Grohman</a:t>
            </a:r>
            <a:r>
              <a:rPr lang="en-US" sz="2400" dirty="0">
                <a:solidFill>
                  <a:schemeClr val="accent1">
                    <a:lumMod val="75000"/>
                  </a:schemeClr>
                </a:solidFill>
              </a:rPr>
              <a:t> (KIT)</a:t>
            </a:r>
          </a:p>
          <a:p>
            <a:pPr algn="just">
              <a:lnSpc>
                <a:spcPts val="3300"/>
              </a:lnSpc>
            </a:pPr>
            <a:endParaRPr lang="en-US" sz="2400" dirty="0">
              <a:solidFill>
                <a:schemeClr val="accent1">
                  <a:lumMod val="75000"/>
                </a:schemeClr>
              </a:solidFill>
            </a:endParaRPr>
          </a:p>
          <a:p>
            <a:pPr algn="just"/>
            <a:r>
              <a:rPr lang="en-US" sz="2400" b="1" dirty="0">
                <a:solidFill>
                  <a:schemeClr val="bg1">
                    <a:lumMod val="75000"/>
                  </a:schemeClr>
                </a:solidFill>
              </a:rPr>
              <a:t>T5.4	Requirements and conditions for developing 	prototypes  with  the industry </a:t>
            </a:r>
          </a:p>
          <a:p>
            <a:pPr algn="just"/>
            <a:r>
              <a:rPr lang="en-US" sz="2400" dirty="0">
                <a:solidFill>
                  <a:schemeClr val="bg1">
                    <a:lumMod val="75000"/>
                  </a:schemeClr>
                </a:solidFill>
              </a:rPr>
              <a:t>	Task Leader: </a:t>
            </a:r>
            <a:r>
              <a:rPr lang="en-US" sz="2400" dirty="0" err="1">
                <a:solidFill>
                  <a:schemeClr val="bg1">
                    <a:lumMod val="75000"/>
                  </a:schemeClr>
                </a:solidFill>
              </a:rPr>
              <a:t>M.Michelato</a:t>
            </a:r>
            <a:r>
              <a:rPr lang="en-US" sz="2400" dirty="0">
                <a:solidFill>
                  <a:schemeClr val="bg1">
                    <a:lumMod val="75000"/>
                  </a:schemeClr>
                </a:solidFill>
              </a:rPr>
              <a:t>, F. </a:t>
            </a:r>
            <a:r>
              <a:rPr lang="en-US" sz="2400" dirty="0" err="1">
                <a:solidFill>
                  <a:schemeClr val="bg1">
                    <a:lumMod val="75000"/>
                  </a:schemeClr>
                </a:solidFill>
              </a:rPr>
              <a:t>Broggi</a:t>
            </a:r>
            <a:r>
              <a:rPr lang="en-US" sz="2400" dirty="0">
                <a:solidFill>
                  <a:schemeClr val="bg1">
                    <a:lumMod val="75000"/>
                  </a:schemeClr>
                </a:solidFill>
              </a:rPr>
              <a:t> (INFN)</a:t>
            </a:r>
          </a:p>
        </p:txBody>
      </p:sp>
      <p:sp>
        <p:nvSpPr>
          <p:cNvPr id="3" name="TextBox 14">
            <a:extLst>
              <a:ext uri="{FF2B5EF4-FFF2-40B4-BE49-F238E27FC236}">
                <a16:creationId xmlns:a16="http://schemas.microsoft.com/office/drawing/2014/main" id="{9128FE25-B075-4CE0-83F2-6714FDBF431C}"/>
              </a:ext>
            </a:extLst>
          </p:cNvPr>
          <p:cNvSpPr txBox="1"/>
          <p:nvPr/>
        </p:nvSpPr>
        <p:spPr>
          <a:xfrm>
            <a:off x="465817" y="836712"/>
            <a:ext cx="8380701" cy="523220"/>
          </a:xfrm>
          <a:prstGeom prst="rect">
            <a:avLst/>
          </a:prstGeom>
          <a:noFill/>
        </p:spPr>
        <p:txBody>
          <a:bodyPr wrap="square" rtlCol="0">
            <a:spAutoFit/>
          </a:bodyPr>
          <a:lstStyle/>
          <a:p>
            <a:pPr algn="ctr"/>
            <a:r>
              <a:rPr lang="it-IT" sz="2800" b="1" dirty="0">
                <a:solidFill>
                  <a:schemeClr val="accent1">
                    <a:lumMod val="75000"/>
                  </a:schemeClr>
                </a:solidFill>
              </a:rPr>
              <a:t>The WP5.4 Tasks </a:t>
            </a:r>
            <a:endParaRPr lang="en-US" sz="2800" dirty="0">
              <a:solidFill>
                <a:schemeClr val="accent1">
                  <a:lumMod val="75000"/>
                </a:schemeClr>
              </a:solidFill>
            </a:endParaRPr>
          </a:p>
        </p:txBody>
      </p:sp>
    </p:spTree>
    <p:extLst>
      <p:ext uri="{BB962C8B-B14F-4D97-AF65-F5344CB8AC3E}">
        <p14:creationId xmlns:p14="http://schemas.microsoft.com/office/powerpoint/2010/main" val="1230609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4968ACC-7AC4-44F0-8E9B-C5CBC830397E}"/>
              </a:ext>
            </a:extLst>
          </p:cNvPr>
          <p:cNvSpPr/>
          <p:nvPr/>
        </p:nvSpPr>
        <p:spPr>
          <a:xfrm>
            <a:off x="179512" y="980728"/>
            <a:ext cx="8712968" cy="5632311"/>
          </a:xfrm>
          <a:prstGeom prst="rect">
            <a:avLst/>
          </a:prstGeom>
        </p:spPr>
        <p:txBody>
          <a:bodyPr wrap="square">
            <a:spAutoFit/>
          </a:bodyPr>
          <a:lstStyle/>
          <a:p>
            <a:pPr algn="just"/>
            <a:r>
              <a:rPr lang="en-US" sz="2400" b="1" dirty="0">
                <a:solidFill>
                  <a:schemeClr val="accent1">
                    <a:lumMod val="75000"/>
                  </a:schemeClr>
                </a:solidFill>
              </a:rPr>
              <a:t>T5.3     Harmonization - Cryogenic Safety Procedures</a:t>
            </a:r>
          </a:p>
          <a:p>
            <a:pPr algn="just"/>
            <a:r>
              <a:rPr lang="en-US" sz="2400" dirty="0">
                <a:solidFill>
                  <a:schemeClr val="accent1">
                    <a:lumMod val="75000"/>
                  </a:schemeClr>
                </a:solidFill>
              </a:rPr>
              <a:t>Task Leader: </a:t>
            </a:r>
            <a:r>
              <a:rPr lang="en-US" sz="2400" dirty="0" err="1">
                <a:solidFill>
                  <a:schemeClr val="accent1">
                    <a:lumMod val="75000"/>
                  </a:schemeClr>
                </a:solidFill>
              </a:rPr>
              <a:t>S.Grohman</a:t>
            </a:r>
            <a:endParaRPr lang="en-US" sz="2400" dirty="0">
              <a:solidFill>
                <a:schemeClr val="accent1">
                  <a:lumMod val="75000"/>
                </a:schemeClr>
              </a:solidFill>
            </a:endParaRPr>
          </a:p>
          <a:p>
            <a:pPr algn="just"/>
            <a:r>
              <a:rPr lang="en-US" sz="2400" dirty="0">
                <a:solidFill>
                  <a:schemeClr val="accent1">
                    <a:lumMod val="75000"/>
                  </a:schemeClr>
                </a:solidFill>
              </a:rPr>
              <a:t>Participants: KIT, CEA, CERN</a:t>
            </a:r>
          </a:p>
          <a:p>
            <a:pPr algn="just"/>
            <a:r>
              <a:rPr lang="it-IT" sz="2400" dirty="0" err="1">
                <a:solidFill>
                  <a:schemeClr val="accent1">
                    <a:lumMod val="75000"/>
                  </a:schemeClr>
                </a:solidFill>
              </a:rPr>
              <a:t>Results</a:t>
            </a:r>
            <a:r>
              <a:rPr lang="it-IT" sz="2400" dirty="0">
                <a:solidFill>
                  <a:schemeClr val="accent1">
                    <a:lumMod val="75000"/>
                  </a:schemeClr>
                </a:solidFill>
              </a:rPr>
              <a:t> in Deliverable D5.3</a:t>
            </a:r>
          </a:p>
          <a:p>
            <a:pPr algn="just"/>
            <a:endParaRPr lang="en-US" sz="2400" dirty="0">
              <a:solidFill>
                <a:schemeClr val="bg1">
                  <a:lumMod val="65000"/>
                </a:schemeClr>
              </a:solidFill>
            </a:endParaRPr>
          </a:p>
          <a:p>
            <a:pPr lvl="0" algn="just"/>
            <a:r>
              <a:rPr lang="en-US" sz="2400" dirty="0">
                <a:solidFill>
                  <a:srgbClr val="1F497D"/>
                </a:solidFill>
              </a:rPr>
              <a:t>The second action in the framework of the harmonization has been the  standardization of one of the most peculiar aspects of the AMICI field of interest: Cryogenics.  </a:t>
            </a:r>
            <a:r>
              <a:rPr lang="en-US" sz="2400" u="sng" dirty="0">
                <a:solidFill>
                  <a:srgbClr val="1F497D"/>
                </a:solidFill>
              </a:rPr>
              <a:t>A new European Standard “Helium cryostats -- Protection against excessive pressure” has been developed</a:t>
            </a:r>
            <a:r>
              <a:rPr lang="en-US" sz="2400" dirty="0">
                <a:solidFill>
                  <a:srgbClr val="1F497D"/>
                </a:solidFill>
              </a:rPr>
              <a:t>  and will be applicable to superconducting magnet cryostats and cryostats for superconducting radio-frequency cavities, to cold-boxes of helium refrigerators and liquefiers, to ultra-low temperature refrigerator systems using 3He and 3He/4He mixtures as well as to helium distribution systems including valve boxes. </a:t>
            </a:r>
          </a:p>
          <a:p>
            <a:pPr lvl="0" algn="just"/>
            <a:endParaRPr lang="en-US" sz="2400" dirty="0">
              <a:solidFill>
                <a:srgbClr val="1F497D"/>
              </a:solidFill>
            </a:endParaRPr>
          </a:p>
        </p:txBody>
      </p:sp>
    </p:spTree>
    <p:extLst>
      <p:ext uri="{BB962C8B-B14F-4D97-AF65-F5344CB8AC3E}">
        <p14:creationId xmlns:p14="http://schemas.microsoft.com/office/powerpoint/2010/main" val="2574059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D1EDDA3-5F8E-40BC-B1E2-28BEF4A37E72}"/>
              </a:ext>
            </a:extLst>
          </p:cNvPr>
          <p:cNvPicPr>
            <a:picLocks noChangeAspect="1"/>
          </p:cNvPicPr>
          <p:nvPr/>
        </p:nvPicPr>
        <p:blipFill rotWithShape="1">
          <a:blip r:embed="rId2"/>
          <a:srcRect l="5050" r="2363"/>
          <a:stretch/>
        </p:blipFill>
        <p:spPr>
          <a:xfrm>
            <a:off x="179512" y="1628800"/>
            <a:ext cx="8712968" cy="3960440"/>
          </a:xfrm>
          <a:prstGeom prst="rect">
            <a:avLst/>
          </a:prstGeom>
        </p:spPr>
      </p:pic>
      <p:sp>
        <p:nvSpPr>
          <p:cNvPr id="3" name="Rettangolo 2">
            <a:extLst>
              <a:ext uri="{FF2B5EF4-FFF2-40B4-BE49-F238E27FC236}">
                <a16:creationId xmlns:a16="http://schemas.microsoft.com/office/drawing/2014/main" id="{F1D32144-7950-4A04-A272-4F8CE203F57A}"/>
              </a:ext>
            </a:extLst>
          </p:cNvPr>
          <p:cNvSpPr/>
          <p:nvPr/>
        </p:nvSpPr>
        <p:spPr>
          <a:xfrm>
            <a:off x="251520" y="764704"/>
            <a:ext cx="9073008" cy="523220"/>
          </a:xfrm>
          <a:prstGeom prst="rect">
            <a:avLst/>
          </a:prstGeom>
        </p:spPr>
        <p:txBody>
          <a:bodyPr wrap="square">
            <a:spAutoFit/>
          </a:bodyPr>
          <a:lstStyle/>
          <a:p>
            <a:r>
              <a:rPr lang="en-US" sz="2800" b="1" dirty="0">
                <a:solidFill>
                  <a:schemeClr val="accent1">
                    <a:lumMod val="75000"/>
                  </a:schemeClr>
                </a:solidFill>
              </a:rPr>
              <a:t>Motivations of T5.3</a:t>
            </a:r>
            <a:endParaRPr lang="it-IT" sz="2800" dirty="0"/>
          </a:p>
        </p:txBody>
      </p:sp>
    </p:spTree>
    <p:extLst>
      <p:ext uri="{BB962C8B-B14F-4D97-AF65-F5344CB8AC3E}">
        <p14:creationId xmlns:p14="http://schemas.microsoft.com/office/powerpoint/2010/main" val="3166094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9E7092B3-ADD9-4F53-AE3D-DC323172DA23}"/>
              </a:ext>
            </a:extLst>
          </p:cNvPr>
          <p:cNvSpPr/>
          <p:nvPr/>
        </p:nvSpPr>
        <p:spPr>
          <a:xfrm>
            <a:off x="251520" y="764704"/>
            <a:ext cx="9073008" cy="523220"/>
          </a:xfrm>
          <a:prstGeom prst="rect">
            <a:avLst/>
          </a:prstGeom>
        </p:spPr>
        <p:txBody>
          <a:bodyPr wrap="square">
            <a:spAutoFit/>
          </a:bodyPr>
          <a:lstStyle/>
          <a:p>
            <a:r>
              <a:rPr lang="en-US" sz="2800" b="1" dirty="0">
                <a:solidFill>
                  <a:schemeClr val="accent1">
                    <a:lumMod val="75000"/>
                  </a:schemeClr>
                </a:solidFill>
              </a:rPr>
              <a:t>Challenges and organization of work</a:t>
            </a:r>
            <a:endParaRPr lang="it-IT" sz="2800" dirty="0"/>
          </a:p>
        </p:txBody>
      </p:sp>
      <p:pic>
        <p:nvPicPr>
          <p:cNvPr id="4" name="Immagine 3">
            <a:extLst>
              <a:ext uri="{FF2B5EF4-FFF2-40B4-BE49-F238E27FC236}">
                <a16:creationId xmlns:a16="http://schemas.microsoft.com/office/drawing/2014/main" id="{6224A422-DCAF-4685-B5FB-E153FCA2E9BE}"/>
              </a:ext>
            </a:extLst>
          </p:cNvPr>
          <p:cNvPicPr>
            <a:picLocks noChangeAspect="1"/>
          </p:cNvPicPr>
          <p:nvPr/>
        </p:nvPicPr>
        <p:blipFill>
          <a:blip r:embed="rId2"/>
          <a:stretch>
            <a:fillRect/>
          </a:stretch>
        </p:blipFill>
        <p:spPr>
          <a:xfrm>
            <a:off x="107504" y="1556792"/>
            <a:ext cx="8867248" cy="3744416"/>
          </a:xfrm>
          <a:prstGeom prst="rect">
            <a:avLst/>
          </a:prstGeom>
        </p:spPr>
      </p:pic>
      <p:sp>
        <p:nvSpPr>
          <p:cNvPr id="2" name="CasellaDiTesto 1">
            <a:extLst>
              <a:ext uri="{FF2B5EF4-FFF2-40B4-BE49-F238E27FC236}">
                <a16:creationId xmlns:a16="http://schemas.microsoft.com/office/drawing/2014/main" id="{3F35DED2-19A6-4507-842B-29C2D1EEC5B4}"/>
              </a:ext>
            </a:extLst>
          </p:cNvPr>
          <p:cNvSpPr txBox="1"/>
          <p:nvPr/>
        </p:nvSpPr>
        <p:spPr>
          <a:xfrm>
            <a:off x="467544" y="5805264"/>
            <a:ext cx="7344816" cy="400110"/>
          </a:xfrm>
          <a:prstGeom prst="rect">
            <a:avLst/>
          </a:prstGeom>
          <a:noFill/>
        </p:spPr>
        <p:txBody>
          <a:bodyPr wrap="square" rtlCol="0">
            <a:spAutoFit/>
          </a:bodyPr>
          <a:lstStyle/>
          <a:p>
            <a:r>
              <a:rPr lang="it-IT" sz="2000" dirty="0"/>
              <a:t>CEN </a:t>
            </a:r>
            <a:r>
              <a:rPr lang="it-IT" sz="2000" dirty="0" err="1"/>
              <a:t>is</a:t>
            </a:r>
            <a:r>
              <a:rPr lang="it-IT" sz="2000" dirty="0"/>
              <a:t> the  </a:t>
            </a:r>
            <a:r>
              <a:rPr lang="it-IT" sz="2000" dirty="0" err="1"/>
              <a:t>European</a:t>
            </a:r>
            <a:r>
              <a:rPr lang="it-IT" sz="2000" dirty="0"/>
              <a:t> Committee for </a:t>
            </a:r>
            <a:r>
              <a:rPr lang="it-IT" sz="2000" dirty="0" err="1"/>
              <a:t>Standardization</a:t>
            </a:r>
            <a:r>
              <a:rPr lang="it-IT" sz="2000" dirty="0"/>
              <a:t>,</a:t>
            </a:r>
          </a:p>
        </p:txBody>
      </p:sp>
    </p:spTree>
    <p:extLst>
      <p:ext uri="{BB962C8B-B14F-4D97-AF65-F5344CB8AC3E}">
        <p14:creationId xmlns:p14="http://schemas.microsoft.com/office/powerpoint/2010/main" val="1528634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14C9425-8C79-4B47-A351-E1ADE5C7500B}"/>
              </a:ext>
            </a:extLst>
          </p:cNvPr>
          <p:cNvSpPr/>
          <p:nvPr/>
        </p:nvSpPr>
        <p:spPr>
          <a:xfrm>
            <a:off x="251520" y="764704"/>
            <a:ext cx="9073008" cy="523220"/>
          </a:xfrm>
          <a:prstGeom prst="rect">
            <a:avLst/>
          </a:prstGeom>
        </p:spPr>
        <p:txBody>
          <a:bodyPr wrap="square">
            <a:spAutoFit/>
          </a:bodyPr>
          <a:lstStyle/>
          <a:p>
            <a:r>
              <a:rPr lang="en-US" sz="2800" b="1" dirty="0">
                <a:solidFill>
                  <a:schemeClr val="accent1">
                    <a:lumMod val="75000"/>
                  </a:schemeClr>
                </a:solidFill>
              </a:rPr>
              <a:t>Activities performed within T5.3</a:t>
            </a:r>
            <a:endParaRPr lang="it-IT" sz="2800" dirty="0"/>
          </a:p>
        </p:txBody>
      </p:sp>
      <p:pic>
        <p:nvPicPr>
          <p:cNvPr id="3" name="Immagine 2">
            <a:extLst>
              <a:ext uri="{FF2B5EF4-FFF2-40B4-BE49-F238E27FC236}">
                <a16:creationId xmlns:a16="http://schemas.microsoft.com/office/drawing/2014/main" id="{76DD288A-96A9-49DA-AF67-2E7BDF549BAF}"/>
              </a:ext>
            </a:extLst>
          </p:cNvPr>
          <p:cNvPicPr>
            <a:picLocks noChangeAspect="1"/>
          </p:cNvPicPr>
          <p:nvPr/>
        </p:nvPicPr>
        <p:blipFill>
          <a:blip r:embed="rId2"/>
          <a:stretch>
            <a:fillRect/>
          </a:stretch>
        </p:blipFill>
        <p:spPr>
          <a:xfrm>
            <a:off x="0" y="1412776"/>
            <a:ext cx="9039532" cy="4608512"/>
          </a:xfrm>
          <a:prstGeom prst="rect">
            <a:avLst/>
          </a:prstGeom>
        </p:spPr>
      </p:pic>
    </p:spTree>
    <p:extLst>
      <p:ext uri="{BB962C8B-B14F-4D97-AF65-F5344CB8AC3E}">
        <p14:creationId xmlns:p14="http://schemas.microsoft.com/office/powerpoint/2010/main" val="2091977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2C92828-7E7D-4F8F-A751-2E9EC99EF58B}"/>
              </a:ext>
            </a:extLst>
          </p:cNvPr>
          <p:cNvPicPr>
            <a:picLocks noChangeAspect="1"/>
          </p:cNvPicPr>
          <p:nvPr/>
        </p:nvPicPr>
        <p:blipFill rotWithShape="1">
          <a:blip r:embed="rId2"/>
          <a:srcRect t="14063" r="12746"/>
          <a:stretch/>
        </p:blipFill>
        <p:spPr>
          <a:xfrm>
            <a:off x="0" y="1614966"/>
            <a:ext cx="9132652" cy="4694354"/>
          </a:xfrm>
          <a:prstGeom prst="rect">
            <a:avLst/>
          </a:prstGeom>
        </p:spPr>
      </p:pic>
      <p:sp>
        <p:nvSpPr>
          <p:cNvPr id="3" name="Rettangolo 2">
            <a:extLst>
              <a:ext uri="{FF2B5EF4-FFF2-40B4-BE49-F238E27FC236}">
                <a16:creationId xmlns:a16="http://schemas.microsoft.com/office/drawing/2014/main" id="{05EC4252-2673-4DCA-AC37-6A3D761D3931}"/>
              </a:ext>
            </a:extLst>
          </p:cNvPr>
          <p:cNvSpPr/>
          <p:nvPr/>
        </p:nvSpPr>
        <p:spPr>
          <a:xfrm>
            <a:off x="251520" y="764704"/>
            <a:ext cx="9073008" cy="523220"/>
          </a:xfrm>
          <a:prstGeom prst="rect">
            <a:avLst/>
          </a:prstGeom>
        </p:spPr>
        <p:txBody>
          <a:bodyPr wrap="square">
            <a:spAutoFit/>
          </a:bodyPr>
          <a:lstStyle/>
          <a:p>
            <a:r>
              <a:rPr lang="en-US" sz="2800" b="1" dirty="0">
                <a:solidFill>
                  <a:schemeClr val="accent1">
                    <a:lumMod val="75000"/>
                  </a:schemeClr>
                </a:solidFill>
              </a:rPr>
              <a:t>The organization of CEN/TC 268/WG6</a:t>
            </a:r>
            <a:endParaRPr lang="it-IT" sz="2800" dirty="0"/>
          </a:p>
        </p:txBody>
      </p:sp>
      <p:pic>
        <p:nvPicPr>
          <p:cNvPr id="4" name="Immagine 3">
            <a:extLst>
              <a:ext uri="{FF2B5EF4-FFF2-40B4-BE49-F238E27FC236}">
                <a16:creationId xmlns:a16="http://schemas.microsoft.com/office/drawing/2014/main" id="{2004FD7D-BACB-4C3D-8421-007B869394D9}"/>
              </a:ext>
            </a:extLst>
          </p:cNvPr>
          <p:cNvPicPr>
            <a:picLocks noChangeAspect="1"/>
          </p:cNvPicPr>
          <p:nvPr/>
        </p:nvPicPr>
        <p:blipFill>
          <a:blip r:embed="rId3"/>
          <a:stretch>
            <a:fillRect/>
          </a:stretch>
        </p:blipFill>
        <p:spPr>
          <a:xfrm>
            <a:off x="6588224" y="836712"/>
            <a:ext cx="720080" cy="706246"/>
          </a:xfrm>
          <a:prstGeom prst="rect">
            <a:avLst/>
          </a:prstGeom>
        </p:spPr>
      </p:pic>
    </p:spTree>
    <p:extLst>
      <p:ext uri="{BB962C8B-B14F-4D97-AF65-F5344CB8AC3E}">
        <p14:creationId xmlns:p14="http://schemas.microsoft.com/office/powerpoint/2010/main" val="3178645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CF09238-1144-4628-84BC-759CDEE6939E}"/>
              </a:ext>
            </a:extLst>
          </p:cNvPr>
          <p:cNvSpPr txBox="1"/>
          <p:nvPr/>
        </p:nvSpPr>
        <p:spPr>
          <a:xfrm>
            <a:off x="107504" y="980728"/>
            <a:ext cx="8712968" cy="830997"/>
          </a:xfrm>
          <a:prstGeom prst="rect">
            <a:avLst/>
          </a:prstGeom>
          <a:noFill/>
        </p:spPr>
        <p:txBody>
          <a:bodyPr wrap="square" rtlCol="0">
            <a:spAutoFit/>
          </a:bodyPr>
          <a:lstStyle/>
          <a:p>
            <a:pPr algn="ctr"/>
            <a:r>
              <a:rPr lang="it-IT" sz="2400" b="1" dirty="0">
                <a:solidFill>
                  <a:schemeClr val="accent1">
                    <a:lumMod val="75000"/>
                  </a:schemeClr>
                </a:solidFill>
              </a:rPr>
              <a:t>The </a:t>
            </a:r>
            <a:r>
              <a:rPr lang="it-IT" sz="2400" b="1" dirty="0" err="1">
                <a:solidFill>
                  <a:schemeClr val="accent1">
                    <a:lumMod val="75000"/>
                  </a:schemeClr>
                </a:solidFill>
              </a:rPr>
              <a:t>integrated</a:t>
            </a:r>
            <a:r>
              <a:rPr lang="it-IT" sz="2400" b="1" dirty="0">
                <a:solidFill>
                  <a:schemeClr val="accent1">
                    <a:lumMod val="75000"/>
                  </a:schemeClr>
                </a:solidFill>
              </a:rPr>
              <a:t> </a:t>
            </a:r>
            <a:r>
              <a:rPr lang="it-IT" sz="2400" b="1" dirty="0" err="1">
                <a:solidFill>
                  <a:schemeClr val="accent1">
                    <a:lumMod val="75000"/>
                  </a:schemeClr>
                </a:solidFill>
              </a:rPr>
              <a:t>Technological</a:t>
            </a:r>
            <a:r>
              <a:rPr lang="it-IT" sz="2400" b="1" dirty="0">
                <a:solidFill>
                  <a:schemeClr val="accent1">
                    <a:lumMod val="75000"/>
                  </a:schemeClr>
                </a:solidFill>
              </a:rPr>
              <a:t> </a:t>
            </a:r>
            <a:r>
              <a:rPr lang="it-IT" sz="2400" b="1" dirty="0" err="1">
                <a:solidFill>
                  <a:schemeClr val="accent1">
                    <a:lumMod val="75000"/>
                  </a:schemeClr>
                </a:solidFill>
              </a:rPr>
              <a:t>Infrastructure</a:t>
            </a:r>
            <a:r>
              <a:rPr lang="it-IT" sz="2400" b="1" dirty="0">
                <a:solidFill>
                  <a:schemeClr val="accent1">
                    <a:lumMod val="75000"/>
                  </a:schemeClr>
                </a:solidFill>
              </a:rPr>
              <a:t> </a:t>
            </a:r>
            <a:r>
              <a:rPr lang="it-IT" sz="2400" b="1" dirty="0" err="1">
                <a:solidFill>
                  <a:schemeClr val="accent1">
                    <a:lumMod val="75000"/>
                  </a:schemeClr>
                </a:solidFill>
              </a:rPr>
              <a:t>scheme</a:t>
            </a:r>
            <a:r>
              <a:rPr lang="it-IT" sz="2400" b="1" dirty="0">
                <a:solidFill>
                  <a:schemeClr val="accent1">
                    <a:lumMod val="75000"/>
                  </a:schemeClr>
                </a:solidFill>
              </a:rPr>
              <a:t>  </a:t>
            </a:r>
            <a:r>
              <a:rPr lang="it-IT" sz="2400" b="1" dirty="0" err="1">
                <a:solidFill>
                  <a:schemeClr val="accent1">
                    <a:lumMod val="75000"/>
                  </a:schemeClr>
                </a:solidFill>
              </a:rPr>
              <a:t>as</a:t>
            </a:r>
            <a:r>
              <a:rPr lang="it-IT" sz="2400" b="1" dirty="0">
                <a:solidFill>
                  <a:schemeClr val="accent1">
                    <a:lumMod val="75000"/>
                  </a:schemeClr>
                </a:solidFill>
              </a:rPr>
              <a:t>  </a:t>
            </a:r>
            <a:r>
              <a:rPr lang="it-IT" sz="2400" b="1" dirty="0" err="1">
                <a:solidFill>
                  <a:schemeClr val="accent1">
                    <a:lumMod val="75000"/>
                  </a:schemeClr>
                </a:solidFill>
              </a:rPr>
              <a:t>envisaged</a:t>
            </a:r>
            <a:r>
              <a:rPr lang="it-IT" sz="2400" b="1" dirty="0">
                <a:solidFill>
                  <a:schemeClr val="accent1">
                    <a:lumMod val="75000"/>
                  </a:schemeClr>
                </a:solidFill>
              </a:rPr>
              <a:t> by AMICI </a:t>
            </a:r>
            <a:r>
              <a:rPr lang="it-IT" sz="2400" b="1" dirty="0" err="1">
                <a:solidFill>
                  <a:schemeClr val="accent1">
                    <a:lumMod val="75000"/>
                  </a:schemeClr>
                </a:solidFill>
              </a:rPr>
              <a:t>at</a:t>
            </a:r>
            <a:r>
              <a:rPr lang="it-IT" sz="2400" b="1" dirty="0">
                <a:solidFill>
                  <a:schemeClr val="accent1">
                    <a:lumMod val="75000"/>
                  </a:schemeClr>
                </a:solidFill>
              </a:rPr>
              <a:t> the </a:t>
            </a:r>
            <a:r>
              <a:rPr lang="it-IT" sz="2400" b="1" dirty="0" err="1">
                <a:solidFill>
                  <a:schemeClr val="accent1">
                    <a:lumMod val="75000"/>
                  </a:schemeClr>
                </a:solidFill>
              </a:rPr>
              <a:t>starting</a:t>
            </a:r>
            <a:r>
              <a:rPr lang="it-IT" sz="2400" b="1" dirty="0">
                <a:solidFill>
                  <a:schemeClr val="accent1">
                    <a:lumMod val="75000"/>
                  </a:schemeClr>
                </a:solidFill>
              </a:rPr>
              <a:t> point of the project</a:t>
            </a:r>
          </a:p>
        </p:txBody>
      </p:sp>
      <p:pic>
        <p:nvPicPr>
          <p:cNvPr id="4" name="Immagine 3">
            <a:extLst>
              <a:ext uri="{FF2B5EF4-FFF2-40B4-BE49-F238E27FC236}">
                <a16:creationId xmlns:a16="http://schemas.microsoft.com/office/drawing/2014/main" id="{235D5DBC-E22F-4924-A9A7-7464222E035B}"/>
              </a:ext>
            </a:extLst>
          </p:cNvPr>
          <p:cNvPicPr>
            <a:picLocks noChangeAspect="1"/>
          </p:cNvPicPr>
          <p:nvPr/>
        </p:nvPicPr>
        <p:blipFill>
          <a:blip r:embed="rId2"/>
          <a:stretch>
            <a:fillRect/>
          </a:stretch>
        </p:blipFill>
        <p:spPr>
          <a:xfrm>
            <a:off x="539552" y="2636912"/>
            <a:ext cx="7495238" cy="3390476"/>
          </a:xfrm>
          <a:prstGeom prst="rect">
            <a:avLst/>
          </a:prstGeom>
        </p:spPr>
      </p:pic>
    </p:spTree>
    <p:extLst>
      <p:ext uri="{BB962C8B-B14F-4D97-AF65-F5344CB8AC3E}">
        <p14:creationId xmlns:p14="http://schemas.microsoft.com/office/powerpoint/2010/main" val="215999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9111A7C-7FD9-4948-A69D-9DC945BB5A3D}"/>
              </a:ext>
            </a:extLst>
          </p:cNvPr>
          <p:cNvPicPr>
            <a:picLocks noChangeAspect="1"/>
          </p:cNvPicPr>
          <p:nvPr/>
        </p:nvPicPr>
        <p:blipFill>
          <a:blip r:embed="rId2"/>
          <a:stretch>
            <a:fillRect/>
          </a:stretch>
        </p:blipFill>
        <p:spPr>
          <a:xfrm>
            <a:off x="132224" y="1841247"/>
            <a:ext cx="8879551" cy="3816424"/>
          </a:xfrm>
          <a:prstGeom prst="rect">
            <a:avLst/>
          </a:prstGeom>
        </p:spPr>
      </p:pic>
      <p:sp>
        <p:nvSpPr>
          <p:cNvPr id="3" name="Rettangolo 2">
            <a:extLst>
              <a:ext uri="{FF2B5EF4-FFF2-40B4-BE49-F238E27FC236}">
                <a16:creationId xmlns:a16="http://schemas.microsoft.com/office/drawing/2014/main" id="{BDB9006E-CE2C-4935-A38D-D778F3BE6FB2}"/>
              </a:ext>
            </a:extLst>
          </p:cNvPr>
          <p:cNvSpPr/>
          <p:nvPr/>
        </p:nvSpPr>
        <p:spPr>
          <a:xfrm>
            <a:off x="251520" y="764704"/>
            <a:ext cx="9073008" cy="523220"/>
          </a:xfrm>
          <a:prstGeom prst="rect">
            <a:avLst/>
          </a:prstGeom>
        </p:spPr>
        <p:txBody>
          <a:bodyPr wrap="square">
            <a:spAutoFit/>
          </a:bodyPr>
          <a:lstStyle/>
          <a:p>
            <a:r>
              <a:rPr lang="en-US" sz="2800" b="1" dirty="0">
                <a:solidFill>
                  <a:schemeClr val="accent1">
                    <a:lumMod val="75000"/>
                  </a:schemeClr>
                </a:solidFill>
              </a:rPr>
              <a:t>Status of T5.3</a:t>
            </a:r>
            <a:endParaRPr lang="it-IT" sz="2800" dirty="0"/>
          </a:p>
        </p:txBody>
      </p:sp>
      <p:sp>
        <p:nvSpPr>
          <p:cNvPr id="4" name="Rettangolo 3">
            <a:extLst>
              <a:ext uri="{FF2B5EF4-FFF2-40B4-BE49-F238E27FC236}">
                <a16:creationId xmlns:a16="http://schemas.microsoft.com/office/drawing/2014/main" id="{D0B018C7-997E-459D-B167-68B95732B275}"/>
              </a:ext>
            </a:extLst>
          </p:cNvPr>
          <p:cNvSpPr/>
          <p:nvPr/>
        </p:nvSpPr>
        <p:spPr>
          <a:xfrm>
            <a:off x="323528" y="5877272"/>
            <a:ext cx="8399973" cy="923330"/>
          </a:xfrm>
          <a:prstGeom prst="rect">
            <a:avLst/>
          </a:prstGeom>
        </p:spPr>
        <p:txBody>
          <a:bodyPr wrap="square">
            <a:spAutoFit/>
          </a:bodyPr>
          <a:lstStyle/>
          <a:p>
            <a:pPr algn="just"/>
            <a:r>
              <a:rPr lang="en-US" dirty="0" err="1"/>
              <a:t>Harmonised</a:t>
            </a:r>
            <a:r>
              <a:rPr lang="en-US" dirty="0"/>
              <a:t> Standards (HAS) consultants. The HAS consultants’ role is to assess whether the standards drafted by CEN, CENELEC, ETSI comply with the European Commission requests as outlined in the relevant </a:t>
            </a:r>
            <a:r>
              <a:rPr lang="en-US" dirty="0" err="1"/>
              <a:t>standardisation</a:t>
            </a:r>
            <a:r>
              <a:rPr lang="en-US" dirty="0"/>
              <a:t> mandates.</a:t>
            </a:r>
            <a:endParaRPr lang="it-IT" dirty="0"/>
          </a:p>
        </p:txBody>
      </p:sp>
    </p:spTree>
    <p:extLst>
      <p:ext uri="{BB962C8B-B14F-4D97-AF65-F5344CB8AC3E}">
        <p14:creationId xmlns:p14="http://schemas.microsoft.com/office/powerpoint/2010/main" val="1513601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370A8DA1-EEC2-409D-AB60-2B7F5A7480F2}"/>
              </a:ext>
            </a:extLst>
          </p:cNvPr>
          <p:cNvSpPr txBox="1"/>
          <p:nvPr/>
        </p:nvSpPr>
        <p:spPr>
          <a:xfrm>
            <a:off x="467544" y="1484784"/>
            <a:ext cx="8460432" cy="4769062"/>
          </a:xfrm>
          <a:prstGeom prst="rect">
            <a:avLst/>
          </a:prstGeom>
          <a:noFill/>
        </p:spPr>
        <p:txBody>
          <a:bodyPr wrap="square" rtlCol="0">
            <a:spAutoFit/>
          </a:bodyPr>
          <a:lstStyle/>
          <a:p>
            <a:pPr algn="just"/>
            <a:r>
              <a:rPr lang="en-US" sz="2400" b="1" dirty="0">
                <a:solidFill>
                  <a:schemeClr val="bg1">
                    <a:lumMod val="75000"/>
                  </a:schemeClr>
                </a:solidFill>
              </a:rPr>
              <a:t>T5.1     Professional training and apprenticeship</a:t>
            </a:r>
          </a:p>
          <a:p>
            <a:pPr algn="just"/>
            <a:r>
              <a:rPr lang="en-US" sz="2400" dirty="0">
                <a:solidFill>
                  <a:schemeClr val="bg1">
                    <a:lumMod val="75000"/>
                  </a:schemeClr>
                </a:solidFill>
              </a:rPr>
              <a:t>	Task Leader: C. </a:t>
            </a:r>
            <a:r>
              <a:rPr lang="en-US" sz="2400" dirty="0" err="1">
                <a:solidFill>
                  <a:schemeClr val="bg1">
                    <a:lumMod val="75000"/>
                  </a:schemeClr>
                </a:solidFill>
              </a:rPr>
              <a:t>Madec</a:t>
            </a:r>
            <a:r>
              <a:rPr lang="en-US" sz="2400" dirty="0">
                <a:solidFill>
                  <a:schemeClr val="bg1">
                    <a:lumMod val="75000"/>
                  </a:schemeClr>
                </a:solidFill>
              </a:rPr>
              <a:t> / </a:t>
            </a:r>
            <a:r>
              <a:rPr lang="en-US" sz="2400" dirty="0" err="1">
                <a:solidFill>
                  <a:schemeClr val="bg1">
                    <a:lumMod val="75000"/>
                  </a:schemeClr>
                </a:solidFill>
              </a:rPr>
              <a:t>O.Napoly</a:t>
            </a:r>
            <a:r>
              <a:rPr lang="en-US" sz="2400" dirty="0">
                <a:solidFill>
                  <a:schemeClr val="bg1">
                    <a:lumMod val="75000"/>
                  </a:schemeClr>
                </a:solidFill>
              </a:rPr>
              <a:t> (CEA)</a:t>
            </a:r>
          </a:p>
          <a:p>
            <a:pPr algn="just"/>
            <a:endParaRPr lang="en-US" sz="2400" dirty="0">
              <a:solidFill>
                <a:schemeClr val="bg1">
                  <a:lumMod val="75000"/>
                </a:schemeClr>
              </a:solidFill>
            </a:endParaRPr>
          </a:p>
          <a:p>
            <a:pPr algn="just"/>
            <a:r>
              <a:rPr lang="en-US" sz="2400" b="1" dirty="0">
                <a:solidFill>
                  <a:schemeClr val="bg1">
                    <a:lumMod val="75000"/>
                  </a:schemeClr>
                </a:solidFill>
              </a:rPr>
              <a:t>T5.2    Harmonization- Material and Component Re</a:t>
            </a:r>
            <a:r>
              <a:rPr lang="en-US" sz="2400" dirty="0">
                <a:solidFill>
                  <a:schemeClr val="bg1">
                    <a:lumMod val="75000"/>
                  </a:schemeClr>
                </a:solidFill>
              </a:rPr>
              <a:t>ferences</a:t>
            </a:r>
          </a:p>
          <a:p>
            <a:pPr algn="just"/>
            <a:r>
              <a:rPr lang="en-US" sz="2400" dirty="0">
                <a:solidFill>
                  <a:schemeClr val="bg1">
                    <a:lumMod val="75000"/>
                  </a:schemeClr>
                </a:solidFill>
              </a:rPr>
              <a:t>	Task Leader: </a:t>
            </a:r>
            <a:r>
              <a:rPr lang="en-US" sz="2400" dirty="0" err="1">
                <a:solidFill>
                  <a:schemeClr val="bg1">
                    <a:lumMod val="75000"/>
                  </a:schemeClr>
                </a:solidFill>
              </a:rPr>
              <a:t>M.Fouaidy</a:t>
            </a:r>
            <a:r>
              <a:rPr lang="en-US" sz="2400" dirty="0">
                <a:solidFill>
                  <a:schemeClr val="bg1">
                    <a:lumMod val="75000"/>
                  </a:schemeClr>
                </a:solidFill>
              </a:rPr>
              <a:t>  (CNRS)</a:t>
            </a:r>
          </a:p>
          <a:p>
            <a:pPr algn="just">
              <a:lnSpc>
                <a:spcPts val="3300"/>
              </a:lnSpc>
            </a:pPr>
            <a:endParaRPr lang="en-US" sz="2400" dirty="0">
              <a:solidFill>
                <a:schemeClr val="bg1">
                  <a:lumMod val="75000"/>
                </a:schemeClr>
              </a:solidFill>
            </a:endParaRPr>
          </a:p>
          <a:p>
            <a:pPr algn="just"/>
            <a:r>
              <a:rPr lang="en-US" sz="2400" b="1" dirty="0">
                <a:solidFill>
                  <a:schemeClr val="bg1">
                    <a:lumMod val="75000"/>
                  </a:schemeClr>
                </a:solidFill>
              </a:rPr>
              <a:t>T5.3     Harmonization - Cryogenic Safety Procedures</a:t>
            </a:r>
          </a:p>
          <a:p>
            <a:pPr algn="just"/>
            <a:r>
              <a:rPr lang="en-US" sz="2400" dirty="0">
                <a:solidFill>
                  <a:schemeClr val="bg1">
                    <a:lumMod val="75000"/>
                  </a:schemeClr>
                </a:solidFill>
              </a:rPr>
              <a:t>	Task Leader: </a:t>
            </a:r>
            <a:r>
              <a:rPr lang="en-US" sz="2400" dirty="0" err="1">
                <a:solidFill>
                  <a:schemeClr val="bg1">
                    <a:lumMod val="75000"/>
                  </a:schemeClr>
                </a:solidFill>
              </a:rPr>
              <a:t>S.Grohman</a:t>
            </a:r>
            <a:r>
              <a:rPr lang="en-US" sz="2400" dirty="0">
                <a:solidFill>
                  <a:schemeClr val="bg1">
                    <a:lumMod val="75000"/>
                  </a:schemeClr>
                </a:solidFill>
              </a:rPr>
              <a:t> (KIT)</a:t>
            </a:r>
          </a:p>
          <a:p>
            <a:pPr algn="just">
              <a:lnSpc>
                <a:spcPts val="3300"/>
              </a:lnSpc>
            </a:pPr>
            <a:endParaRPr lang="en-US" sz="2400" dirty="0">
              <a:solidFill>
                <a:schemeClr val="accent1">
                  <a:lumMod val="75000"/>
                </a:schemeClr>
              </a:solidFill>
            </a:endParaRPr>
          </a:p>
          <a:p>
            <a:pPr algn="just"/>
            <a:r>
              <a:rPr lang="en-US" sz="2400" b="1" dirty="0">
                <a:solidFill>
                  <a:schemeClr val="accent1">
                    <a:lumMod val="75000"/>
                  </a:schemeClr>
                </a:solidFill>
              </a:rPr>
              <a:t>T5.4	Requirements and conditions for developing 	prototypes  with  the industry </a:t>
            </a:r>
          </a:p>
          <a:p>
            <a:pPr algn="just"/>
            <a:r>
              <a:rPr lang="en-US" sz="2400" dirty="0">
                <a:solidFill>
                  <a:schemeClr val="accent1">
                    <a:lumMod val="75000"/>
                  </a:schemeClr>
                </a:solidFill>
              </a:rPr>
              <a:t>	Task Leader: </a:t>
            </a:r>
            <a:r>
              <a:rPr lang="en-US" sz="2400" dirty="0" err="1">
                <a:solidFill>
                  <a:schemeClr val="accent1">
                    <a:lumMod val="75000"/>
                  </a:schemeClr>
                </a:solidFill>
              </a:rPr>
              <a:t>M.Michelato</a:t>
            </a:r>
            <a:r>
              <a:rPr lang="en-US" sz="2400" dirty="0">
                <a:solidFill>
                  <a:schemeClr val="accent1">
                    <a:lumMod val="75000"/>
                  </a:schemeClr>
                </a:solidFill>
              </a:rPr>
              <a:t>, F. </a:t>
            </a:r>
            <a:r>
              <a:rPr lang="en-US" sz="2400" dirty="0" err="1">
                <a:solidFill>
                  <a:schemeClr val="accent1">
                    <a:lumMod val="75000"/>
                  </a:schemeClr>
                </a:solidFill>
              </a:rPr>
              <a:t>Broggi</a:t>
            </a:r>
            <a:r>
              <a:rPr lang="en-US" sz="2400" dirty="0">
                <a:solidFill>
                  <a:schemeClr val="accent1">
                    <a:lumMod val="75000"/>
                  </a:schemeClr>
                </a:solidFill>
              </a:rPr>
              <a:t> (INFN)</a:t>
            </a:r>
          </a:p>
        </p:txBody>
      </p:sp>
      <p:sp>
        <p:nvSpPr>
          <p:cNvPr id="3" name="TextBox 14">
            <a:extLst>
              <a:ext uri="{FF2B5EF4-FFF2-40B4-BE49-F238E27FC236}">
                <a16:creationId xmlns:a16="http://schemas.microsoft.com/office/drawing/2014/main" id="{56110CEC-B701-47B8-A4E9-8E02D8D34CD8}"/>
              </a:ext>
            </a:extLst>
          </p:cNvPr>
          <p:cNvSpPr txBox="1"/>
          <p:nvPr/>
        </p:nvSpPr>
        <p:spPr>
          <a:xfrm>
            <a:off x="439770" y="836712"/>
            <a:ext cx="8380701" cy="523220"/>
          </a:xfrm>
          <a:prstGeom prst="rect">
            <a:avLst/>
          </a:prstGeom>
          <a:noFill/>
        </p:spPr>
        <p:txBody>
          <a:bodyPr wrap="square" rtlCol="0">
            <a:spAutoFit/>
          </a:bodyPr>
          <a:lstStyle/>
          <a:p>
            <a:pPr algn="ctr"/>
            <a:r>
              <a:rPr lang="it-IT" sz="2800" b="1" dirty="0">
                <a:solidFill>
                  <a:schemeClr val="accent1">
                    <a:lumMod val="75000"/>
                  </a:schemeClr>
                </a:solidFill>
              </a:rPr>
              <a:t>The WP5.4 Tasks </a:t>
            </a:r>
            <a:endParaRPr lang="en-US" sz="2800" dirty="0">
              <a:solidFill>
                <a:schemeClr val="accent1">
                  <a:lumMod val="75000"/>
                </a:schemeClr>
              </a:solidFill>
            </a:endParaRPr>
          </a:p>
        </p:txBody>
      </p:sp>
    </p:spTree>
    <p:extLst>
      <p:ext uri="{BB962C8B-B14F-4D97-AF65-F5344CB8AC3E}">
        <p14:creationId xmlns:p14="http://schemas.microsoft.com/office/powerpoint/2010/main" val="351011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390763E-3F26-4395-8D1A-A4707DD5C681}"/>
              </a:ext>
            </a:extLst>
          </p:cNvPr>
          <p:cNvSpPr/>
          <p:nvPr/>
        </p:nvSpPr>
        <p:spPr>
          <a:xfrm>
            <a:off x="179512" y="836712"/>
            <a:ext cx="8712968" cy="6001643"/>
          </a:xfrm>
          <a:prstGeom prst="rect">
            <a:avLst/>
          </a:prstGeom>
        </p:spPr>
        <p:txBody>
          <a:bodyPr wrap="square">
            <a:spAutoFit/>
          </a:bodyPr>
          <a:lstStyle/>
          <a:p>
            <a:pPr algn="just"/>
            <a:r>
              <a:rPr lang="en-US" sz="2400" b="1" dirty="0">
                <a:solidFill>
                  <a:schemeClr val="accent1">
                    <a:lumMod val="75000"/>
                  </a:schemeClr>
                </a:solidFill>
              </a:rPr>
              <a:t>T5.4 Requirements and conditions for developing 	prototypes  with  the industry </a:t>
            </a:r>
          </a:p>
          <a:p>
            <a:pPr algn="just"/>
            <a:r>
              <a:rPr lang="en-US" sz="2400" dirty="0">
                <a:solidFill>
                  <a:schemeClr val="accent1">
                    <a:lumMod val="75000"/>
                  </a:schemeClr>
                </a:solidFill>
              </a:rPr>
              <a:t>Task Leader: </a:t>
            </a:r>
            <a:r>
              <a:rPr lang="en-US" sz="2400" dirty="0" err="1">
                <a:solidFill>
                  <a:schemeClr val="accent1">
                    <a:lumMod val="75000"/>
                  </a:schemeClr>
                </a:solidFill>
              </a:rPr>
              <a:t>M.Michelato</a:t>
            </a:r>
            <a:r>
              <a:rPr lang="en-US" sz="2400" dirty="0">
                <a:solidFill>
                  <a:schemeClr val="accent1">
                    <a:lumMod val="75000"/>
                  </a:schemeClr>
                </a:solidFill>
              </a:rPr>
              <a:t> and </a:t>
            </a:r>
            <a:r>
              <a:rPr lang="en-US" sz="2400" dirty="0" err="1">
                <a:solidFill>
                  <a:schemeClr val="accent1">
                    <a:lumMod val="75000"/>
                  </a:schemeClr>
                </a:solidFill>
              </a:rPr>
              <a:t>F.Broggi</a:t>
            </a:r>
            <a:endParaRPr lang="en-US" sz="2400" dirty="0">
              <a:solidFill>
                <a:schemeClr val="accent1">
                  <a:lumMod val="75000"/>
                </a:schemeClr>
              </a:solidFill>
            </a:endParaRPr>
          </a:p>
          <a:p>
            <a:pPr algn="just"/>
            <a:r>
              <a:rPr lang="en-US" sz="2400" dirty="0">
                <a:solidFill>
                  <a:schemeClr val="accent1">
                    <a:lumMod val="75000"/>
                  </a:schemeClr>
                </a:solidFill>
              </a:rPr>
              <a:t>Participants: INFN </a:t>
            </a:r>
          </a:p>
          <a:p>
            <a:pPr algn="just"/>
            <a:r>
              <a:rPr lang="it-IT" sz="2400" dirty="0" err="1">
                <a:solidFill>
                  <a:schemeClr val="accent1">
                    <a:lumMod val="75000"/>
                  </a:schemeClr>
                </a:solidFill>
              </a:rPr>
              <a:t>Results</a:t>
            </a:r>
            <a:r>
              <a:rPr lang="it-IT" sz="2400" dirty="0">
                <a:solidFill>
                  <a:schemeClr val="accent1">
                    <a:lumMod val="75000"/>
                  </a:schemeClr>
                </a:solidFill>
              </a:rPr>
              <a:t> in Deliverable D5.5</a:t>
            </a:r>
          </a:p>
          <a:p>
            <a:pPr algn="just"/>
            <a:endParaRPr lang="en-US" sz="2400" dirty="0">
              <a:solidFill>
                <a:schemeClr val="bg1">
                  <a:lumMod val="65000"/>
                </a:schemeClr>
              </a:solidFill>
            </a:endParaRPr>
          </a:p>
          <a:p>
            <a:pPr lvl="0" algn="just"/>
            <a:r>
              <a:rPr lang="en-US" sz="2400" dirty="0">
                <a:solidFill>
                  <a:srgbClr val="1F497D"/>
                </a:solidFill>
              </a:rPr>
              <a:t>The aim of task WP5.4 </a:t>
            </a:r>
            <a:r>
              <a:rPr lang="en-US" sz="2400" u="sng" dirty="0">
                <a:solidFill>
                  <a:srgbClr val="1F497D"/>
                </a:solidFill>
              </a:rPr>
              <a:t>is the definition, in cooperation with interested companies, of the basic requirements and conditions that can make attractive, feasible and effective to engage companies in developing prototypes of accelerator components (or significant accelerator parts) or large superconducting magnets</a:t>
            </a:r>
            <a:r>
              <a:rPr lang="en-US" sz="2400" dirty="0">
                <a:solidFill>
                  <a:srgbClr val="1F497D"/>
                </a:solidFill>
              </a:rPr>
              <a:t>. </a:t>
            </a:r>
          </a:p>
          <a:p>
            <a:pPr lvl="0" algn="just"/>
            <a:r>
              <a:rPr lang="en-US" sz="2400" dirty="0">
                <a:solidFill>
                  <a:srgbClr val="1F497D"/>
                </a:solidFill>
              </a:rPr>
              <a:t>Significant activities on:</a:t>
            </a:r>
          </a:p>
          <a:p>
            <a:pPr marL="342900" lvl="0" indent="-342900" algn="just">
              <a:buFont typeface="Arial" panose="020B0604020202020204" pitchFamily="34" charset="0"/>
              <a:buChar char="•"/>
            </a:pPr>
            <a:r>
              <a:rPr lang="en-US" sz="2400" dirty="0">
                <a:solidFill>
                  <a:srgbClr val="1F497D"/>
                </a:solidFill>
              </a:rPr>
              <a:t>Understanding the legal frameworks in EU for innovative projects</a:t>
            </a:r>
          </a:p>
          <a:p>
            <a:pPr marL="342900" lvl="0" indent="-342900" algn="just">
              <a:buFont typeface="Arial" panose="020B0604020202020204" pitchFamily="34" charset="0"/>
              <a:buChar char="•"/>
            </a:pPr>
            <a:r>
              <a:rPr lang="en-US" sz="2400" dirty="0">
                <a:solidFill>
                  <a:srgbClr val="1F497D"/>
                </a:solidFill>
              </a:rPr>
              <a:t>The modalities for co-joint developments of models and prototypes</a:t>
            </a:r>
          </a:p>
          <a:p>
            <a:pPr marL="342900" lvl="0" indent="-342900" algn="just">
              <a:buFont typeface="Arial" panose="020B0604020202020204" pitchFamily="34" charset="0"/>
              <a:buChar char="•"/>
            </a:pPr>
            <a:r>
              <a:rPr lang="en-US" sz="2400" dirty="0">
                <a:solidFill>
                  <a:srgbClr val="1F497D"/>
                </a:solidFill>
              </a:rPr>
              <a:t>The Intellectual Property</a:t>
            </a:r>
          </a:p>
        </p:txBody>
      </p:sp>
    </p:spTree>
    <p:extLst>
      <p:ext uri="{BB962C8B-B14F-4D97-AF65-F5344CB8AC3E}">
        <p14:creationId xmlns:p14="http://schemas.microsoft.com/office/powerpoint/2010/main" val="557842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B38632-91F2-4ACF-8EDD-9853F3DB7FB0}"/>
              </a:ext>
            </a:extLst>
          </p:cNvPr>
          <p:cNvSpPr/>
          <p:nvPr/>
        </p:nvSpPr>
        <p:spPr>
          <a:xfrm>
            <a:off x="179512" y="764704"/>
            <a:ext cx="8712968" cy="6001643"/>
          </a:xfrm>
          <a:prstGeom prst="rect">
            <a:avLst/>
          </a:prstGeom>
        </p:spPr>
        <p:txBody>
          <a:bodyPr wrap="square">
            <a:spAutoFit/>
          </a:bodyPr>
          <a:lstStyle/>
          <a:p>
            <a:pPr algn="ctr"/>
            <a:r>
              <a:rPr lang="en-US" sz="2400" b="1" dirty="0">
                <a:solidFill>
                  <a:schemeClr val="accent1">
                    <a:lumMod val="75000"/>
                  </a:schemeClr>
                </a:solidFill>
              </a:rPr>
              <a:t>Definitions</a:t>
            </a:r>
          </a:p>
          <a:p>
            <a:pPr algn="ctr"/>
            <a:endParaRPr lang="en-US" sz="2400" b="1" dirty="0">
              <a:solidFill>
                <a:schemeClr val="accent1">
                  <a:lumMod val="75000"/>
                </a:schemeClr>
              </a:solidFill>
            </a:endParaRPr>
          </a:p>
          <a:p>
            <a:pPr algn="just"/>
            <a:r>
              <a:rPr lang="en-GB" sz="2300" b="1" dirty="0">
                <a:solidFill>
                  <a:schemeClr val="accent1">
                    <a:lumMod val="75000"/>
                  </a:schemeClr>
                </a:solidFill>
              </a:rPr>
              <a:t>Model</a:t>
            </a:r>
            <a:r>
              <a:rPr lang="en-GB" sz="2300" dirty="0">
                <a:solidFill>
                  <a:schemeClr val="accent1">
                    <a:lumMod val="75000"/>
                  </a:schemeClr>
                </a:solidFill>
              </a:rPr>
              <a:t>: A device based on first development of conceptual ideas with a scaled (and many times progressive) approach. Usually tooling is not (fully) available yet. Many models could be necessary before moving to the next step of prototyping. In terms of Technology </a:t>
            </a:r>
            <a:r>
              <a:rPr lang="en-GB" sz="2300" dirty="0" err="1">
                <a:solidFill>
                  <a:schemeClr val="accent1">
                    <a:lumMod val="75000"/>
                  </a:schemeClr>
                </a:solidFill>
              </a:rPr>
              <a:t>Readness</a:t>
            </a:r>
            <a:r>
              <a:rPr lang="en-GB" sz="2300" dirty="0">
                <a:solidFill>
                  <a:schemeClr val="accent1">
                    <a:lumMod val="75000"/>
                  </a:schemeClr>
                </a:solidFill>
              </a:rPr>
              <a:t> Level a model stays in the range TRL4-TRL5. </a:t>
            </a:r>
          </a:p>
          <a:p>
            <a:pPr algn="just"/>
            <a:endParaRPr lang="it-IT" sz="2300" dirty="0">
              <a:solidFill>
                <a:schemeClr val="accent1">
                  <a:lumMod val="75000"/>
                </a:schemeClr>
              </a:solidFill>
            </a:endParaRPr>
          </a:p>
          <a:p>
            <a:pPr algn="just"/>
            <a:r>
              <a:rPr lang="en-GB" sz="2300" b="1" dirty="0">
                <a:solidFill>
                  <a:schemeClr val="accent1">
                    <a:lumMod val="75000"/>
                  </a:schemeClr>
                </a:solidFill>
              </a:rPr>
              <a:t>Prototype</a:t>
            </a:r>
            <a:r>
              <a:rPr lang="en-GB" sz="2300" dirty="0">
                <a:solidFill>
                  <a:schemeClr val="accent1">
                    <a:lumMod val="75000"/>
                  </a:schemeClr>
                </a:solidFill>
              </a:rPr>
              <a:t>: An almost mature component, for final assessing and training of tools and manufacturing methods . In principle it could be used in an accelerator. Also in this case more than one prototype could be required before moving to the following step of component production. A prototype can range between TRL6 and TRL8.</a:t>
            </a:r>
          </a:p>
          <a:p>
            <a:pPr algn="just"/>
            <a:endParaRPr lang="it-IT" sz="2300" dirty="0">
              <a:solidFill>
                <a:schemeClr val="accent1">
                  <a:lumMod val="75000"/>
                </a:schemeClr>
              </a:solidFill>
            </a:endParaRPr>
          </a:p>
          <a:p>
            <a:pPr algn="just"/>
            <a:r>
              <a:rPr lang="en-GB" sz="2300" b="1" dirty="0">
                <a:solidFill>
                  <a:schemeClr val="accent1">
                    <a:lumMod val="75000"/>
                  </a:schemeClr>
                </a:solidFill>
              </a:rPr>
              <a:t>Mass Production:</a:t>
            </a:r>
            <a:r>
              <a:rPr lang="en-GB" sz="2300" dirty="0">
                <a:solidFill>
                  <a:schemeClr val="accent1">
                    <a:lumMod val="75000"/>
                  </a:schemeClr>
                </a:solidFill>
              </a:rPr>
              <a:t> Mature components. No more changes applied </a:t>
            </a:r>
            <a:r>
              <a:rPr lang="en-GB" sz="2300" dirty="0" err="1">
                <a:solidFill>
                  <a:schemeClr val="accent1">
                    <a:lumMod val="75000"/>
                  </a:schemeClr>
                </a:solidFill>
              </a:rPr>
              <a:t>wrt</a:t>
            </a:r>
            <a:r>
              <a:rPr lang="en-GB" sz="2300" dirty="0">
                <a:solidFill>
                  <a:schemeClr val="accent1">
                    <a:lumMod val="75000"/>
                  </a:schemeClr>
                </a:solidFill>
              </a:rPr>
              <a:t> the last prototype (TRL9)</a:t>
            </a:r>
            <a:endParaRPr lang="it-IT" sz="2300" dirty="0">
              <a:solidFill>
                <a:schemeClr val="accent1">
                  <a:lumMod val="75000"/>
                </a:schemeClr>
              </a:solidFill>
            </a:endParaRPr>
          </a:p>
        </p:txBody>
      </p:sp>
      <p:sp>
        <p:nvSpPr>
          <p:cNvPr id="3" name="Rettangolo 2">
            <a:extLst>
              <a:ext uri="{FF2B5EF4-FFF2-40B4-BE49-F238E27FC236}">
                <a16:creationId xmlns:a16="http://schemas.microsoft.com/office/drawing/2014/main" id="{8D432936-4C11-40F8-997A-4E4D23354401}"/>
              </a:ext>
            </a:extLst>
          </p:cNvPr>
          <p:cNvSpPr/>
          <p:nvPr/>
        </p:nvSpPr>
        <p:spPr>
          <a:xfrm>
            <a:off x="158514" y="4450509"/>
            <a:ext cx="8807109" cy="20748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0B53AD73-2D7D-4116-9603-2A5808421E2E}"/>
              </a:ext>
            </a:extLst>
          </p:cNvPr>
          <p:cNvSpPr/>
          <p:nvPr/>
        </p:nvSpPr>
        <p:spPr>
          <a:xfrm>
            <a:off x="157378" y="2276872"/>
            <a:ext cx="8807109" cy="4248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C064002E-4641-492F-8095-63CB5403528A}"/>
              </a:ext>
            </a:extLst>
          </p:cNvPr>
          <p:cNvSpPr txBox="1"/>
          <p:nvPr/>
        </p:nvSpPr>
        <p:spPr>
          <a:xfrm>
            <a:off x="5796136" y="6091848"/>
            <a:ext cx="2880320" cy="369332"/>
          </a:xfrm>
          <a:prstGeom prst="rect">
            <a:avLst/>
          </a:prstGeom>
          <a:noFill/>
        </p:spPr>
        <p:txBody>
          <a:bodyPr wrap="square" rtlCol="0">
            <a:spAutoFit/>
          </a:bodyPr>
          <a:lstStyle/>
          <a:p>
            <a:r>
              <a:rPr lang="it-IT" b="1" dirty="0">
                <a:solidFill>
                  <a:srgbClr val="FF0000"/>
                </a:solidFill>
              </a:rPr>
              <a:t>Industry </a:t>
            </a:r>
            <a:r>
              <a:rPr lang="it-IT" b="1" dirty="0" err="1">
                <a:solidFill>
                  <a:srgbClr val="FF0000"/>
                </a:solidFill>
              </a:rPr>
              <a:t>involvement</a:t>
            </a:r>
            <a:endParaRPr lang="it-IT" b="1" dirty="0">
              <a:solidFill>
                <a:srgbClr val="FF0000"/>
              </a:solidFill>
            </a:endParaRPr>
          </a:p>
        </p:txBody>
      </p:sp>
    </p:spTree>
    <p:extLst>
      <p:ext uri="{BB962C8B-B14F-4D97-AF65-F5344CB8AC3E}">
        <p14:creationId xmlns:p14="http://schemas.microsoft.com/office/powerpoint/2010/main" val="101613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3E0A1F-1776-4A4D-B389-729599E91181}"/>
              </a:ext>
            </a:extLst>
          </p:cNvPr>
          <p:cNvSpPr txBox="1">
            <a:spLocks/>
          </p:cNvSpPr>
          <p:nvPr/>
        </p:nvSpPr>
        <p:spPr>
          <a:xfrm>
            <a:off x="323528" y="908720"/>
            <a:ext cx="8064895" cy="4810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tx2"/>
                </a:solidFill>
              </a:rPr>
              <a:t>The legal frameworks in EU for innovative projects</a:t>
            </a:r>
          </a:p>
        </p:txBody>
      </p:sp>
      <p:sp>
        <p:nvSpPr>
          <p:cNvPr id="3" name="Rectangle 6">
            <a:extLst>
              <a:ext uri="{FF2B5EF4-FFF2-40B4-BE49-F238E27FC236}">
                <a16:creationId xmlns:a16="http://schemas.microsoft.com/office/drawing/2014/main" id="{6CFCFBF3-351F-40D6-9EDB-070622D8B7F5}"/>
              </a:ext>
            </a:extLst>
          </p:cNvPr>
          <p:cNvSpPr/>
          <p:nvPr/>
        </p:nvSpPr>
        <p:spPr>
          <a:xfrm>
            <a:off x="395536" y="1556792"/>
            <a:ext cx="8212360" cy="4939814"/>
          </a:xfrm>
          <a:prstGeom prst="rect">
            <a:avLst/>
          </a:prstGeom>
        </p:spPr>
        <p:txBody>
          <a:bodyPr wrap="square">
            <a:spAutoFit/>
          </a:bodyPr>
          <a:lstStyle/>
          <a:p>
            <a:pPr lvl="0" algn="just"/>
            <a:r>
              <a:rPr lang="en-US" sz="2100" dirty="0">
                <a:solidFill>
                  <a:schemeClr val="tx2"/>
                </a:solidFill>
              </a:rPr>
              <a:t>A Guidance on Innovation Procurement has been issued by the European Commission in May 2018 with the possible administrative public procedures for innovation. We have checked that  the identified procedures  have been already integrated into the national laws for public contracts:</a:t>
            </a:r>
          </a:p>
          <a:p>
            <a:pPr lvl="0" algn="just"/>
            <a:endParaRPr lang="en-US" sz="2100" b="1" dirty="0">
              <a:solidFill>
                <a:schemeClr val="tx2"/>
              </a:solidFill>
            </a:endParaRPr>
          </a:p>
          <a:p>
            <a:pPr lvl="0" algn="just"/>
            <a:r>
              <a:rPr lang="en-US" sz="2100" b="1" dirty="0">
                <a:solidFill>
                  <a:schemeClr val="tx2"/>
                </a:solidFill>
              </a:rPr>
              <a:t>• </a:t>
            </a:r>
            <a:r>
              <a:rPr lang="en-US" sz="2100" b="1" u="sng" dirty="0">
                <a:solidFill>
                  <a:schemeClr val="tx2"/>
                </a:solidFill>
              </a:rPr>
              <a:t>Pre-commercial procurement (PCP)</a:t>
            </a:r>
          </a:p>
          <a:p>
            <a:pPr lvl="0" algn="just"/>
            <a:r>
              <a:rPr lang="en-US" sz="2100" b="1" dirty="0">
                <a:solidFill>
                  <a:schemeClr val="tx2"/>
                </a:solidFill>
              </a:rPr>
              <a:t>• </a:t>
            </a:r>
            <a:r>
              <a:rPr lang="en-US" sz="2100" b="1" u="sng" dirty="0">
                <a:solidFill>
                  <a:schemeClr val="tx2"/>
                </a:solidFill>
              </a:rPr>
              <a:t>Innovation Partnership</a:t>
            </a:r>
          </a:p>
          <a:p>
            <a:pPr lvl="0" algn="just"/>
            <a:r>
              <a:rPr lang="en-US" sz="2100" b="1" dirty="0">
                <a:solidFill>
                  <a:schemeClr val="tx2"/>
                </a:solidFill>
              </a:rPr>
              <a:t>• Competitive procedure with negotiation</a:t>
            </a:r>
          </a:p>
          <a:p>
            <a:pPr lvl="0" algn="just"/>
            <a:r>
              <a:rPr lang="en-US" sz="2100" b="1" dirty="0">
                <a:solidFill>
                  <a:schemeClr val="tx2"/>
                </a:solidFill>
              </a:rPr>
              <a:t>• Competitive dialogue</a:t>
            </a:r>
          </a:p>
          <a:p>
            <a:pPr lvl="0" algn="just"/>
            <a:endParaRPr lang="en-US" sz="2100" dirty="0">
              <a:solidFill>
                <a:schemeClr val="tx2"/>
              </a:solidFill>
            </a:endParaRPr>
          </a:p>
          <a:p>
            <a:pPr lvl="0" algn="just"/>
            <a:r>
              <a:rPr lang="en-US" sz="2100" dirty="0">
                <a:solidFill>
                  <a:schemeClr val="tx2"/>
                </a:solidFill>
              </a:rPr>
              <a:t>In an R&amp;D phase the first two procedures looks applicable. In the next two slides these legal procedures will be briefly reviewed with reference  to the AMICI  fields of interest. As general remark for all procedures: in all cases a public selection of the company/</a:t>
            </a:r>
            <a:r>
              <a:rPr lang="en-US" sz="2100" dirty="0" err="1">
                <a:solidFill>
                  <a:schemeClr val="tx2"/>
                </a:solidFill>
              </a:rPr>
              <a:t>ies</a:t>
            </a:r>
            <a:r>
              <a:rPr lang="en-US" sz="2100" dirty="0">
                <a:solidFill>
                  <a:schemeClr val="tx2"/>
                </a:solidFill>
              </a:rPr>
              <a:t> shall be done</a:t>
            </a:r>
          </a:p>
        </p:txBody>
      </p:sp>
    </p:spTree>
    <p:extLst>
      <p:ext uri="{BB962C8B-B14F-4D97-AF65-F5344CB8AC3E}">
        <p14:creationId xmlns:p14="http://schemas.microsoft.com/office/powerpoint/2010/main" val="3079774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1076DE-1057-4199-A53B-7CAEE254C7A4}"/>
              </a:ext>
            </a:extLst>
          </p:cNvPr>
          <p:cNvSpPr txBox="1">
            <a:spLocks/>
          </p:cNvSpPr>
          <p:nvPr/>
        </p:nvSpPr>
        <p:spPr>
          <a:xfrm>
            <a:off x="107504" y="836712"/>
            <a:ext cx="8280919" cy="4810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tx2"/>
                </a:solidFill>
              </a:rPr>
              <a:t>Pre-commercial procurement (PCP)</a:t>
            </a:r>
          </a:p>
        </p:txBody>
      </p:sp>
      <p:sp>
        <p:nvSpPr>
          <p:cNvPr id="3" name="Rectangle 6">
            <a:extLst>
              <a:ext uri="{FF2B5EF4-FFF2-40B4-BE49-F238E27FC236}">
                <a16:creationId xmlns:a16="http://schemas.microsoft.com/office/drawing/2014/main" id="{03222D02-14FA-4753-9993-84F57AC3A8AB}"/>
              </a:ext>
            </a:extLst>
          </p:cNvPr>
          <p:cNvSpPr/>
          <p:nvPr/>
        </p:nvSpPr>
        <p:spPr>
          <a:xfrm>
            <a:off x="465820" y="1556792"/>
            <a:ext cx="8212360" cy="4462760"/>
          </a:xfrm>
          <a:prstGeom prst="rect">
            <a:avLst/>
          </a:prstGeom>
        </p:spPr>
        <p:txBody>
          <a:bodyPr wrap="square">
            <a:spAutoFit/>
          </a:bodyPr>
          <a:lstStyle/>
          <a:p>
            <a:pPr algn="just"/>
            <a:r>
              <a:rPr lang="en-US" sz="2400" i="1" dirty="0">
                <a:solidFill>
                  <a:schemeClr val="accent1">
                    <a:lumMod val="75000"/>
                  </a:schemeClr>
                </a:solidFill>
              </a:rPr>
              <a:t>Pre-Commercial Procurement (PCP) is the procurement of research and development of </a:t>
            </a:r>
            <a:r>
              <a:rPr lang="en-US" sz="2400" i="1" u="sng" dirty="0">
                <a:solidFill>
                  <a:schemeClr val="accent1">
                    <a:lumMod val="75000"/>
                  </a:schemeClr>
                </a:solidFill>
              </a:rPr>
              <a:t>new innovative solutions before they are commercially available</a:t>
            </a:r>
            <a:r>
              <a:rPr lang="en-US" sz="2400" i="1" dirty="0">
                <a:solidFill>
                  <a:schemeClr val="accent1">
                    <a:lumMod val="75000"/>
                  </a:schemeClr>
                </a:solidFill>
              </a:rPr>
              <a:t>.</a:t>
            </a:r>
            <a:r>
              <a:rPr lang="en-GB" sz="2400" i="1" dirty="0">
                <a:solidFill>
                  <a:schemeClr val="accent1">
                    <a:lumMod val="75000"/>
                  </a:schemeClr>
                </a:solidFill>
              </a:rPr>
              <a:t> </a:t>
            </a:r>
            <a:r>
              <a:rPr lang="en-US" sz="2400" i="1" dirty="0">
                <a:solidFill>
                  <a:schemeClr val="accent1">
                    <a:lumMod val="75000"/>
                  </a:schemeClr>
                </a:solidFill>
              </a:rPr>
              <a:t>PCP involves different suppliers competing through different phases of development. The risks and benefits are shared between the procurers and the suppliers under market conditions.</a:t>
            </a:r>
          </a:p>
          <a:p>
            <a:endParaRPr lang="en-GB" sz="2400" dirty="0">
              <a:solidFill>
                <a:schemeClr val="accent1">
                  <a:lumMod val="75000"/>
                </a:schemeClr>
              </a:solidFill>
            </a:endParaRPr>
          </a:p>
          <a:p>
            <a:pPr algn="just"/>
            <a:r>
              <a:rPr lang="en-GB" sz="2400" dirty="0">
                <a:solidFill>
                  <a:schemeClr val="accent1">
                    <a:lumMod val="75000"/>
                  </a:schemeClr>
                </a:solidFill>
              </a:rPr>
              <a:t>The spirit of the PCP scheme is to fund companies to perform R&amp;D in a competitive environment. </a:t>
            </a:r>
            <a:r>
              <a:rPr lang="en-GB" sz="2400" u="sng" dirty="0">
                <a:solidFill>
                  <a:schemeClr val="accent1">
                    <a:lumMod val="75000"/>
                  </a:schemeClr>
                </a:solidFill>
              </a:rPr>
              <a:t>The business case is to engage small/medium industries to work on edge technologies, even if no large market volumes are expected</a:t>
            </a:r>
            <a:r>
              <a:rPr lang="en-GB" sz="2400" dirty="0">
                <a:solidFill>
                  <a:schemeClr val="accent1">
                    <a:lumMod val="75000"/>
                  </a:schemeClr>
                </a:solidFill>
              </a:rPr>
              <a:t>.</a:t>
            </a:r>
          </a:p>
          <a:p>
            <a:pPr marL="800100" lvl="1" indent="-342900">
              <a:buFont typeface="Wingdings" panose="05000000000000000000" pitchFamily="2" charset="2"/>
              <a:buChar char="§"/>
            </a:pPr>
            <a:endParaRPr lang="fr-FR" sz="2000" dirty="0">
              <a:solidFill>
                <a:schemeClr val="tx2"/>
              </a:solidFill>
              <a:latin typeface="Calibri"/>
            </a:endParaRPr>
          </a:p>
        </p:txBody>
      </p:sp>
    </p:spTree>
    <p:extLst>
      <p:ext uri="{BB962C8B-B14F-4D97-AF65-F5344CB8AC3E}">
        <p14:creationId xmlns:p14="http://schemas.microsoft.com/office/powerpoint/2010/main" val="2328418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722EEBE-7F28-4EB7-BA6D-0B99CEFA596F}"/>
              </a:ext>
            </a:extLst>
          </p:cNvPr>
          <p:cNvSpPr/>
          <p:nvPr/>
        </p:nvSpPr>
        <p:spPr>
          <a:xfrm>
            <a:off x="467544" y="1628800"/>
            <a:ext cx="8212360" cy="2308324"/>
          </a:xfrm>
          <a:prstGeom prst="rect">
            <a:avLst/>
          </a:prstGeom>
        </p:spPr>
        <p:txBody>
          <a:bodyPr wrap="square">
            <a:spAutoFit/>
          </a:bodyPr>
          <a:lstStyle/>
          <a:p>
            <a:pPr algn="just"/>
            <a:r>
              <a:rPr lang="en-US" sz="2400" dirty="0">
                <a:solidFill>
                  <a:schemeClr val="accent1">
                    <a:lumMod val="75000"/>
                  </a:schemeClr>
                </a:solidFill>
              </a:rPr>
              <a:t>A positive Pre-Commercial Procurement (PCP) initiative was funded by EU under the name QUACO (H2020 PCP). The project run in collaborative effort among four partners (two from AMICI):  CERN, CEA, CIEMAT, NBCJ coordinated by CERN,  around the development of the Q4-MQYY full scale quadrupole magnet prototypes for HL LHC project</a:t>
            </a:r>
            <a:r>
              <a:rPr lang="en-US" sz="2400" dirty="0">
                <a:solidFill>
                  <a:schemeClr val="accent1">
                    <a:lumMod val="50000"/>
                  </a:schemeClr>
                </a:solidFill>
              </a:rPr>
              <a:t>.</a:t>
            </a:r>
          </a:p>
        </p:txBody>
      </p:sp>
      <p:sp>
        <p:nvSpPr>
          <p:cNvPr id="3" name="Titre 1">
            <a:extLst>
              <a:ext uri="{FF2B5EF4-FFF2-40B4-BE49-F238E27FC236}">
                <a16:creationId xmlns:a16="http://schemas.microsoft.com/office/drawing/2014/main" id="{C517F8C0-69BC-47C7-B54B-1206593F1A66}"/>
              </a:ext>
            </a:extLst>
          </p:cNvPr>
          <p:cNvSpPr txBox="1">
            <a:spLocks/>
          </p:cNvSpPr>
          <p:nvPr/>
        </p:nvSpPr>
        <p:spPr>
          <a:xfrm>
            <a:off x="107504" y="872707"/>
            <a:ext cx="8280919" cy="4810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tx2"/>
                </a:solidFill>
              </a:rPr>
              <a:t>An example of PCP: QUACO</a:t>
            </a:r>
          </a:p>
        </p:txBody>
      </p:sp>
      <p:pic>
        <p:nvPicPr>
          <p:cNvPr id="4" name="Immagine 3" descr="Immagine che contiene clipart&#10;&#10;Descrizione generata automaticamente">
            <a:extLst>
              <a:ext uri="{FF2B5EF4-FFF2-40B4-BE49-F238E27FC236}">
                <a16:creationId xmlns:a16="http://schemas.microsoft.com/office/drawing/2014/main" id="{70F06C4B-13BA-4935-8F40-11826B44B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4212205"/>
            <a:ext cx="3618209" cy="2263373"/>
          </a:xfrm>
          <a:prstGeom prst="rect">
            <a:avLst/>
          </a:prstGeom>
        </p:spPr>
      </p:pic>
      <p:sp>
        <p:nvSpPr>
          <p:cNvPr id="5" name="Rettangolo 4">
            <a:extLst>
              <a:ext uri="{FF2B5EF4-FFF2-40B4-BE49-F238E27FC236}">
                <a16:creationId xmlns:a16="http://schemas.microsoft.com/office/drawing/2014/main" id="{444EA40F-EA80-41FD-9042-A1A2CE9E9710}"/>
              </a:ext>
            </a:extLst>
          </p:cNvPr>
          <p:cNvSpPr/>
          <p:nvPr/>
        </p:nvSpPr>
        <p:spPr>
          <a:xfrm>
            <a:off x="467544" y="4005064"/>
            <a:ext cx="4572000" cy="2677656"/>
          </a:xfrm>
          <a:prstGeom prst="rect">
            <a:avLst/>
          </a:prstGeom>
        </p:spPr>
        <p:txBody>
          <a:bodyPr>
            <a:spAutoFit/>
          </a:bodyPr>
          <a:lstStyle/>
          <a:p>
            <a:pPr algn="just"/>
            <a:r>
              <a:rPr lang="en-US" sz="2400" dirty="0">
                <a:solidFill>
                  <a:schemeClr val="accent1">
                    <a:lumMod val="75000"/>
                  </a:schemeClr>
                </a:solidFill>
              </a:rPr>
              <a:t>A possible drawback of PCP is related to the IP for the following (construction)  phases: </a:t>
            </a:r>
            <a:r>
              <a:rPr lang="en-US" sz="2400" u="sng" dirty="0">
                <a:solidFill>
                  <a:schemeClr val="accent1">
                    <a:lumMod val="75000"/>
                  </a:schemeClr>
                </a:solidFill>
              </a:rPr>
              <a:t>Only the involved companies have the needed knowledge and detect part of IP, so holding an advantage </a:t>
            </a:r>
            <a:r>
              <a:rPr lang="en-US" sz="2400" u="sng" dirty="0" err="1">
                <a:solidFill>
                  <a:schemeClr val="accent1">
                    <a:lumMod val="75000"/>
                  </a:schemeClr>
                </a:solidFill>
              </a:rPr>
              <a:t>wrt</a:t>
            </a:r>
            <a:r>
              <a:rPr lang="en-US" sz="2400" u="sng" dirty="0">
                <a:solidFill>
                  <a:schemeClr val="accent1">
                    <a:lumMod val="75000"/>
                  </a:schemeClr>
                </a:solidFill>
              </a:rPr>
              <a:t> possible competitors.</a:t>
            </a:r>
          </a:p>
        </p:txBody>
      </p:sp>
    </p:spTree>
    <p:extLst>
      <p:ext uri="{BB962C8B-B14F-4D97-AF65-F5344CB8AC3E}">
        <p14:creationId xmlns:p14="http://schemas.microsoft.com/office/powerpoint/2010/main" val="2021553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330361-F54B-4531-93A7-0E812282C5E6}"/>
              </a:ext>
            </a:extLst>
          </p:cNvPr>
          <p:cNvSpPr txBox="1">
            <a:spLocks/>
          </p:cNvSpPr>
          <p:nvPr/>
        </p:nvSpPr>
        <p:spPr>
          <a:xfrm>
            <a:off x="683568" y="715740"/>
            <a:ext cx="7283450" cy="4810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tx2"/>
                </a:solidFill>
              </a:rPr>
              <a:t>Innovation Partnership</a:t>
            </a:r>
          </a:p>
        </p:txBody>
      </p:sp>
      <p:sp>
        <p:nvSpPr>
          <p:cNvPr id="3" name="Rectangle 6">
            <a:extLst>
              <a:ext uri="{FF2B5EF4-FFF2-40B4-BE49-F238E27FC236}">
                <a16:creationId xmlns:a16="http://schemas.microsoft.com/office/drawing/2014/main" id="{242BB7E2-B7FB-47DB-BA39-4C0EF8BF2CA7}"/>
              </a:ext>
            </a:extLst>
          </p:cNvPr>
          <p:cNvSpPr/>
          <p:nvPr/>
        </p:nvSpPr>
        <p:spPr>
          <a:xfrm>
            <a:off x="0" y="1196752"/>
            <a:ext cx="8928483" cy="5493812"/>
          </a:xfrm>
          <a:prstGeom prst="rect">
            <a:avLst/>
          </a:prstGeom>
        </p:spPr>
        <p:txBody>
          <a:bodyPr wrap="square">
            <a:spAutoFit/>
          </a:bodyPr>
          <a:lstStyle/>
          <a:p>
            <a:pPr marL="342900" indent="-342900" algn="just">
              <a:spcBef>
                <a:spcPts val="600"/>
              </a:spcBef>
              <a:buFont typeface="Arial" panose="020B0604020202020204" pitchFamily="34" charset="0"/>
              <a:buChar char="•"/>
            </a:pPr>
            <a:r>
              <a:rPr lang="en-US" sz="2400" dirty="0">
                <a:solidFill>
                  <a:schemeClr val="tx2"/>
                </a:solidFill>
              </a:rPr>
              <a:t>Unlike in the case of Pre-Commercial Procurement, the Innovation Partnership is regarding the development of solutions </a:t>
            </a:r>
            <a:r>
              <a:rPr lang="en-US" sz="2400" u="sng" dirty="0">
                <a:solidFill>
                  <a:schemeClr val="tx2"/>
                </a:solidFill>
              </a:rPr>
              <a:t>with a reasonable marketing perspective.</a:t>
            </a:r>
          </a:p>
          <a:p>
            <a:pPr marL="342900" indent="-342900" algn="just">
              <a:spcBef>
                <a:spcPts val="600"/>
              </a:spcBef>
              <a:buFont typeface="Arial" panose="020B0604020202020204" pitchFamily="34" charset="0"/>
              <a:buChar char="•"/>
            </a:pPr>
            <a:r>
              <a:rPr lang="en-US" sz="2400" dirty="0">
                <a:solidFill>
                  <a:schemeClr val="tx2"/>
                </a:solidFill>
              </a:rPr>
              <a:t>The Partnership for Innovation </a:t>
            </a:r>
            <a:r>
              <a:rPr lang="en-US" sz="2400" u="sng" dirty="0">
                <a:solidFill>
                  <a:schemeClr val="tx2"/>
                </a:solidFill>
              </a:rPr>
              <a:t>combines the R&amp;D phase  of the PCP and the purchase phase of the developed product in one tender </a:t>
            </a:r>
            <a:r>
              <a:rPr lang="en-US" sz="2400" dirty="0">
                <a:solidFill>
                  <a:schemeClr val="tx2"/>
                </a:solidFill>
              </a:rPr>
              <a:t>procedure and may involve the involvement of one or more operators in every phase</a:t>
            </a:r>
          </a:p>
          <a:p>
            <a:pPr marL="342900" indent="-342900" algn="just">
              <a:spcBef>
                <a:spcPts val="600"/>
              </a:spcBef>
              <a:buFont typeface="Arial" panose="020B0604020202020204" pitchFamily="34" charset="0"/>
              <a:buChar char="•"/>
            </a:pPr>
            <a:r>
              <a:rPr lang="en-US" sz="2400" dirty="0">
                <a:solidFill>
                  <a:schemeClr val="tx2"/>
                </a:solidFill>
              </a:rPr>
              <a:t>This procedure looks to be well </a:t>
            </a:r>
            <a:r>
              <a:rPr lang="en-US" sz="2400" u="sng" dirty="0">
                <a:solidFill>
                  <a:schemeClr val="tx2"/>
                </a:solidFill>
              </a:rPr>
              <a:t>suitable for developing prototypes for accelerators or superconducting magnets having as following step the mass production</a:t>
            </a:r>
            <a:r>
              <a:rPr lang="en-US" sz="2400" dirty="0">
                <a:solidFill>
                  <a:schemeClr val="tx2"/>
                </a:solidFill>
              </a:rPr>
              <a:t>. The lock-in* issue is intrinsically excluded by the nature of the procedure based on the choice of the best potential users since the R&amp;D phase.</a:t>
            </a:r>
          </a:p>
          <a:p>
            <a:pPr algn="just">
              <a:spcBef>
                <a:spcPts val="600"/>
              </a:spcBef>
            </a:pPr>
            <a:r>
              <a:rPr lang="en-US" sz="2400" dirty="0">
                <a:solidFill>
                  <a:schemeClr val="tx2"/>
                </a:solidFill>
              </a:rPr>
              <a:t>* </a:t>
            </a:r>
            <a:r>
              <a:rPr lang="en-US" sz="2000" i="1" dirty="0">
                <a:solidFill>
                  <a:schemeClr val="tx2"/>
                </a:solidFill>
              </a:rPr>
              <a:t>The lock-in is a situation in which a customer using a product or service cannot easily transition to a competitor’s product or service</a:t>
            </a:r>
            <a:r>
              <a:rPr lang="en-US" sz="2400" dirty="0">
                <a:solidFill>
                  <a:schemeClr val="tx2"/>
                </a:solidFill>
              </a:rPr>
              <a:t>.</a:t>
            </a:r>
          </a:p>
        </p:txBody>
      </p:sp>
    </p:spTree>
    <p:extLst>
      <p:ext uri="{BB962C8B-B14F-4D97-AF65-F5344CB8AC3E}">
        <p14:creationId xmlns:p14="http://schemas.microsoft.com/office/powerpoint/2010/main" val="1991176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5647B14-3F64-4C46-A090-F609A84F1FE7}"/>
              </a:ext>
            </a:extLst>
          </p:cNvPr>
          <p:cNvSpPr/>
          <p:nvPr/>
        </p:nvSpPr>
        <p:spPr>
          <a:xfrm>
            <a:off x="395536" y="1700808"/>
            <a:ext cx="8212360" cy="4462760"/>
          </a:xfrm>
          <a:prstGeom prst="rect">
            <a:avLst/>
          </a:prstGeom>
        </p:spPr>
        <p:txBody>
          <a:bodyPr wrap="square">
            <a:spAutoFit/>
          </a:bodyPr>
          <a:lstStyle/>
          <a:p>
            <a:pPr marL="285750" lvl="0" indent="-285750" algn="just">
              <a:spcAft>
                <a:spcPts val="1200"/>
              </a:spcAft>
              <a:buFont typeface="Arial" panose="020B0604020202020204" pitchFamily="34" charset="0"/>
              <a:buChar char="•"/>
            </a:pPr>
            <a:r>
              <a:rPr lang="en-GB" sz="2400" dirty="0">
                <a:solidFill>
                  <a:schemeClr val="accent1">
                    <a:lumMod val="75000"/>
                  </a:schemeClr>
                </a:solidFill>
              </a:rPr>
              <a:t>The </a:t>
            </a:r>
            <a:r>
              <a:rPr lang="en-GB" sz="2400" u="sng" dirty="0">
                <a:solidFill>
                  <a:schemeClr val="accent1">
                    <a:lumMod val="75000"/>
                  </a:schemeClr>
                </a:solidFill>
              </a:rPr>
              <a:t>involvement of the industry </a:t>
            </a:r>
            <a:r>
              <a:rPr lang="en-GB" sz="2400" dirty="0">
                <a:solidFill>
                  <a:schemeClr val="accent1">
                    <a:lumMod val="75000"/>
                  </a:schemeClr>
                </a:solidFill>
              </a:rPr>
              <a:t>in the prototyping shall be done if possible </a:t>
            </a:r>
            <a:r>
              <a:rPr lang="en-GB" sz="2400" u="sng" dirty="0">
                <a:solidFill>
                  <a:schemeClr val="accent1">
                    <a:lumMod val="75000"/>
                  </a:schemeClr>
                </a:solidFill>
              </a:rPr>
              <a:t>at an early stage of the design</a:t>
            </a:r>
            <a:r>
              <a:rPr lang="en-GB" sz="2400" dirty="0">
                <a:solidFill>
                  <a:schemeClr val="accent1">
                    <a:lumMod val="75000"/>
                  </a:schemeClr>
                </a:solidFill>
              </a:rPr>
              <a:t> unless the component to be developed is highly challenging and not well defined yet. </a:t>
            </a:r>
          </a:p>
          <a:p>
            <a:pPr marL="285750" lvl="0" indent="-285750" algn="just">
              <a:spcAft>
                <a:spcPts val="1200"/>
              </a:spcAft>
              <a:buFont typeface="Arial" panose="020B0604020202020204" pitchFamily="34" charset="0"/>
              <a:buChar char="•"/>
            </a:pPr>
            <a:r>
              <a:rPr lang="en-GB" sz="2400" u="sng" dirty="0">
                <a:solidFill>
                  <a:schemeClr val="accent1">
                    <a:lumMod val="75000"/>
                  </a:schemeClr>
                </a:solidFill>
              </a:rPr>
              <a:t>The role of the industry should not simply cover manufacturing aspects but also design aspects in collaboration with TI. </a:t>
            </a:r>
            <a:r>
              <a:rPr lang="en-GB" sz="2400" dirty="0">
                <a:solidFill>
                  <a:schemeClr val="accent1">
                    <a:lumMod val="75000"/>
                  </a:schemeClr>
                </a:solidFill>
              </a:rPr>
              <a:t>This is important to allow industry set the basis for future products beyond the scopes of the specific prototyping activities.</a:t>
            </a:r>
            <a:endParaRPr lang="en-US" sz="2400" dirty="0">
              <a:solidFill>
                <a:schemeClr val="accent1">
                  <a:lumMod val="75000"/>
                </a:schemeClr>
              </a:solidFill>
            </a:endParaRPr>
          </a:p>
          <a:p>
            <a:pPr marL="285750" indent="-285750" algn="just">
              <a:spcAft>
                <a:spcPts val="1200"/>
              </a:spcAft>
              <a:buFont typeface="Arial" panose="020B0604020202020204" pitchFamily="34" charset="0"/>
              <a:buChar char="•"/>
            </a:pPr>
            <a:r>
              <a:rPr lang="en-GB" sz="2400" u="sng" dirty="0">
                <a:solidFill>
                  <a:schemeClr val="accent1">
                    <a:lumMod val="75000"/>
                  </a:schemeClr>
                </a:solidFill>
              </a:rPr>
              <a:t>The industry asks to be timely informed about the need for a prototype development </a:t>
            </a:r>
          </a:p>
        </p:txBody>
      </p:sp>
      <p:sp>
        <p:nvSpPr>
          <p:cNvPr id="3" name="Titre 1">
            <a:extLst>
              <a:ext uri="{FF2B5EF4-FFF2-40B4-BE49-F238E27FC236}">
                <a16:creationId xmlns:a16="http://schemas.microsoft.com/office/drawing/2014/main" id="{02BB4746-AF8E-4510-B0B2-1EBD4B67EC06}"/>
              </a:ext>
            </a:extLst>
          </p:cNvPr>
          <p:cNvSpPr txBox="1">
            <a:spLocks/>
          </p:cNvSpPr>
          <p:nvPr/>
        </p:nvSpPr>
        <p:spPr>
          <a:xfrm>
            <a:off x="739552" y="908720"/>
            <a:ext cx="7524327" cy="4810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tx2"/>
                </a:solidFill>
              </a:rPr>
              <a:t>Developing  prototypes with AMICI model</a:t>
            </a:r>
          </a:p>
        </p:txBody>
      </p:sp>
    </p:spTree>
    <p:extLst>
      <p:ext uri="{BB962C8B-B14F-4D97-AF65-F5344CB8AC3E}">
        <p14:creationId xmlns:p14="http://schemas.microsoft.com/office/powerpoint/2010/main" val="460720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119604-E332-41E8-94BF-E3A9048D3A76}"/>
              </a:ext>
            </a:extLst>
          </p:cNvPr>
          <p:cNvSpPr/>
          <p:nvPr/>
        </p:nvSpPr>
        <p:spPr>
          <a:xfrm>
            <a:off x="503548" y="1556792"/>
            <a:ext cx="8136904" cy="4647426"/>
          </a:xfrm>
          <a:prstGeom prst="rect">
            <a:avLst/>
          </a:prstGeom>
        </p:spPr>
        <p:txBody>
          <a:bodyPr wrap="square">
            <a:spAutoFit/>
          </a:bodyPr>
          <a:lstStyle/>
          <a:p>
            <a:pPr lvl="0" algn="just">
              <a:spcAft>
                <a:spcPts val="1200"/>
              </a:spcAft>
            </a:pPr>
            <a:r>
              <a:rPr lang="en-US" sz="2600" dirty="0">
                <a:solidFill>
                  <a:schemeClr val="accent1">
                    <a:lumMod val="75000"/>
                  </a:schemeClr>
                </a:solidFill>
              </a:rPr>
              <a:t>In the WP5 working groups discussion  a principle emerged proposed by industry: </a:t>
            </a:r>
            <a:r>
              <a:rPr lang="en-US" sz="2600" i="1" dirty="0">
                <a:solidFill>
                  <a:schemeClr val="accent1">
                    <a:lumMod val="75000"/>
                  </a:schemeClr>
                </a:solidFill>
              </a:rPr>
              <a:t>if industry is interested and has the technical capacity for developing a prototype, this should be favored. TI should be involved only if industry is not able to do it. </a:t>
            </a:r>
          </a:p>
          <a:p>
            <a:pPr lvl="0" algn="just">
              <a:spcAft>
                <a:spcPts val="1200"/>
              </a:spcAft>
            </a:pPr>
            <a:r>
              <a:rPr lang="en-US" sz="2600" dirty="0">
                <a:solidFill>
                  <a:schemeClr val="accent1">
                    <a:lumMod val="75000"/>
                  </a:schemeClr>
                </a:solidFill>
              </a:rPr>
              <a:t>From TI point of view, </a:t>
            </a:r>
            <a:r>
              <a:rPr lang="en-US" sz="2600" u="sng" dirty="0">
                <a:solidFill>
                  <a:schemeClr val="accent1">
                    <a:lumMod val="75000"/>
                  </a:schemeClr>
                </a:solidFill>
              </a:rPr>
              <a:t>only once the object characteristics have been defined and a preliminary concept developed (Late model or prototype stages), the Industry can be suitably involved.</a:t>
            </a:r>
            <a:r>
              <a:rPr lang="en-US" sz="2600" dirty="0">
                <a:solidFill>
                  <a:schemeClr val="accent1">
                    <a:lumMod val="75000"/>
                  </a:schemeClr>
                </a:solidFill>
              </a:rPr>
              <a:t> In case of less innovative objects, industry can be involved in an earlier stage and the subsidiary principle be applied. </a:t>
            </a:r>
          </a:p>
        </p:txBody>
      </p:sp>
      <p:sp>
        <p:nvSpPr>
          <p:cNvPr id="5" name="Titre 1">
            <a:extLst>
              <a:ext uri="{FF2B5EF4-FFF2-40B4-BE49-F238E27FC236}">
                <a16:creationId xmlns:a16="http://schemas.microsoft.com/office/drawing/2014/main" id="{9EA6D20A-5AB1-450D-A792-1AE8F3489049}"/>
              </a:ext>
            </a:extLst>
          </p:cNvPr>
          <p:cNvSpPr txBox="1">
            <a:spLocks/>
          </p:cNvSpPr>
          <p:nvPr/>
        </p:nvSpPr>
        <p:spPr>
          <a:xfrm>
            <a:off x="739552" y="908720"/>
            <a:ext cx="7524327" cy="4810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tx2"/>
                </a:solidFill>
              </a:rPr>
              <a:t>The </a:t>
            </a:r>
            <a:r>
              <a:rPr lang="en-US" sz="2800" b="1" dirty="0" err="1">
                <a:solidFill>
                  <a:schemeClr val="tx2"/>
                </a:solidFill>
              </a:rPr>
              <a:t>subdiary</a:t>
            </a:r>
            <a:r>
              <a:rPr lang="en-US" sz="2800" b="1" dirty="0">
                <a:solidFill>
                  <a:schemeClr val="tx2"/>
                </a:solidFill>
              </a:rPr>
              <a:t> principle</a:t>
            </a:r>
          </a:p>
        </p:txBody>
      </p:sp>
    </p:spTree>
    <p:extLst>
      <p:ext uri="{BB962C8B-B14F-4D97-AF65-F5344CB8AC3E}">
        <p14:creationId xmlns:p14="http://schemas.microsoft.com/office/powerpoint/2010/main" val="4029347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4584D79-C110-47A8-B304-855985B02B20}"/>
              </a:ext>
            </a:extLst>
          </p:cNvPr>
          <p:cNvPicPr>
            <a:picLocks noChangeAspect="1"/>
          </p:cNvPicPr>
          <p:nvPr/>
        </p:nvPicPr>
        <p:blipFill>
          <a:blip r:embed="rId2"/>
          <a:stretch>
            <a:fillRect/>
          </a:stretch>
        </p:blipFill>
        <p:spPr>
          <a:xfrm>
            <a:off x="485650" y="1484784"/>
            <a:ext cx="8172700" cy="3744416"/>
          </a:xfrm>
          <a:prstGeom prst="rect">
            <a:avLst/>
          </a:prstGeom>
        </p:spPr>
      </p:pic>
      <p:sp>
        <p:nvSpPr>
          <p:cNvPr id="10" name="CasellaDiTesto 9">
            <a:extLst>
              <a:ext uri="{FF2B5EF4-FFF2-40B4-BE49-F238E27FC236}">
                <a16:creationId xmlns:a16="http://schemas.microsoft.com/office/drawing/2014/main" id="{5C8E6624-5AF0-41A7-AC2F-D317F07CB410}"/>
              </a:ext>
            </a:extLst>
          </p:cNvPr>
          <p:cNvSpPr txBox="1"/>
          <p:nvPr/>
        </p:nvSpPr>
        <p:spPr>
          <a:xfrm>
            <a:off x="215516" y="836712"/>
            <a:ext cx="8712968" cy="461665"/>
          </a:xfrm>
          <a:prstGeom prst="rect">
            <a:avLst/>
          </a:prstGeom>
          <a:noFill/>
        </p:spPr>
        <p:txBody>
          <a:bodyPr wrap="square" rtlCol="0">
            <a:spAutoFit/>
          </a:bodyPr>
          <a:lstStyle/>
          <a:p>
            <a:pPr algn="ctr"/>
            <a:r>
              <a:rPr lang="it-IT" sz="2400" b="1" dirty="0">
                <a:solidFill>
                  <a:schemeClr val="accent1">
                    <a:lumMod val="75000"/>
                  </a:schemeClr>
                </a:solidFill>
              </a:rPr>
              <a:t>The </a:t>
            </a:r>
            <a:r>
              <a:rPr lang="it-IT" sz="2400" b="1" dirty="0" err="1">
                <a:solidFill>
                  <a:schemeClr val="accent1">
                    <a:lumMod val="75000"/>
                  </a:schemeClr>
                </a:solidFill>
              </a:rPr>
              <a:t>structure</a:t>
            </a:r>
            <a:r>
              <a:rPr lang="it-IT" sz="2400" b="1" dirty="0">
                <a:solidFill>
                  <a:schemeClr val="accent1">
                    <a:lumMod val="75000"/>
                  </a:schemeClr>
                </a:solidFill>
              </a:rPr>
              <a:t> of AMICI </a:t>
            </a:r>
            <a:r>
              <a:rPr lang="it-IT" sz="2400" b="1" dirty="0" err="1">
                <a:solidFill>
                  <a:schemeClr val="accent1">
                    <a:lumMod val="75000"/>
                  </a:schemeClr>
                </a:solidFill>
              </a:rPr>
              <a:t>as</a:t>
            </a:r>
            <a:r>
              <a:rPr lang="it-IT" sz="2400" b="1" dirty="0">
                <a:solidFill>
                  <a:schemeClr val="accent1">
                    <a:lumMod val="75000"/>
                  </a:schemeClr>
                </a:solidFill>
              </a:rPr>
              <a:t> </a:t>
            </a:r>
            <a:r>
              <a:rPr lang="it-IT" sz="2400" b="1" dirty="0" err="1">
                <a:solidFill>
                  <a:schemeClr val="accent1">
                    <a:lumMod val="75000"/>
                  </a:schemeClr>
                </a:solidFill>
              </a:rPr>
              <a:t>developed</a:t>
            </a:r>
            <a:r>
              <a:rPr lang="it-IT" sz="2400" b="1" dirty="0">
                <a:solidFill>
                  <a:schemeClr val="accent1">
                    <a:lumMod val="75000"/>
                  </a:schemeClr>
                </a:solidFill>
              </a:rPr>
              <a:t>  </a:t>
            </a:r>
          </a:p>
        </p:txBody>
      </p:sp>
      <p:sp>
        <p:nvSpPr>
          <p:cNvPr id="11" name="Rectangle 8">
            <a:extLst>
              <a:ext uri="{FF2B5EF4-FFF2-40B4-BE49-F238E27FC236}">
                <a16:creationId xmlns:a16="http://schemas.microsoft.com/office/drawing/2014/main" id="{6CDC47E3-121F-40A7-911A-E78483AD75F8}"/>
              </a:ext>
            </a:extLst>
          </p:cNvPr>
          <p:cNvSpPr/>
          <p:nvPr/>
        </p:nvSpPr>
        <p:spPr>
          <a:xfrm>
            <a:off x="163618" y="5157192"/>
            <a:ext cx="8600740" cy="1446550"/>
          </a:xfrm>
          <a:prstGeom prst="rect">
            <a:avLst/>
          </a:prstGeom>
        </p:spPr>
        <p:txBody>
          <a:bodyPr wrap="square">
            <a:spAutoFit/>
          </a:bodyPr>
          <a:lstStyle/>
          <a:p>
            <a:pPr marL="0" lvl="1" algn="just"/>
            <a:r>
              <a:rPr lang="en-US" sz="2200" b="1" dirty="0">
                <a:solidFill>
                  <a:srgbClr val="002060"/>
                </a:solidFill>
              </a:rPr>
              <a:t>In the AMICI model, the partnership with industry is considered a fundamental element of the AMICI integrated Technological Infrastructure, with a double link:  through an Industry Advisory Group and an Industrial </a:t>
            </a:r>
            <a:r>
              <a:rPr lang="en-US" sz="2200" b="1" dirty="0" err="1">
                <a:solidFill>
                  <a:srgbClr val="002060"/>
                </a:solidFill>
              </a:rPr>
              <a:t>Liason</a:t>
            </a:r>
            <a:r>
              <a:rPr lang="en-US" sz="2200" b="1" dirty="0">
                <a:solidFill>
                  <a:srgbClr val="002060"/>
                </a:solidFill>
              </a:rPr>
              <a:t> Group</a:t>
            </a:r>
          </a:p>
        </p:txBody>
      </p:sp>
    </p:spTree>
    <p:extLst>
      <p:ext uri="{BB962C8B-B14F-4D97-AF65-F5344CB8AC3E}">
        <p14:creationId xmlns:p14="http://schemas.microsoft.com/office/powerpoint/2010/main" val="588557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E229C-B887-453B-9A83-8FC1C85CBAF1}"/>
              </a:ext>
            </a:extLst>
          </p:cNvPr>
          <p:cNvSpPr txBox="1">
            <a:spLocks/>
          </p:cNvSpPr>
          <p:nvPr/>
        </p:nvSpPr>
        <p:spPr>
          <a:xfrm>
            <a:off x="467544" y="764704"/>
            <a:ext cx="7348264" cy="4810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tx2"/>
                </a:solidFill>
              </a:rPr>
              <a:t>The Intellectual Property (in general)</a:t>
            </a:r>
            <a:endParaRPr lang="en-US" sz="2800" b="1" dirty="0">
              <a:solidFill>
                <a:schemeClr val="tx2"/>
              </a:solidFill>
            </a:endParaRPr>
          </a:p>
        </p:txBody>
      </p:sp>
      <p:sp>
        <p:nvSpPr>
          <p:cNvPr id="3" name="Rectangle 6">
            <a:extLst>
              <a:ext uri="{FF2B5EF4-FFF2-40B4-BE49-F238E27FC236}">
                <a16:creationId xmlns:a16="http://schemas.microsoft.com/office/drawing/2014/main" id="{100B7495-065D-4E96-A36E-F55E8BA1AFA6}"/>
              </a:ext>
            </a:extLst>
          </p:cNvPr>
          <p:cNvSpPr/>
          <p:nvPr/>
        </p:nvSpPr>
        <p:spPr>
          <a:xfrm>
            <a:off x="179513" y="1484784"/>
            <a:ext cx="8856984" cy="5139869"/>
          </a:xfrm>
          <a:prstGeom prst="rect">
            <a:avLst/>
          </a:prstGeom>
        </p:spPr>
        <p:txBody>
          <a:bodyPr wrap="square">
            <a:spAutoFit/>
          </a:bodyPr>
          <a:lstStyle/>
          <a:p>
            <a:pPr marL="342900" lvl="0" indent="-342900" algn="just">
              <a:spcAft>
                <a:spcPts val="600"/>
              </a:spcAft>
              <a:buFont typeface="Arial" panose="020B0604020202020204" pitchFamily="34" charset="0"/>
              <a:buChar char="•"/>
            </a:pPr>
            <a:r>
              <a:rPr lang="en-US" sz="2200" b="1" dirty="0">
                <a:solidFill>
                  <a:srgbClr val="1F497D"/>
                </a:solidFill>
              </a:rPr>
              <a:t>IP in Academia</a:t>
            </a:r>
            <a:r>
              <a:rPr lang="en-US" sz="2200" dirty="0">
                <a:solidFill>
                  <a:srgbClr val="1F497D"/>
                </a:solidFill>
              </a:rPr>
              <a:t>. Academia’s requirements for IP generated in a project are primarily </a:t>
            </a:r>
            <a:r>
              <a:rPr lang="en-US" sz="2200" u="sng" dirty="0">
                <a:solidFill>
                  <a:srgbClr val="1F497D"/>
                </a:solidFill>
              </a:rPr>
              <a:t>to publish results of research and show the impact of the establishment’s research in tangible terms</a:t>
            </a:r>
            <a:r>
              <a:rPr lang="en-US" sz="2200" dirty="0">
                <a:solidFill>
                  <a:srgbClr val="1F497D"/>
                </a:solidFill>
              </a:rPr>
              <a:t>; this can be through </a:t>
            </a:r>
            <a:r>
              <a:rPr lang="en-US" sz="2200" u="sng" dirty="0">
                <a:solidFill>
                  <a:srgbClr val="1F497D"/>
                </a:solidFill>
              </a:rPr>
              <a:t>licensing IP for royalty income </a:t>
            </a:r>
            <a:r>
              <a:rPr lang="en-US" sz="2200" dirty="0">
                <a:solidFill>
                  <a:srgbClr val="1F497D"/>
                </a:solidFill>
              </a:rPr>
              <a:t>or sale of know-how through consultancy.</a:t>
            </a:r>
          </a:p>
          <a:p>
            <a:pPr marL="342900" lvl="0" indent="-342900" algn="just">
              <a:spcAft>
                <a:spcPts val="600"/>
              </a:spcAft>
              <a:buFont typeface="Arial" panose="020B0604020202020204" pitchFamily="34" charset="0"/>
              <a:buChar char="•"/>
            </a:pPr>
            <a:endParaRPr lang="en-US" sz="2200" dirty="0">
              <a:solidFill>
                <a:srgbClr val="1F497D"/>
              </a:solidFill>
            </a:endParaRPr>
          </a:p>
          <a:p>
            <a:pPr marL="342900" lvl="0" indent="-342900" algn="just">
              <a:spcAft>
                <a:spcPts val="600"/>
              </a:spcAft>
              <a:buFont typeface="Arial" panose="020B0604020202020204" pitchFamily="34" charset="0"/>
              <a:buChar char="•"/>
            </a:pPr>
            <a:r>
              <a:rPr lang="en-US" sz="2200" b="1" dirty="0">
                <a:solidFill>
                  <a:srgbClr val="1F497D"/>
                </a:solidFill>
              </a:rPr>
              <a:t>IP in Industry</a:t>
            </a:r>
            <a:r>
              <a:rPr lang="en-US" sz="2200" dirty="0">
                <a:solidFill>
                  <a:srgbClr val="1F497D"/>
                </a:solidFill>
              </a:rPr>
              <a:t>. The </a:t>
            </a:r>
            <a:r>
              <a:rPr lang="en-US" sz="2200" dirty="0" err="1">
                <a:solidFill>
                  <a:srgbClr val="1F497D"/>
                </a:solidFill>
              </a:rPr>
              <a:t>organisational</a:t>
            </a:r>
            <a:r>
              <a:rPr lang="en-US" sz="2200" dirty="0">
                <a:solidFill>
                  <a:srgbClr val="1F497D"/>
                </a:solidFill>
              </a:rPr>
              <a:t> goals will be </a:t>
            </a:r>
            <a:r>
              <a:rPr lang="en-US" sz="2200" u="sng" dirty="0">
                <a:solidFill>
                  <a:srgbClr val="1F497D"/>
                </a:solidFill>
              </a:rPr>
              <a:t>to gain a competitive edge from future new products and processe</a:t>
            </a:r>
            <a:r>
              <a:rPr lang="en-US" sz="2200" dirty="0">
                <a:solidFill>
                  <a:srgbClr val="1F497D"/>
                </a:solidFill>
              </a:rPr>
              <a:t>s.</a:t>
            </a:r>
          </a:p>
          <a:p>
            <a:pPr marL="342900" lvl="0" indent="-342900" algn="just">
              <a:spcAft>
                <a:spcPts val="600"/>
              </a:spcAft>
              <a:buFont typeface="Arial" panose="020B0604020202020204" pitchFamily="34" charset="0"/>
              <a:buChar char="•"/>
            </a:pPr>
            <a:endParaRPr lang="en-US" sz="2200" dirty="0">
              <a:solidFill>
                <a:srgbClr val="1F497D"/>
              </a:solidFill>
            </a:endParaRPr>
          </a:p>
          <a:p>
            <a:pPr marL="342900" lvl="0" indent="-342900" algn="just">
              <a:spcAft>
                <a:spcPts val="600"/>
              </a:spcAft>
              <a:buFont typeface="Arial" panose="020B0604020202020204" pitchFamily="34" charset="0"/>
              <a:buChar char="•"/>
            </a:pPr>
            <a:r>
              <a:rPr lang="en-US" sz="2200" b="1" dirty="0">
                <a:solidFill>
                  <a:srgbClr val="1F497D"/>
                </a:solidFill>
              </a:rPr>
              <a:t>IP in R.I. or T.I. </a:t>
            </a:r>
            <a:r>
              <a:rPr lang="en-US" sz="2200" dirty="0">
                <a:solidFill>
                  <a:srgbClr val="1F497D"/>
                </a:solidFill>
              </a:rPr>
              <a:t>A government funded laboratory’s IP requirement for IP generated in a project is generally a hybrid of industry and academia; primarily it </a:t>
            </a:r>
            <a:r>
              <a:rPr lang="en-US" sz="2200" u="sng" dirty="0">
                <a:solidFill>
                  <a:srgbClr val="1F497D"/>
                </a:solidFill>
              </a:rPr>
              <a:t>requires its IP in order to efficiently operate the laboratories through publication or patenting</a:t>
            </a:r>
            <a:r>
              <a:rPr lang="en-US" sz="2200" dirty="0">
                <a:solidFill>
                  <a:srgbClr val="1F497D"/>
                </a:solidFill>
              </a:rPr>
              <a:t>. Another strategic goal of R.I.s </a:t>
            </a:r>
            <a:r>
              <a:rPr lang="en-US" sz="2200" u="sng" dirty="0">
                <a:solidFill>
                  <a:srgbClr val="1F497D"/>
                </a:solidFill>
              </a:rPr>
              <a:t>is to transfer their IP to industrial partners for industrial application outside their research field through licensing or selling IP that is not critical</a:t>
            </a:r>
          </a:p>
        </p:txBody>
      </p:sp>
    </p:spTree>
    <p:extLst>
      <p:ext uri="{BB962C8B-B14F-4D97-AF65-F5344CB8AC3E}">
        <p14:creationId xmlns:p14="http://schemas.microsoft.com/office/powerpoint/2010/main" val="2033530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B1C84E-DF83-4758-8D3E-F18C315F034E}"/>
              </a:ext>
            </a:extLst>
          </p:cNvPr>
          <p:cNvSpPr txBox="1">
            <a:spLocks/>
          </p:cNvSpPr>
          <p:nvPr/>
        </p:nvSpPr>
        <p:spPr>
          <a:xfrm>
            <a:off x="897868" y="701957"/>
            <a:ext cx="7348264" cy="4810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solidFill>
                  <a:schemeClr val="tx2"/>
                </a:solidFill>
              </a:rPr>
              <a:t>The management of IP in AMICI</a:t>
            </a:r>
            <a:endParaRPr lang="en-US" sz="2400" b="1" dirty="0">
              <a:solidFill>
                <a:schemeClr val="tx2"/>
              </a:solidFill>
            </a:endParaRPr>
          </a:p>
        </p:txBody>
      </p:sp>
      <p:sp>
        <p:nvSpPr>
          <p:cNvPr id="3" name="Rectangle 6">
            <a:extLst>
              <a:ext uri="{FF2B5EF4-FFF2-40B4-BE49-F238E27FC236}">
                <a16:creationId xmlns:a16="http://schemas.microsoft.com/office/drawing/2014/main" id="{F5C31782-1D6A-4AF9-84D6-E9751918516D}"/>
              </a:ext>
            </a:extLst>
          </p:cNvPr>
          <p:cNvSpPr/>
          <p:nvPr/>
        </p:nvSpPr>
        <p:spPr>
          <a:xfrm>
            <a:off x="396480" y="1261209"/>
            <a:ext cx="8212360" cy="1015663"/>
          </a:xfrm>
          <a:prstGeom prst="rect">
            <a:avLst/>
          </a:prstGeom>
        </p:spPr>
        <p:txBody>
          <a:bodyPr wrap="square">
            <a:spAutoFit/>
          </a:bodyPr>
          <a:lstStyle/>
          <a:p>
            <a:pPr lvl="0" algn="just">
              <a:spcAft>
                <a:spcPts val="600"/>
              </a:spcAft>
            </a:pPr>
            <a:r>
              <a:rPr lang="en-US" sz="2000" u="sng" dirty="0">
                <a:solidFill>
                  <a:srgbClr val="1F497D"/>
                </a:solidFill>
              </a:rPr>
              <a:t>All the TIs of AMICI are extremely open to cooperate with industries and negotiate appropriate agreements on a case by case basis with a pragmatic approach</a:t>
            </a:r>
          </a:p>
        </p:txBody>
      </p:sp>
      <p:sp>
        <p:nvSpPr>
          <p:cNvPr id="4" name="Segnaposto contenuto 2">
            <a:extLst>
              <a:ext uri="{FF2B5EF4-FFF2-40B4-BE49-F238E27FC236}">
                <a16:creationId xmlns:a16="http://schemas.microsoft.com/office/drawing/2014/main" id="{49B14DFD-D1A5-4AD5-8B8A-3687AF91ECCD}"/>
              </a:ext>
            </a:extLst>
          </p:cNvPr>
          <p:cNvSpPr txBox="1">
            <a:spLocks/>
          </p:cNvSpPr>
          <p:nvPr/>
        </p:nvSpPr>
        <p:spPr>
          <a:xfrm>
            <a:off x="396480" y="2276872"/>
            <a:ext cx="3657600" cy="196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2200" b="1" dirty="0">
                <a:solidFill>
                  <a:schemeClr val="accent1">
                    <a:lumMod val="75000"/>
                  </a:schemeClr>
                </a:solidFill>
              </a:rPr>
              <a:t>Background knowledge</a:t>
            </a:r>
          </a:p>
          <a:p>
            <a:pPr marL="0" indent="0" algn="just">
              <a:buNone/>
            </a:pPr>
            <a:r>
              <a:rPr lang="it-IT" sz="2200" dirty="0" err="1">
                <a:solidFill>
                  <a:schemeClr val="accent1">
                    <a:lumMod val="50000"/>
                  </a:schemeClr>
                </a:solidFill>
              </a:rPr>
              <a:t>Each</a:t>
            </a:r>
            <a:r>
              <a:rPr lang="it-IT" sz="2200" dirty="0">
                <a:solidFill>
                  <a:schemeClr val="accent1">
                    <a:lumMod val="50000"/>
                  </a:schemeClr>
                </a:solidFill>
              </a:rPr>
              <a:t> party </a:t>
            </a:r>
            <a:r>
              <a:rPr lang="it-IT" sz="2200" dirty="0" err="1">
                <a:solidFill>
                  <a:schemeClr val="accent1">
                    <a:lumMod val="50000"/>
                  </a:schemeClr>
                </a:solidFill>
              </a:rPr>
              <a:t>keeps</a:t>
            </a:r>
            <a:r>
              <a:rPr lang="it-IT" sz="2200" dirty="0">
                <a:solidFill>
                  <a:schemeClr val="accent1">
                    <a:lumMod val="50000"/>
                  </a:schemeClr>
                </a:solidFill>
              </a:rPr>
              <a:t> the ownership of IPR </a:t>
            </a:r>
            <a:r>
              <a:rPr lang="it-IT" sz="2200" dirty="0" err="1">
                <a:solidFill>
                  <a:schemeClr val="accent1">
                    <a:lumMod val="50000"/>
                  </a:schemeClr>
                </a:solidFill>
              </a:rPr>
              <a:t>related</a:t>
            </a:r>
            <a:r>
              <a:rPr lang="it-IT" sz="2200" dirty="0">
                <a:solidFill>
                  <a:schemeClr val="accent1">
                    <a:lumMod val="50000"/>
                  </a:schemeClr>
                </a:solidFill>
              </a:rPr>
              <a:t> to </a:t>
            </a:r>
            <a:r>
              <a:rPr lang="it-IT" sz="2200" dirty="0" err="1">
                <a:solidFill>
                  <a:schemeClr val="accent1">
                    <a:lumMod val="50000"/>
                  </a:schemeClr>
                </a:solidFill>
              </a:rPr>
              <a:t>pre-existing</a:t>
            </a:r>
            <a:r>
              <a:rPr lang="it-IT" sz="2200" dirty="0">
                <a:solidFill>
                  <a:schemeClr val="accent1">
                    <a:lumMod val="50000"/>
                  </a:schemeClr>
                </a:solidFill>
              </a:rPr>
              <a:t> </a:t>
            </a:r>
            <a:r>
              <a:rPr lang="it-IT" sz="2200" dirty="0" err="1">
                <a:solidFill>
                  <a:schemeClr val="accent1">
                    <a:lumMod val="50000"/>
                  </a:schemeClr>
                </a:solidFill>
              </a:rPr>
              <a:t>knowledge</a:t>
            </a:r>
            <a:r>
              <a:rPr lang="it-IT" sz="2200" dirty="0">
                <a:solidFill>
                  <a:schemeClr val="accent1">
                    <a:lumMod val="50000"/>
                  </a:schemeClr>
                </a:solidFill>
              </a:rPr>
              <a:t>/ </a:t>
            </a:r>
            <a:r>
              <a:rPr lang="it-IT" sz="2200" dirty="0" err="1">
                <a:solidFill>
                  <a:schemeClr val="accent1">
                    <a:lumMod val="50000"/>
                  </a:schemeClr>
                </a:solidFill>
              </a:rPr>
              <a:t>patents</a:t>
            </a:r>
            <a:endParaRPr lang="it-IT" sz="2200" dirty="0">
              <a:solidFill>
                <a:schemeClr val="accent1">
                  <a:lumMod val="50000"/>
                </a:schemeClr>
              </a:solidFill>
            </a:endParaRPr>
          </a:p>
        </p:txBody>
      </p:sp>
      <p:sp>
        <p:nvSpPr>
          <p:cNvPr id="5" name="Segnaposto contenuto 3">
            <a:extLst>
              <a:ext uri="{FF2B5EF4-FFF2-40B4-BE49-F238E27FC236}">
                <a16:creationId xmlns:a16="http://schemas.microsoft.com/office/drawing/2014/main" id="{E77DB71C-9093-481D-95A8-A345E8427319}"/>
              </a:ext>
            </a:extLst>
          </p:cNvPr>
          <p:cNvSpPr txBox="1">
            <a:spLocks/>
          </p:cNvSpPr>
          <p:nvPr/>
        </p:nvSpPr>
        <p:spPr>
          <a:xfrm>
            <a:off x="4355976" y="2433352"/>
            <a:ext cx="4493886" cy="361204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3400" b="1" dirty="0" err="1">
                <a:solidFill>
                  <a:schemeClr val="accent1">
                    <a:lumMod val="75000"/>
                  </a:schemeClr>
                </a:solidFill>
              </a:rPr>
              <a:t>Foreground</a:t>
            </a:r>
            <a:r>
              <a:rPr lang="it-IT" sz="3400" b="1" dirty="0">
                <a:solidFill>
                  <a:schemeClr val="accent1">
                    <a:lumMod val="75000"/>
                  </a:schemeClr>
                </a:solidFill>
              </a:rPr>
              <a:t> knowledge </a:t>
            </a:r>
          </a:p>
          <a:p>
            <a:pPr marL="0" indent="0">
              <a:buFont typeface="Arial" panose="020B0604020202020204" pitchFamily="34" charset="0"/>
              <a:buNone/>
            </a:pPr>
            <a:r>
              <a:rPr lang="it-IT" sz="3400" dirty="0" err="1">
                <a:solidFill>
                  <a:schemeClr val="accent1">
                    <a:lumMod val="75000"/>
                  </a:schemeClr>
                </a:solidFill>
              </a:rPr>
              <a:t>There</a:t>
            </a:r>
            <a:r>
              <a:rPr lang="it-IT" sz="3400" dirty="0">
                <a:solidFill>
                  <a:schemeClr val="accent1">
                    <a:lumMod val="75000"/>
                  </a:schemeClr>
                </a:solidFill>
              </a:rPr>
              <a:t> are alternative </a:t>
            </a:r>
            <a:r>
              <a:rPr lang="it-IT" sz="3400" dirty="0" err="1">
                <a:solidFill>
                  <a:schemeClr val="accent1">
                    <a:lumMod val="75000"/>
                  </a:schemeClr>
                </a:solidFill>
              </a:rPr>
              <a:t>provisions</a:t>
            </a:r>
            <a:r>
              <a:rPr lang="it-IT" sz="3400" dirty="0">
                <a:solidFill>
                  <a:schemeClr val="accent1">
                    <a:lumMod val="75000"/>
                  </a:schemeClr>
                </a:solidFill>
              </a:rPr>
              <a:t>:</a:t>
            </a:r>
          </a:p>
          <a:p>
            <a:pPr marL="0" indent="0">
              <a:buFont typeface="Arial" panose="020B0604020202020204" pitchFamily="34" charset="0"/>
              <a:buNone/>
            </a:pPr>
            <a:endParaRPr lang="it-IT" sz="3400" dirty="0">
              <a:solidFill>
                <a:schemeClr val="accent1">
                  <a:lumMod val="75000"/>
                </a:schemeClr>
              </a:solidFill>
            </a:endParaRPr>
          </a:p>
          <a:p>
            <a:pPr algn="just">
              <a:buFontTx/>
              <a:buChar char="-"/>
            </a:pPr>
            <a:r>
              <a:rPr lang="it-IT" sz="3500" dirty="0">
                <a:solidFill>
                  <a:schemeClr val="accent1">
                    <a:lumMod val="75000"/>
                  </a:schemeClr>
                </a:solidFill>
              </a:rPr>
              <a:t>In case of </a:t>
            </a:r>
            <a:r>
              <a:rPr lang="it-IT" sz="3500" u="sng" dirty="0">
                <a:solidFill>
                  <a:schemeClr val="accent1">
                    <a:lumMod val="75000"/>
                  </a:schemeClr>
                </a:solidFill>
              </a:rPr>
              <a:t>collaborative </a:t>
            </a:r>
            <a:r>
              <a:rPr lang="it-IT" sz="3500" u="sng" dirty="0" err="1">
                <a:solidFill>
                  <a:schemeClr val="accent1">
                    <a:lumMod val="75000"/>
                  </a:schemeClr>
                </a:solidFill>
              </a:rPr>
              <a:t>research</a:t>
            </a:r>
            <a:r>
              <a:rPr lang="it-IT" sz="3500" dirty="0">
                <a:solidFill>
                  <a:schemeClr val="accent1">
                    <a:lumMod val="75000"/>
                  </a:schemeClr>
                </a:solidFill>
              </a:rPr>
              <a:t> IPR </a:t>
            </a:r>
            <a:r>
              <a:rPr lang="it-IT" sz="3500" dirty="0" err="1">
                <a:solidFill>
                  <a:schemeClr val="accent1">
                    <a:lumMod val="75000"/>
                  </a:schemeClr>
                </a:solidFill>
              </a:rPr>
              <a:t>may</a:t>
            </a:r>
            <a:r>
              <a:rPr lang="it-IT" sz="3500" dirty="0">
                <a:solidFill>
                  <a:schemeClr val="accent1">
                    <a:lumMod val="75000"/>
                  </a:schemeClr>
                </a:solidFill>
              </a:rPr>
              <a:t> be </a:t>
            </a:r>
            <a:r>
              <a:rPr lang="it-IT" sz="3500" dirty="0" err="1">
                <a:solidFill>
                  <a:schemeClr val="accent1">
                    <a:lumMod val="75000"/>
                  </a:schemeClr>
                </a:solidFill>
              </a:rPr>
              <a:t>jointly</a:t>
            </a:r>
            <a:r>
              <a:rPr lang="it-IT" sz="3500" dirty="0">
                <a:solidFill>
                  <a:schemeClr val="accent1">
                    <a:lumMod val="75000"/>
                  </a:schemeClr>
                </a:solidFill>
              </a:rPr>
              <a:t> </a:t>
            </a:r>
            <a:r>
              <a:rPr lang="it-IT" sz="3500" dirty="0" err="1">
                <a:solidFill>
                  <a:schemeClr val="accent1">
                    <a:lumMod val="75000"/>
                  </a:schemeClr>
                </a:solidFill>
              </a:rPr>
              <a:t>owned</a:t>
            </a:r>
            <a:r>
              <a:rPr lang="it-IT" sz="3500" dirty="0">
                <a:solidFill>
                  <a:schemeClr val="accent1">
                    <a:lumMod val="75000"/>
                  </a:schemeClr>
                </a:solidFill>
              </a:rPr>
              <a:t>; shares are </a:t>
            </a:r>
            <a:r>
              <a:rPr lang="it-IT" sz="3500" dirty="0" err="1">
                <a:solidFill>
                  <a:schemeClr val="accent1">
                    <a:lumMod val="75000"/>
                  </a:schemeClr>
                </a:solidFill>
              </a:rPr>
              <a:t>based</a:t>
            </a:r>
            <a:r>
              <a:rPr lang="it-IT" sz="3500" dirty="0">
                <a:solidFill>
                  <a:schemeClr val="accent1">
                    <a:lumMod val="75000"/>
                  </a:schemeClr>
                </a:solidFill>
              </a:rPr>
              <a:t> on the </a:t>
            </a:r>
            <a:r>
              <a:rPr lang="it-IT" sz="3500" dirty="0" err="1">
                <a:solidFill>
                  <a:schemeClr val="accent1">
                    <a:lumMod val="75000"/>
                  </a:schemeClr>
                </a:solidFill>
              </a:rPr>
              <a:t>importance</a:t>
            </a:r>
            <a:r>
              <a:rPr lang="it-IT" sz="3500" dirty="0">
                <a:solidFill>
                  <a:schemeClr val="accent1">
                    <a:lumMod val="75000"/>
                  </a:schemeClr>
                </a:solidFill>
              </a:rPr>
              <a:t> of </a:t>
            </a:r>
            <a:r>
              <a:rPr lang="it-IT" sz="3500" dirty="0" err="1">
                <a:solidFill>
                  <a:schemeClr val="accent1">
                    <a:lumMod val="75000"/>
                  </a:schemeClr>
                </a:solidFill>
              </a:rPr>
              <a:t>respective</a:t>
            </a:r>
            <a:r>
              <a:rPr lang="it-IT" sz="3500" dirty="0">
                <a:solidFill>
                  <a:schemeClr val="accent1">
                    <a:lumMod val="75000"/>
                  </a:schemeClr>
                </a:solidFill>
              </a:rPr>
              <a:t> </a:t>
            </a:r>
            <a:r>
              <a:rPr lang="it-IT" sz="3500" dirty="0" err="1">
                <a:solidFill>
                  <a:schemeClr val="accent1">
                    <a:lumMod val="75000"/>
                  </a:schemeClr>
                </a:solidFill>
              </a:rPr>
              <a:t>contributions</a:t>
            </a:r>
            <a:endParaRPr lang="it-IT" sz="3500" dirty="0">
              <a:solidFill>
                <a:schemeClr val="accent1">
                  <a:lumMod val="75000"/>
                </a:schemeClr>
              </a:solidFill>
            </a:endParaRPr>
          </a:p>
          <a:p>
            <a:pPr algn="just">
              <a:buFontTx/>
              <a:buChar char="-"/>
            </a:pPr>
            <a:endParaRPr lang="it-IT" sz="3500" dirty="0">
              <a:solidFill>
                <a:schemeClr val="accent1">
                  <a:lumMod val="75000"/>
                </a:schemeClr>
              </a:solidFill>
            </a:endParaRPr>
          </a:p>
          <a:p>
            <a:pPr algn="just">
              <a:buFontTx/>
              <a:buChar char="-"/>
            </a:pPr>
            <a:r>
              <a:rPr lang="it-IT" sz="3500" dirty="0">
                <a:solidFill>
                  <a:schemeClr val="accent1">
                    <a:lumMod val="75000"/>
                  </a:schemeClr>
                </a:solidFill>
              </a:rPr>
              <a:t>In case of </a:t>
            </a:r>
            <a:r>
              <a:rPr lang="it-IT" sz="3500" u="sng" dirty="0" err="1">
                <a:solidFill>
                  <a:schemeClr val="accent1">
                    <a:lumMod val="75000"/>
                  </a:schemeClr>
                </a:solidFill>
              </a:rPr>
              <a:t>research</a:t>
            </a:r>
            <a:r>
              <a:rPr lang="it-IT" sz="3500" u="sng" dirty="0">
                <a:solidFill>
                  <a:schemeClr val="accent1">
                    <a:lumMod val="75000"/>
                  </a:schemeClr>
                </a:solidFill>
              </a:rPr>
              <a:t> </a:t>
            </a:r>
            <a:r>
              <a:rPr lang="it-IT" sz="3500" u="sng" dirty="0" err="1">
                <a:solidFill>
                  <a:schemeClr val="accent1">
                    <a:lumMod val="75000"/>
                  </a:schemeClr>
                </a:solidFill>
              </a:rPr>
              <a:t>contract</a:t>
            </a:r>
            <a:r>
              <a:rPr lang="it-IT" sz="3500" u="sng" dirty="0">
                <a:solidFill>
                  <a:schemeClr val="accent1">
                    <a:lumMod val="75000"/>
                  </a:schemeClr>
                </a:solidFill>
              </a:rPr>
              <a:t> </a:t>
            </a:r>
            <a:r>
              <a:rPr lang="it-IT" sz="3500" dirty="0">
                <a:solidFill>
                  <a:schemeClr val="accent1">
                    <a:lumMod val="75000"/>
                  </a:schemeClr>
                </a:solidFill>
              </a:rPr>
              <a:t>IPR </a:t>
            </a:r>
            <a:r>
              <a:rPr lang="it-IT" sz="3500" dirty="0" err="1">
                <a:solidFill>
                  <a:schemeClr val="accent1">
                    <a:lumMod val="75000"/>
                  </a:schemeClr>
                </a:solidFill>
              </a:rPr>
              <a:t>may</a:t>
            </a:r>
            <a:r>
              <a:rPr lang="it-IT" sz="3500" dirty="0">
                <a:solidFill>
                  <a:schemeClr val="accent1">
                    <a:lumMod val="75000"/>
                  </a:schemeClr>
                </a:solidFill>
              </a:rPr>
              <a:t> be </a:t>
            </a:r>
            <a:r>
              <a:rPr lang="it-IT" sz="3500" dirty="0" err="1">
                <a:solidFill>
                  <a:schemeClr val="accent1">
                    <a:lumMod val="75000"/>
                  </a:schemeClr>
                </a:solidFill>
              </a:rPr>
              <a:t>jointly</a:t>
            </a:r>
            <a:r>
              <a:rPr lang="it-IT" sz="3500" dirty="0">
                <a:solidFill>
                  <a:schemeClr val="accent1">
                    <a:lumMod val="75000"/>
                  </a:schemeClr>
                </a:solidFill>
              </a:rPr>
              <a:t> </a:t>
            </a:r>
            <a:r>
              <a:rPr lang="it-IT" sz="3500" dirty="0" err="1">
                <a:solidFill>
                  <a:schemeClr val="accent1">
                    <a:lumMod val="75000"/>
                  </a:schemeClr>
                </a:solidFill>
              </a:rPr>
              <a:t>owned</a:t>
            </a:r>
            <a:r>
              <a:rPr lang="it-IT" sz="3500" dirty="0">
                <a:solidFill>
                  <a:schemeClr val="accent1">
                    <a:lumMod val="75000"/>
                  </a:schemeClr>
                </a:solidFill>
              </a:rPr>
              <a:t> or </a:t>
            </a:r>
            <a:r>
              <a:rPr lang="it-IT" sz="3500" dirty="0" err="1">
                <a:solidFill>
                  <a:schemeClr val="accent1">
                    <a:lumMod val="75000"/>
                  </a:schemeClr>
                </a:solidFill>
              </a:rPr>
              <a:t>exclusively</a:t>
            </a:r>
            <a:r>
              <a:rPr lang="it-IT" sz="3500" dirty="0">
                <a:solidFill>
                  <a:schemeClr val="accent1">
                    <a:lumMod val="75000"/>
                  </a:schemeClr>
                </a:solidFill>
              </a:rPr>
              <a:t> </a:t>
            </a:r>
            <a:r>
              <a:rPr lang="it-IT" sz="3500" dirty="0" err="1">
                <a:solidFill>
                  <a:schemeClr val="accent1">
                    <a:lumMod val="75000"/>
                  </a:schemeClr>
                </a:solidFill>
              </a:rPr>
              <a:t>owned</a:t>
            </a:r>
            <a:r>
              <a:rPr lang="it-IT" sz="3500" dirty="0">
                <a:solidFill>
                  <a:schemeClr val="accent1">
                    <a:lumMod val="75000"/>
                  </a:schemeClr>
                </a:solidFill>
              </a:rPr>
              <a:t> by the customer (</a:t>
            </a:r>
            <a:r>
              <a:rPr lang="it-IT" sz="3500" dirty="0" err="1">
                <a:solidFill>
                  <a:schemeClr val="accent1">
                    <a:lumMod val="75000"/>
                  </a:schemeClr>
                </a:solidFill>
              </a:rPr>
              <a:t>if</a:t>
            </a:r>
            <a:r>
              <a:rPr lang="it-IT" sz="3500" dirty="0">
                <a:solidFill>
                  <a:schemeClr val="accent1">
                    <a:lumMod val="75000"/>
                  </a:schemeClr>
                </a:solidFill>
              </a:rPr>
              <a:t> so, </a:t>
            </a:r>
            <a:r>
              <a:rPr lang="it-IT" sz="3500" dirty="0" err="1">
                <a:solidFill>
                  <a:schemeClr val="accent1">
                    <a:lumMod val="75000"/>
                  </a:schemeClr>
                </a:solidFill>
              </a:rPr>
              <a:t>contract</a:t>
            </a:r>
            <a:r>
              <a:rPr lang="it-IT" sz="3500" dirty="0">
                <a:solidFill>
                  <a:schemeClr val="accent1">
                    <a:lumMod val="75000"/>
                  </a:schemeClr>
                </a:solidFill>
              </a:rPr>
              <a:t> </a:t>
            </a:r>
            <a:r>
              <a:rPr lang="it-IT" sz="3500" dirty="0" err="1">
                <a:solidFill>
                  <a:schemeClr val="accent1">
                    <a:lumMod val="75000"/>
                  </a:schemeClr>
                </a:solidFill>
              </a:rPr>
              <a:t>value</a:t>
            </a:r>
            <a:r>
              <a:rPr lang="it-IT" sz="3500" dirty="0">
                <a:solidFill>
                  <a:schemeClr val="accent1">
                    <a:lumMod val="75000"/>
                  </a:schemeClr>
                </a:solidFill>
              </a:rPr>
              <a:t> </a:t>
            </a:r>
            <a:r>
              <a:rPr lang="it-IT" sz="3500" dirty="0" err="1">
                <a:solidFill>
                  <a:schemeClr val="accent1">
                    <a:lumMod val="75000"/>
                  </a:schemeClr>
                </a:solidFill>
              </a:rPr>
              <a:t>increases</a:t>
            </a:r>
            <a:r>
              <a:rPr lang="it-IT" sz="3500" dirty="0">
                <a:solidFill>
                  <a:schemeClr val="accent1">
                    <a:lumMod val="75000"/>
                  </a:schemeClr>
                </a:solidFill>
              </a:rPr>
              <a:t>)</a:t>
            </a:r>
          </a:p>
        </p:txBody>
      </p:sp>
      <p:pic>
        <p:nvPicPr>
          <p:cNvPr id="6" name="Content Placeholder 10" descr="achievement-agreement-business-886465.jpg">
            <a:extLst>
              <a:ext uri="{FF2B5EF4-FFF2-40B4-BE49-F238E27FC236}">
                <a16:creationId xmlns:a16="http://schemas.microsoft.com/office/drawing/2014/main" id="{E94B3DE6-7D19-4768-83A8-ECB254A46B7C}"/>
              </a:ext>
            </a:extLst>
          </p:cNvPr>
          <p:cNvPicPr>
            <a:picLocks noChangeAspect="1"/>
          </p:cNvPicPr>
          <p:nvPr/>
        </p:nvPicPr>
        <p:blipFill>
          <a:blip r:embed="rId2"/>
          <a:stretch>
            <a:fillRect/>
          </a:stretch>
        </p:blipFill>
        <p:spPr>
          <a:xfrm>
            <a:off x="539552" y="4149080"/>
            <a:ext cx="3514528" cy="1978615"/>
          </a:xfrm>
          <a:prstGeom prst="rect">
            <a:avLst/>
          </a:prstGeom>
        </p:spPr>
      </p:pic>
    </p:spTree>
    <p:extLst>
      <p:ext uri="{BB962C8B-B14F-4D97-AF65-F5344CB8AC3E}">
        <p14:creationId xmlns:p14="http://schemas.microsoft.com/office/powerpoint/2010/main" val="2031408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B5AF56-A337-45C2-8DAA-2F094247057E}"/>
              </a:ext>
            </a:extLst>
          </p:cNvPr>
          <p:cNvSpPr txBox="1">
            <a:spLocks/>
          </p:cNvSpPr>
          <p:nvPr/>
        </p:nvSpPr>
        <p:spPr>
          <a:xfrm>
            <a:off x="539552" y="764704"/>
            <a:ext cx="7348264" cy="4810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chemeClr val="tx2"/>
                </a:solidFill>
              </a:rPr>
              <a:t>Conclusions for the whole WP5</a:t>
            </a:r>
            <a:endParaRPr lang="en-US" sz="3600" b="1" dirty="0">
              <a:solidFill>
                <a:schemeClr val="tx2"/>
              </a:solidFill>
            </a:endParaRPr>
          </a:p>
        </p:txBody>
      </p:sp>
      <p:sp>
        <p:nvSpPr>
          <p:cNvPr id="3" name="Rectangle 6">
            <a:extLst>
              <a:ext uri="{FF2B5EF4-FFF2-40B4-BE49-F238E27FC236}">
                <a16:creationId xmlns:a16="http://schemas.microsoft.com/office/drawing/2014/main" id="{D2DDE558-B3F2-47AF-B4FB-C5A5EC5E7BC2}"/>
              </a:ext>
            </a:extLst>
          </p:cNvPr>
          <p:cNvSpPr/>
          <p:nvPr/>
        </p:nvSpPr>
        <p:spPr>
          <a:xfrm>
            <a:off x="107504" y="1317724"/>
            <a:ext cx="8781528" cy="4832092"/>
          </a:xfrm>
          <a:prstGeom prst="rect">
            <a:avLst/>
          </a:prstGeom>
        </p:spPr>
        <p:txBody>
          <a:bodyPr wrap="square">
            <a:spAutoFit/>
          </a:bodyPr>
          <a:lstStyle/>
          <a:p>
            <a:pPr lvl="0" algn="just"/>
            <a:endParaRPr lang="en-US" sz="2000" dirty="0">
              <a:solidFill>
                <a:srgbClr val="1F497D"/>
              </a:solidFill>
            </a:endParaRPr>
          </a:p>
          <a:p>
            <a:pPr marL="457200" lvl="0" indent="-457200" algn="just">
              <a:buFont typeface="Wingdings" panose="05000000000000000000" pitchFamily="2" charset="2"/>
              <a:buChar char="§"/>
            </a:pPr>
            <a:r>
              <a:rPr lang="en-US" sz="2400" dirty="0">
                <a:solidFill>
                  <a:srgbClr val="1F497D"/>
                </a:solidFill>
              </a:rPr>
              <a:t>Cooperation with Industry in R&amp;D for accelerators and superconducting magnets is fundamental, specially in the developments of models and prototypes.</a:t>
            </a:r>
          </a:p>
          <a:p>
            <a:pPr marL="457200" lvl="0" indent="-457200" algn="just">
              <a:buFont typeface="Wingdings" panose="05000000000000000000" pitchFamily="2" charset="2"/>
              <a:buChar char="§"/>
            </a:pPr>
            <a:r>
              <a:rPr lang="en-US" sz="2400" dirty="0">
                <a:solidFill>
                  <a:srgbClr val="1F497D"/>
                </a:solidFill>
              </a:rPr>
              <a:t>AMICI is setting up a model of cooperation for engaging industry in the low TRL phases of development still preserving the ownership by the Technological Facilities of the developed technologies</a:t>
            </a:r>
          </a:p>
          <a:p>
            <a:pPr marL="457200" lvl="0" indent="-457200" algn="just">
              <a:buFont typeface="Wingdings" panose="05000000000000000000" pitchFamily="2" charset="2"/>
              <a:buChar char="§"/>
            </a:pPr>
            <a:r>
              <a:rPr lang="en-US" sz="2400" dirty="0">
                <a:solidFill>
                  <a:srgbClr val="1F497D"/>
                </a:solidFill>
              </a:rPr>
              <a:t>Activities are already ongoing for constructing a common background TI–Industry of knowledges, quality and  standards </a:t>
            </a:r>
          </a:p>
          <a:p>
            <a:pPr marL="457200" lvl="0" indent="-457200" algn="just">
              <a:buFont typeface="Wingdings" panose="05000000000000000000" pitchFamily="2" charset="2"/>
              <a:buChar char="§"/>
            </a:pPr>
            <a:r>
              <a:rPr lang="en-US" sz="2400" dirty="0">
                <a:solidFill>
                  <a:srgbClr val="1F497D"/>
                </a:solidFill>
              </a:rPr>
              <a:t>The role of the trainings TI</a:t>
            </a:r>
            <a:r>
              <a:rPr lang="en-US" sz="2400" dirty="0">
                <a:solidFill>
                  <a:srgbClr val="1F497D"/>
                </a:solidFill>
                <a:sym typeface="Wingdings" panose="05000000000000000000" pitchFamily="2" charset="2"/>
              </a:rPr>
              <a:t> Industry is considered among the crucial points and its enforcement will be one of the next actions of the AMICY community</a:t>
            </a:r>
            <a:endParaRPr lang="en-US" sz="2400" dirty="0">
              <a:solidFill>
                <a:srgbClr val="1F497D"/>
              </a:solidFill>
            </a:endParaRPr>
          </a:p>
        </p:txBody>
      </p:sp>
    </p:spTree>
    <p:extLst>
      <p:ext uri="{BB962C8B-B14F-4D97-AF65-F5344CB8AC3E}">
        <p14:creationId xmlns:p14="http://schemas.microsoft.com/office/powerpoint/2010/main" val="2229825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ABE0119-20FB-4CF5-8469-A8C5D882115A}"/>
              </a:ext>
            </a:extLst>
          </p:cNvPr>
          <p:cNvSpPr txBox="1"/>
          <p:nvPr/>
        </p:nvSpPr>
        <p:spPr>
          <a:xfrm>
            <a:off x="611560" y="1124744"/>
            <a:ext cx="8190656" cy="2123658"/>
          </a:xfrm>
          <a:prstGeom prst="rect">
            <a:avLst/>
          </a:prstGeom>
          <a:noFill/>
        </p:spPr>
        <p:txBody>
          <a:bodyPr wrap="square" rtlCol="0">
            <a:spAutoFit/>
          </a:bodyPr>
          <a:lstStyle/>
          <a:p>
            <a:pPr algn="ctr"/>
            <a:r>
              <a:rPr lang="it-IT" sz="6600" dirty="0">
                <a:solidFill>
                  <a:schemeClr val="accent1">
                    <a:lumMod val="75000"/>
                  </a:schemeClr>
                </a:solidFill>
              </a:rPr>
              <a:t>Thank </a:t>
            </a:r>
            <a:r>
              <a:rPr lang="it-IT" sz="6600" dirty="0" err="1">
                <a:solidFill>
                  <a:schemeClr val="accent1">
                    <a:lumMod val="75000"/>
                  </a:schemeClr>
                </a:solidFill>
              </a:rPr>
              <a:t>you</a:t>
            </a:r>
            <a:r>
              <a:rPr lang="it-IT" sz="6600" dirty="0">
                <a:solidFill>
                  <a:schemeClr val="accent1">
                    <a:lumMod val="75000"/>
                  </a:schemeClr>
                </a:solidFill>
              </a:rPr>
              <a:t> for </a:t>
            </a:r>
            <a:r>
              <a:rPr lang="it-IT" sz="6600" dirty="0" err="1">
                <a:solidFill>
                  <a:schemeClr val="accent1">
                    <a:lumMod val="75000"/>
                  </a:schemeClr>
                </a:solidFill>
              </a:rPr>
              <a:t>your</a:t>
            </a:r>
            <a:r>
              <a:rPr lang="it-IT" sz="6600" dirty="0">
                <a:solidFill>
                  <a:schemeClr val="accent1">
                    <a:lumMod val="75000"/>
                  </a:schemeClr>
                </a:solidFill>
              </a:rPr>
              <a:t> </a:t>
            </a:r>
            <a:r>
              <a:rPr lang="it-IT" sz="6600" dirty="0" err="1">
                <a:solidFill>
                  <a:schemeClr val="accent1">
                    <a:lumMod val="75000"/>
                  </a:schemeClr>
                </a:solidFill>
              </a:rPr>
              <a:t>attention</a:t>
            </a:r>
            <a:endParaRPr lang="it-IT" sz="6600" dirty="0">
              <a:solidFill>
                <a:schemeClr val="accent1">
                  <a:lumMod val="75000"/>
                </a:schemeClr>
              </a:solidFill>
            </a:endParaRPr>
          </a:p>
        </p:txBody>
      </p:sp>
    </p:spTree>
    <p:extLst>
      <p:ext uri="{BB962C8B-B14F-4D97-AF65-F5344CB8AC3E}">
        <p14:creationId xmlns:p14="http://schemas.microsoft.com/office/powerpoint/2010/main" val="316977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484784"/>
            <a:ext cx="8460432" cy="4769062"/>
          </a:xfrm>
          <a:prstGeom prst="rect">
            <a:avLst/>
          </a:prstGeom>
          <a:noFill/>
        </p:spPr>
        <p:txBody>
          <a:bodyPr wrap="square" rtlCol="0">
            <a:spAutoFit/>
          </a:bodyPr>
          <a:lstStyle/>
          <a:p>
            <a:pPr algn="just"/>
            <a:r>
              <a:rPr lang="en-US" sz="2400" b="1" dirty="0">
                <a:solidFill>
                  <a:schemeClr val="accent1">
                    <a:lumMod val="75000"/>
                  </a:schemeClr>
                </a:solidFill>
              </a:rPr>
              <a:t>T5.1     Professional training and apprenticeship</a:t>
            </a:r>
          </a:p>
          <a:p>
            <a:pPr algn="just"/>
            <a:r>
              <a:rPr lang="en-US" sz="2400" dirty="0">
                <a:solidFill>
                  <a:schemeClr val="accent1">
                    <a:lumMod val="75000"/>
                  </a:schemeClr>
                </a:solidFill>
              </a:rPr>
              <a:t>	Task Leader: C. </a:t>
            </a:r>
            <a:r>
              <a:rPr lang="en-US" sz="2400" dirty="0" err="1">
                <a:solidFill>
                  <a:schemeClr val="accent1">
                    <a:lumMod val="75000"/>
                  </a:schemeClr>
                </a:solidFill>
              </a:rPr>
              <a:t>Madec</a:t>
            </a:r>
            <a:r>
              <a:rPr lang="en-US" sz="2400" dirty="0">
                <a:solidFill>
                  <a:schemeClr val="accent1">
                    <a:lumMod val="75000"/>
                  </a:schemeClr>
                </a:solidFill>
              </a:rPr>
              <a:t> / </a:t>
            </a:r>
            <a:r>
              <a:rPr lang="en-US" sz="2400" dirty="0" err="1">
                <a:solidFill>
                  <a:schemeClr val="accent1">
                    <a:lumMod val="75000"/>
                  </a:schemeClr>
                </a:solidFill>
              </a:rPr>
              <a:t>O.Napoly</a:t>
            </a:r>
            <a:r>
              <a:rPr lang="en-US" sz="2400" dirty="0">
                <a:solidFill>
                  <a:schemeClr val="accent1">
                    <a:lumMod val="75000"/>
                  </a:schemeClr>
                </a:solidFill>
              </a:rPr>
              <a:t> (CEA)</a:t>
            </a:r>
          </a:p>
          <a:p>
            <a:pPr algn="just"/>
            <a:endParaRPr lang="en-US" sz="2400" dirty="0">
              <a:solidFill>
                <a:schemeClr val="accent1">
                  <a:lumMod val="75000"/>
                </a:schemeClr>
              </a:solidFill>
            </a:endParaRPr>
          </a:p>
          <a:p>
            <a:pPr algn="just"/>
            <a:r>
              <a:rPr lang="en-US" sz="2400" b="1" dirty="0">
                <a:solidFill>
                  <a:schemeClr val="accent1">
                    <a:lumMod val="75000"/>
                  </a:schemeClr>
                </a:solidFill>
              </a:rPr>
              <a:t>T5.2    Harmonization- Material and Component Re</a:t>
            </a:r>
            <a:r>
              <a:rPr lang="en-US" sz="2400" dirty="0">
                <a:solidFill>
                  <a:schemeClr val="accent1">
                    <a:lumMod val="75000"/>
                  </a:schemeClr>
                </a:solidFill>
              </a:rPr>
              <a:t>ferences</a:t>
            </a:r>
          </a:p>
          <a:p>
            <a:pPr algn="just"/>
            <a:r>
              <a:rPr lang="en-US" sz="2400" dirty="0">
                <a:solidFill>
                  <a:schemeClr val="accent1">
                    <a:lumMod val="75000"/>
                  </a:schemeClr>
                </a:solidFill>
              </a:rPr>
              <a:t>	Task Leader: </a:t>
            </a:r>
            <a:r>
              <a:rPr lang="en-US" sz="2400" dirty="0" err="1">
                <a:solidFill>
                  <a:schemeClr val="accent1">
                    <a:lumMod val="75000"/>
                  </a:schemeClr>
                </a:solidFill>
              </a:rPr>
              <a:t>M.Fouaidy</a:t>
            </a:r>
            <a:r>
              <a:rPr lang="en-US" sz="2400" dirty="0">
                <a:solidFill>
                  <a:schemeClr val="accent1">
                    <a:lumMod val="75000"/>
                  </a:schemeClr>
                </a:solidFill>
              </a:rPr>
              <a:t>  (CNRS)</a:t>
            </a:r>
          </a:p>
          <a:p>
            <a:pPr algn="just">
              <a:lnSpc>
                <a:spcPts val="3300"/>
              </a:lnSpc>
            </a:pPr>
            <a:endParaRPr lang="en-US" sz="2400" dirty="0">
              <a:solidFill>
                <a:schemeClr val="accent1">
                  <a:lumMod val="75000"/>
                </a:schemeClr>
              </a:solidFill>
            </a:endParaRPr>
          </a:p>
          <a:p>
            <a:pPr algn="just"/>
            <a:r>
              <a:rPr lang="en-US" sz="2400" b="1" dirty="0">
                <a:solidFill>
                  <a:schemeClr val="accent1">
                    <a:lumMod val="75000"/>
                  </a:schemeClr>
                </a:solidFill>
              </a:rPr>
              <a:t>T5.3     Harmonization - Cryogenic Safety Procedures</a:t>
            </a:r>
          </a:p>
          <a:p>
            <a:pPr algn="just"/>
            <a:r>
              <a:rPr lang="en-US" sz="2400" dirty="0">
                <a:solidFill>
                  <a:schemeClr val="accent1">
                    <a:lumMod val="75000"/>
                  </a:schemeClr>
                </a:solidFill>
              </a:rPr>
              <a:t>	Task Leader: </a:t>
            </a:r>
            <a:r>
              <a:rPr lang="en-US" sz="2400" dirty="0" err="1">
                <a:solidFill>
                  <a:schemeClr val="accent1">
                    <a:lumMod val="75000"/>
                  </a:schemeClr>
                </a:solidFill>
              </a:rPr>
              <a:t>S.Grohman</a:t>
            </a:r>
            <a:r>
              <a:rPr lang="en-US" sz="2400" dirty="0">
                <a:solidFill>
                  <a:schemeClr val="accent1">
                    <a:lumMod val="75000"/>
                  </a:schemeClr>
                </a:solidFill>
              </a:rPr>
              <a:t> (KIT)</a:t>
            </a:r>
          </a:p>
          <a:p>
            <a:pPr algn="just">
              <a:lnSpc>
                <a:spcPts val="3300"/>
              </a:lnSpc>
            </a:pPr>
            <a:endParaRPr lang="en-US" sz="2400" dirty="0">
              <a:solidFill>
                <a:schemeClr val="accent1">
                  <a:lumMod val="75000"/>
                </a:schemeClr>
              </a:solidFill>
            </a:endParaRPr>
          </a:p>
          <a:p>
            <a:pPr algn="just"/>
            <a:r>
              <a:rPr lang="en-US" sz="2400" b="1" dirty="0">
                <a:solidFill>
                  <a:schemeClr val="accent1">
                    <a:lumMod val="75000"/>
                  </a:schemeClr>
                </a:solidFill>
              </a:rPr>
              <a:t>T5.4	Requirements and conditions for developing 	prototypes  with  the industry </a:t>
            </a:r>
          </a:p>
          <a:p>
            <a:pPr algn="just"/>
            <a:r>
              <a:rPr lang="en-US" sz="2400" dirty="0">
                <a:solidFill>
                  <a:schemeClr val="accent1">
                    <a:lumMod val="75000"/>
                  </a:schemeClr>
                </a:solidFill>
              </a:rPr>
              <a:t>	Task Leader: </a:t>
            </a:r>
            <a:r>
              <a:rPr lang="en-US" sz="2400" dirty="0" err="1">
                <a:solidFill>
                  <a:schemeClr val="accent1">
                    <a:lumMod val="75000"/>
                  </a:schemeClr>
                </a:solidFill>
              </a:rPr>
              <a:t>M.Michelato</a:t>
            </a:r>
            <a:r>
              <a:rPr lang="en-US" sz="2400" dirty="0">
                <a:solidFill>
                  <a:schemeClr val="accent1">
                    <a:lumMod val="75000"/>
                  </a:schemeClr>
                </a:solidFill>
              </a:rPr>
              <a:t>, F. </a:t>
            </a:r>
            <a:r>
              <a:rPr lang="en-US" sz="2400" dirty="0" err="1">
                <a:solidFill>
                  <a:schemeClr val="accent1">
                    <a:lumMod val="75000"/>
                  </a:schemeClr>
                </a:solidFill>
              </a:rPr>
              <a:t>Broggi</a:t>
            </a:r>
            <a:r>
              <a:rPr lang="en-US" sz="2400" dirty="0">
                <a:solidFill>
                  <a:schemeClr val="accent1">
                    <a:lumMod val="75000"/>
                  </a:schemeClr>
                </a:solidFill>
              </a:rPr>
              <a:t> (INFN)</a:t>
            </a:r>
          </a:p>
        </p:txBody>
      </p:sp>
      <p:sp>
        <p:nvSpPr>
          <p:cNvPr id="15" name="TextBox 14"/>
          <p:cNvSpPr txBox="1"/>
          <p:nvPr/>
        </p:nvSpPr>
        <p:spPr>
          <a:xfrm>
            <a:off x="439770" y="836712"/>
            <a:ext cx="8380701" cy="523220"/>
          </a:xfrm>
          <a:prstGeom prst="rect">
            <a:avLst/>
          </a:prstGeom>
          <a:noFill/>
        </p:spPr>
        <p:txBody>
          <a:bodyPr wrap="square" rtlCol="0">
            <a:spAutoFit/>
          </a:bodyPr>
          <a:lstStyle/>
          <a:p>
            <a:pPr algn="ctr"/>
            <a:r>
              <a:rPr lang="it-IT" sz="2800" b="1" dirty="0">
                <a:solidFill>
                  <a:schemeClr val="accent1">
                    <a:lumMod val="75000"/>
                  </a:schemeClr>
                </a:solidFill>
              </a:rPr>
              <a:t>The WP5.4 Tasks </a:t>
            </a:r>
            <a:endParaRPr lang="en-US" sz="2800" dirty="0">
              <a:solidFill>
                <a:schemeClr val="accent1">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EC15FB0-1496-4938-B5D5-3934B16121A9}"/>
              </a:ext>
            </a:extLst>
          </p:cNvPr>
          <p:cNvSpPr/>
          <p:nvPr/>
        </p:nvSpPr>
        <p:spPr>
          <a:xfrm>
            <a:off x="611560" y="1556792"/>
            <a:ext cx="8212360" cy="3572645"/>
          </a:xfrm>
          <a:prstGeom prst="rect">
            <a:avLst/>
          </a:prstGeom>
        </p:spPr>
        <p:txBody>
          <a:bodyPr wrap="square">
            <a:spAutoFit/>
          </a:bodyPr>
          <a:lstStyle/>
          <a:p>
            <a:pPr lvl="0">
              <a:lnSpc>
                <a:spcPct val="200000"/>
              </a:lnSpc>
              <a:spcAft>
                <a:spcPts val="1200"/>
              </a:spcAft>
            </a:pPr>
            <a:r>
              <a:rPr lang="en-US" sz="2800" b="1" dirty="0">
                <a:solidFill>
                  <a:schemeClr val="accent1">
                    <a:lumMod val="75000"/>
                  </a:schemeClr>
                </a:solidFill>
              </a:rPr>
              <a:t>For any task  I will report on: </a:t>
            </a:r>
          </a:p>
          <a:p>
            <a:pPr lvl="0">
              <a:lnSpc>
                <a:spcPct val="200000"/>
              </a:lnSpc>
              <a:spcAft>
                <a:spcPts val="1200"/>
              </a:spcAft>
            </a:pPr>
            <a:r>
              <a:rPr lang="en-US" sz="2800" b="1" dirty="0">
                <a:solidFill>
                  <a:schemeClr val="accent1">
                    <a:lumMod val="75000"/>
                  </a:schemeClr>
                </a:solidFill>
              </a:rPr>
              <a:t>1)  Recall of the objectives of the task </a:t>
            </a:r>
            <a:br>
              <a:rPr lang="en-US" sz="2800" b="1" dirty="0">
                <a:solidFill>
                  <a:schemeClr val="accent1">
                    <a:lumMod val="75000"/>
                  </a:schemeClr>
                </a:solidFill>
              </a:rPr>
            </a:br>
            <a:r>
              <a:rPr lang="en-US" sz="2800" b="1" dirty="0">
                <a:solidFill>
                  <a:schemeClr val="accent1">
                    <a:lumMod val="75000"/>
                  </a:schemeClr>
                </a:solidFill>
              </a:rPr>
              <a:t>2)  Results of the work performed </a:t>
            </a:r>
            <a:br>
              <a:rPr lang="en-US" sz="2800" b="1" dirty="0">
                <a:solidFill>
                  <a:schemeClr val="accent1">
                    <a:lumMod val="75000"/>
                  </a:schemeClr>
                </a:solidFill>
              </a:rPr>
            </a:br>
            <a:r>
              <a:rPr lang="en-US" sz="2800" b="1" dirty="0">
                <a:solidFill>
                  <a:schemeClr val="accent1">
                    <a:lumMod val="75000"/>
                  </a:schemeClr>
                </a:solidFill>
              </a:rPr>
              <a:t>3) Perspectives for future activities </a:t>
            </a:r>
          </a:p>
        </p:txBody>
      </p:sp>
      <p:sp>
        <p:nvSpPr>
          <p:cNvPr id="3" name="TextBox 14">
            <a:extLst>
              <a:ext uri="{FF2B5EF4-FFF2-40B4-BE49-F238E27FC236}">
                <a16:creationId xmlns:a16="http://schemas.microsoft.com/office/drawing/2014/main" id="{B1E84B27-8281-491A-9BED-F930FB340651}"/>
              </a:ext>
            </a:extLst>
          </p:cNvPr>
          <p:cNvSpPr txBox="1"/>
          <p:nvPr/>
        </p:nvSpPr>
        <p:spPr>
          <a:xfrm>
            <a:off x="-108520" y="853504"/>
            <a:ext cx="8380701" cy="523220"/>
          </a:xfrm>
          <a:prstGeom prst="rect">
            <a:avLst/>
          </a:prstGeom>
          <a:noFill/>
        </p:spPr>
        <p:txBody>
          <a:bodyPr wrap="square" rtlCol="0">
            <a:spAutoFit/>
          </a:bodyPr>
          <a:lstStyle/>
          <a:p>
            <a:pPr algn="ctr"/>
            <a:r>
              <a:rPr lang="it-IT" sz="2800" b="1" dirty="0">
                <a:solidFill>
                  <a:schemeClr val="accent1">
                    <a:lumMod val="75000"/>
                  </a:schemeClr>
                </a:solidFill>
              </a:rPr>
              <a:t>The </a:t>
            </a:r>
            <a:r>
              <a:rPr lang="it-IT" sz="2800" b="1" dirty="0" err="1">
                <a:solidFill>
                  <a:schemeClr val="accent1">
                    <a:lumMod val="75000"/>
                  </a:schemeClr>
                </a:solidFill>
              </a:rPr>
              <a:t>today</a:t>
            </a:r>
            <a:r>
              <a:rPr lang="it-IT" sz="2800" b="1" dirty="0">
                <a:solidFill>
                  <a:schemeClr val="accent1">
                    <a:lumMod val="75000"/>
                  </a:schemeClr>
                </a:solidFill>
              </a:rPr>
              <a:t> report</a:t>
            </a:r>
            <a:endParaRPr lang="en-US" sz="2800" dirty="0">
              <a:solidFill>
                <a:schemeClr val="accent1">
                  <a:lumMod val="75000"/>
                </a:schemeClr>
              </a:solidFill>
            </a:endParaRPr>
          </a:p>
        </p:txBody>
      </p:sp>
    </p:spTree>
    <p:extLst>
      <p:ext uri="{BB962C8B-B14F-4D97-AF65-F5344CB8AC3E}">
        <p14:creationId xmlns:p14="http://schemas.microsoft.com/office/powerpoint/2010/main" val="284671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D18AA3E8-CEE3-4113-97CC-B497F3220B01}"/>
              </a:ext>
            </a:extLst>
          </p:cNvPr>
          <p:cNvSpPr txBox="1"/>
          <p:nvPr/>
        </p:nvSpPr>
        <p:spPr>
          <a:xfrm>
            <a:off x="467544" y="1484784"/>
            <a:ext cx="8460432" cy="4769062"/>
          </a:xfrm>
          <a:prstGeom prst="rect">
            <a:avLst/>
          </a:prstGeom>
          <a:noFill/>
        </p:spPr>
        <p:txBody>
          <a:bodyPr wrap="square" rtlCol="0">
            <a:spAutoFit/>
          </a:bodyPr>
          <a:lstStyle/>
          <a:p>
            <a:pPr algn="just"/>
            <a:r>
              <a:rPr lang="en-US" sz="2400" b="1" dirty="0">
                <a:solidFill>
                  <a:schemeClr val="accent1">
                    <a:lumMod val="75000"/>
                  </a:schemeClr>
                </a:solidFill>
              </a:rPr>
              <a:t>T5.1     Professional training and apprenticeship</a:t>
            </a:r>
          </a:p>
          <a:p>
            <a:pPr algn="just"/>
            <a:r>
              <a:rPr lang="en-US" sz="2400" dirty="0">
                <a:solidFill>
                  <a:schemeClr val="accent1">
                    <a:lumMod val="75000"/>
                  </a:schemeClr>
                </a:solidFill>
              </a:rPr>
              <a:t>	Task Leader: C. </a:t>
            </a:r>
            <a:r>
              <a:rPr lang="en-US" sz="2400" dirty="0" err="1">
                <a:solidFill>
                  <a:schemeClr val="accent1">
                    <a:lumMod val="75000"/>
                  </a:schemeClr>
                </a:solidFill>
              </a:rPr>
              <a:t>Madec</a:t>
            </a:r>
            <a:r>
              <a:rPr lang="en-US" sz="2400" dirty="0">
                <a:solidFill>
                  <a:schemeClr val="accent1">
                    <a:lumMod val="75000"/>
                  </a:schemeClr>
                </a:solidFill>
              </a:rPr>
              <a:t> / </a:t>
            </a:r>
            <a:r>
              <a:rPr lang="en-US" sz="2400" dirty="0" err="1">
                <a:solidFill>
                  <a:schemeClr val="accent1">
                    <a:lumMod val="75000"/>
                  </a:schemeClr>
                </a:solidFill>
              </a:rPr>
              <a:t>O.Napoly</a:t>
            </a:r>
            <a:r>
              <a:rPr lang="en-US" sz="2400" dirty="0">
                <a:solidFill>
                  <a:schemeClr val="accent1">
                    <a:lumMod val="75000"/>
                  </a:schemeClr>
                </a:solidFill>
              </a:rPr>
              <a:t> (CEA)</a:t>
            </a:r>
          </a:p>
          <a:p>
            <a:pPr algn="just"/>
            <a:endParaRPr lang="en-US" sz="2400" dirty="0">
              <a:solidFill>
                <a:schemeClr val="accent1">
                  <a:lumMod val="75000"/>
                </a:schemeClr>
              </a:solidFill>
            </a:endParaRPr>
          </a:p>
          <a:p>
            <a:pPr algn="just"/>
            <a:r>
              <a:rPr lang="en-US" sz="2400" b="1" dirty="0">
                <a:solidFill>
                  <a:schemeClr val="bg1">
                    <a:lumMod val="75000"/>
                  </a:schemeClr>
                </a:solidFill>
              </a:rPr>
              <a:t>T5.2    Harmonization- Material and Component Re</a:t>
            </a:r>
            <a:r>
              <a:rPr lang="en-US" sz="2400" dirty="0">
                <a:solidFill>
                  <a:schemeClr val="bg1">
                    <a:lumMod val="75000"/>
                  </a:schemeClr>
                </a:solidFill>
              </a:rPr>
              <a:t>ferences</a:t>
            </a:r>
          </a:p>
          <a:p>
            <a:pPr algn="just"/>
            <a:r>
              <a:rPr lang="en-US" sz="2400" dirty="0">
                <a:solidFill>
                  <a:schemeClr val="bg1">
                    <a:lumMod val="75000"/>
                  </a:schemeClr>
                </a:solidFill>
              </a:rPr>
              <a:t>	Task Leader: </a:t>
            </a:r>
            <a:r>
              <a:rPr lang="en-US" sz="2400" dirty="0" err="1">
                <a:solidFill>
                  <a:schemeClr val="bg1">
                    <a:lumMod val="75000"/>
                  </a:schemeClr>
                </a:solidFill>
              </a:rPr>
              <a:t>M.Fouaidy</a:t>
            </a:r>
            <a:r>
              <a:rPr lang="en-US" sz="2400" dirty="0">
                <a:solidFill>
                  <a:schemeClr val="bg1">
                    <a:lumMod val="75000"/>
                  </a:schemeClr>
                </a:solidFill>
              </a:rPr>
              <a:t>  (CNRS)</a:t>
            </a:r>
          </a:p>
          <a:p>
            <a:pPr algn="just">
              <a:lnSpc>
                <a:spcPts val="3300"/>
              </a:lnSpc>
            </a:pPr>
            <a:endParaRPr lang="en-US" sz="2400" dirty="0">
              <a:solidFill>
                <a:schemeClr val="bg1">
                  <a:lumMod val="75000"/>
                </a:schemeClr>
              </a:solidFill>
            </a:endParaRPr>
          </a:p>
          <a:p>
            <a:pPr algn="just"/>
            <a:r>
              <a:rPr lang="en-US" sz="2400" b="1" dirty="0">
                <a:solidFill>
                  <a:schemeClr val="bg1">
                    <a:lumMod val="75000"/>
                  </a:schemeClr>
                </a:solidFill>
              </a:rPr>
              <a:t>T5.3     Harmonization - Cryogenic Safety Procedures</a:t>
            </a:r>
          </a:p>
          <a:p>
            <a:pPr algn="just"/>
            <a:r>
              <a:rPr lang="en-US" sz="2400" dirty="0">
                <a:solidFill>
                  <a:schemeClr val="bg1">
                    <a:lumMod val="75000"/>
                  </a:schemeClr>
                </a:solidFill>
              </a:rPr>
              <a:t>	Task Leader: </a:t>
            </a:r>
            <a:r>
              <a:rPr lang="en-US" sz="2400" dirty="0" err="1">
                <a:solidFill>
                  <a:schemeClr val="bg1">
                    <a:lumMod val="75000"/>
                  </a:schemeClr>
                </a:solidFill>
              </a:rPr>
              <a:t>S.Grohman</a:t>
            </a:r>
            <a:r>
              <a:rPr lang="en-US" sz="2400" dirty="0">
                <a:solidFill>
                  <a:schemeClr val="bg1">
                    <a:lumMod val="75000"/>
                  </a:schemeClr>
                </a:solidFill>
              </a:rPr>
              <a:t> (KIT)</a:t>
            </a:r>
          </a:p>
          <a:p>
            <a:pPr algn="just">
              <a:lnSpc>
                <a:spcPts val="3300"/>
              </a:lnSpc>
            </a:pPr>
            <a:endParaRPr lang="en-US" sz="2400" dirty="0">
              <a:solidFill>
                <a:schemeClr val="bg1">
                  <a:lumMod val="75000"/>
                </a:schemeClr>
              </a:solidFill>
            </a:endParaRPr>
          </a:p>
          <a:p>
            <a:pPr algn="just"/>
            <a:r>
              <a:rPr lang="en-US" sz="2400" b="1" dirty="0">
                <a:solidFill>
                  <a:schemeClr val="bg1">
                    <a:lumMod val="75000"/>
                  </a:schemeClr>
                </a:solidFill>
              </a:rPr>
              <a:t>T5.4	Requirements and conditions for developing 	prototypes  with  the industry </a:t>
            </a:r>
          </a:p>
          <a:p>
            <a:pPr algn="just"/>
            <a:r>
              <a:rPr lang="en-US" sz="2400" dirty="0">
                <a:solidFill>
                  <a:schemeClr val="bg1">
                    <a:lumMod val="75000"/>
                  </a:schemeClr>
                </a:solidFill>
              </a:rPr>
              <a:t>	Task Leader: </a:t>
            </a:r>
            <a:r>
              <a:rPr lang="en-US" sz="2400" dirty="0" err="1">
                <a:solidFill>
                  <a:schemeClr val="bg1">
                    <a:lumMod val="75000"/>
                  </a:schemeClr>
                </a:solidFill>
              </a:rPr>
              <a:t>M.Michelato</a:t>
            </a:r>
            <a:r>
              <a:rPr lang="en-US" sz="2400" dirty="0">
                <a:solidFill>
                  <a:schemeClr val="bg1">
                    <a:lumMod val="75000"/>
                  </a:schemeClr>
                </a:solidFill>
              </a:rPr>
              <a:t>, F. </a:t>
            </a:r>
            <a:r>
              <a:rPr lang="en-US" sz="2400" dirty="0" err="1">
                <a:solidFill>
                  <a:schemeClr val="bg1">
                    <a:lumMod val="75000"/>
                  </a:schemeClr>
                </a:solidFill>
              </a:rPr>
              <a:t>Broggi</a:t>
            </a:r>
            <a:r>
              <a:rPr lang="en-US" sz="2400" dirty="0">
                <a:solidFill>
                  <a:schemeClr val="bg1">
                    <a:lumMod val="75000"/>
                  </a:schemeClr>
                </a:solidFill>
              </a:rPr>
              <a:t> (INFN)</a:t>
            </a:r>
          </a:p>
        </p:txBody>
      </p:sp>
      <p:sp>
        <p:nvSpPr>
          <p:cNvPr id="3" name="TextBox 14">
            <a:extLst>
              <a:ext uri="{FF2B5EF4-FFF2-40B4-BE49-F238E27FC236}">
                <a16:creationId xmlns:a16="http://schemas.microsoft.com/office/drawing/2014/main" id="{21782549-5C42-4C9A-98C6-1558BE074AE2}"/>
              </a:ext>
            </a:extLst>
          </p:cNvPr>
          <p:cNvSpPr txBox="1"/>
          <p:nvPr/>
        </p:nvSpPr>
        <p:spPr>
          <a:xfrm>
            <a:off x="439770" y="836712"/>
            <a:ext cx="8380701" cy="523220"/>
          </a:xfrm>
          <a:prstGeom prst="rect">
            <a:avLst/>
          </a:prstGeom>
          <a:noFill/>
        </p:spPr>
        <p:txBody>
          <a:bodyPr wrap="square" rtlCol="0">
            <a:spAutoFit/>
          </a:bodyPr>
          <a:lstStyle/>
          <a:p>
            <a:pPr algn="ctr"/>
            <a:r>
              <a:rPr lang="it-IT" sz="2800" b="1" dirty="0">
                <a:solidFill>
                  <a:schemeClr val="accent1">
                    <a:lumMod val="75000"/>
                  </a:schemeClr>
                </a:solidFill>
              </a:rPr>
              <a:t>The WP5.4 Tasks </a:t>
            </a:r>
            <a:endParaRPr lang="en-US" sz="2800" dirty="0">
              <a:solidFill>
                <a:schemeClr val="accent1">
                  <a:lumMod val="75000"/>
                </a:schemeClr>
              </a:solidFill>
            </a:endParaRPr>
          </a:p>
        </p:txBody>
      </p:sp>
    </p:spTree>
    <p:extLst>
      <p:ext uri="{BB962C8B-B14F-4D97-AF65-F5344CB8AC3E}">
        <p14:creationId xmlns:p14="http://schemas.microsoft.com/office/powerpoint/2010/main" val="39257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47856EB-A41C-4F17-B2FE-F09516151DF3}"/>
              </a:ext>
            </a:extLst>
          </p:cNvPr>
          <p:cNvSpPr/>
          <p:nvPr/>
        </p:nvSpPr>
        <p:spPr>
          <a:xfrm>
            <a:off x="179512" y="952835"/>
            <a:ext cx="8712968" cy="5940088"/>
          </a:xfrm>
          <a:prstGeom prst="rect">
            <a:avLst/>
          </a:prstGeom>
        </p:spPr>
        <p:txBody>
          <a:bodyPr wrap="square">
            <a:spAutoFit/>
          </a:bodyPr>
          <a:lstStyle/>
          <a:p>
            <a:pPr algn="just"/>
            <a:r>
              <a:rPr lang="en-US" sz="2400" b="1" dirty="0">
                <a:solidFill>
                  <a:schemeClr val="accent1">
                    <a:lumMod val="75000"/>
                  </a:schemeClr>
                </a:solidFill>
              </a:rPr>
              <a:t>T5.1     Professional training and apprenticeship</a:t>
            </a:r>
          </a:p>
          <a:p>
            <a:pPr algn="just"/>
            <a:r>
              <a:rPr lang="en-US" sz="2400" dirty="0">
                <a:solidFill>
                  <a:schemeClr val="accent1">
                    <a:lumMod val="75000"/>
                  </a:schemeClr>
                </a:solidFill>
              </a:rPr>
              <a:t>Task Leader: C. </a:t>
            </a:r>
            <a:r>
              <a:rPr lang="en-US" sz="2400" dirty="0" err="1">
                <a:solidFill>
                  <a:schemeClr val="accent1">
                    <a:lumMod val="75000"/>
                  </a:schemeClr>
                </a:solidFill>
              </a:rPr>
              <a:t>Madec</a:t>
            </a:r>
            <a:r>
              <a:rPr lang="en-US" sz="2400" dirty="0">
                <a:solidFill>
                  <a:schemeClr val="accent1">
                    <a:lumMod val="75000"/>
                  </a:schemeClr>
                </a:solidFill>
              </a:rPr>
              <a:t> /</a:t>
            </a:r>
            <a:r>
              <a:rPr lang="en-US" sz="2400" dirty="0" err="1">
                <a:solidFill>
                  <a:schemeClr val="accent1">
                    <a:lumMod val="75000"/>
                  </a:schemeClr>
                </a:solidFill>
              </a:rPr>
              <a:t>O.Napoly</a:t>
            </a:r>
            <a:endParaRPr lang="en-US" sz="2400" dirty="0">
              <a:solidFill>
                <a:schemeClr val="accent1">
                  <a:lumMod val="75000"/>
                </a:schemeClr>
              </a:solidFill>
            </a:endParaRPr>
          </a:p>
          <a:p>
            <a:pPr algn="just"/>
            <a:r>
              <a:rPr lang="en-US" sz="2400" dirty="0">
                <a:solidFill>
                  <a:schemeClr val="accent1">
                    <a:lumMod val="75000"/>
                  </a:schemeClr>
                </a:solidFill>
              </a:rPr>
              <a:t>Participants: </a:t>
            </a:r>
            <a:r>
              <a:rPr lang="it-IT" sz="2400" dirty="0">
                <a:solidFill>
                  <a:schemeClr val="accent1">
                    <a:lumMod val="75000"/>
                  </a:schemeClr>
                </a:solidFill>
              </a:rPr>
              <a:t>CEA, DESY, INFN, STFC</a:t>
            </a:r>
          </a:p>
          <a:p>
            <a:pPr algn="just"/>
            <a:r>
              <a:rPr lang="it-IT" sz="2400" dirty="0" err="1">
                <a:solidFill>
                  <a:schemeClr val="accent1">
                    <a:lumMod val="75000"/>
                  </a:schemeClr>
                </a:solidFill>
              </a:rPr>
              <a:t>Results</a:t>
            </a:r>
            <a:r>
              <a:rPr lang="it-IT" sz="2400" dirty="0">
                <a:solidFill>
                  <a:schemeClr val="accent1">
                    <a:lumMod val="75000"/>
                  </a:schemeClr>
                </a:solidFill>
              </a:rPr>
              <a:t> in Deliverables D5.2 and D5.4</a:t>
            </a:r>
          </a:p>
          <a:p>
            <a:pPr algn="just"/>
            <a:endParaRPr lang="en-US" sz="2400" dirty="0">
              <a:solidFill>
                <a:schemeClr val="bg1">
                  <a:lumMod val="65000"/>
                </a:schemeClr>
              </a:solidFill>
            </a:endParaRPr>
          </a:p>
          <a:p>
            <a:pPr lvl="0" algn="just"/>
            <a:r>
              <a:rPr lang="en-US" sz="2000" dirty="0">
                <a:solidFill>
                  <a:srgbClr val="1F497D"/>
                </a:solidFill>
              </a:rPr>
              <a:t>This task aims at promoting professional skills training and cross improvement between TI and industry. Both training opportunities in TI and in industry have been considered, with the aim to enforce a powerful support mechanism for effective knowledge and technology transfer between TI and Industry:</a:t>
            </a:r>
          </a:p>
          <a:p>
            <a:pPr lvl="0" algn="just"/>
            <a:endParaRPr lang="en-US" sz="2000" dirty="0">
              <a:solidFill>
                <a:srgbClr val="1F497D"/>
              </a:solidFill>
            </a:endParaRPr>
          </a:p>
          <a:p>
            <a:pPr lvl="0" algn="just"/>
            <a:r>
              <a:rPr lang="en-US" sz="2000" u="sng" dirty="0">
                <a:solidFill>
                  <a:srgbClr val="1F497D"/>
                </a:solidFill>
              </a:rPr>
              <a:t>Training and apprenticeship in TI. </a:t>
            </a:r>
            <a:r>
              <a:rPr lang="en-US" sz="2000" dirty="0">
                <a:solidFill>
                  <a:srgbClr val="1F497D"/>
                </a:solidFill>
              </a:rPr>
              <a:t>It aims at defining the conditions and setting the basis for an apprenticeship pilot program dedicated to train technicians and engineers from industry in hands-on fabrication, assembly or test of accelerator and magnet. </a:t>
            </a:r>
          </a:p>
          <a:p>
            <a:pPr lvl="0" algn="just"/>
            <a:endParaRPr lang="en-US" sz="2000" dirty="0">
              <a:solidFill>
                <a:srgbClr val="1F497D"/>
              </a:solidFill>
            </a:endParaRPr>
          </a:p>
          <a:p>
            <a:pPr lvl="0" algn="just"/>
            <a:r>
              <a:rPr lang="en-US" sz="2000" u="sng" dirty="0">
                <a:solidFill>
                  <a:srgbClr val="1F497D"/>
                </a:solidFill>
              </a:rPr>
              <a:t>Training and apprenticeship in Industry.</a:t>
            </a:r>
            <a:r>
              <a:rPr lang="en-US" sz="2000" dirty="0">
                <a:solidFill>
                  <a:srgbClr val="1F497D"/>
                </a:solidFill>
              </a:rPr>
              <a:t> This part is mainly dedicated to understand the opportunities and the conditions for secondments of young researchers of TI in industry.</a:t>
            </a:r>
          </a:p>
        </p:txBody>
      </p:sp>
    </p:spTree>
    <p:extLst>
      <p:ext uri="{BB962C8B-B14F-4D97-AF65-F5344CB8AC3E}">
        <p14:creationId xmlns:p14="http://schemas.microsoft.com/office/powerpoint/2010/main" val="36056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a:extLst>
              <a:ext uri="{FF2B5EF4-FFF2-40B4-BE49-F238E27FC236}">
                <a16:creationId xmlns:a16="http://schemas.microsoft.com/office/drawing/2014/main" id="{7881A3D2-FC91-483A-B19B-93CC541E34B3}"/>
              </a:ext>
            </a:extLst>
          </p:cNvPr>
          <p:cNvGrpSpPr/>
          <p:nvPr/>
        </p:nvGrpSpPr>
        <p:grpSpPr>
          <a:xfrm>
            <a:off x="1907704" y="1149436"/>
            <a:ext cx="5832648" cy="2862322"/>
            <a:chOff x="395536" y="836712"/>
            <a:chExt cx="6264696" cy="3201390"/>
          </a:xfrm>
        </p:grpSpPr>
        <p:pic>
          <p:nvPicPr>
            <p:cNvPr id="3" name="Image 12">
              <a:extLst>
                <a:ext uri="{FF2B5EF4-FFF2-40B4-BE49-F238E27FC236}">
                  <a16:creationId xmlns:a16="http://schemas.microsoft.com/office/drawing/2014/main" id="{096D2784-7160-48B4-8457-2F020AC3765C}"/>
                </a:ext>
              </a:extLst>
            </p:cNvPr>
            <p:cNvPicPr>
              <a:picLocks noChangeAspect="1"/>
            </p:cNvPicPr>
            <p:nvPr/>
          </p:nvPicPr>
          <p:blipFill>
            <a:blip r:embed="rId2"/>
            <a:stretch>
              <a:fillRect/>
            </a:stretch>
          </p:blipFill>
          <p:spPr>
            <a:xfrm>
              <a:off x="395536" y="836712"/>
              <a:ext cx="5788574" cy="3201390"/>
            </a:xfrm>
            <a:prstGeom prst="rect">
              <a:avLst/>
            </a:prstGeom>
          </p:spPr>
        </p:pic>
        <p:cxnSp>
          <p:nvCxnSpPr>
            <p:cNvPr id="4" name="Connecteur droit avec flèche 14">
              <a:extLst>
                <a:ext uri="{FF2B5EF4-FFF2-40B4-BE49-F238E27FC236}">
                  <a16:creationId xmlns:a16="http://schemas.microsoft.com/office/drawing/2014/main" id="{B29432C7-791D-42F5-9939-88367E6B29DA}"/>
                </a:ext>
              </a:extLst>
            </p:cNvPr>
            <p:cNvCxnSpPr/>
            <p:nvPr/>
          </p:nvCxnSpPr>
          <p:spPr>
            <a:xfrm flipV="1">
              <a:off x="6019800" y="1105259"/>
              <a:ext cx="0" cy="26642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 name="Rectangle à coins arrondis 16">
              <a:extLst>
                <a:ext uri="{FF2B5EF4-FFF2-40B4-BE49-F238E27FC236}">
                  <a16:creationId xmlns:a16="http://schemas.microsoft.com/office/drawing/2014/main" id="{046AF3B0-C325-4E79-9E01-F7A9F08EA333}"/>
                </a:ext>
              </a:extLst>
            </p:cNvPr>
            <p:cNvSpPr/>
            <p:nvPr/>
          </p:nvSpPr>
          <p:spPr>
            <a:xfrm rot="16200000">
              <a:off x="5544108" y="2240868"/>
              <a:ext cx="16561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Supply</a:t>
              </a:r>
              <a:r>
                <a:rPr lang="fr-FR" dirty="0"/>
                <a:t> Chain</a:t>
              </a:r>
            </a:p>
          </p:txBody>
        </p:sp>
      </p:grpSp>
      <p:sp>
        <p:nvSpPr>
          <p:cNvPr id="6" name="Rectangle 6">
            <a:extLst>
              <a:ext uri="{FF2B5EF4-FFF2-40B4-BE49-F238E27FC236}">
                <a16:creationId xmlns:a16="http://schemas.microsoft.com/office/drawing/2014/main" id="{19FC1CA0-5512-4D3E-A6A9-F5A90FF7BE64}"/>
              </a:ext>
            </a:extLst>
          </p:cNvPr>
          <p:cNvSpPr/>
          <p:nvPr/>
        </p:nvSpPr>
        <p:spPr>
          <a:xfrm>
            <a:off x="0" y="3969184"/>
            <a:ext cx="8964487" cy="2677656"/>
          </a:xfrm>
          <a:prstGeom prst="rect">
            <a:avLst/>
          </a:prstGeom>
        </p:spPr>
        <p:txBody>
          <a:bodyPr wrap="square">
            <a:spAutoFit/>
          </a:bodyPr>
          <a:lstStyle/>
          <a:p>
            <a:pPr marL="342900" lvl="0" indent="-342900" algn="just">
              <a:buFont typeface="Arial" panose="020B0604020202020204" pitchFamily="34" charset="0"/>
              <a:buChar char="•"/>
            </a:pPr>
            <a:r>
              <a:rPr lang="en-US" sz="2400" u="sng" dirty="0">
                <a:solidFill>
                  <a:srgbClr val="1F497D"/>
                </a:solidFill>
              </a:rPr>
              <a:t>Training in TI is needed to bring the supply chain to the challenging performance requirements set by the laboratories in charge of the RI project realization</a:t>
            </a:r>
          </a:p>
          <a:p>
            <a:pPr lvl="0" algn="just"/>
            <a:endParaRPr lang="en-US" sz="2400" dirty="0">
              <a:solidFill>
                <a:srgbClr val="1F497D"/>
              </a:solidFill>
            </a:endParaRPr>
          </a:p>
          <a:p>
            <a:pPr marL="342900" lvl="0" indent="-342900" algn="just">
              <a:buFont typeface="Arial" panose="020B0604020202020204" pitchFamily="34" charset="0"/>
              <a:buChar char="•"/>
            </a:pPr>
            <a:r>
              <a:rPr lang="en-US" sz="2400" u="sng" dirty="0">
                <a:solidFill>
                  <a:srgbClr val="1F497D"/>
                </a:solidFill>
              </a:rPr>
              <a:t>Sustaining  pre-existing know-how in industry entails </a:t>
            </a:r>
            <a:r>
              <a:rPr lang="en-US" sz="2400" b="1" u="sng" dirty="0">
                <a:solidFill>
                  <a:srgbClr val="1F497D"/>
                </a:solidFill>
              </a:rPr>
              <a:t>System-Engineering</a:t>
            </a:r>
            <a:r>
              <a:rPr lang="en-US" sz="2400" u="sng" dirty="0">
                <a:solidFill>
                  <a:srgbClr val="1F497D"/>
                </a:solidFill>
              </a:rPr>
              <a:t> and </a:t>
            </a:r>
            <a:r>
              <a:rPr lang="en-US" sz="2400" b="1" u="sng" dirty="0">
                <a:solidFill>
                  <a:srgbClr val="1F497D"/>
                </a:solidFill>
              </a:rPr>
              <a:t>Quality-Assurance</a:t>
            </a:r>
            <a:r>
              <a:rPr lang="en-US" sz="2400" u="sng" dirty="0">
                <a:solidFill>
                  <a:srgbClr val="1F497D"/>
                </a:solidFill>
              </a:rPr>
              <a:t> methodology enforced at the interface between Industry and TI</a:t>
            </a:r>
            <a:r>
              <a:rPr lang="en-US" sz="2400" dirty="0">
                <a:solidFill>
                  <a:srgbClr val="1F497D"/>
                </a:solidFill>
              </a:rPr>
              <a:t>.</a:t>
            </a:r>
          </a:p>
        </p:txBody>
      </p:sp>
      <p:sp>
        <p:nvSpPr>
          <p:cNvPr id="11" name="Titre 1">
            <a:extLst>
              <a:ext uri="{FF2B5EF4-FFF2-40B4-BE49-F238E27FC236}">
                <a16:creationId xmlns:a16="http://schemas.microsoft.com/office/drawing/2014/main" id="{179CE160-E87B-4FB0-813A-6366360DEDB2}"/>
              </a:ext>
            </a:extLst>
          </p:cNvPr>
          <p:cNvSpPr txBox="1">
            <a:spLocks/>
          </p:cNvSpPr>
          <p:nvPr/>
        </p:nvSpPr>
        <p:spPr>
          <a:xfrm>
            <a:off x="899592" y="697803"/>
            <a:ext cx="7524327" cy="481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chemeClr val="accent1">
                    <a:lumMod val="75000"/>
                  </a:schemeClr>
                </a:solidFill>
              </a:rPr>
              <a:t>Training and apprenticeship in TI</a:t>
            </a:r>
          </a:p>
        </p:txBody>
      </p:sp>
    </p:spTree>
    <p:extLst>
      <p:ext uri="{BB962C8B-B14F-4D97-AF65-F5344CB8AC3E}">
        <p14:creationId xmlns:p14="http://schemas.microsoft.com/office/powerpoint/2010/main" val="416344918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2961</Words>
  <Application>Microsoft Office PowerPoint</Application>
  <PresentationFormat>Presentazione su schermo (4:3)</PresentationFormat>
  <Paragraphs>274</Paragraphs>
  <Slides>43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43</vt:i4>
      </vt:variant>
    </vt:vector>
  </HeadingPairs>
  <TitlesOfParts>
    <vt:vector size="48" baseType="lpstr">
      <vt:lpstr>Arial</vt:lpstr>
      <vt:lpstr>Arial Unicode MS</vt:lpstr>
      <vt:lpstr>Calibri</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farinon</dc:creator>
  <cp:lastModifiedBy>pasquale fabbricatore</cp:lastModifiedBy>
  <cp:revision>267</cp:revision>
  <cp:lastPrinted>2017-01-16T17:13:32Z</cp:lastPrinted>
  <dcterms:created xsi:type="dcterms:W3CDTF">2017-01-14T09:37:04Z</dcterms:created>
  <dcterms:modified xsi:type="dcterms:W3CDTF">2019-10-09T07:41:32Z</dcterms:modified>
</cp:coreProperties>
</file>