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3"/>
  </p:notesMasterIdLst>
  <p:sldIdLst>
    <p:sldId id="256" r:id="rId2"/>
    <p:sldId id="257" r:id="rId3"/>
    <p:sldId id="283" r:id="rId4"/>
    <p:sldId id="258" r:id="rId5"/>
    <p:sldId id="284" r:id="rId6"/>
    <p:sldId id="287" r:id="rId7"/>
    <p:sldId id="285" r:id="rId8"/>
    <p:sldId id="259" r:id="rId9"/>
    <p:sldId id="260" r:id="rId10"/>
    <p:sldId id="276" r:id="rId11"/>
    <p:sldId id="262" r:id="rId12"/>
    <p:sldId id="275" r:id="rId13"/>
    <p:sldId id="279" r:id="rId14"/>
    <p:sldId id="281" r:id="rId15"/>
    <p:sldId id="282" r:id="rId16"/>
    <p:sldId id="288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BCD0A"/>
    <a:srgbClr val="1DDE09"/>
    <a:srgbClr val="17B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0F8D97-E74C-BF42-8881-11E3E047D23A}" type="doc">
      <dgm:prSet loTypeId="urn:microsoft.com/office/officeart/2009/3/layout/IncreasingArrowsProcess" loCatId="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591A1174-89C1-284D-A35A-0D3462191766}">
      <dgm:prSet phldrT="[Texte]"/>
      <dgm:spPr/>
      <dgm:t>
        <a:bodyPr/>
        <a:lstStyle/>
        <a:p>
          <a:r>
            <a:rPr lang="fr-FR" b="1" dirty="0" smtClean="0"/>
            <a:t>Conditionnement</a:t>
          </a:r>
          <a:r>
            <a:rPr lang="fr-FR" dirty="0" smtClean="0"/>
            <a:t> </a:t>
          </a:r>
          <a:r>
            <a:rPr lang="fr-FR" b="1" dirty="0" smtClean="0"/>
            <a:t>RF</a:t>
          </a:r>
          <a:endParaRPr lang="fr-FR" b="1" dirty="0"/>
        </a:p>
      </dgm:t>
    </dgm:pt>
    <dgm:pt modelId="{0EA3F671-8E98-6F4E-A625-1F7AF577A0ED}" type="parTrans" cxnId="{A1ACC6A2-ACB7-B847-B35F-370C6EA13EBD}">
      <dgm:prSet/>
      <dgm:spPr/>
      <dgm:t>
        <a:bodyPr/>
        <a:lstStyle/>
        <a:p>
          <a:endParaRPr lang="fr-FR"/>
        </a:p>
      </dgm:t>
    </dgm:pt>
    <dgm:pt modelId="{1777CE30-DCB1-294D-8BBC-32F9AC8CB6D9}" type="sibTrans" cxnId="{A1ACC6A2-ACB7-B847-B35F-370C6EA13EBD}">
      <dgm:prSet/>
      <dgm:spPr/>
      <dgm:t>
        <a:bodyPr/>
        <a:lstStyle/>
        <a:p>
          <a:endParaRPr lang="fr-FR"/>
        </a:p>
      </dgm:t>
    </dgm:pt>
    <dgm:pt modelId="{8FA47244-4F2D-B44D-8C5A-9352EB98C387}">
      <dgm:prSet phldrT="[Texte]"/>
      <dgm:spPr/>
      <dgm:t>
        <a:bodyPr/>
        <a:lstStyle/>
        <a:p>
          <a:r>
            <a:rPr lang="fr-FR" dirty="0" smtClean="0"/>
            <a:t>Durée* : 16 jours</a:t>
          </a:r>
          <a:endParaRPr lang="fr-FR" dirty="0"/>
        </a:p>
      </dgm:t>
    </dgm:pt>
    <dgm:pt modelId="{A8C7B5B7-294D-B546-A5C6-FE032D11288C}" type="parTrans" cxnId="{8ABFD232-844A-CE4D-94AE-0EA6C3A90CB9}">
      <dgm:prSet/>
      <dgm:spPr/>
      <dgm:t>
        <a:bodyPr/>
        <a:lstStyle/>
        <a:p>
          <a:endParaRPr lang="fr-FR"/>
        </a:p>
      </dgm:t>
    </dgm:pt>
    <dgm:pt modelId="{D935EDB3-EB1F-BC45-8E86-13B1AB38B08E}" type="sibTrans" cxnId="{8ABFD232-844A-CE4D-94AE-0EA6C3A90CB9}">
      <dgm:prSet/>
      <dgm:spPr/>
      <dgm:t>
        <a:bodyPr/>
        <a:lstStyle/>
        <a:p>
          <a:endParaRPr lang="fr-FR"/>
        </a:p>
      </dgm:t>
    </dgm:pt>
    <dgm:pt modelId="{E3779BEA-E7D3-B848-955B-3E74D404C742}">
      <dgm:prSet phldrT="[Texte]"/>
      <dgm:spPr/>
      <dgm:t>
        <a:bodyPr/>
        <a:lstStyle/>
        <a:p>
          <a:r>
            <a:rPr lang="fr-FR" b="1" dirty="0" smtClean="0"/>
            <a:t>Cathode (1) </a:t>
          </a:r>
          <a:r>
            <a:rPr lang="fr-FR" b="1" dirty="0" smtClean="0">
              <a:sym typeface="Wingdings"/>
            </a:rPr>
            <a:t> entrée section (2)</a:t>
          </a:r>
          <a:endParaRPr lang="fr-FR" b="1" dirty="0"/>
        </a:p>
      </dgm:t>
    </dgm:pt>
    <dgm:pt modelId="{A3922882-3C26-104C-BCE1-4FDB0507E1F9}" type="parTrans" cxnId="{4C220605-0348-C44D-9C35-FD5407B9642B}">
      <dgm:prSet/>
      <dgm:spPr/>
      <dgm:t>
        <a:bodyPr/>
        <a:lstStyle/>
        <a:p>
          <a:endParaRPr lang="fr-FR"/>
        </a:p>
      </dgm:t>
    </dgm:pt>
    <dgm:pt modelId="{613F952C-1E9C-3D47-B651-45E54EE25E60}" type="sibTrans" cxnId="{4C220605-0348-C44D-9C35-FD5407B9642B}">
      <dgm:prSet/>
      <dgm:spPr/>
      <dgm:t>
        <a:bodyPr/>
        <a:lstStyle/>
        <a:p>
          <a:endParaRPr lang="fr-FR"/>
        </a:p>
      </dgm:t>
    </dgm:pt>
    <dgm:pt modelId="{E1198276-3B27-0C45-8878-A11DC4C515EF}">
      <dgm:prSet phldrT="[Texte]"/>
      <dgm:spPr/>
      <dgm:t>
        <a:bodyPr/>
        <a:lstStyle/>
        <a:p>
          <a:r>
            <a:rPr lang="fr-FR" dirty="0" smtClean="0"/>
            <a:t>Durée : 9 jours</a:t>
          </a:r>
        </a:p>
        <a:p>
          <a:r>
            <a:rPr lang="fr-FR" dirty="0" smtClean="0"/>
            <a:t>Charge :100 </a:t>
          </a:r>
          <a:r>
            <a:rPr lang="fr-FR" dirty="0" err="1" smtClean="0"/>
            <a:t>pC</a:t>
          </a:r>
          <a:r>
            <a:rPr lang="fr-FR" dirty="0" smtClean="0"/>
            <a:t>, Energie 5 MeV, </a:t>
          </a:r>
          <a:r>
            <a:rPr lang="fr-FR" dirty="0" err="1" smtClean="0"/>
            <a:t>emittance</a:t>
          </a:r>
          <a:r>
            <a:rPr lang="fr-FR" dirty="0" smtClean="0"/>
            <a:t> &lt; 5 pi mm </a:t>
          </a:r>
          <a:r>
            <a:rPr lang="fr-FR" dirty="0" err="1" smtClean="0"/>
            <a:t>mrad</a:t>
          </a:r>
          <a:r>
            <a:rPr lang="fr-FR" dirty="0" smtClean="0"/>
            <a:t>  </a:t>
          </a:r>
        </a:p>
        <a:p>
          <a:r>
            <a:rPr lang="fr-FR" dirty="0" smtClean="0"/>
            <a:t>Orbite invariante</a:t>
          </a:r>
          <a:endParaRPr lang="fr-FR" dirty="0"/>
        </a:p>
      </dgm:t>
    </dgm:pt>
    <dgm:pt modelId="{89E7A4A1-06B7-4D4F-8DEB-666DF8A89AD2}" type="parTrans" cxnId="{12A1796E-525B-C843-BC57-A88A782C8C21}">
      <dgm:prSet/>
      <dgm:spPr/>
      <dgm:t>
        <a:bodyPr/>
        <a:lstStyle/>
        <a:p>
          <a:endParaRPr lang="fr-FR"/>
        </a:p>
      </dgm:t>
    </dgm:pt>
    <dgm:pt modelId="{A7B47896-AA1F-E045-B903-3C8E4EC9D615}" type="sibTrans" cxnId="{12A1796E-525B-C843-BC57-A88A782C8C21}">
      <dgm:prSet/>
      <dgm:spPr/>
      <dgm:t>
        <a:bodyPr/>
        <a:lstStyle/>
        <a:p>
          <a:endParaRPr lang="fr-FR"/>
        </a:p>
      </dgm:t>
    </dgm:pt>
    <dgm:pt modelId="{AE986B15-3BDA-9642-B5D8-002BC7D82BD5}">
      <dgm:prSet phldrT="[Texte]"/>
      <dgm:spPr/>
      <dgm:t>
        <a:bodyPr/>
        <a:lstStyle/>
        <a:p>
          <a:r>
            <a:rPr lang="fr-FR" b="1" dirty="0" smtClean="0"/>
            <a:t>Entrée section (2)</a:t>
          </a:r>
          <a:r>
            <a:rPr lang="fr-FR" b="1" dirty="0" smtClean="0">
              <a:sym typeface="Wingdings"/>
            </a:rPr>
            <a:t> Dump Section Droite (3)</a:t>
          </a:r>
          <a:endParaRPr lang="fr-FR" b="1" dirty="0"/>
        </a:p>
      </dgm:t>
    </dgm:pt>
    <dgm:pt modelId="{008715A9-235B-4246-9149-0BD64EAD67EF}" type="parTrans" cxnId="{3BD10737-14F8-224D-8AF5-3EAC22AA565D}">
      <dgm:prSet/>
      <dgm:spPr/>
      <dgm:t>
        <a:bodyPr/>
        <a:lstStyle/>
        <a:p>
          <a:endParaRPr lang="fr-FR"/>
        </a:p>
      </dgm:t>
    </dgm:pt>
    <dgm:pt modelId="{7054C5A4-1079-5E4F-A575-011789E371C8}" type="sibTrans" cxnId="{3BD10737-14F8-224D-8AF5-3EAC22AA565D}">
      <dgm:prSet/>
      <dgm:spPr/>
      <dgm:t>
        <a:bodyPr/>
        <a:lstStyle/>
        <a:p>
          <a:endParaRPr lang="fr-FR"/>
        </a:p>
      </dgm:t>
    </dgm:pt>
    <dgm:pt modelId="{60D79864-CF06-A543-B901-AC15A1FC0A43}">
      <dgm:prSet phldrT="[Texte]"/>
      <dgm:spPr/>
      <dgm:t>
        <a:bodyPr/>
        <a:lstStyle/>
        <a:p>
          <a:r>
            <a:rPr lang="fr-FR" dirty="0" smtClean="0"/>
            <a:t>Durée : 5 jours</a:t>
          </a:r>
        </a:p>
        <a:p>
          <a:r>
            <a:rPr lang="fr-FR" dirty="0" smtClean="0"/>
            <a:t>Charge :100pC, </a:t>
          </a:r>
        </a:p>
        <a:p>
          <a:r>
            <a:rPr lang="fr-FR" dirty="0" smtClean="0"/>
            <a:t>Energie : 50 MeV, </a:t>
          </a:r>
        </a:p>
        <a:p>
          <a:r>
            <a:rPr lang="fr-FR" dirty="0" err="1" smtClean="0"/>
            <a:t>emittance</a:t>
          </a:r>
          <a:r>
            <a:rPr lang="fr-FR" dirty="0" smtClean="0"/>
            <a:t> &lt; 5 pi mm </a:t>
          </a:r>
          <a:r>
            <a:rPr lang="fr-FR" dirty="0" err="1" smtClean="0"/>
            <a:t>mrad</a:t>
          </a:r>
          <a:r>
            <a:rPr lang="fr-FR" dirty="0" smtClean="0"/>
            <a:t>, </a:t>
          </a:r>
        </a:p>
        <a:p>
          <a:r>
            <a:rPr lang="fr-FR" dirty="0" err="1" smtClean="0"/>
            <a:t>twiss</a:t>
          </a:r>
          <a:r>
            <a:rPr lang="fr-FR" dirty="0" smtClean="0"/>
            <a:t> sortie </a:t>
          </a:r>
          <a:r>
            <a:rPr lang="fr-FR" dirty="0" err="1" smtClean="0"/>
            <a:t>linac</a:t>
          </a:r>
          <a:r>
            <a:rPr lang="fr-FR" dirty="0" smtClean="0"/>
            <a:t> : beta&lt; 60m, alpha &lt; -15</a:t>
          </a:r>
          <a:endParaRPr lang="fr-FR" dirty="0"/>
        </a:p>
      </dgm:t>
    </dgm:pt>
    <dgm:pt modelId="{91AE551F-E3E7-254D-BBFB-12CC9B09FAEC}" type="parTrans" cxnId="{6715A07C-316E-BE40-AAA7-8E8427A89C88}">
      <dgm:prSet/>
      <dgm:spPr/>
      <dgm:t>
        <a:bodyPr/>
        <a:lstStyle/>
        <a:p>
          <a:endParaRPr lang="fr-FR"/>
        </a:p>
      </dgm:t>
    </dgm:pt>
    <dgm:pt modelId="{09F638B6-6F22-C542-8B79-9C806FD3640F}" type="sibTrans" cxnId="{6715A07C-316E-BE40-AAA7-8E8427A89C88}">
      <dgm:prSet/>
      <dgm:spPr/>
      <dgm:t>
        <a:bodyPr/>
        <a:lstStyle/>
        <a:p>
          <a:endParaRPr lang="fr-FR"/>
        </a:p>
      </dgm:t>
    </dgm:pt>
    <dgm:pt modelId="{CA90DD02-54F1-374B-AE8D-4DDDAC52E1B6}">
      <dgm:prSet phldrT="[Texte]"/>
      <dgm:spPr/>
      <dgm:t>
        <a:bodyPr/>
        <a:lstStyle/>
        <a:p>
          <a:r>
            <a:rPr lang="fr-FR" dirty="0" smtClean="0"/>
            <a:t>80MV/m canon, </a:t>
          </a:r>
        </a:p>
        <a:p>
          <a:r>
            <a:rPr lang="fr-FR" dirty="0" smtClean="0"/>
            <a:t>12 MV/m section</a:t>
          </a:r>
          <a:endParaRPr lang="fr-FR" dirty="0"/>
        </a:p>
      </dgm:t>
    </dgm:pt>
    <dgm:pt modelId="{22EDCF74-C7C6-FF4C-B6CD-69797518BF71}" type="parTrans" cxnId="{E332E5A5-4683-9841-93C3-443B616C52F7}">
      <dgm:prSet/>
      <dgm:spPr/>
      <dgm:t>
        <a:bodyPr/>
        <a:lstStyle/>
        <a:p>
          <a:endParaRPr lang="fr-FR"/>
        </a:p>
      </dgm:t>
    </dgm:pt>
    <dgm:pt modelId="{25E5CDC4-143B-5D4D-8213-14AFE79DA380}" type="sibTrans" cxnId="{E332E5A5-4683-9841-93C3-443B616C52F7}">
      <dgm:prSet/>
      <dgm:spPr/>
      <dgm:t>
        <a:bodyPr/>
        <a:lstStyle/>
        <a:p>
          <a:endParaRPr lang="fr-FR"/>
        </a:p>
      </dgm:t>
    </dgm:pt>
    <dgm:pt modelId="{F78166B3-0EB8-D641-A0F6-F012D8E72CAA}">
      <dgm:prSet phldrT="[Texte]"/>
      <dgm:spPr/>
      <dgm:t>
        <a:bodyPr/>
        <a:lstStyle/>
        <a:p>
          <a:r>
            <a:rPr lang="fr-FR" b="1" dirty="0" smtClean="0"/>
            <a:t>Entrée Section (2)</a:t>
          </a:r>
          <a:r>
            <a:rPr lang="fr-FR" b="1" dirty="0" smtClean="0">
              <a:sym typeface="Wingdings"/>
            </a:rPr>
            <a:t> Dump EL(4)</a:t>
          </a:r>
          <a:endParaRPr lang="fr-FR" b="1" dirty="0"/>
        </a:p>
      </dgm:t>
    </dgm:pt>
    <dgm:pt modelId="{3388DD10-D8E5-A344-94AD-8502F7CBF06D}" type="parTrans" cxnId="{C3F08533-F648-634B-900B-62ECF1EBC11B}">
      <dgm:prSet/>
      <dgm:spPr/>
      <dgm:t>
        <a:bodyPr/>
        <a:lstStyle/>
        <a:p>
          <a:endParaRPr lang="fr-FR"/>
        </a:p>
      </dgm:t>
    </dgm:pt>
    <dgm:pt modelId="{1F7608B2-63D6-3443-A109-8601F011CEB9}" type="sibTrans" cxnId="{C3F08533-F648-634B-900B-62ECF1EBC11B}">
      <dgm:prSet/>
      <dgm:spPr/>
      <dgm:t>
        <a:bodyPr/>
        <a:lstStyle/>
        <a:p>
          <a:endParaRPr lang="fr-FR"/>
        </a:p>
      </dgm:t>
    </dgm:pt>
    <dgm:pt modelId="{8E721DB7-7DAD-5E4C-BFB8-095E8CEE1D57}">
      <dgm:prSet phldrT="[Texte]"/>
      <dgm:spPr/>
      <dgm:t>
        <a:bodyPr/>
        <a:lstStyle/>
        <a:p>
          <a:r>
            <a:rPr lang="fr-FR" dirty="0" smtClean="0"/>
            <a:t>Durée : 11 jours</a:t>
          </a:r>
        </a:p>
        <a:p>
          <a:r>
            <a:rPr lang="fr-FR" dirty="0" smtClean="0"/>
            <a:t>Charge :100pC, </a:t>
          </a:r>
        </a:p>
        <a:p>
          <a:r>
            <a:rPr lang="fr-FR" dirty="0" smtClean="0"/>
            <a:t>Energie : 50 MeV, </a:t>
          </a:r>
          <a:r>
            <a:rPr lang="fr-FR" dirty="0" err="1" smtClean="0"/>
            <a:t>emittance</a:t>
          </a:r>
          <a:r>
            <a:rPr lang="fr-FR" dirty="0" smtClean="0"/>
            <a:t> 5 pi mm </a:t>
          </a:r>
          <a:r>
            <a:rPr lang="fr-FR" dirty="0" err="1" smtClean="0"/>
            <a:t>mrad</a:t>
          </a:r>
          <a:r>
            <a:rPr lang="fr-FR" dirty="0" smtClean="0"/>
            <a:t>, </a:t>
          </a:r>
        </a:p>
        <a:p>
          <a:r>
            <a:rPr lang="fr-FR" dirty="0" err="1" smtClean="0"/>
            <a:t>espread</a:t>
          </a:r>
          <a:r>
            <a:rPr lang="fr-FR" dirty="0" smtClean="0"/>
            <a:t> 300keV ,</a:t>
          </a:r>
        </a:p>
      </dgm:t>
    </dgm:pt>
    <dgm:pt modelId="{48A6BAD1-CD5C-DD49-96C2-F0406327AC9D}" type="parTrans" cxnId="{0AA39198-0987-6C4E-8754-05A1F35FE70D}">
      <dgm:prSet/>
      <dgm:spPr/>
      <dgm:t>
        <a:bodyPr/>
        <a:lstStyle/>
        <a:p>
          <a:endParaRPr lang="fr-FR"/>
        </a:p>
      </dgm:t>
    </dgm:pt>
    <dgm:pt modelId="{54C79D06-D0C7-104F-8037-728739AF1378}" type="sibTrans" cxnId="{0AA39198-0987-6C4E-8754-05A1F35FE70D}">
      <dgm:prSet/>
      <dgm:spPr/>
      <dgm:t>
        <a:bodyPr/>
        <a:lstStyle/>
        <a:p>
          <a:endParaRPr lang="fr-FR"/>
        </a:p>
      </dgm:t>
    </dgm:pt>
    <dgm:pt modelId="{37C3C365-27DE-6646-BC3A-A9F33F000245}">
      <dgm:prSet phldrT="[Texte]"/>
      <dgm:spPr>
        <a:ln cap="sq">
          <a:gradFill flip="none" rotWithShape="1">
            <a:gsLst>
              <a:gs pos="45000">
                <a:schemeClr val="accent6">
                  <a:lumMod val="40000"/>
                  <a:lumOff val="60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round/>
        </a:ln>
      </dgm:spPr>
      <dgm:t>
        <a:bodyPr/>
        <a:lstStyle/>
        <a:p>
          <a:r>
            <a:rPr lang="fr-FR" b="1" dirty="0" smtClean="0"/>
            <a:t>Optimisation</a:t>
          </a:r>
          <a:endParaRPr lang="fr-FR" dirty="0"/>
        </a:p>
      </dgm:t>
    </dgm:pt>
    <dgm:pt modelId="{4A7BE385-2DA0-5249-887F-7CB1A99E0F11}" type="parTrans" cxnId="{55FA0F8C-F6C9-544A-8CC1-83EDE00C71A0}">
      <dgm:prSet/>
      <dgm:spPr/>
      <dgm:t>
        <a:bodyPr/>
        <a:lstStyle/>
        <a:p>
          <a:endParaRPr lang="fr-FR"/>
        </a:p>
      </dgm:t>
    </dgm:pt>
    <dgm:pt modelId="{A32064EC-B968-B543-81C4-D48373910AD8}" type="sibTrans" cxnId="{55FA0F8C-F6C9-544A-8CC1-83EDE00C71A0}">
      <dgm:prSet/>
      <dgm:spPr/>
      <dgm:t>
        <a:bodyPr/>
        <a:lstStyle/>
        <a:p>
          <a:endParaRPr lang="fr-FR"/>
        </a:p>
      </dgm:t>
    </dgm:pt>
    <dgm:pt modelId="{61B6ECDF-26CA-9A45-8963-4C81A04E8CC1}">
      <dgm:prSet phldrT="[Texte]"/>
      <dgm:spPr/>
      <dgm:t>
        <a:bodyPr/>
        <a:lstStyle/>
        <a:p>
          <a:r>
            <a:rPr lang="fr-FR" dirty="0" smtClean="0"/>
            <a:t>Durée : 32 jours</a:t>
          </a:r>
        </a:p>
        <a:p>
          <a:r>
            <a:rPr lang="fr-FR" dirty="0" smtClean="0"/>
            <a:t>Charge :100pC, </a:t>
          </a:r>
        </a:p>
        <a:p>
          <a:r>
            <a:rPr lang="fr-FR" dirty="0" smtClean="0"/>
            <a:t>Energie : 50 MeV, </a:t>
          </a:r>
          <a:r>
            <a:rPr lang="fr-FR" dirty="0" err="1" smtClean="0"/>
            <a:t>emittance</a:t>
          </a:r>
          <a:r>
            <a:rPr lang="fr-FR" dirty="0" smtClean="0"/>
            <a:t> 2 mm </a:t>
          </a:r>
          <a:r>
            <a:rPr lang="fr-FR" dirty="0" err="1" smtClean="0"/>
            <a:t>mrad</a:t>
          </a:r>
          <a:r>
            <a:rPr lang="fr-FR" dirty="0" smtClean="0"/>
            <a:t>, </a:t>
          </a:r>
        </a:p>
        <a:p>
          <a:r>
            <a:rPr lang="fr-FR" dirty="0" err="1" smtClean="0"/>
            <a:t>espread</a:t>
          </a:r>
          <a:r>
            <a:rPr lang="fr-FR" dirty="0" smtClean="0"/>
            <a:t> 120 </a:t>
          </a:r>
          <a:r>
            <a:rPr lang="fr-FR" dirty="0" err="1" smtClean="0"/>
            <a:t>keV</a:t>
          </a:r>
          <a:r>
            <a:rPr lang="fr-FR" dirty="0" smtClean="0"/>
            <a:t>, </a:t>
          </a:r>
        </a:p>
      </dgm:t>
    </dgm:pt>
    <dgm:pt modelId="{BC27A1EC-6CB2-5D4F-8EF2-2266B8FAA28C}" type="parTrans" cxnId="{4E6F90A9-5B8F-C84F-8F47-6A036A414033}">
      <dgm:prSet/>
      <dgm:spPr/>
      <dgm:t>
        <a:bodyPr/>
        <a:lstStyle/>
        <a:p>
          <a:endParaRPr lang="fr-FR"/>
        </a:p>
      </dgm:t>
    </dgm:pt>
    <dgm:pt modelId="{E800B5EA-B39B-6A49-874E-85ABBE3D9C67}" type="sibTrans" cxnId="{4E6F90A9-5B8F-C84F-8F47-6A036A414033}">
      <dgm:prSet/>
      <dgm:spPr/>
      <dgm:t>
        <a:bodyPr/>
        <a:lstStyle/>
        <a:p>
          <a:endParaRPr lang="fr-FR"/>
        </a:p>
      </dgm:t>
    </dgm:pt>
    <dgm:pt modelId="{EDBD6E19-9A0C-8746-81CF-341F35583943}" type="pres">
      <dgm:prSet presAssocID="{520F8D97-E74C-BF42-8881-11E3E047D23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C0543EAB-19AE-4A45-996F-AD7F9531756D}" type="pres">
      <dgm:prSet presAssocID="{591A1174-89C1-284D-A35A-0D3462191766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CFA2EF4-05EC-4046-A45D-A2C6D4537502}" type="pres">
      <dgm:prSet presAssocID="{591A1174-89C1-284D-A35A-0D3462191766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664DB26-F947-3548-9BC5-0AF64E6A39AE}" type="pres">
      <dgm:prSet presAssocID="{E3779BEA-E7D3-B848-955B-3E74D404C742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990BDD2-8302-2C4F-AD6A-0A988C9641C3}" type="pres">
      <dgm:prSet presAssocID="{E3779BEA-E7D3-B848-955B-3E74D404C742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93A3E33-FB9D-2144-BC2B-995E96685429}" type="pres">
      <dgm:prSet presAssocID="{AE986B15-3BDA-9642-B5D8-002BC7D82BD5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F5EF5D1-B66B-A146-B544-8B8B6A5C226E}" type="pres">
      <dgm:prSet presAssocID="{AE986B15-3BDA-9642-B5D8-002BC7D82BD5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AD57743-5148-D54C-BEEF-FBAF540812C3}" type="pres">
      <dgm:prSet presAssocID="{F78166B3-0EB8-D641-A0F6-F012D8E72CAA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11C9FE8-320A-5247-A857-0E7DCF1F7BAF}" type="pres">
      <dgm:prSet presAssocID="{F78166B3-0EB8-D641-A0F6-F012D8E72CAA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061A3C-6CCE-9F43-932A-9E8DDA8F9E72}" type="pres">
      <dgm:prSet presAssocID="{37C3C365-27DE-6646-BC3A-A9F33F000245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BD981D2-D309-4E46-AB72-4A5748644292}" type="pres">
      <dgm:prSet presAssocID="{37C3C365-27DE-6646-BC3A-A9F33F000245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5FA0F8C-F6C9-544A-8CC1-83EDE00C71A0}" srcId="{520F8D97-E74C-BF42-8881-11E3E047D23A}" destId="{37C3C365-27DE-6646-BC3A-A9F33F000245}" srcOrd="4" destOrd="0" parTransId="{4A7BE385-2DA0-5249-887F-7CB1A99E0F11}" sibTransId="{A32064EC-B968-B543-81C4-D48373910AD8}"/>
    <dgm:cxn modelId="{0D71DD8A-877A-2E4F-AD00-AF7FA83A2724}" type="presOf" srcId="{8FA47244-4F2D-B44D-8C5A-9352EB98C387}" destId="{1CFA2EF4-05EC-4046-A45D-A2C6D4537502}" srcOrd="0" destOrd="0" presId="urn:microsoft.com/office/officeart/2009/3/layout/IncreasingArrowsProcess"/>
    <dgm:cxn modelId="{C3F08533-F648-634B-900B-62ECF1EBC11B}" srcId="{520F8D97-E74C-BF42-8881-11E3E047D23A}" destId="{F78166B3-0EB8-D641-A0F6-F012D8E72CAA}" srcOrd="3" destOrd="0" parTransId="{3388DD10-D8E5-A344-94AD-8502F7CBF06D}" sibTransId="{1F7608B2-63D6-3443-A109-8601F011CEB9}"/>
    <dgm:cxn modelId="{4E6F90A9-5B8F-C84F-8F47-6A036A414033}" srcId="{37C3C365-27DE-6646-BC3A-A9F33F000245}" destId="{61B6ECDF-26CA-9A45-8963-4C81A04E8CC1}" srcOrd="0" destOrd="0" parTransId="{BC27A1EC-6CB2-5D4F-8EF2-2266B8FAA28C}" sibTransId="{E800B5EA-B39B-6A49-874E-85ABBE3D9C67}"/>
    <dgm:cxn modelId="{0AA39198-0987-6C4E-8754-05A1F35FE70D}" srcId="{F78166B3-0EB8-D641-A0F6-F012D8E72CAA}" destId="{8E721DB7-7DAD-5E4C-BFB8-095E8CEE1D57}" srcOrd="0" destOrd="0" parTransId="{48A6BAD1-CD5C-DD49-96C2-F0406327AC9D}" sibTransId="{54C79D06-D0C7-104F-8037-728739AF1378}"/>
    <dgm:cxn modelId="{6715A07C-316E-BE40-AAA7-8E8427A89C88}" srcId="{AE986B15-3BDA-9642-B5D8-002BC7D82BD5}" destId="{60D79864-CF06-A543-B901-AC15A1FC0A43}" srcOrd="0" destOrd="0" parTransId="{91AE551F-E3E7-254D-BBFB-12CC9B09FAEC}" sibTransId="{09F638B6-6F22-C542-8B79-9C806FD3640F}"/>
    <dgm:cxn modelId="{9751E514-6D47-5043-9B0C-10322F2A383D}" type="presOf" srcId="{8E721DB7-7DAD-5E4C-BFB8-095E8CEE1D57}" destId="{E11C9FE8-320A-5247-A857-0E7DCF1F7BAF}" srcOrd="0" destOrd="0" presId="urn:microsoft.com/office/officeart/2009/3/layout/IncreasingArrowsProcess"/>
    <dgm:cxn modelId="{57738A5D-91CD-4048-B158-9C22E0E04408}" type="presOf" srcId="{CA90DD02-54F1-374B-AE8D-4DDDAC52E1B6}" destId="{1CFA2EF4-05EC-4046-A45D-A2C6D4537502}" srcOrd="0" destOrd="1" presId="urn:microsoft.com/office/officeart/2009/3/layout/IncreasingArrowsProcess"/>
    <dgm:cxn modelId="{3BD10737-14F8-224D-8AF5-3EAC22AA565D}" srcId="{520F8D97-E74C-BF42-8881-11E3E047D23A}" destId="{AE986B15-3BDA-9642-B5D8-002BC7D82BD5}" srcOrd="2" destOrd="0" parTransId="{008715A9-235B-4246-9149-0BD64EAD67EF}" sibTransId="{7054C5A4-1079-5E4F-A575-011789E371C8}"/>
    <dgm:cxn modelId="{99C3F406-5E0F-264C-959C-48787E6531D1}" type="presOf" srcId="{60D79864-CF06-A543-B901-AC15A1FC0A43}" destId="{9F5EF5D1-B66B-A146-B544-8B8B6A5C226E}" srcOrd="0" destOrd="0" presId="urn:microsoft.com/office/officeart/2009/3/layout/IncreasingArrowsProcess"/>
    <dgm:cxn modelId="{8ABFD232-844A-CE4D-94AE-0EA6C3A90CB9}" srcId="{591A1174-89C1-284D-A35A-0D3462191766}" destId="{8FA47244-4F2D-B44D-8C5A-9352EB98C387}" srcOrd="0" destOrd="0" parTransId="{A8C7B5B7-294D-B546-A5C6-FE032D11288C}" sibTransId="{D935EDB3-EB1F-BC45-8E86-13B1AB38B08E}"/>
    <dgm:cxn modelId="{073A5261-9DB7-8044-8759-03479DAB09BE}" type="presOf" srcId="{520F8D97-E74C-BF42-8881-11E3E047D23A}" destId="{EDBD6E19-9A0C-8746-81CF-341F35583943}" srcOrd="0" destOrd="0" presId="urn:microsoft.com/office/officeart/2009/3/layout/IncreasingArrowsProcess"/>
    <dgm:cxn modelId="{C5CFD753-05A2-A642-AF6B-6C5D31A322DB}" type="presOf" srcId="{37C3C365-27DE-6646-BC3A-A9F33F000245}" destId="{23061A3C-6CCE-9F43-932A-9E8DDA8F9E72}" srcOrd="0" destOrd="0" presId="urn:microsoft.com/office/officeart/2009/3/layout/IncreasingArrowsProcess"/>
    <dgm:cxn modelId="{12A1796E-525B-C843-BC57-A88A782C8C21}" srcId="{E3779BEA-E7D3-B848-955B-3E74D404C742}" destId="{E1198276-3B27-0C45-8878-A11DC4C515EF}" srcOrd="0" destOrd="0" parTransId="{89E7A4A1-06B7-4D4F-8DEB-666DF8A89AD2}" sibTransId="{A7B47896-AA1F-E045-B903-3C8E4EC9D615}"/>
    <dgm:cxn modelId="{A1ACC6A2-ACB7-B847-B35F-370C6EA13EBD}" srcId="{520F8D97-E74C-BF42-8881-11E3E047D23A}" destId="{591A1174-89C1-284D-A35A-0D3462191766}" srcOrd="0" destOrd="0" parTransId="{0EA3F671-8E98-6F4E-A625-1F7AF577A0ED}" sibTransId="{1777CE30-DCB1-294D-8BBC-32F9AC8CB6D9}"/>
    <dgm:cxn modelId="{E332E5A5-4683-9841-93C3-443B616C52F7}" srcId="{591A1174-89C1-284D-A35A-0D3462191766}" destId="{CA90DD02-54F1-374B-AE8D-4DDDAC52E1B6}" srcOrd="1" destOrd="0" parTransId="{22EDCF74-C7C6-FF4C-B6CD-69797518BF71}" sibTransId="{25E5CDC4-143B-5D4D-8213-14AFE79DA380}"/>
    <dgm:cxn modelId="{2268D9E7-EC4A-2E49-9A7D-1A8F33B0F91C}" type="presOf" srcId="{E3779BEA-E7D3-B848-955B-3E74D404C742}" destId="{1664DB26-F947-3548-9BC5-0AF64E6A39AE}" srcOrd="0" destOrd="0" presId="urn:microsoft.com/office/officeart/2009/3/layout/IncreasingArrowsProcess"/>
    <dgm:cxn modelId="{EAB0CA09-51DB-E64E-AF9B-53309259F03B}" type="presOf" srcId="{E1198276-3B27-0C45-8878-A11DC4C515EF}" destId="{B990BDD2-8302-2C4F-AD6A-0A988C9641C3}" srcOrd="0" destOrd="0" presId="urn:microsoft.com/office/officeart/2009/3/layout/IncreasingArrowsProcess"/>
    <dgm:cxn modelId="{4C220605-0348-C44D-9C35-FD5407B9642B}" srcId="{520F8D97-E74C-BF42-8881-11E3E047D23A}" destId="{E3779BEA-E7D3-B848-955B-3E74D404C742}" srcOrd="1" destOrd="0" parTransId="{A3922882-3C26-104C-BCE1-4FDB0507E1F9}" sibTransId="{613F952C-1E9C-3D47-B651-45E54EE25E60}"/>
    <dgm:cxn modelId="{7DD0BF1D-8DF1-8443-86A4-48DA6BC28CEC}" type="presOf" srcId="{61B6ECDF-26CA-9A45-8963-4C81A04E8CC1}" destId="{2BD981D2-D309-4E46-AB72-4A5748644292}" srcOrd="0" destOrd="0" presId="urn:microsoft.com/office/officeart/2009/3/layout/IncreasingArrowsProcess"/>
    <dgm:cxn modelId="{F5649B3F-0540-6948-B8D0-5B68D1C36A0E}" type="presOf" srcId="{591A1174-89C1-284D-A35A-0D3462191766}" destId="{C0543EAB-19AE-4A45-996F-AD7F9531756D}" srcOrd="0" destOrd="0" presId="urn:microsoft.com/office/officeart/2009/3/layout/IncreasingArrowsProcess"/>
    <dgm:cxn modelId="{02226551-3C69-F946-91B1-29DF9F0CB7C8}" type="presOf" srcId="{F78166B3-0EB8-D641-A0F6-F012D8E72CAA}" destId="{9AD57743-5148-D54C-BEEF-FBAF540812C3}" srcOrd="0" destOrd="0" presId="urn:microsoft.com/office/officeart/2009/3/layout/IncreasingArrowsProcess"/>
    <dgm:cxn modelId="{199CF597-75EE-B942-B689-2CCEC61EBCD9}" type="presOf" srcId="{AE986B15-3BDA-9642-B5D8-002BC7D82BD5}" destId="{693A3E33-FB9D-2144-BC2B-995E96685429}" srcOrd="0" destOrd="0" presId="urn:microsoft.com/office/officeart/2009/3/layout/IncreasingArrowsProcess"/>
    <dgm:cxn modelId="{93A77CCB-90BD-E941-B95D-2EC26039E06C}" type="presParOf" srcId="{EDBD6E19-9A0C-8746-81CF-341F35583943}" destId="{C0543EAB-19AE-4A45-996F-AD7F9531756D}" srcOrd="0" destOrd="0" presId="urn:microsoft.com/office/officeart/2009/3/layout/IncreasingArrowsProcess"/>
    <dgm:cxn modelId="{191C52A0-BAA4-E24F-812F-56371A6C3B89}" type="presParOf" srcId="{EDBD6E19-9A0C-8746-81CF-341F35583943}" destId="{1CFA2EF4-05EC-4046-A45D-A2C6D4537502}" srcOrd="1" destOrd="0" presId="urn:microsoft.com/office/officeart/2009/3/layout/IncreasingArrowsProcess"/>
    <dgm:cxn modelId="{0D872C83-12B6-E846-8D06-5544B225BEFE}" type="presParOf" srcId="{EDBD6E19-9A0C-8746-81CF-341F35583943}" destId="{1664DB26-F947-3548-9BC5-0AF64E6A39AE}" srcOrd="2" destOrd="0" presId="urn:microsoft.com/office/officeart/2009/3/layout/IncreasingArrowsProcess"/>
    <dgm:cxn modelId="{0B991F16-0B29-8A4A-9072-9668A9F564D6}" type="presParOf" srcId="{EDBD6E19-9A0C-8746-81CF-341F35583943}" destId="{B990BDD2-8302-2C4F-AD6A-0A988C9641C3}" srcOrd="3" destOrd="0" presId="urn:microsoft.com/office/officeart/2009/3/layout/IncreasingArrowsProcess"/>
    <dgm:cxn modelId="{27DB42DD-16C9-F84F-B2E1-9A28A7AE7A32}" type="presParOf" srcId="{EDBD6E19-9A0C-8746-81CF-341F35583943}" destId="{693A3E33-FB9D-2144-BC2B-995E96685429}" srcOrd="4" destOrd="0" presId="urn:microsoft.com/office/officeart/2009/3/layout/IncreasingArrowsProcess"/>
    <dgm:cxn modelId="{977F9E3D-17D6-C74E-9B3E-D8FB776AA281}" type="presParOf" srcId="{EDBD6E19-9A0C-8746-81CF-341F35583943}" destId="{9F5EF5D1-B66B-A146-B544-8B8B6A5C226E}" srcOrd="5" destOrd="0" presId="urn:microsoft.com/office/officeart/2009/3/layout/IncreasingArrowsProcess"/>
    <dgm:cxn modelId="{190A90F9-D9F8-8E4D-9A52-12C0840BA582}" type="presParOf" srcId="{EDBD6E19-9A0C-8746-81CF-341F35583943}" destId="{9AD57743-5148-D54C-BEEF-FBAF540812C3}" srcOrd="6" destOrd="0" presId="urn:microsoft.com/office/officeart/2009/3/layout/IncreasingArrowsProcess"/>
    <dgm:cxn modelId="{1F238966-B4C9-DC47-8F99-F68849E4E3D4}" type="presParOf" srcId="{EDBD6E19-9A0C-8746-81CF-341F35583943}" destId="{E11C9FE8-320A-5247-A857-0E7DCF1F7BAF}" srcOrd="7" destOrd="0" presId="urn:microsoft.com/office/officeart/2009/3/layout/IncreasingArrowsProcess"/>
    <dgm:cxn modelId="{D7A7D60A-4978-8A41-9FAC-A6151C635E35}" type="presParOf" srcId="{EDBD6E19-9A0C-8746-81CF-341F35583943}" destId="{23061A3C-6CCE-9F43-932A-9E8DDA8F9E72}" srcOrd="8" destOrd="0" presId="urn:microsoft.com/office/officeart/2009/3/layout/IncreasingArrowsProcess"/>
    <dgm:cxn modelId="{2AE28877-2F4A-EB4B-858C-011789A0AC4F}" type="presParOf" srcId="{EDBD6E19-9A0C-8746-81CF-341F35583943}" destId="{2BD981D2-D309-4E46-AB72-4A5748644292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43EAB-19AE-4A45-996F-AD7F9531756D}">
      <dsp:nvSpPr>
        <dsp:cNvPr id="0" name=""/>
        <dsp:cNvSpPr/>
      </dsp:nvSpPr>
      <dsp:spPr>
        <a:xfrm>
          <a:off x="0" y="80758"/>
          <a:ext cx="8229600" cy="1196814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254000" bIns="189994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/>
            <a:t>Conditionnement</a:t>
          </a:r>
          <a:r>
            <a:rPr lang="fr-FR" sz="1500" kern="1200" dirty="0" smtClean="0"/>
            <a:t> </a:t>
          </a:r>
          <a:r>
            <a:rPr lang="fr-FR" sz="1500" b="1" kern="1200" dirty="0" smtClean="0"/>
            <a:t>RF</a:t>
          </a:r>
          <a:endParaRPr lang="fr-FR" sz="1500" b="1" kern="1200" dirty="0"/>
        </a:p>
      </dsp:txBody>
      <dsp:txXfrm>
        <a:off x="0" y="379962"/>
        <a:ext cx="7930397" cy="598407"/>
      </dsp:txXfrm>
    </dsp:sp>
    <dsp:sp modelId="{1CFA2EF4-05EC-4046-A45D-A2C6D4537502}">
      <dsp:nvSpPr>
        <dsp:cNvPr id="0" name=""/>
        <dsp:cNvSpPr/>
      </dsp:nvSpPr>
      <dsp:spPr>
        <a:xfrm>
          <a:off x="0" y="1002130"/>
          <a:ext cx="1520994" cy="2197543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Durée* : 16 jours</a:t>
          </a:r>
          <a:endParaRPr lang="fr-FR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80MV/m canon,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12 MV/m section</a:t>
          </a:r>
          <a:endParaRPr lang="fr-FR" sz="1400" kern="1200" dirty="0"/>
        </a:p>
      </dsp:txBody>
      <dsp:txXfrm>
        <a:off x="0" y="1002130"/>
        <a:ext cx="1520994" cy="2197543"/>
      </dsp:txXfrm>
    </dsp:sp>
    <dsp:sp modelId="{1664DB26-F947-3548-9BC5-0AF64E6A39AE}">
      <dsp:nvSpPr>
        <dsp:cNvPr id="0" name=""/>
        <dsp:cNvSpPr/>
      </dsp:nvSpPr>
      <dsp:spPr>
        <a:xfrm>
          <a:off x="1520830" y="479850"/>
          <a:ext cx="6708769" cy="1196814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254000" bIns="189994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/>
            <a:t>Cathode (1) </a:t>
          </a:r>
          <a:r>
            <a:rPr lang="fr-FR" sz="1500" b="1" kern="1200" dirty="0" smtClean="0">
              <a:sym typeface="Wingdings"/>
            </a:rPr>
            <a:t> entrée section (2)</a:t>
          </a:r>
          <a:endParaRPr lang="fr-FR" sz="1500" b="1" kern="1200" dirty="0"/>
        </a:p>
      </dsp:txBody>
      <dsp:txXfrm>
        <a:off x="1520830" y="779054"/>
        <a:ext cx="6409566" cy="598407"/>
      </dsp:txXfrm>
    </dsp:sp>
    <dsp:sp modelId="{B990BDD2-8302-2C4F-AD6A-0A988C9641C3}">
      <dsp:nvSpPr>
        <dsp:cNvPr id="0" name=""/>
        <dsp:cNvSpPr/>
      </dsp:nvSpPr>
      <dsp:spPr>
        <a:xfrm>
          <a:off x="1520830" y="1401222"/>
          <a:ext cx="1520994" cy="2197543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Durée : 9 jours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Charge :100 </a:t>
          </a:r>
          <a:r>
            <a:rPr lang="fr-FR" sz="1400" kern="1200" dirty="0" err="1" smtClean="0"/>
            <a:t>pC</a:t>
          </a:r>
          <a:r>
            <a:rPr lang="fr-FR" sz="1400" kern="1200" dirty="0" smtClean="0"/>
            <a:t>, Energie 5 MeV, </a:t>
          </a:r>
          <a:r>
            <a:rPr lang="fr-FR" sz="1400" kern="1200" dirty="0" err="1" smtClean="0"/>
            <a:t>emittance</a:t>
          </a:r>
          <a:r>
            <a:rPr lang="fr-FR" sz="1400" kern="1200" dirty="0" smtClean="0"/>
            <a:t> &lt; 5 pi mm </a:t>
          </a:r>
          <a:r>
            <a:rPr lang="fr-FR" sz="1400" kern="1200" dirty="0" err="1" smtClean="0"/>
            <a:t>mrad</a:t>
          </a:r>
          <a:r>
            <a:rPr lang="fr-FR" sz="1400" kern="1200" dirty="0" smtClean="0"/>
            <a:t>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Orbite invariante</a:t>
          </a:r>
          <a:endParaRPr lang="fr-FR" sz="1400" kern="1200" dirty="0"/>
        </a:p>
      </dsp:txBody>
      <dsp:txXfrm>
        <a:off x="1520830" y="1401222"/>
        <a:ext cx="1520994" cy="2197543"/>
      </dsp:txXfrm>
    </dsp:sp>
    <dsp:sp modelId="{693A3E33-FB9D-2144-BC2B-995E96685429}">
      <dsp:nvSpPr>
        <dsp:cNvPr id="0" name=""/>
        <dsp:cNvSpPr/>
      </dsp:nvSpPr>
      <dsp:spPr>
        <a:xfrm>
          <a:off x="3041660" y="878942"/>
          <a:ext cx="5187939" cy="1196814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254000" bIns="189994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/>
            <a:t>Entrée section (2)</a:t>
          </a:r>
          <a:r>
            <a:rPr lang="fr-FR" sz="1500" b="1" kern="1200" dirty="0" smtClean="0">
              <a:sym typeface="Wingdings"/>
            </a:rPr>
            <a:t> Dump Section Droite (3)</a:t>
          </a:r>
          <a:endParaRPr lang="fr-FR" sz="1500" b="1" kern="1200" dirty="0"/>
        </a:p>
      </dsp:txBody>
      <dsp:txXfrm>
        <a:off x="3041660" y="1178146"/>
        <a:ext cx="4888736" cy="598407"/>
      </dsp:txXfrm>
    </dsp:sp>
    <dsp:sp modelId="{9F5EF5D1-B66B-A146-B544-8B8B6A5C226E}">
      <dsp:nvSpPr>
        <dsp:cNvPr id="0" name=""/>
        <dsp:cNvSpPr/>
      </dsp:nvSpPr>
      <dsp:spPr>
        <a:xfrm>
          <a:off x="3041660" y="1800314"/>
          <a:ext cx="1520994" cy="2197543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Durée : 5 jours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Charge :100pC,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Energie : 50 MeV,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emittance</a:t>
          </a:r>
          <a:r>
            <a:rPr lang="fr-FR" sz="1400" kern="1200" dirty="0" smtClean="0"/>
            <a:t> &lt; 5 pi mm </a:t>
          </a:r>
          <a:r>
            <a:rPr lang="fr-FR" sz="1400" kern="1200" dirty="0" err="1" smtClean="0"/>
            <a:t>mrad</a:t>
          </a:r>
          <a:r>
            <a:rPr lang="fr-FR" sz="1400" kern="1200" dirty="0" smtClean="0"/>
            <a:t>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twiss</a:t>
          </a:r>
          <a:r>
            <a:rPr lang="fr-FR" sz="1400" kern="1200" dirty="0" smtClean="0"/>
            <a:t> sortie </a:t>
          </a:r>
          <a:r>
            <a:rPr lang="fr-FR" sz="1400" kern="1200" dirty="0" err="1" smtClean="0"/>
            <a:t>linac</a:t>
          </a:r>
          <a:r>
            <a:rPr lang="fr-FR" sz="1400" kern="1200" dirty="0" smtClean="0"/>
            <a:t> : beta&lt; 60m, alpha &lt; -15</a:t>
          </a:r>
          <a:endParaRPr lang="fr-FR" sz="1400" kern="1200" dirty="0"/>
        </a:p>
      </dsp:txBody>
      <dsp:txXfrm>
        <a:off x="3041660" y="1800314"/>
        <a:ext cx="1520994" cy="2197543"/>
      </dsp:txXfrm>
    </dsp:sp>
    <dsp:sp modelId="{9AD57743-5148-D54C-BEEF-FBAF540812C3}">
      <dsp:nvSpPr>
        <dsp:cNvPr id="0" name=""/>
        <dsp:cNvSpPr/>
      </dsp:nvSpPr>
      <dsp:spPr>
        <a:xfrm>
          <a:off x="4563313" y="1278034"/>
          <a:ext cx="3666286" cy="1196814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254000" bIns="189994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/>
            <a:t>Entrée Section (2)</a:t>
          </a:r>
          <a:r>
            <a:rPr lang="fr-FR" sz="1500" b="1" kern="1200" dirty="0" smtClean="0">
              <a:sym typeface="Wingdings"/>
            </a:rPr>
            <a:t> Dump EL(4)</a:t>
          </a:r>
          <a:endParaRPr lang="fr-FR" sz="1500" b="1" kern="1200" dirty="0"/>
        </a:p>
      </dsp:txBody>
      <dsp:txXfrm>
        <a:off x="4563313" y="1577238"/>
        <a:ext cx="3367083" cy="598407"/>
      </dsp:txXfrm>
    </dsp:sp>
    <dsp:sp modelId="{E11C9FE8-320A-5247-A857-0E7DCF1F7BAF}">
      <dsp:nvSpPr>
        <dsp:cNvPr id="0" name=""/>
        <dsp:cNvSpPr/>
      </dsp:nvSpPr>
      <dsp:spPr>
        <a:xfrm>
          <a:off x="4563313" y="2199406"/>
          <a:ext cx="1520994" cy="2197543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Durée : 11 jours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Charge :100pC,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Energie : 50 MeV, </a:t>
          </a:r>
          <a:r>
            <a:rPr lang="fr-FR" sz="1400" kern="1200" dirty="0" err="1" smtClean="0"/>
            <a:t>emittance</a:t>
          </a:r>
          <a:r>
            <a:rPr lang="fr-FR" sz="1400" kern="1200" dirty="0" smtClean="0"/>
            <a:t> 5 pi mm </a:t>
          </a:r>
          <a:r>
            <a:rPr lang="fr-FR" sz="1400" kern="1200" dirty="0" err="1" smtClean="0"/>
            <a:t>mrad</a:t>
          </a:r>
          <a:r>
            <a:rPr lang="fr-FR" sz="1400" kern="1200" dirty="0" smtClean="0"/>
            <a:t>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espread</a:t>
          </a:r>
          <a:r>
            <a:rPr lang="fr-FR" sz="1400" kern="1200" dirty="0" smtClean="0"/>
            <a:t> 300keV ,</a:t>
          </a:r>
        </a:p>
      </dsp:txBody>
      <dsp:txXfrm>
        <a:off x="4563313" y="2199406"/>
        <a:ext cx="1520994" cy="2197543"/>
      </dsp:txXfrm>
    </dsp:sp>
    <dsp:sp modelId="{23061A3C-6CCE-9F43-932A-9E8DDA8F9E72}">
      <dsp:nvSpPr>
        <dsp:cNvPr id="0" name=""/>
        <dsp:cNvSpPr/>
      </dsp:nvSpPr>
      <dsp:spPr>
        <a:xfrm>
          <a:off x="6084143" y="1677126"/>
          <a:ext cx="2145456" cy="1196814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 cap="sq">
          <a:gradFill flip="none" rotWithShape="1">
            <a:gsLst>
              <a:gs pos="45000">
                <a:schemeClr val="accent6">
                  <a:lumMod val="40000"/>
                  <a:lumOff val="60000"/>
                </a:schemeClr>
              </a:gs>
              <a:gs pos="100000">
                <a:prstClr val="white"/>
              </a:gs>
            </a:gsLst>
            <a:lin ang="0" scaled="1"/>
            <a:tileRect/>
          </a:gradFill>
          <a:round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254000" bIns="189994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/>
            <a:t>Optimisation</a:t>
          </a:r>
          <a:endParaRPr lang="fr-FR" sz="1500" kern="1200" dirty="0"/>
        </a:p>
      </dsp:txBody>
      <dsp:txXfrm>
        <a:off x="6084143" y="1976330"/>
        <a:ext cx="1846253" cy="598407"/>
      </dsp:txXfrm>
    </dsp:sp>
    <dsp:sp modelId="{2BD981D2-D309-4E46-AB72-4A5748644292}">
      <dsp:nvSpPr>
        <dsp:cNvPr id="0" name=""/>
        <dsp:cNvSpPr/>
      </dsp:nvSpPr>
      <dsp:spPr>
        <a:xfrm>
          <a:off x="6084143" y="2598498"/>
          <a:ext cx="1520994" cy="2197543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Durée : 32 jours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Charge :100pC,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Energie : 50 MeV, </a:t>
          </a:r>
          <a:r>
            <a:rPr lang="fr-FR" sz="1400" kern="1200" dirty="0" err="1" smtClean="0"/>
            <a:t>emittance</a:t>
          </a:r>
          <a:r>
            <a:rPr lang="fr-FR" sz="1400" kern="1200" dirty="0" smtClean="0"/>
            <a:t> 2 mm </a:t>
          </a:r>
          <a:r>
            <a:rPr lang="fr-FR" sz="1400" kern="1200" dirty="0" err="1" smtClean="0"/>
            <a:t>mrad</a:t>
          </a:r>
          <a:r>
            <a:rPr lang="fr-FR" sz="1400" kern="1200" dirty="0" smtClean="0"/>
            <a:t>,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espread</a:t>
          </a:r>
          <a:r>
            <a:rPr lang="fr-FR" sz="1400" kern="1200" dirty="0" smtClean="0"/>
            <a:t> 120 </a:t>
          </a:r>
          <a:r>
            <a:rPr lang="fr-FR" sz="1400" kern="1200" dirty="0" err="1" smtClean="0"/>
            <a:t>keV</a:t>
          </a:r>
          <a:r>
            <a:rPr lang="fr-FR" sz="1400" kern="1200" dirty="0" smtClean="0"/>
            <a:t>, </a:t>
          </a:r>
        </a:p>
      </dsp:txBody>
      <dsp:txXfrm>
        <a:off x="6084143" y="2598498"/>
        <a:ext cx="1520994" cy="2197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0C752-71FB-B44F-BD26-14809743B4ED}" type="datetimeFigureOut">
              <a:rPr lang="fr-FR" smtClean="0"/>
              <a:t>20/11/19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48E42-CC52-5544-A2E1-379A36B3E7D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61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mercredi 20 novembre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mercredi 20 novembre 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9" Type="http://schemas.openxmlformats.org/officeDocument/2006/relationships/tags" Target="../tags/tag9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33" Type="http://schemas.openxmlformats.org/officeDocument/2006/relationships/tags" Target="../tags/tag33.xml"/><Relationship Id="rId34" Type="http://schemas.openxmlformats.org/officeDocument/2006/relationships/tags" Target="../tags/tag34.xml"/><Relationship Id="rId35" Type="http://schemas.openxmlformats.org/officeDocument/2006/relationships/tags" Target="../tags/tag35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37" Type="http://schemas.openxmlformats.org/officeDocument/2006/relationships/tags" Target="../tags/tag37.xml"/><Relationship Id="rId38" Type="http://schemas.openxmlformats.org/officeDocument/2006/relationships/tags" Target="../tags/tag38.xml"/><Relationship Id="rId39" Type="http://schemas.openxmlformats.org/officeDocument/2006/relationships/tags" Target="../tags/tag39.xml"/><Relationship Id="rId40" Type="http://schemas.openxmlformats.org/officeDocument/2006/relationships/tags" Target="../tags/tag40.xml"/><Relationship Id="rId41" Type="http://schemas.openxmlformats.org/officeDocument/2006/relationships/tags" Target="../tags/tag41.xml"/><Relationship Id="rId42" Type="http://schemas.openxmlformats.org/officeDocument/2006/relationships/tags" Target="../tags/tag42.xml"/><Relationship Id="rId43" Type="http://schemas.openxmlformats.org/officeDocument/2006/relationships/slideLayout" Target="../slideLayouts/slideLayout2.xml"/><Relationship Id="rId4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LINAC </a:t>
            </a:r>
            <a:r>
              <a:rPr lang="fr-FR" dirty="0" err="1" smtClean="0"/>
              <a:t>demarrage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Coordinateur : Christelle Bruni et Sophie Chance </a:t>
            </a:r>
          </a:p>
          <a:p>
            <a:r>
              <a:rPr lang="fr-FR" dirty="0" smtClean="0"/>
              <a:t>Responsable technique : Maher </a:t>
            </a:r>
            <a:r>
              <a:rPr lang="fr-FR" dirty="0" err="1" smtClean="0"/>
              <a:t>Omech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Avec le support de l’équipe </a:t>
            </a:r>
            <a:r>
              <a:rPr lang="fr-FR" dirty="0" err="1" smtClean="0"/>
              <a:t>ThomX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5761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Linac</a:t>
            </a:r>
            <a:r>
              <a:rPr lang="fr-FR" dirty="0" smtClean="0"/>
              <a:t> UPGRADE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Coordinateur et responsable technique </a:t>
            </a:r>
            <a:r>
              <a:rPr lang="fr-FR" dirty="0"/>
              <a:t>: Dr. MOHAMED EL  KHALDI</a:t>
            </a:r>
          </a:p>
          <a:p>
            <a:r>
              <a:rPr lang="fr-FR" dirty="0" smtClean="0"/>
              <a:t>Responsable scientifique : </a:t>
            </a:r>
            <a:r>
              <a:rPr lang="fr-FR" dirty="0"/>
              <a:t>Christelle Bruni, Sophie Chance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412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Changement de la section LIL</a:t>
            </a:r>
            <a:r>
              <a:rPr lang="fr-FR" sz="2700" dirty="0"/>
              <a:t/>
            </a:r>
            <a:br>
              <a:rPr lang="fr-FR" sz="2700" dirty="0"/>
            </a:br>
            <a:endParaRPr lang="fr-FR" sz="270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457200" y="1600200"/>
            <a:ext cx="6188075" cy="48768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Contrainte de la section actuelle</a:t>
            </a:r>
          </a:p>
          <a:p>
            <a:pPr lvl="1"/>
            <a:r>
              <a:rPr lang="fr-FR" sz="1800" dirty="0" smtClean="0"/>
              <a:t>Section LIL actuelle prêtée par Soleil pour 2 ans et bridée pour 50 MeV</a:t>
            </a:r>
          </a:p>
          <a:p>
            <a:pPr lvl="1"/>
            <a:r>
              <a:rPr lang="fr-FR" sz="1800" dirty="0" smtClean="0"/>
              <a:t>Doit être retournée en 2-3 semaines si nécessaire à Soleil</a:t>
            </a:r>
          </a:p>
          <a:p>
            <a:r>
              <a:rPr lang="fr-FR" sz="2000" dirty="0" smtClean="0"/>
              <a:t>Objectif du changement de la section</a:t>
            </a:r>
          </a:p>
          <a:p>
            <a:pPr lvl="1"/>
            <a:r>
              <a:rPr lang="fr-FR" sz="1800" dirty="0" smtClean="0"/>
              <a:t>Monter l’énergie de 50 à 70 MeV</a:t>
            </a:r>
          </a:p>
          <a:p>
            <a:pPr lvl="1"/>
            <a:r>
              <a:rPr lang="fr-FR" sz="1800" dirty="0" smtClean="0"/>
              <a:t>Gagner en compacité (industrialisation + installation bras de transfert de photocathode)</a:t>
            </a:r>
          </a:p>
          <a:p>
            <a:r>
              <a:rPr lang="fr-FR" sz="2000" dirty="0" smtClean="0"/>
              <a:t>Deux options envisagée</a:t>
            </a:r>
          </a:p>
          <a:p>
            <a:pPr lvl="1"/>
            <a:r>
              <a:rPr lang="fr-FR" sz="1800" dirty="0" smtClean="0"/>
              <a:t>Installation de la section PRAE fabriquée par RI réceptionnée dans l’igloo</a:t>
            </a:r>
          </a:p>
          <a:p>
            <a:pPr lvl="1"/>
            <a:r>
              <a:rPr lang="fr-FR" sz="1800" dirty="0" smtClean="0"/>
              <a:t>Achat d’une section quasi-identique à la section LIL (LIL2)</a:t>
            </a:r>
          </a:p>
          <a:p>
            <a:pPr lvl="1"/>
            <a:endParaRPr lang="fr-FR" sz="1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5275" y="3206087"/>
            <a:ext cx="2382929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275" y="1802737"/>
            <a:ext cx="2498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267" y="5015401"/>
            <a:ext cx="2633733" cy="14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7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Besoins pour la section PRAE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43267" y="1996911"/>
            <a:ext cx="971233" cy="3763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945707" y="2070851"/>
            <a:ext cx="362878" cy="2847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040291" y="2050131"/>
            <a:ext cx="2219962" cy="2847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3277507" y="2439426"/>
            <a:ext cx="554991" cy="27213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>
            <a:stCxn id="8" idx="3"/>
          </p:cNvCxnSpPr>
          <p:nvPr/>
        </p:nvCxnSpPr>
        <p:spPr>
          <a:xfrm flipV="1">
            <a:off x="811140" y="1765014"/>
            <a:ext cx="0" cy="1280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788673" y="1765014"/>
            <a:ext cx="3251618" cy="15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 flipV="1">
            <a:off x="4040292" y="1765015"/>
            <a:ext cx="5937" cy="3058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14" idx="0"/>
          </p:cNvCxnSpPr>
          <p:nvPr/>
        </p:nvCxnSpPr>
        <p:spPr>
          <a:xfrm flipH="1" flipV="1">
            <a:off x="3116473" y="1765014"/>
            <a:ext cx="10673" cy="3058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gner un rectangle avec un coin du même côté 7"/>
          <p:cNvSpPr/>
          <p:nvPr/>
        </p:nvSpPr>
        <p:spPr>
          <a:xfrm>
            <a:off x="608354" y="1893082"/>
            <a:ext cx="405571" cy="373504"/>
          </a:xfrm>
          <a:prstGeom prst="snip2Same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140481" y="1395682"/>
            <a:ext cx="3585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Modulateur/klystron 37.5MW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3394898" y="1395682"/>
            <a:ext cx="324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Déphaseur/atténuateur 22MW</a:t>
            </a:r>
            <a:endParaRPr lang="fr-FR" dirty="0"/>
          </a:p>
        </p:txBody>
      </p:sp>
      <p:sp>
        <p:nvSpPr>
          <p:cNvPr id="44" name="ZoneTexte 43"/>
          <p:cNvSpPr txBox="1"/>
          <p:nvPr/>
        </p:nvSpPr>
        <p:spPr>
          <a:xfrm>
            <a:off x="1558535" y="2382290"/>
            <a:ext cx="155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Table optique</a:t>
            </a:r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2684034" y="1973765"/>
            <a:ext cx="8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Canon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4280664" y="2012958"/>
            <a:ext cx="107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LIL 4.5m</a:t>
            </a:r>
            <a:endParaRPr lang="fr-FR" dirty="0"/>
          </a:p>
        </p:txBody>
      </p:sp>
      <p:cxnSp>
        <p:nvCxnSpPr>
          <p:cNvPr id="48" name="Connecteur droit avec flèche 47"/>
          <p:cNvCxnSpPr/>
          <p:nvPr/>
        </p:nvCxnSpPr>
        <p:spPr>
          <a:xfrm flipH="1">
            <a:off x="6659873" y="1973765"/>
            <a:ext cx="10673" cy="5436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H="1">
            <a:off x="6879290" y="1975568"/>
            <a:ext cx="10673" cy="5436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7111114" y="1996912"/>
            <a:ext cx="10673" cy="5436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>
            <a:off x="3163888" y="4365599"/>
            <a:ext cx="266827" cy="0"/>
          </a:xfrm>
          <a:prstGeom prst="straightConnector1">
            <a:avLst/>
          </a:prstGeom>
          <a:ln w="28575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430715" y="4054160"/>
            <a:ext cx="362878" cy="284761"/>
          </a:xfrm>
          <a:prstGeom prst="rect">
            <a:avLst/>
          </a:prstGeom>
          <a:ln w="28575" cmpd="sng">
            <a:solidFill>
              <a:srgbClr val="79463D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4535979" y="4043488"/>
            <a:ext cx="1797758" cy="284761"/>
          </a:xfrm>
          <a:prstGeom prst="rect">
            <a:avLst/>
          </a:prstGeom>
          <a:ln w="28575" cmpd="sng">
            <a:solidFill>
              <a:srgbClr val="79463D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3736346" y="4387770"/>
            <a:ext cx="554991" cy="272131"/>
          </a:xfrm>
          <a:prstGeom prst="roundRect">
            <a:avLst/>
          </a:prstGeom>
          <a:ln w="38100" cmpd="sng">
            <a:solidFill>
              <a:srgbClr val="79463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/>
          <p:cNvCxnSpPr/>
          <p:nvPr/>
        </p:nvCxnSpPr>
        <p:spPr>
          <a:xfrm flipV="1">
            <a:off x="858555" y="3666917"/>
            <a:ext cx="0" cy="196275"/>
          </a:xfrm>
          <a:prstGeom prst="line">
            <a:avLst/>
          </a:prstGeom>
          <a:ln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V="1">
            <a:off x="862157" y="3666917"/>
            <a:ext cx="3689212" cy="6706"/>
          </a:xfrm>
          <a:prstGeom prst="line">
            <a:avLst/>
          </a:prstGeom>
          <a:ln w="38100" cmpd="sng"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 flipV="1">
            <a:off x="4535979" y="3666917"/>
            <a:ext cx="1" cy="376571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>
            <a:stCxn id="56" idx="0"/>
          </p:cNvCxnSpPr>
          <p:nvPr/>
        </p:nvCxnSpPr>
        <p:spPr>
          <a:xfrm flipV="1">
            <a:off x="3612154" y="3673623"/>
            <a:ext cx="0" cy="3805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97176" y="3269473"/>
            <a:ext cx="312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Modulateur/klystron </a:t>
            </a:r>
            <a:r>
              <a:rPr lang="fr-FR" b="1" dirty="0" smtClean="0">
                <a:solidFill>
                  <a:srgbClr val="D2533C"/>
                </a:solidFill>
              </a:rPr>
              <a:t>45MW</a:t>
            </a:r>
            <a:endParaRPr lang="fr-FR" b="1" dirty="0">
              <a:solidFill>
                <a:srgbClr val="D2533C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3058222" y="3269473"/>
            <a:ext cx="324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Déphaseur/atténuateur </a:t>
            </a:r>
            <a:r>
              <a:rPr lang="fr-FR" b="1" dirty="0" smtClean="0">
                <a:solidFill>
                  <a:srgbClr val="D2533C"/>
                </a:solidFill>
              </a:rPr>
              <a:t>35MW</a:t>
            </a:r>
            <a:endParaRPr lang="fr-FR" b="1" dirty="0">
              <a:solidFill>
                <a:srgbClr val="D2533C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2031533" y="4380382"/>
            <a:ext cx="155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Table optique</a:t>
            </a:r>
            <a:endParaRPr lang="fr-FR" dirty="0"/>
          </a:p>
        </p:txBody>
      </p:sp>
      <p:sp>
        <p:nvSpPr>
          <p:cNvPr id="67" name="ZoneTexte 66"/>
          <p:cNvSpPr txBox="1"/>
          <p:nvPr/>
        </p:nvSpPr>
        <p:spPr>
          <a:xfrm>
            <a:off x="2731449" y="3957074"/>
            <a:ext cx="8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Canon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4488174" y="3996267"/>
            <a:ext cx="139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PRAE 3.8m</a:t>
            </a:r>
            <a:endParaRPr lang="fr-FR" dirty="0"/>
          </a:p>
        </p:txBody>
      </p:sp>
      <p:cxnSp>
        <p:nvCxnSpPr>
          <p:cNvPr id="69" name="Connecteur droit avec flèche 68"/>
          <p:cNvCxnSpPr/>
          <p:nvPr/>
        </p:nvCxnSpPr>
        <p:spPr>
          <a:xfrm flipH="1">
            <a:off x="6707288" y="3935730"/>
            <a:ext cx="10673" cy="5436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H="1">
            <a:off x="6926705" y="3937533"/>
            <a:ext cx="10673" cy="5436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 flipH="1">
            <a:off x="7158529" y="3958877"/>
            <a:ext cx="10673" cy="5436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>
            <a:stCxn id="14" idx="2"/>
            <a:endCxn id="67" idx="2"/>
          </p:cNvCxnSpPr>
          <p:nvPr/>
        </p:nvCxnSpPr>
        <p:spPr>
          <a:xfrm>
            <a:off x="3127146" y="2355612"/>
            <a:ext cx="36742" cy="197079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>
            <a:off x="4046229" y="2070851"/>
            <a:ext cx="0" cy="244000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72938" y="3965914"/>
            <a:ext cx="971233" cy="376391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ogner un rectangle avec un coin du même côté 102"/>
          <p:cNvSpPr/>
          <p:nvPr/>
        </p:nvSpPr>
        <p:spPr>
          <a:xfrm>
            <a:off x="638025" y="3862085"/>
            <a:ext cx="405571" cy="373504"/>
          </a:xfrm>
          <a:prstGeom prst="snip2Same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/>
          <p:cNvSpPr txBox="1"/>
          <p:nvPr/>
        </p:nvSpPr>
        <p:spPr>
          <a:xfrm>
            <a:off x="7460351" y="2070851"/>
            <a:ext cx="168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LIL à 70 MeV</a:t>
            </a:r>
            <a:endParaRPr lang="fr-FR" dirty="0"/>
          </a:p>
        </p:txBody>
      </p:sp>
      <p:sp>
        <p:nvSpPr>
          <p:cNvPr id="113" name="ZoneTexte 112"/>
          <p:cNvSpPr txBox="1"/>
          <p:nvPr/>
        </p:nvSpPr>
        <p:spPr>
          <a:xfrm>
            <a:off x="7246893" y="3666262"/>
            <a:ext cx="189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PRAE à 70 MeV</a:t>
            </a:r>
            <a:endParaRPr lang="fr-FR" dirty="0"/>
          </a:p>
        </p:txBody>
      </p:sp>
      <p:sp>
        <p:nvSpPr>
          <p:cNvPr id="114" name="Rectangle 113"/>
          <p:cNvSpPr/>
          <p:nvPr/>
        </p:nvSpPr>
        <p:spPr>
          <a:xfrm>
            <a:off x="0" y="4827306"/>
            <a:ext cx="89107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dirty="0"/>
              <a:t>Avantage : gain 1.3m </a:t>
            </a:r>
            <a:r>
              <a:rPr lang="fr-FR" dirty="0">
                <a:sym typeface="Wingdings"/>
              </a:rPr>
              <a:t> </a:t>
            </a:r>
            <a:r>
              <a:rPr lang="fr-FR" dirty="0"/>
              <a:t>installation possible bras de transfert de cathode</a:t>
            </a:r>
          </a:p>
          <a:p>
            <a:pPr lvl="1"/>
            <a:r>
              <a:rPr lang="fr-FR" dirty="0"/>
              <a:t>Désavantage :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</a:rPr>
              <a:t>Besoin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de 66% de puissance supplémentaire </a:t>
            </a:r>
            <a:endParaRPr lang="fr-FR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fr-FR" dirty="0" smtClean="0"/>
              <a:t>                        </a:t>
            </a:r>
            <a:r>
              <a:rPr lang="fr-FR" b="1" dirty="0" smtClean="0">
                <a:solidFill>
                  <a:schemeClr val="accent6"/>
                </a:solidFill>
              </a:rPr>
              <a:t>Déplacement </a:t>
            </a:r>
            <a:r>
              <a:rPr lang="fr-FR" b="1" dirty="0">
                <a:solidFill>
                  <a:schemeClr val="accent6"/>
                </a:solidFill>
              </a:rPr>
              <a:t>d’éléments pour avancer la </a:t>
            </a:r>
            <a:r>
              <a:rPr lang="fr-FR" b="1" dirty="0" smtClean="0">
                <a:solidFill>
                  <a:schemeClr val="accent6"/>
                </a:solidFill>
              </a:rPr>
              <a:t>section</a:t>
            </a:r>
          </a:p>
          <a:p>
            <a:pPr lvl="1"/>
            <a:r>
              <a:rPr lang="fr-FR" dirty="0" smtClean="0"/>
              <a:t>Conséquence </a:t>
            </a:r>
            <a:r>
              <a:rPr lang="fr-FR" dirty="0"/>
              <a:t>: temps d’étude, d’intervention, et cout </a:t>
            </a:r>
            <a:r>
              <a:rPr lang="fr-FR" dirty="0" smtClean="0"/>
              <a:t>d’équipement &gt; à l’achat d’une section LIL2</a:t>
            </a:r>
          </a:p>
          <a:p>
            <a:pPr lvl="1"/>
            <a:r>
              <a:rPr lang="fr-FR" dirty="0" smtClean="0"/>
              <a:t>L’impact sur la qualité du faisceau est à étudier, et la faisabilité de mettre un bras de transfert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866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Cout équipement upgrade section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010123"/>
              </p:ext>
            </p:extLst>
          </p:nvPr>
        </p:nvGraphicFramePr>
        <p:xfrm>
          <a:off x="457200" y="1600200"/>
          <a:ext cx="7141899" cy="40792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808705"/>
                <a:gridCol w="1440840"/>
                <a:gridCol w="2892354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LIL2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PRAE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Section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386 k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235 k</a:t>
                      </a:r>
                      <a:r>
                        <a:rPr lang="fr-FR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 (budget PRAE)</a:t>
                      </a:r>
                      <a:endParaRPr lang="fr-FR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Klystron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150 k</a:t>
                      </a:r>
                      <a:r>
                        <a:rPr lang="fr-FR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 (budget PRAE)</a:t>
                      </a:r>
                      <a:endParaRPr lang="fr-FR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Modulateur, RF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350 k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Mécanique, optique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33 k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r>
                        <a:rPr lang="fr-FR" dirty="0" smtClean="0"/>
                        <a:t>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refroidissement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 k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Aimant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30 k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endParaRPr lang="fr-F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LLRF + interlock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30 k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Transport soleil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fr-FR" dirty="0" smtClean="0"/>
                        <a:t>k</a:t>
                      </a:r>
                      <a:r>
                        <a:rPr lang="fr-FR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endParaRPr lang="fr-FR" sz="18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Total Budget </a:t>
                      </a:r>
                      <a:r>
                        <a:rPr lang="fr-FR" b="1" dirty="0" err="1" smtClean="0"/>
                        <a:t>ThomX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419 k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476 k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Budget PRAE</a:t>
                      </a:r>
                      <a:endParaRPr lang="fr-FR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 </a:t>
                      </a: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k</a:t>
                      </a:r>
                      <a:r>
                        <a:rPr lang="fr-FR" sz="18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</a:t>
                      </a:r>
                      <a:endParaRPr lang="fr-FR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67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Temps d’études et implantation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416505"/>
              </p:ext>
            </p:extLst>
          </p:nvPr>
        </p:nvGraphicFramePr>
        <p:xfrm>
          <a:off x="457200" y="1726187"/>
          <a:ext cx="8198515" cy="39776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292237"/>
                <a:gridCol w="1889102"/>
                <a:gridCol w="2017176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LIL2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PRAE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Durée arrêt technique </a:t>
                      </a:r>
                      <a:r>
                        <a:rPr lang="fr-FR" sz="1800" dirty="0" err="1" smtClean="0"/>
                        <a:t>ThomX</a:t>
                      </a:r>
                      <a:endParaRPr lang="fr-FR" sz="1800" dirty="0" smtClean="0"/>
                    </a:p>
                    <a:p>
                      <a:r>
                        <a:rPr lang="fr-FR" sz="1800" dirty="0" smtClean="0"/>
                        <a:t>hors temps d’étude (jours ouvrables)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20 j </a:t>
                      </a:r>
                    </a:p>
                    <a:p>
                      <a:pPr algn="ctr"/>
                      <a:r>
                        <a:rPr lang="fr-FR" sz="1800" dirty="0" smtClean="0"/>
                        <a:t>(</a:t>
                      </a:r>
                      <a:r>
                        <a:rPr lang="fr-FR" sz="1800" b="1" dirty="0" smtClean="0"/>
                        <a:t>1 mois</a:t>
                      </a:r>
                      <a:r>
                        <a:rPr lang="fr-FR" sz="1800" dirty="0" smtClean="0"/>
                        <a:t>)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65 j</a:t>
                      </a:r>
                      <a:endParaRPr lang="fr-FR" sz="1800" baseline="0" dirty="0" smtClean="0"/>
                    </a:p>
                    <a:p>
                      <a:pPr algn="ctr"/>
                      <a:r>
                        <a:rPr lang="fr-FR" sz="1800" baseline="0" dirty="0" smtClean="0"/>
                        <a:t>(</a:t>
                      </a:r>
                      <a:r>
                        <a:rPr lang="fr-FR" sz="1800" b="1" baseline="0" dirty="0" smtClean="0"/>
                        <a:t>3,5 mois</a:t>
                      </a:r>
                      <a:r>
                        <a:rPr lang="fr-FR" sz="1800" baseline="0" dirty="0" smtClean="0"/>
                        <a:t>)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Etude dynamique</a:t>
                      </a:r>
                      <a:r>
                        <a:rPr lang="fr-FR" baseline="0" dirty="0" smtClean="0"/>
                        <a:t> faisceau préalable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 mois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Etude RF,</a:t>
                      </a:r>
                      <a:r>
                        <a:rPr lang="fr-FR" baseline="0" dirty="0" smtClean="0"/>
                        <a:t> modulateur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 mois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Etude magnétisme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 mois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Etude mécanique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 mois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Développement LLRF, interlock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 mois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Définition / Achat équipement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 mois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 mois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Modification optique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 mois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Conditionnement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mois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17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>
                <a:solidFill>
                  <a:srgbClr val="17B506"/>
                </a:solidFill>
              </a:rPr>
              <a:t>Prêt techniquement pour le démarrage RF</a:t>
            </a:r>
          </a:p>
          <a:p>
            <a:r>
              <a:rPr lang="fr-FR" dirty="0" smtClean="0">
                <a:solidFill>
                  <a:srgbClr val="FF6600"/>
                </a:solidFill>
              </a:rPr>
              <a:t>Petits ajustements en cours pour le démarrage faisceau</a:t>
            </a:r>
          </a:p>
          <a:p>
            <a:r>
              <a:rPr lang="fr-FR" b="1" dirty="0" smtClean="0">
                <a:solidFill>
                  <a:schemeClr val="tx2">
                    <a:lumMod val="75000"/>
                  </a:schemeClr>
                </a:solidFill>
              </a:rPr>
              <a:t>Point critique au démarrage : autorisation ASN</a:t>
            </a:r>
          </a:p>
          <a:p>
            <a:endParaRPr lang="fr-FR" dirty="0" smtClean="0"/>
          </a:p>
          <a:p>
            <a:r>
              <a:rPr lang="fr-FR" dirty="0" smtClean="0"/>
              <a:t>Budget nécessaire pour l’upgrade avec la section PRAE</a:t>
            </a:r>
          </a:p>
          <a:p>
            <a:pPr lvl="1"/>
            <a:r>
              <a:rPr lang="fr-FR" dirty="0" smtClean="0"/>
              <a:t>476 </a:t>
            </a:r>
            <a:r>
              <a:rPr lang="fr-FR" dirty="0"/>
              <a:t>k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€ </a:t>
            </a:r>
            <a:r>
              <a:rPr lang="fr-FR" dirty="0" smtClean="0"/>
              <a:t>(budget THOMX) + 385 </a:t>
            </a:r>
            <a:r>
              <a:rPr lang="fr-FR" dirty="0"/>
              <a:t>k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€</a:t>
            </a:r>
            <a:r>
              <a:rPr lang="fr-FR" dirty="0" smtClean="0"/>
              <a:t> (budget PRAE)</a:t>
            </a:r>
          </a:p>
          <a:p>
            <a:pPr lvl="1"/>
            <a:r>
              <a:rPr lang="fr-FR" dirty="0" smtClean="0"/>
              <a:t>La compacité et le besoin de puissance supplémentaire par rapport à une section LIL impose d’importantes modifications mécanique et RF</a:t>
            </a:r>
          </a:p>
          <a:p>
            <a:pPr lvl="1"/>
            <a:r>
              <a:rPr lang="fr-FR" dirty="0" smtClean="0"/>
              <a:t>Le cout est supérieur au cas de l’achat d’une section LIL quasi-identique</a:t>
            </a:r>
          </a:p>
          <a:p>
            <a:r>
              <a:rPr lang="fr-FR" dirty="0"/>
              <a:t>Budget nécessaire pour l’upgrade avec </a:t>
            </a:r>
            <a:r>
              <a:rPr lang="fr-FR" dirty="0" smtClean="0"/>
              <a:t>une nouvelle section LIL2</a:t>
            </a:r>
            <a:endParaRPr lang="fr-FR" dirty="0"/>
          </a:p>
          <a:p>
            <a:pPr lvl="1"/>
            <a:r>
              <a:rPr lang="fr-FR" dirty="0" smtClean="0"/>
              <a:t>419 </a:t>
            </a:r>
            <a:r>
              <a:rPr lang="fr-FR" dirty="0"/>
              <a:t>k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€ </a:t>
            </a:r>
            <a:r>
              <a:rPr lang="fr-FR" dirty="0"/>
              <a:t>(budget THOMX) </a:t>
            </a:r>
            <a:endParaRPr lang="fr-FR" dirty="0" smtClean="0"/>
          </a:p>
          <a:p>
            <a:r>
              <a:rPr lang="fr-FR" dirty="0" smtClean="0"/>
              <a:t>Une prise de décision doit intervenir début 2020 avec à l’appuie des études :</a:t>
            </a:r>
          </a:p>
          <a:p>
            <a:pPr lvl="1"/>
            <a:r>
              <a:rPr lang="fr-FR" dirty="0" smtClean="0"/>
              <a:t>dynamique faisceau pour répondre quant à l’impact de la qualité du faisceau dans l’anneau avec la section PRAE</a:t>
            </a:r>
          </a:p>
          <a:p>
            <a:pPr lvl="1"/>
            <a:r>
              <a:rPr lang="fr-FR" dirty="0" smtClean="0"/>
              <a:t>mécanique pour répondre quant à la possibilité de mettre un bras de transfert avec la nouvelle section quasi-LIL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5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BACKUP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739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994" y="3272412"/>
            <a:ext cx="4128179" cy="3028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Photo-cathodes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2" y="1392238"/>
            <a:ext cx="6448425" cy="1277367"/>
          </a:xfrm>
        </p:spPr>
        <p:txBody>
          <a:bodyPr>
            <a:normAutofit fontScale="70000" lnSpcReduction="20000"/>
          </a:bodyPr>
          <a:lstStyle/>
          <a:p>
            <a:r>
              <a:rPr lang="fr-FR" dirty="0" err="1" smtClean="0"/>
              <a:t>Magnesium</a:t>
            </a:r>
            <a:r>
              <a:rPr lang="fr-FR" dirty="0" smtClean="0"/>
              <a:t> to </a:t>
            </a:r>
            <a:r>
              <a:rPr lang="fr-FR" dirty="0" err="1" smtClean="0"/>
              <a:t>reach</a:t>
            </a:r>
            <a:r>
              <a:rPr lang="fr-FR" dirty="0" smtClean="0"/>
              <a:t> the nominal charge of 1 </a:t>
            </a:r>
            <a:r>
              <a:rPr lang="fr-FR" dirty="0" err="1" smtClean="0"/>
              <a:t>nC</a:t>
            </a:r>
            <a:endParaRPr lang="fr-FR" dirty="0" smtClean="0"/>
          </a:p>
          <a:p>
            <a:pPr lvl="1"/>
            <a:r>
              <a:rPr lang="fr-FR" dirty="0" err="1" smtClean="0"/>
              <a:t>Less</a:t>
            </a:r>
            <a:r>
              <a:rPr lang="fr-FR" dirty="0" smtClean="0"/>
              <a:t> drawback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CsTe</a:t>
            </a:r>
            <a:r>
              <a:rPr lang="fr-FR" dirty="0"/>
              <a:t> </a:t>
            </a:r>
            <a:r>
              <a:rPr lang="fr-FR" dirty="0" smtClean="0"/>
              <a:t>cathode</a:t>
            </a:r>
          </a:p>
          <a:p>
            <a:pPr lvl="1"/>
            <a:r>
              <a:rPr lang="fr-FR" dirty="0" err="1" smtClean="0"/>
              <a:t>Need</a:t>
            </a:r>
            <a:r>
              <a:rPr lang="fr-FR" dirty="0" smtClean="0"/>
              <a:t> to clean the cathode surface </a:t>
            </a:r>
            <a:r>
              <a:rPr lang="fr-FR" dirty="0" err="1" smtClean="0"/>
              <a:t>with</a:t>
            </a:r>
            <a:r>
              <a:rPr lang="fr-FR" dirty="0" smtClean="0"/>
              <a:t> the laser</a:t>
            </a:r>
          </a:p>
          <a:p>
            <a:pPr lvl="1"/>
            <a:r>
              <a:rPr lang="fr-FR" dirty="0" err="1" smtClean="0"/>
              <a:t>Measures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on PHIL test line</a:t>
            </a:r>
          </a:p>
          <a:p>
            <a:pPr lvl="1"/>
            <a:r>
              <a:rPr lang="fr-FR" dirty="0"/>
              <a:t>Copper for the </a:t>
            </a:r>
            <a:r>
              <a:rPr lang="fr-FR" dirty="0" err="1"/>
              <a:t>begining</a:t>
            </a:r>
            <a:r>
              <a:rPr lang="fr-FR" dirty="0"/>
              <a:t> of the </a:t>
            </a:r>
            <a:r>
              <a:rPr lang="fr-FR" dirty="0" err="1"/>
              <a:t>commissioning</a:t>
            </a:r>
            <a:r>
              <a:rPr lang="fr-FR" dirty="0"/>
              <a:t> phase (</a:t>
            </a:r>
            <a:r>
              <a:rPr lang="fr-FR" dirty="0" err="1"/>
              <a:t>Run</a:t>
            </a:r>
            <a:r>
              <a:rPr lang="fr-FR" dirty="0"/>
              <a:t> @ 100 </a:t>
            </a:r>
            <a:r>
              <a:rPr lang="fr-FR" dirty="0" err="1"/>
              <a:t>pC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Image 6" descr="100_01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387" y="3506170"/>
            <a:ext cx="3679968" cy="223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9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Solenoids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7" y="2768096"/>
            <a:ext cx="3999316" cy="29266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1382"/>
            <a:ext cx="4352925" cy="332798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490416" y="5773576"/>
            <a:ext cx="3306033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fr-FR" dirty="0" err="1" smtClean="0"/>
              <a:t>Measurement</a:t>
            </a:r>
            <a:r>
              <a:rPr lang="fr-FR" dirty="0" smtClean="0"/>
              <a:t> : </a:t>
            </a:r>
            <a:r>
              <a:rPr lang="fr-FR" dirty="0" err="1" smtClean="0"/>
              <a:t>linear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83749" y="5390975"/>
            <a:ext cx="326939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 smtClean="0"/>
              <a:t>Agreement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 and simulations</a:t>
            </a:r>
            <a:endParaRPr lang="fr-FR" dirty="0"/>
          </a:p>
        </p:txBody>
      </p:sp>
      <p:pic>
        <p:nvPicPr>
          <p:cNvPr id="13" name="Image 12" descr="IMG_146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657" y="203200"/>
            <a:ext cx="3233024" cy="25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7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399" y="596901"/>
            <a:ext cx="6448425" cy="6985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A</a:t>
            </a:r>
            <a:r>
              <a:rPr lang="fr-FR" dirty="0" err="1" smtClean="0"/>
              <a:t>ccelerating</a:t>
            </a:r>
            <a:r>
              <a:rPr lang="fr-FR" dirty="0" smtClean="0"/>
              <a:t> section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9726" y="3959733"/>
            <a:ext cx="4938699" cy="1382714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tolerance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r>
              <a:rPr lang="fr-FR" dirty="0" smtClean="0"/>
              <a:t> for the prototype in Aluminium</a:t>
            </a:r>
          </a:p>
          <a:p>
            <a:r>
              <a:rPr lang="fr-FR" dirty="0" smtClean="0"/>
              <a:t>Copper prototype </a:t>
            </a:r>
            <a:r>
              <a:rPr lang="fr-FR" dirty="0" err="1" smtClean="0"/>
              <a:t>foreseen</a:t>
            </a:r>
            <a:r>
              <a:rPr lang="fr-FR" dirty="0" smtClean="0"/>
              <a:t> for </a:t>
            </a:r>
            <a:r>
              <a:rPr lang="fr-FR" dirty="0" err="1" smtClean="0"/>
              <a:t>may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10" descr="IMG_0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262" y="93090"/>
            <a:ext cx="2874587" cy="28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781252"/>
              </p:ext>
            </p:extLst>
          </p:nvPr>
        </p:nvGraphicFramePr>
        <p:xfrm>
          <a:off x="364729" y="1206655"/>
          <a:ext cx="4455308" cy="254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2471"/>
                <a:gridCol w="1451625"/>
                <a:gridCol w="1521212"/>
              </a:tblGrid>
              <a:tr h="676656">
                <a:tc>
                  <a:txBody>
                    <a:bodyPr/>
                    <a:lstStyle/>
                    <a:p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LIL (</a:t>
                      </a:r>
                      <a:r>
                        <a:rPr lang="fr-FR" sz="1600" b="1" dirty="0" err="1" smtClean="0">
                          <a:solidFill>
                            <a:schemeClr val="tx1"/>
                          </a:solidFill>
                        </a:rPr>
                        <a:t>lend</a:t>
                      </a:r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 by SOLEIL)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LAL/PMB</a:t>
                      </a:r>
                    </a:p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600" b="1" baseline="0" dirty="0" err="1" smtClean="0">
                          <a:solidFill>
                            <a:schemeClr val="tx1"/>
                          </a:solidFill>
                        </a:rPr>
                        <a:t>progress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2998,55MHz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7424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tx1"/>
                          </a:solidFill>
                        </a:rPr>
                        <a:t>Cell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600" b="1" baseline="0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135</a:t>
                      </a: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r>
                        <a:rPr lang="fr-FR" sz="1600" b="1" dirty="0" err="1" smtClean="0">
                          <a:solidFill>
                            <a:schemeClr val="tx1"/>
                          </a:solidFill>
                        </a:rPr>
                        <a:t>length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</a:rPr>
                        <a:t>4,5</a:t>
                      </a:r>
                      <a:endParaRPr lang="fr-FR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3.2m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Gradient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14MV/m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20.5MV/m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RF Power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12MW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22MW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184" y="5086646"/>
            <a:ext cx="2033018" cy="17713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499" y="3273277"/>
            <a:ext cx="3453502" cy="27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1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85" y="1637045"/>
            <a:ext cx="6358062" cy="30831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du démarrage </a:t>
            </a:r>
            <a:r>
              <a:rPr lang="fr-FR" dirty="0" err="1" smtClean="0"/>
              <a:t>Linac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542" y="4720149"/>
            <a:ext cx="8906858" cy="2102575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Conditionnement RF :  Atteindre les 80 MV/m nominaux dans le canon RF et 12MV/m dans la section à 10 Hz (durée impulsion RF 3 µs)</a:t>
            </a:r>
          </a:p>
          <a:p>
            <a:endParaRPr lang="fr-FR" dirty="0"/>
          </a:p>
          <a:p>
            <a:r>
              <a:rPr lang="fr-FR" dirty="0"/>
              <a:t>Test et validation des équipements en faisceau</a:t>
            </a:r>
          </a:p>
          <a:p>
            <a:endParaRPr lang="fr-FR" dirty="0"/>
          </a:p>
          <a:p>
            <a:r>
              <a:rPr lang="fr-FR" dirty="0"/>
              <a:t>Obtenir un premier faisceau d’une centaine de </a:t>
            </a:r>
            <a:r>
              <a:rPr lang="fr-FR" dirty="0" err="1"/>
              <a:t>pC</a:t>
            </a:r>
            <a:r>
              <a:rPr lang="fr-FR" dirty="0"/>
              <a:t> à basse cadence (5-10Hz) optimisé pour l’injection dans l’anneau en deux étapes 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>
                <a:sym typeface="Wingdings"/>
              </a:rPr>
              <a:t>1) </a:t>
            </a:r>
            <a:r>
              <a:rPr lang="fr-FR" b="1" dirty="0">
                <a:solidFill>
                  <a:srgbClr val="17B506"/>
                </a:solidFill>
                <a:sym typeface="Wingdings"/>
              </a:rPr>
              <a:t>ligne droite </a:t>
            </a:r>
          </a:p>
          <a:p>
            <a:pPr marL="0" indent="0">
              <a:buNone/>
            </a:pPr>
            <a:r>
              <a:rPr lang="fr-FR" dirty="0">
                <a:sym typeface="Wingdings"/>
              </a:rPr>
              <a:t>	</a:t>
            </a:r>
            <a:endParaRPr lang="fr-FR" b="1" dirty="0">
              <a:solidFill>
                <a:srgbClr val="3366FF"/>
              </a:solidFill>
              <a:sym typeface="Wingdings"/>
            </a:endParaRP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46358" y="1452379"/>
            <a:ext cx="105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Cathode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091" y="1420113"/>
            <a:ext cx="223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Dump section droite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49326" y="3999839"/>
            <a:ext cx="241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Dump ligne extraction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H="1">
            <a:off x="661719" y="1920934"/>
            <a:ext cx="3874260" cy="0"/>
          </a:xfrm>
          <a:prstGeom prst="line">
            <a:avLst/>
          </a:prstGeom>
          <a:ln w="57150" cmpd="sng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9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Laser </a:t>
            </a:r>
            <a:r>
              <a:rPr lang="fr-FR" dirty="0" err="1" smtClean="0"/>
              <a:t>illuminating</a:t>
            </a:r>
            <a:r>
              <a:rPr lang="fr-FR" dirty="0" smtClean="0"/>
              <a:t> the cathode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2" y="1392240"/>
            <a:ext cx="5157788" cy="847982"/>
          </a:xfrm>
        </p:spPr>
        <p:txBody>
          <a:bodyPr>
            <a:normAutofit fontScale="92500"/>
          </a:bodyPr>
          <a:lstStyle/>
          <a:p>
            <a:r>
              <a:rPr lang="fr-FR" dirty="0" err="1"/>
              <a:t>Directly</a:t>
            </a:r>
            <a:r>
              <a:rPr lang="fr-FR" dirty="0"/>
              <a:t> diode-</a:t>
            </a:r>
            <a:r>
              <a:rPr lang="fr-FR" dirty="0" err="1"/>
              <a:t>pumped</a:t>
            </a:r>
            <a:r>
              <a:rPr lang="fr-FR" dirty="0"/>
              <a:t> Ytterbium laser (</a:t>
            </a:r>
            <a:r>
              <a:rPr lang="fr-FR" dirty="0" err="1"/>
              <a:t>Yb:KGW</a:t>
            </a:r>
            <a:r>
              <a:rPr lang="fr-FR" dirty="0" smtClean="0"/>
              <a:t>) </a:t>
            </a:r>
            <a:r>
              <a:rPr lang="fr-FR" dirty="0" err="1" smtClean="0"/>
              <a:t>from</a:t>
            </a:r>
            <a:r>
              <a:rPr lang="fr-FR" dirty="0" smtClean="0"/>
              <a:t> amplitude technologie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0641" y="4013485"/>
            <a:ext cx="4808394" cy="242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542116"/>
              </p:ext>
            </p:extLst>
          </p:nvPr>
        </p:nvGraphicFramePr>
        <p:xfrm>
          <a:off x="1244795" y="2231280"/>
          <a:ext cx="4930588" cy="1920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65294"/>
                <a:gridCol w="2465294"/>
              </a:tblGrid>
              <a:tr h="384048"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Energy</a:t>
                      </a:r>
                      <a:r>
                        <a:rPr lang="fr-FR" sz="1600" dirty="0" smtClean="0"/>
                        <a:t> in IR (1030 nm)</a:t>
                      </a:r>
                      <a:endParaRPr lang="fr-FR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2mJ</a:t>
                      </a:r>
                      <a:endParaRPr lang="fr-FR" sz="1600" dirty="0"/>
                    </a:p>
                  </a:txBody>
                  <a:tcPr marL="68580" marR="68580"/>
                </a:tc>
              </a:tr>
              <a:tr h="384048"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Repetition</a:t>
                      </a:r>
                      <a:r>
                        <a:rPr lang="fr-FR" sz="1600" dirty="0" smtClean="0"/>
                        <a:t> rate</a:t>
                      </a:r>
                      <a:endParaRPr lang="fr-FR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1-100 Hz</a:t>
                      </a:r>
                      <a:endParaRPr lang="fr-FR" sz="1600" dirty="0"/>
                    </a:p>
                  </a:txBody>
                  <a:tcPr marL="68580" marR="68580"/>
                </a:tc>
              </a:tr>
              <a:tr h="384048"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Energy</a:t>
                      </a:r>
                      <a:r>
                        <a:rPr lang="fr-FR" sz="1600" dirty="0" smtClean="0"/>
                        <a:t> in UV (258nm)</a:t>
                      </a:r>
                      <a:endParaRPr lang="fr-FR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200</a:t>
                      </a:r>
                      <a:r>
                        <a:rPr lang="fr-FR" sz="16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fr-FR" sz="1600" dirty="0" smtClean="0"/>
                        <a:t>J</a:t>
                      </a:r>
                      <a:endParaRPr lang="fr-FR" sz="1600" dirty="0"/>
                    </a:p>
                  </a:txBody>
                  <a:tcPr marL="68580" marR="68580"/>
                </a:tc>
              </a:tr>
              <a:tr h="38404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Pulse duration</a:t>
                      </a:r>
                      <a:endParaRPr lang="fr-FR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4-9 </a:t>
                      </a:r>
                      <a:r>
                        <a:rPr lang="fr-FR" sz="1600" dirty="0" err="1" smtClean="0"/>
                        <a:t>ps</a:t>
                      </a:r>
                      <a:r>
                        <a:rPr lang="fr-FR" sz="1600" dirty="0" smtClean="0"/>
                        <a:t> FWHM</a:t>
                      </a:r>
                      <a:endParaRPr lang="fr-FR" sz="1600" dirty="0"/>
                    </a:p>
                  </a:txBody>
                  <a:tcPr marL="68580" marR="68580"/>
                </a:tc>
              </a:tr>
              <a:tr h="384048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Synchronisation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err="1" smtClean="0"/>
                        <a:t>jiter</a:t>
                      </a:r>
                      <a:endParaRPr lang="fr-FR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&lt;300 </a:t>
                      </a:r>
                      <a:r>
                        <a:rPr lang="fr-FR" sz="1600" dirty="0" err="1" smtClean="0"/>
                        <a:t>fs</a:t>
                      </a:r>
                      <a:r>
                        <a:rPr lang="fr-FR" sz="1600" dirty="0" smtClean="0"/>
                        <a:t> </a:t>
                      </a:r>
                      <a:r>
                        <a:rPr lang="fr-FR" sz="1600" dirty="0" err="1" smtClean="0"/>
                        <a:t>rms</a:t>
                      </a:r>
                      <a:endParaRPr lang="fr-FR" sz="1600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711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399" y="609602"/>
            <a:ext cx="7234233" cy="6985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Upgrade of </a:t>
            </a:r>
            <a:r>
              <a:rPr lang="fr-FR" dirty="0" err="1" smtClean="0"/>
              <a:t>solenoid</a:t>
            </a:r>
            <a:r>
              <a:rPr lang="fr-FR" dirty="0" smtClean="0"/>
              <a:t> position to optimise </a:t>
            </a:r>
            <a:r>
              <a:rPr lang="fr-FR" dirty="0" err="1" smtClean="0"/>
              <a:t>emittance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873152" y="5568051"/>
            <a:ext cx="5431686" cy="745950"/>
          </a:xfrm>
        </p:spPr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Focusing at the accelerating section entrance according to invariant envelope condition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154"/>
            <a:ext cx="5410072" cy="4057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22528" y="1371843"/>
            <a:ext cx="135000" cy="1443791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184355" y="1367686"/>
            <a:ext cx="135000" cy="1443791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179117" y="1858904"/>
            <a:ext cx="404515" cy="591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083851" y="3655831"/>
            <a:ext cx="135000" cy="1443791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47460" y="3647519"/>
            <a:ext cx="134999" cy="1443791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240440" y="4142892"/>
            <a:ext cx="404515" cy="591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8" name="Flèche vers la droite 17"/>
          <p:cNvSpPr/>
          <p:nvPr/>
        </p:nvSpPr>
        <p:spPr>
          <a:xfrm rot="16894694">
            <a:off x="1219046" y="5004823"/>
            <a:ext cx="1258169" cy="658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numéro de diapositive 3"/>
          <p:cNvSpPr txBox="1">
            <a:spLocks/>
          </p:cNvSpPr>
          <p:nvPr/>
        </p:nvSpPr>
        <p:spPr>
          <a:xfrm>
            <a:off x="6259480" y="2227663"/>
            <a:ext cx="2715158" cy="2399148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700" i="1" kern="1200">
                <a:solidFill>
                  <a:srgbClr val="FF6F00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1714500" algn="l" defTabSz="342900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057400" algn="l" defTabSz="342900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2400300" algn="l" defTabSz="342900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2743200" algn="l" defTabSz="342900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Lowest beta function, and </a:t>
            </a:r>
            <a:r>
              <a:rPr lang="en-US" sz="1600" dirty="0" err="1" smtClean="0">
                <a:solidFill>
                  <a:schemeClr val="tx1"/>
                </a:solidFill>
              </a:rPr>
              <a:t>emittance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8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calculation</a:t>
            </a:r>
            <a:r>
              <a:rPr lang="fr-FR" dirty="0" smtClean="0"/>
              <a:t>, new </a:t>
            </a:r>
            <a:r>
              <a:rPr lang="fr-FR" dirty="0" err="1" smtClean="0"/>
              <a:t>girder</a:t>
            </a:r>
            <a:r>
              <a:rPr lang="fr-FR" dirty="0" smtClean="0"/>
              <a:t>, </a:t>
            </a:r>
            <a:r>
              <a:rPr lang="fr-FR" dirty="0" err="1" smtClean="0"/>
              <a:t>motorised</a:t>
            </a:r>
            <a:r>
              <a:rPr lang="fr-FR" dirty="0" smtClean="0"/>
              <a:t> alignement of the </a:t>
            </a:r>
            <a:r>
              <a:rPr lang="fr-FR" dirty="0" err="1" smtClean="0"/>
              <a:t>solenoid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Espace réservé du contenu 6" descr="poutre-canon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r="10563"/>
          <a:stretch>
            <a:fillRect/>
          </a:stretch>
        </p:blipFill>
        <p:spPr>
          <a:xfrm>
            <a:off x="4876044" y="1372167"/>
            <a:ext cx="3433651" cy="243787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56" y="2027299"/>
            <a:ext cx="2319620" cy="12254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30" y="3366752"/>
            <a:ext cx="3379832" cy="2534874"/>
          </a:xfrm>
          <a:prstGeom prst="rect">
            <a:avLst/>
          </a:prstGeom>
        </p:spPr>
      </p:pic>
      <p:pic>
        <p:nvPicPr>
          <p:cNvPr id="8" name="Image 7" descr="Solenoide motorise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13" y="3946398"/>
            <a:ext cx="2516001" cy="26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39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Resulting</a:t>
            </a:r>
            <a:r>
              <a:rPr lang="fr-FR" dirty="0" smtClean="0"/>
              <a:t> </a:t>
            </a:r>
            <a:r>
              <a:rPr lang="fr-FR" dirty="0" err="1" smtClean="0"/>
              <a:t>emittance</a:t>
            </a:r>
            <a:r>
              <a:rPr lang="fr-FR" dirty="0" smtClean="0"/>
              <a:t> and </a:t>
            </a:r>
            <a:r>
              <a:rPr lang="fr-FR" dirty="0" err="1" smtClean="0"/>
              <a:t>errors</a:t>
            </a:r>
            <a:r>
              <a:rPr lang="fr-FR" dirty="0" smtClean="0"/>
              <a:t> for the </a:t>
            </a:r>
            <a:r>
              <a:rPr lang="fr-FR" dirty="0" err="1" smtClean="0"/>
              <a:t>linac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85" y="1297867"/>
            <a:ext cx="6399299" cy="18583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54" y="3365224"/>
            <a:ext cx="4851400" cy="34163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230" y="3588663"/>
            <a:ext cx="3790015" cy="28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working</a:t>
            </a:r>
            <a:r>
              <a:rPr lang="fr-FR" dirty="0" smtClean="0"/>
              <a:t> points (charge)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631" y="3482047"/>
            <a:ext cx="4718524" cy="2635662"/>
          </a:xfrm>
        </p:spPr>
        <p:txBody>
          <a:bodyPr>
            <a:normAutofit fontScale="92500" lnSpcReduction="20000"/>
          </a:bodyPr>
          <a:lstStyle/>
          <a:p>
            <a:r>
              <a:rPr lang="fr-FR" dirty="0" err="1" smtClean="0"/>
              <a:t>Commissioning</a:t>
            </a:r>
            <a:r>
              <a:rPr lang="fr-FR" dirty="0" smtClean="0"/>
              <a:t> </a:t>
            </a:r>
            <a:r>
              <a:rPr lang="fr-FR" dirty="0" err="1" smtClean="0"/>
              <a:t>start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copper</a:t>
            </a:r>
            <a:r>
              <a:rPr lang="fr-FR" dirty="0" smtClean="0"/>
              <a:t> cathode </a:t>
            </a:r>
            <a:r>
              <a:rPr lang="fr-FR" dirty="0" smtClean="0">
                <a:sym typeface="Wingdings"/>
              </a:rPr>
              <a:t> </a:t>
            </a:r>
            <a:r>
              <a:rPr lang="fr-FR" dirty="0" err="1" smtClean="0">
                <a:sym typeface="Wingdings"/>
              </a:rPr>
              <a:t>limited</a:t>
            </a:r>
            <a:r>
              <a:rPr lang="fr-FR" dirty="0" smtClean="0">
                <a:sym typeface="Wingdings"/>
              </a:rPr>
              <a:t> to </a:t>
            </a:r>
            <a:r>
              <a:rPr lang="fr-FR" dirty="0" err="1" smtClean="0">
                <a:sym typeface="Wingdings"/>
              </a:rPr>
              <a:t>some</a:t>
            </a:r>
            <a:r>
              <a:rPr lang="fr-FR" dirty="0" smtClean="0">
                <a:sym typeface="Wingdings"/>
              </a:rPr>
              <a:t> 100 </a:t>
            </a:r>
            <a:r>
              <a:rPr lang="fr-FR" dirty="0" err="1" smtClean="0">
                <a:sym typeface="Wingdings"/>
              </a:rPr>
              <a:t>pC</a:t>
            </a:r>
            <a:r>
              <a:rPr lang="fr-FR" dirty="0" smtClean="0">
                <a:sym typeface="Wingdings"/>
              </a:rPr>
              <a:t>. </a:t>
            </a:r>
          </a:p>
          <a:p>
            <a:r>
              <a:rPr lang="fr-FR" dirty="0" err="1" smtClean="0">
                <a:sym typeface="Wingdings"/>
              </a:rPr>
              <a:t>Different</a:t>
            </a:r>
            <a:r>
              <a:rPr lang="fr-FR" dirty="0" smtClean="0">
                <a:sym typeface="Wingdings"/>
              </a:rPr>
              <a:t> charge </a:t>
            </a:r>
            <a:r>
              <a:rPr lang="fr-FR" dirty="0" err="1" smtClean="0">
                <a:sym typeface="Wingdings"/>
              </a:rPr>
              <a:t>should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be</a:t>
            </a:r>
            <a:r>
              <a:rPr lang="fr-FR" dirty="0" smtClean="0">
                <a:sym typeface="Wingdings"/>
              </a:rPr>
              <a:t> possible to met the </a:t>
            </a:r>
            <a:r>
              <a:rPr lang="fr-FR" dirty="0" err="1" smtClean="0">
                <a:sym typeface="Wingdings"/>
              </a:rPr>
              <a:t>requirement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with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different</a:t>
            </a:r>
            <a:r>
              <a:rPr lang="fr-FR" dirty="0" smtClean="0">
                <a:sym typeface="Wingdings"/>
              </a:rPr>
              <a:t> X ray </a:t>
            </a:r>
            <a:r>
              <a:rPr lang="fr-FR" dirty="0" err="1" smtClean="0">
                <a:sym typeface="Wingdings"/>
              </a:rPr>
              <a:t>users</a:t>
            </a:r>
            <a:endParaRPr lang="fr-FR" dirty="0" smtClean="0">
              <a:sym typeface="Wingdings"/>
            </a:endParaRPr>
          </a:p>
          <a:p>
            <a:r>
              <a:rPr lang="fr-FR" dirty="0" smtClean="0"/>
              <a:t>Laser Spot size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adpated</a:t>
            </a:r>
            <a:r>
              <a:rPr lang="fr-FR" dirty="0" smtClean="0"/>
              <a:t> for the </a:t>
            </a:r>
            <a:r>
              <a:rPr lang="fr-FR" dirty="0" err="1" smtClean="0"/>
              <a:t>different</a:t>
            </a:r>
            <a:r>
              <a:rPr lang="fr-FR" dirty="0" smtClean="0"/>
              <a:t> charge to optimise </a:t>
            </a:r>
            <a:r>
              <a:rPr lang="fr-FR" dirty="0" err="1" smtClean="0"/>
              <a:t>emittance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208"/>
            <a:ext cx="9328332" cy="1965971"/>
          </a:xfrm>
          <a:prstGeom prst="rect">
            <a:avLst/>
          </a:prstGeom>
        </p:spPr>
      </p:pic>
      <p:pic>
        <p:nvPicPr>
          <p:cNvPr id="8" name="Image 7" descr="28861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87" y="3337353"/>
            <a:ext cx="3810255" cy="31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39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399" y="609602"/>
            <a:ext cx="7714600" cy="6985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smtClean="0"/>
              <a:t>points </a:t>
            </a:r>
            <a:r>
              <a:rPr lang="fr-FR" dirty="0" err="1" smtClean="0"/>
              <a:t>at</a:t>
            </a:r>
            <a:r>
              <a:rPr lang="fr-FR" dirty="0" smtClean="0"/>
              <a:t> ring entrance (laser duration, charge)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rcRect t="-18913" b="-18913"/>
          <a:stretch>
            <a:fillRect/>
          </a:stretch>
        </p:blipFill>
        <p:spPr>
          <a:xfrm>
            <a:off x="526273" y="1392238"/>
            <a:ext cx="8111315" cy="457835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82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</a:t>
            </a:r>
            <a:r>
              <a:rPr lang="fr-FR" dirty="0" err="1" smtClean="0"/>
              <a:t>xperiment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smtClean="0"/>
              <a:t>CLEAR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Same</a:t>
            </a:r>
            <a:r>
              <a:rPr lang="fr-FR" dirty="0" smtClean="0"/>
              <a:t> gun as </a:t>
            </a:r>
            <a:r>
              <a:rPr lang="fr-FR" dirty="0" err="1" smtClean="0"/>
              <a:t>ThomX</a:t>
            </a:r>
            <a:r>
              <a:rPr lang="fr-FR" dirty="0" smtClean="0"/>
              <a:t>, configuration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joined</a:t>
            </a:r>
            <a:r>
              <a:rPr lang="fr-FR" dirty="0" smtClean="0"/>
              <a:t> </a:t>
            </a:r>
            <a:r>
              <a:rPr lang="fr-FR" dirty="0" err="1" smtClean="0"/>
              <a:t>solenoid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0" y="1830334"/>
            <a:ext cx="8728054" cy="417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2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Laser </a:t>
            </a:r>
            <a:r>
              <a:rPr lang="fr-FR" dirty="0" err="1" smtClean="0"/>
              <a:t>Alignment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2" y="1226586"/>
            <a:ext cx="8410091" cy="378715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latin typeface="Times"/>
                <a:cs typeface="Times"/>
              </a:rPr>
              <a:t>First </a:t>
            </a:r>
            <a:r>
              <a:rPr lang="fr-FR" dirty="0" err="1" smtClean="0">
                <a:latin typeface="Times"/>
                <a:cs typeface="Times"/>
              </a:rPr>
              <a:t>step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was</a:t>
            </a:r>
            <a:r>
              <a:rPr lang="fr-FR" dirty="0" smtClean="0">
                <a:latin typeface="Times"/>
                <a:cs typeface="Times"/>
              </a:rPr>
              <a:t> to check the </a:t>
            </a:r>
            <a:r>
              <a:rPr lang="fr-FR" dirty="0" err="1" smtClean="0">
                <a:latin typeface="Times"/>
                <a:cs typeface="Times"/>
              </a:rPr>
              <a:t>alignment</a:t>
            </a:r>
            <a:r>
              <a:rPr lang="fr-FR" dirty="0" smtClean="0">
                <a:latin typeface="Times"/>
                <a:cs typeface="Times"/>
              </a:rPr>
              <a:t> of the laser on the cathode, and the </a:t>
            </a:r>
            <a:r>
              <a:rPr lang="fr-FR" dirty="0" err="1" smtClean="0">
                <a:latin typeface="Times"/>
                <a:cs typeface="Times"/>
              </a:rPr>
              <a:t>solenoid</a:t>
            </a:r>
            <a:r>
              <a:rPr lang="fr-FR" dirty="0" smtClean="0">
                <a:latin typeface="Times"/>
                <a:cs typeface="Times"/>
              </a:rPr>
              <a:t> relative to the </a:t>
            </a:r>
            <a:r>
              <a:rPr lang="fr-FR" dirty="0" err="1" smtClean="0">
                <a:latin typeface="Times"/>
                <a:cs typeface="Times"/>
              </a:rPr>
              <a:t>electromagnetic</a:t>
            </a:r>
            <a:r>
              <a:rPr lang="fr-FR" dirty="0" smtClean="0">
                <a:latin typeface="Times"/>
                <a:cs typeface="Times"/>
              </a:rPr>
              <a:t> axis of the RF gun</a:t>
            </a:r>
          </a:p>
          <a:p>
            <a:r>
              <a:rPr lang="fr-FR" dirty="0" smtClean="0">
                <a:latin typeface="Times"/>
                <a:cs typeface="Times"/>
              </a:rPr>
              <a:t>If all </a:t>
            </a:r>
            <a:r>
              <a:rPr lang="fr-FR" dirty="0" err="1" smtClean="0">
                <a:latin typeface="Times"/>
                <a:cs typeface="Times"/>
              </a:rPr>
              <a:t>is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well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alignment</a:t>
            </a:r>
            <a:r>
              <a:rPr lang="fr-FR" dirty="0" smtClean="0">
                <a:latin typeface="Times"/>
                <a:cs typeface="Times"/>
              </a:rPr>
              <a:t>, no </a:t>
            </a:r>
            <a:r>
              <a:rPr lang="fr-FR" dirty="0" err="1" smtClean="0">
                <a:latin typeface="Times"/>
                <a:cs typeface="Times"/>
              </a:rPr>
              <a:t>displacement</a:t>
            </a:r>
            <a:r>
              <a:rPr lang="fr-FR" dirty="0" smtClean="0">
                <a:latin typeface="Times"/>
                <a:cs typeface="Times"/>
              </a:rPr>
              <a:t> of the </a:t>
            </a:r>
            <a:r>
              <a:rPr lang="fr-FR" dirty="0" err="1" smtClean="0">
                <a:latin typeface="Times"/>
                <a:cs typeface="Times"/>
              </a:rPr>
              <a:t>beam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occurs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either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with</a:t>
            </a:r>
            <a:r>
              <a:rPr lang="fr-FR" dirty="0" smtClean="0">
                <a:latin typeface="Times"/>
                <a:cs typeface="Times"/>
              </a:rPr>
              <a:t> the phase (relative RF/laser) or the </a:t>
            </a:r>
            <a:r>
              <a:rPr lang="fr-FR" dirty="0" err="1" smtClean="0">
                <a:latin typeface="Times"/>
                <a:cs typeface="Times"/>
              </a:rPr>
              <a:t>solenoid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field</a:t>
            </a:r>
            <a:r>
              <a:rPr lang="fr-FR" dirty="0" smtClean="0">
                <a:latin typeface="Times"/>
                <a:cs typeface="Times"/>
              </a:rPr>
              <a:t> amplitude</a:t>
            </a:r>
          </a:p>
          <a:p>
            <a:r>
              <a:rPr lang="fr-FR" dirty="0" smtClean="0">
                <a:latin typeface="Times"/>
                <a:cs typeface="Times"/>
              </a:rPr>
              <a:t>To </a:t>
            </a:r>
            <a:r>
              <a:rPr lang="fr-FR" dirty="0" err="1" smtClean="0">
                <a:latin typeface="Times"/>
                <a:cs typeface="Times"/>
              </a:rPr>
              <a:t>align</a:t>
            </a:r>
            <a:r>
              <a:rPr lang="fr-FR" dirty="0" smtClean="0">
                <a:latin typeface="Times"/>
                <a:cs typeface="Times"/>
              </a:rPr>
              <a:t>, </a:t>
            </a:r>
            <a:r>
              <a:rPr lang="fr-FR" dirty="0" err="1" smtClean="0">
                <a:latin typeface="Times"/>
                <a:cs typeface="Times"/>
              </a:rPr>
              <a:t>we</a:t>
            </a:r>
            <a:r>
              <a:rPr lang="fr-FR" dirty="0" smtClean="0">
                <a:latin typeface="Times"/>
                <a:cs typeface="Times"/>
              </a:rPr>
              <a:t> suppose </a:t>
            </a:r>
            <a:r>
              <a:rPr lang="fr-FR" dirty="0" err="1" smtClean="0">
                <a:latin typeface="Times"/>
                <a:cs typeface="Times"/>
              </a:rPr>
              <a:t>that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almost</a:t>
            </a:r>
            <a:r>
              <a:rPr lang="fr-FR" dirty="0" smtClean="0">
                <a:latin typeface="Times"/>
                <a:cs typeface="Times"/>
              </a:rPr>
              <a:t> all the </a:t>
            </a:r>
            <a:r>
              <a:rPr lang="fr-FR" dirty="0" err="1" smtClean="0">
                <a:latin typeface="Times"/>
                <a:cs typeface="Times"/>
              </a:rPr>
              <a:t>current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is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emitted</a:t>
            </a:r>
            <a:r>
              <a:rPr lang="fr-FR" dirty="0" smtClean="0">
                <a:latin typeface="Times"/>
                <a:cs typeface="Times"/>
              </a:rPr>
              <a:t> on the </a:t>
            </a:r>
            <a:r>
              <a:rPr lang="fr-FR" dirty="0" err="1" smtClean="0">
                <a:latin typeface="Times"/>
                <a:cs typeface="Times"/>
              </a:rPr>
              <a:t>electromagnetic</a:t>
            </a:r>
            <a:r>
              <a:rPr lang="fr-FR" dirty="0" smtClean="0">
                <a:latin typeface="Times"/>
                <a:cs typeface="Times"/>
              </a:rPr>
              <a:t> axis. </a:t>
            </a:r>
            <a:r>
              <a:rPr lang="fr-FR" dirty="0" err="1" smtClean="0">
                <a:latin typeface="Times"/>
                <a:cs typeface="Times"/>
              </a:rPr>
              <a:t>We</a:t>
            </a:r>
            <a:r>
              <a:rPr lang="fr-FR" dirty="0" smtClean="0">
                <a:latin typeface="Times"/>
                <a:cs typeface="Times"/>
              </a:rPr>
              <a:t> move the </a:t>
            </a:r>
            <a:r>
              <a:rPr lang="fr-FR" dirty="0" err="1" smtClean="0">
                <a:latin typeface="Times"/>
                <a:cs typeface="Times"/>
              </a:rPr>
              <a:t>remote</a:t>
            </a:r>
            <a:r>
              <a:rPr lang="fr-FR" dirty="0" smtClean="0">
                <a:latin typeface="Times"/>
                <a:cs typeface="Times"/>
              </a:rPr>
              <a:t> control of the miroir </a:t>
            </a:r>
            <a:r>
              <a:rPr lang="fr-FR" dirty="0" err="1" smtClean="0">
                <a:latin typeface="Times"/>
                <a:cs typeface="Times"/>
              </a:rPr>
              <a:t>keeping</a:t>
            </a:r>
            <a:r>
              <a:rPr lang="fr-FR" dirty="0" smtClean="0">
                <a:latin typeface="Times"/>
                <a:cs typeface="Times"/>
              </a:rPr>
              <a:t> the </a:t>
            </a:r>
            <a:r>
              <a:rPr lang="fr-FR" dirty="0" err="1" smtClean="0">
                <a:latin typeface="Times"/>
                <a:cs typeface="Times"/>
              </a:rPr>
              <a:t>electron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beam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at</a:t>
            </a:r>
            <a:r>
              <a:rPr lang="fr-FR" dirty="0" smtClean="0">
                <a:latin typeface="Times"/>
                <a:cs typeface="Times"/>
              </a:rPr>
              <a:t> the center of the first </a:t>
            </a:r>
            <a:r>
              <a:rPr lang="fr-FR" dirty="0" err="1" smtClean="0">
                <a:latin typeface="Times"/>
                <a:cs typeface="Times"/>
              </a:rPr>
              <a:t>sreen</a:t>
            </a:r>
            <a:r>
              <a:rPr lang="fr-FR" dirty="0" smtClean="0">
                <a:latin typeface="Times"/>
                <a:cs typeface="Times"/>
              </a:rPr>
              <a:t>, </a:t>
            </a:r>
            <a:r>
              <a:rPr lang="fr-FR" dirty="0" err="1" smtClean="0">
                <a:latin typeface="Times"/>
                <a:cs typeface="Times"/>
              </a:rPr>
              <a:t>while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decresing</a:t>
            </a:r>
            <a:r>
              <a:rPr lang="fr-FR" dirty="0" smtClean="0">
                <a:latin typeface="Times"/>
                <a:cs typeface="Times"/>
              </a:rPr>
              <a:t> the </a:t>
            </a:r>
            <a:r>
              <a:rPr lang="fr-FR" dirty="0" err="1" smtClean="0">
                <a:latin typeface="Times"/>
                <a:cs typeface="Times"/>
              </a:rPr>
              <a:t>solenoid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current</a:t>
            </a:r>
            <a:r>
              <a:rPr lang="fr-FR" dirty="0" smtClean="0">
                <a:latin typeface="Times"/>
                <a:cs typeface="Times"/>
              </a:rPr>
              <a:t>.</a:t>
            </a:r>
          </a:p>
          <a:p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We</a:t>
            </a:r>
            <a:r>
              <a:rPr lang="fr-FR" dirty="0" smtClean="0">
                <a:latin typeface="Times"/>
                <a:cs typeface="Times"/>
              </a:rPr>
              <a:t> check </a:t>
            </a:r>
            <a:r>
              <a:rPr lang="fr-FR" dirty="0" err="1" smtClean="0">
                <a:latin typeface="Times"/>
                <a:cs typeface="Times"/>
              </a:rPr>
              <a:t>that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after</a:t>
            </a:r>
            <a:r>
              <a:rPr lang="fr-FR" dirty="0" smtClean="0">
                <a:latin typeface="Times"/>
                <a:cs typeface="Times"/>
              </a:rPr>
              <a:t> correction, the </a:t>
            </a:r>
            <a:r>
              <a:rPr lang="fr-FR" dirty="0" err="1" smtClean="0">
                <a:latin typeface="Times"/>
                <a:cs typeface="Times"/>
              </a:rPr>
              <a:t>solenoids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were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well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aligned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because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there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were</a:t>
            </a:r>
            <a:r>
              <a:rPr lang="fr-FR" dirty="0" smtClean="0">
                <a:latin typeface="Times"/>
                <a:cs typeface="Times"/>
              </a:rPr>
              <a:t> no </a:t>
            </a:r>
            <a:r>
              <a:rPr lang="fr-FR" dirty="0" err="1" smtClean="0">
                <a:latin typeface="Times"/>
                <a:cs typeface="Times"/>
              </a:rPr>
              <a:t>coupling</a:t>
            </a:r>
            <a:r>
              <a:rPr lang="fr-FR" dirty="0" smtClean="0">
                <a:latin typeface="Times"/>
                <a:cs typeface="Times"/>
              </a:rPr>
              <a:t> relation the first time, second time a </a:t>
            </a:r>
            <a:r>
              <a:rPr lang="fr-FR" dirty="0" err="1" smtClean="0">
                <a:latin typeface="Times"/>
                <a:cs typeface="Times"/>
              </a:rPr>
              <a:t>coupling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remained</a:t>
            </a:r>
            <a:r>
              <a:rPr lang="fr-FR" dirty="0" smtClean="0">
                <a:latin typeface="Times"/>
                <a:cs typeface="Times"/>
              </a:rPr>
              <a:t>. </a:t>
            </a:r>
          </a:p>
          <a:p>
            <a:endParaRPr lang="fr-FR" dirty="0">
              <a:latin typeface="Times"/>
              <a:cs typeface="Times"/>
            </a:endParaRPr>
          </a:p>
          <a:p>
            <a:endParaRPr lang="fr-FR" dirty="0">
              <a:latin typeface="Times"/>
              <a:cs typeface="Time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Image 4" descr="example_phi_235_B3_2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69" y="4118958"/>
            <a:ext cx="3681051" cy="26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5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RF model and </a:t>
            </a:r>
            <a:r>
              <a:rPr lang="fr-FR" dirty="0" err="1" smtClean="0"/>
              <a:t>beam</a:t>
            </a:r>
            <a:r>
              <a:rPr lang="fr-FR" dirty="0" smtClean="0"/>
              <a:t> pipe apertures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2" y="1392238"/>
            <a:ext cx="8310701" cy="1777240"/>
          </a:xfrm>
        </p:spPr>
        <p:txBody>
          <a:bodyPr>
            <a:normAutofit fontScale="85000" lnSpcReduction="10000"/>
          </a:bodyPr>
          <a:lstStyle/>
          <a:p>
            <a:r>
              <a:rPr lang="fr-FR" dirty="0" err="1" smtClean="0">
                <a:latin typeface="Times"/>
                <a:cs typeface="Times"/>
              </a:rPr>
              <a:t>Measurement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tool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is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what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we</a:t>
            </a:r>
            <a:r>
              <a:rPr lang="fr-FR" dirty="0" smtClean="0">
                <a:latin typeface="Times"/>
                <a:cs typeface="Times"/>
              </a:rPr>
              <a:t> call «charge phase scan »</a:t>
            </a:r>
          </a:p>
          <a:p>
            <a:r>
              <a:rPr lang="fr-FR" dirty="0" err="1" smtClean="0">
                <a:latin typeface="Times"/>
                <a:cs typeface="Times"/>
              </a:rPr>
              <a:t>Such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>
                <a:latin typeface="Times"/>
                <a:cs typeface="Times"/>
              </a:rPr>
              <a:t>a </a:t>
            </a:r>
            <a:r>
              <a:rPr lang="fr-FR" dirty="0" err="1">
                <a:latin typeface="Times"/>
                <a:cs typeface="Times"/>
              </a:rPr>
              <a:t>measurement</a:t>
            </a:r>
            <a:r>
              <a:rPr lang="fr-FR" dirty="0">
                <a:latin typeface="Times"/>
                <a:cs typeface="Times"/>
              </a:rPr>
              <a:t> relates the </a:t>
            </a:r>
            <a:r>
              <a:rPr lang="fr-FR" dirty="0" err="1">
                <a:latin typeface="Times"/>
                <a:cs typeface="Times"/>
              </a:rPr>
              <a:t>beam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dynamics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inside</a:t>
            </a:r>
            <a:r>
              <a:rPr lang="fr-FR" dirty="0">
                <a:latin typeface="Times"/>
                <a:cs typeface="Times"/>
              </a:rPr>
              <a:t> the RF gun </a:t>
            </a:r>
            <a:r>
              <a:rPr lang="fr-FR" dirty="0" err="1">
                <a:latin typeface="Times"/>
                <a:cs typeface="Times"/>
              </a:rPr>
              <a:t>with</a:t>
            </a:r>
            <a:r>
              <a:rPr lang="fr-FR" dirty="0">
                <a:latin typeface="Times"/>
                <a:cs typeface="Times"/>
              </a:rPr>
              <a:t> the </a:t>
            </a:r>
            <a:r>
              <a:rPr lang="fr-FR" dirty="0" err="1">
                <a:latin typeface="Times"/>
                <a:cs typeface="Times"/>
              </a:rPr>
              <a:t>photoemission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process</a:t>
            </a:r>
            <a:r>
              <a:rPr lang="fr-FR" dirty="0">
                <a:latin typeface="Times"/>
                <a:cs typeface="Times"/>
              </a:rPr>
              <a:t>. </a:t>
            </a:r>
            <a:endParaRPr lang="fr-FR" dirty="0" smtClean="0">
              <a:latin typeface="Times"/>
              <a:cs typeface="Times"/>
            </a:endParaRPr>
          </a:p>
          <a:p>
            <a:r>
              <a:rPr lang="fr-FR" dirty="0" smtClean="0">
                <a:latin typeface="Times"/>
                <a:cs typeface="Times"/>
              </a:rPr>
              <a:t>The </a:t>
            </a:r>
            <a:r>
              <a:rPr lang="fr-FR" dirty="0">
                <a:latin typeface="Times"/>
                <a:cs typeface="Times"/>
              </a:rPr>
              <a:t>absence of </a:t>
            </a:r>
            <a:r>
              <a:rPr lang="fr-FR" dirty="0" err="1">
                <a:latin typeface="Times"/>
                <a:cs typeface="Times"/>
              </a:rPr>
              <a:t>solenoid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magnetic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fields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allows</a:t>
            </a:r>
            <a:r>
              <a:rPr lang="fr-FR" dirty="0">
                <a:latin typeface="Times"/>
                <a:cs typeface="Times"/>
              </a:rPr>
              <a:t> us to </a:t>
            </a:r>
            <a:r>
              <a:rPr lang="fr-FR" dirty="0" err="1">
                <a:latin typeface="Times"/>
                <a:cs typeface="Times"/>
              </a:rPr>
              <a:t>differentiate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beam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dynamics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coming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from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magnetic</a:t>
            </a:r>
            <a:r>
              <a:rPr lang="fr-FR" dirty="0">
                <a:latin typeface="Times"/>
                <a:cs typeface="Times"/>
              </a:rPr>
              <a:t> and </a:t>
            </a:r>
            <a:r>
              <a:rPr lang="fr-FR" dirty="0" err="1">
                <a:latin typeface="Times"/>
                <a:cs typeface="Times"/>
              </a:rPr>
              <a:t>electro-magnetic</a:t>
            </a:r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err="1">
                <a:latin typeface="Times"/>
                <a:cs typeface="Times"/>
              </a:rPr>
              <a:t>field</a:t>
            </a:r>
            <a:r>
              <a:rPr lang="fr-FR" dirty="0">
                <a:latin typeface="Times"/>
                <a:cs typeface="Times"/>
              </a:rPr>
              <a:t> of the gun. </a:t>
            </a:r>
          </a:p>
          <a:p>
            <a:endParaRPr lang="fr-FR" dirty="0">
              <a:latin typeface="Times"/>
              <a:cs typeface="Time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5289827" y="4404898"/>
            <a:ext cx="3962400" cy="95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1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charset="0"/>
              <a:buChar char="Ø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latin typeface="Times"/>
                <a:cs typeface="Times"/>
              </a:rPr>
              <a:t>Shape of </a:t>
            </a:r>
            <a:r>
              <a:rPr lang="fr-FR" dirty="0" err="1" smtClean="0">
                <a:latin typeface="Times"/>
                <a:cs typeface="Times"/>
              </a:rPr>
              <a:t>schottcky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dominated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effects</a:t>
            </a:r>
            <a:endParaRPr lang="fr-FR" dirty="0" smtClean="0">
              <a:latin typeface="Times"/>
              <a:cs typeface="Times"/>
            </a:endParaRPr>
          </a:p>
          <a:p>
            <a:r>
              <a:rPr lang="fr-FR" dirty="0" err="1" smtClean="0">
                <a:latin typeface="Times"/>
                <a:cs typeface="Times"/>
              </a:rPr>
              <a:t>Sharped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loss</a:t>
            </a:r>
            <a:r>
              <a:rPr lang="fr-FR" dirty="0" smtClean="0">
                <a:latin typeface="Times"/>
                <a:cs typeface="Times"/>
              </a:rPr>
              <a:t> due to RF </a:t>
            </a:r>
            <a:r>
              <a:rPr lang="fr-FR" dirty="0" err="1" smtClean="0">
                <a:latin typeface="Times"/>
                <a:cs typeface="Times"/>
              </a:rPr>
              <a:t>dynamics</a:t>
            </a:r>
            <a:r>
              <a:rPr lang="fr-FR" dirty="0" smtClean="0">
                <a:latin typeface="Times"/>
                <a:cs typeface="Times"/>
              </a:rPr>
              <a:t> </a:t>
            </a:r>
          </a:p>
        </p:txBody>
      </p:sp>
      <p:pic>
        <p:nvPicPr>
          <p:cNvPr id="9" name="Image 8" descr="ChgPhi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0" y="3436088"/>
            <a:ext cx="4720165" cy="282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Estimation of the RF gradient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7212" y="1392238"/>
            <a:ext cx="6448425" cy="1600545"/>
          </a:xfrm>
        </p:spPr>
        <p:txBody>
          <a:bodyPr>
            <a:normAutofit fontScale="92500" lnSpcReduction="20000"/>
          </a:bodyPr>
          <a:lstStyle/>
          <a:p>
            <a:r>
              <a:rPr lang="fr-FR" dirty="0" err="1" smtClean="0">
                <a:latin typeface="Times"/>
                <a:cs typeface="Times"/>
              </a:rPr>
              <a:t>Need</a:t>
            </a:r>
            <a:r>
              <a:rPr lang="fr-FR" dirty="0" smtClean="0">
                <a:latin typeface="Times"/>
                <a:cs typeface="Times"/>
              </a:rPr>
              <a:t> of a simple </a:t>
            </a:r>
            <a:r>
              <a:rPr lang="fr-FR" dirty="0" err="1" smtClean="0">
                <a:latin typeface="Times"/>
                <a:cs typeface="Times"/>
              </a:rPr>
              <a:t>measurement</a:t>
            </a:r>
            <a:r>
              <a:rPr lang="fr-FR" dirty="0" smtClean="0">
                <a:latin typeface="Times"/>
                <a:cs typeface="Times"/>
              </a:rPr>
              <a:t> of the </a:t>
            </a:r>
            <a:r>
              <a:rPr lang="fr-FR" dirty="0" err="1" smtClean="0">
                <a:latin typeface="Times"/>
                <a:cs typeface="Times"/>
              </a:rPr>
              <a:t>energy</a:t>
            </a:r>
            <a:r>
              <a:rPr lang="fr-FR" dirty="0" smtClean="0">
                <a:latin typeface="Times"/>
                <a:cs typeface="Times"/>
              </a:rPr>
              <a:t> of the </a:t>
            </a:r>
            <a:r>
              <a:rPr lang="fr-FR" dirty="0" err="1" smtClean="0">
                <a:latin typeface="Times"/>
                <a:cs typeface="Times"/>
              </a:rPr>
              <a:t>beam</a:t>
            </a:r>
            <a:r>
              <a:rPr lang="fr-FR" dirty="0" smtClean="0">
                <a:latin typeface="Times"/>
                <a:cs typeface="Times"/>
              </a:rPr>
              <a:t> but </a:t>
            </a:r>
            <a:r>
              <a:rPr lang="fr-FR" dirty="0" err="1" smtClean="0">
                <a:latin typeface="Times"/>
                <a:cs typeface="Times"/>
              </a:rPr>
              <a:t>near</a:t>
            </a:r>
            <a:r>
              <a:rPr lang="fr-FR" dirty="0" smtClean="0">
                <a:latin typeface="Times"/>
                <a:cs typeface="Times"/>
              </a:rPr>
              <a:t> the </a:t>
            </a:r>
            <a:r>
              <a:rPr lang="fr-FR" dirty="0" err="1" smtClean="0">
                <a:latin typeface="Times"/>
                <a:cs typeface="Times"/>
              </a:rPr>
              <a:t>photoinjector</a:t>
            </a:r>
            <a:endParaRPr lang="fr-FR" dirty="0" smtClean="0">
              <a:latin typeface="Times"/>
              <a:cs typeface="Times"/>
            </a:endParaRPr>
          </a:p>
          <a:p>
            <a:r>
              <a:rPr lang="fr-FR" dirty="0" smtClean="0">
                <a:latin typeface="Times"/>
                <a:cs typeface="Times"/>
              </a:rPr>
              <a:t>For </a:t>
            </a:r>
            <a:r>
              <a:rPr lang="fr-FR" dirty="0" err="1" smtClean="0">
                <a:latin typeface="Times"/>
                <a:cs typeface="Times"/>
              </a:rPr>
              <a:t>this</a:t>
            </a:r>
            <a:r>
              <a:rPr lang="fr-FR" dirty="0" smtClean="0">
                <a:latin typeface="Times"/>
                <a:cs typeface="Times"/>
              </a:rPr>
              <a:t>, </a:t>
            </a:r>
            <a:r>
              <a:rPr lang="fr-FR" dirty="0" err="1" smtClean="0">
                <a:latin typeface="Times"/>
                <a:cs typeface="Times"/>
              </a:rPr>
              <a:t>steerers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can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be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used</a:t>
            </a:r>
            <a:r>
              <a:rPr lang="fr-FR" dirty="0" smtClean="0">
                <a:latin typeface="Times"/>
                <a:cs typeface="Times"/>
              </a:rPr>
              <a:t> as </a:t>
            </a:r>
            <a:r>
              <a:rPr lang="fr-FR" dirty="0" err="1" smtClean="0">
                <a:latin typeface="Times"/>
                <a:cs typeface="Times"/>
              </a:rPr>
              <a:t>small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dipoles</a:t>
            </a:r>
            <a:r>
              <a:rPr lang="fr-FR" dirty="0" smtClean="0">
                <a:latin typeface="Times"/>
                <a:cs typeface="Times"/>
              </a:rPr>
              <a:t>. The </a:t>
            </a:r>
            <a:r>
              <a:rPr lang="fr-FR" dirty="0" err="1" smtClean="0">
                <a:latin typeface="Times"/>
                <a:cs typeface="Times"/>
              </a:rPr>
              <a:t>energy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can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be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extracted</a:t>
            </a:r>
            <a:r>
              <a:rPr lang="fr-FR" dirty="0" smtClean="0">
                <a:latin typeface="Times"/>
                <a:cs typeface="Times"/>
              </a:rPr>
              <a:t> for the transverse position </a:t>
            </a:r>
            <a:r>
              <a:rPr lang="fr-FR" dirty="0" err="1" smtClean="0">
                <a:latin typeface="Times"/>
                <a:cs typeface="Times"/>
              </a:rPr>
              <a:t>measurement</a:t>
            </a:r>
            <a:r>
              <a:rPr lang="fr-FR" dirty="0" smtClean="0">
                <a:latin typeface="Times"/>
                <a:cs typeface="Times"/>
              </a:rPr>
              <a:t> </a:t>
            </a:r>
            <a:r>
              <a:rPr lang="fr-FR" dirty="0" err="1" smtClean="0">
                <a:latin typeface="Times"/>
                <a:cs typeface="Times"/>
              </a:rPr>
              <a:t>with</a:t>
            </a:r>
            <a:r>
              <a:rPr lang="fr-FR" dirty="0" smtClean="0">
                <a:latin typeface="Times"/>
                <a:cs typeface="Times"/>
              </a:rPr>
              <a:t> a </a:t>
            </a:r>
            <a:r>
              <a:rPr lang="fr-FR" dirty="0" err="1" smtClean="0">
                <a:latin typeface="Times"/>
                <a:cs typeface="Times"/>
              </a:rPr>
              <a:t>screen</a:t>
            </a:r>
            <a:r>
              <a:rPr lang="fr-FR" dirty="0" smtClean="0">
                <a:latin typeface="Times"/>
                <a:cs typeface="Times"/>
              </a:rPr>
              <a:t> or a BPM </a:t>
            </a:r>
            <a:endParaRPr lang="fr-FR" dirty="0">
              <a:latin typeface="Times"/>
              <a:cs typeface="Time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Image 4" descr="comb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4" y="377410"/>
            <a:ext cx="1796085" cy="2470757"/>
          </a:xfrm>
          <a:prstGeom prst="rect">
            <a:avLst/>
          </a:prstGeom>
        </p:spPr>
      </p:pic>
      <p:pic>
        <p:nvPicPr>
          <p:cNvPr id="6" name="Image 5" descr="Result_K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9" y="3313043"/>
            <a:ext cx="5103017" cy="2727739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5963478" y="3885855"/>
            <a:ext cx="3180522" cy="141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 3" panose="05040102010807070707" pitchFamily="18" charset="2"/>
              <a:buChar char=""/>
              <a:defRPr sz="11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Wingdings" charset="0"/>
              <a:buChar char="Ø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FF6F00"/>
              </a:buClr>
              <a:buSzPct val="80000"/>
              <a:buFont typeface="Trebuchet MS" panose="020B0603020202020204" pitchFamily="34" charset="0"/>
              <a:buChar char="—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latin typeface="Times"/>
                <a:cs typeface="Times"/>
              </a:rPr>
              <a:t>Good agreement </a:t>
            </a:r>
            <a:r>
              <a:rPr lang="fr-FR" dirty="0" err="1" smtClean="0">
                <a:latin typeface="Times"/>
                <a:cs typeface="Times"/>
              </a:rPr>
              <a:t>between</a:t>
            </a:r>
            <a:r>
              <a:rPr lang="fr-FR" dirty="0" smtClean="0">
                <a:latin typeface="Times"/>
                <a:cs typeface="Times"/>
              </a:rPr>
              <a:t> Astra simulations and the </a:t>
            </a:r>
            <a:r>
              <a:rPr lang="fr-FR" dirty="0" err="1" smtClean="0">
                <a:latin typeface="Times"/>
                <a:cs typeface="Times"/>
              </a:rPr>
              <a:t>measurement</a:t>
            </a:r>
            <a:r>
              <a:rPr lang="fr-FR" dirty="0" smtClean="0">
                <a:latin typeface="Times"/>
                <a:cs typeface="Times"/>
              </a:rPr>
              <a:t> for 74 MV/m</a:t>
            </a:r>
          </a:p>
        </p:txBody>
      </p:sp>
    </p:spTree>
    <p:extLst>
      <p:ext uri="{BB962C8B-B14F-4D97-AF65-F5344CB8AC3E}">
        <p14:creationId xmlns:p14="http://schemas.microsoft.com/office/powerpoint/2010/main" val="235480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85" y="1637045"/>
            <a:ext cx="6358062" cy="30831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Objectifs du démarrage </a:t>
            </a:r>
            <a:r>
              <a:rPr lang="fr-FR" dirty="0" err="1" smtClean="0"/>
              <a:t>Linac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542" y="4720149"/>
            <a:ext cx="8906858" cy="2102575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Conditionnement RF :  Atteindre les 80 MV/m nominaux dans le canon RF et 12MV/m dans la section à 10 Hz (durée impulsion RF 3 µs)</a:t>
            </a:r>
          </a:p>
          <a:p>
            <a:endParaRPr lang="fr-FR" dirty="0"/>
          </a:p>
          <a:p>
            <a:r>
              <a:rPr lang="fr-FR" dirty="0"/>
              <a:t>Test et validation des équipements en faisceau</a:t>
            </a:r>
          </a:p>
          <a:p>
            <a:endParaRPr lang="fr-FR" dirty="0"/>
          </a:p>
          <a:p>
            <a:r>
              <a:rPr lang="fr-FR" dirty="0"/>
              <a:t>Obtenir un premier faisceau d’une centaine de </a:t>
            </a:r>
            <a:r>
              <a:rPr lang="fr-FR" dirty="0" err="1"/>
              <a:t>pC</a:t>
            </a:r>
            <a:r>
              <a:rPr lang="fr-FR" dirty="0"/>
              <a:t> à basse cadence (5-10Hz) optimisé pour l’injection dans l’anneau en deux étapes 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>
                <a:sym typeface="Wingdings"/>
              </a:rPr>
              <a:t>1) </a:t>
            </a:r>
            <a:r>
              <a:rPr lang="fr-FR" b="1" dirty="0">
                <a:solidFill>
                  <a:srgbClr val="17B506"/>
                </a:solidFill>
                <a:sym typeface="Wingdings"/>
              </a:rPr>
              <a:t>ligne droite </a:t>
            </a:r>
          </a:p>
          <a:p>
            <a:pPr marL="0" indent="0">
              <a:buNone/>
            </a:pPr>
            <a:r>
              <a:rPr lang="fr-FR" dirty="0">
                <a:sym typeface="Wingdings"/>
              </a:rPr>
              <a:t>	2) </a:t>
            </a:r>
            <a:r>
              <a:rPr lang="fr-FR" b="1" dirty="0">
                <a:solidFill>
                  <a:srgbClr val="3366FF"/>
                </a:solidFill>
                <a:sym typeface="Wingdings"/>
              </a:rPr>
              <a:t>en bout de la </a:t>
            </a:r>
            <a:r>
              <a:rPr lang="fr-FR" b="1" dirty="0" smtClean="0">
                <a:solidFill>
                  <a:srgbClr val="3366FF"/>
                </a:solidFill>
                <a:sym typeface="Wingdings"/>
              </a:rPr>
              <a:t>ligne </a:t>
            </a:r>
            <a:r>
              <a:rPr lang="fr-FR" b="1" dirty="0">
                <a:solidFill>
                  <a:srgbClr val="3366FF"/>
                </a:solidFill>
                <a:sym typeface="Wingdings"/>
              </a:rPr>
              <a:t>d’extraction 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646358" y="1452379"/>
            <a:ext cx="105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Cathode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091" y="1420113"/>
            <a:ext cx="223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Dump section droite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49326" y="3999839"/>
            <a:ext cx="241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Dump ligne extraction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H="1">
            <a:off x="661719" y="1920934"/>
            <a:ext cx="3874260" cy="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312766" y="1920934"/>
            <a:ext cx="0" cy="1643465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312766" y="3500367"/>
            <a:ext cx="3031101" cy="0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4357520" y="3500367"/>
            <a:ext cx="690758" cy="757703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048278" y="4258070"/>
            <a:ext cx="1654298" cy="277468"/>
          </a:xfrm>
          <a:prstGeom prst="line">
            <a:avLst/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89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 of the </a:t>
            </a:r>
            <a:r>
              <a:rPr lang="fr-FR" dirty="0" err="1" smtClean="0"/>
              <a:t>solenoid</a:t>
            </a:r>
            <a:r>
              <a:rPr lang="fr-FR" dirty="0" smtClean="0"/>
              <a:t> </a:t>
            </a:r>
            <a:r>
              <a:rPr lang="fr-FR" dirty="0" err="1" smtClean="0"/>
              <a:t>modelisation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583651-B2E1-A249-B4E5-448B504B5C0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Image 5" descr="profile_B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8" y="1791756"/>
            <a:ext cx="4106775" cy="3069978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57212" y="5239183"/>
            <a:ext cx="6448425" cy="1100002"/>
          </a:xfrm>
        </p:spPr>
        <p:txBody>
          <a:bodyPr>
            <a:normAutofit fontScale="92500"/>
          </a:bodyPr>
          <a:lstStyle/>
          <a:p>
            <a:r>
              <a:rPr lang="fr-FR" dirty="0" err="1" smtClean="0"/>
              <a:t>Validate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the </a:t>
            </a:r>
            <a:r>
              <a:rPr lang="fr-FR" dirty="0" err="1" smtClean="0"/>
              <a:t>fact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focusing</a:t>
            </a:r>
            <a:r>
              <a:rPr lang="fr-FR" dirty="0" smtClean="0"/>
              <a:t> point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located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section entrance for </a:t>
            </a:r>
            <a:r>
              <a:rPr lang="fr-FR" dirty="0" err="1" smtClean="0"/>
              <a:t>ThomX</a:t>
            </a:r>
            <a:r>
              <a:rPr lang="fr-FR" dirty="0"/>
              <a:t> </a:t>
            </a:r>
            <a:r>
              <a:rPr lang="fr-FR" dirty="0" smtClean="0"/>
              <a:t>to minimise the </a:t>
            </a:r>
            <a:r>
              <a:rPr lang="fr-FR" dirty="0" err="1" smtClean="0"/>
              <a:t>emittance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linac</a:t>
            </a:r>
            <a:r>
              <a:rPr lang="fr-FR" dirty="0" smtClean="0"/>
              <a:t> output</a:t>
            </a:r>
            <a:endParaRPr lang="fr-FR" dirty="0"/>
          </a:p>
        </p:txBody>
      </p:sp>
      <p:pic>
        <p:nvPicPr>
          <p:cNvPr id="9" name="Image 8" descr="B3Scan_235de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72" y="1615740"/>
            <a:ext cx="4316939" cy="328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2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110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Etat des lieux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5782"/>
          </a:xfrm>
        </p:spPr>
        <p:txBody>
          <a:bodyPr>
            <a:normAutofit fontScale="62500" lnSpcReduction="20000"/>
          </a:bodyPr>
          <a:lstStyle/>
          <a:p>
            <a:pPr marL="0" indent="0"/>
            <a:r>
              <a:rPr lang="fr-FR" b="1" dirty="0" smtClean="0"/>
              <a:t>CONDITIONNEMENT RF </a:t>
            </a:r>
            <a:r>
              <a:rPr lang="fr-FR" dirty="0"/>
              <a:t>(obtenir 80 MV/m dans le canon et 12 MV/m dans la section</a:t>
            </a:r>
            <a:r>
              <a:rPr lang="fr-FR" dirty="0" smtClean="0"/>
              <a:t>)</a:t>
            </a:r>
            <a:endParaRPr lang="fr-FR" b="1" dirty="0"/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RF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OK</a:t>
            </a:r>
            <a:endParaRPr lang="fr-FR" dirty="0">
              <a:solidFill>
                <a:srgbClr val="008000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Vide </a:t>
            </a:r>
            <a:r>
              <a:rPr lang="fr-FR" dirty="0" smtClean="0">
                <a:solidFill>
                  <a:srgbClr val="008000"/>
                </a:solidFill>
              </a:rPr>
              <a:t>section droite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OK</a:t>
            </a:r>
            <a:endParaRPr lang="fr-FR" dirty="0">
              <a:solidFill>
                <a:srgbClr val="008000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Synchro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OK</a:t>
            </a:r>
            <a:endParaRPr lang="fr-FR" dirty="0">
              <a:solidFill>
                <a:srgbClr val="008000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Sécurité humaine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OK </a:t>
            </a: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008000"/>
                </a:solidFill>
              </a:rPr>
              <a:t>Sécurité </a:t>
            </a:r>
            <a:r>
              <a:rPr lang="fr-FR" dirty="0">
                <a:solidFill>
                  <a:srgbClr val="008000"/>
                </a:solidFill>
              </a:rPr>
              <a:t>matériel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OK</a:t>
            </a: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FF6600"/>
                </a:solidFill>
              </a:rPr>
              <a:t>Visualisation depuis la salle de contrôle:</a:t>
            </a:r>
            <a:endParaRPr lang="fr-FR" dirty="0">
              <a:solidFill>
                <a:srgbClr val="FF6600"/>
              </a:solidFill>
            </a:endParaRPr>
          </a:p>
          <a:p>
            <a:pPr marL="274320" lvl="1" indent="0"/>
            <a:r>
              <a:rPr lang="fr-FR" dirty="0">
                <a:solidFill>
                  <a:srgbClr val="008000"/>
                </a:solidFill>
              </a:rPr>
              <a:t>RF : signaux RF + </a:t>
            </a:r>
            <a:r>
              <a:rPr lang="fr-FR" dirty="0" smtClean="0">
                <a:solidFill>
                  <a:srgbClr val="008000"/>
                </a:solidFill>
              </a:rPr>
              <a:t>modulateur + moteur </a:t>
            </a:r>
            <a:r>
              <a:rPr lang="fr-FR" dirty="0">
                <a:solidFill>
                  <a:srgbClr val="008000"/>
                </a:solidFill>
              </a:rPr>
              <a:t>atténuateur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OK</a:t>
            </a:r>
            <a:endParaRPr lang="fr-FR" dirty="0">
              <a:solidFill>
                <a:srgbClr val="008000"/>
              </a:solidFill>
            </a:endParaRPr>
          </a:p>
          <a:p>
            <a:pPr marL="274320" lvl="1" indent="0"/>
            <a:r>
              <a:rPr lang="fr-FR" dirty="0">
                <a:solidFill>
                  <a:srgbClr val="008000"/>
                </a:solidFill>
              </a:rPr>
              <a:t>Vide : synoptique, RGA, retour jauge près du canon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OK</a:t>
            </a:r>
            <a:endParaRPr lang="fr-FR" dirty="0">
              <a:solidFill>
                <a:srgbClr val="008000"/>
              </a:solidFill>
            </a:endParaRPr>
          </a:p>
          <a:p>
            <a:pPr marL="274320" lvl="1" indent="0"/>
            <a:r>
              <a:rPr lang="fr-FR" dirty="0">
                <a:solidFill>
                  <a:srgbClr val="008000"/>
                </a:solidFill>
              </a:rPr>
              <a:t>Synchro : réglage de la largeur RF, et des différents retards RF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OK</a:t>
            </a:r>
            <a:endParaRPr lang="fr-FR" dirty="0">
              <a:solidFill>
                <a:srgbClr val="008000"/>
              </a:solidFill>
            </a:endParaRPr>
          </a:p>
          <a:p>
            <a:pPr marL="274320" lvl="1" indent="0"/>
            <a:r>
              <a:rPr lang="fr-FR" dirty="0" err="1">
                <a:solidFill>
                  <a:srgbClr val="FF6600"/>
                </a:solidFill>
              </a:rPr>
              <a:t>Diag</a:t>
            </a:r>
            <a:r>
              <a:rPr lang="fr-FR" dirty="0">
                <a:solidFill>
                  <a:srgbClr val="FF6600"/>
                </a:solidFill>
              </a:rPr>
              <a:t> : ICT1 (brut), premier écran </a:t>
            </a:r>
            <a:r>
              <a:rPr lang="fr-FR" dirty="0" smtClean="0">
                <a:solidFill>
                  <a:srgbClr val="FF6600"/>
                </a:solidFill>
                <a:sym typeface="Wingdings"/>
              </a:rPr>
              <a:t> pilotage caméra </a:t>
            </a:r>
            <a:r>
              <a:rPr lang="fr-FR" dirty="0">
                <a:solidFill>
                  <a:srgbClr val="FF6600"/>
                </a:solidFill>
                <a:sym typeface="Wingdings"/>
              </a:rPr>
              <a:t>à discuter </a:t>
            </a:r>
            <a:r>
              <a:rPr lang="fr-FR" dirty="0" smtClean="0">
                <a:solidFill>
                  <a:srgbClr val="FF6600"/>
                </a:solidFill>
                <a:sym typeface="Wingdings"/>
              </a:rPr>
              <a:t>et à résoudre</a:t>
            </a:r>
          </a:p>
          <a:p>
            <a:pPr marL="0" indent="0"/>
            <a:r>
              <a:rPr lang="fr-FR" b="1" dirty="0">
                <a:solidFill>
                  <a:schemeClr val="tx2"/>
                </a:solidFill>
                <a:sym typeface="Wingdings"/>
              </a:rPr>
              <a:t>ASN  en attente autorisation</a:t>
            </a:r>
          </a:p>
          <a:p>
            <a:pPr marL="274320" lvl="1" indent="0"/>
            <a:endParaRPr lang="fr-FR" dirty="0">
              <a:solidFill>
                <a:srgbClr val="FF6600"/>
              </a:solidFill>
              <a:sym typeface="Wingdings"/>
            </a:endParaRPr>
          </a:p>
          <a:p>
            <a:pPr marL="0" indent="0"/>
            <a:endParaRPr lang="fr-FR" dirty="0">
              <a:sym typeface="Wingdings"/>
            </a:endParaRPr>
          </a:p>
          <a:p>
            <a:pPr marL="0" indent="0"/>
            <a:r>
              <a:rPr lang="fr-FR" b="1" dirty="0" smtClean="0">
                <a:sym typeface="Wingdings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008000"/>
                </a:solidFill>
              </a:rPr>
              <a:t> </a:t>
            </a:r>
            <a:endParaRPr lang="fr-FR" dirty="0" smtClean="0">
              <a:solidFill>
                <a:srgbClr val="008000"/>
              </a:solidFill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008000"/>
                </a:solidFill>
                <a:sym typeface="Wingdings"/>
              </a:rPr>
              <a:t> </a:t>
            </a:r>
            <a:endParaRPr lang="fr-FR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660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660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008000"/>
                </a:solidFill>
              </a:rPr>
              <a:t> 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23096" y="1961151"/>
            <a:ext cx="326370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7B506"/>
                </a:solidFill>
              </a:rPr>
              <a:t>Installé, testé, pilotable</a:t>
            </a:r>
          </a:p>
          <a:p>
            <a:r>
              <a:rPr lang="fr-FR" dirty="0" smtClean="0">
                <a:solidFill>
                  <a:srgbClr val="FF6600"/>
                </a:solidFill>
              </a:rPr>
              <a:t>Installé, testé, pilotage partiel</a:t>
            </a:r>
          </a:p>
          <a:p>
            <a:r>
              <a:rPr lang="fr-FR" dirty="0" smtClean="0">
                <a:solidFill>
                  <a:schemeClr val="tx2"/>
                </a:solidFill>
              </a:rPr>
              <a:t>Manquant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6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Etat des lieux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8778"/>
          </a:xfrm>
        </p:spPr>
        <p:txBody>
          <a:bodyPr>
            <a:normAutofit fontScale="62500" lnSpcReduction="20000"/>
          </a:bodyPr>
          <a:lstStyle/>
          <a:p>
            <a:pPr marL="0" indent="0"/>
            <a:r>
              <a:rPr lang="fr-FR" b="1" dirty="0" smtClean="0"/>
              <a:t>CONDITIONNEMENT RF </a:t>
            </a:r>
            <a:r>
              <a:rPr lang="fr-FR" dirty="0" smtClean="0"/>
              <a:t>(obtenir 80 MV/m dans le canon et 12 MV/m dans la section)</a:t>
            </a:r>
            <a:endParaRPr lang="fr-FR" dirty="0"/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RF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OK</a:t>
            </a:r>
            <a:endParaRPr lang="fr-FR" dirty="0">
              <a:solidFill>
                <a:srgbClr val="008000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Vide </a:t>
            </a:r>
            <a:r>
              <a:rPr lang="fr-FR" dirty="0" smtClean="0">
                <a:solidFill>
                  <a:srgbClr val="008000"/>
                </a:solidFill>
              </a:rPr>
              <a:t>section droite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OK</a:t>
            </a:r>
            <a:endParaRPr lang="fr-FR" dirty="0">
              <a:solidFill>
                <a:srgbClr val="008000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Synchro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OK</a:t>
            </a:r>
            <a:endParaRPr lang="fr-FR" dirty="0">
              <a:solidFill>
                <a:srgbClr val="008000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Sécurité humaine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OK </a:t>
            </a: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008000"/>
                </a:solidFill>
              </a:rPr>
              <a:t>Sécurité </a:t>
            </a:r>
            <a:r>
              <a:rPr lang="fr-FR" dirty="0">
                <a:solidFill>
                  <a:srgbClr val="008000"/>
                </a:solidFill>
              </a:rPr>
              <a:t>matériel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OK</a:t>
            </a: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FF6600"/>
                </a:solidFill>
              </a:rPr>
              <a:t>Visualisation depuis la salle de contrôle:</a:t>
            </a:r>
            <a:endParaRPr lang="fr-FR" dirty="0">
              <a:solidFill>
                <a:srgbClr val="FF6600"/>
              </a:solidFill>
            </a:endParaRPr>
          </a:p>
          <a:p>
            <a:pPr marL="274320" lvl="1" indent="0"/>
            <a:r>
              <a:rPr lang="fr-FR" dirty="0">
                <a:solidFill>
                  <a:srgbClr val="008000"/>
                </a:solidFill>
              </a:rPr>
              <a:t>RF : signaux RF + </a:t>
            </a:r>
            <a:r>
              <a:rPr lang="fr-FR" dirty="0" smtClean="0">
                <a:solidFill>
                  <a:srgbClr val="008000"/>
                </a:solidFill>
              </a:rPr>
              <a:t>modulateur + moteur </a:t>
            </a:r>
            <a:r>
              <a:rPr lang="fr-FR" dirty="0">
                <a:solidFill>
                  <a:srgbClr val="008000"/>
                </a:solidFill>
              </a:rPr>
              <a:t>atténuateur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OK</a:t>
            </a:r>
            <a:endParaRPr lang="fr-FR" dirty="0">
              <a:solidFill>
                <a:srgbClr val="008000"/>
              </a:solidFill>
            </a:endParaRPr>
          </a:p>
          <a:p>
            <a:pPr marL="274320" lvl="1" indent="0"/>
            <a:r>
              <a:rPr lang="fr-FR" dirty="0">
                <a:solidFill>
                  <a:srgbClr val="008000"/>
                </a:solidFill>
              </a:rPr>
              <a:t>Vide : synoptique, RGA, retour jauge près du canon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OK</a:t>
            </a:r>
            <a:endParaRPr lang="fr-FR" dirty="0">
              <a:solidFill>
                <a:srgbClr val="008000"/>
              </a:solidFill>
            </a:endParaRPr>
          </a:p>
          <a:p>
            <a:pPr marL="274320" lvl="1" indent="0"/>
            <a:r>
              <a:rPr lang="fr-FR" dirty="0">
                <a:solidFill>
                  <a:srgbClr val="008000"/>
                </a:solidFill>
              </a:rPr>
              <a:t>Synchro : réglage de la largeur RF, et des différents retards RF </a:t>
            </a:r>
            <a:r>
              <a:rPr lang="fr-FR" dirty="0">
                <a:solidFill>
                  <a:srgbClr val="008000"/>
                </a:solidFill>
                <a:sym typeface="Wingdings"/>
              </a:rPr>
              <a:t> OK</a:t>
            </a:r>
            <a:endParaRPr lang="fr-FR" dirty="0">
              <a:solidFill>
                <a:srgbClr val="008000"/>
              </a:solidFill>
            </a:endParaRPr>
          </a:p>
          <a:p>
            <a:pPr marL="274320" lvl="1" indent="0"/>
            <a:r>
              <a:rPr lang="fr-FR" dirty="0" err="1">
                <a:solidFill>
                  <a:srgbClr val="FF6600"/>
                </a:solidFill>
              </a:rPr>
              <a:t>Diag</a:t>
            </a:r>
            <a:r>
              <a:rPr lang="fr-FR" dirty="0">
                <a:solidFill>
                  <a:srgbClr val="FF6600"/>
                </a:solidFill>
              </a:rPr>
              <a:t> : ICT1 (brut), premier écran </a:t>
            </a:r>
            <a:r>
              <a:rPr lang="fr-FR" dirty="0">
                <a:solidFill>
                  <a:srgbClr val="FF6600"/>
                </a:solidFill>
                <a:sym typeface="Wingdings"/>
              </a:rPr>
              <a:t> pilotage caméra à discuter et à résoudre</a:t>
            </a:r>
            <a:endParaRPr lang="fr-FR" dirty="0" smtClean="0">
              <a:solidFill>
                <a:srgbClr val="FF6600"/>
              </a:solidFill>
              <a:sym typeface="Wingdings"/>
            </a:endParaRPr>
          </a:p>
          <a:p>
            <a:pPr marL="0" indent="0"/>
            <a:r>
              <a:rPr lang="fr-FR" b="1" dirty="0">
                <a:solidFill>
                  <a:schemeClr val="tx2"/>
                </a:solidFill>
                <a:sym typeface="Wingdings"/>
              </a:rPr>
              <a:t>ASN  en attente autorisation</a:t>
            </a:r>
          </a:p>
          <a:p>
            <a:pPr marL="274320" lvl="1" indent="0"/>
            <a:endParaRPr lang="fr-FR" dirty="0">
              <a:solidFill>
                <a:srgbClr val="FF6600"/>
              </a:solidFill>
              <a:sym typeface="Wingdings"/>
            </a:endParaRPr>
          </a:p>
          <a:p>
            <a:pPr marL="0" indent="0"/>
            <a:endParaRPr lang="fr-FR" dirty="0">
              <a:sym typeface="Wingdings"/>
            </a:endParaRPr>
          </a:p>
          <a:p>
            <a:pPr marL="0" indent="0"/>
            <a:r>
              <a:rPr lang="fr-FR" b="1" dirty="0" smtClean="0">
                <a:sym typeface="Wingdings"/>
              </a:rPr>
              <a:t>FAISCEAU (obtenir 100 </a:t>
            </a:r>
            <a:r>
              <a:rPr lang="fr-FR" b="1" dirty="0" err="1" smtClean="0">
                <a:sym typeface="Wingdings"/>
              </a:rPr>
              <a:t>pC</a:t>
            </a:r>
            <a:r>
              <a:rPr lang="fr-FR" b="1" dirty="0" smtClean="0">
                <a:sym typeface="Wingdings"/>
              </a:rPr>
              <a:t>, 50 MeV au dump LE)</a:t>
            </a:r>
            <a:endParaRPr lang="fr-FR" b="1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008000"/>
                </a:solidFill>
              </a:rPr>
              <a:t>Laser 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OK, </a:t>
            </a:r>
            <a:r>
              <a:rPr lang="fr-FR" dirty="0" err="1" smtClean="0">
                <a:solidFill>
                  <a:srgbClr val="008000"/>
                </a:solidFill>
                <a:sym typeface="Wingdings"/>
              </a:rPr>
              <a:t>pb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 sur la partie ampli (en attente retour amplitude)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008000"/>
                </a:solidFill>
                <a:sym typeface="Wingdings"/>
              </a:rPr>
              <a:t>Vide  manque tube </a:t>
            </a:r>
            <a:r>
              <a:rPr lang="fr-FR" dirty="0" err="1" smtClean="0">
                <a:solidFill>
                  <a:srgbClr val="008000"/>
                </a:solidFill>
                <a:sym typeface="Wingdings"/>
              </a:rPr>
              <a:t>bypass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 (liaison LT/LE) (3j)</a:t>
            </a:r>
            <a:endParaRPr lang="fr-FR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 err="1">
                <a:solidFill>
                  <a:srgbClr val="FF6600"/>
                </a:solidFill>
              </a:rPr>
              <a:t>Diag</a:t>
            </a:r>
            <a:r>
              <a:rPr lang="fr-FR" dirty="0">
                <a:solidFill>
                  <a:srgbClr val="FF6600"/>
                </a:solidFill>
              </a:rPr>
              <a:t> (ICT et écrans, puis BPM</a:t>
            </a:r>
            <a:r>
              <a:rPr lang="fr-FR" dirty="0" smtClean="0">
                <a:solidFill>
                  <a:srgbClr val="FF6600"/>
                </a:solidFill>
              </a:rPr>
              <a:t>) </a:t>
            </a:r>
            <a:r>
              <a:rPr lang="fr-FR" dirty="0" smtClean="0">
                <a:solidFill>
                  <a:srgbClr val="FF6600"/>
                </a:solidFill>
                <a:sym typeface="Wingdings"/>
              </a:rPr>
              <a:t> charge OK, position et écran en cours (15 jours)</a:t>
            </a:r>
            <a:endParaRPr lang="fr-FR" dirty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6600"/>
                </a:solidFill>
              </a:rPr>
              <a:t>Aimants, </a:t>
            </a:r>
            <a:r>
              <a:rPr lang="fr-FR" dirty="0" smtClean="0">
                <a:solidFill>
                  <a:srgbClr val="FF6600"/>
                </a:solidFill>
                <a:sym typeface="Wingdings"/>
              </a:rPr>
              <a:t> en cours (Mise à jour refroidissement solénoïde dipôle, mesure polarité, 1,5 mois)</a:t>
            </a:r>
            <a:endParaRPr lang="fr-FR" dirty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008000"/>
                </a:solidFill>
              </a:rPr>
              <a:t>Pilotage à distance des </a:t>
            </a:r>
            <a:r>
              <a:rPr lang="fr-FR" dirty="0" smtClean="0">
                <a:solidFill>
                  <a:srgbClr val="008000"/>
                </a:solidFill>
              </a:rPr>
              <a:t>équipements 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 opérationnel à bas niveau, IHM à améliorer et compléter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23096" y="1961151"/>
            <a:ext cx="326370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7B506"/>
                </a:solidFill>
              </a:rPr>
              <a:t>Installé, testé, pilotable</a:t>
            </a:r>
          </a:p>
          <a:p>
            <a:r>
              <a:rPr lang="fr-FR" dirty="0" smtClean="0">
                <a:solidFill>
                  <a:srgbClr val="FF6600"/>
                </a:solidFill>
              </a:rPr>
              <a:t>Installé, testé, pilotage partiel</a:t>
            </a:r>
          </a:p>
          <a:p>
            <a:r>
              <a:rPr lang="fr-FR" dirty="0" smtClean="0">
                <a:solidFill>
                  <a:schemeClr val="tx2"/>
                </a:solidFill>
              </a:rPr>
              <a:t>Manquant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8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389" y="4451096"/>
            <a:ext cx="2979483" cy="22346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Tests démarrage à blanc (19/11/2019)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737289" cy="927476"/>
          </a:xfrm>
        </p:spPr>
        <p:txBody>
          <a:bodyPr>
            <a:normAutofit/>
          </a:bodyPr>
          <a:lstStyle/>
          <a:p>
            <a:r>
              <a:rPr lang="fr-FR" dirty="0" smtClean="0"/>
              <a:t>Démarrage et pilotage des équipements avec ~25 personnes du </a:t>
            </a:r>
            <a:r>
              <a:rPr lang="fr-FR" dirty="0" err="1" smtClean="0"/>
              <a:t>depacc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95" y="3278016"/>
            <a:ext cx="5610100" cy="27963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389" y="2664925"/>
            <a:ext cx="3126014" cy="17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Tests démarrage à blanc (19/11/2019)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FR" dirty="0" smtClean="0"/>
              <a:t>Vérification </a:t>
            </a:r>
            <a:r>
              <a:rPr lang="fr-FR" b="1" dirty="0" smtClean="0"/>
              <a:t>servitudes</a:t>
            </a:r>
            <a:r>
              <a:rPr lang="fr-FR" dirty="0" smtClean="0"/>
              <a:t>, eau, démarrage local d’équipement</a:t>
            </a:r>
          </a:p>
          <a:p>
            <a:pPr lvl="1"/>
            <a:r>
              <a:rPr lang="fr-FR" dirty="0" smtClean="0"/>
              <a:t>Vérification et ronde partielle de la </a:t>
            </a:r>
            <a:r>
              <a:rPr lang="fr-FR" b="1" dirty="0" smtClean="0"/>
              <a:t>radioprotection</a:t>
            </a:r>
            <a:r>
              <a:rPr lang="fr-FR" dirty="0" smtClean="0"/>
              <a:t> par les deux opérateurs fictifs</a:t>
            </a:r>
          </a:p>
          <a:p>
            <a:pPr lvl="1"/>
            <a:r>
              <a:rPr lang="fr-FR" dirty="0" smtClean="0"/>
              <a:t>Vérification de la </a:t>
            </a:r>
            <a:r>
              <a:rPr lang="fr-FR" b="1" dirty="0" smtClean="0"/>
              <a:t>sécurité matérielle </a:t>
            </a:r>
            <a:r>
              <a:rPr lang="fr-FR" dirty="0" smtClean="0"/>
              <a:t>dans le mode conditionnement RF</a:t>
            </a:r>
          </a:p>
          <a:p>
            <a:pPr lvl="1"/>
            <a:r>
              <a:rPr lang="fr-FR" dirty="0" smtClean="0"/>
              <a:t>Démarrage à distance des </a:t>
            </a:r>
            <a:r>
              <a:rPr lang="fr-FR" b="1" dirty="0" err="1" smtClean="0"/>
              <a:t>chillers</a:t>
            </a:r>
            <a:r>
              <a:rPr lang="fr-FR" b="1" dirty="0" smtClean="0"/>
              <a:t> RF </a:t>
            </a:r>
            <a:r>
              <a:rPr lang="fr-FR" dirty="0" smtClean="0"/>
              <a:t>via ATK (bas niveau CC)</a:t>
            </a:r>
          </a:p>
          <a:p>
            <a:pPr lvl="1"/>
            <a:r>
              <a:rPr lang="fr-FR" dirty="0" smtClean="0"/>
              <a:t>Démarrage </a:t>
            </a:r>
            <a:r>
              <a:rPr lang="fr-FR" b="1" dirty="0" smtClean="0"/>
              <a:t>modulateur</a:t>
            </a:r>
            <a:r>
              <a:rPr lang="fr-FR" dirty="0" smtClean="0"/>
              <a:t> via IHM</a:t>
            </a:r>
          </a:p>
          <a:p>
            <a:pPr lvl="1"/>
            <a:r>
              <a:rPr lang="fr-FR" dirty="0" smtClean="0"/>
              <a:t>Quelques prises de note sous </a:t>
            </a:r>
            <a:r>
              <a:rPr lang="fr-FR" b="1" dirty="0" err="1" smtClean="0"/>
              <a:t>elog</a:t>
            </a:r>
            <a:endParaRPr lang="fr-FR" b="1" dirty="0" smtClean="0"/>
          </a:p>
          <a:p>
            <a:pPr lvl="1"/>
            <a:r>
              <a:rPr lang="fr-FR" dirty="0" smtClean="0"/>
              <a:t>Vérification et pilotage du </a:t>
            </a:r>
            <a:r>
              <a:rPr lang="fr-FR" b="1" dirty="0" smtClean="0"/>
              <a:t>vide</a:t>
            </a:r>
            <a:r>
              <a:rPr lang="fr-FR" dirty="0" smtClean="0"/>
              <a:t> via l’IHM dédiée</a:t>
            </a:r>
          </a:p>
          <a:p>
            <a:pPr lvl="1"/>
            <a:r>
              <a:rPr lang="fr-FR" dirty="0" smtClean="0"/>
              <a:t>Visualisation et pilotage du </a:t>
            </a:r>
            <a:r>
              <a:rPr lang="fr-FR" b="1" dirty="0" smtClean="0"/>
              <a:t>laser photocathode</a:t>
            </a:r>
            <a:r>
              <a:rPr lang="fr-FR" dirty="0" smtClean="0"/>
              <a:t> via IHM dédiée et des signaux avec les </a:t>
            </a:r>
            <a:r>
              <a:rPr lang="fr-FR" dirty="0" err="1" smtClean="0"/>
              <a:t>redpitaya</a:t>
            </a:r>
            <a:r>
              <a:rPr lang="fr-FR" dirty="0" smtClean="0"/>
              <a:t> avec ATK</a:t>
            </a:r>
          </a:p>
          <a:p>
            <a:pPr lvl="1"/>
            <a:r>
              <a:rPr lang="fr-FR" dirty="0" smtClean="0"/>
              <a:t>Pilotage des </a:t>
            </a:r>
            <a:r>
              <a:rPr lang="fr-FR" b="1" dirty="0" smtClean="0"/>
              <a:t>alimentations</a:t>
            </a:r>
            <a:r>
              <a:rPr lang="fr-FR" dirty="0" smtClean="0"/>
              <a:t> via IHM dédiée</a:t>
            </a:r>
          </a:p>
          <a:p>
            <a:pPr lvl="1"/>
            <a:r>
              <a:rPr lang="fr-FR" dirty="0" smtClean="0"/>
              <a:t>Présentation des IHM </a:t>
            </a:r>
            <a:r>
              <a:rPr lang="fr-FR" b="1" dirty="0" smtClean="0"/>
              <a:t>diagnostic</a:t>
            </a:r>
            <a:r>
              <a:rPr lang="fr-FR" dirty="0" smtClean="0"/>
              <a:t> et </a:t>
            </a:r>
            <a:r>
              <a:rPr lang="fr-FR" b="1" dirty="0" smtClean="0"/>
              <a:t>synchronisation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60930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Etapes démarrage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498354"/>
              </p:ext>
            </p:extLst>
          </p:nvPr>
        </p:nvGraphicFramePr>
        <p:xfrm>
          <a:off x="433237" y="1216533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-1" y="5974706"/>
            <a:ext cx="8086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*Durée : nombre de jours </a:t>
            </a:r>
            <a:r>
              <a:rPr lang="fr-FR" sz="2000" dirty="0" smtClean="0"/>
              <a:t>ouvrables</a:t>
            </a:r>
            <a:r>
              <a:rPr lang="fr-FR" dirty="0" smtClean="0"/>
              <a:t> estimé sans arrêt ni problème technique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</a:p>
          <a:p>
            <a:r>
              <a:rPr lang="fr-FR" b="1" dirty="0" smtClean="0">
                <a:solidFill>
                  <a:schemeClr val="tx2"/>
                </a:solidFill>
              </a:rPr>
              <a:t>4 FTE/jour physique faisceau + support technique </a:t>
            </a:r>
          </a:p>
          <a:p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165031" y="419457"/>
            <a:ext cx="32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6766275" y="608106"/>
            <a:ext cx="32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4888516" y="387509"/>
            <a:ext cx="32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  <p:pic>
        <p:nvPicPr>
          <p:cNvPr id="25" name="Image 24" descr="image 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843" y="433370"/>
            <a:ext cx="3360645" cy="162961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8536720" y="1918987"/>
            <a:ext cx="43996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26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Capture d’écran 2019-11-15 à 15.37.41.png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844" y="3983903"/>
            <a:ext cx="7349398" cy="15028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Chronologie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25853" y="5870370"/>
            <a:ext cx="8873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Notre expérience sur d’autres </a:t>
            </a:r>
            <a:r>
              <a:rPr lang="fr-FR" dirty="0" err="1" smtClean="0"/>
              <a:t>linacs</a:t>
            </a:r>
            <a:r>
              <a:rPr lang="fr-FR" dirty="0" smtClean="0"/>
              <a:t> comme CLEAR (même canon et même section que </a:t>
            </a:r>
            <a:r>
              <a:rPr lang="fr-FR" dirty="0" err="1" smtClean="0"/>
              <a:t>ThomX</a:t>
            </a:r>
            <a:r>
              <a:rPr lang="fr-FR" dirty="0" smtClean="0"/>
              <a:t>) ainsi que les performances visées déterminent la durée des étapes envisagées, planning avec intervention uniquement pendant les semaines d’arrêt</a:t>
            </a:r>
            <a:endParaRPr lang="fr-FR" dirty="0"/>
          </a:p>
        </p:txBody>
      </p:sp>
      <p:sp>
        <p:nvSpPr>
          <p:cNvPr id="24" name="OTLSHAPE_TB_00000000000000000000000000000000_ScaleContainer"/>
          <p:cNvSpPr/>
          <p:nvPr>
            <p:custDataLst>
              <p:tags r:id="rId1"/>
            </p:custDataLst>
          </p:nvPr>
        </p:nvSpPr>
        <p:spPr>
          <a:xfrm>
            <a:off x="1807060" y="3915927"/>
            <a:ext cx="7058690" cy="254000"/>
          </a:xfrm>
          <a:prstGeom prst="roundRect">
            <a:avLst/>
          </a:prstGeom>
          <a:gradFill flip="none" rotWithShape="1">
            <a:gsLst>
              <a:gs pos="0">
                <a:srgbClr val="505046"/>
              </a:gs>
              <a:gs pos="100000">
                <a:srgbClr val="7F7F7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innerShdw blurRad="63500" dist="50800">
              <a:srgbClr val="000000">
                <a:alpha val="50000"/>
              </a:srgbClr>
            </a:inn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TLSHAPE_TB_00000000000000000000000000000000_TimescaleInterval1"/>
          <p:cNvSpPr txBox="1"/>
          <p:nvPr>
            <p:custDataLst>
              <p:tags r:id="rId2"/>
            </p:custDataLst>
          </p:nvPr>
        </p:nvSpPr>
        <p:spPr>
          <a:xfrm>
            <a:off x="2545503" y="3973166"/>
            <a:ext cx="215900" cy="15570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000" b="1" spc="-18" dirty="0" err="1" smtClean="0">
                <a:solidFill>
                  <a:schemeClr val="lt1"/>
                </a:solidFill>
                <a:latin typeface="Century Gothic" panose="020B0502020202020204" pitchFamily="34" charset="0"/>
              </a:rPr>
              <a:t>Mois</a:t>
            </a:r>
            <a:r>
              <a:rPr lang="en-GB" sz="1000" b="1" spc="-18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 1</a:t>
            </a:r>
            <a:endParaRPr lang="en-GB" sz="1000" b="1" spc="-18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OTLSHAPE_TB_00000000000000000000000000000000_TimescaleInterval3"/>
          <p:cNvSpPr txBox="1"/>
          <p:nvPr>
            <p:custDataLst>
              <p:tags r:id="rId3"/>
            </p:custDataLst>
          </p:nvPr>
        </p:nvSpPr>
        <p:spPr>
          <a:xfrm>
            <a:off x="3816222" y="3981256"/>
            <a:ext cx="254000" cy="15570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000" b="1" spc="-20" dirty="0" err="1" smtClean="0">
                <a:solidFill>
                  <a:schemeClr val="lt1"/>
                </a:solidFill>
                <a:latin typeface="Century Gothic" panose="020B0502020202020204" pitchFamily="34" charset="0"/>
              </a:rPr>
              <a:t>Mois</a:t>
            </a:r>
            <a:r>
              <a:rPr lang="en-GB" sz="1000" b="1" spc="-20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 2</a:t>
            </a:r>
            <a:endParaRPr lang="en-GB" sz="1000" b="1" spc="-2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OTLSHAPE_TB_00000000000000000000000000000000_TimescaleInterval5"/>
          <p:cNvSpPr txBox="1"/>
          <p:nvPr>
            <p:custDataLst>
              <p:tags r:id="rId4"/>
            </p:custDataLst>
          </p:nvPr>
        </p:nvSpPr>
        <p:spPr>
          <a:xfrm>
            <a:off x="5096951" y="3978948"/>
            <a:ext cx="228600" cy="15570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000" b="1" spc="-18" dirty="0" err="1" smtClean="0">
                <a:solidFill>
                  <a:schemeClr val="lt1"/>
                </a:solidFill>
                <a:latin typeface="Century Gothic" panose="020B0502020202020204" pitchFamily="34" charset="0"/>
              </a:rPr>
              <a:t>Mois</a:t>
            </a:r>
            <a:r>
              <a:rPr lang="en-GB" sz="1000" b="1" spc="-18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 3</a:t>
            </a:r>
            <a:endParaRPr lang="en-GB" sz="1000" b="1" spc="-18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OTLSHAPE_TB_00000000000000000000000000000000_TimescaleInterval7"/>
          <p:cNvSpPr txBox="1"/>
          <p:nvPr>
            <p:custDataLst>
              <p:tags r:id="rId5"/>
            </p:custDataLst>
          </p:nvPr>
        </p:nvSpPr>
        <p:spPr>
          <a:xfrm>
            <a:off x="6446826" y="3965076"/>
            <a:ext cx="254000" cy="15570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000" b="1" spc="-18" dirty="0" err="1" smtClean="0">
                <a:solidFill>
                  <a:schemeClr val="lt1"/>
                </a:solidFill>
                <a:latin typeface="Century Gothic" panose="020B0502020202020204" pitchFamily="34" charset="0"/>
              </a:rPr>
              <a:t>Mois</a:t>
            </a:r>
            <a:r>
              <a:rPr lang="en-GB" sz="1000" b="1" spc="-18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 4</a:t>
            </a:r>
            <a:endParaRPr lang="en-GB" sz="1000" b="1" spc="-18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OTLSHAPE_TB_00000000000000000000000000000000_TimescaleInterval8"/>
          <p:cNvSpPr txBox="1"/>
          <p:nvPr>
            <p:custDataLst>
              <p:tags r:id="rId6"/>
            </p:custDataLst>
          </p:nvPr>
        </p:nvSpPr>
        <p:spPr>
          <a:xfrm>
            <a:off x="7938006" y="3981256"/>
            <a:ext cx="219740" cy="15570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000" b="1" spc="-20" dirty="0" err="1" smtClean="0">
                <a:solidFill>
                  <a:schemeClr val="lt1"/>
                </a:solidFill>
                <a:latin typeface="Century Gothic" panose="020B0502020202020204" pitchFamily="34" charset="0"/>
              </a:rPr>
              <a:t>Mois</a:t>
            </a:r>
            <a:r>
              <a:rPr lang="en-GB" sz="1000" b="1" spc="-20" dirty="0" smtClean="0">
                <a:solidFill>
                  <a:schemeClr val="lt1"/>
                </a:solidFill>
                <a:latin typeface="Century Gothic" panose="020B0502020202020204" pitchFamily="34" charset="0"/>
              </a:rPr>
              <a:t> 5</a:t>
            </a:r>
            <a:endParaRPr lang="en-GB" sz="1000" b="1" spc="-2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OTLSHAPE_M_d86e152a27904588aa6294779e1dfbe9_Shape"/>
          <p:cNvSpPr/>
          <p:nvPr>
            <p:custDataLst>
              <p:tags r:id="rId7"/>
            </p:custDataLst>
          </p:nvPr>
        </p:nvSpPr>
        <p:spPr>
          <a:xfrm>
            <a:off x="5705630" y="4148499"/>
            <a:ext cx="228600" cy="254000"/>
          </a:xfrm>
          <a:prstGeom prst="downArrow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9" name="OTLSHAPE_T_50df4adda29a494cbe0e9e846865986b_LeftVerticalConnector1"/>
          <p:cNvCxnSpPr/>
          <p:nvPr>
            <p:custDataLst>
              <p:tags r:id="rId8"/>
            </p:custDataLst>
          </p:nvPr>
        </p:nvCxnSpPr>
        <p:spPr>
          <a:xfrm flipH="1">
            <a:off x="7324007" y="3005087"/>
            <a:ext cx="22147" cy="1385615"/>
          </a:xfrm>
          <a:prstGeom prst="line">
            <a:avLst/>
          </a:prstGeom>
          <a:ln w="9525" cap="flat" cmpd="sng" algn="ctr">
            <a:solidFill>
              <a:srgbClr val="D5D4D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OTLSHAPE_T_3a4a23b568c54ea58c3d039b8ca1da1b_RightVerticalConnector2"/>
          <p:cNvCxnSpPr/>
          <p:nvPr>
            <p:custDataLst>
              <p:tags r:id="rId9"/>
            </p:custDataLst>
          </p:nvPr>
        </p:nvCxnSpPr>
        <p:spPr>
          <a:xfrm flipH="1">
            <a:off x="8818095" y="3249519"/>
            <a:ext cx="6952" cy="1091305"/>
          </a:xfrm>
          <a:prstGeom prst="line">
            <a:avLst/>
          </a:prstGeom>
          <a:ln w="9525" cap="flat" cmpd="sng" algn="ctr">
            <a:solidFill>
              <a:srgbClr val="D5D4D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OTLSHAPE_T_d45e8f651eb34241b7613d55f188f72e_LeftVerticalConnector1"/>
          <p:cNvCxnSpPr/>
          <p:nvPr>
            <p:custDataLst>
              <p:tags r:id="rId10"/>
            </p:custDataLst>
          </p:nvPr>
        </p:nvCxnSpPr>
        <p:spPr>
          <a:xfrm>
            <a:off x="5819930" y="2640189"/>
            <a:ext cx="0" cy="1428535"/>
          </a:xfrm>
          <a:prstGeom prst="line">
            <a:avLst/>
          </a:prstGeom>
          <a:ln w="9525" cap="flat" cmpd="sng" algn="ctr">
            <a:solidFill>
              <a:srgbClr val="D5D4D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OTLSHAPE_T_9cde6d5d307b4df7b1464248cab7fef6_RightVerticalConnector2"/>
          <p:cNvCxnSpPr/>
          <p:nvPr>
            <p:custDataLst>
              <p:tags r:id="rId11"/>
            </p:custDataLst>
          </p:nvPr>
        </p:nvCxnSpPr>
        <p:spPr>
          <a:xfrm>
            <a:off x="4664576" y="2265902"/>
            <a:ext cx="1733" cy="2138679"/>
          </a:xfrm>
          <a:prstGeom prst="line">
            <a:avLst/>
          </a:prstGeom>
          <a:ln w="9525" cap="flat" cmpd="sng" algn="ctr">
            <a:solidFill>
              <a:srgbClr val="D5D4D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OTLSHAPE_T_a521783cf3084313af760cd9c2923e3c_RightVerticalConnector3"/>
          <p:cNvCxnSpPr/>
          <p:nvPr>
            <p:custDataLst>
              <p:tags r:id="rId12"/>
            </p:custDataLst>
          </p:nvPr>
        </p:nvCxnSpPr>
        <p:spPr>
          <a:xfrm>
            <a:off x="4316275" y="2095268"/>
            <a:ext cx="0" cy="2109388"/>
          </a:xfrm>
          <a:prstGeom prst="line">
            <a:avLst/>
          </a:prstGeom>
          <a:ln w="9525" cap="flat" cmpd="sng" algn="ctr">
            <a:solidFill>
              <a:srgbClr val="D5D4D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OTLSHAPE_T_a521783cf3084313af760cd9c2923e3c_LeftVerticalConnector1"/>
          <p:cNvCxnSpPr/>
          <p:nvPr>
            <p:custDataLst>
              <p:tags r:id="rId13"/>
            </p:custDataLst>
          </p:nvPr>
        </p:nvCxnSpPr>
        <p:spPr>
          <a:xfrm>
            <a:off x="3212070" y="1571948"/>
            <a:ext cx="0" cy="2411955"/>
          </a:xfrm>
          <a:prstGeom prst="line">
            <a:avLst/>
          </a:prstGeom>
          <a:ln w="9525" cap="flat" cmpd="sng" algn="ctr">
            <a:solidFill>
              <a:srgbClr val="D5D4D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OTLSHAPE_T_eb954275c5b54be590bee3d17b0ce8a3_HorizontalConnector1"/>
          <p:cNvCxnSpPr>
            <a:stCxn id="97" idx="3"/>
          </p:cNvCxnSpPr>
          <p:nvPr>
            <p:custDataLst>
              <p:tags r:id="rId14"/>
            </p:custDataLst>
          </p:nvPr>
        </p:nvCxnSpPr>
        <p:spPr>
          <a:xfrm>
            <a:off x="1764486" y="3665487"/>
            <a:ext cx="6451043" cy="70061"/>
          </a:xfrm>
          <a:prstGeom prst="line">
            <a:avLst/>
          </a:prstGeom>
          <a:ln w="9525" cap="flat" cmpd="sng" algn="ctr">
            <a:solidFill>
              <a:srgbClr val="D2CEC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OTLSHAPE_T_50df4adda29a494cbe0e9e846865986b_HorizontalConnector1"/>
          <p:cNvCxnSpPr/>
          <p:nvPr>
            <p:custDataLst>
              <p:tags r:id="rId15"/>
            </p:custDataLst>
          </p:nvPr>
        </p:nvCxnSpPr>
        <p:spPr>
          <a:xfrm>
            <a:off x="1518313" y="3356415"/>
            <a:ext cx="5796979" cy="0"/>
          </a:xfrm>
          <a:prstGeom prst="line">
            <a:avLst/>
          </a:prstGeom>
          <a:ln w="9525" cap="flat" cmpd="sng" algn="ctr">
            <a:solidFill>
              <a:srgbClr val="D2CEC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OTLSHAPE_T_3a4a23b568c54ea58c3d039b8ca1da1b_HorizontalConnector1"/>
          <p:cNvCxnSpPr>
            <a:endCxn id="93" idx="1"/>
          </p:cNvCxnSpPr>
          <p:nvPr>
            <p:custDataLst>
              <p:tags r:id="rId16"/>
            </p:custDataLst>
          </p:nvPr>
        </p:nvCxnSpPr>
        <p:spPr>
          <a:xfrm>
            <a:off x="2373889" y="3005087"/>
            <a:ext cx="3446042" cy="10960"/>
          </a:xfrm>
          <a:prstGeom prst="line">
            <a:avLst/>
          </a:prstGeom>
          <a:ln w="9525" cap="flat" cmpd="sng" algn="ctr">
            <a:solidFill>
              <a:srgbClr val="D2CEC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OTLSHAPE_T_d45e8f651eb34241b7613d55f188f72e_HorizontalConnector1"/>
          <p:cNvCxnSpPr/>
          <p:nvPr>
            <p:custDataLst>
              <p:tags r:id="rId17"/>
            </p:custDataLst>
          </p:nvPr>
        </p:nvCxnSpPr>
        <p:spPr>
          <a:xfrm>
            <a:off x="2941021" y="2674887"/>
            <a:ext cx="2412643" cy="0"/>
          </a:xfrm>
          <a:prstGeom prst="line">
            <a:avLst/>
          </a:prstGeom>
          <a:ln w="9525" cap="flat" cmpd="sng" algn="ctr">
            <a:solidFill>
              <a:srgbClr val="D2CEC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OTLSHAPE_T_dbc50318743f4d6ba995fb3e7b4187d7_HorizontalConnector1"/>
          <p:cNvCxnSpPr/>
          <p:nvPr>
            <p:custDataLst>
              <p:tags r:id="rId18"/>
            </p:custDataLst>
          </p:nvPr>
        </p:nvCxnSpPr>
        <p:spPr>
          <a:xfrm>
            <a:off x="2761403" y="2335297"/>
            <a:ext cx="1929234" cy="0"/>
          </a:xfrm>
          <a:prstGeom prst="line">
            <a:avLst/>
          </a:prstGeom>
          <a:ln w="9525" cap="flat" cmpd="sng" algn="ctr">
            <a:solidFill>
              <a:srgbClr val="D2CEC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OTLSHAPE_T_6a6e7149661c4d98ae22b9a84a20c0cd_HorizontalConnector1"/>
          <p:cNvCxnSpPr/>
          <p:nvPr>
            <p:custDataLst>
              <p:tags r:id="rId19"/>
            </p:custDataLst>
          </p:nvPr>
        </p:nvCxnSpPr>
        <p:spPr>
          <a:xfrm flipV="1">
            <a:off x="2006451" y="2014488"/>
            <a:ext cx="1630207" cy="8530"/>
          </a:xfrm>
          <a:prstGeom prst="line">
            <a:avLst/>
          </a:prstGeom>
          <a:ln w="9525" cap="flat" cmpd="sng" algn="ctr">
            <a:solidFill>
              <a:srgbClr val="D2CEC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OTLSHAPE_T_9cde6d5d307b4df7b1464248cab7fef6_HorizontalConnector1"/>
          <p:cNvCxnSpPr>
            <a:endCxn id="83" idx="3"/>
          </p:cNvCxnSpPr>
          <p:nvPr>
            <p:custDataLst>
              <p:tags r:id="rId20"/>
            </p:custDataLst>
          </p:nvPr>
        </p:nvCxnSpPr>
        <p:spPr>
          <a:xfrm flipV="1">
            <a:off x="1664902" y="1672227"/>
            <a:ext cx="1547168" cy="3814"/>
          </a:xfrm>
          <a:prstGeom prst="line">
            <a:avLst/>
          </a:prstGeom>
          <a:ln w="9525" cap="flat" cmpd="sng" algn="ctr">
            <a:solidFill>
              <a:srgbClr val="D2CEC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TLSHAPE_T_f3c770d8a6a24238a57b373ef9984550_Shape"/>
          <p:cNvSpPr/>
          <p:nvPr>
            <p:custDataLst>
              <p:tags r:id="rId21"/>
            </p:custDataLst>
          </p:nvPr>
        </p:nvSpPr>
        <p:spPr>
          <a:xfrm>
            <a:off x="1807060" y="1570627"/>
            <a:ext cx="1405010" cy="203200"/>
          </a:xfrm>
          <a:prstGeom prst="round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TLSHAPE_T_a521783cf3084313af760cd9c2923e3c_Shape"/>
          <p:cNvSpPr/>
          <p:nvPr>
            <p:custDataLst>
              <p:tags r:id="rId22"/>
            </p:custDataLst>
          </p:nvPr>
        </p:nvSpPr>
        <p:spPr>
          <a:xfrm>
            <a:off x="3222157" y="1932606"/>
            <a:ext cx="1089016" cy="203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TLSHAPE_T_9cde6d5d307b4df7b1464248cab7fef6_Title"/>
          <p:cNvSpPr txBox="1"/>
          <p:nvPr>
            <p:custDataLst>
              <p:tags r:id="rId23"/>
            </p:custDataLst>
          </p:nvPr>
        </p:nvSpPr>
        <p:spPr>
          <a:xfrm>
            <a:off x="0" y="1576565"/>
            <a:ext cx="180706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400" b="1" spc="-6" dirty="0" err="1" smtClean="0">
                <a:latin typeface="Century Gothic" panose="020B0502020202020204" pitchFamily="34" charset="0"/>
              </a:rPr>
              <a:t>Conditionnement</a:t>
            </a:r>
            <a:r>
              <a:rPr lang="en-GB" sz="1400" b="1" spc="-6" dirty="0" smtClean="0">
                <a:latin typeface="Century Gothic" panose="020B0502020202020204" pitchFamily="34" charset="0"/>
              </a:rPr>
              <a:t> RF</a:t>
            </a:r>
            <a:endParaRPr lang="en-GB" sz="1400" b="1" spc="-6" dirty="0">
              <a:latin typeface="Century Gothic" panose="020B0502020202020204" pitchFamily="34" charset="0"/>
            </a:endParaRPr>
          </a:p>
        </p:txBody>
      </p:sp>
      <p:sp>
        <p:nvSpPr>
          <p:cNvPr id="86" name="OTLSHAPE_T_6a6e7149661c4d98ae22b9a84a20c0cd_Shape"/>
          <p:cNvSpPr/>
          <p:nvPr>
            <p:custDataLst>
              <p:tags r:id="rId24"/>
            </p:custDataLst>
          </p:nvPr>
        </p:nvSpPr>
        <p:spPr>
          <a:xfrm>
            <a:off x="4311172" y="2239067"/>
            <a:ext cx="355137" cy="203200"/>
          </a:xfrm>
          <a:prstGeom prst="round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TLSHAPE_T_6a6e7149661c4d98ae22b9a84a20c0cd_Title"/>
          <p:cNvSpPr txBox="1"/>
          <p:nvPr>
            <p:custDataLst>
              <p:tags r:id="rId25"/>
            </p:custDataLst>
          </p:nvPr>
        </p:nvSpPr>
        <p:spPr>
          <a:xfrm>
            <a:off x="-2763" y="1906765"/>
            <a:ext cx="291748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400" b="1" spc="-6" dirty="0" smtClean="0">
                <a:latin typeface="Century Gothic" panose="020B0502020202020204" pitchFamily="34" charset="0"/>
              </a:rPr>
              <a:t>Cathode</a:t>
            </a:r>
            <a:r>
              <a:rPr lang="en-GB" sz="1400" b="1" spc="-6" dirty="0" smtClean="0">
                <a:latin typeface="Century Gothic" panose="020B0502020202020204" pitchFamily="34" charset="0"/>
                <a:sym typeface="Wingdings"/>
              </a:rPr>
              <a:t> entrée section</a:t>
            </a:r>
            <a:endParaRPr lang="en-GB" sz="1400" b="1" spc="-6" dirty="0">
              <a:latin typeface="Century Gothic" panose="020B0502020202020204" pitchFamily="34" charset="0"/>
            </a:endParaRPr>
          </a:p>
        </p:txBody>
      </p:sp>
      <p:sp>
        <p:nvSpPr>
          <p:cNvPr id="88" name="OTLSHAPE_T_dbc50318743f4d6ba995fb3e7b4187d7_Title"/>
          <p:cNvSpPr txBox="1"/>
          <p:nvPr>
            <p:custDataLst>
              <p:tags r:id="rId26"/>
            </p:custDataLst>
          </p:nvPr>
        </p:nvSpPr>
        <p:spPr>
          <a:xfrm>
            <a:off x="-2763" y="2213004"/>
            <a:ext cx="3703213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400" b="1" spc="-6" dirty="0" smtClean="0">
                <a:latin typeface="Century Gothic" panose="020B0502020202020204" pitchFamily="34" charset="0"/>
              </a:rPr>
              <a:t>Entrée section </a:t>
            </a:r>
            <a:r>
              <a:rPr lang="en-GB" sz="1400" b="1" spc="-6" dirty="0" smtClean="0">
                <a:latin typeface="Century Gothic" panose="020B0502020202020204" pitchFamily="34" charset="0"/>
                <a:sym typeface="Wingdings"/>
              </a:rPr>
              <a:t> Dump section </a:t>
            </a:r>
            <a:r>
              <a:rPr lang="en-GB" sz="1400" b="1" spc="-6" dirty="0" err="1" smtClean="0">
                <a:latin typeface="Century Gothic" panose="020B0502020202020204" pitchFamily="34" charset="0"/>
                <a:sym typeface="Wingdings"/>
              </a:rPr>
              <a:t>droite</a:t>
            </a:r>
            <a:endParaRPr lang="en-GB" sz="1400" b="1" spc="-6" dirty="0">
              <a:latin typeface="Century Gothic" panose="020B0502020202020204" pitchFamily="34" charset="0"/>
            </a:endParaRPr>
          </a:p>
        </p:txBody>
      </p:sp>
      <p:sp>
        <p:nvSpPr>
          <p:cNvPr id="89" name="OTLSHAPE_T_d45e8f651eb34241b7613d55f188f72e_Shape"/>
          <p:cNvSpPr/>
          <p:nvPr>
            <p:custDataLst>
              <p:tags r:id="rId27"/>
            </p:custDataLst>
          </p:nvPr>
        </p:nvSpPr>
        <p:spPr>
          <a:xfrm>
            <a:off x="4664576" y="2573287"/>
            <a:ext cx="1155355" cy="203200"/>
          </a:xfrm>
          <a:prstGeom prst="roundRect">
            <a:avLst/>
          </a:prstGeom>
          <a:solidFill>
            <a:srgbClr val="54823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TLSHAPE_T_d45e8f651eb34241b7613d55f188f72e_Title"/>
          <p:cNvSpPr txBox="1"/>
          <p:nvPr>
            <p:custDataLst>
              <p:tags r:id="rId28"/>
            </p:custDataLst>
          </p:nvPr>
        </p:nvSpPr>
        <p:spPr>
          <a:xfrm>
            <a:off x="-2763" y="2551191"/>
            <a:ext cx="3703213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400" b="1" spc="-6" dirty="0" smtClean="0">
                <a:latin typeface="Century Gothic" panose="020B0502020202020204" pitchFamily="34" charset="0"/>
              </a:rPr>
              <a:t>Sortie section </a:t>
            </a:r>
            <a:r>
              <a:rPr lang="en-GB" sz="1400" b="1" spc="-6" dirty="0" smtClean="0">
                <a:latin typeface="Century Gothic" panose="020B0502020202020204" pitchFamily="34" charset="0"/>
                <a:sym typeface="Wingdings"/>
              </a:rPr>
              <a:t> Dump </a:t>
            </a:r>
            <a:r>
              <a:rPr lang="en-GB" sz="1400" b="1" spc="-6" dirty="0" err="1" smtClean="0">
                <a:latin typeface="Century Gothic" panose="020B0502020202020204" pitchFamily="34" charset="0"/>
                <a:sym typeface="Wingdings"/>
              </a:rPr>
              <a:t>ligne</a:t>
            </a:r>
            <a:r>
              <a:rPr lang="en-GB" sz="1400" b="1" spc="-6" dirty="0" smtClean="0">
                <a:latin typeface="Century Gothic" panose="020B0502020202020204" pitchFamily="34" charset="0"/>
                <a:sym typeface="Wingdings"/>
              </a:rPr>
              <a:t> </a:t>
            </a:r>
            <a:r>
              <a:rPr lang="en-GB" sz="1400" b="1" spc="-6" dirty="0" err="1" smtClean="0">
                <a:latin typeface="Century Gothic" panose="020B0502020202020204" pitchFamily="34" charset="0"/>
                <a:sym typeface="Wingdings"/>
              </a:rPr>
              <a:t>d’extraction</a:t>
            </a:r>
            <a:endParaRPr lang="en-GB" sz="1400" b="1" spc="-6" dirty="0">
              <a:latin typeface="Century Gothic" panose="020B0502020202020204" pitchFamily="34" charset="0"/>
            </a:endParaRPr>
          </a:p>
        </p:txBody>
      </p:sp>
      <p:sp>
        <p:nvSpPr>
          <p:cNvPr id="91" name="OTLSHAPE_T_3a4a23b568c54ea58c3d039b8ca1da1b_JoinedDate"/>
          <p:cNvSpPr txBox="1"/>
          <p:nvPr>
            <p:custDataLst>
              <p:tags r:id="rId29"/>
            </p:custDataLst>
          </p:nvPr>
        </p:nvSpPr>
        <p:spPr>
          <a:xfrm>
            <a:off x="6642942" y="2935025"/>
            <a:ext cx="711200" cy="14012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900" spc="-4" smtClean="0">
                <a:solidFill>
                  <a:schemeClr val="accent1"/>
                </a:solidFill>
                <a:latin typeface="Century Gothic" panose="020B0502020202020204" pitchFamily="34" charset="0"/>
              </a:rPr>
              <a:t>11/10 - 12/11</a:t>
            </a:r>
            <a:endParaRPr lang="en-GB" sz="900" spc="-4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OTLSHAPE_T_3a4a23b568c54ea58c3d039b8ca1da1b_Title"/>
          <p:cNvSpPr txBox="1"/>
          <p:nvPr>
            <p:custDataLst>
              <p:tags r:id="rId30"/>
            </p:custDataLst>
          </p:nvPr>
        </p:nvSpPr>
        <p:spPr>
          <a:xfrm>
            <a:off x="-2762" y="2897365"/>
            <a:ext cx="2574012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400" b="1" spc="-6" dirty="0" smtClean="0">
                <a:latin typeface="Century Gothic" panose="020B0502020202020204" pitchFamily="34" charset="0"/>
              </a:rPr>
              <a:t>Point nominal@100pC, 50 MeV</a:t>
            </a:r>
            <a:endParaRPr lang="en-GB" sz="1400" b="1" spc="-6" dirty="0">
              <a:latin typeface="Century Gothic" panose="020B0502020202020204" pitchFamily="34" charset="0"/>
            </a:endParaRPr>
          </a:p>
        </p:txBody>
      </p:sp>
      <p:sp>
        <p:nvSpPr>
          <p:cNvPr id="93" name="OTLSHAPE_T_50df4adda29a494cbe0e9e846865986b_Shape"/>
          <p:cNvSpPr/>
          <p:nvPr>
            <p:custDataLst>
              <p:tags r:id="rId31"/>
            </p:custDataLst>
          </p:nvPr>
        </p:nvSpPr>
        <p:spPr>
          <a:xfrm>
            <a:off x="5819931" y="2914447"/>
            <a:ext cx="1535574" cy="203200"/>
          </a:xfrm>
          <a:prstGeom prst="round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TLSHAPE_T_50df4adda29a494cbe0e9e846865986b_JoinedDate"/>
          <p:cNvSpPr txBox="1"/>
          <p:nvPr>
            <p:custDataLst>
              <p:tags r:id="rId32"/>
            </p:custDataLst>
          </p:nvPr>
        </p:nvSpPr>
        <p:spPr>
          <a:xfrm>
            <a:off x="7768848" y="3265225"/>
            <a:ext cx="584200" cy="14012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900" spc="-6" smtClean="0">
                <a:solidFill>
                  <a:schemeClr val="accent1"/>
                </a:solidFill>
                <a:latin typeface="Century Gothic" panose="020B0502020202020204" pitchFamily="34" charset="0"/>
              </a:rPr>
              <a:t>12/5 - 1/20</a:t>
            </a:r>
            <a:endParaRPr lang="en-GB" sz="900" spc="-6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OTLSHAPE_T_50df4adda29a494cbe0e9e846865986b_Title"/>
          <p:cNvSpPr txBox="1"/>
          <p:nvPr>
            <p:custDataLst>
              <p:tags r:id="rId33"/>
            </p:custDataLst>
          </p:nvPr>
        </p:nvSpPr>
        <p:spPr>
          <a:xfrm>
            <a:off x="-2762" y="3231006"/>
            <a:ext cx="200688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400" b="1" spc="-6" dirty="0" smtClean="0">
                <a:latin typeface="Century Gothic" panose="020B0502020202020204" pitchFamily="34" charset="0"/>
              </a:rPr>
              <a:t>Working points</a:t>
            </a:r>
            <a:endParaRPr lang="en-GB" sz="1400" b="1" spc="-6" dirty="0">
              <a:latin typeface="Century Gothic" panose="020B0502020202020204" pitchFamily="34" charset="0"/>
            </a:endParaRPr>
          </a:p>
        </p:txBody>
      </p:sp>
      <p:sp>
        <p:nvSpPr>
          <p:cNvPr id="96" name="OTLSHAPE_T_eb954275c5b54be590bee3d17b0ce8a3_Shape"/>
          <p:cNvSpPr/>
          <p:nvPr>
            <p:custDataLst>
              <p:tags r:id="rId34"/>
            </p:custDataLst>
          </p:nvPr>
        </p:nvSpPr>
        <p:spPr>
          <a:xfrm>
            <a:off x="7562068" y="3580380"/>
            <a:ext cx="375938" cy="203200"/>
          </a:xfrm>
          <a:prstGeom prst="roundRect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TLSHAPE_T_eb954275c5b54be590bee3d17b0ce8a3_Title"/>
          <p:cNvSpPr txBox="1"/>
          <p:nvPr>
            <p:custDataLst>
              <p:tags r:id="rId35"/>
            </p:custDataLst>
          </p:nvPr>
        </p:nvSpPr>
        <p:spPr>
          <a:xfrm>
            <a:off x="-2762" y="3557765"/>
            <a:ext cx="1767248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400" b="1" spc="-6" dirty="0" err="1" smtClean="0">
                <a:latin typeface="Century Gothic" panose="020B0502020202020204" pitchFamily="34" charset="0"/>
              </a:rPr>
              <a:t>Arrêt</a:t>
            </a:r>
            <a:r>
              <a:rPr lang="en-GB" sz="1400" b="1" spc="-6" dirty="0" smtClean="0">
                <a:latin typeface="Century Gothic" panose="020B0502020202020204" pitchFamily="34" charset="0"/>
              </a:rPr>
              <a:t> technique</a:t>
            </a:r>
            <a:endParaRPr lang="en-GB" sz="1400" b="1" spc="-6" dirty="0">
              <a:latin typeface="Century Gothic" panose="020B0502020202020204" pitchFamily="34" charset="0"/>
            </a:endParaRPr>
          </a:p>
        </p:txBody>
      </p:sp>
      <p:sp>
        <p:nvSpPr>
          <p:cNvPr id="98" name="OTLSHAPE_T_eb954275c5b54be590bee3d17b0ce8a3_Shape"/>
          <p:cNvSpPr/>
          <p:nvPr>
            <p:custDataLst>
              <p:tags r:id="rId36"/>
            </p:custDataLst>
          </p:nvPr>
        </p:nvSpPr>
        <p:spPr>
          <a:xfrm>
            <a:off x="6374126" y="3584343"/>
            <a:ext cx="375938" cy="203200"/>
          </a:xfrm>
          <a:prstGeom prst="roundRect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TLSHAPE_T_eb954275c5b54be590bee3d17b0ce8a3_Shape"/>
          <p:cNvSpPr/>
          <p:nvPr>
            <p:custDataLst>
              <p:tags r:id="rId37"/>
            </p:custDataLst>
          </p:nvPr>
        </p:nvSpPr>
        <p:spPr>
          <a:xfrm>
            <a:off x="5161053" y="3576097"/>
            <a:ext cx="375938" cy="203200"/>
          </a:xfrm>
          <a:prstGeom prst="roundRect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TLSHAPE_T_eb954275c5b54be590bee3d17b0ce8a3_Shape"/>
          <p:cNvSpPr/>
          <p:nvPr>
            <p:custDataLst>
              <p:tags r:id="rId38"/>
            </p:custDataLst>
          </p:nvPr>
        </p:nvSpPr>
        <p:spPr>
          <a:xfrm>
            <a:off x="3935234" y="3592589"/>
            <a:ext cx="375938" cy="203200"/>
          </a:xfrm>
          <a:prstGeom prst="roundRect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TLSHAPE_T_eb954275c5b54be590bee3d17b0ce8a3_Shape"/>
          <p:cNvSpPr/>
          <p:nvPr>
            <p:custDataLst>
              <p:tags r:id="rId39"/>
            </p:custDataLst>
          </p:nvPr>
        </p:nvSpPr>
        <p:spPr>
          <a:xfrm>
            <a:off x="2724596" y="3584343"/>
            <a:ext cx="375938" cy="2032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TLSHAPE_T_50df4adda29a494cbe0e9e846865986b_Shape"/>
          <p:cNvSpPr/>
          <p:nvPr>
            <p:custDataLst>
              <p:tags r:id="rId40"/>
            </p:custDataLst>
          </p:nvPr>
        </p:nvSpPr>
        <p:spPr>
          <a:xfrm>
            <a:off x="7327745" y="3233396"/>
            <a:ext cx="1497302" cy="203200"/>
          </a:xfrm>
          <a:prstGeom prst="roundRect">
            <a:avLst/>
          </a:prstGeom>
          <a:solidFill>
            <a:srgbClr val="54823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859231" y="4100874"/>
            <a:ext cx="224934" cy="43594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OTLSHAPE_T_eb954275c5b54be590bee3d17b0ce8a3_Title"/>
          <p:cNvSpPr txBox="1"/>
          <p:nvPr>
            <p:custDataLst>
              <p:tags r:id="rId41"/>
            </p:custDataLst>
          </p:nvPr>
        </p:nvSpPr>
        <p:spPr>
          <a:xfrm>
            <a:off x="1119491" y="4436467"/>
            <a:ext cx="1014766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600" b="1" spc="-6" dirty="0" smtClean="0">
                <a:solidFill>
                  <a:srgbClr val="1BCD0A"/>
                </a:solidFill>
                <a:latin typeface="Century Gothic" panose="020B0502020202020204" pitchFamily="34" charset="0"/>
              </a:rPr>
              <a:t>Milestone</a:t>
            </a:r>
            <a:endParaRPr lang="en-GB" sz="1600" b="1" spc="-6" dirty="0">
              <a:solidFill>
                <a:srgbClr val="1BCD0A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OTLSHAPE_M_d86e152a27904588aa6294779e1dfbe9_Shape"/>
          <p:cNvSpPr/>
          <p:nvPr>
            <p:custDataLst>
              <p:tags r:id="rId42"/>
            </p:custDataLst>
          </p:nvPr>
        </p:nvSpPr>
        <p:spPr>
          <a:xfrm>
            <a:off x="8707343" y="4150624"/>
            <a:ext cx="228600" cy="254000"/>
          </a:xfrm>
          <a:prstGeom prst="downArrow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4" name="Connecteur droit 113"/>
          <p:cNvCxnSpPr/>
          <p:nvPr/>
        </p:nvCxnSpPr>
        <p:spPr>
          <a:xfrm>
            <a:off x="3212070" y="3965076"/>
            <a:ext cx="0" cy="23958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>
            <a:off x="4586598" y="3915927"/>
            <a:ext cx="0" cy="23958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>
            <a:off x="5934174" y="3915927"/>
            <a:ext cx="0" cy="23958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>
            <a:off x="7316115" y="3929120"/>
            <a:ext cx="0" cy="23958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/>
          <p:cNvCxnSpPr/>
          <p:nvPr/>
        </p:nvCxnSpPr>
        <p:spPr>
          <a:xfrm>
            <a:off x="8723415" y="3908919"/>
            <a:ext cx="0" cy="23958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57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Clarté.thmx</Template>
  <TotalTime>7777</TotalTime>
  <Words>1938</Words>
  <Application>Microsoft Macintosh PowerPoint</Application>
  <PresentationFormat>Présentation à l'écran (4:3)</PresentationFormat>
  <Paragraphs>331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Clarté</vt:lpstr>
      <vt:lpstr>LINAC demarrage </vt:lpstr>
      <vt:lpstr>Objectifs du démarrage Linac</vt:lpstr>
      <vt:lpstr>Objectifs du démarrage Linac</vt:lpstr>
      <vt:lpstr>Etat des lieux</vt:lpstr>
      <vt:lpstr>Etat des lieux</vt:lpstr>
      <vt:lpstr>Tests démarrage à blanc (19/11/2019)</vt:lpstr>
      <vt:lpstr>Tests démarrage à blanc (19/11/2019)</vt:lpstr>
      <vt:lpstr>Etapes démarrage</vt:lpstr>
      <vt:lpstr>Chronologie</vt:lpstr>
      <vt:lpstr>Linac UPGRADE</vt:lpstr>
      <vt:lpstr>Changement de la section LIL </vt:lpstr>
      <vt:lpstr>Besoins pour la section PRAE</vt:lpstr>
      <vt:lpstr>Cout équipement upgrade section</vt:lpstr>
      <vt:lpstr>Temps d’études et implantation</vt:lpstr>
      <vt:lpstr>Conclusion</vt:lpstr>
      <vt:lpstr>BACKUP</vt:lpstr>
      <vt:lpstr>Photo-cathodes</vt:lpstr>
      <vt:lpstr>Solenoids</vt:lpstr>
      <vt:lpstr>Accelerating section</vt:lpstr>
      <vt:lpstr>Laser illuminating the cathode</vt:lpstr>
      <vt:lpstr>Upgrade of solenoid position to optimise emittance</vt:lpstr>
      <vt:lpstr>Magnetic calculation, new girder, motorised alignement of the solenoid </vt:lpstr>
      <vt:lpstr>Resulting emittance and errors for the linac</vt:lpstr>
      <vt:lpstr>Different working points (charge)</vt:lpstr>
      <vt:lpstr>Different working points at ring entrance (laser duration, charge)</vt:lpstr>
      <vt:lpstr>Experiment at CLEAR</vt:lpstr>
      <vt:lpstr>Laser Alignment</vt:lpstr>
      <vt:lpstr>RF model and beam pipe apertures</vt:lpstr>
      <vt:lpstr>Estimation of the RF gradient</vt:lpstr>
      <vt:lpstr>Test of the solenoid modelisation</vt:lpstr>
      <vt:lpstr>Présentation PowerPoint</vt:lpstr>
    </vt:vector>
  </TitlesOfParts>
  <Company>lal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 bruni</dc:creator>
  <cp:lastModifiedBy>christelle bruni</cp:lastModifiedBy>
  <cp:revision>92</cp:revision>
  <cp:lastPrinted>2019-11-20T18:12:23Z</cp:lastPrinted>
  <dcterms:created xsi:type="dcterms:W3CDTF">2019-11-14T17:32:38Z</dcterms:created>
  <dcterms:modified xsi:type="dcterms:W3CDTF">2019-11-21T11:18:05Z</dcterms:modified>
</cp:coreProperties>
</file>