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21"/>
  </p:handoutMasterIdLst>
  <p:sldIdLst>
    <p:sldId id="304" r:id="rId4"/>
    <p:sldId id="281" r:id="rId5"/>
    <p:sldId id="320" r:id="rId6"/>
    <p:sldId id="306" r:id="rId7"/>
    <p:sldId id="316" r:id="rId8"/>
    <p:sldId id="307" r:id="rId9"/>
    <p:sldId id="257" r:id="rId10"/>
    <p:sldId id="321" r:id="rId11"/>
    <p:sldId id="310" r:id="rId12"/>
    <p:sldId id="284" r:id="rId13"/>
    <p:sldId id="315" r:id="rId14"/>
    <p:sldId id="311" r:id="rId15"/>
    <p:sldId id="312" r:id="rId16"/>
    <p:sldId id="313" r:id="rId17"/>
    <p:sldId id="303" r:id="rId18"/>
    <p:sldId id="294" r:id="rId19"/>
    <p:sldId id="314" r:id="rId20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9"/>
    <p:restoredTop sz="94654"/>
  </p:normalViewPr>
  <p:slideViewPr>
    <p:cSldViewPr showGuides="1">
      <p:cViewPr varScale="1">
        <p:scale>
          <a:sx n="112" d="100"/>
          <a:sy n="112" d="100"/>
        </p:scale>
        <p:origin x="-2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E0C14-A2A7-4FCB-AF63-12AFA2020048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2E76-27D8-4B4A-8EA1-9FB392DB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60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jpeg"/><Relationship Id="rId17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jpe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6.jpeg"/><Relationship Id="rId15" Type="http://schemas.openxmlformats.org/officeDocument/2006/relationships/image" Target="../media/image15.jpeg"/><Relationship Id="rId16" Type="http://schemas.microsoft.com/office/2007/relationships/hdphoto" Target="../media/hdphoto1.wdp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jpeg"/><Relationship Id="rId10" Type="http://schemas.openxmlformats.org/officeDocument/2006/relationships/image" Target="../media/image10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2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4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69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236296" cy="1268760"/>
          </a:xfrm>
          <a:gradFill flip="none" rotWithShape="1">
            <a:gsLst>
              <a:gs pos="0">
                <a:schemeClr val="accent4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 cmpd="sng"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ysDot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>
            <a:lvl1pPr marL="173038" indent="0" algn="l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444" y="1556792"/>
            <a:ext cx="8229600" cy="452596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532397" y="6334592"/>
            <a:ext cx="8576107" cy="478784"/>
            <a:chOff x="280301" y="4771895"/>
            <a:chExt cx="8576107" cy="478784"/>
          </a:xfrm>
        </p:grpSpPr>
        <p:pic>
          <p:nvPicPr>
            <p:cNvPr id="8" name="Picture 8" descr="Afficher l'image d'origin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4835031"/>
              <a:ext cx="612000" cy="352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Résultat de recherche d'images pour &quot;LPGP orsay&quot;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153" y="4771895"/>
              <a:ext cx="648000" cy="478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Résultat de recherche d'images pour &quot;celia bordeaux&quot;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197" y="4839931"/>
              <a:ext cx="828000" cy="34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ésultat de recherche d'images pour &quot;cenbg&quot;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599" y="4876856"/>
              <a:ext cx="792000" cy="268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398" y="4897016"/>
              <a:ext cx="504000" cy="228543"/>
            </a:xfrm>
            <a:prstGeom prst="rect">
              <a:avLst/>
            </a:prstGeom>
          </p:spPr>
        </p:pic>
        <p:pic>
          <p:nvPicPr>
            <p:cNvPr id="13" name="Picture 9" descr="Afficher l'image d'origine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1800" y="4881763"/>
              <a:ext cx="576000" cy="2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Résultat de recherche d'images pour &quot;DAM cea&quot;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001" y="4857147"/>
              <a:ext cx="756000" cy="30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Résultat de recherche d'images pour &quot;LCP orsay&quot;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54" y="4853870"/>
              <a:ext cx="360000" cy="31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Résultat de recherche d'images pour &quot;IRAMIS&quot;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756" y="4792587"/>
              <a:ext cx="793135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Résultat de recherche d'images pour &quot;LOA cnrs&quot;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092" y="4792587"/>
              <a:ext cx="419904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2" descr="Résultat de recherche d'images pour &quot;LULI palaiseau&quot;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555" y="4831168"/>
              <a:ext cx="684000" cy="360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4" descr="Résultat de recherche d'images pour &quot;LUMAT&quot;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01" y="4921884"/>
              <a:ext cx="544651" cy="178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Accuei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2202" y="4854765"/>
              <a:ext cx="648000" cy="313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" y="6322554"/>
            <a:ext cx="418814" cy="41881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96" t="12784" r="8184" b="11247"/>
          <a:stretch/>
        </p:blipFill>
        <p:spPr>
          <a:xfrm>
            <a:off x="7258081" y="250188"/>
            <a:ext cx="1850423" cy="10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7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8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53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33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9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8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532397" y="6334592"/>
            <a:ext cx="8576107" cy="478784"/>
            <a:chOff x="280301" y="4771895"/>
            <a:chExt cx="8576107" cy="478784"/>
          </a:xfrm>
        </p:grpSpPr>
        <p:pic>
          <p:nvPicPr>
            <p:cNvPr id="8" name="Picture 8" descr="Afficher l'image d'origin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4835031"/>
              <a:ext cx="612000" cy="352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Résultat de recherche d'images pour &quot;LPGP orsay&quot;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153" y="4771895"/>
              <a:ext cx="648000" cy="478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Résultat de recherche d'images pour &quot;celia bordeaux&quot;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197" y="4839931"/>
              <a:ext cx="828000" cy="34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ésultat de recherche d'images pour &quot;cenbg&quot;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599" y="4876856"/>
              <a:ext cx="792000" cy="268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398" y="4897016"/>
              <a:ext cx="504000" cy="228543"/>
            </a:xfrm>
            <a:prstGeom prst="rect">
              <a:avLst/>
            </a:prstGeom>
          </p:spPr>
        </p:pic>
        <p:pic>
          <p:nvPicPr>
            <p:cNvPr id="13" name="Picture 9" descr="Afficher l'image d'origine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1800" y="4881763"/>
              <a:ext cx="576000" cy="2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Résultat de recherche d'images pour &quot;DAM cea&quot;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001" y="4857147"/>
              <a:ext cx="756000" cy="30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Résultat de recherche d'images pour &quot;LCP orsay&quot;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54" y="4853870"/>
              <a:ext cx="360000" cy="31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Résultat de recherche d'images pour &quot;IRAMIS&quot;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756" y="4792587"/>
              <a:ext cx="793135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Résultat de recherche d'images pour &quot;LOA cnrs&quot;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092" y="4792587"/>
              <a:ext cx="419904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2" descr="Résultat de recherche d'images pour &quot;LULI palaiseau&quot;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555" y="4831168"/>
              <a:ext cx="684000" cy="360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4" descr="Résultat de recherche d'images pour &quot;LUMAT&quot;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01" y="4921884"/>
              <a:ext cx="544651" cy="178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Accuei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2202" y="4854765"/>
              <a:ext cx="648000" cy="313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" y="6322554"/>
            <a:ext cx="418814" cy="41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8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22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91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66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4386-672D-4C83-8AF5-1485A4D251B5}" type="datetime1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97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9" name="Picture 20" descr="Résultat de recherche d'images pour &quot;LPGP orsay&quot;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27" y="6334592"/>
            <a:ext cx="648000" cy="47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ésultat de recherche d'images pour &quot;celia bordeaux&quot;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008" y="6402628"/>
            <a:ext cx="828000" cy="34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ésultat de recherche d'images pour &quot;cenbg&quot;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160" y="6439553"/>
            <a:ext cx="792000" cy="26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64" y="6459713"/>
            <a:ext cx="504000" cy="228543"/>
          </a:xfrm>
          <a:prstGeom prst="rect">
            <a:avLst/>
          </a:prstGeom>
        </p:spPr>
      </p:pic>
      <p:pic>
        <p:nvPicPr>
          <p:cNvPr id="13" name="Picture 9" descr="Afficher l'image d'origin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444460"/>
            <a:ext cx="576000" cy="25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Résultat de recherche d'images pour &quot;DAM cea&quot;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320" y="6419844"/>
            <a:ext cx="756000" cy="30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Résultat de recherche d'images pour &quot;LCP orsay&quot;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528" y="6416567"/>
            <a:ext cx="360000" cy="31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Résultat de recherche d'images pour &quot;IRAMIS&quot;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713" y="6309320"/>
            <a:ext cx="793135" cy="43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Résultat de recherche d'images pour &quot;LOA cnrs&quot;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000" y="6355284"/>
            <a:ext cx="419904" cy="43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Résultat de recherche d'images pour &quot;LULI palaiseau&quot;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729" y="6393865"/>
            <a:ext cx="684000" cy="3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Accueil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92" y="6417462"/>
            <a:ext cx="648000" cy="31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" y="6322554"/>
            <a:ext cx="418814" cy="41881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="" xmlns:a16="http://schemas.microsoft.com/office/drawing/2014/main" id="{22A93B5E-8CA7-4E7C-8CE9-8BF395C4B4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88" t="5893" r="38840" b="47601"/>
          <a:stretch/>
        </p:blipFill>
        <p:spPr>
          <a:xfrm>
            <a:off x="8172400" y="6328148"/>
            <a:ext cx="671248" cy="485228"/>
          </a:xfrm>
          <a:prstGeom prst="rect">
            <a:avLst/>
          </a:prstGeom>
        </p:spPr>
      </p:pic>
      <p:sp>
        <p:nvSpPr>
          <p:cNvPr id="23" name="Titre 1">
            <a:extLst>
              <a:ext uri="{FF2B5EF4-FFF2-40B4-BE49-F238E27FC236}">
                <a16:creationId xmlns="" xmlns:a16="http://schemas.microsoft.com/office/drawing/2014/main" id="{E29AC5C2-F75A-4A76-8181-82CDBBDD73AD}"/>
              </a:ext>
            </a:extLst>
          </p:cNvPr>
          <p:cNvSpPr txBox="1">
            <a:spLocks/>
          </p:cNvSpPr>
          <p:nvPr userDrawn="1"/>
        </p:nvSpPr>
        <p:spPr>
          <a:xfrm>
            <a:off x="35496" y="44451"/>
            <a:ext cx="7236296" cy="126876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 cmpd="sng"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ysDot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pic>
        <p:nvPicPr>
          <p:cNvPr id="24" name="Image 23">
            <a:extLst>
              <a:ext uri="{FF2B5EF4-FFF2-40B4-BE49-F238E27FC236}">
                <a16:creationId xmlns="" xmlns:a16="http://schemas.microsoft.com/office/drawing/2014/main" id="{F797846C-8D01-4760-9B54-0079B5D5C1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96" t="12784" r="8184" b="11247"/>
          <a:stretch/>
        </p:blipFill>
        <p:spPr>
          <a:xfrm>
            <a:off x="7258081" y="188640"/>
            <a:ext cx="1850423" cy="1018572"/>
          </a:xfrm>
          <a:prstGeom prst="rect">
            <a:avLst/>
          </a:prstGeom>
        </p:spPr>
      </p:pic>
      <p:sp>
        <p:nvSpPr>
          <p:cNvPr id="25" name="Titre 1">
            <a:extLst>
              <a:ext uri="{FF2B5EF4-FFF2-40B4-BE49-F238E27FC236}">
                <a16:creationId xmlns="" xmlns:a16="http://schemas.microsoft.com/office/drawing/2014/main" id="{C69DCB52-7BD4-4CEE-AEE4-6E3F13DC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8" y="125760"/>
            <a:ext cx="7186073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D8D2D464-F754-40EF-93F9-3B832AE5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3AD-D5B3-4A19-8DE8-3CC35C9558B8}" type="datetime1">
              <a:rPr lang="en-US" smtClean="0"/>
              <a:t>20/11/2020</a:t>
            </a:fld>
            <a:endParaRPr lang="en-US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="" xmlns:a16="http://schemas.microsoft.com/office/drawing/2014/main" id="{2D98DA38-85D5-4F21-8B25-C2A3E4AD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="" xmlns:a16="http://schemas.microsoft.com/office/drawing/2014/main" id="{BE8CE276-89FC-42F0-BB03-5C7BB8D00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424" y="5877272"/>
            <a:ext cx="720080" cy="445282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CB1F65B9-601A-4107-9DE3-74FF3D1DED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006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58FF-FDA4-45F1-BD39-C4B9EEDBB06F}" type="datetime1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791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E2F9-EC25-41FB-AC83-2E42E65A230F}" type="datetime1">
              <a:rPr lang="en-US" smtClean="0"/>
              <a:t>20/11/2020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79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CC6-91E3-4AB3-A88D-1B1748E32AAE}" type="datetime1">
              <a:rPr lang="en-US" smtClean="0"/>
              <a:t>20/11/2020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35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1667-EBA3-4990-BB25-F7B07ABE0A9C}" type="datetime1">
              <a:rPr lang="en-US" smtClean="0"/>
              <a:t>20/11/2020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371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5949-F267-482C-9A94-617811052E5D}" type="datetime1">
              <a:rPr lang="en-US" smtClean="0"/>
              <a:t>20/11/2020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5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173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A5E7-0D77-4E14-B919-5BB03644FAAC}" type="datetime1">
              <a:rPr lang="en-US" smtClean="0"/>
              <a:t>20/11/2020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664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CEE8-BDB9-4D60-8A27-AD01AB5E9255}" type="datetime1">
              <a:rPr lang="en-US" smtClean="0"/>
              <a:t>20/11/2020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91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7FC8-8257-4B5A-BA50-C49FCADEA58D}" type="datetime1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427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7BCB-28C5-4D8D-BCF6-39C2AE3941B0}" type="datetime1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2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2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9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C3E-C051-40B7-945E-ECE0BAB5050B}" type="datetimeFigureOut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3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12857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8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9F9F-904B-4953-BDFE-F7BF1F74B494}" type="datetime1">
              <a:rPr lang="en-US" smtClean="0"/>
              <a:t>20/11/2020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jpeg"/><Relationship Id="rId12" Type="http://schemas.openxmlformats.org/officeDocument/2006/relationships/image" Target="../media/image25.jpeg"/><Relationship Id="rId13" Type="http://schemas.openxmlformats.org/officeDocument/2006/relationships/image" Target="../media/image26.jpeg"/><Relationship Id="rId14" Type="http://schemas.openxmlformats.org/officeDocument/2006/relationships/image" Target="../media/image27.jpeg"/><Relationship Id="rId15" Type="http://schemas.openxmlformats.org/officeDocument/2006/relationships/image" Target="../media/image28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Relationship Id="rId3" Type="http://schemas.openxmlformats.org/officeDocument/2006/relationships/image" Target="../media/image5.png"/><Relationship Id="rId4" Type="http://schemas.openxmlformats.org/officeDocument/2006/relationships/image" Target="../media/image18.jpe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jpeg"/><Relationship Id="rId8" Type="http://schemas.openxmlformats.org/officeDocument/2006/relationships/image" Target="../media/image22.png"/><Relationship Id="rId9" Type="http://schemas.openxmlformats.org/officeDocument/2006/relationships/image" Target="../media/image23.jpeg"/><Relationship Id="rId10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622153"/>
          </a:xfrm>
        </p:spPr>
        <p:txBody>
          <a:bodyPr>
            <a:noAutofit/>
          </a:bodyPr>
          <a:lstStyle/>
          <a:p>
            <a:r>
              <a:rPr lang="fr-FR" sz="3200" dirty="0"/>
              <a:t>Groupement de Recherche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Accélérateurs Plasma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 err="1"/>
              <a:t>PompEs</a:t>
            </a:r>
            <a:r>
              <a:rPr lang="fr-FR" dirty="0"/>
              <a:t> par Laser</a:t>
            </a:r>
            <a:r>
              <a:rPr lang="en-US" dirty="0"/>
              <a:t/>
            </a:r>
            <a:br>
              <a:rPr lang="en-US" dirty="0"/>
            </a:br>
            <a:r>
              <a:rPr lang="fr-FR" b="1" dirty="0" err="1"/>
              <a:t>GdR</a:t>
            </a:r>
            <a:r>
              <a:rPr lang="fr-FR" b="1" dirty="0"/>
              <a:t> APPEL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7524" y="4149080"/>
            <a:ext cx="8568952" cy="2376264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Brigitte CROS, Nicolas Delerue</a:t>
            </a:r>
            <a:endParaRPr lang="fr-FR" b="1" dirty="0">
              <a:solidFill>
                <a:srgbClr val="00206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Sections CNRS concernées : 01, 04</a:t>
            </a:r>
            <a:endParaRPr lang="en-US" sz="1800" b="1" dirty="0">
              <a:solidFill>
                <a:srgbClr val="00206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Instituts du CNRS concernés : IN2P3, INP </a:t>
            </a: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en-US" sz="2400" dirty="0"/>
          </a:p>
        </p:txBody>
      </p:sp>
      <p:pic>
        <p:nvPicPr>
          <p:cNvPr id="8" name="Picture 6" descr="Résultat de recherche d'images pour &quot;cenbg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533" y="6093352"/>
            <a:ext cx="148465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360" y="6111352"/>
            <a:ext cx="952688" cy="432000"/>
          </a:xfrm>
          <a:prstGeom prst="rect">
            <a:avLst/>
          </a:prstGeom>
        </p:spPr>
      </p:pic>
      <p:pic>
        <p:nvPicPr>
          <p:cNvPr id="10" name="Picture 9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168721"/>
            <a:ext cx="792963" cy="35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Résultat de recherche d'images pour &quot;DAM cea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169" y="6121992"/>
            <a:ext cx="1007215" cy="41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Résultat de recherche d'images pour &quot;LCP orsay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6" y="6119028"/>
            <a:ext cx="546941" cy="47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Résultat de recherche d'images pour &quot;IRAMIS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057352"/>
            <a:ext cx="9791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Résultat de recherche d'images pour &quot;LOA cnrs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057352"/>
            <a:ext cx="5184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-953256" y="-317883"/>
            <a:ext cx="3384551" cy="14700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40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16" name="Picture 22" descr="Résultat de recherche d'images pour &quot;LULI palaiseau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2" y="6168010"/>
            <a:ext cx="743503" cy="39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Accueil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93352"/>
            <a:ext cx="96875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Résultat de recherche d'images pour &quot;LPGP orsay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69" y="4273468"/>
            <a:ext cx="1298575" cy="9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627784" y="3491284"/>
            <a:ext cx="4890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20 novembre 2020, Réunion COPIL 08</a:t>
            </a:r>
            <a:endParaRPr lang="en-US" sz="24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593" y="1897051"/>
            <a:ext cx="2719055" cy="169078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="" xmlns:a16="http://schemas.microsoft.com/office/drawing/2014/main" id="{416C8673-8678-4B67-8E31-CBEDF499CAFC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88" t="5893" r="38840" b="47601"/>
          <a:stretch/>
        </p:blipFill>
        <p:spPr>
          <a:xfrm>
            <a:off x="6781072" y="4273468"/>
            <a:ext cx="1471546" cy="1063744"/>
          </a:xfrm>
          <a:prstGeom prst="rect">
            <a:avLst/>
          </a:prstGeom>
        </p:spPr>
      </p:pic>
      <p:pic>
        <p:nvPicPr>
          <p:cNvPr id="7" name="Picture 4" descr="Résultat de recherche d'images pour &quot;celia bordeaux&quot;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13" y="6057352"/>
            <a:ext cx="130463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8334B3D-D3A6-4805-A447-FEECF139071F}"/>
              </a:ext>
            </a:extLst>
          </p:cNvPr>
          <p:cNvSpPr/>
          <p:nvPr/>
        </p:nvSpPr>
        <p:spPr>
          <a:xfrm>
            <a:off x="3254010" y="5303881"/>
            <a:ext cx="2612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http://gdr-appel.fr/</a:t>
            </a: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="" xmlns:a16="http://schemas.microsoft.com/office/drawing/2014/main" id="{1881DED6-11E0-4519-A94B-17A0105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1</a:t>
            </a:fld>
            <a:endParaRPr lang="en-US"/>
          </a:p>
        </p:txBody>
      </p:sp>
      <p:pic>
        <p:nvPicPr>
          <p:cNvPr id="6" name="Image 5" descr="LOGO_CNRS_2019_CMJN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1628800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3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/>
            <a:r>
              <a:rPr lang="fr-FR" altLang="fr-FR" sz="3600" dirty="0"/>
              <a:t>  Dates des prochaines réunions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dates réunions COPIL APPEL:</a:t>
            </a:r>
          </a:p>
          <a:p>
            <a:r>
              <a:rPr lang="fr-FR" sz="2400" dirty="0"/>
              <a:t>Copil 08: vendredi 20 novembre 2020</a:t>
            </a:r>
          </a:p>
          <a:p>
            <a:endParaRPr lang="fr-FR" sz="2400" dirty="0"/>
          </a:p>
          <a:p>
            <a:r>
              <a:rPr lang="fr-FR" sz="2400" dirty="0"/>
              <a:t>Propositions pour </a:t>
            </a:r>
            <a:r>
              <a:rPr lang="fr-FR" sz="2400" dirty="0" smtClean="0"/>
              <a:t>2021, toujours 10h-12h</a:t>
            </a:r>
            <a:endParaRPr lang="fr-FR" sz="2400" dirty="0"/>
          </a:p>
          <a:p>
            <a:r>
              <a:rPr lang="fr-FR" sz="2400" dirty="0"/>
              <a:t>Copil 09: Jeudi </a:t>
            </a:r>
            <a:r>
              <a:rPr lang="fr-FR" sz="2400" dirty="0" smtClean="0"/>
              <a:t>14 </a:t>
            </a:r>
            <a:r>
              <a:rPr lang="fr-FR" sz="2400" dirty="0"/>
              <a:t>janvier 2021</a:t>
            </a:r>
          </a:p>
          <a:p>
            <a:r>
              <a:rPr lang="fr-FR" sz="2400" dirty="0"/>
              <a:t>Copil 10: jeudi 29 avril 2021</a:t>
            </a:r>
          </a:p>
          <a:p>
            <a:r>
              <a:rPr lang="fr-FR" sz="2400" dirty="0"/>
              <a:t>Copil 11: jeudi </a:t>
            </a:r>
            <a:r>
              <a:rPr lang="fr-FR" sz="2400" dirty="0"/>
              <a:t>8</a:t>
            </a:r>
            <a:r>
              <a:rPr lang="fr-FR" sz="2400" dirty="0" smtClean="0"/>
              <a:t> </a:t>
            </a:r>
            <a:r>
              <a:rPr lang="fr-FR" sz="2400" dirty="0"/>
              <a:t>juillet 2021</a:t>
            </a:r>
          </a:p>
          <a:p>
            <a:r>
              <a:rPr lang="fr-FR" sz="2400" dirty="0"/>
              <a:t>Copil 12: jeudi 4 novembre 2021</a:t>
            </a:r>
          </a:p>
          <a:p>
            <a:endParaRPr lang="fr-FR" sz="2400" dirty="0"/>
          </a:p>
          <a:p>
            <a:endParaRPr lang="fr-F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91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="" xmlns:a16="http://schemas.microsoft.com/office/drawing/2014/main" id="{528E834A-6BDD-49A7-846B-ED32F48B4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="" xmlns:a16="http://schemas.microsoft.com/office/drawing/2014/main" id="{58E58059-6B73-41CF-81AD-B791BC129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Compléments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D8D4882D-4A16-4701-B6A9-74D24AED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4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Recensement des jeunes chercheurs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Merci à toutes les équipes qui ont répondu</a:t>
            </a:r>
          </a:p>
          <a:p>
            <a:r>
              <a:rPr lang="fr-FR" dirty="0" smtClean="0"/>
              <a:t>17 </a:t>
            </a:r>
            <a:r>
              <a:rPr lang="fr-FR" dirty="0"/>
              <a:t>doctorants recensés:</a:t>
            </a:r>
          </a:p>
          <a:p>
            <a:pPr lvl="1"/>
            <a:r>
              <a:rPr lang="fr-FR" dirty="0"/>
              <a:t>Emmanuel ATUKPOR  (CENBG/ENL)</a:t>
            </a:r>
          </a:p>
          <a:p>
            <a:pPr lvl="1"/>
            <a:r>
              <a:rPr lang="fr-FR" dirty="0" smtClean="0"/>
              <a:t>Julien </a:t>
            </a:r>
            <a:r>
              <a:rPr lang="fr-FR" dirty="0" err="1"/>
              <a:t>Bonvalet</a:t>
            </a:r>
            <a:r>
              <a:rPr lang="fr-FR" dirty="0"/>
              <a:t> (CELIA/IFCIA)</a:t>
            </a:r>
          </a:p>
          <a:p>
            <a:pPr lvl="1"/>
            <a:r>
              <a:rPr lang="fr-FR" i="1" dirty="0"/>
              <a:t>Pierre-Louis Bourgeois (CEA/DAM/DIF/DPTA)</a:t>
            </a:r>
            <a:r>
              <a:rPr lang="fr-FR" dirty="0"/>
              <a:t> </a:t>
            </a:r>
            <a:r>
              <a:rPr lang="fr-FR" b="1" dirty="0"/>
              <a:t>Soutenue 9 octobre</a:t>
            </a:r>
            <a:endParaRPr lang="fr-FR" dirty="0"/>
          </a:p>
          <a:p>
            <a:pPr lvl="1"/>
            <a:r>
              <a:rPr lang="fr-FR" i="1" dirty="0"/>
              <a:t>Marco </a:t>
            </a:r>
            <a:r>
              <a:rPr lang="fr-FR" i="1" dirty="0" err="1"/>
              <a:t>Cavallone</a:t>
            </a:r>
            <a:r>
              <a:rPr lang="fr-FR" i="1" dirty="0"/>
              <a:t> (LOA)</a:t>
            </a:r>
            <a:r>
              <a:rPr lang="fr-FR" dirty="0"/>
              <a:t> </a:t>
            </a:r>
            <a:r>
              <a:rPr lang="fr-FR" b="1" dirty="0"/>
              <a:t>Soutenue 16 novembre</a:t>
            </a:r>
            <a:endParaRPr lang="fr-FR" dirty="0"/>
          </a:p>
          <a:p>
            <a:pPr lvl="1"/>
            <a:r>
              <a:rPr lang="fr-FR" dirty="0"/>
              <a:t>Pablo San Miguel </a:t>
            </a:r>
            <a:r>
              <a:rPr lang="fr-FR" dirty="0" err="1"/>
              <a:t>Claveria</a:t>
            </a:r>
            <a:r>
              <a:rPr lang="fr-FR" dirty="0"/>
              <a:t> (LOA)</a:t>
            </a:r>
          </a:p>
          <a:p>
            <a:pPr lvl="1"/>
            <a:r>
              <a:rPr lang="fr-FR" dirty="0"/>
              <a:t>Lewis Dickson (LPGP/ITFIP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Alice </a:t>
            </a:r>
            <a:r>
              <a:rPr lang="fr-FR" dirty="0" err="1" smtClean="0"/>
              <a:t>Fazzini</a:t>
            </a:r>
            <a:r>
              <a:rPr lang="fr-FR" dirty="0" smtClean="0"/>
              <a:t> (LULI, Sprint)</a:t>
            </a:r>
          </a:p>
          <a:p>
            <a:pPr lvl="1"/>
            <a:r>
              <a:rPr lang="fr-FR" dirty="0"/>
              <a:t>Max </a:t>
            </a:r>
            <a:r>
              <a:rPr lang="fr-FR" dirty="0" err="1"/>
              <a:t>Gilljohann</a:t>
            </a:r>
            <a:r>
              <a:rPr lang="fr-FR" dirty="0"/>
              <a:t> (LOA)</a:t>
            </a:r>
          </a:p>
          <a:p>
            <a:pPr lvl="1"/>
            <a:r>
              <a:rPr lang="fr-FR" dirty="0" err="1" smtClean="0"/>
              <a:t>Woitech</a:t>
            </a:r>
            <a:r>
              <a:rPr lang="fr-FR" dirty="0" smtClean="0"/>
              <a:t> Horny </a:t>
            </a:r>
            <a:r>
              <a:rPr lang="fr-FR" dirty="0"/>
              <a:t>(LULI, Sprint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/>
              <a:t>Olena</a:t>
            </a:r>
            <a:r>
              <a:rPr lang="fr-FR" dirty="0"/>
              <a:t> </a:t>
            </a:r>
            <a:r>
              <a:rPr lang="fr-FR" dirty="0" err="1"/>
              <a:t>Kononenko</a:t>
            </a:r>
            <a:r>
              <a:rPr lang="fr-FR" dirty="0"/>
              <a:t> (LOA)</a:t>
            </a:r>
          </a:p>
          <a:p>
            <a:pPr lvl="1"/>
            <a:r>
              <a:rPr lang="fr-FR" dirty="0" smtClean="0"/>
              <a:t>Vincent </a:t>
            </a:r>
            <a:r>
              <a:rPr lang="fr-FR" dirty="0" err="1" smtClean="0"/>
              <a:t>Lelasseux</a:t>
            </a:r>
            <a:r>
              <a:rPr lang="fr-FR" dirty="0" smtClean="0"/>
              <a:t> </a:t>
            </a:r>
            <a:r>
              <a:rPr lang="fr-FR" dirty="0"/>
              <a:t>(LULI, Sprint)</a:t>
            </a:r>
          </a:p>
          <a:p>
            <a:pPr lvl="1"/>
            <a:r>
              <a:rPr lang="fr-FR" dirty="0" err="1"/>
              <a:t>Valéria</a:t>
            </a:r>
            <a:r>
              <a:rPr lang="fr-FR" dirty="0"/>
              <a:t> </a:t>
            </a:r>
            <a:r>
              <a:rPr lang="fr-FR" dirty="0" err="1"/>
              <a:t>Ospina</a:t>
            </a:r>
            <a:r>
              <a:rPr lang="fr-FR" dirty="0"/>
              <a:t>  (CEA/DAM/DIF/DPTA)</a:t>
            </a:r>
          </a:p>
          <a:p>
            <a:pPr lvl="1"/>
            <a:r>
              <a:rPr lang="fr-FR" i="1" dirty="0" smtClean="0"/>
              <a:t>Pilar </a:t>
            </a:r>
            <a:r>
              <a:rPr lang="fr-FR" i="1" dirty="0" err="1"/>
              <a:t>Puyuelo</a:t>
            </a:r>
            <a:r>
              <a:rPr lang="fr-FR" i="1" dirty="0"/>
              <a:t> </a:t>
            </a:r>
            <a:r>
              <a:rPr lang="fr-FR" i="1" dirty="0" err="1"/>
              <a:t>Valdes</a:t>
            </a:r>
            <a:r>
              <a:rPr lang="fr-FR" i="1" dirty="0"/>
              <a:t> (CENBG/ENL</a:t>
            </a:r>
            <a:r>
              <a:rPr lang="fr-FR" i="1" dirty="0" smtClean="0"/>
              <a:t>)</a:t>
            </a:r>
            <a:r>
              <a:rPr lang="fr-FR" dirty="0" smtClean="0"/>
              <a:t> </a:t>
            </a:r>
            <a:r>
              <a:rPr lang="fr-FR" b="1" dirty="0" smtClean="0"/>
              <a:t>Soutenue 5 octobre</a:t>
            </a:r>
            <a:endParaRPr lang="fr-FR" b="1" dirty="0"/>
          </a:p>
          <a:p>
            <a:pPr lvl="1"/>
            <a:r>
              <a:rPr lang="fr-FR" dirty="0" err="1"/>
              <a:t>Jeyathasan</a:t>
            </a:r>
            <a:r>
              <a:rPr lang="fr-FR" dirty="0"/>
              <a:t> </a:t>
            </a:r>
            <a:r>
              <a:rPr lang="fr-FR" dirty="0" err="1"/>
              <a:t>Viswanathan</a:t>
            </a:r>
            <a:r>
              <a:rPr lang="fr-FR" dirty="0"/>
              <a:t> (CEA/IRIG/DSBT) </a:t>
            </a:r>
          </a:p>
          <a:p>
            <a:pPr lvl="1"/>
            <a:r>
              <a:rPr lang="fr-FR" dirty="0" err="1" smtClean="0"/>
              <a:t>Siyi</a:t>
            </a:r>
            <a:r>
              <a:rPr lang="fr-FR" dirty="0" smtClean="0"/>
              <a:t> </a:t>
            </a:r>
            <a:r>
              <a:rPr lang="fr-FR" dirty="0" err="1"/>
              <a:t>Yu</a:t>
            </a:r>
            <a:r>
              <a:rPr lang="fr-FR" dirty="0"/>
              <a:t> (LOA</a:t>
            </a:r>
            <a:r>
              <a:rPr lang="fr-FR" dirty="0" smtClean="0"/>
              <a:t>) 17 d</a:t>
            </a:r>
            <a:r>
              <a:rPr lang="fr-FR" dirty="0" smtClean="0"/>
              <a:t>écembre</a:t>
            </a:r>
            <a:endParaRPr lang="fr-FR" dirty="0" smtClean="0"/>
          </a:p>
          <a:p>
            <a:pPr lvl="1"/>
            <a:r>
              <a:rPr lang="fr-FR" dirty="0" err="1" smtClean="0"/>
              <a:t>Weipeng</a:t>
            </a:r>
            <a:r>
              <a:rPr lang="fr-FR" dirty="0" smtClean="0"/>
              <a:t> Yao (LULI, Sprint)</a:t>
            </a:r>
            <a:endParaRPr lang="fr-FR" dirty="0"/>
          </a:p>
          <a:p>
            <a:pPr lvl="1"/>
            <a:r>
              <a:rPr lang="fr-FR" dirty="0" err="1" smtClean="0"/>
              <a:t>Imen</a:t>
            </a:r>
            <a:r>
              <a:rPr lang="fr-FR" dirty="0" smtClean="0"/>
              <a:t> </a:t>
            </a:r>
            <a:r>
              <a:rPr lang="fr-FR" dirty="0" err="1"/>
              <a:t>Zemzemi</a:t>
            </a:r>
            <a:r>
              <a:rPr lang="fr-FR" dirty="0"/>
              <a:t> (LLR/GALOP</a:t>
            </a:r>
            <a:r>
              <a:rPr lang="fr-FR" dirty="0" smtClean="0"/>
              <a:t>) 16 d</a:t>
            </a:r>
            <a:r>
              <a:rPr lang="fr-FR" dirty="0" smtClean="0"/>
              <a:t>écembre</a:t>
            </a:r>
            <a:endParaRPr lang="fr-FR" dirty="0" smtClean="0"/>
          </a:p>
          <a:p>
            <a:r>
              <a:rPr lang="fr-FR" b="1" dirty="0" smtClean="0"/>
              <a:t>Pas d’étudiants en 1</a:t>
            </a:r>
            <a:r>
              <a:rPr lang="fr-FR" b="1" baseline="30000" dirty="0" smtClean="0"/>
              <a:t>ère</a:t>
            </a:r>
            <a:r>
              <a:rPr lang="fr-FR" b="1" dirty="0" smtClean="0"/>
              <a:t> année?</a:t>
            </a:r>
            <a:endParaRPr lang="fr-FR" b="1" dirty="0"/>
          </a:p>
          <a:p>
            <a:pPr marL="0" indent="0">
              <a:spcBef>
                <a:spcPts val="1200"/>
              </a:spcBef>
              <a:buNone/>
            </a:pPr>
            <a:endParaRPr lang="en-US" sz="28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684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 Recensement des HDR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9 HDR recensées:</a:t>
            </a:r>
          </a:p>
          <a:p>
            <a:pPr lvl="1"/>
            <a:r>
              <a:rPr lang="fr-FR" dirty="0"/>
              <a:t>CENBG/ENL: 2</a:t>
            </a:r>
          </a:p>
          <a:p>
            <a:pPr lvl="1"/>
            <a:r>
              <a:rPr lang="fr-FR" dirty="0" err="1"/>
              <a:t>IJCLab</a:t>
            </a:r>
            <a:r>
              <a:rPr lang="fr-FR" dirty="0"/>
              <a:t>: 2</a:t>
            </a:r>
          </a:p>
          <a:p>
            <a:pPr lvl="1"/>
            <a:r>
              <a:rPr lang="fr-FR" dirty="0"/>
              <a:t>LPGP/ITFIP: 2</a:t>
            </a:r>
          </a:p>
          <a:p>
            <a:pPr lvl="1"/>
            <a:r>
              <a:rPr lang="fr-FR" dirty="0"/>
              <a:t>LPGP/TMP:2 </a:t>
            </a:r>
          </a:p>
          <a:p>
            <a:pPr lvl="1"/>
            <a:r>
              <a:rPr lang="fr-FR" dirty="0"/>
              <a:t>CEA/IRIG/DSBT: 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72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 Contribution des doctorants </a:t>
            </a:r>
            <a:br>
              <a:rPr lang="fr-FR" sz="3200" dirty="0"/>
            </a:br>
            <a:r>
              <a:rPr lang="fr-FR" sz="3200" dirty="0"/>
              <a:t>à la lettre du GdR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fr-FR" b="1" dirty="0"/>
              <a:t>Julien </a:t>
            </a:r>
            <a:r>
              <a:rPr lang="fr-FR" b="1" dirty="0" err="1"/>
              <a:t>Bonvalet</a:t>
            </a:r>
            <a:r>
              <a:rPr lang="fr-FR" b="1" dirty="0"/>
              <a:t> (CELIA/IFCIA) - 26/3/2020</a:t>
            </a:r>
          </a:p>
          <a:p>
            <a:pPr lvl="1"/>
            <a:r>
              <a:rPr lang="fr-FR" b="1" dirty="0"/>
              <a:t>Pilar </a:t>
            </a:r>
            <a:r>
              <a:rPr lang="fr-FR" b="1" dirty="0" err="1"/>
              <a:t>Puyuelo</a:t>
            </a:r>
            <a:r>
              <a:rPr lang="fr-FR" b="1" dirty="0"/>
              <a:t> </a:t>
            </a:r>
            <a:r>
              <a:rPr lang="fr-FR" b="1" dirty="0" err="1"/>
              <a:t>Valdes</a:t>
            </a:r>
            <a:r>
              <a:rPr lang="fr-FR" b="1" dirty="0"/>
              <a:t> (CENBG/ENL) – 9/4/2020</a:t>
            </a:r>
          </a:p>
          <a:p>
            <a:pPr lvl="1"/>
            <a:r>
              <a:rPr lang="fr-FR" dirty="0"/>
              <a:t>Emmanuel ATUKPOR  (CENBG/ENL)</a:t>
            </a:r>
          </a:p>
          <a:p>
            <a:pPr lvl="1"/>
            <a:r>
              <a:rPr lang="fr-FR" b="1" dirty="0" err="1"/>
              <a:t>Imen</a:t>
            </a:r>
            <a:r>
              <a:rPr lang="fr-FR" b="1" dirty="0"/>
              <a:t> </a:t>
            </a:r>
            <a:r>
              <a:rPr lang="fr-FR" b="1" dirty="0" err="1"/>
              <a:t>Zemzemi</a:t>
            </a:r>
            <a:r>
              <a:rPr lang="fr-FR" b="1" dirty="0"/>
              <a:t> (LLR/GALOP) – 31/10/2019</a:t>
            </a:r>
          </a:p>
          <a:p>
            <a:pPr lvl="1"/>
            <a:r>
              <a:rPr lang="fr-FR" dirty="0"/>
              <a:t>Marco </a:t>
            </a:r>
            <a:r>
              <a:rPr lang="fr-FR" dirty="0" err="1"/>
              <a:t>Cavallone</a:t>
            </a:r>
            <a:r>
              <a:rPr lang="fr-FR" dirty="0"/>
              <a:t> (LOA)</a:t>
            </a:r>
          </a:p>
          <a:p>
            <a:pPr lvl="1"/>
            <a:r>
              <a:rPr lang="fr-FR" dirty="0" err="1"/>
              <a:t>Siyi</a:t>
            </a:r>
            <a:r>
              <a:rPr lang="fr-FR" dirty="0"/>
              <a:t> </a:t>
            </a:r>
            <a:r>
              <a:rPr lang="fr-FR" dirty="0" err="1"/>
              <a:t>Yu</a:t>
            </a:r>
            <a:r>
              <a:rPr lang="fr-FR" dirty="0"/>
              <a:t> (LOA)</a:t>
            </a:r>
          </a:p>
          <a:p>
            <a:pPr lvl="1"/>
            <a:r>
              <a:rPr lang="fr-FR" b="1" dirty="0"/>
              <a:t>Pablo San Miguel </a:t>
            </a:r>
            <a:r>
              <a:rPr lang="fr-FR" b="1" dirty="0" err="1"/>
              <a:t>Claveria</a:t>
            </a:r>
            <a:r>
              <a:rPr lang="fr-FR" b="1" dirty="0"/>
              <a:t> (LOA) – 23/4/2020</a:t>
            </a:r>
          </a:p>
          <a:p>
            <a:pPr lvl="1"/>
            <a:r>
              <a:rPr lang="fr-FR" dirty="0" err="1"/>
              <a:t>Olena</a:t>
            </a:r>
            <a:r>
              <a:rPr lang="fr-FR" dirty="0"/>
              <a:t> </a:t>
            </a:r>
            <a:r>
              <a:rPr lang="fr-FR" dirty="0" err="1"/>
              <a:t>Kononenko</a:t>
            </a:r>
            <a:r>
              <a:rPr lang="fr-FR" dirty="0"/>
              <a:t> (LOA)</a:t>
            </a:r>
          </a:p>
          <a:p>
            <a:pPr lvl="1"/>
            <a:r>
              <a:rPr lang="fr-FR" dirty="0"/>
              <a:t>Max </a:t>
            </a:r>
            <a:r>
              <a:rPr lang="fr-FR" dirty="0" err="1"/>
              <a:t>Gilljohann</a:t>
            </a:r>
            <a:r>
              <a:rPr lang="fr-FR" dirty="0"/>
              <a:t> (LOA)</a:t>
            </a:r>
          </a:p>
          <a:p>
            <a:pPr lvl="1"/>
            <a:r>
              <a:rPr lang="fr-FR" dirty="0"/>
              <a:t>Lewis Dickson (LPGP/ITFIP)</a:t>
            </a:r>
          </a:p>
          <a:p>
            <a:pPr lvl="1"/>
            <a:r>
              <a:rPr lang="fr-FR" dirty="0"/>
              <a:t>Pierre-Louis Bourgeois (CEA/DAM/DIF/DPTA)</a:t>
            </a:r>
          </a:p>
          <a:p>
            <a:pPr lvl="1"/>
            <a:r>
              <a:rPr lang="fr-FR" dirty="0" err="1"/>
              <a:t>Valéria</a:t>
            </a:r>
            <a:r>
              <a:rPr lang="fr-FR" dirty="0"/>
              <a:t> </a:t>
            </a:r>
            <a:r>
              <a:rPr lang="fr-FR" dirty="0" err="1"/>
              <a:t>Ospina</a:t>
            </a:r>
            <a:r>
              <a:rPr lang="fr-FR" dirty="0"/>
              <a:t>  (CEA/DAM/DIF/DPTA)</a:t>
            </a:r>
          </a:p>
          <a:p>
            <a:pPr lvl="1"/>
            <a:r>
              <a:rPr lang="fr-FR" b="1" dirty="0" err="1"/>
              <a:t>Jeyathasan</a:t>
            </a:r>
            <a:r>
              <a:rPr lang="fr-FR" b="1" dirty="0"/>
              <a:t> </a:t>
            </a:r>
            <a:r>
              <a:rPr lang="fr-FR" b="1" dirty="0" err="1"/>
              <a:t>Viswanathan</a:t>
            </a:r>
            <a:r>
              <a:rPr lang="fr-FR" b="1" dirty="0"/>
              <a:t> (CEA/IRIG/DSBT) – 21/5/2020</a:t>
            </a:r>
          </a:p>
          <a:p>
            <a:pPr lvl="1"/>
            <a:r>
              <a:rPr lang="fr-FR" b="1" dirty="0"/>
              <a:t>+ Pierre Forestier Colleoni – </a:t>
            </a:r>
            <a:r>
              <a:rPr lang="fr-FR" b="1" dirty="0" err="1"/>
              <a:t>Postdoc</a:t>
            </a:r>
            <a:r>
              <a:rPr lang="fr-FR" b="1" dirty="0"/>
              <a:t> (CEA/LYDIL) – 17/10/2019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9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du </a:t>
            </a:r>
            <a:r>
              <a:rPr lang="fr-FR" dirty="0" err="1"/>
              <a:t>GdR</a:t>
            </a:r>
            <a:r>
              <a:rPr lang="fr-FR"/>
              <a:t> APPEL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b="1" dirty="0">
                <a:solidFill>
                  <a:srgbClr val="002060"/>
                </a:solidFill>
              </a:rPr>
              <a:t>Regrouper</a:t>
            </a:r>
            <a:r>
              <a:rPr lang="fr-FR" dirty="0"/>
              <a:t> la communauté française en capacité de contribuer aux R&amp;D ayant pour finalité la mise au point de futurs accélérateurs utilisant l’accélération laser plasma ;</a:t>
            </a:r>
            <a:endParaRPr lang="en-US" dirty="0"/>
          </a:p>
          <a:p>
            <a:pPr lvl="0"/>
            <a:r>
              <a:rPr lang="fr-FR" b="1" dirty="0">
                <a:solidFill>
                  <a:srgbClr val="002060"/>
                </a:solidFill>
              </a:rPr>
              <a:t>Rendre plus visible</a:t>
            </a:r>
            <a:r>
              <a:rPr lang="fr-FR" dirty="0"/>
              <a:t> la communauté française autour de cette thématique ;</a:t>
            </a:r>
            <a:endParaRPr lang="en-US" dirty="0"/>
          </a:p>
          <a:p>
            <a:pPr lvl="0"/>
            <a:r>
              <a:rPr lang="fr-FR" b="1" dirty="0">
                <a:solidFill>
                  <a:srgbClr val="002060"/>
                </a:solidFill>
              </a:rPr>
              <a:t>Contribuer aux réflexions stratégiques </a:t>
            </a:r>
            <a:r>
              <a:rPr lang="fr-FR" dirty="0"/>
              <a:t>pour la définition d’une feuille de route nationale sur cette  thématique ;</a:t>
            </a:r>
            <a:endParaRPr lang="en-US" dirty="0"/>
          </a:p>
          <a:p>
            <a:pPr lvl="0"/>
            <a:r>
              <a:rPr lang="fr-FR" b="1" dirty="0">
                <a:solidFill>
                  <a:srgbClr val="002060"/>
                </a:solidFill>
              </a:rPr>
              <a:t>Mettre en place une structure de coordination </a:t>
            </a:r>
            <a:r>
              <a:rPr lang="fr-FR" dirty="0"/>
              <a:t>des efforts expérimentaux nationaux et de la participation aux projets internationaux.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35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critères financiers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400" dirty="0"/>
              <a:t>Rappels, critères concernant les demandes financières</a:t>
            </a:r>
          </a:p>
          <a:p>
            <a:pPr marL="400050" lvl="1" indent="0">
              <a:buNone/>
            </a:pPr>
            <a:r>
              <a:rPr lang="fr-FR" sz="2000" dirty="0"/>
              <a:t>Les activités proposées pour financement doivent </a:t>
            </a:r>
          </a:p>
          <a:p>
            <a:pPr marL="400050" lvl="1" indent="0">
              <a:buNone/>
            </a:pPr>
            <a:r>
              <a:rPr lang="fr-FR" sz="2000" dirty="0"/>
              <a:t>1. être rattachées à la thématique du </a:t>
            </a:r>
            <a:r>
              <a:rPr lang="fr-FR" sz="2000" dirty="0" err="1"/>
              <a:t>GdR</a:t>
            </a:r>
            <a:r>
              <a:rPr lang="fr-FR" sz="2000" dirty="0"/>
              <a:t> APPEL </a:t>
            </a:r>
          </a:p>
          <a:p>
            <a:pPr marL="400050" lvl="1" indent="0">
              <a:buNone/>
            </a:pPr>
            <a:r>
              <a:rPr lang="fr-FR" sz="2000" dirty="0"/>
              <a:t>2. être considérées comme prioritaires par les coordinateurs et coordinatrices du ou des axes qui les proposent </a:t>
            </a:r>
          </a:p>
          <a:p>
            <a:pPr marL="400050" lvl="1" indent="0">
              <a:buNone/>
            </a:pPr>
            <a:r>
              <a:rPr lang="fr-FR" sz="2000" dirty="0"/>
              <a:t>3. impliquer des membres des équipes du </a:t>
            </a:r>
            <a:r>
              <a:rPr lang="fr-FR" sz="2000" dirty="0" err="1"/>
              <a:t>GdR</a:t>
            </a:r>
            <a:r>
              <a:rPr lang="fr-FR" sz="2000" dirty="0"/>
              <a:t> </a:t>
            </a:r>
          </a:p>
          <a:p>
            <a:pPr marL="400050" lvl="1" indent="0">
              <a:buNone/>
            </a:pPr>
            <a:r>
              <a:rPr lang="fr-FR" sz="2000" dirty="0"/>
              <a:t>4. contribuer à répondre à au moins un des objectifs du </a:t>
            </a:r>
            <a:r>
              <a:rPr lang="fr-FR" sz="2000" dirty="0" err="1"/>
              <a:t>GdR</a:t>
            </a:r>
            <a:endParaRPr lang="fr-FR" sz="2000" dirty="0"/>
          </a:p>
          <a:p>
            <a:pPr marL="0" indent="0">
              <a:buNone/>
            </a:pPr>
            <a:r>
              <a:rPr lang="fr-FR" sz="2400" dirty="0"/>
              <a:t>Fonctionnement pour 2020: appel à la communauté</a:t>
            </a:r>
          </a:p>
        </p:txBody>
      </p:sp>
    </p:spTree>
    <p:extLst>
      <p:ext uri="{BB962C8B-B14F-4D97-AF65-F5344CB8AC3E}">
        <p14:creationId xmlns:p14="http://schemas.microsoft.com/office/powerpoint/2010/main" val="3601394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 4/ Point sur l'activité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47509"/>
            <a:ext cx="8229600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FR" sz="2400" dirty="0"/>
              <a:t>Recenser et afficher  (mettre à jour)</a:t>
            </a:r>
          </a:p>
          <a:p>
            <a:pPr>
              <a:spcBef>
                <a:spcPts val="1200"/>
              </a:spcBef>
            </a:pPr>
            <a:r>
              <a:rPr lang="fr-FR" sz="2400" dirty="0"/>
              <a:t>Publications (</a:t>
            </a:r>
            <a:r>
              <a:rPr lang="fr-FR" sz="2400" dirty="0" err="1"/>
              <a:t>cf</a:t>
            </a:r>
            <a:r>
              <a:rPr lang="fr-FR" sz="2400" dirty="0"/>
              <a:t> site web), Liste de publications 2019 en ligne sur le site du </a:t>
            </a:r>
            <a:r>
              <a:rPr lang="fr-FR" sz="2400" dirty="0" err="1"/>
              <a:t>GdR</a:t>
            </a:r>
            <a:r>
              <a:rPr lang="fr-FR" sz="2400" dirty="0"/>
              <a:t>, 2020 à compléter</a:t>
            </a:r>
          </a:p>
          <a:p>
            <a:pPr>
              <a:spcBef>
                <a:spcPts val="1200"/>
              </a:spcBef>
            </a:pPr>
            <a:r>
              <a:rPr lang="fr-FR" sz="2400" dirty="0"/>
              <a:t>Doctorants (démarré par ND: maj??), thèses soutenues, nouveaux étudiants</a:t>
            </a:r>
          </a:p>
          <a:p>
            <a:pPr>
              <a:spcBef>
                <a:spcPts val="1200"/>
              </a:spcBef>
            </a:pPr>
            <a:r>
              <a:rPr lang="fr-FR" sz="2400" dirty="0"/>
              <a:t>HDR (démarré par ND: maj??), </a:t>
            </a:r>
          </a:p>
          <a:p>
            <a:pPr>
              <a:spcBef>
                <a:spcPts val="1200"/>
              </a:spcBef>
            </a:pPr>
            <a:r>
              <a:rPr lang="fr-FR" sz="2400" b="1" dirty="0"/>
              <a:t>Plateformes/outils</a:t>
            </a:r>
            <a:r>
              <a:rPr lang="fr-FR" sz="2400" dirty="0"/>
              <a:t>: Recensement plateformes en cours, lien non public pour l’instant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2400" dirty="0"/>
              <a:t>http://gdr-appel.fr/index.php/plateformes-et-outils/</a:t>
            </a:r>
          </a:p>
          <a:p>
            <a:pPr marL="0" indent="0">
              <a:buNone/>
            </a:pPr>
            <a:r>
              <a:rPr lang="fr-FR" sz="2400" dirty="0"/>
              <a:t>Plateformes: LIDYL, APOLLON, salle noire</a:t>
            </a:r>
          </a:p>
          <a:p>
            <a:pPr marL="0" indent="0">
              <a:buNone/>
            </a:pPr>
            <a:r>
              <a:rPr lang="fr-FR" sz="2400" dirty="0"/>
              <a:t>Codes: - Calder - SMILEI</a:t>
            </a:r>
          </a:p>
          <a:p>
            <a:pPr marL="0" indent="0">
              <a:buNone/>
            </a:pPr>
            <a:r>
              <a:rPr lang="fr-FR" sz="2400" dirty="0"/>
              <a:t>Outils: - Cryostat pour cibles cryogéniques</a:t>
            </a:r>
            <a:endParaRPr lang="en-US" sz="2400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30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    Ordre du jour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FR" sz="2800" dirty="0"/>
              <a:t>1/ Désignation du secrétaire de réunion 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2/ Approbation du CR du copil 07 du 15 septembre 2020 et revue des actions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2800" dirty="0"/>
              <a:t>3/ Remplacement de A Chancé comme </a:t>
            </a:r>
            <a:r>
              <a:rPr lang="fr-FR" sz="2800" dirty="0" err="1"/>
              <a:t>co</a:t>
            </a:r>
            <a:r>
              <a:rPr lang="fr-FR" sz="2800" dirty="0"/>
              <a:t>-coordinateur de l’axe 2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4/ Point sur l'activité du </a:t>
            </a:r>
            <a:r>
              <a:rPr lang="fr-FR" sz="2800" dirty="0" err="1"/>
              <a:t>GdR</a:t>
            </a:r>
            <a:r>
              <a:rPr lang="fr-FR" sz="2800" dirty="0"/>
              <a:t>  et préparation des réunions thématiques 2021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5/ Echange d’infos sur les projets en cours (demande de financements, montage, …) et les communications sur la thématique 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6/ Proposition pour la préparation de la feuille de route APPEL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7/ Divers </a:t>
            </a:r>
            <a:br>
              <a:rPr lang="fr-FR" sz="2800" dirty="0"/>
            </a:br>
            <a:endParaRPr lang="en-US" sz="28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46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3/ Remplacement de A Chancé comme </a:t>
            </a:r>
            <a:r>
              <a:rPr lang="fr-FR" sz="3200" dirty="0" err="1"/>
              <a:t>co</a:t>
            </a:r>
            <a:r>
              <a:rPr lang="fr-FR" sz="3200" dirty="0"/>
              <a:t>-coordinateur de l’axe 2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47509"/>
            <a:ext cx="8229600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AC mobilisé sur d’autres activités, souhaite se retirer de la coordination de cet axe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Profil pour coordination axe 2 à discuter:</a:t>
            </a:r>
          </a:p>
          <a:p>
            <a:pPr marL="0" indent="0">
              <a:buNone/>
            </a:pPr>
            <a:r>
              <a:rPr lang="fr-FR" sz="2400" dirty="0"/>
              <a:t>Expérience accélérateurs </a:t>
            </a:r>
            <a:r>
              <a:rPr lang="fr-FR" sz="2400" dirty="0" smtClean="0"/>
              <a:t>conventionnels </a:t>
            </a:r>
            <a:r>
              <a:rPr lang="fr-FR" sz="2400" dirty="0"/>
              <a:t>et design accélérateurs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46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 4/ Point sur l'activité 2020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53998"/>
            <a:ext cx="8229600" cy="46371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400" dirty="0"/>
              <a:t>Bilan des réunions thématiques   en 2020</a:t>
            </a:r>
          </a:p>
          <a:p>
            <a:r>
              <a:rPr lang="fr-FR" sz="2400" dirty="0"/>
              <a:t>Journée </a:t>
            </a:r>
            <a:r>
              <a:rPr lang="fr-FR" sz="2400" b="1" dirty="0"/>
              <a:t>applications médicales </a:t>
            </a:r>
            <a:r>
              <a:rPr lang="fr-FR" sz="2400" dirty="0"/>
              <a:t>(prévue 16 Juin, reportée 7 octobre 2020, </a:t>
            </a:r>
            <a:br>
              <a:rPr lang="fr-FR" sz="2400" dirty="0"/>
            </a:br>
            <a:r>
              <a:rPr lang="fr-FR" sz="2400" dirty="0" err="1"/>
              <a:t>Org</a:t>
            </a:r>
            <a:r>
              <a:rPr lang="fr-FR" sz="2400" dirty="0"/>
              <a:t>. Rui </a:t>
            </a:r>
            <a:r>
              <a:rPr lang="fr-FR" sz="2400" dirty="0" err="1"/>
              <a:t>Prazeres</a:t>
            </a:r>
            <a:r>
              <a:rPr lang="fr-FR" sz="2400" dirty="0"/>
              <a:t>): en </a:t>
            </a:r>
            <a:r>
              <a:rPr lang="fr-FR" sz="2400" dirty="0" err="1"/>
              <a:t>visio</a:t>
            </a:r>
            <a:r>
              <a:rPr lang="fr-FR" sz="2400" dirty="0"/>
              <a:t>, rapport</a:t>
            </a:r>
          </a:p>
          <a:p>
            <a:r>
              <a:rPr lang="fr-FR" sz="2400" dirty="0"/>
              <a:t>Présentation de </a:t>
            </a:r>
            <a:r>
              <a:rPr lang="fr-FR" sz="2400" b="1" dirty="0"/>
              <a:t>l’état d’avancement de l’installation Apollon </a:t>
            </a:r>
            <a:r>
              <a:rPr lang="fr-FR" sz="2400" dirty="0"/>
              <a:t>par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F</a:t>
            </a:r>
            <a:r>
              <a:rPr lang="fr-FR" sz="2400" dirty="0"/>
              <a:t>. Matthieu  et D. Papadopoulos (14 octobre 2020 ): 1h de </a:t>
            </a:r>
            <a:r>
              <a:rPr lang="fr-FR" sz="2400" dirty="0" err="1"/>
              <a:t>pres</a:t>
            </a:r>
            <a:r>
              <a:rPr lang="fr-FR" sz="2400" dirty="0"/>
              <a:t> et 1h de discussion Q&amp;R</a:t>
            </a:r>
          </a:p>
          <a:p>
            <a:endParaRPr lang="fr-FR" sz="2400" dirty="0"/>
          </a:p>
          <a:p>
            <a:r>
              <a:rPr lang="fr-FR" sz="2400" dirty="0"/>
              <a:t>Dates à trouver pour</a:t>
            </a:r>
          </a:p>
          <a:p>
            <a:r>
              <a:rPr lang="fr-FR" sz="2400" dirty="0"/>
              <a:t>Journée </a:t>
            </a:r>
            <a:r>
              <a:rPr lang="fr-FR" sz="2400" b="1" dirty="0"/>
              <a:t>Accélérateur d’Ions</a:t>
            </a:r>
            <a:r>
              <a:rPr lang="fr-FR" sz="2400" dirty="0"/>
              <a:t> (2</a:t>
            </a:r>
            <a:r>
              <a:rPr lang="fr-FR" sz="2400" baseline="30000" dirty="0"/>
              <a:t>ème</a:t>
            </a:r>
            <a:r>
              <a:rPr lang="fr-FR" sz="2400" dirty="0"/>
              <a:t> semestre – </a:t>
            </a:r>
            <a:r>
              <a:rPr lang="fr-FR" sz="2400" dirty="0" err="1"/>
              <a:t>Org</a:t>
            </a:r>
            <a:r>
              <a:rPr lang="fr-FR" sz="2400" dirty="0"/>
              <a:t>. Medhi </a:t>
            </a:r>
            <a:r>
              <a:rPr lang="fr-FR" sz="2400" dirty="0" err="1"/>
              <a:t>Tarisien</a:t>
            </a:r>
            <a:r>
              <a:rPr lang="fr-FR" sz="2400" dirty="0"/>
              <a:t>)</a:t>
            </a:r>
          </a:p>
          <a:p>
            <a:r>
              <a:rPr lang="fr-FR" sz="2400" dirty="0"/>
              <a:t>Journée </a:t>
            </a:r>
            <a:r>
              <a:rPr lang="fr-FR" sz="2400" b="1" dirty="0"/>
              <a:t>commune avec réseau instrumentation faisceau </a:t>
            </a:r>
            <a:r>
              <a:rPr lang="fr-FR" sz="2400" dirty="0"/>
              <a:t>(prévue Avril 2020 à reprogrammer, Contact avec Freddy Poirier : Nicolas Delerue)</a:t>
            </a:r>
          </a:p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/>
              <a:t>Actions soutenues: Ecole Joliot Curie, workshop </a:t>
            </a:r>
            <a:r>
              <a:rPr lang="fr-FR" sz="2400" dirty="0" err="1"/>
              <a:t>Smilei</a:t>
            </a:r>
            <a:r>
              <a:rPr lang="fr-FR" sz="2400" dirty="0"/>
              <a:t>…reportées en 2021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49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4/ Propositions pour l'activité 2021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47509"/>
            <a:ext cx="8229600" cy="46371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002060"/>
                </a:solidFill>
              </a:rPr>
              <a:t>Proposition à discuter pour  2021: </a:t>
            </a:r>
          </a:p>
          <a:p>
            <a:r>
              <a:rPr lang="fr-FR" sz="2400" dirty="0"/>
              <a:t>réunions scientifiques  autour des manips Apollon (par salle, contributions des équipes aux programmes),</a:t>
            </a:r>
          </a:p>
          <a:p>
            <a:r>
              <a:rPr lang="fr-FR" sz="2400" dirty="0"/>
              <a:t> autour des projets (PALLAS, LAPLACE, EUPRAXIA…)</a:t>
            </a:r>
          </a:p>
          <a:p>
            <a:r>
              <a:rPr lang="fr-FR" sz="2400" dirty="0"/>
              <a:t>Réunion feuille de route</a:t>
            </a:r>
          </a:p>
          <a:p>
            <a:r>
              <a:rPr lang="fr-FR" sz="2400" dirty="0"/>
              <a:t>AG du </a:t>
            </a:r>
            <a:r>
              <a:rPr lang="fr-FR" sz="2400" dirty="0" err="1"/>
              <a:t>GdR</a:t>
            </a:r>
            <a:r>
              <a:rPr lang="fr-FR" sz="2400" dirty="0"/>
              <a:t>: bilan de l’activité à mi parcours, projets, </a:t>
            </a:r>
            <a:r>
              <a:rPr lang="fr-FR" sz="2400" dirty="0" err="1"/>
              <a:t>pres</a:t>
            </a:r>
            <a:r>
              <a:rPr lang="fr-FR" sz="2400" dirty="0"/>
              <a:t> scientifique…</a:t>
            </a:r>
          </a:p>
          <a:p>
            <a:r>
              <a:rPr lang="fr-FR" sz="2400" dirty="0"/>
              <a:t>Journée </a:t>
            </a:r>
            <a:r>
              <a:rPr lang="fr-FR" sz="2400" b="1" dirty="0"/>
              <a:t>Accélérateur d’Ions</a:t>
            </a:r>
            <a:r>
              <a:rPr lang="fr-FR" sz="2400" dirty="0"/>
              <a:t> (– </a:t>
            </a:r>
            <a:r>
              <a:rPr lang="fr-FR" sz="2400" dirty="0" err="1"/>
              <a:t>Org</a:t>
            </a:r>
            <a:r>
              <a:rPr lang="fr-FR" sz="2400" dirty="0"/>
              <a:t>. Medhi </a:t>
            </a:r>
            <a:r>
              <a:rPr lang="fr-FR" sz="2400" dirty="0" err="1"/>
              <a:t>Tarisien</a:t>
            </a:r>
            <a:r>
              <a:rPr lang="fr-FR" sz="2400" dirty="0"/>
              <a:t>)</a:t>
            </a:r>
          </a:p>
          <a:p>
            <a:r>
              <a:rPr lang="fr-FR" sz="2400" dirty="0"/>
              <a:t>Journée </a:t>
            </a:r>
            <a:r>
              <a:rPr lang="fr-FR" sz="2400" b="1" dirty="0"/>
              <a:t>commune avec réseau instrumentation faisceau </a:t>
            </a:r>
            <a:r>
              <a:rPr lang="fr-FR" sz="2400" dirty="0"/>
              <a:t>(Nicolas Delerue)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b="1" dirty="0">
                <a:solidFill>
                  <a:srgbClr val="002060"/>
                </a:solidFill>
              </a:rPr>
              <a:t>Actions soutenues: </a:t>
            </a:r>
          </a:p>
          <a:p>
            <a:pPr marL="0" indent="0">
              <a:buNone/>
            </a:pPr>
            <a:r>
              <a:rPr lang="fr-FR" sz="2400" dirty="0"/>
              <a:t>Ecole Joliot Curie, workshop </a:t>
            </a:r>
            <a:r>
              <a:rPr lang="fr-FR" sz="2400" dirty="0" err="1"/>
              <a:t>Smilei</a:t>
            </a:r>
            <a:r>
              <a:rPr lang="fr-FR" sz="2400" dirty="0"/>
              <a:t>…reportées en 2021, à (re)confirmer</a:t>
            </a:r>
          </a:p>
          <a:p>
            <a:pPr marL="0" indent="0">
              <a:buNone/>
            </a:pPr>
            <a:r>
              <a:rPr lang="fr-FR" sz="2400" dirty="0"/>
              <a:t>Forum ILP juin 2021 (soutien pour la participation des jeunes)</a:t>
            </a:r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80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5/ Echanges sur les projets en cours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444" y="1556792"/>
            <a:ext cx="8229600" cy="47657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sz="2800" dirty="0" err="1"/>
              <a:t>EuPRAXIA</a:t>
            </a:r>
            <a:r>
              <a:rPr lang="fr-FR" sz="2800" dirty="0"/>
              <a:t>: candidature ESFRI en cours, rempli les conditions, les </a:t>
            </a:r>
            <a:r>
              <a:rPr lang="fr-FR" sz="2800" dirty="0" err="1"/>
              <a:t>negos</a:t>
            </a:r>
            <a:r>
              <a:rPr lang="fr-FR" sz="2800" dirty="0"/>
              <a:t> vont commencer</a:t>
            </a:r>
          </a:p>
          <a:p>
            <a:pPr>
              <a:spcBef>
                <a:spcPts val="1200"/>
              </a:spcBef>
            </a:pPr>
            <a:r>
              <a:rPr lang="fr-FR" sz="2800" dirty="0"/>
              <a:t>Première manip en cours sur Apollon</a:t>
            </a:r>
          </a:p>
          <a:p>
            <a:pPr>
              <a:spcBef>
                <a:spcPts val="1200"/>
              </a:spcBef>
            </a:pPr>
            <a:r>
              <a:rPr lang="fr-FR" sz="2800" dirty="0"/>
              <a:t>Autres projets: …</a:t>
            </a:r>
          </a:p>
          <a:p>
            <a:pPr>
              <a:spcBef>
                <a:spcPts val="1200"/>
              </a:spcBef>
            </a:pPr>
            <a:r>
              <a:rPr lang="fr-FR" sz="2800" dirty="0"/>
              <a:t>Demandes de financements, montage (</a:t>
            </a:r>
            <a:r>
              <a:rPr lang="fr-FR" sz="2800" dirty="0" err="1"/>
              <a:t>equipex</a:t>
            </a:r>
            <a:r>
              <a:rPr lang="fr-FR" sz="2800" dirty="0"/>
              <a:t>, CPER, </a:t>
            </a:r>
            <a:r>
              <a:rPr lang="fr-FR" sz="2800" dirty="0" err="1"/>
              <a:t>sesame</a:t>
            </a:r>
            <a:r>
              <a:rPr lang="fr-FR" sz="2800" dirty="0"/>
              <a:t>, ANR…)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939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67F29DF-219C-4A19-8F3F-30C1D3A9B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6/Discussion de la  feuille de route APPEL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72FAE83-9439-4B79-8E33-22291BBB5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en-US" sz="4800" dirty="0" err="1"/>
              <a:t>Avancement</a:t>
            </a:r>
            <a:r>
              <a:rPr lang="en-US" sz="4800" dirty="0"/>
              <a:t> du travail </a:t>
            </a:r>
          </a:p>
          <a:p>
            <a:r>
              <a:rPr lang="en-US" sz="4800" dirty="0"/>
              <a:t>doc </a:t>
            </a:r>
            <a:r>
              <a:rPr lang="en-US" sz="4800" dirty="0" err="1"/>
              <a:t>fdr</a:t>
            </a:r>
            <a:r>
              <a:rPr lang="en-US" sz="4800" dirty="0"/>
              <a:t> (questions pour aider à la preparations)</a:t>
            </a:r>
          </a:p>
          <a:p>
            <a:r>
              <a:rPr lang="en-US" sz="4800" dirty="0" err="1"/>
              <a:t>S’appuyer</a:t>
            </a:r>
            <a:r>
              <a:rPr lang="en-US" sz="4800" dirty="0"/>
              <a:t> sur docs </a:t>
            </a:r>
            <a:r>
              <a:rPr lang="en-US" sz="4800" dirty="0" err="1"/>
              <a:t>existants</a:t>
            </a:r>
            <a:r>
              <a:rPr lang="en-US" sz="4800" dirty="0"/>
              <a:t>, faire </a:t>
            </a:r>
            <a:r>
              <a:rPr lang="en-US" sz="4800" dirty="0" err="1"/>
              <a:t>participer</a:t>
            </a:r>
            <a:r>
              <a:rPr lang="en-US" sz="4800" dirty="0"/>
              <a:t> les </a:t>
            </a:r>
            <a:r>
              <a:rPr lang="en-US" sz="4800" dirty="0" err="1"/>
              <a:t>équipes</a:t>
            </a:r>
            <a:r>
              <a:rPr lang="en-US" sz="4800" dirty="0"/>
              <a:t>, </a:t>
            </a:r>
          </a:p>
          <a:p>
            <a:endParaRPr lang="fr-FR" sz="4500" b="1" dirty="0"/>
          </a:p>
          <a:p>
            <a:r>
              <a:rPr lang="fr-FR" sz="4500" b="1" dirty="0"/>
              <a:t>Feuille de route préliminaire Accélérateurs laser plasma en France (~10 ans)</a:t>
            </a:r>
          </a:p>
          <a:p>
            <a:r>
              <a:rPr lang="fr-FR" dirty="0"/>
              <a:t>Simulations (PIC, autres, objectifs scientifiques, techniques, numériques)</a:t>
            </a:r>
          </a:p>
          <a:p>
            <a:r>
              <a:rPr lang="fr-FR" dirty="0"/>
              <a:t>Traitement et gestion des données</a:t>
            </a:r>
          </a:p>
          <a:p>
            <a:r>
              <a:rPr lang="fr-FR" dirty="0"/>
              <a:t>démonstrations électrons (Objectifs principaux, étapes et dates, pertinence/ R&amp;D accélérateur, applications des faisceaux e- visées)</a:t>
            </a:r>
          </a:p>
          <a:p>
            <a:r>
              <a:rPr lang="fr-FR" dirty="0"/>
              <a:t>démonstrations Ions (Objectifs principaux, étapes et dates, pertinence/ R&amp;D accélérateur, applications des faisceaux e- visées)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601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="" xmlns:a16="http://schemas.microsoft.com/office/drawing/2014/main" id="{81EA4A3C-2551-4BD4-80DB-A1456860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Contexte international et motivations, situer les efforts, activités ou projets français dans les différents aspects :</a:t>
            </a:r>
          </a:p>
          <a:p>
            <a:r>
              <a:rPr lang="fr-FR" dirty="0"/>
              <a:t>Quels </a:t>
            </a:r>
            <a:r>
              <a:rPr lang="fr-FR" b="1" dirty="0"/>
              <a:t>concepts</a:t>
            </a:r>
            <a:r>
              <a:rPr lang="fr-FR" dirty="0"/>
              <a:t> sont les plus appropriés pour construire un accélérateur laser plasma (électrons, ions) ? Quels </a:t>
            </a:r>
            <a:r>
              <a:rPr lang="fr-FR" b="1" dirty="0"/>
              <a:t>paramètres</a:t>
            </a:r>
            <a:r>
              <a:rPr lang="fr-FR" dirty="0"/>
              <a:t> viser pour les faisceaux de particules ? </a:t>
            </a:r>
          </a:p>
          <a:p>
            <a:r>
              <a:rPr lang="fr-FR" dirty="0"/>
              <a:t>Quels sont les </a:t>
            </a:r>
            <a:r>
              <a:rPr lang="fr-FR" b="1" dirty="0"/>
              <a:t>outils (modèles, codes) de simulation </a:t>
            </a:r>
            <a:r>
              <a:rPr lang="fr-FR" dirty="0"/>
              <a:t>disponibles ? performances, fiabilité, limites ? quels développements sont nécessaires ?</a:t>
            </a:r>
          </a:p>
          <a:p>
            <a:r>
              <a:rPr lang="fr-FR" dirty="0"/>
              <a:t>Quelles pourraient être les </a:t>
            </a:r>
            <a:r>
              <a:rPr lang="fr-FR" b="1" dirty="0"/>
              <a:t>structures d’un accélérateur plasma</a:t>
            </a:r>
            <a:r>
              <a:rPr lang="fr-FR" dirty="0"/>
              <a:t> ? éléments de transport entre étages, focalisation, diagnostics de faisceaux. Investissements possibles des groupes français  sur ces aspects</a:t>
            </a:r>
          </a:p>
          <a:p>
            <a:r>
              <a:rPr lang="fr-FR" dirty="0"/>
              <a:t>Quelle </a:t>
            </a:r>
            <a:r>
              <a:rPr lang="fr-FR" b="1" dirty="0"/>
              <a:t>R&amp;D expérimentale</a:t>
            </a:r>
            <a:r>
              <a:rPr lang="fr-FR" dirty="0"/>
              <a:t>, en cours ou à prévoir : test de concepts et de techniques, activité expérimentale utilisant les installations </a:t>
            </a:r>
            <a:r>
              <a:rPr lang="fr-FR" dirty="0" err="1"/>
              <a:t>fr</a:t>
            </a:r>
            <a:r>
              <a:rPr lang="fr-FR" dirty="0"/>
              <a:t> ou internationales ?</a:t>
            </a:r>
          </a:p>
          <a:p>
            <a:r>
              <a:rPr lang="fr-FR" dirty="0"/>
              <a:t>Quelles </a:t>
            </a:r>
            <a:r>
              <a:rPr lang="fr-FR" b="1" dirty="0"/>
              <a:t>applications</a:t>
            </a:r>
            <a:r>
              <a:rPr lang="fr-FR" dirty="0"/>
              <a:t> développer particulièrement au niveau </a:t>
            </a:r>
            <a:r>
              <a:rPr lang="fr-FR" dirty="0" err="1"/>
              <a:t>fr</a:t>
            </a:r>
            <a:r>
              <a:rPr lang="fr-FR" dirty="0"/>
              <a:t> ?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="" xmlns:a16="http://schemas.microsoft.com/office/drawing/2014/main" id="{1FF93CFE-8FD0-4573-ACD5-A680F9AE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FDR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2308AE5B-3BB9-49F4-889B-F373FB129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6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 7/ Divers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dirty="0"/>
              <a:t>Dates </a:t>
            </a:r>
            <a:r>
              <a:rPr lang="en-US" sz="2800" dirty="0" err="1"/>
              <a:t>prochaines</a:t>
            </a:r>
            <a:r>
              <a:rPr lang="en-US" sz="2800" dirty="0"/>
              <a:t> </a:t>
            </a:r>
            <a:r>
              <a:rPr lang="en-US" sz="2800" dirty="0" err="1"/>
              <a:t>réunions</a:t>
            </a:r>
            <a:endParaRPr lang="en-US" sz="28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0D5F72C-932B-4428-96AC-CE24D4D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F65B9-601A-4107-9DE3-74FF3D1DED29}" type="slidenum"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6210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4803</TotalTime>
  <Words>781</Words>
  <Application>Microsoft Macintosh PowerPoint</Application>
  <PresentationFormat>Présentation à l'écran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Thème Office</vt:lpstr>
      <vt:lpstr>1_Thème Office</vt:lpstr>
      <vt:lpstr>2_Thème Office</vt:lpstr>
      <vt:lpstr>Groupement de Recherche Accélérateurs Plasma  PompEs par Laser GdR APPEL</vt:lpstr>
      <vt:lpstr>    Ordre du jour</vt:lpstr>
      <vt:lpstr>3/ Remplacement de A Chancé comme co-coordinateur de l’axe 2</vt:lpstr>
      <vt:lpstr> 4/ Point sur l'activité 2020</vt:lpstr>
      <vt:lpstr>4/ Propositions pour l'activité 2021</vt:lpstr>
      <vt:lpstr>5/ Echanges sur les projets en cours</vt:lpstr>
      <vt:lpstr>6/Discussion de la  feuille de route APPEL</vt:lpstr>
      <vt:lpstr>Trame FDR</vt:lpstr>
      <vt:lpstr> 7/ Divers</vt:lpstr>
      <vt:lpstr>  Dates des prochaines réunions</vt:lpstr>
      <vt:lpstr>Compléments</vt:lpstr>
      <vt:lpstr>Recensement des jeunes chercheurs</vt:lpstr>
      <vt:lpstr> Recensement des HDR</vt:lpstr>
      <vt:lpstr> Contribution des doctorants  à la lettre du GdR</vt:lpstr>
      <vt:lpstr>Objectifs du GdR APPEL</vt:lpstr>
      <vt:lpstr> critères financiers</vt:lpstr>
      <vt:lpstr> 4/ Point sur l'activité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Groupement de Recherche Accélérateurs Laser Plasma GdR ALP</dc:title>
  <dc:creator>Brigitte</dc:creator>
  <cp:lastModifiedBy>Nicolas Delerue</cp:lastModifiedBy>
  <cp:revision>170</cp:revision>
  <cp:lastPrinted>2020-02-12T17:00:08Z</cp:lastPrinted>
  <dcterms:created xsi:type="dcterms:W3CDTF">2018-06-06T12:05:47Z</dcterms:created>
  <dcterms:modified xsi:type="dcterms:W3CDTF">2020-11-20T23:22:06Z</dcterms:modified>
</cp:coreProperties>
</file>