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59"/>
  </p:notesMasterIdLst>
  <p:handoutMasterIdLst>
    <p:handoutMasterId r:id="rId60"/>
  </p:handoutMasterIdLst>
  <p:sldIdLst>
    <p:sldId id="273" r:id="rId7"/>
    <p:sldId id="291" r:id="rId8"/>
    <p:sldId id="343" r:id="rId9"/>
    <p:sldId id="293" r:id="rId10"/>
    <p:sldId id="294" r:id="rId11"/>
    <p:sldId id="295" r:id="rId12"/>
    <p:sldId id="296" r:id="rId13"/>
    <p:sldId id="344" r:id="rId14"/>
    <p:sldId id="298" r:id="rId15"/>
    <p:sldId id="299" r:id="rId16"/>
    <p:sldId id="300" r:id="rId17"/>
    <p:sldId id="301" r:id="rId18"/>
    <p:sldId id="340" r:id="rId19"/>
    <p:sldId id="339" r:id="rId20"/>
    <p:sldId id="341" r:id="rId21"/>
    <p:sldId id="342" r:id="rId22"/>
    <p:sldId id="302" r:id="rId23"/>
    <p:sldId id="303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7" r:id="rId33"/>
    <p:sldId id="347" r:id="rId34"/>
    <p:sldId id="348" r:id="rId35"/>
    <p:sldId id="316" r:id="rId36"/>
    <p:sldId id="318" r:id="rId37"/>
    <p:sldId id="319" r:id="rId38"/>
    <p:sldId id="320" r:id="rId39"/>
    <p:sldId id="321" r:id="rId40"/>
    <p:sldId id="322" r:id="rId41"/>
    <p:sldId id="323" r:id="rId42"/>
    <p:sldId id="330" r:id="rId43"/>
    <p:sldId id="337" r:id="rId44"/>
    <p:sldId id="325" r:id="rId45"/>
    <p:sldId id="326" r:id="rId46"/>
    <p:sldId id="327" r:id="rId47"/>
    <p:sldId id="328" r:id="rId48"/>
    <p:sldId id="345" r:id="rId49"/>
    <p:sldId id="332" r:id="rId50"/>
    <p:sldId id="333" r:id="rId51"/>
    <p:sldId id="336" r:id="rId52"/>
    <p:sldId id="335" r:id="rId53"/>
    <p:sldId id="349" r:id="rId54"/>
    <p:sldId id="350" r:id="rId55"/>
    <p:sldId id="351" r:id="rId56"/>
    <p:sldId id="334" r:id="rId57"/>
    <p:sldId id="338" r:id="rId58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41C"/>
    <a:srgbClr val="71BF44"/>
    <a:srgbClr val="B5131B"/>
    <a:srgbClr val="C2141C"/>
    <a:srgbClr val="A3091B"/>
    <a:srgbClr val="D8161F"/>
    <a:srgbClr val="DF1721"/>
    <a:srgbClr val="C9151E"/>
    <a:srgbClr val="DB1720"/>
    <a:srgbClr val="BB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1345" autoAdjust="0"/>
  </p:normalViewPr>
  <p:slideViewPr>
    <p:cSldViewPr snapToGrid="0" showGuides="1">
      <p:cViewPr varScale="1">
        <p:scale>
          <a:sx n="88" d="100"/>
          <a:sy n="88" d="100"/>
        </p:scale>
        <p:origin x="485" y="62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323" y="-1253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22/04/2022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Slide clé: prendre</a:t>
            </a:r>
            <a:r>
              <a:rPr lang="fr-FR" baseline="0" dirty="0" smtClean="0"/>
              <a:t> du temps, présenter courbes de calibration + MSE</a:t>
            </a:r>
          </a:p>
          <a:p>
            <a:r>
              <a:rPr lang="fr-FR" baseline="0" dirty="0" smtClean="0"/>
              <a:t>Dans certains cas, grande incertitude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9249-545F-49BD-B72B-BE56A07B4E8B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2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Slide clé: prendre</a:t>
            </a:r>
            <a:r>
              <a:rPr lang="fr-FR" baseline="0" dirty="0" smtClean="0"/>
              <a:t> du temps, présenter courbes de calibration + MSE</a:t>
            </a:r>
          </a:p>
          <a:p>
            <a:r>
              <a:rPr lang="fr-FR" baseline="0" dirty="0" smtClean="0"/>
              <a:t>Dans certains cas, grande incertitude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9249-545F-49BD-B72B-BE56A07B4E8B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10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ED1C4103-FF01-4613-BB77-A54429AC18D2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16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22 avril 2022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1105606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</a:rPr>
              <a:t>Geoffrey</a:t>
            </a:r>
            <a:r>
              <a:rPr lang="fr-FR" sz="1100" baseline="0" dirty="0" smtClean="0">
                <a:latin typeface="Calibri" panose="020F0502020204030204" pitchFamily="34" charset="0"/>
              </a:rPr>
              <a:t> DANIEL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  <p:sldLayoutId id="2147483733" r:id="rId13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22 avril 2022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22 avril 2022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7.03342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7.03342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7.03342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7.03342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oi.org/10.1016/j.inffus.2021.05.008" TargetMode="Externa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7.03342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7.03342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7.03342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rxiv.org/abs/2107.03342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rxiv.org/abs/2107.03342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inffus.2021.05.008" TargetMode="External"/><Relationship Id="rId2" Type="http://schemas.openxmlformats.org/officeDocument/2006/relationships/hyperlink" Target="https://arxiv.org/abs/2107.03342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rxiv.org/abs/1506.02142v6" TargetMode="External"/><Relationship Id="rId5" Type="http://schemas.openxmlformats.org/officeDocument/2006/relationships/hyperlink" Target="https://arxiv.org/abs/1505.05424v2" TargetMode="External"/><Relationship Id="rId4" Type="http://schemas.openxmlformats.org/officeDocument/2006/relationships/hyperlink" Target="https://publications.aston.ac.uk/id/eprint/373/1/NCRG_94_004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1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764552" y="3547316"/>
            <a:ext cx="6068911" cy="1070768"/>
          </a:xfrm>
        </p:spPr>
        <p:txBody>
          <a:bodyPr/>
          <a:lstStyle/>
          <a:p>
            <a:pPr algn="ctr"/>
            <a:r>
              <a:rPr lang="en-US" dirty="0"/>
              <a:t>Uncertainty quantification in Deep Learning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351067" y="4817458"/>
            <a:ext cx="5366142" cy="378270"/>
          </a:xfrm>
        </p:spPr>
        <p:txBody>
          <a:bodyPr/>
          <a:lstStyle/>
          <a:p>
            <a:r>
              <a:rPr lang="fr-FR" dirty="0" smtClean="0"/>
              <a:t>Geoffrey DANIEL, CEA/DES/ISAS/DM2S/STMF/LGLS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5539751" y="559976"/>
            <a:ext cx="4846533" cy="2474181"/>
            <a:chOff x="5181387" y="299112"/>
            <a:chExt cx="4846533" cy="2474181"/>
          </a:xfrm>
        </p:grpSpPr>
        <p:pic>
          <p:nvPicPr>
            <p:cNvPr id="1026" name="Picture 2" descr="Understanding neural networks through visualization | Druva"/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387" y="299112"/>
              <a:ext cx="4712726" cy="247418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9398001" y="2519680"/>
              <a:ext cx="629919" cy="253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050" dirty="0" err="1">
                  <a:solidFill>
                    <a:schemeClr val="bg1"/>
                  </a:solidFill>
                </a:rPr>
                <a:t>D</a:t>
              </a:r>
              <a:r>
                <a:rPr lang="fr-FR" sz="1050" dirty="0" err="1" smtClean="0">
                  <a:solidFill>
                    <a:schemeClr val="bg1"/>
                  </a:solidFill>
                </a:rPr>
                <a:t>ruva</a:t>
              </a:r>
              <a:endParaRPr lang="fr-FR" sz="1800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224341" y="793095"/>
              <a:ext cx="660758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80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  <a:endParaRPr lang="fr-FR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87383" y="1030513"/>
            <a:ext cx="10565835" cy="461370"/>
          </a:xfrm>
        </p:spPr>
        <p:txBody>
          <a:bodyPr/>
          <a:lstStyle/>
          <a:p>
            <a:r>
              <a:rPr lang="fr-FR" sz="2400" dirty="0" smtClean="0"/>
              <a:t>Classification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: </a:t>
            </a:r>
            <a:r>
              <a:rPr lang="fr-FR" sz="2400" dirty="0" err="1" smtClean="0"/>
              <a:t>Aleatoric</a:t>
            </a:r>
            <a:r>
              <a:rPr lang="fr-FR" sz="2400" dirty="0" smtClean="0"/>
              <a:t> </a:t>
            </a:r>
            <a:r>
              <a:rPr lang="fr-FR" sz="2400" dirty="0" err="1" smtClean="0"/>
              <a:t>uncertainty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87383" y="1628806"/>
                <a:ext cx="111382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fr-FR" sz="1800" dirty="0" smtClean="0"/>
                  <a:t>, a model </a:t>
                </a:r>
                <a:r>
                  <a:rPr lang="fr-FR" sz="1800" dirty="0" err="1" smtClean="0"/>
                  <a:t>with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parameters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1800" dirty="0" smtClean="0"/>
                  <a:t>,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1800" dirty="0" smtClean="0"/>
                  <a:t> an input data</a:t>
                </a:r>
              </a:p>
              <a:p>
                <a:pPr algn="l"/>
                <a:endParaRPr lang="fr-FR" sz="1800" dirty="0"/>
              </a:p>
              <a:p>
                <a:pPr algn="l"/>
                <a:r>
                  <a:rPr lang="fr-FR" sz="1800" dirty="0" smtClean="0"/>
                  <a:t>The </a:t>
                </a:r>
                <a:r>
                  <a:rPr lang="fr-FR" sz="1800" dirty="0" err="1" smtClean="0"/>
                  <a:t>aleatoric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uncertainty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can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be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interpreted</a:t>
                </a:r>
                <a:r>
                  <a:rPr lang="fr-FR" sz="1800" dirty="0" smtClean="0"/>
                  <a:t> as the </a:t>
                </a:r>
                <a:r>
                  <a:rPr lang="fr-FR" sz="1800" dirty="0" err="1" smtClean="0"/>
                  <a:t>uncertainty</a:t>
                </a:r>
                <a:r>
                  <a:rPr lang="fr-FR" sz="1800" dirty="0" smtClean="0"/>
                  <a:t> in the </a:t>
                </a:r>
                <a:r>
                  <a:rPr lang="fr-FR" sz="1800" dirty="0" err="1" smtClean="0"/>
                  <a:t>decision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between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each</a:t>
                </a:r>
                <a:r>
                  <a:rPr lang="fr-FR" sz="1800" dirty="0" smtClean="0"/>
                  <a:t> class.</a:t>
                </a:r>
              </a:p>
              <a:p>
                <a:pPr algn="l"/>
                <a:endParaRPr lang="fr-FR" sz="1800" dirty="0" smtClean="0"/>
              </a:p>
              <a:p>
                <a:pPr algn="l"/>
                <a:r>
                  <a:rPr lang="fr-FR" sz="1800" dirty="0" err="1" smtClean="0"/>
                  <a:t>Example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with</a:t>
                </a:r>
                <a:r>
                  <a:rPr lang="fr-FR" sz="1800" dirty="0" smtClean="0"/>
                  <a:t> 3 classes: 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3" y="1628806"/>
                <a:ext cx="11138263" cy="1477328"/>
              </a:xfrm>
              <a:prstGeom prst="rect">
                <a:avLst/>
              </a:prstGeom>
              <a:blipFill>
                <a:blip r:embed="rId2"/>
                <a:stretch>
                  <a:fillRect l="-438" t="-2058" b="-53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0" t="7739" r="2388" b="16838"/>
          <a:stretch/>
        </p:blipFill>
        <p:spPr>
          <a:xfrm>
            <a:off x="2633675" y="3558677"/>
            <a:ext cx="6445678" cy="1973420"/>
          </a:xfrm>
          <a:prstGeom prst="rect">
            <a:avLst/>
          </a:prstGeom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3133792" y="3052422"/>
            <a:ext cx="198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/>
              <a:t>Low</a:t>
            </a:r>
            <a:r>
              <a:rPr lang="fr-FR" sz="1800" dirty="0" smtClean="0"/>
              <a:t> </a:t>
            </a:r>
            <a:r>
              <a:rPr lang="fr-FR" sz="1800" dirty="0" err="1" smtClean="0"/>
              <a:t>uncertainty</a:t>
            </a:r>
            <a:endParaRPr lang="fr-FR" sz="1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462969" y="2912346"/>
            <a:ext cx="261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High </a:t>
            </a:r>
            <a:r>
              <a:rPr lang="fr-FR" sz="1800" dirty="0" err="1" smtClean="0"/>
              <a:t>uncertainty</a:t>
            </a:r>
            <a:endParaRPr lang="fr-FR" sz="1800" dirty="0" smtClean="0"/>
          </a:p>
          <a:p>
            <a:pPr algn="ctr"/>
            <a:r>
              <a:rPr lang="fr-FR" sz="1800" dirty="0" smtClean="0"/>
              <a:t>(</a:t>
            </a:r>
            <a:r>
              <a:rPr lang="fr-FR" sz="1800" dirty="0" err="1" smtClean="0"/>
              <a:t>fully</a:t>
            </a:r>
            <a:r>
              <a:rPr lang="fr-FR" sz="1800" dirty="0" smtClean="0"/>
              <a:t> </a:t>
            </a:r>
            <a:r>
              <a:rPr lang="fr-FR" sz="1800" dirty="0" err="1" smtClean="0"/>
              <a:t>random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133792" y="5669020"/>
            <a:ext cx="576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/>
              <a:t>Quantity</a:t>
            </a:r>
            <a:r>
              <a:rPr lang="fr-FR" sz="2400" b="1" dirty="0" smtClean="0"/>
              <a:t> to </a:t>
            </a:r>
            <a:r>
              <a:rPr lang="fr-FR" sz="2400" b="1" dirty="0" err="1" smtClean="0"/>
              <a:t>synthetise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this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knowledge</a:t>
            </a:r>
            <a:r>
              <a:rPr lang="fr-FR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08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7057" y="1628806"/>
            <a:ext cx="11138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Quantification </a:t>
            </a:r>
            <a:r>
              <a:rPr lang="fr-FR" sz="1800" dirty="0" err="1" smtClean="0"/>
              <a:t>from</a:t>
            </a:r>
            <a:r>
              <a:rPr lang="fr-FR" sz="1800" dirty="0" smtClean="0"/>
              <a:t> information </a:t>
            </a:r>
            <a:r>
              <a:rPr lang="fr-FR" sz="1800" dirty="0" err="1" smtClean="0"/>
              <a:t>theory</a:t>
            </a:r>
            <a:r>
              <a:rPr lang="fr-FR" sz="1800" dirty="0" smtClean="0"/>
              <a:t>: </a:t>
            </a:r>
            <a:r>
              <a:rPr lang="fr-FR" sz="1800" b="1" dirty="0" smtClean="0"/>
              <a:t>Shannon </a:t>
            </a:r>
            <a:r>
              <a:rPr lang="fr-FR" sz="1800" b="1" dirty="0" err="1" smtClean="0"/>
              <a:t>entropy</a:t>
            </a:r>
            <a:endParaRPr lang="fr-FR" sz="1800" b="1" dirty="0" smtClean="0"/>
          </a:p>
        </p:txBody>
      </p:sp>
      <p:pic>
        <p:nvPicPr>
          <p:cNvPr id="9" name="Image 8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50" t="7739" r="2388" b="16838"/>
          <a:stretch/>
        </p:blipFill>
        <p:spPr>
          <a:xfrm>
            <a:off x="2791646" y="3657409"/>
            <a:ext cx="6445678" cy="1973420"/>
          </a:xfrm>
          <a:prstGeom prst="rect">
            <a:avLst/>
          </a:prstGeom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3290547" y="3288077"/>
            <a:ext cx="198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/>
              <a:t>Low</a:t>
            </a:r>
            <a:r>
              <a:rPr lang="fr-FR" sz="1800" dirty="0"/>
              <a:t> </a:t>
            </a:r>
            <a:r>
              <a:rPr lang="fr-FR" sz="1800" dirty="0" err="1"/>
              <a:t>uncertainty</a:t>
            </a:r>
            <a:endParaRPr lang="fr-F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915617" y="2126532"/>
                <a:ext cx="10197737" cy="83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func>
                            <m:func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0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7" y="2126532"/>
                <a:ext cx="10197737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476588" y="5627212"/>
            <a:ext cx="2464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Shannon </a:t>
            </a:r>
            <a:r>
              <a:rPr lang="fr-FR" sz="1800" dirty="0" err="1" smtClean="0"/>
              <a:t>entropy</a:t>
            </a:r>
            <a:r>
              <a:rPr lang="fr-FR" sz="1800" dirty="0" smtClean="0"/>
              <a:t>:</a:t>
            </a:r>
            <a:endParaRPr lang="fr-F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938885" y="5627212"/>
                <a:ext cx="935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dirty="0" smtClean="0">
                          <a:latin typeface="Cambria Math" panose="02040503050406030204" pitchFamily="18" charset="0"/>
                        </a:rPr>
                        <m:t>0,61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885" y="5627212"/>
                <a:ext cx="935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739639" y="5627212"/>
                <a:ext cx="227512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1,1=</m:t>
                    </m:r>
                    <m:func>
                      <m:func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r>
                  <a:rPr lang="fr-FR" sz="1800" dirty="0" smtClean="0"/>
                  <a:t> (maximal </a:t>
                </a:r>
                <a:r>
                  <a:rPr lang="fr-FR" sz="1800" dirty="0" err="1" smtClean="0"/>
                  <a:t>entropy</a:t>
                </a:r>
                <a:r>
                  <a:rPr lang="fr-FR" sz="1800" dirty="0" smtClean="0"/>
                  <a:t>)</a:t>
                </a:r>
                <a:endParaRPr lang="fr-FR" sz="18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639" y="5627212"/>
                <a:ext cx="2275129" cy="646331"/>
              </a:xfrm>
              <a:prstGeom prst="rect">
                <a:avLst/>
              </a:prstGeom>
              <a:blipFill>
                <a:blip r:embed="rId6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18226" y="3130597"/>
            <a:ext cx="2431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/>
              <a:t>Example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3 classes: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94345" y="3064861"/>
            <a:ext cx="261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/>
              <a:t>High </a:t>
            </a:r>
            <a:r>
              <a:rPr lang="fr-FR" sz="1800" dirty="0" err="1"/>
              <a:t>uncertainty</a:t>
            </a:r>
            <a:endParaRPr lang="fr-FR" sz="1800" dirty="0"/>
          </a:p>
          <a:p>
            <a:pPr algn="ctr"/>
            <a:r>
              <a:rPr lang="fr-FR" sz="1800" dirty="0"/>
              <a:t>(</a:t>
            </a:r>
            <a:r>
              <a:rPr lang="fr-FR" sz="1800" dirty="0" err="1"/>
              <a:t>fully</a:t>
            </a:r>
            <a:r>
              <a:rPr lang="fr-FR" sz="1800" dirty="0"/>
              <a:t> </a:t>
            </a:r>
            <a:r>
              <a:rPr lang="fr-FR" sz="1800" dirty="0" err="1"/>
              <a:t>random</a:t>
            </a:r>
            <a:r>
              <a:rPr lang="fr-FR" sz="1800" dirty="0"/>
              <a:t>)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87383" y="1030513"/>
            <a:ext cx="10565835" cy="461370"/>
          </a:xfrm>
        </p:spPr>
        <p:txBody>
          <a:bodyPr/>
          <a:lstStyle/>
          <a:p>
            <a:r>
              <a:rPr lang="fr-FR" sz="2400" dirty="0" smtClean="0"/>
              <a:t>Classification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: </a:t>
            </a:r>
            <a:r>
              <a:rPr lang="fr-FR" sz="2400" dirty="0" err="1" smtClean="0"/>
              <a:t>Aleatoric</a:t>
            </a:r>
            <a:r>
              <a:rPr lang="fr-FR" sz="2400" dirty="0" smtClean="0"/>
              <a:t> </a:t>
            </a:r>
            <a:r>
              <a:rPr lang="fr-FR" sz="2400" dirty="0" err="1" smtClean="0"/>
              <a:t>uncertainty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043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 r="54942" b="69897"/>
          <a:stretch/>
        </p:blipFill>
        <p:spPr>
          <a:xfrm>
            <a:off x="2632502" y="1367176"/>
            <a:ext cx="2674031" cy="25912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4" t="33952" r="6997" b="37182"/>
          <a:stretch/>
        </p:blipFill>
        <p:spPr>
          <a:xfrm>
            <a:off x="2508607" y="3958382"/>
            <a:ext cx="2797926" cy="25546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9" t="2062" r="5637" b="71684"/>
          <a:stretch/>
        </p:blipFill>
        <p:spPr>
          <a:xfrm>
            <a:off x="5430428" y="1402382"/>
            <a:ext cx="2930701" cy="2556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65155" r="53735" b="8591"/>
          <a:stretch/>
        </p:blipFill>
        <p:spPr>
          <a:xfrm>
            <a:off x="5504477" y="3983414"/>
            <a:ext cx="2822137" cy="2484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t="34913" r="54252" b="40344"/>
          <a:stretch/>
        </p:blipFill>
        <p:spPr>
          <a:xfrm>
            <a:off x="8724228" y="1402382"/>
            <a:ext cx="3096430" cy="26290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9" t="65429" r="9086" b="10516"/>
          <a:stretch/>
        </p:blipFill>
        <p:spPr>
          <a:xfrm>
            <a:off x="8784701" y="3977342"/>
            <a:ext cx="2959608" cy="250208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37689" y="836359"/>
            <a:ext cx="207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err="1" smtClean="0"/>
              <a:t>Example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15358" y="4852398"/>
            <a:ext cx="171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 smtClean="0"/>
              <a:t>Overlapped</a:t>
            </a:r>
            <a:r>
              <a:rPr lang="fr-FR" sz="1800" b="1" dirty="0" smtClean="0"/>
              <a:t> classes</a:t>
            </a:r>
            <a:endParaRPr lang="fr-FR" sz="18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915358" y="2390719"/>
            <a:ext cx="171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 smtClean="0"/>
              <a:t>Separated</a:t>
            </a:r>
            <a:r>
              <a:rPr lang="fr-FR" sz="1800" b="1" dirty="0" smtClean="0"/>
              <a:t> classes</a:t>
            </a:r>
            <a:endParaRPr lang="fr-FR" sz="18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3042978" y="799222"/>
            <a:ext cx="171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 smtClean="0"/>
              <a:t>Generated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dataset</a:t>
            </a:r>
            <a:endParaRPr lang="fr-FR" sz="18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504477" y="799222"/>
            <a:ext cx="254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 smtClean="0"/>
              <a:t>Expected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entropy</a:t>
            </a:r>
            <a:r>
              <a:rPr lang="fr-FR" sz="1800" b="1" dirty="0" smtClean="0"/>
              <a:t> </a:t>
            </a:r>
            <a:br>
              <a:rPr lang="fr-FR" sz="1800" b="1" dirty="0" smtClean="0"/>
            </a:br>
            <a:r>
              <a:rPr lang="fr-FR" sz="1800" b="1" dirty="0" smtClean="0"/>
              <a:t>(Bayes </a:t>
            </a:r>
            <a:r>
              <a:rPr lang="fr-FR" sz="1800" b="1" dirty="0" err="1" smtClean="0"/>
              <a:t>theorem</a:t>
            </a:r>
            <a:r>
              <a:rPr lang="fr-FR" sz="1800" b="1" dirty="0" smtClean="0"/>
              <a:t>)</a:t>
            </a:r>
            <a:endParaRPr lang="fr-FR" sz="18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8875593" y="799222"/>
            <a:ext cx="277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 smtClean="0"/>
              <a:t>Predicted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entropy</a:t>
            </a:r>
            <a:r>
              <a:rPr lang="fr-FR" sz="1800" b="1" dirty="0" smtClean="0"/>
              <a:t> by a neural network</a:t>
            </a:r>
            <a:endParaRPr lang="fr-FR" sz="18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37689" y="1337305"/>
            <a:ext cx="2096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 smtClean="0"/>
              <a:t>Toy </a:t>
            </a:r>
            <a:r>
              <a:rPr lang="fr-FR" sz="1600" dirty="0" err="1" smtClean="0"/>
              <a:t>dataset</a:t>
            </a:r>
            <a:r>
              <a:rPr lang="fr-FR" sz="1600" dirty="0" smtClean="0"/>
              <a:t> </a:t>
            </a:r>
            <a:r>
              <a:rPr lang="fr-FR" sz="1600" dirty="0" err="1" smtClean="0"/>
              <a:t>generated</a:t>
            </a:r>
            <a:r>
              <a:rPr lang="fr-FR" sz="1600" dirty="0" smtClean="0"/>
              <a:t> by four 2D </a:t>
            </a:r>
            <a:r>
              <a:rPr lang="fr-FR" sz="1600" dirty="0" err="1" smtClean="0"/>
              <a:t>gaussian</a:t>
            </a:r>
            <a:r>
              <a:rPr lang="fr-FR" sz="1600" dirty="0" smtClean="0"/>
              <a:t> distributions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826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7688" y="836359"/>
            <a:ext cx="326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err="1" smtClean="0"/>
              <a:t>Example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MNIST</a:t>
            </a:r>
            <a:endParaRPr lang="fr-FR" sz="2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0" r="50944"/>
          <a:stretch/>
        </p:blipFill>
        <p:spPr>
          <a:xfrm>
            <a:off x="1150327" y="1811383"/>
            <a:ext cx="4545080" cy="4698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07097" y="3046520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fr-FR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4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14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26" y="1298024"/>
            <a:ext cx="9265125" cy="521163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7688" y="836359"/>
            <a:ext cx="326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err="1" smtClean="0"/>
              <a:t>Example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MNIST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7977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 r="51226"/>
          <a:stretch/>
        </p:blipFill>
        <p:spPr>
          <a:xfrm>
            <a:off x="1150327" y="1828800"/>
            <a:ext cx="4518954" cy="4680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07097" y="3046520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fr-FR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7688" y="836359"/>
            <a:ext cx="326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err="1" smtClean="0"/>
              <a:t>Example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MNIST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2187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26" y="1298024"/>
            <a:ext cx="9265125" cy="52116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7688" y="836359"/>
            <a:ext cx="326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err="1" smtClean="0"/>
              <a:t>Example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with</a:t>
            </a:r>
            <a:r>
              <a:rPr lang="fr-FR" sz="2400" b="1" dirty="0" smtClean="0"/>
              <a:t> MNIST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678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87383" y="1030513"/>
            <a:ext cx="10565835" cy="461370"/>
          </a:xfrm>
        </p:spPr>
        <p:txBody>
          <a:bodyPr/>
          <a:lstStyle/>
          <a:p>
            <a:r>
              <a:rPr lang="fr-FR" sz="2400" dirty="0" err="1" smtClean="0"/>
              <a:t>Classifcation</a:t>
            </a:r>
            <a:r>
              <a:rPr lang="fr-FR" sz="2400" dirty="0" smtClean="0"/>
              <a:t>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: </a:t>
            </a:r>
            <a:r>
              <a:rPr lang="fr-FR" sz="2400" dirty="0" err="1" smtClean="0"/>
              <a:t>epistemic</a:t>
            </a:r>
            <a:r>
              <a:rPr lang="fr-FR" sz="2400" dirty="0" smtClean="0"/>
              <a:t> </a:t>
            </a:r>
            <a:r>
              <a:rPr lang="fr-FR" sz="2400" dirty="0" err="1" smtClean="0"/>
              <a:t>uncertainty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48344" y="1689463"/>
                <a:ext cx="10946674" cy="2852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dirty="0" smtClean="0"/>
                  <a:t>Epistemic </a:t>
                </a:r>
                <a:r>
                  <a:rPr lang="fr-FR" sz="1800" dirty="0" err="1" smtClean="0"/>
                  <a:t>uncertainty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can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be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interpreted</a:t>
                </a:r>
                <a:r>
                  <a:rPr lang="fr-FR" sz="1800" dirty="0" smtClean="0"/>
                  <a:t> as the part of </a:t>
                </a:r>
                <a:r>
                  <a:rPr lang="fr-FR" sz="1800" dirty="0" err="1" smtClean="0"/>
                  <a:t>uncertainty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related</a:t>
                </a:r>
                <a:r>
                  <a:rPr lang="fr-FR" sz="1800" dirty="0" smtClean="0"/>
                  <a:t> to the </a:t>
                </a:r>
                <a:r>
                  <a:rPr lang="fr-FR" sz="1800" dirty="0" err="1" smtClean="0"/>
                  <a:t>paramaters</a:t>
                </a:r>
                <a:r>
                  <a:rPr lang="fr-FR" sz="1800" dirty="0" smtClean="0"/>
                  <a:t> of the model.</a:t>
                </a:r>
              </a:p>
              <a:p>
                <a:pPr algn="l"/>
                <a:endParaRPr lang="fr-FR" sz="1800" dirty="0" smtClean="0"/>
              </a:p>
              <a:p>
                <a:pPr algn="l"/>
                <a:r>
                  <a:rPr lang="fr-FR" sz="1800" dirty="0" smtClean="0"/>
                  <a:t>The network </a:t>
                </a:r>
                <a:r>
                  <a:rPr lang="fr-FR" sz="1800" dirty="0" err="1" smtClean="0"/>
                  <a:t>parameters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1800" dirty="0" smtClean="0"/>
                  <a:t> (</a:t>
                </a:r>
                <a:r>
                  <a:rPr lang="fr-FR" sz="1800" dirty="0" err="1" smtClean="0"/>
                  <a:t>weights</a:t>
                </a:r>
                <a:r>
                  <a:rPr lang="fr-FR" sz="1800" dirty="0" smtClean="0"/>
                  <a:t>) are </a:t>
                </a:r>
                <a:r>
                  <a:rPr lang="fr-FR" sz="1800" dirty="0" err="1" smtClean="0"/>
                  <a:t>represented</a:t>
                </a:r>
                <a:r>
                  <a:rPr lang="fr-FR" sz="1800" dirty="0" smtClean="0"/>
                  <a:t> by </a:t>
                </a:r>
                <a:r>
                  <a:rPr lang="fr-FR" sz="1800" dirty="0" err="1" smtClean="0"/>
                  <a:t>random</a:t>
                </a:r>
                <a:r>
                  <a:rPr lang="fr-FR" sz="1800" dirty="0" smtClean="0"/>
                  <a:t> variables, following a (unknown) probability distribution </a:t>
                </a:r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endChr m:val="|"/>
                        <m:ctrlPr>
                          <a:rPr lang="fr-FR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1" i="1" smtClean="0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</m:d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800" b="1" dirty="0" smtClean="0"/>
                  <a:t>, </a:t>
                </a:r>
                <a:r>
                  <a:rPr lang="fr-FR" sz="1800" dirty="0" err="1" smtClean="0"/>
                  <a:t>with</a:t>
                </a:r>
                <a:r>
                  <a:rPr lang="fr-FR" sz="1800" dirty="0" smtClean="0"/>
                  <a:t> the training </a:t>
                </a:r>
                <a:r>
                  <a:rPr lang="fr-FR" sz="1800" dirty="0" err="1" smtClean="0"/>
                  <a:t>dataset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sz="1800" dirty="0" smtClean="0"/>
                  <a:t>.</a:t>
                </a:r>
              </a:p>
              <a:p>
                <a:pPr algn="l"/>
                <a:endParaRPr lang="fr-FR" sz="1800" dirty="0"/>
              </a:p>
              <a:p>
                <a:pPr algn="l"/>
                <a:r>
                  <a:rPr lang="fr-FR" sz="1800" dirty="0" smtClean="0"/>
                  <a:t>Quantification of the </a:t>
                </a:r>
                <a:r>
                  <a:rPr lang="fr-FR" sz="1800" dirty="0" err="1" smtClean="0"/>
                  <a:t>epistemic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uncertainty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using</a:t>
                </a:r>
                <a:r>
                  <a:rPr lang="fr-FR" sz="1800" dirty="0" smtClean="0"/>
                  <a:t> the </a:t>
                </a:r>
                <a:r>
                  <a:rPr lang="fr-FR" sz="1800" dirty="0" err="1" smtClean="0"/>
                  <a:t>mutual</a:t>
                </a:r>
                <a:r>
                  <a:rPr lang="fr-FR" sz="1800" dirty="0" smtClean="0"/>
                  <a:t> information </a:t>
                </a:r>
                <a:r>
                  <a:rPr lang="fr-FR" sz="1800" dirty="0" err="1" smtClean="0"/>
                  <a:t>between</a:t>
                </a:r>
                <a:r>
                  <a:rPr lang="fr-FR" sz="1800" dirty="0" smtClean="0"/>
                  <a:t> the outputs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1800" dirty="0" smtClean="0"/>
                  <a:t> and the network parameters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1800" dirty="0" smtClean="0"/>
                  <a:t>, conditionned by the input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1800" dirty="0" smtClean="0"/>
                  <a:t> and the training set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sz="1800" dirty="0" smtClean="0"/>
                  <a:t> :</a:t>
                </a:r>
              </a:p>
              <a:p>
                <a:pPr algn="l"/>
                <a:endParaRPr lang="fr-FR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𝓘</m:t>
                      </m:r>
                      <m:d>
                        <m:dPr>
                          <m:endChr m:val="|"/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𝓗</m:t>
                      </m:r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∽ </m:t>
                              </m:r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e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e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∽ 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𝓗</m:t>
                          </m:r>
                          <m:d>
                            <m:d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e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fr-FR" sz="1800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4" y="1689463"/>
                <a:ext cx="10946674" cy="2852576"/>
              </a:xfrm>
              <a:prstGeom prst="rect">
                <a:avLst/>
              </a:prstGeom>
              <a:blipFill>
                <a:blip r:embed="rId2"/>
                <a:stretch>
                  <a:fillRect l="-445" t="-10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230371" y="4878336"/>
            <a:ext cx="2300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Epistemic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uncertainty</a:t>
            </a:r>
            <a:endParaRPr lang="fr-FR" sz="1400" b="1" dirty="0"/>
          </a:p>
        </p:txBody>
      </p:sp>
      <p:sp>
        <p:nvSpPr>
          <p:cNvPr id="9" name="Accolade ouvrante 8"/>
          <p:cNvSpPr/>
          <p:nvPr/>
        </p:nvSpPr>
        <p:spPr>
          <a:xfrm rot="16200000">
            <a:off x="2242364" y="4042690"/>
            <a:ext cx="252442" cy="125098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ouvrante 9"/>
          <p:cNvSpPr/>
          <p:nvPr/>
        </p:nvSpPr>
        <p:spPr>
          <a:xfrm rot="16200000">
            <a:off x="4789708" y="3158811"/>
            <a:ext cx="345717" cy="296356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812554" y="4878335"/>
            <a:ext cx="2300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Total </a:t>
            </a:r>
            <a:r>
              <a:rPr lang="fr-FR" sz="1400" b="1" dirty="0" err="1" smtClean="0"/>
              <a:t>uncertainty</a:t>
            </a:r>
            <a:endParaRPr lang="fr-FR" sz="1400" b="1" dirty="0"/>
          </a:p>
        </p:txBody>
      </p:sp>
      <p:sp>
        <p:nvSpPr>
          <p:cNvPr id="12" name="Accolade ouvrante 11"/>
          <p:cNvSpPr/>
          <p:nvPr/>
        </p:nvSpPr>
        <p:spPr>
          <a:xfrm rot="16200000">
            <a:off x="8159962" y="3085333"/>
            <a:ext cx="345715" cy="307258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182807" y="4878334"/>
            <a:ext cx="2300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Aleatoric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uncertainty</a:t>
            </a:r>
            <a:endParaRPr lang="fr-FR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021140" y="5662812"/>
            <a:ext cx="242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/>
              <a:t>Entropy</a:t>
            </a:r>
            <a:r>
              <a:rPr lang="fr-FR" sz="1800" dirty="0" smtClean="0"/>
              <a:t> of the </a:t>
            </a:r>
            <a:r>
              <a:rPr lang="fr-FR" sz="1800" dirty="0" err="1" smtClean="0"/>
              <a:t>mean</a:t>
            </a:r>
            <a:r>
              <a:rPr lang="fr-FR" sz="1800" dirty="0" smtClean="0"/>
              <a:t> </a:t>
            </a:r>
            <a:r>
              <a:rPr lang="fr-FR" sz="1800" dirty="0" err="1" smtClean="0"/>
              <a:t>prediction</a:t>
            </a:r>
            <a:endParaRPr lang="fr-FR" sz="1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421837" y="5662813"/>
            <a:ext cx="244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/>
              <a:t>Mean</a:t>
            </a:r>
            <a:r>
              <a:rPr lang="fr-FR" sz="1800" dirty="0" smtClean="0"/>
              <a:t> </a:t>
            </a:r>
            <a:r>
              <a:rPr lang="fr-FR" sz="1800" dirty="0" err="1" smtClean="0"/>
              <a:t>entropy</a:t>
            </a:r>
            <a:r>
              <a:rPr lang="fr-FR" sz="1800" dirty="0" smtClean="0"/>
              <a:t> of the </a:t>
            </a:r>
            <a:r>
              <a:rPr lang="fr-FR" sz="1800" dirty="0" err="1" smtClean="0"/>
              <a:t>predictions</a:t>
            </a:r>
            <a:endParaRPr lang="fr-FR" sz="1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476588" y="5662811"/>
            <a:ext cx="181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/>
              <a:t>Mutual</a:t>
            </a:r>
            <a:r>
              <a:rPr lang="fr-FR" sz="1800" dirty="0" smtClean="0"/>
              <a:t> information</a:t>
            </a:r>
            <a:endParaRPr lang="fr-FR" sz="1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624180" y="5801310"/>
            <a:ext cx="181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=</a:t>
            </a:r>
            <a:endParaRPr lang="fr-FR" sz="18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025990" y="5685112"/>
            <a:ext cx="181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_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317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287383" y="958227"/>
            <a:ext cx="10565835" cy="461370"/>
          </a:xfrm>
        </p:spPr>
        <p:txBody>
          <a:bodyPr/>
          <a:lstStyle/>
          <a:p>
            <a:r>
              <a:rPr lang="fr-FR" sz="2400" dirty="0" smtClean="0"/>
              <a:t>Classification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: </a:t>
            </a:r>
            <a:r>
              <a:rPr lang="fr-FR" sz="2400" dirty="0" err="1" smtClean="0"/>
              <a:t>epistemic</a:t>
            </a:r>
            <a:r>
              <a:rPr lang="fr-FR" sz="2400" dirty="0" smtClean="0"/>
              <a:t> </a:t>
            </a:r>
            <a:r>
              <a:rPr lang="fr-FR" sz="2400" dirty="0" err="1" smtClean="0"/>
              <a:t>uncertainty</a:t>
            </a:r>
            <a:r>
              <a:rPr lang="fr-FR" sz="2400" dirty="0" smtClean="0"/>
              <a:t>, in practice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48344" y="1532701"/>
                <a:ext cx="10946674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b="1" dirty="0" smtClean="0"/>
                  <a:t>Main </a:t>
                </a:r>
                <a:r>
                  <a:rPr lang="fr-FR" sz="1800" b="1" dirty="0" err="1" smtClean="0"/>
                  <a:t>difficulty</a:t>
                </a:r>
                <a:r>
                  <a:rPr lang="fr-FR" sz="1800" dirty="0" smtClean="0"/>
                  <a:t>: estimation of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fr-FR" sz="1800" dirty="0" smtClean="0"/>
                  <a:t> 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 </a:t>
                </a:r>
                <a:r>
                  <a:rPr lang="fr-FR" sz="1800" dirty="0" err="1" smtClean="0">
                    <a:sym typeface="Wingdings" panose="05000000000000000000" pitchFamily="2" charset="2"/>
                  </a:rPr>
                  <a:t>still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 an open </a:t>
                </a:r>
                <a:r>
                  <a:rPr lang="fr-FR" sz="1800" dirty="0" err="1" smtClean="0">
                    <a:sym typeface="Wingdings" panose="05000000000000000000" pitchFamily="2" charset="2"/>
                  </a:rPr>
                  <a:t>problem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 in </a:t>
                </a:r>
                <a:r>
                  <a:rPr lang="fr-FR" sz="1800" dirty="0" err="1" smtClean="0">
                    <a:sym typeface="Wingdings" panose="05000000000000000000" pitchFamily="2" charset="2"/>
                  </a:rPr>
                  <a:t>Deep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 (and Machine) Learning, </a:t>
                </a:r>
                <a:r>
                  <a:rPr lang="fr-FR" sz="1800" dirty="0" err="1" smtClean="0">
                    <a:sym typeface="Wingdings" panose="05000000000000000000" pitchFamily="2" charset="2"/>
                  </a:rPr>
                  <a:t>numerous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1800" dirty="0" err="1" smtClean="0">
                    <a:sym typeface="Wingdings" panose="05000000000000000000" pitchFamily="2" charset="2"/>
                  </a:rPr>
                  <a:t>methods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 are </a:t>
                </a:r>
                <a:r>
                  <a:rPr lang="fr-FR" sz="1800" dirty="0" err="1" smtClean="0">
                    <a:sym typeface="Wingdings" panose="05000000000000000000" pitchFamily="2" charset="2"/>
                  </a:rPr>
                  <a:t>proposed</a:t>
                </a:r>
                <a:r>
                  <a:rPr lang="fr-FR" sz="1800" dirty="0">
                    <a:sym typeface="Wingdings" panose="05000000000000000000" pitchFamily="2" charset="2"/>
                  </a:rPr>
                  <a:t> </a:t>
                </a:r>
                <a:r>
                  <a:rPr lang="fr-FR" sz="1800" dirty="0" err="1" smtClean="0">
                    <a:sym typeface="Wingdings" panose="05000000000000000000" pitchFamily="2" charset="2"/>
                  </a:rPr>
                  <a:t>that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1800" dirty="0" err="1" smtClean="0">
                    <a:sym typeface="Wingdings" panose="05000000000000000000" pitchFamily="2" charset="2"/>
                  </a:rPr>
                  <a:t>we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1800" dirty="0" err="1" smtClean="0">
                    <a:sym typeface="Wingdings" panose="05000000000000000000" pitchFamily="2" charset="2"/>
                  </a:rPr>
                  <a:t>will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1800" dirty="0" err="1" smtClean="0">
                    <a:sym typeface="Wingdings" panose="05000000000000000000" pitchFamily="2" charset="2"/>
                  </a:rPr>
                  <a:t>present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1800" dirty="0" err="1" smtClean="0">
                    <a:sym typeface="Wingdings" panose="05000000000000000000" pitchFamily="2" charset="2"/>
                  </a:rPr>
                  <a:t>later</a:t>
                </a:r>
                <a:endParaRPr lang="fr-FR" sz="1800" dirty="0" smtClean="0"/>
              </a:p>
              <a:p>
                <a:pPr algn="l"/>
                <a:endParaRPr lang="fr-FR" sz="1800" b="1" dirty="0"/>
              </a:p>
              <a:p>
                <a:pPr algn="l"/>
                <a:r>
                  <a:rPr lang="fr-FR" sz="1800" dirty="0" smtClean="0"/>
                  <a:t>Let suppose </a:t>
                </a:r>
                <a:r>
                  <a:rPr lang="fr-FR" sz="1800" dirty="0" err="1" smtClean="0"/>
                  <a:t>that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fr-FR" sz="1800" dirty="0" smtClean="0"/>
                  <a:t> </a:t>
                </a:r>
                <a:r>
                  <a:rPr lang="fr-FR" sz="1800" dirty="0" err="1" smtClean="0"/>
                  <a:t>is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known</a:t>
                </a:r>
                <a:r>
                  <a:rPr lang="fr-FR" sz="1800" dirty="0" smtClean="0"/>
                  <a:t> (or </a:t>
                </a:r>
                <a:r>
                  <a:rPr lang="fr-FR" sz="1800" dirty="0" err="1" smtClean="0"/>
                  <a:t>estimated</a:t>
                </a:r>
                <a:r>
                  <a:rPr lang="fr-FR" sz="1800" dirty="0" smtClean="0"/>
                  <a:t> at least)</a:t>
                </a:r>
                <a:endParaRPr lang="fr-FR" sz="1800" dirty="0"/>
              </a:p>
              <a:p>
                <a:pPr algn="l"/>
                <a:r>
                  <a:rPr lang="fr-FR" sz="1800" dirty="0" err="1" smtClean="0"/>
                  <a:t>Mutual</a:t>
                </a:r>
                <a:r>
                  <a:rPr lang="fr-FR" sz="1800" dirty="0" smtClean="0"/>
                  <a:t> information </a:t>
                </a:r>
                <a:r>
                  <a:rPr lang="fr-FR" sz="1800" dirty="0" err="1" smtClean="0"/>
                  <a:t>is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still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analytically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intractable</a:t>
                </a:r>
                <a:r>
                  <a:rPr lang="fr-FR" sz="1800" dirty="0" smtClean="0"/>
                  <a:t> 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 use Monte-Carlo </a:t>
                </a:r>
                <a:r>
                  <a:rPr lang="fr-FR" sz="1800" dirty="0" err="1" smtClean="0">
                    <a:sym typeface="Wingdings" panose="05000000000000000000" pitchFamily="2" charset="2"/>
                  </a:rPr>
                  <a:t>sampling</a:t>
                </a:r>
                <a:endParaRPr lang="fr-FR" sz="1800" dirty="0" smtClean="0">
                  <a:sym typeface="Wingdings" panose="05000000000000000000" pitchFamily="2" charset="2"/>
                </a:endParaRPr>
              </a:p>
              <a:p>
                <a:pPr algn="l"/>
                <a:endParaRPr lang="fr-FR" sz="1800" dirty="0">
                  <a:sym typeface="Wingdings" panose="05000000000000000000" pitchFamily="2" charset="2"/>
                </a:endParaRPr>
              </a:p>
              <a:p>
                <a:pPr algn="l"/>
                <a:r>
                  <a:rPr lang="fr-FR" sz="1800" dirty="0" err="1" smtClean="0">
                    <a:sym typeface="Wingdings" panose="05000000000000000000" pitchFamily="2" charset="2"/>
                  </a:rPr>
                  <a:t>Drawing</a:t>
                </a:r>
                <a:r>
                  <a:rPr lang="fr-FR" sz="18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𝑇</m:t>
                    </m:r>
                  </m:oMath>
                </a14:m>
                <a:r>
                  <a:rPr lang="fr-FR" sz="1800" dirty="0" smtClean="0"/>
                  <a:t> samples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r-FR" sz="1800" dirty="0" smtClean="0"/>
                  <a:t> from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fr-FR" sz="1800" dirty="0" smtClean="0"/>
              </a:p>
              <a:p>
                <a:pPr algn="l"/>
                <a:endParaRPr lang="fr-FR" sz="1800" dirty="0"/>
              </a:p>
              <a:p>
                <a:r>
                  <a:rPr lang="fr-FR" sz="1800" dirty="0" err="1" smtClean="0"/>
                  <a:t>Mean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prediction</a:t>
                </a:r>
                <a:r>
                  <a:rPr lang="fr-FR" sz="1800" dirty="0" smtClean="0"/>
                  <a:t> approximation:</a:t>
                </a:r>
              </a:p>
              <a:p>
                <a:endParaRPr lang="fr-FR" sz="1800" dirty="0" smtClean="0"/>
              </a:p>
              <a:p>
                <a:endParaRPr lang="fr-FR" sz="1800" dirty="0" smtClean="0"/>
              </a:p>
              <a:p>
                <a:r>
                  <a:rPr lang="fr-FR" sz="1800" dirty="0" smtClean="0"/>
                  <a:t>Total </a:t>
                </a:r>
                <a:r>
                  <a:rPr lang="fr-FR" sz="1800" dirty="0" err="1" smtClean="0"/>
                  <a:t>entropy</a:t>
                </a:r>
                <a:r>
                  <a:rPr lang="fr-FR" sz="1800" dirty="0" smtClean="0"/>
                  <a:t> approximation:</a:t>
                </a:r>
              </a:p>
              <a:p>
                <a:endParaRPr lang="fr-FR" sz="1800" dirty="0"/>
              </a:p>
              <a:p>
                <a:endParaRPr lang="fr-FR" sz="1800" dirty="0"/>
              </a:p>
              <a:p>
                <a:r>
                  <a:rPr lang="fr-FR" sz="1800" dirty="0" err="1" smtClean="0"/>
                  <a:t>Aleatoric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entropy</a:t>
                </a:r>
                <a:r>
                  <a:rPr lang="fr-FR" sz="1800" dirty="0" smtClean="0"/>
                  <a:t> approximation:</a:t>
                </a:r>
              </a:p>
              <a:p>
                <a:r>
                  <a:rPr lang="fr-FR" sz="1800" dirty="0" smtClean="0"/>
                  <a:t/>
                </a:r>
                <a:br>
                  <a:rPr lang="fr-FR" sz="1800" dirty="0" smtClean="0"/>
                </a:br>
                <a:endParaRPr lang="fr-FR" sz="1800" dirty="0" smtClean="0"/>
              </a:p>
              <a:p>
                <a:r>
                  <a:rPr lang="fr-FR" sz="1800" dirty="0" err="1" smtClean="0"/>
                  <a:t>Mutual</a:t>
                </a:r>
                <a:r>
                  <a:rPr lang="fr-FR" sz="1800" dirty="0" smtClean="0"/>
                  <a:t> information approximation: </a:t>
                </a:r>
                <a:endParaRPr lang="fr-FR" sz="18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4" y="1532701"/>
                <a:ext cx="10946674" cy="5078313"/>
              </a:xfrm>
              <a:prstGeom prst="rect">
                <a:avLst/>
              </a:prstGeom>
              <a:blipFill>
                <a:blip r:embed="rId2"/>
                <a:stretch>
                  <a:fillRect l="-445" t="-720" b="-9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77915" y="3577762"/>
                <a:ext cx="6086794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∽ </m:t>
                          </m:r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fr-F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acc>
                        <m:accPr>
                          <m:chr m:val="̂"/>
                          <m:ctrlPr>
                            <a:rPr lang="fr-FR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endChr m:val="|"/>
                          <m:ctrlPr>
                            <a:rPr lang="fr-FR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8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fr-FR" sz="1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1800" i="1" dirty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fr-FR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8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fr-FR" sz="1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18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915" y="3577762"/>
                <a:ext cx="6086794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677914" y="4382096"/>
                <a:ext cx="4510209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sz="1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8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fr-F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endChr m:val="|"/>
                              <m:ctrlPr>
                                <a:rPr lang="fr-FR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fr-FR" sz="18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8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d>
                                    <m:dPr>
                                      <m:endChr m:val="|"/>
                                      <m:ctrlPr>
                                        <a:rPr lang="fr-FR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fr-FR" sz="1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1800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fr-FR" sz="1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1800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  <m:r>
                                    <a:rPr lang="fr-FR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8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914" y="4382096"/>
                <a:ext cx="4510209" cy="764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48031" y="6184836"/>
                <a:ext cx="4433906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ℐ</m:t>
                          </m:r>
                        </m:e>
                      </m:acc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fr-FR" sz="1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d>
                        <m:dPr>
                          <m:ctrlP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fr-F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031" y="6184836"/>
                <a:ext cx="4433906" cy="404983"/>
              </a:xfrm>
              <a:prstGeom prst="rect">
                <a:avLst/>
              </a:prstGeom>
              <a:blipFill>
                <a:blip r:embed="rId5"/>
                <a:stretch>
                  <a:fillRect t="-4545"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30314" y="5338893"/>
                <a:ext cx="6087436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ℋ</m:t>
                          </m:r>
                        </m:e>
                      </m:acc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fr-FR" sz="1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fr-FR" sz="1800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fr-FR" sz="1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fr-FR" sz="18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fr-F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80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fr-FR" sz="1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800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  <m:e>
                                  <m:r>
                                    <a:rPr lang="fr-FR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800" i="1" dirty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fr-FR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 dirty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1800" i="1" dirty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fr-F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1800" dirty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b="0" i="1" dirty="0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fr-FR" sz="1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fr-FR" sz="1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1800" i="1" dirty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fr-FR" sz="18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sz="18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e>
                                              </m:d>
                                            </m:sup>
                                          </m:sSup>
                                        </m:e>
                                        <m:e>
                                          <m:r>
                                            <a:rPr lang="fr-FR" sz="18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fr-FR" sz="1800" i="1" dirty="0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800" i="1" dirty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800" i="1" dirty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314" y="5338893"/>
                <a:ext cx="6087436" cy="764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5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475333" y="1224231"/>
            <a:ext cx="7302600" cy="5357520"/>
            <a:chOff x="1669680" y="1050480"/>
            <a:chExt cx="7302600" cy="5357520"/>
          </a:xfrm>
        </p:grpSpPr>
        <p:pic>
          <p:nvPicPr>
            <p:cNvPr id="669" name="Image 668"/>
            <p:cNvPicPr/>
            <p:nvPr/>
          </p:nvPicPr>
          <p:blipFill>
            <a:blip r:embed="rId2"/>
            <a:stretch/>
          </p:blipFill>
          <p:spPr>
            <a:xfrm>
              <a:off x="1728000" y="1050480"/>
              <a:ext cx="7244280" cy="53575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0" name="Image 669"/>
            <p:cNvPicPr/>
            <p:nvPr/>
          </p:nvPicPr>
          <p:blipFill>
            <a:blip r:embed="rId3"/>
            <a:stretch/>
          </p:blipFill>
          <p:spPr>
            <a:xfrm>
              <a:off x="1908360" y="1656000"/>
              <a:ext cx="470880" cy="36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1" name="Image 670"/>
            <p:cNvPicPr/>
            <p:nvPr/>
          </p:nvPicPr>
          <p:blipFill>
            <a:blip r:embed="rId4"/>
            <a:stretch/>
          </p:blipFill>
          <p:spPr>
            <a:xfrm>
              <a:off x="1669680" y="3600000"/>
              <a:ext cx="706320" cy="36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2" name="Image 671"/>
            <p:cNvPicPr/>
            <p:nvPr/>
          </p:nvPicPr>
          <p:blipFill>
            <a:blip r:embed="rId5"/>
            <a:stretch/>
          </p:blipFill>
          <p:spPr>
            <a:xfrm>
              <a:off x="1838520" y="5485680"/>
              <a:ext cx="513360" cy="288000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3" name="Connecteur droit avec flèche 2"/>
          <p:cNvCxnSpPr/>
          <p:nvPr/>
        </p:nvCxnSpPr>
        <p:spPr>
          <a:xfrm>
            <a:off x="2532719" y="1684861"/>
            <a:ext cx="0" cy="4436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01487" y="1786381"/>
                <a:ext cx="26125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Different </a:t>
                </a:r>
                <a:r>
                  <a:rPr lang="fr-FR" sz="1400" dirty="0" err="1" smtClean="0"/>
                  <a:t>samples</a:t>
                </a:r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7" y="1786381"/>
                <a:ext cx="2612526" cy="307777"/>
              </a:xfrm>
              <a:prstGeom prst="rect">
                <a:avLst/>
              </a:prstGeom>
              <a:blipFill>
                <a:blip r:embed="rId6"/>
                <a:stretch>
                  <a:fillRect l="-701"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155793" y="1615627"/>
            <a:ext cx="693792" cy="450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155793" y="2009751"/>
            <a:ext cx="1030381" cy="991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8" idx="1"/>
            <a:endCxn id="8" idx="3"/>
          </p:cNvCxnSpPr>
          <p:nvPr/>
        </p:nvCxnSpPr>
        <p:spPr>
          <a:xfrm>
            <a:off x="6155793" y="3868374"/>
            <a:ext cx="6937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6183153" y="4600049"/>
            <a:ext cx="958143" cy="1059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817974" y="3481363"/>
            <a:ext cx="329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High </a:t>
            </a:r>
            <a:r>
              <a:rPr lang="fr-FR" sz="1600" dirty="0" err="1" smtClean="0"/>
              <a:t>mean</a:t>
            </a:r>
            <a:r>
              <a:rPr lang="fr-FR" sz="1600" dirty="0" smtClean="0"/>
              <a:t> </a:t>
            </a:r>
            <a:r>
              <a:rPr lang="fr-FR" sz="1600" dirty="0" err="1" smtClean="0"/>
              <a:t>probability</a:t>
            </a:r>
            <a:r>
              <a:rPr lang="fr-FR" sz="1600" dirty="0" smtClean="0"/>
              <a:t> for one class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b="1" dirty="0" err="1" smtClean="0">
                <a:sym typeface="Wingdings" panose="05000000000000000000" pitchFamily="2" charset="2"/>
              </a:rPr>
              <a:t>Low</a:t>
            </a:r>
            <a:r>
              <a:rPr lang="fr-FR" sz="1600" b="1" dirty="0" smtClean="0">
                <a:sym typeface="Wingdings" panose="05000000000000000000" pitchFamily="2" charset="2"/>
              </a:rPr>
              <a:t> total </a:t>
            </a:r>
            <a:r>
              <a:rPr lang="fr-FR" sz="1600" b="1" dirty="0" err="1" smtClean="0">
                <a:sym typeface="Wingdings" panose="05000000000000000000" pitchFamily="2" charset="2"/>
              </a:rPr>
              <a:t>uncertainty</a:t>
            </a:r>
            <a:endParaRPr lang="fr-FR" sz="1600" b="1" dirty="0" smtClean="0"/>
          </a:p>
        </p:txBody>
      </p:sp>
      <p:sp>
        <p:nvSpPr>
          <p:cNvPr id="30" name="ZoneTexte 29"/>
          <p:cNvSpPr txBox="1"/>
          <p:nvPr/>
        </p:nvSpPr>
        <p:spPr>
          <a:xfrm>
            <a:off x="6239323" y="1108828"/>
            <a:ext cx="415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 smtClean="0"/>
              <a:t>variability</a:t>
            </a:r>
            <a:r>
              <a:rPr lang="fr-FR" sz="1600" dirty="0" smtClean="0"/>
              <a:t> 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</a:t>
            </a:r>
            <a:r>
              <a:rPr lang="fr-FR" sz="1600" dirty="0" err="1" smtClean="0"/>
              <a:t>each</a:t>
            </a:r>
            <a:r>
              <a:rPr lang="fr-FR" sz="1600" dirty="0" smtClean="0"/>
              <a:t> model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b="1" dirty="0" err="1" smtClean="0">
                <a:sym typeface="Wingdings" panose="05000000000000000000" pitchFamily="2" charset="2"/>
              </a:rPr>
              <a:t>Low</a:t>
            </a:r>
            <a:r>
              <a:rPr lang="fr-FR" sz="1600" b="1" dirty="0" smtClean="0">
                <a:sym typeface="Wingdings" panose="05000000000000000000" pitchFamily="2" charset="2"/>
              </a:rPr>
              <a:t> </a:t>
            </a:r>
            <a:r>
              <a:rPr lang="fr-FR" sz="1600" b="1" dirty="0" err="1" smtClean="0">
                <a:sym typeface="Wingdings" panose="05000000000000000000" pitchFamily="2" charset="2"/>
              </a:rPr>
              <a:t>epistemic</a:t>
            </a:r>
            <a:r>
              <a:rPr lang="fr-FR" sz="1600" b="1" dirty="0" smtClean="0">
                <a:sym typeface="Wingdings" panose="05000000000000000000" pitchFamily="2" charset="2"/>
              </a:rPr>
              <a:t> </a:t>
            </a:r>
            <a:r>
              <a:rPr lang="fr-FR" sz="1600" b="1" dirty="0" err="1" smtClean="0">
                <a:sym typeface="Wingdings" panose="05000000000000000000" pitchFamily="2" charset="2"/>
              </a:rPr>
              <a:t>uncertainty</a:t>
            </a:r>
            <a:endParaRPr lang="fr-FR" sz="1600" b="1" dirty="0" smtClean="0"/>
          </a:p>
        </p:txBody>
      </p:sp>
      <p:sp>
        <p:nvSpPr>
          <p:cNvPr id="31" name="ZoneTexte 30"/>
          <p:cNvSpPr txBox="1"/>
          <p:nvPr/>
        </p:nvSpPr>
        <p:spPr>
          <a:xfrm>
            <a:off x="6239323" y="5711679"/>
            <a:ext cx="4750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High </a:t>
            </a:r>
            <a:r>
              <a:rPr lang="fr-FR" sz="1600" dirty="0" err="1" smtClean="0"/>
              <a:t>probability</a:t>
            </a:r>
            <a:r>
              <a:rPr lang="fr-FR" sz="1600" dirty="0" smtClean="0"/>
              <a:t> for one class in </a:t>
            </a:r>
            <a:r>
              <a:rPr lang="fr-FR" sz="1600" dirty="0" err="1" smtClean="0"/>
              <a:t>each</a:t>
            </a:r>
            <a:r>
              <a:rPr lang="fr-FR" sz="1600" dirty="0" smtClean="0"/>
              <a:t> model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b="1" dirty="0" err="1" smtClean="0">
                <a:sym typeface="Wingdings" panose="05000000000000000000" pitchFamily="2" charset="2"/>
              </a:rPr>
              <a:t>Low</a:t>
            </a:r>
            <a:r>
              <a:rPr lang="fr-FR" sz="1600" b="1" dirty="0" smtClean="0">
                <a:sym typeface="Wingdings" panose="05000000000000000000" pitchFamily="2" charset="2"/>
              </a:rPr>
              <a:t> </a:t>
            </a:r>
            <a:r>
              <a:rPr lang="fr-FR" sz="1600" b="1" dirty="0" err="1" smtClean="0">
                <a:sym typeface="Wingdings" panose="05000000000000000000" pitchFamily="2" charset="2"/>
              </a:rPr>
              <a:t>aleatoric</a:t>
            </a:r>
            <a:r>
              <a:rPr lang="fr-FR" sz="1600" b="1" dirty="0" smtClean="0">
                <a:sym typeface="Wingdings" panose="05000000000000000000" pitchFamily="2" charset="2"/>
              </a:rPr>
              <a:t> </a:t>
            </a:r>
            <a:r>
              <a:rPr lang="fr-FR" sz="1600" b="1" dirty="0" err="1" smtClean="0">
                <a:sym typeface="Wingdings" panose="05000000000000000000" pitchFamily="2" charset="2"/>
              </a:rPr>
              <a:t>uncertainty</a:t>
            </a:r>
            <a:endParaRPr lang="fr-FR" sz="1600" b="1" dirty="0" smtClean="0"/>
          </a:p>
        </p:txBody>
      </p:sp>
      <p:sp>
        <p:nvSpPr>
          <p:cNvPr id="21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19</a:t>
            </a:fld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25" name="Espace réservé du texte 4"/>
          <p:cNvSpPr txBox="1">
            <a:spLocks/>
          </p:cNvSpPr>
          <p:nvPr/>
        </p:nvSpPr>
        <p:spPr>
          <a:xfrm>
            <a:off x="287383" y="958227"/>
            <a:ext cx="10565835" cy="46137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Intuition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4616559" y="2381613"/>
                <a:ext cx="139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59" y="2381613"/>
                <a:ext cx="1396181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593472" y="4280879"/>
                <a:ext cx="139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472" y="4280879"/>
                <a:ext cx="1396181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593472" y="6149750"/>
                <a:ext cx="139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472" y="6149750"/>
                <a:ext cx="1396181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9193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58219" y="1993712"/>
            <a:ext cx="7924376" cy="197563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dirty="0" err="1" smtClean="0"/>
              <a:t>levels</a:t>
            </a:r>
            <a:r>
              <a:rPr lang="fr-FR" sz="2400" dirty="0" smtClean="0"/>
              <a:t> of </a:t>
            </a:r>
            <a:r>
              <a:rPr lang="fr-FR" sz="2400" dirty="0" err="1" smtClean="0"/>
              <a:t>uncertainties</a:t>
            </a:r>
            <a:endParaRPr lang="fr-FR" sz="2400" dirty="0" smtClean="0"/>
          </a:p>
          <a:p>
            <a:pPr marL="342900" indent="-342900">
              <a:buFont typeface="+mj-lt"/>
              <a:buAutoNum type="arabicPeriod"/>
            </a:pPr>
            <a:endParaRPr lang="fr-FR" sz="2400" dirty="0"/>
          </a:p>
          <a:p>
            <a:pPr marL="342900" indent="-342900">
              <a:buFont typeface="+mj-lt"/>
              <a:buAutoNum type="arabicPeriod"/>
            </a:pPr>
            <a:r>
              <a:rPr lang="fr-FR" sz="2400" dirty="0" err="1" smtClean="0"/>
              <a:t>Uncertainties</a:t>
            </a:r>
            <a:r>
              <a:rPr lang="fr-FR" sz="2400" dirty="0" smtClean="0"/>
              <a:t> estimation in </a:t>
            </a:r>
            <a:r>
              <a:rPr lang="fr-FR" sz="2400" dirty="0" err="1" smtClean="0"/>
              <a:t>Deep</a:t>
            </a:r>
            <a:r>
              <a:rPr lang="fr-FR" sz="2400" dirty="0" smtClean="0"/>
              <a:t> Learning</a:t>
            </a:r>
          </a:p>
          <a:p>
            <a:pPr marL="342900" indent="-342900">
              <a:buFont typeface="+mj-lt"/>
              <a:buAutoNum type="arabicPeriod"/>
            </a:pPr>
            <a:endParaRPr lang="fr-FR" sz="2400" dirty="0"/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Validation of </a:t>
            </a:r>
            <a:r>
              <a:rPr lang="fr-FR" sz="2400" dirty="0" err="1" smtClean="0"/>
              <a:t>uncertainties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858219" y="1092181"/>
            <a:ext cx="59945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Uncertainty quantification in Deep Learning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1554" y="4741353"/>
            <a:ext cx="1111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Works in collaboration </a:t>
            </a:r>
            <a:r>
              <a:rPr lang="fr-FR" sz="1800" dirty="0" err="1" smtClean="0"/>
              <a:t>with</a:t>
            </a:r>
            <a:r>
              <a:rPr lang="fr-FR" sz="1800" dirty="0" smtClean="0"/>
              <a:t> Jean-Marc MARTINEZ (DES/ISAS/DM2S/STMF/LGLS)</a:t>
            </a:r>
            <a:r>
              <a:rPr lang="fr-FR" sz="1800" dirty="0"/>
              <a:t> </a:t>
            </a:r>
            <a:endParaRPr lang="fr-FR" sz="1800" dirty="0" smtClean="0"/>
          </a:p>
          <a:p>
            <a:pPr algn="l"/>
            <a:r>
              <a:rPr lang="fr-FR" sz="1800" dirty="0" smtClean="0"/>
              <a:t>And </a:t>
            </a:r>
            <a:r>
              <a:rPr lang="fr-FR" sz="1800" dirty="0" err="1" smtClean="0"/>
              <a:t>two</a:t>
            </a:r>
            <a:r>
              <a:rPr lang="fr-FR" sz="1800" dirty="0" smtClean="0"/>
              <a:t> </a:t>
            </a:r>
            <a:r>
              <a:rPr lang="fr-FR" sz="1800" dirty="0" err="1" smtClean="0"/>
              <a:t>interns</a:t>
            </a:r>
            <a:r>
              <a:rPr lang="fr-FR" sz="1800" dirty="0" smtClean="0"/>
              <a:t>: Mohamed Bahi YAHIAOUI (Mines St Etienne) and Clément RIBES (IMT Atlantique)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023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/>
          <p:cNvPicPr/>
          <p:nvPr/>
        </p:nvPicPr>
        <p:blipFill>
          <a:blip r:embed="rId2"/>
          <a:stretch/>
        </p:blipFill>
        <p:spPr>
          <a:xfrm>
            <a:off x="2643630" y="1136878"/>
            <a:ext cx="6864840" cy="5431320"/>
          </a:xfrm>
          <a:prstGeom prst="rect">
            <a:avLst/>
          </a:prstGeom>
          <a:ln>
            <a:noFill/>
          </a:ln>
        </p:spPr>
      </p:pic>
      <p:grpSp>
        <p:nvGrpSpPr>
          <p:cNvPr id="5" name="Groupe 4"/>
          <p:cNvGrpSpPr/>
          <p:nvPr/>
        </p:nvGrpSpPr>
        <p:grpSpPr>
          <a:xfrm>
            <a:off x="2475333" y="1829751"/>
            <a:ext cx="709560" cy="4117680"/>
            <a:chOff x="1669680" y="1656000"/>
            <a:chExt cx="709560" cy="4117680"/>
          </a:xfrm>
        </p:grpSpPr>
        <p:pic>
          <p:nvPicPr>
            <p:cNvPr id="670" name="Image 669"/>
            <p:cNvPicPr/>
            <p:nvPr/>
          </p:nvPicPr>
          <p:blipFill>
            <a:blip r:embed="rId3"/>
            <a:stretch/>
          </p:blipFill>
          <p:spPr>
            <a:xfrm>
              <a:off x="1908360" y="1656000"/>
              <a:ext cx="470880" cy="36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1" name="Image 670"/>
            <p:cNvPicPr/>
            <p:nvPr/>
          </p:nvPicPr>
          <p:blipFill>
            <a:blip r:embed="rId4"/>
            <a:stretch/>
          </p:blipFill>
          <p:spPr>
            <a:xfrm>
              <a:off x="1669680" y="3600000"/>
              <a:ext cx="706320" cy="36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2" name="Image 671"/>
            <p:cNvPicPr/>
            <p:nvPr/>
          </p:nvPicPr>
          <p:blipFill>
            <a:blip r:embed="rId5"/>
            <a:stretch/>
          </p:blipFill>
          <p:spPr>
            <a:xfrm>
              <a:off x="1838520" y="5485680"/>
              <a:ext cx="513360" cy="288000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3" name="Connecteur droit avec flèche 2"/>
          <p:cNvCxnSpPr/>
          <p:nvPr/>
        </p:nvCxnSpPr>
        <p:spPr>
          <a:xfrm>
            <a:off x="2532719" y="1684861"/>
            <a:ext cx="0" cy="4436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55793" y="1615627"/>
            <a:ext cx="693792" cy="450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155793" y="2009751"/>
            <a:ext cx="1030381" cy="991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8" idx="1"/>
            <a:endCxn id="8" idx="3"/>
          </p:cNvCxnSpPr>
          <p:nvPr/>
        </p:nvCxnSpPr>
        <p:spPr>
          <a:xfrm>
            <a:off x="6155793" y="3868374"/>
            <a:ext cx="6937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6183153" y="4600049"/>
            <a:ext cx="958143" cy="1059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20</a:t>
            </a:fld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817974" y="3481363"/>
            <a:ext cx="329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/>
              <a:t>mean</a:t>
            </a:r>
            <a:r>
              <a:rPr lang="fr-FR" sz="1600" dirty="0"/>
              <a:t> </a:t>
            </a:r>
            <a:r>
              <a:rPr lang="fr-FR" sz="1600" dirty="0" err="1"/>
              <a:t>probability</a:t>
            </a:r>
            <a:r>
              <a:rPr lang="fr-FR" sz="1600" dirty="0"/>
              <a:t> for </a:t>
            </a: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/>
              <a:t>class</a:t>
            </a:r>
          </a:p>
          <a:p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b="1" dirty="0" smtClean="0">
                <a:sym typeface="Wingdings" panose="05000000000000000000" pitchFamily="2" charset="2"/>
              </a:rPr>
              <a:t>High </a:t>
            </a:r>
            <a:r>
              <a:rPr lang="fr-FR" sz="1600" b="1" dirty="0">
                <a:sym typeface="Wingdings" panose="05000000000000000000" pitchFamily="2" charset="2"/>
              </a:rPr>
              <a:t>total </a:t>
            </a:r>
            <a:r>
              <a:rPr lang="fr-FR" sz="1600" b="1" dirty="0" err="1">
                <a:sym typeface="Wingdings" panose="05000000000000000000" pitchFamily="2" charset="2"/>
              </a:rPr>
              <a:t>uncertainty</a:t>
            </a:r>
            <a:endParaRPr lang="fr-FR" sz="16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239323" y="1108828"/>
            <a:ext cx="415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Low</a:t>
            </a:r>
            <a:r>
              <a:rPr lang="fr-FR" sz="1600" dirty="0"/>
              <a:t> </a:t>
            </a:r>
            <a:r>
              <a:rPr lang="fr-FR" sz="1600" dirty="0" err="1"/>
              <a:t>variability</a:t>
            </a:r>
            <a:r>
              <a:rPr lang="fr-FR" sz="1600" dirty="0"/>
              <a:t>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dirty="0" err="1"/>
              <a:t>each</a:t>
            </a:r>
            <a:r>
              <a:rPr lang="fr-FR" sz="1600" dirty="0"/>
              <a:t> model</a:t>
            </a:r>
          </a:p>
          <a:p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b="1" dirty="0" err="1">
                <a:sym typeface="Wingdings" panose="05000000000000000000" pitchFamily="2" charset="2"/>
              </a:rPr>
              <a:t>Low</a:t>
            </a:r>
            <a:r>
              <a:rPr lang="fr-FR" sz="1600" b="1" dirty="0"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ym typeface="Wingdings" panose="05000000000000000000" pitchFamily="2" charset="2"/>
              </a:rPr>
              <a:t>epistemic</a:t>
            </a:r>
            <a:r>
              <a:rPr lang="fr-FR" sz="1600" b="1" dirty="0"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ym typeface="Wingdings" panose="05000000000000000000" pitchFamily="2" charset="2"/>
              </a:rPr>
              <a:t>uncertainty</a:t>
            </a:r>
            <a:endParaRPr lang="fr-FR" sz="1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239322" y="5711679"/>
            <a:ext cx="521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Low</a:t>
            </a:r>
            <a:r>
              <a:rPr lang="fr-FR" sz="1600" dirty="0" smtClean="0"/>
              <a:t> </a:t>
            </a:r>
            <a:r>
              <a:rPr lang="fr-FR" sz="1600" dirty="0" err="1"/>
              <a:t>probability</a:t>
            </a:r>
            <a:r>
              <a:rPr lang="fr-FR" sz="1600" dirty="0"/>
              <a:t> for </a:t>
            </a: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/>
              <a:t>class in </a:t>
            </a:r>
            <a:r>
              <a:rPr lang="fr-FR" sz="1600" dirty="0" err="1"/>
              <a:t>each</a:t>
            </a:r>
            <a:r>
              <a:rPr lang="fr-FR" sz="1600" dirty="0"/>
              <a:t> model</a:t>
            </a:r>
          </a:p>
          <a:p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b="1" dirty="0" smtClean="0">
                <a:sym typeface="Wingdings" panose="05000000000000000000" pitchFamily="2" charset="2"/>
              </a:rPr>
              <a:t>High </a:t>
            </a:r>
            <a:r>
              <a:rPr lang="fr-FR" sz="1600" b="1" dirty="0" err="1">
                <a:sym typeface="Wingdings" panose="05000000000000000000" pitchFamily="2" charset="2"/>
              </a:rPr>
              <a:t>aleatoric</a:t>
            </a:r>
            <a:r>
              <a:rPr lang="fr-FR" sz="1600" b="1" dirty="0"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ym typeface="Wingdings" panose="05000000000000000000" pitchFamily="2" charset="2"/>
              </a:rPr>
              <a:t>uncertainty</a:t>
            </a:r>
            <a:endParaRPr lang="fr-FR" sz="1600" b="1" dirty="0"/>
          </a:p>
        </p:txBody>
      </p:sp>
      <p:sp>
        <p:nvSpPr>
          <p:cNvPr id="28" name="Espace réservé du texte 4"/>
          <p:cNvSpPr txBox="1">
            <a:spLocks/>
          </p:cNvSpPr>
          <p:nvPr/>
        </p:nvSpPr>
        <p:spPr>
          <a:xfrm>
            <a:off x="287383" y="958227"/>
            <a:ext cx="10565835" cy="46137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4616559" y="2381613"/>
                <a:ext cx="139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59" y="2381613"/>
                <a:ext cx="1396181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4593472" y="4280879"/>
                <a:ext cx="139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472" y="4280879"/>
                <a:ext cx="1396181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593472" y="6149750"/>
                <a:ext cx="139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472" y="6149750"/>
                <a:ext cx="1396181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01487" y="1786381"/>
                <a:ext cx="26125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Different </a:t>
                </a:r>
                <a:r>
                  <a:rPr lang="fr-FR" sz="1400" dirty="0" err="1" smtClean="0"/>
                  <a:t>samples</a:t>
                </a:r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7" y="1786381"/>
                <a:ext cx="2612526" cy="307777"/>
              </a:xfrm>
              <a:prstGeom prst="rect">
                <a:avLst/>
              </a:prstGeom>
              <a:blipFill>
                <a:blip r:embed="rId9"/>
                <a:stretch>
                  <a:fillRect l="-701"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8624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/>
          <p:nvPr/>
        </p:nvPicPr>
        <p:blipFill rotWithShape="1">
          <a:blip r:embed="rId2"/>
          <a:srcRect b="7260"/>
          <a:stretch/>
        </p:blipFill>
        <p:spPr>
          <a:xfrm>
            <a:off x="2576743" y="1056594"/>
            <a:ext cx="6463414" cy="5201966"/>
          </a:xfrm>
          <a:prstGeom prst="rect">
            <a:avLst/>
          </a:prstGeom>
          <a:ln>
            <a:noFill/>
          </a:ln>
        </p:spPr>
      </p:pic>
      <p:grpSp>
        <p:nvGrpSpPr>
          <p:cNvPr id="5" name="Groupe 4"/>
          <p:cNvGrpSpPr/>
          <p:nvPr/>
        </p:nvGrpSpPr>
        <p:grpSpPr>
          <a:xfrm>
            <a:off x="2475333" y="1829751"/>
            <a:ext cx="709560" cy="4117680"/>
            <a:chOff x="1669680" y="1656000"/>
            <a:chExt cx="709560" cy="4117680"/>
          </a:xfrm>
        </p:grpSpPr>
        <p:pic>
          <p:nvPicPr>
            <p:cNvPr id="670" name="Image 669"/>
            <p:cNvPicPr/>
            <p:nvPr/>
          </p:nvPicPr>
          <p:blipFill>
            <a:blip r:embed="rId3"/>
            <a:stretch/>
          </p:blipFill>
          <p:spPr>
            <a:xfrm>
              <a:off x="1908360" y="1656000"/>
              <a:ext cx="470880" cy="36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1" name="Image 670"/>
            <p:cNvPicPr/>
            <p:nvPr/>
          </p:nvPicPr>
          <p:blipFill>
            <a:blip r:embed="rId4"/>
            <a:stretch/>
          </p:blipFill>
          <p:spPr>
            <a:xfrm>
              <a:off x="1669680" y="3600000"/>
              <a:ext cx="706320" cy="360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2" name="Image 671"/>
            <p:cNvPicPr/>
            <p:nvPr/>
          </p:nvPicPr>
          <p:blipFill>
            <a:blip r:embed="rId5"/>
            <a:stretch/>
          </p:blipFill>
          <p:spPr>
            <a:xfrm>
              <a:off x="1838520" y="5485680"/>
              <a:ext cx="513360" cy="288000"/>
            </a:xfrm>
            <a:prstGeom prst="rect">
              <a:avLst/>
            </a:prstGeom>
            <a:ln>
              <a:noFill/>
            </a:ln>
          </p:spPr>
        </p:pic>
      </p:grpSp>
      <p:cxnSp>
        <p:nvCxnSpPr>
          <p:cNvPr id="3" name="Connecteur droit avec flèche 2"/>
          <p:cNvCxnSpPr/>
          <p:nvPr/>
        </p:nvCxnSpPr>
        <p:spPr>
          <a:xfrm>
            <a:off x="2532719" y="1684861"/>
            <a:ext cx="0" cy="4436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55793" y="1615627"/>
            <a:ext cx="693792" cy="450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155793" y="2009751"/>
            <a:ext cx="1030381" cy="991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8" idx="1"/>
            <a:endCxn id="8" idx="3"/>
          </p:cNvCxnSpPr>
          <p:nvPr/>
        </p:nvCxnSpPr>
        <p:spPr>
          <a:xfrm>
            <a:off x="6155793" y="3868374"/>
            <a:ext cx="69379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6183153" y="4600049"/>
            <a:ext cx="958143" cy="10593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21</a:t>
            </a:fld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01487" y="1786381"/>
            <a:ext cx="2612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Différents paramètres tirés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8817974" y="3481363"/>
            <a:ext cx="329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Low</a:t>
            </a:r>
            <a:r>
              <a:rPr lang="fr-FR" sz="1600" dirty="0"/>
              <a:t> </a:t>
            </a:r>
            <a:r>
              <a:rPr lang="fr-FR" sz="1600" dirty="0" err="1"/>
              <a:t>mean</a:t>
            </a:r>
            <a:r>
              <a:rPr lang="fr-FR" sz="1600" dirty="0"/>
              <a:t> </a:t>
            </a:r>
            <a:r>
              <a:rPr lang="fr-FR" sz="1600" dirty="0" err="1"/>
              <a:t>probability</a:t>
            </a:r>
            <a:r>
              <a:rPr lang="fr-FR" sz="1600" dirty="0"/>
              <a:t> for </a:t>
            </a:r>
            <a:r>
              <a:rPr lang="fr-FR" sz="1600" dirty="0" err="1"/>
              <a:t>each</a:t>
            </a:r>
            <a:r>
              <a:rPr lang="fr-FR" sz="1600" dirty="0"/>
              <a:t> class</a:t>
            </a:r>
          </a:p>
          <a:p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b="1" dirty="0">
                <a:sym typeface="Wingdings" panose="05000000000000000000" pitchFamily="2" charset="2"/>
              </a:rPr>
              <a:t>High total </a:t>
            </a:r>
            <a:r>
              <a:rPr lang="fr-FR" sz="1600" b="1" dirty="0" err="1">
                <a:sym typeface="Wingdings" panose="05000000000000000000" pitchFamily="2" charset="2"/>
              </a:rPr>
              <a:t>uncertainty</a:t>
            </a:r>
            <a:endParaRPr lang="fr-FR" sz="16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239323" y="1108828"/>
            <a:ext cx="4155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High </a:t>
            </a:r>
            <a:r>
              <a:rPr lang="fr-FR" sz="1600" dirty="0" err="1"/>
              <a:t>variability</a:t>
            </a:r>
            <a:r>
              <a:rPr lang="fr-FR" sz="1600" dirty="0"/>
              <a:t>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dirty="0" err="1"/>
              <a:t>each</a:t>
            </a:r>
            <a:r>
              <a:rPr lang="fr-FR" sz="1600" dirty="0"/>
              <a:t> model</a:t>
            </a:r>
          </a:p>
          <a:p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b="1" dirty="0" smtClean="0">
                <a:sym typeface="Wingdings" panose="05000000000000000000" pitchFamily="2" charset="2"/>
              </a:rPr>
              <a:t>High </a:t>
            </a:r>
            <a:r>
              <a:rPr lang="fr-FR" sz="1600" b="1" dirty="0" err="1">
                <a:sym typeface="Wingdings" panose="05000000000000000000" pitchFamily="2" charset="2"/>
              </a:rPr>
              <a:t>epistemic</a:t>
            </a:r>
            <a:r>
              <a:rPr lang="fr-FR" sz="1600" b="1" dirty="0"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ym typeface="Wingdings" panose="05000000000000000000" pitchFamily="2" charset="2"/>
              </a:rPr>
              <a:t>uncertainty</a:t>
            </a:r>
            <a:endParaRPr lang="fr-FR" sz="16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6239322" y="5711679"/>
            <a:ext cx="521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High </a:t>
            </a:r>
            <a:r>
              <a:rPr lang="fr-FR" sz="1600" dirty="0" err="1"/>
              <a:t>probability</a:t>
            </a:r>
            <a:r>
              <a:rPr lang="fr-FR" sz="1600" dirty="0"/>
              <a:t> for one class in </a:t>
            </a:r>
            <a:r>
              <a:rPr lang="fr-FR" sz="1600" dirty="0" err="1"/>
              <a:t>each</a:t>
            </a:r>
            <a:r>
              <a:rPr lang="fr-FR" sz="1600" dirty="0"/>
              <a:t> model</a:t>
            </a:r>
          </a:p>
          <a:p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b="1" dirty="0" err="1">
                <a:sym typeface="Wingdings" panose="05000000000000000000" pitchFamily="2" charset="2"/>
              </a:rPr>
              <a:t>Low</a:t>
            </a:r>
            <a:r>
              <a:rPr lang="fr-FR" sz="1600" b="1" dirty="0"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ym typeface="Wingdings" panose="05000000000000000000" pitchFamily="2" charset="2"/>
              </a:rPr>
              <a:t>aleatoric</a:t>
            </a:r>
            <a:r>
              <a:rPr lang="fr-FR" sz="1600" b="1" dirty="0">
                <a:sym typeface="Wingdings" panose="05000000000000000000" pitchFamily="2" charset="2"/>
              </a:rPr>
              <a:t> </a:t>
            </a:r>
            <a:r>
              <a:rPr lang="fr-FR" sz="1600" b="1" dirty="0" err="1">
                <a:sym typeface="Wingdings" panose="05000000000000000000" pitchFamily="2" charset="2"/>
              </a:rPr>
              <a:t>uncertainty</a:t>
            </a:r>
            <a:endParaRPr lang="fr-FR" sz="1600" b="1" dirty="0"/>
          </a:p>
        </p:txBody>
      </p:sp>
      <p:sp>
        <p:nvSpPr>
          <p:cNvPr id="28" name="Espace réservé du texte 4"/>
          <p:cNvSpPr txBox="1">
            <a:spLocks/>
          </p:cNvSpPr>
          <p:nvPr/>
        </p:nvSpPr>
        <p:spPr>
          <a:xfrm>
            <a:off x="287383" y="958227"/>
            <a:ext cx="10565835" cy="46137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/>
              <a:t>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4616559" y="2381613"/>
                <a:ext cx="139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559" y="2381613"/>
                <a:ext cx="1396181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4593472" y="4280879"/>
                <a:ext cx="139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472" y="4280879"/>
                <a:ext cx="1396181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593472" y="6149750"/>
                <a:ext cx="1396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472" y="6149750"/>
                <a:ext cx="1396181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</p:spTree>
    <p:extLst>
      <p:ext uri="{BB962C8B-B14F-4D97-AF65-F5344CB8AC3E}">
        <p14:creationId xmlns:p14="http://schemas.microsoft.com/office/powerpoint/2010/main" val="14997382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7689" y="836359"/>
            <a:ext cx="2072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err="1" smtClean="0"/>
              <a:t>Example</a:t>
            </a:r>
            <a:endParaRPr lang="fr-FR" sz="2400" b="1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9116" y="1795731"/>
            <a:ext cx="1749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Back to the </a:t>
            </a:r>
            <a:r>
              <a:rPr lang="fr-FR" sz="1600" dirty="0" err="1" smtClean="0"/>
              <a:t>toy</a:t>
            </a:r>
            <a:r>
              <a:rPr lang="fr-FR" sz="1600" dirty="0" smtClean="0"/>
              <a:t> </a:t>
            </a:r>
            <a:r>
              <a:rPr lang="fr-FR" sz="1600" dirty="0" err="1" smtClean="0"/>
              <a:t>dataset</a:t>
            </a:r>
            <a:r>
              <a:rPr lang="fr-FR" sz="1600" dirty="0" smtClean="0"/>
              <a:t> (four 2D </a:t>
            </a:r>
            <a:r>
              <a:rPr lang="fr-FR" sz="1600" dirty="0" err="1" smtClean="0"/>
              <a:t>gaussian</a:t>
            </a:r>
            <a:r>
              <a:rPr lang="fr-FR" sz="1600" dirty="0" smtClean="0"/>
              <a:t> distributions)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241499" y="4664152"/>
            <a:ext cx="2161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/>
              <a:t>Predicted</a:t>
            </a:r>
            <a:r>
              <a:rPr lang="fr-FR" sz="1800" b="1" dirty="0"/>
              <a:t> </a:t>
            </a:r>
            <a:r>
              <a:rPr lang="fr-FR" sz="1800" b="1" dirty="0" err="1" smtClean="0"/>
              <a:t>epistemic</a:t>
            </a:r>
            <a:r>
              <a:rPr lang="fr-FR" sz="1800" b="1" dirty="0" smtClean="0"/>
              <a:t> </a:t>
            </a:r>
            <a:r>
              <a:rPr lang="fr-FR" sz="1800" b="1" dirty="0" err="1"/>
              <a:t>uncertainty</a:t>
            </a:r>
            <a:r>
              <a:rPr lang="fr-FR" sz="1800" b="1" dirty="0"/>
              <a:t> </a:t>
            </a:r>
            <a:endParaRPr lang="fr-FR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9220205" y="1795731"/>
            <a:ext cx="227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Predicted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aleatoric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uncertainty</a:t>
            </a:r>
            <a:r>
              <a:rPr lang="fr-FR" sz="1800" b="1" dirty="0" smtClean="0"/>
              <a:t> </a:t>
            </a:r>
            <a:endParaRPr lang="fr-FR" sz="1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9220205" y="4660611"/>
            <a:ext cx="227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err="1" smtClean="0"/>
              <a:t>Predicted</a:t>
            </a:r>
            <a:r>
              <a:rPr lang="fr-FR" sz="1800" b="1" dirty="0" smtClean="0"/>
              <a:t> total </a:t>
            </a:r>
            <a:r>
              <a:rPr lang="fr-FR" sz="1800" b="1" dirty="0" err="1" smtClean="0"/>
              <a:t>uncertainty</a:t>
            </a:r>
            <a:endParaRPr lang="fr-FR" sz="1800" dirty="0"/>
          </a:p>
        </p:txBody>
      </p:sp>
      <p:sp>
        <p:nvSpPr>
          <p:cNvPr id="12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22</a:t>
            </a:fld>
            <a:endParaRPr lang="fr-FR" sz="1000" b="0" strike="noStrike" spc="-1" dirty="0">
              <a:latin typeface="Times New Roman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12" y="972879"/>
            <a:ext cx="6398674" cy="533222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825238" y="3223494"/>
            <a:ext cx="3062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 smtClean="0">
                <a:solidFill>
                  <a:srgbClr val="FF0000"/>
                </a:solidFill>
              </a:rPr>
              <a:t>Use of Monte-Carlo Dropout as approximation of </a:t>
            </a:r>
            <a:r>
              <a:rPr lang="fr-FR" sz="1600" b="1" dirty="0" err="1" smtClean="0">
                <a:solidFill>
                  <a:srgbClr val="FF0000"/>
                </a:solidFill>
              </a:rPr>
              <a:t>bayesian</a:t>
            </a:r>
            <a:r>
              <a:rPr lang="fr-FR" sz="1600" b="1" dirty="0" smtClean="0">
                <a:solidFill>
                  <a:srgbClr val="FF0000"/>
                </a:solidFill>
              </a:rPr>
              <a:t> Neural Network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3" name="Espace réservé du texte 4"/>
          <p:cNvSpPr txBox="1">
            <a:spLocks/>
          </p:cNvSpPr>
          <p:nvPr/>
        </p:nvSpPr>
        <p:spPr>
          <a:xfrm>
            <a:off x="287383" y="1030513"/>
            <a:ext cx="10565835" cy="46137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 smtClean="0"/>
              <a:t>Regression</a:t>
            </a:r>
            <a:r>
              <a:rPr lang="fr-FR" sz="2400" dirty="0" smtClean="0"/>
              <a:t>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: </a:t>
            </a:r>
            <a:r>
              <a:rPr lang="fr-FR" sz="2400" dirty="0" err="1" smtClean="0"/>
              <a:t>conventional</a:t>
            </a:r>
            <a:r>
              <a:rPr lang="fr-FR" sz="2400" dirty="0" smtClean="0"/>
              <a:t> </a:t>
            </a:r>
            <a:r>
              <a:rPr lang="fr-FR" sz="2400" dirty="0" err="1" smtClean="0"/>
              <a:t>approach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48343" y="1689463"/>
                <a:ext cx="10504875" cy="484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fr-FR" sz="1800" dirty="0" smtClean="0"/>
                  <a:t> a model </a:t>
                </a:r>
                <a:r>
                  <a:rPr lang="fr-FR" sz="1800" dirty="0" err="1" smtClean="0"/>
                  <a:t>with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parameters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sz="1800" dirty="0" smtClean="0"/>
                  <a:t> training data.</a:t>
                </a:r>
              </a:p>
              <a:p>
                <a:pPr algn="l"/>
                <a:endParaRPr lang="fr-FR" sz="1800" dirty="0"/>
              </a:p>
              <a:p>
                <a:pPr algn="l"/>
                <a:r>
                  <a:rPr lang="fr-FR" sz="1800" dirty="0" err="1" smtClean="0"/>
                  <a:t>Loss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function</a:t>
                </a:r>
                <a:r>
                  <a:rPr lang="fr-FR" sz="1800" dirty="0" smtClean="0"/>
                  <a:t>: </a:t>
                </a:r>
                <a:r>
                  <a:rPr lang="fr-FR" sz="1800" dirty="0" err="1"/>
                  <a:t>M</a:t>
                </a:r>
                <a:r>
                  <a:rPr lang="fr-FR" sz="1800" dirty="0" err="1" smtClean="0"/>
                  <a:t>ean</a:t>
                </a:r>
                <a:r>
                  <a:rPr lang="fr-FR" sz="1800" dirty="0" smtClean="0"/>
                  <a:t> </a:t>
                </a:r>
                <a:r>
                  <a:rPr lang="fr-FR" sz="1800" dirty="0" err="1"/>
                  <a:t>S</a:t>
                </a:r>
                <a:r>
                  <a:rPr lang="fr-FR" sz="1800" dirty="0" err="1" smtClean="0"/>
                  <a:t>quared</a:t>
                </a:r>
                <a:r>
                  <a:rPr lang="fr-FR" sz="1800" dirty="0" smtClean="0"/>
                  <a:t> </a:t>
                </a:r>
                <a:r>
                  <a:rPr lang="fr-FR" sz="1800" dirty="0" err="1"/>
                  <a:t>E</a:t>
                </a:r>
                <a:r>
                  <a:rPr lang="fr-FR" sz="1800" dirty="0" err="1" smtClean="0"/>
                  <a:t>rror</a:t>
                </a:r>
                <a:endParaRPr lang="fr-FR" sz="18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fr-FR" sz="1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sz="18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1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1800" b="1" i="0" smtClean="0">
                                  <a:latin typeface="Cambria Math" panose="02040503050406030204" pitchFamily="18" charset="0"/>
                                </a:rPr>
                                <m:t>𝐚𝐫𝐠𝐦𝐢𝐧</m:t>
                              </m:r>
                            </m:e>
                            <m:lim>
                              <m:r>
                                <a:rPr lang="fr-FR" sz="18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1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fr-FR" sz="1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fr-FR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fr-FR" sz="1800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fr-FR" sz="1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b="1" i="1" smtClean="0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fr-FR" sz="1800" b="1" i="1" smtClean="0">
                                          <a:latin typeface="Cambria Math" panose="02040503050406030204" pitchFamily="18" charset="0"/>
                                        </a:rPr>
                                        <m:t>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8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fr-FR" sz="18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fr-FR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fr-FR" sz="1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fr-FR" sz="1800" b="1" dirty="0" smtClean="0"/>
              </a:p>
              <a:p>
                <a:pPr algn="l"/>
                <a:endParaRPr lang="fr-FR" sz="1800" b="1" dirty="0"/>
              </a:p>
              <a:p>
                <a:pPr algn="l"/>
                <a:r>
                  <a:rPr lang="fr-FR" sz="1800" dirty="0" err="1" smtClean="0"/>
                  <a:t>Implicit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hypothesis</a:t>
                </a:r>
                <a:r>
                  <a:rPr lang="fr-FR" sz="1800" dirty="0" smtClean="0"/>
                  <a:t>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800" dirty="0" smtClean="0"/>
                  <a:t>The output data </a:t>
                </a:r>
                <a:r>
                  <a:rPr lang="fr-FR" sz="1800" dirty="0" err="1" smtClean="0"/>
                  <a:t>follow</a:t>
                </a:r>
                <a:r>
                  <a:rPr lang="fr-FR" sz="1800" dirty="0" smtClean="0"/>
                  <a:t> a normal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</m:d>
                  </m:oMath>
                </a14:m>
                <a:endParaRPr lang="fr-FR" sz="1800" dirty="0" smtClean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800" dirty="0" smtClean="0"/>
                  <a:t>Data noise </a:t>
                </a:r>
                <a:r>
                  <a:rPr lang="fr-FR" sz="1800" dirty="0" err="1" smtClean="0"/>
                  <a:t>is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homoscedastic</a:t>
                </a:r>
                <a:r>
                  <a:rPr lang="fr-FR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sz="1800" dirty="0" smtClean="0"/>
                  <a:t> </a:t>
                </a:r>
                <a:r>
                  <a:rPr lang="fr-FR" sz="1800" dirty="0" err="1" smtClean="0"/>
                  <a:t>is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uniform</a:t>
                </a:r>
                <a:r>
                  <a:rPr lang="fr-FR" sz="1800" dirty="0" smtClean="0"/>
                  <a:t> for </a:t>
                </a:r>
                <a:r>
                  <a:rPr lang="fr-FR" sz="1800" dirty="0" err="1" smtClean="0"/>
                  <a:t>every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example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fr-FR" sz="1800" dirty="0" smtClean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fr-FR" sz="1800" dirty="0"/>
              </a:p>
              <a:p>
                <a:pPr algn="l"/>
                <a:r>
                  <a:rPr lang="fr-FR" sz="1800" dirty="0" err="1" smtClean="0"/>
                  <a:t>These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hypothesis</a:t>
                </a:r>
                <a:r>
                  <a:rPr lang="fr-FR" sz="1800" dirty="0" smtClean="0"/>
                  <a:t> lead to the </a:t>
                </a:r>
                <a:r>
                  <a:rPr lang="fr-FR" sz="1800" dirty="0" err="1" smtClean="0"/>
                  <a:t>following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likelihood</a:t>
                </a:r>
                <a:r>
                  <a:rPr lang="fr-FR" sz="1800" dirty="0" smtClean="0"/>
                  <a:t> (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fr-FR" sz="1800" dirty="0" smtClean="0"/>
                  <a:t> </a:t>
                </a:r>
                <a:r>
                  <a:rPr lang="fr-FR" sz="1800" dirty="0" err="1" smtClean="0"/>
                  <a:t>is</a:t>
                </a:r>
                <a:r>
                  <a:rPr lang="fr-FR" sz="1800" dirty="0" smtClean="0"/>
                  <a:t> the output dimension) :</a:t>
                </a:r>
              </a:p>
              <a:p>
                <a:pPr algn="l"/>
                <a:endParaRPr lang="fr-FR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Sup>
                                        <m:sSubSupPr>
                                          <m:ctrlPr>
                                            <a:rPr lang="fr-FR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fr-F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fr-FR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8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fr-F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fr-FR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FR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fr-FR" sz="18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fr-FR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fr-FR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fr-FR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fr-FR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fr-FR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fr-FR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fr-FR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fr-FR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18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fr-FR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fr-FR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fr-FR" sz="1800" dirty="0" smtClean="0"/>
              </a:p>
              <a:p>
                <a:pPr algn="l"/>
                <a:endParaRPr lang="fr-FR" sz="1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1689463"/>
                <a:ext cx="10504875" cy="4840299"/>
              </a:xfrm>
              <a:prstGeom prst="rect">
                <a:avLst/>
              </a:prstGeom>
              <a:blipFill>
                <a:blip r:embed="rId2"/>
                <a:stretch>
                  <a:fillRect l="-464" t="-1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èche courbée vers la droite 17"/>
          <p:cNvSpPr/>
          <p:nvPr/>
        </p:nvSpPr>
        <p:spPr>
          <a:xfrm rot="10800000">
            <a:off x="8107680" y="3108960"/>
            <a:ext cx="1454332" cy="2926080"/>
          </a:xfrm>
          <a:prstGeom prst="curvedRightArrow">
            <a:avLst>
              <a:gd name="adj1" fmla="val 14056"/>
              <a:gd name="adj2" fmla="val 35519"/>
              <a:gd name="adj3" fmla="val 2440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9669415" y="3296592"/>
                <a:ext cx="2367603" cy="1776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dirty="0" smtClean="0"/>
                  <a:t>Negative log-</a:t>
                </a:r>
                <a:r>
                  <a:rPr lang="fr-FR" sz="1800" dirty="0" err="1" smtClean="0"/>
                  <a:t>likelihood</a:t>
                </a:r>
                <a:r>
                  <a:rPr lang="fr-FR" sz="18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r-FR" sz="1800" dirty="0" smtClean="0"/>
                  <a:t> constant</a:t>
                </a:r>
              </a:p>
              <a:p>
                <a:pPr algn="l"/>
                <a:endParaRPr lang="fr-FR" sz="1800" dirty="0"/>
              </a:p>
              <a:p>
                <a:pPr algn="l"/>
                <a:r>
                  <a:rPr lang="fr-FR" sz="1800" dirty="0" smtClean="0"/>
                  <a:t>The </a:t>
                </a:r>
                <a:r>
                  <a:rPr lang="fr-FR" sz="1800" dirty="0" err="1" smtClean="0"/>
                  <a:t>estimated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mean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fr-FR" sz="1800" dirty="0" smtClean="0"/>
                  <a:t> </a:t>
                </a:r>
                <a:r>
                  <a:rPr lang="fr-FR" sz="1800" dirty="0" err="1" smtClean="0"/>
                  <a:t>is</a:t>
                </a:r>
                <a:r>
                  <a:rPr lang="fr-FR" sz="1800" dirty="0" smtClean="0"/>
                  <a:t> the output of the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fr-FR" sz="1800" dirty="0" smtClean="0"/>
                  <a:t> </a:t>
                </a:r>
                <a:endParaRPr lang="fr-FR" sz="1800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415" y="3296592"/>
                <a:ext cx="2367603" cy="1776640"/>
              </a:xfrm>
              <a:prstGeom prst="rect">
                <a:avLst/>
              </a:prstGeom>
              <a:blipFill>
                <a:blip r:embed="rId3"/>
                <a:stretch>
                  <a:fillRect l="-2057" t="-2062" r="-6170" b="-48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23</a:t>
            </a:fld>
            <a:endParaRPr lang="fr-FR" sz="1000" b="0" strike="noStrike" spc="-1" dirty="0">
              <a:latin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9669415" y="5390935"/>
                <a:ext cx="2284063" cy="957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dirty="0" smtClean="0"/>
                  <a:t>Direct estimation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fr-FR" sz="1800" dirty="0" smtClean="0"/>
                  <a:t> presented </a:t>
                </a:r>
                <a:r>
                  <a:rPr lang="fr-FR" sz="1800" dirty="0" err="1" smtClean="0"/>
                  <a:t>yesterday</a:t>
                </a:r>
                <a:r>
                  <a:rPr lang="fr-FR" sz="1800" dirty="0" smtClean="0"/>
                  <a:t> (N. Berger talk)</a:t>
                </a:r>
                <a:endParaRPr lang="fr-FR" sz="18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415" y="5390935"/>
                <a:ext cx="2284063" cy="957121"/>
              </a:xfrm>
              <a:prstGeom prst="rect">
                <a:avLst/>
              </a:prstGeom>
              <a:blipFill>
                <a:blip r:embed="rId4"/>
                <a:stretch>
                  <a:fillRect l="-2133" t="-3185" r="-7467" b="-5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5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3" name="Espace réservé du texte 4"/>
          <p:cNvSpPr txBox="1">
            <a:spLocks/>
          </p:cNvSpPr>
          <p:nvPr/>
        </p:nvSpPr>
        <p:spPr>
          <a:xfrm>
            <a:off x="287383" y="969553"/>
            <a:ext cx="10565835" cy="46137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 smtClean="0"/>
              <a:t>Regression</a:t>
            </a:r>
            <a:r>
              <a:rPr lang="fr-FR" sz="2400" dirty="0" smtClean="0"/>
              <a:t>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: </a:t>
            </a:r>
            <a:r>
              <a:rPr lang="fr-FR" sz="2400" dirty="0" err="1" smtClean="0"/>
              <a:t>aleatoric</a:t>
            </a:r>
            <a:r>
              <a:rPr lang="fr-FR" sz="2400" dirty="0" smtClean="0"/>
              <a:t> </a:t>
            </a:r>
            <a:r>
              <a:rPr lang="fr-FR" sz="2400" dirty="0" err="1" smtClean="0"/>
              <a:t>uncertainty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48343" y="1430923"/>
                <a:ext cx="10504875" cy="4928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2000" b="1" dirty="0" smtClean="0"/>
                  <a:t>Density neural networks</a:t>
                </a:r>
              </a:p>
              <a:p>
                <a:pPr algn="l"/>
                <a:endParaRPr lang="fr-FR" sz="1800" b="1" dirty="0"/>
              </a:p>
              <a:p>
                <a:pPr algn="l"/>
                <a:r>
                  <a:rPr lang="fr-FR" sz="1600" dirty="0" smtClean="0"/>
                  <a:t>We model the aleatoric uncertainty using a distribution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1600" dirty="0" smtClean="0"/>
                  <a:t> with parameters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1600" dirty="0" smtClean="0"/>
                  <a:t>. </a:t>
                </a:r>
              </a:p>
              <a:p>
                <a:pPr algn="l"/>
                <a:r>
                  <a:rPr lang="fr-FR" sz="1600" dirty="0" smtClean="0"/>
                  <a:t>The outputs of the neural network correspond to </a:t>
                </a:r>
                <a:r>
                  <a:rPr lang="fr-FR" sz="1600" dirty="0" err="1" smtClean="0"/>
                  <a:t>these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parameters</a:t>
                </a:r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sz="1600" dirty="0" smtClean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fr-FR" sz="1600" b="0" dirty="0" smtClean="0"/>
              </a:p>
              <a:p>
                <a:pPr algn="l"/>
                <a:r>
                  <a:rPr lang="fr-FR" sz="1600" dirty="0" err="1" smtClean="0"/>
                  <a:t>Remark</a:t>
                </a:r>
                <a:r>
                  <a:rPr lang="fr-FR" sz="1600" dirty="0" smtClean="0"/>
                  <a:t>: </a:t>
                </a:r>
                <a:r>
                  <a:rPr lang="fr-FR" sz="1600" dirty="0" err="1" smtClean="0"/>
                  <a:t>we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can</a:t>
                </a:r>
                <a:r>
                  <a:rPr lang="fr-FR" sz="1600" dirty="0" smtClean="0"/>
                  <a:t> use one </a:t>
                </a:r>
                <a:r>
                  <a:rPr lang="fr-FR" sz="1600" dirty="0" err="1" smtClean="0"/>
                  <a:t>dedicated</a:t>
                </a:r>
                <a:r>
                  <a:rPr lang="fr-FR" sz="1600" dirty="0" smtClean="0"/>
                  <a:t> model (neural network) for </a:t>
                </a:r>
                <a:r>
                  <a:rPr lang="fr-FR" sz="1600" dirty="0" err="1" smtClean="0"/>
                  <a:t>each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parameter</a:t>
                </a:r>
                <a:endParaRPr lang="fr-FR" sz="1600" dirty="0" smtClean="0"/>
              </a:p>
              <a:p>
                <a:pPr algn="l"/>
                <a:r>
                  <a:rPr lang="fr-FR" sz="1600" dirty="0" smtClean="0"/>
                  <a:t>Objective : </a:t>
                </a:r>
                <a:r>
                  <a:rPr lang="fr-FR" sz="1600" dirty="0" err="1" smtClean="0"/>
                  <a:t>minimization</a:t>
                </a:r>
                <a:r>
                  <a:rPr lang="fr-FR" sz="1600" dirty="0" smtClean="0"/>
                  <a:t> of the </a:t>
                </a:r>
                <a:r>
                  <a:rPr lang="fr-FR" sz="1600" dirty="0" err="1" smtClean="0"/>
                  <a:t>negative</a:t>
                </a:r>
                <a:r>
                  <a:rPr lang="fr-FR" sz="1600" dirty="0" smtClean="0"/>
                  <a:t> log-</a:t>
                </a:r>
                <a:r>
                  <a:rPr lang="fr-FR" sz="1600" dirty="0" err="1" smtClean="0"/>
                  <a:t>likelihood</a:t>
                </a:r>
                <a:endParaRPr lang="fr-FR" sz="16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1600" b="1" i="0" smtClean="0">
                                  <a:latin typeface="Cambria Math" panose="02040503050406030204" pitchFamily="18" charset="0"/>
                                </a:rPr>
                                <m:t>𝐚𝐫𝐠𝐦𝐢𝐧</m:t>
                              </m:r>
                            </m:e>
                            <m:lim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lim>
                          </m:limLow>
                        </m:fName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1600" b="1" i="0" smtClean="0">
                                  <a:latin typeface="Cambria Math" panose="02040503050406030204" pitchFamily="18" charset="0"/>
                                </a:rPr>
                                <m:t>𝐣</m:t>
                              </m:r>
                            </m:sub>
                            <m:sup/>
                            <m:e>
                              <m:r>
                                <a:rPr lang="fr-FR" sz="16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fr-FR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fr-FR" sz="1600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fr-FR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1" i="1" smtClean="0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fr-FR" sz="1600" b="1" i="1" smtClean="0">
                                          <a:latin typeface="Cambria Math" panose="02040503050406030204" pitchFamily="18" charset="0"/>
                                        </a:rPr>
                                        <m:t>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fr-FR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fr-FR" sz="1600" b="1" dirty="0" smtClean="0"/>
              </a:p>
              <a:p>
                <a:pPr algn="l"/>
                <a:endParaRPr lang="fr-FR" sz="1600" b="1" dirty="0"/>
              </a:p>
              <a:p>
                <a:pPr algn="l"/>
                <a:r>
                  <a:rPr lang="fr-FR" sz="1600" b="1" dirty="0" err="1" smtClean="0"/>
                  <a:t>Example</a:t>
                </a:r>
                <a:r>
                  <a:rPr lang="fr-FR" sz="1600" b="1" dirty="0" smtClean="0"/>
                  <a:t>: </a:t>
                </a:r>
                <a:r>
                  <a:rPr lang="fr-FR" sz="1600" dirty="0" smtClean="0"/>
                  <a:t>1D </a:t>
                </a:r>
                <a:r>
                  <a:rPr lang="fr-FR" sz="1600" dirty="0" err="1" smtClean="0"/>
                  <a:t>gaussian</a:t>
                </a:r>
                <a:r>
                  <a:rPr lang="fr-FR" sz="1600" dirty="0" smtClean="0"/>
                  <a:t> distribution,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d>
                    <m:r>
                      <a:rPr lang="fr-FR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fr-FR" sz="1600" dirty="0" smtClean="0"/>
                  <a:t> </a:t>
                </a:r>
              </a:p>
              <a:p>
                <a:pPr algn="l"/>
                <a:r>
                  <a:rPr lang="fr-FR" sz="1600" dirty="0" smtClean="0"/>
                  <a:t>The </a:t>
                </a:r>
                <a:r>
                  <a:rPr lang="fr-FR" sz="1600" dirty="0" err="1" smtClean="0"/>
                  <a:t>homoscedasticity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hypothesis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is</a:t>
                </a:r>
                <a:r>
                  <a:rPr lang="fr-FR" sz="1600" dirty="0" smtClean="0"/>
                  <a:t> no longer </a:t>
                </a:r>
                <a:r>
                  <a:rPr lang="fr-FR" sz="1600" dirty="0" err="1" smtClean="0"/>
                  <a:t>required</a:t>
                </a:r>
                <a:r>
                  <a:rPr lang="fr-FR" sz="1600" dirty="0" smtClean="0"/>
                  <a:t>,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FR" sz="1600" dirty="0" smtClean="0"/>
                  <a:t> </a:t>
                </a:r>
                <a:r>
                  <a:rPr lang="fr-FR" sz="1600" dirty="0" err="1" smtClean="0"/>
                  <a:t>depends</a:t>
                </a:r>
                <a:r>
                  <a:rPr lang="fr-FR" sz="1600" dirty="0" smtClean="0"/>
                  <a:t> on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1600" dirty="0" smtClean="0"/>
                  <a:t>!</a:t>
                </a:r>
              </a:p>
              <a:p>
                <a:pPr algn="l"/>
                <a:endParaRPr lang="fr-F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Sup>
                            <m:sSubSup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func>
                        <m:func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fr-FR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sz="16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sz="1800" dirty="0" smtClean="0"/>
              </a:p>
              <a:p>
                <a:pPr algn="l"/>
                <a:endParaRPr lang="fr-FR" sz="1800" dirty="0"/>
              </a:p>
              <a:p>
                <a:pPr algn="l"/>
                <a:endParaRPr lang="fr-FR" sz="1800" dirty="0" smtClean="0"/>
              </a:p>
              <a:p>
                <a:pPr algn="l"/>
                <a:r>
                  <a:rPr lang="fr-FR" sz="1800" dirty="0" err="1" smtClean="0"/>
                  <a:t>Negative</a:t>
                </a:r>
                <a:r>
                  <a:rPr lang="fr-FR" sz="1800" dirty="0" smtClean="0"/>
                  <a:t> log-</a:t>
                </a:r>
                <a:r>
                  <a:rPr lang="fr-FR" sz="1800" dirty="0" err="1" smtClean="0"/>
                  <a:t>likelihood</a:t>
                </a:r>
                <a:r>
                  <a:rPr lang="fr-FR" sz="1800" dirty="0" smtClean="0"/>
                  <a:t>: </a:t>
                </a:r>
                <a:endParaRPr lang="fr-FR" sz="1800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1430923"/>
                <a:ext cx="10504875" cy="4928400"/>
              </a:xfrm>
              <a:prstGeom prst="rect">
                <a:avLst/>
              </a:prstGeom>
              <a:blipFill>
                <a:blip r:embed="rId2"/>
                <a:stretch>
                  <a:fillRect l="-580" t="-743" b="-11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52780" y="5574250"/>
                <a:ext cx="6096000" cy="96815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𝒍</m:t>
                      </m:r>
                      <m:d>
                        <m:d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fr-FR" sz="16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1600" b="1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e>
                                  </m:rad>
                                  <m:sSubSup>
                                    <m:sSubSupPr>
                                      <m:ctrlP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𝝎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fr-FR" sz="16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fr-FR" sz="16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fr-F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fr-F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b="1" i="1"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b="1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fr-FR" sz="1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1600" b="1" i="1">
                                                  <a:latin typeface="Cambria Math" panose="02040503050406030204" pitchFamily="18" charset="0"/>
                                                </a:rPr>
                                                <m:t>𝒇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b="1" i="1">
                                                  <a:latin typeface="Cambria Math" panose="02040503050406030204" pitchFamily="18" charset="0"/>
                                                </a:rPr>
                                                <m:t>𝝎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fr-FR" sz="1600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sz="1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fr-FR" sz="1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fr-FR" sz="16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FR" sz="1600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FR" sz="1600" b="1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𝒋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𝝎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6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600" b="1" i="1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6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func>
                          <m:r>
                            <m:rPr>
                              <m:nor/>
                            </m:rPr>
                            <a:rPr lang="fr-FR" sz="1600" b="1" dirty="0"/>
                            <m:t> </m:t>
                          </m:r>
                        </m:e>
                      </m:nary>
                    </m:oMath>
                  </m:oMathPara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80" y="5574250"/>
                <a:ext cx="6096000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8302854" y="4297220"/>
            <a:ext cx="3691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 err="1" smtClean="0"/>
              <a:t>Remarks</a:t>
            </a:r>
            <a:r>
              <a:rPr lang="fr-FR" sz="1600" dirty="0" smtClean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 smtClean="0"/>
              <a:t>The « real » standard </a:t>
            </a:r>
            <a:r>
              <a:rPr lang="fr-FR" sz="1600" dirty="0" err="1" smtClean="0"/>
              <a:t>deviation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not </a:t>
            </a:r>
            <a:r>
              <a:rPr lang="fr-FR" sz="1600" dirty="0" err="1" smtClean="0"/>
              <a:t>required</a:t>
            </a:r>
            <a:r>
              <a:rPr lang="fr-FR" sz="1600" dirty="0" smtClean="0"/>
              <a:t> in the training </a:t>
            </a:r>
            <a:r>
              <a:rPr lang="fr-FR" sz="1600" dirty="0" err="1" smtClean="0"/>
              <a:t>dataset</a:t>
            </a:r>
            <a:endParaRPr lang="fr-FR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 err="1" smtClean="0"/>
              <a:t>Other</a:t>
            </a:r>
            <a:r>
              <a:rPr lang="fr-FR" sz="1600" dirty="0" smtClean="0"/>
              <a:t> distributions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considered</a:t>
            </a:r>
            <a:r>
              <a:rPr lang="fr-FR" sz="1600" dirty="0" smtClean="0"/>
              <a:t>, but </a:t>
            </a:r>
            <a:r>
              <a:rPr lang="fr-FR" sz="1600" dirty="0" err="1" smtClean="0"/>
              <a:t>could</a:t>
            </a:r>
            <a:r>
              <a:rPr lang="fr-FR" sz="1600" dirty="0" smtClean="0"/>
              <a:t> </a:t>
            </a:r>
            <a:r>
              <a:rPr lang="fr-FR" sz="1600" dirty="0" err="1" smtClean="0"/>
              <a:t>raise</a:t>
            </a:r>
            <a:r>
              <a:rPr lang="fr-FR" sz="1600" dirty="0" smtClean="0"/>
              <a:t> convergence </a:t>
            </a:r>
            <a:r>
              <a:rPr lang="fr-FR" sz="1600" dirty="0" err="1" smtClean="0"/>
              <a:t>problems</a:t>
            </a:r>
            <a:r>
              <a:rPr lang="fr-FR" sz="1600" dirty="0" smtClean="0"/>
              <a:t> (</a:t>
            </a:r>
            <a:r>
              <a:rPr lang="fr-FR" sz="1600" dirty="0" err="1" smtClean="0"/>
              <a:t>such</a:t>
            </a:r>
            <a:r>
              <a:rPr lang="fr-FR" sz="1600" dirty="0" smtClean="0"/>
              <a:t> as divergence of the </a:t>
            </a:r>
            <a:r>
              <a:rPr lang="fr-FR" sz="1600" dirty="0" err="1" smtClean="0"/>
              <a:t>likelihood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7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24</a:t>
            </a:fld>
            <a:endParaRPr lang="fr-FR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3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/>
          <p:cNvSpPr txBox="1">
            <a:spLocks/>
          </p:cNvSpPr>
          <p:nvPr/>
        </p:nvSpPr>
        <p:spPr>
          <a:xfrm>
            <a:off x="287383" y="969553"/>
            <a:ext cx="10565835" cy="46137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/>
              <a:t>Regression</a:t>
            </a:r>
            <a:r>
              <a:rPr lang="fr-FR" sz="2400" dirty="0"/>
              <a:t> </a:t>
            </a:r>
            <a:r>
              <a:rPr lang="fr-FR" sz="2400" dirty="0" err="1"/>
              <a:t>problem</a:t>
            </a:r>
            <a:r>
              <a:rPr lang="fr-FR" sz="2400" dirty="0"/>
              <a:t>: </a:t>
            </a:r>
            <a:r>
              <a:rPr lang="fr-FR" sz="2400" dirty="0" err="1"/>
              <a:t>aleatoric</a:t>
            </a:r>
            <a:r>
              <a:rPr lang="fr-FR" sz="2400" dirty="0"/>
              <a:t> </a:t>
            </a:r>
            <a:r>
              <a:rPr lang="fr-FR" sz="2400" dirty="0" err="1"/>
              <a:t>uncertainty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87383" y="1563282"/>
            <a:ext cx="3815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/>
              <a:t>Density</a:t>
            </a:r>
            <a:r>
              <a:rPr lang="fr-FR" sz="2000" b="1" dirty="0" smtClean="0"/>
              <a:t> neural networks: </a:t>
            </a:r>
            <a:r>
              <a:rPr lang="fr-FR" sz="2000" b="1" dirty="0" err="1" smtClean="0"/>
              <a:t>example</a:t>
            </a:r>
            <a:endParaRPr lang="fr-FR" sz="2000" b="1" dirty="0"/>
          </a:p>
        </p:txBody>
      </p:sp>
      <p:pic>
        <p:nvPicPr>
          <p:cNvPr id="4" name="Image 3" descr="C:\Users\gd263782\Documents\Etudes\Evidential DL\Note evidential DL\Figures_python\Cas réseau classi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97" y="2095751"/>
            <a:ext cx="9039497" cy="4523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5738948" y="1578671"/>
            <a:ext cx="556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Generated</a:t>
            </a:r>
            <a:r>
              <a:rPr lang="fr-FR" sz="1800" dirty="0" smtClean="0"/>
              <a:t> data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heteroscedastic</a:t>
            </a:r>
            <a:r>
              <a:rPr lang="fr-FR" sz="1800" dirty="0" smtClean="0"/>
              <a:t> </a:t>
            </a:r>
            <a:r>
              <a:rPr lang="fr-FR" sz="1800" dirty="0" err="1" smtClean="0"/>
              <a:t>gaussian</a:t>
            </a:r>
            <a:r>
              <a:rPr lang="fr-FR" sz="1800" dirty="0" smtClean="0"/>
              <a:t> noise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130629" y="3326674"/>
            <a:ext cx="2812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 err="1" smtClean="0"/>
              <a:t>Conventional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appraoch</a:t>
            </a:r>
            <a:r>
              <a:rPr lang="fr-FR" sz="1600" dirty="0" smtClean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 smtClean="0"/>
              <a:t>Least squares estimation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600" dirty="0" err="1" smtClean="0"/>
              <a:t>Empirical</a:t>
            </a:r>
            <a:r>
              <a:rPr lang="fr-FR" sz="1600" dirty="0" smtClean="0"/>
              <a:t> estimation of the standard </a:t>
            </a:r>
            <a:r>
              <a:rPr lang="fr-FR" sz="1600" dirty="0" err="1" smtClean="0"/>
              <a:t>deviation</a:t>
            </a:r>
            <a:r>
              <a:rPr lang="fr-FR" sz="1600" dirty="0" smtClean="0"/>
              <a:t>, </a:t>
            </a:r>
            <a:r>
              <a:rPr lang="fr-FR" sz="1600" dirty="0" err="1" smtClean="0"/>
              <a:t>uniform</a:t>
            </a:r>
            <a:r>
              <a:rPr lang="fr-FR" sz="1600" dirty="0" smtClean="0"/>
              <a:t> </a:t>
            </a:r>
            <a:r>
              <a:rPr lang="fr-FR" sz="1600" dirty="0" err="1" smtClean="0"/>
              <a:t>regardless</a:t>
            </a:r>
            <a:r>
              <a:rPr lang="fr-FR" sz="1600" dirty="0" smtClean="0"/>
              <a:t> the input</a:t>
            </a:r>
            <a:endParaRPr lang="fr-FR" sz="16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25</a:t>
            </a:fld>
            <a:endParaRPr lang="fr-FR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967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/>
          <p:cNvSpPr txBox="1">
            <a:spLocks/>
          </p:cNvSpPr>
          <p:nvPr/>
        </p:nvSpPr>
        <p:spPr>
          <a:xfrm>
            <a:off x="287383" y="969553"/>
            <a:ext cx="10565835" cy="46137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/>
              <a:t>Regression</a:t>
            </a:r>
            <a:r>
              <a:rPr lang="fr-FR" sz="2400" dirty="0"/>
              <a:t>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: </a:t>
            </a:r>
            <a:r>
              <a:rPr lang="fr-FR" sz="2400" dirty="0" err="1"/>
              <a:t>aleatoric</a:t>
            </a:r>
            <a:r>
              <a:rPr lang="fr-FR" sz="2400" dirty="0"/>
              <a:t> </a:t>
            </a:r>
            <a:r>
              <a:rPr lang="fr-FR" sz="2400" dirty="0" err="1"/>
              <a:t>uncertainty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87383" y="1563282"/>
            <a:ext cx="3815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/>
              <a:t>Density</a:t>
            </a:r>
            <a:r>
              <a:rPr lang="fr-FR" sz="2000" b="1" dirty="0"/>
              <a:t> neural networks: </a:t>
            </a:r>
            <a:r>
              <a:rPr lang="fr-FR" sz="2000" b="1" dirty="0" err="1"/>
              <a:t>example</a:t>
            </a:r>
            <a:endParaRPr lang="fr-FR" sz="2000" b="1" dirty="0"/>
          </a:p>
        </p:txBody>
      </p:sp>
      <p:pic>
        <p:nvPicPr>
          <p:cNvPr id="4" name="Image 3" descr="C:\Users\gd263782\Documents\Etudes\Evidential DL\Note evidential DL\Figures_python\Cas réseau classi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97" y="2095751"/>
            <a:ext cx="9039497" cy="45237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5738948" y="1578671"/>
            <a:ext cx="556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/>
              <a:t>Generated</a:t>
            </a:r>
            <a:r>
              <a:rPr lang="fr-FR" sz="1800" dirty="0"/>
              <a:t> data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heteroscedastic</a:t>
            </a:r>
            <a:r>
              <a:rPr lang="fr-FR" sz="1800" dirty="0"/>
              <a:t> </a:t>
            </a:r>
            <a:r>
              <a:rPr lang="fr-FR" sz="1800" dirty="0" err="1"/>
              <a:t>gaussian</a:t>
            </a:r>
            <a:r>
              <a:rPr lang="fr-FR" sz="1800" dirty="0"/>
              <a:t> noise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0604" y="3866606"/>
            <a:ext cx="2812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1" dirty="0" err="1" smtClean="0"/>
              <a:t>Density</a:t>
            </a:r>
            <a:r>
              <a:rPr lang="fr-FR" sz="1600" b="1" dirty="0" smtClean="0"/>
              <a:t> neural networks</a:t>
            </a:r>
            <a:endParaRPr lang="fr-FR" sz="1600" dirty="0" smtClean="0"/>
          </a:p>
        </p:txBody>
      </p:sp>
      <p:pic>
        <p:nvPicPr>
          <p:cNvPr id="7" name="Image 6" descr="C:\Users\gd263782\Documents\Etudes\Evidential DL\Note evidential DL\Figures_python\Cas niveau 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6" y="2089073"/>
            <a:ext cx="9039600" cy="4525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9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26</a:t>
            </a:fld>
            <a:endParaRPr lang="fr-FR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94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/>
          <p:cNvSpPr txBox="1">
            <a:spLocks/>
          </p:cNvSpPr>
          <p:nvPr/>
        </p:nvSpPr>
        <p:spPr>
          <a:xfrm>
            <a:off x="287383" y="969553"/>
            <a:ext cx="10565835" cy="46137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/>
              <a:t>Regression</a:t>
            </a:r>
            <a:r>
              <a:rPr lang="fr-FR" sz="2400" dirty="0"/>
              <a:t>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: </a:t>
            </a:r>
            <a:r>
              <a:rPr lang="fr-FR" sz="2400" dirty="0" err="1"/>
              <a:t>aleatoric</a:t>
            </a:r>
            <a:r>
              <a:rPr lang="fr-FR" sz="2400" dirty="0"/>
              <a:t> </a:t>
            </a:r>
            <a:r>
              <a:rPr lang="fr-FR" sz="2400" dirty="0" err="1"/>
              <a:t>uncertainty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87383" y="1563282"/>
            <a:ext cx="7910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err="1" smtClean="0"/>
              <a:t>Density</a:t>
            </a:r>
            <a:r>
              <a:rPr lang="fr-FR" sz="1800" b="1" dirty="0" smtClean="0"/>
              <a:t> neural networks: application to a detector for </a:t>
            </a:r>
            <a:r>
              <a:rPr lang="fr-FR" sz="1800" b="1" dirty="0" err="1" smtClean="0"/>
              <a:t>medical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imaging</a:t>
            </a:r>
            <a:endParaRPr lang="fr-FR" sz="1800" b="1" dirty="0" smtClean="0"/>
          </a:p>
          <a:p>
            <a:r>
              <a:rPr lang="fr-FR" sz="1800" b="1" dirty="0" smtClean="0"/>
              <a:t>Transverse project (DRF/</a:t>
            </a:r>
            <a:r>
              <a:rPr lang="fr-FR" sz="1800" b="1" dirty="0" err="1" smtClean="0"/>
              <a:t>Irfu</a:t>
            </a:r>
            <a:r>
              <a:rPr lang="fr-FR" sz="1800" b="1" dirty="0" smtClean="0"/>
              <a:t>, DRF/SHFJ, DES/LGLS) </a:t>
            </a:r>
            <a:r>
              <a:rPr lang="fr-FR" sz="1800" b="1" dirty="0" err="1" smtClean="0"/>
              <a:t>within</a:t>
            </a:r>
            <a:r>
              <a:rPr lang="fr-FR" sz="1800" b="1" dirty="0" smtClean="0"/>
              <a:t> the ClearMind project</a:t>
            </a:r>
            <a:endParaRPr lang="fr-FR" sz="1800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7380" y="2357016"/>
            <a:ext cx="9154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Input: </a:t>
            </a:r>
            <a:r>
              <a:rPr lang="fr-FR" sz="1800" dirty="0" err="1" smtClean="0"/>
              <a:t>Electrical</a:t>
            </a:r>
            <a:r>
              <a:rPr lang="fr-FR" sz="1800" dirty="0" smtClean="0"/>
              <a:t> impulse </a:t>
            </a:r>
            <a:r>
              <a:rPr lang="fr-FR" sz="1800" dirty="0" err="1" smtClean="0"/>
              <a:t>shapes</a:t>
            </a:r>
            <a:r>
              <a:rPr lang="fr-FR" sz="1800" dirty="0" smtClean="0"/>
              <a:t> </a:t>
            </a:r>
            <a:r>
              <a:rPr lang="fr-FR" sz="1800" dirty="0" err="1" smtClean="0"/>
              <a:t>recorded</a:t>
            </a:r>
            <a:r>
              <a:rPr lang="fr-FR" sz="1800" dirty="0" smtClean="0"/>
              <a:t> by the detector (high dimension 400x64)</a:t>
            </a:r>
          </a:p>
          <a:p>
            <a:pPr algn="l"/>
            <a:r>
              <a:rPr lang="fr-FR" sz="1800" dirty="0" smtClean="0"/>
              <a:t>Output: Gamma interaction position</a:t>
            </a:r>
          </a:p>
          <a:p>
            <a:pPr algn="l"/>
            <a:endParaRPr lang="fr-FR" sz="1800" dirty="0"/>
          </a:p>
          <a:p>
            <a:pPr algn="l"/>
            <a:r>
              <a:rPr lang="fr-FR" sz="1800" dirty="0" err="1" smtClean="0"/>
              <a:t>Density</a:t>
            </a:r>
            <a:r>
              <a:rPr lang="fr-FR" sz="1800" dirty="0" smtClean="0"/>
              <a:t> neural network </a:t>
            </a:r>
            <a:r>
              <a:rPr lang="fr-FR" sz="1800" dirty="0" err="1" smtClean="0"/>
              <a:t>with</a:t>
            </a:r>
            <a:r>
              <a:rPr lang="fr-FR" sz="1800" dirty="0" smtClean="0"/>
              <a:t> a 2D </a:t>
            </a:r>
            <a:r>
              <a:rPr lang="fr-FR" sz="1800" dirty="0" err="1" smtClean="0"/>
              <a:t>gaussian</a:t>
            </a:r>
            <a:r>
              <a:rPr lang="fr-FR" sz="1800" dirty="0" smtClean="0"/>
              <a:t> distribution (</a:t>
            </a:r>
            <a:r>
              <a:rPr lang="fr-FR" sz="1800" dirty="0" err="1" smtClean="0"/>
              <a:t>with</a:t>
            </a:r>
            <a:r>
              <a:rPr lang="fr-FR" sz="1800" dirty="0" smtClean="0"/>
              <a:t> a </a:t>
            </a:r>
            <a:r>
              <a:rPr lang="fr-FR" sz="1800" dirty="0" err="1" smtClean="0"/>
              <a:t>correlation</a:t>
            </a:r>
            <a:r>
              <a:rPr lang="fr-FR" sz="1800" dirty="0" smtClean="0"/>
              <a:t> factor)</a:t>
            </a:r>
            <a:endParaRPr lang="fr-FR" sz="18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r="15437"/>
          <a:stretch/>
        </p:blipFill>
        <p:spPr>
          <a:xfrm>
            <a:off x="995287" y="3689704"/>
            <a:ext cx="2969691" cy="288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r="16699"/>
          <a:stretch/>
        </p:blipFill>
        <p:spPr>
          <a:xfrm>
            <a:off x="4370451" y="3689704"/>
            <a:ext cx="2896964" cy="2880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r="16382"/>
          <a:stretch/>
        </p:blipFill>
        <p:spPr>
          <a:xfrm>
            <a:off x="7908626" y="3689704"/>
            <a:ext cx="2939388" cy="2880000"/>
          </a:xfrm>
          <a:prstGeom prst="rect">
            <a:avLst/>
          </a:prstGeom>
        </p:spPr>
      </p:pic>
      <p:sp>
        <p:nvSpPr>
          <p:cNvPr id="10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27</a:t>
            </a:fld>
            <a:endParaRPr lang="fr-FR" sz="1000" b="0" strike="noStrike" spc="-1" dirty="0">
              <a:latin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785" y="1200238"/>
            <a:ext cx="3545958" cy="24752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568641" y="864648"/>
            <a:ext cx="1124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dirty="0" smtClean="0"/>
              <a:t>Input </a:t>
            </a:r>
            <a:r>
              <a:rPr lang="fr-FR" sz="1200" dirty="0" err="1" smtClean="0"/>
              <a:t>example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192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/>
          <p:cNvSpPr txBox="1">
            <a:spLocks/>
          </p:cNvSpPr>
          <p:nvPr/>
        </p:nvSpPr>
        <p:spPr>
          <a:xfrm>
            <a:off x="287383" y="969553"/>
            <a:ext cx="10565835" cy="46137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/>
              <a:t>Regression</a:t>
            </a:r>
            <a:r>
              <a:rPr lang="fr-FR" sz="2400" dirty="0"/>
              <a:t>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: </a:t>
            </a:r>
            <a:r>
              <a:rPr lang="fr-FR" sz="2400" dirty="0" err="1"/>
              <a:t>aleatoric</a:t>
            </a:r>
            <a:r>
              <a:rPr lang="fr-FR" sz="2400" dirty="0"/>
              <a:t> </a:t>
            </a:r>
            <a:r>
              <a:rPr lang="fr-FR" sz="2400" dirty="0" err="1"/>
              <a:t>uncertainty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87383" y="1563282"/>
            <a:ext cx="5289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Quantile </a:t>
            </a:r>
            <a:r>
              <a:rPr lang="fr-FR" sz="2000" b="1" dirty="0" err="1" smtClean="0"/>
              <a:t>regression</a:t>
            </a:r>
            <a:r>
              <a:rPr lang="fr-FR" sz="2000" b="1" dirty="0" smtClean="0"/>
              <a:t>: a non-</a:t>
            </a:r>
            <a:r>
              <a:rPr lang="fr-FR" sz="2000" b="1" dirty="0" err="1" smtClean="0"/>
              <a:t>parametric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approach</a:t>
            </a:r>
            <a:endParaRPr lang="fr-FR" sz="2000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9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28</a:t>
            </a:fld>
            <a:endParaRPr lang="fr-FR" sz="1000" b="0" strike="noStrike" spc="-1" dirty="0">
              <a:latin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17862" y="2095751"/>
                <a:ext cx="10504875" cy="441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600" dirty="0" smtClean="0"/>
                  <a:t>For an </a:t>
                </a:r>
                <a:r>
                  <a:rPr lang="fr-FR" sz="1600" dirty="0" err="1" smtClean="0"/>
                  <a:t>expected</a:t>
                </a:r>
                <a:r>
                  <a:rPr lang="fr-FR" sz="1600" dirty="0" smtClean="0"/>
                  <a:t> output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1600" dirty="0" smtClean="0"/>
                  <a:t>, the quantile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600" dirty="0" smtClean="0"/>
                  <a:t> with </a:t>
                </a:r>
                <a:r>
                  <a:rPr lang="fr-FR" sz="1600" dirty="0" err="1" smtClean="0"/>
                  <a:t>probability</a:t>
                </a:r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1600" dirty="0" smtClean="0"/>
                  <a:t> </a:t>
                </a:r>
                <a:r>
                  <a:rPr lang="fr-FR" sz="1600" dirty="0" err="1" smtClean="0"/>
                  <a:t>is</a:t>
                </a:r>
                <a:r>
                  <a:rPr lang="fr-FR" sz="1600" dirty="0" smtClean="0"/>
                  <a:t> the value </a:t>
                </a:r>
                <a:r>
                  <a:rPr lang="fr-FR" sz="1600" dirty="0" err="1" smtClean="0"/>
                  <a:t>such</a:t>
                </a:r>
                <a:r>
                  <a:rPr lang="fr-FR" sz="1600" dirty="0" smtClean="0"/>
                  <a:t> as: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fr-FR" sz="1600" dirty="0" smtClean="0"/>
              </a:p>
              <a:p>
                <a:pPr algn="l"/>
                <a:endParaRPr lang="fr-FR" sz="1600" dirty="0" smtClean="0"/>
              </a:p>
              <a:p>
                <a:pPr algn="l"/>
                <a:r>
                  <a:rPr lang="fr-FR" sz="1600" dirty="0" smtClean="0"/>
                  <a:t>Quantile </a:t>
                </a:r>
                <a:r>
                  <a:rPr lang="fr-FR" sz="1600" dirty="0" err="1" smtClean="0"/>
                  <a:t>regression</a:t>
                </a:r>
                <a:r>
                  <a:rPr lang="fr-FR" sz="1600" dirty="0" smtClean="0"/>
                  <a:t>: </a:t>
                </a:r>
                <a:r>
                  <a:rPr lang="fr-FR" sz="1600" dirty="0" err="1" smtClean="0"/>
                  <a:t>prediction</a:t>
                </a:r>
                <a:r>
                  <a:rPr lang="fr-FR" sz="1600" dirty="0" smtClean="0"/>
                  <a:t> of the quantile, </a:t>
                </a:r>
                <a:r>
                  <a:rPr lang="fr-FR" sz="1600" dirty="0" err="1" smtClean="0"/>
                  <a:t>agnostically</a:t>
                </a:r>
                <a:r>
                  <a:rPr lang="fr-FR" sz="1600" dirty="0" smtClean="0"/>
                  <a:t> to the </a:t>
                </a:r>
                <a:r>
                  <a:rPr lang="fr-FR" sz="1600" dirty="0" err="1" smtClean="0"/>
                  <a:t>density</a:t>
                </a:r>
                <a:r>
                  <a:rPr lang="fr-FR" sz="1600" dirty="0" smtClean="0"/>
                  <a:t> of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fr-FR" sz="1600" dirty="0" smtClean="0"/>
              </a:p>
              <a:p>
                <a:pPr algn="l"/>
                <a:endParaRPr lang="fr-FR" sz="1600" dirty="0"/>
              </a:p>
              <a:p>
                <a:pPr algn="l"/>
                <a:r>
                  <a:rPr lang="fr-FR" sz="1600" dirty="0" err="1" smtClean="0"/>
                  <a:t>Loss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function</a:t>
                </a:r>
                <a:r>
                  <a:rPr lang="fr-FR" sz="1600" dirty="0" smtClean="0"/>
                  <a:t>: Pinball </a:t>
                </a:r>
                <a:r>
                  <a:rPr lang="fr-FR" sz="1600" dirty="0" err="1" smtClean="0"/>
                  <a:t>loss</a:t>
                </a:r>
                <a:r>
                  <a:rPr lang="fr-FR" sz="1600" dirty="0" smtClean="0"/>
                  <a:t>, for a </a:t>
                </a:r>
                <a:r>
                  <a:rPr lang="fr-FR" sz="1600" dirty="0" err="1" smtClean="0"/>
                  <a:t>probability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level</a:t>
                </a:r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1600" dirty="0" smtClean="0"/>
                  <a:t> </a:t>
                </a:r>
                <a:r>
                  <a:rPr lang="fr-FR" sz="1600" dirty="0" err="1" smtClean="0"/>
                  <a:t>is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trained</a:t>
                </a:r>
                <a:r>
                  <a:rPr lang="fr-FR" sz="1600" dirty="0" smtClean="0"/>
                  <a:t> to </a:t>
                </a:r>
                <a:r>
                  <a:rPr lang="fr-FR" sz="1600" dirty="0" err="1" smtClean="0"/>
                  <a:t>represent</a:t>
                </a:r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fr-F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fr-FR" sz="1600" b="1" i="0" smtClean="0">
                                  <a:latin typeface="Cambria Math" panose="02040503050406030204" pitchFamily="18" charset="0"/>
                                </a:rPr>
                                <m:t>𝐚𝐫𝐠𝐦𝐢𝐧</m:t>
                              </m:r>
                            </m:e>
                            <m:lim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fr-FR" sz="16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sub>
                            <m:sup/>
                            <m:e>
                              <m:r>
                                <a:rPr lang="fr-FR" sz="1600" b="1">
                                  <a:latin typeface="Cambria Math" panose="02040503050406030204" pitchFamily="18" charset="0"/>
                                </a:rPr>
                                <m:t>𝐦𝐚𝐱</m:t>
                              </m:r>
                              <m:d>
                                <m:dPr>
                                  <m:ctrlPr>
                                    <a:rPr lang="fr-F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  <m:d>
                                    <m:dPr>
                                      <m:ctrlP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d>
                                        <m:dPr>
                                          <m:ctrlP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  <m:t>𝝎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fr-FR" sz="16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  <m:t>𝒇</m:t>
                                          </m:r>
                                        </m:e>
                                        <m:sub>
                                          <m: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  <m:t>𝝎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16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d>
                                        <m:dPr>
                                          <m:ctrlP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fr-FR" sz="1600" b="1" dirty="0" smtClean="0"/>
              </a:p>
              <a:p>
                <a:pPr algn="l"/>
                <a:endParaRPr lang="fr-FR" sz="1600" b="1" dirty="0"/>
              </a:p>
              <a:p>
                <a:pPr algn="l"/>
                <a:r>
                  <a:rPr lang="fr-FR" sz="1600" dirty="0" err="1" smtClean="0"/>
                  <a:t>Advantage</a:t>
                </a:r>
                <a:r>
                  <a:rPr lang="fr-FR" sz="1600" dirty="0" smtClean="0"/>
                  <a:t>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No model of the </a:t>
                </a:r>
                <a:r>
                  <a:rPr lang="fr-FR" sz="1600" dirty="0" err="1" smtClean="0"/>
                  <a:t>expected</a:t>
                </a:r>
                <a:r>
                  <a:rPr lang="fr-FR" sz="1600" dirty="0" smtClean="0"/>
                  <a:t> noise (</a:t>
                </a:r>
                <a:r>
                  <a:rPr lang="fr-FR" sz="1600" dirty="0" err="1" smtClean="0"/>
                  <a:t>aleatoric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uncertainty</a:t>
                </a:r>
                <a:r>
                  <a:rPr lang="fr-FR" sz="1600" dirty="0" smtClean="0"/>
                  <a:t>) </a:t>
                </a:r>
                <a:r>
                  <a:rPr lang="fr-FR" sz="1600" dirty="0" err="1" smtClean="0"/>
                  <a:t>is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necessary</a:t>
                </a:r>
                <a:endParaRPr lang="fr-FR" sz="1600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600" dirty="0" err="1" smtClean="0"/>
                  <a:t>Multi-modal</a:t>
                </a:r>
                <a:r>
                  <a:rPr lang="fr-FR" sz="1600" dirty="0" smtClean="0"/>
                  <a:t> distributions </a:t>
                </a:r>
                <a:r>
                  <a:rPr lang="fr-FR" sz="1600" dirty="0" err="1" smtClean="0"/>
                  <a:t>can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be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approximated</a:t>
                </a:r>
                <a:endParaRPr lang="fr-FR" sz="1600" dirty="0" smtClean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fr-FR" sz="1600" dirty="0"/>
              </a:p>
              <a:p>
                <a:pPr algn="l"/>
                <a:r>
                  <a:rPr lang="fr-FR" sz="1600" dirty="0" smtClean="0"/>
                  <a:t>Limitations: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Large </a:t>
                </a:r>
                <a:r>
                  <a:rPr lang="fr-FR" sz="1600" dirty="0" err="1" smtClean="0"/>
                  <a:t>amount</a:t>
                </a:r>
                <a:r>
                  <a:rPr lang="fr-FR" sz="1600" dirty="0" smtClean="0"/>
                  <a:t> of data </a:t>
                </a:r>
                <a:r>
                  <a:rPr lang="fr-FR" sz="1600" dirty="0" err="1" smtClean="0"/>
                  <a:t>required</a:t>
                </a:r>
                <a:r>
                  <a:rPr lang="fr-FR" sz="1600" dirty="0" smtClean="0"/>
                  <a:t> for a correct estimation of </a:t>
                </a:r>
                <a:r>
                  <a:rPr lang="fr-FR" sz="1600" dirty="0" err="1" smtClean="0"/>
                  <a:t>extreme</a:t>
                </a:r>
                <a:r>
                  <a:rPr lang="fr-FR" sz="1600" dirty="0" smtClean="0"/>
                  <a:t> quantiles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Local or global </a:t>
                </a:r>
                <a:r>
                  <a:rPr lang="fr-FR" sz="1600" dirty="0" err="1" smtClean="0"/>
                  <a:t>interpretation</a:t>
                </a:r>
                <a:r>
                  <a:rPr lang="fr-FR" sz="1600" dirty="0" smtClean="0"/>
                  <a:t> of quantiles?</a:t>
                </a:r>
              </a:p>
              <a:p>
                <a:pPr algn="l"/>
                <a:endParaRPr lang="fr-FR" sz="16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2" y="2095751"/>
                <a:ext cx="10504875" cy="4414735"/>
              </a:xfrm>
              <a:prstGeom prst="rect">
                <a:avLst/>
              </a:prstGeom>
              <a:blipFill>
                <a:blip r:embed="rId2"/>
                <a:stretch>
                  <a:fillRect l="-290" t="-4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8617043" y="1563282"/>
            <a:ext cx="296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Introduced</a:t>
            </a:r>
            <a:r>
              <a:rPr lang="fr-FR" sz="1800" dirty="0" smtClean="0"/>
              <a:t> </a:t>
            </a:r>
            <a:r>
              <a:rPr lang="fr-FR" sz="1800" dirty="0" err="1" smtClean="0"/>
              <a:t>yesterday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MAPIE talk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1090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/>
          <p:cNvSpPr txBox="1">
            <a:spLocks/>
          </p:cNvSpPr>
          <p:nvPr/>
        </p:nvSpPr>
        <p:spPr>
          <a:xfrm>
            <a:off x="287383" y="969553"/>
            <a:ext cx="10565835" cy="46137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/>
              <a:t>Regression</a:t>
            </a:r>
            <a:r>
              <a:rPr lang="fr-FR" sz="2400" dirty="0"/>
              <a:t>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: </a:t>
            </a:r>
            <a:r>
              <a:rPr lang="fr-FR" sz="2400" dirty="0" err="1"/>
              <a:t>aleatoric</a:t>
            </a:r>
            <a:r>
              <a:rPr lang="fr-FR" sz="2400" dirty="0"/>
              <a:t> </a:t>
            </a:r>
            <a:r>
              <a:rPr lang="fr-FR" sz="2400" dirty="0" err="1"/>
              <a:t>uncertainty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87383" y="1563282"/>
            <a:ext cx="3296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Quantile </a:t>
            </a:r>
            <a:r>
              <a:rPr lang="fr-FR" sz="2000" b="1" dirty="0" err="1" smtClean="0"/>
              <a:t>regression</a:t>
            </a:r>
            <a:r>
              <a:rPr lang="fr-FR" sz="2000" b="1" dirty="0" smtClean="0"/>
              <a:t>: </a:t>
            </a:r>
            <a:r>
              <a:rPr lang="fr-FR" sz="2000" b="1" dirty="0" err="1" smtClean="0"/>
              <a:t>Example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5744265" y="1579527"/>
            <a:ext cx="556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/>
              <a:t>Generated</a:t>
            </a:r>
            <a:r>
              <a:rPr lang="fr-FR" sz="1800" dirty="0"/>
              <a:t> data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heteroscedastic</a:t>
            </a:r>
            <a:r>
              <a:rPr lang="fr-FR" sz="1800" dirty="0"/>
              <a:t> </a:t>
            </a:r>
            <a:r>
              <a:rPr lang="fr-FR" sz="1800" dirty="0" err="1"/>
              <a:t>gaussian</a:t>
            </a:r>
            <a:r>
              <a:rPr lang="fr-FR" sz="1800" dirty="0"/>
              <a:t> noise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9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29</a:t>
            </a:fld>
            <a:endParaRPr lang="fr-FR" sz="1000" b="0" strike="noStrike" spc="-1" dirty="0">
              <a:latin typeface="Times New Roman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36" y="1963392"/>
            <a:ext cx="8706257" cy="435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58219" y="1993712"/>
            <a:ext cx="7924376" cy="197563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2400" dirty="0" err="1">
                <a:solidFill>
                  <a:srgbClr val="FF0000"/>
                </a:solidFill>
              </a:rPr>
              <a:t>Different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levels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of </a:t>
            </a:r>
            <a:r>
              <a:rPr lang="fr-FR" sz="2400" dirty="0" err="1">
                <a:solidFill>
                  <a:srgbClr val="FF0000"/>
                </a:solidFill>
              </a:rPr>
              <a:t>uncertainties</a:t>
            </a:r>
            <a:endParaRPr lang="fr-FR" sz="24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fr-FR" sz="2400" dirty="0"/>
          </a:p>
          <a:p>
            <a:pPr marL="342900" indent="-342900">
              <a:buFont typeface="+mj-lt"/>
              <a:buAutoNum type="arabicPeriod"/>
            </a:pPr>
            <a:r>
              <a:rPr lang="fr-FR" sz="2400" dirty="0" err="1" smtClean="0"/>
              <a:t>Uncertainties</a:t>
            </a:r>
            <a:r>
              <a:rPr lang="fr-FR" sz="2400" dirty="0" smtClean="0"/>
              <a:t> estimation in </a:t>
            </a:r>
            <a:r>
              <a:rPr lang="fr-FR" sz="2400" dirty="0" err="1" smtClean="0"/>
              <a:t>Deep</a:t>
            </a:r>
            <a:r>
              <a:rPr lang="fr-FR" sz="2400" dirty="0" smtClean="0"/>
              <a:t> Learning</a:t>
            </a:r>
          </a:p>
          <a:p>
            <a:pPr marL="342900" indent="-342900">
              <a:buFont typeface="+mj-lt"/>
              <a:buAutoNum type="arabicPeriod"/>
            </a:pPr>
            <a:endParaRPr lang="fr-FR" sz="2400" dirty="0"/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Validation of </a:t>
            </a:r>
            <a:r>
              <a:rPr lang="fr-FR" sz="2400" dirty="0" err="1" smtClean="0"/>
              <a:t>uncertainties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858219" y="1092181"/>
            <a:ext cx="59945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Uncertainty quantification in Deep Learning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1554" y="4741353"/>
            <a:ext cx="1111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Works in collaboration </a:t>
            </a:r>
            <a:r>
              <a:rPr lang="fr-FR" sz="1800" dirty="0" err="1" smtClean="0"/>
              <a:t>with</a:t>
            </a:r>
            <a:r>
              <a:rPr lang="fr-FR" sz="1800" dirty="0" smtClean="0"/>
              <a:t> Jean-Marc MARTINEZ (DES/ISAS/DM2S/STMF/LGLS)</a:t>
            </a:r>
            <a:r>
              <a:rPr lang="fr-FR" sz="1800" dirty="0"/>
              <a:t> </a:t>
            </a:r>
            <a:endParaRPr lang="fr-FR" sz="1800" dirty="0" smtClean="0"/>
          </a:p>
          <a:p>
            <a:r>
              <a:rPr lang="fr-FR" sz="1800" dirty="0" smtClean="0"/>
              <a:t>And </a:t>
            </a:r>
            <a:r>
              <a:rPr lang="fr-FR" sz="1800" dirty="0" err="1" smtClean="0"/>
              <a:t>two</a:t>
            </a:r>
            <a:r>
              <a:rPr lang="fr-FR" sz="1800" dirty="0" smtClean="0"/>
              <a:t> </a:t>
            </a:r>
            <a:r>
              <a:rPr lang="fr-FR" sz="1800" dirty="0" err="1" smtClean="0"/>
              <a:t>interns</a:t>
            </a:r>
            <a:r>
              <a:rPr lang="fr-FR" sz="1800" dirty="0" smtClean="0"/>
              <a:t>: Mohamed Bahi YAHIAOUI (Mines St Etienne) and Clément RIBES (IMT Atlantique)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525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Uncertainties</a:t>
            </a:r>
            <a:r>
              <a:rPr lang="fr-FR" dirty="0"/>
              <a:t> quantification</a:t>
            </a:r>
          </a:p>
        </p:txBody>
      </p:sp>
      <p:sp>
        <p:nvSpPr>
          <p:cNvPr id="3" name="Espace réservé du texte 4"/>
          <p:cNvSpPr txBox="1">
            <a:spLocks/>
          </p:cNvSpPr>
          <p:nvPr/>
        </p:nvSpPr>
        <p:spPr>
          <a:xfrm>
            <a:off x="287383" y="969553"/>
            <a:ext cx="10565835" cy="461370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err="1" smtClean="0"/>
              <a:t>Regression</a:t>
            </a:r>
            <a:r>
              <a:rPr lang="fr-FR" sz="2400" dirty="0" smtClean="0"/>
              <a:t>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: </a:t>
            </a:r>
            <a:r>
              <a:rPr lang="fr-FR" sz="2400" dirty="0" err="1" smtClean="0"/>
              <a:t>epistemic</a:t>
            </a:r>
            <a:r>
              <a:rPr lang="fr-FR" sz="2400" dirty="0" smtClean="0"/>
              <a:t> </a:t>
            </a:r>
            <a:r>
              <a:rPr lang="fr-FR" sz="2400" dirty="0" err="1" smtClean="0"/>
              <a:t>uncertainty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87383" y="1640439"/>
                <a:ext cx="11016343" cy="2298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dirty="0" smtClean="0"/>
                  <a:t>Same </a:t>
                </a:r>
                <a:r>
                  <a:rPr lang="fr-FR" sz="1800" dirty="0" err="1" smtClean="0"/>
                  <a:t>interpretation</a:t>
                </a:r>
                <a:r>
                  <a:rPr lang="fr-FR" sz="1800" dirty="0" smtClean="0"/>
                  <a:t> as classification: </a:t>
                </a:r>
                <a:r>
                  <a:rPr lang="fr-FR" sz="1800" dirty="0" err="1" smtClean="0"/>
                  <a:t>dependance</a:t>
                </a:r>
                <a:r>
                  <a:rPr lang="fr-FR" sz="1800" dirty="0" smtClean="0"/>
                  <a:t> of the output on the </a:t>
                </a:r>
                <a:r>
                  <a:rPr lang="fr-FR" sz="1800" dirty="0" err="1" smtClean="0"/>
                  <a:t>parameters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1800" dirty="0" smtClean="0"/>
                  <a:t> </a:t>
                </a:r>
                <a:r>
                  <a:rPr lang="fr-FR" sz="1800" dirty="0" err="1" smtClean="0"/>
                  <a:t>with</a:t>
                </a:r>
                <a:r>
                  <a:rPr lang="fr-FR" sz="1800" dirty="0" smtClean="0"/>
                  <a:t> a distribution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fr-FR" sz="1800" dirty="0" smtClean="0"/>
                  <a:t> </a:t>
                </a:r>
              </a:p>
              <a:p>
                <a:pPr algn="l"/>
                <a:endParaRPr lang="fr-FR" sz="1800" dirty="0"/>
              </a:p>
              <a:p>
                <a:pPr algn="l"/>
                <a:r>
                  <a:rPr lang="fr-FR" sz="1800" dirty="0" err="1" smtClean="0"/>
                  <a:t>Same</a:t>
                </a:r>
                <a:r>
                  <a:rPr lang="fr-FR" sz="1800" dirty="0" smtClean="0"/>
                  <a:t> main </a:t>
                </a:r>
                <a:r>
                  <a:rPr lang="fr-FR" sz="1800" dirty="0" err="1" smtClean="0"/>
                  <a:t>difficulty</a:t>
                </a:r>
                <a:r>
                  <a:rPr lang="fr-FR" sz="1800" dirty="0" smtClean="0"/>
                  <a:t> as classification: estimation of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fr-FR" sz="1800" dirty="0" smtClean="0"/>
              </a:p>
              <a:p>
                <a:pPr algn="l"/>
                <a:endParaRPr lang="fr-FR" sz="1800" dirty="0"/>
              </a:p>
              <a:p>
                <a:pPr algn="l"/>
                <a:r>
                  <a:rPr lang="fr-FR" sz="1800" dirty="0" err="1" smtClean="0"/>
                  <a:t>Quantity</a:t>
                </a:r>
                <a:r>
                  <a:rPr lang="fr-FR" sz="1800" dirty="0" smtClean="0"/>
                  <a:t> to </a:t>
                </a:r>
                <a:r>
                  <a:rPr lang="fr-FR" sz="1800" dirty="0" err="1" smtClean="0"/>
                  <a:t>characterize</a:t>
                </a:r>
                <a:r>
                  <a:rPr lang="fr-FR" sz="1800" dirty="0" smtClean="0"/>
                  <a:t> the </a:t>
                </a:r>
                <a:r>
                  <a:rPr lang="fr-FR" sz="1800" dirty="0" err="1" smtClean="0"/>
                  <a:t>epistemic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uncertainty</a:t>
                </a:r>
                <a:r>
                  <a:rPr lang="fr-FR" sz="1800" dirty="0" smtClean="0"/>
                  <a:t> in </a:t>
                </a:r>
                <a:r>
                  <a:rPr lang="fr-FR" sz="1800" dirty="0" err="1" smtClean="0"/>
                  <a:t>regression</a:t>
                </a:r>
                <a:r>
                  <a:rPr lang="fr-FR" sz="1800" dirty="0" smtClean="0"/>
                  <a:t>: </a:t>
                </a:r>
                <a:r>
                  <a:rPr lang="fr-FR" sz="1800" b="1" dirty="0" smtClean="0"/>
                  <a:t>variance</a:t>
                </a:r>
              </a:p>
              <a:p>
                <a:pPr algn="l"/>
                <a:endParaRPr lang="fr-FR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𝕍</m:t>
                      </m:r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𝕍</m:t>
                          </m:r>
                        </m:e>
                        <m:sub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∼ 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∼ </m:t>
                              </m:r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fr-FR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fr-FR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∼ </m:t>
                          </m:r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e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𝕍</m:t>
                              </m:r>
                            </m:e>
                            <m:sub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∼ </m:t>
                              </m:r>
                              <m: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𝝎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1800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3" y="1640439"/>
                <a:ext cx="11016343" cy="2298578"/>
              </a:xfrm>
              <a:prstGeom prst="rect">
                <a:avLst/>
              </a:prstGeom>
              <a:blipFill>
                <a:blip r:embed="rId2"/>
                <a:stretch>
                  <a:fillRect l="-443" t="-13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3391415" y="4575384"/>
            <a:ext cx="2300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Epistemic</a:t>
            </a:r>
            <a:r>
              <a:rPr lang="fr-FR" sz="1400" dirty="0" smtClean="0"/>
              <a:t> </a:t>
            </a:r>
            <a:r>
              <a:rPr lang="fr-FR" sz="1400" dirty="0" err="1" smtClean="0"/>
              <a:t>uncertainty</a:t>
            </a:r>
            <a:endParaRPr lang="fr-FR" sz="1400" dirty="0"/>
          </a:p>
        </p:txBody>
      </p:sp>
      <p:sp>
        <p:nvSpPr>
          <p:cNvPr id="12" name="Accolade ouvrante 11"/>
          <p:cNvSpPr/>
          <p:nvPr/>
        </p:nvSpPr>
        <p:spPr>
          <a:xfrm rot="16200000">
            <a:off x="4408348" y="2659071"/>
            <a:ext cx="266159" cy="335261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ccolade ouvrante 12"/>
          <p:cNvSpPr/>
          <p:nvPr/>
        </p:nvSpPr>
        <p:spPr>
          <a:xfrm rot="16200000">
            <a:off x="1842845" y="3685421"/>
            <a:ext cx="252442" cy="128619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19053" y="4569697"/>
            <a:ext cx="2300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Total </a:t>
            </a:r>
            <a:r>
              <a:rPr lang="fr-FR" sz="1400" dirty="0" err="1" smtClean="0"/>
              <a:t>uncertainty</a:t>
            </a:r>
            <a:endParaRPr lang="fr-FR" sz="1400" dirty="0"/>
          </a:p>
        </p:txBody>
      </p:sp>
      <p:sp>
        <p:nvSpPr>
          <p:cNvPr id="15" name="Accolade ouvrante 14"/>
          <p:cNvSpPr/>
          <p:nvPr/>
        </p:nvSpPr>
        <p:spPr>
          <a:xfrm rot="16200000">
            <a:off x="8327930" y="2576225"/>
            <a:ext cx="252442" cy="350459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337087" y="4563495"/>
            <a:ext cx="2300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Aleatoric</a:t>
            </a:r>
            <a:r>
              <a:rPr lang="fr-FR" sz="1400" dirty="0" smtClean="0"/>
              <a:t> </a:t>
            </a:r>
            <a:r>
              <a:rPr lang="fr-FR" sz="1400" dirty="0" err="1" smtClean="0"/>
              <a:t>uncertainty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87383" y="5414035"/>
            <a:ext cx="1093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Differential</a:t>
            </a:r>
            <a:r>
              <a:rPr lang="fr-FR" sz="1800" dirty="0" smtClean="0"/>
              <a:t> </a:t>
            </a:r>
            <a:r>
              <a:rPr lang="fr-FR" sz="1800" dirty="0" err="1" smtClean="0"/>
              <a:t>entropy</a:t>
            </a:r>
            <a:r>
              <a:rPr lang="fr-FR" sz="1800" dirty="0" smtClean="0"/>
              <a:t> (extension of Shannon </a:t>
            </a:r>
            <a:r>
              <a:rPr lang="fr-FR" sz="1800" dirty="0" err="1" smtClean="0"/>
              <a:t>entropy</a:t>
            </a:r>
            <a:r>
              <a:rPr lang="fr-FR" sz="1800" dirty="0" smtClean="0"/>
              <a:t> to </a:t>
            </a:r>
            <a:r>
              <a:rPr lang="fr-FR" sz="1800" dirty="0" err="1" smtClean="0"/>
              <a:t>continuous</a:t>
            </a:r>
            <a:r>
              <a:rPr lang="fr-FR" sz="1800" dirty="0" smtClean="0"/>
              <a:t> cases) </a:t>
            </a:r>
            <a:r>
              <a:rPr lang="fr-FR" sz="1800" dirty="0" err="1" smtClean="0"/>
              <a:t>instead</a:t>
            </a:r>
            <a:r>
              <a:rPr lang="fr-FR" sz="1800" dirty="0" smtClean="0"/>
              <a:t> of variance?</a:t>
            </a:r>
            <a:endParaRPr lang="fr-FR" sz="1800" dirty="0"/>
          </a:p>
        </p:txBody>
      </p:sp>
      <p:sp>
        <p:nvSpPr>
          <p:cNvPr id="19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30</a:t>
            </a:fld>
            <a:endParaRPr lang="fr-FR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04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Numerous</a:t>
            </a:r>
            <a:r>
              <a:rPr lang="fr-FR" dirty="0" smtClean="0"/>
              <a:t> </a:t>
            </a:r>
            <a:r>
              <a:rPr lang="fr-FR" dirty="0" err="1" smtClean="0"/>
              <a:t>approaches</a:t>
            </a:r>
            <a:r>
              <a:rPr lang="fr-FR" dirty="0" smtClean="0"/>
              <a:t> in </a:t>
            </a:r>
            <a:r>
              <a:rPr lang="fr-FR" dirty="0" err="1" smtClean="0"/>
              <a:t>Deep</a:t>
            </a:r>
            <a:r>
              <a:rPr lang="fr-FR" dirty="0" smtClean="0"/>
              <a:t> Learning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>
          <a:xfrm>
            <a:off x="2142309" y="832356"/>
            <a:ext cx="7571914" cy="55972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96788" y="6077567"/>
            <a:ext cx="3714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 Survey of </a:t>
            </a:r>
            <a:r>
              <a:rPr lang="fr-FR" sz="900" dirty="0" err="1" smtClean="0"/>
              <a:t>Uncertainty</a:t>
            </a:r>
            <a:r>
              <a:rPr lang="fr-FR" sz="900" dirty="0" smtClean="0"/>
              <a:t> in Deep Neural Networks, J. </a:t>
            </a:r>
            <a:r>
              <a:rPr lang="fr-FR" sz="900" dirty="0" err="1" smtClean="0"/>
              <a:t>Gawlikowski</a:t>
            </a:r>
            <a:r>
              <a:rPr lang="fr-FR" sz="900" dirty="0" smtClean="0"/>
              <a:t> et al,,</a:t>
            </a:r>
            <a:r>
              <a:rPr lang="fr-FR" sz="900" b="0" u="sng" dirty="0" smtClean="0">
                <a:effectLst/>
                <a:hlinkClick r:id="rId3"/>
              </a:rPr>
              <a:t>  arXiv:2107.03342</a:t>
            </a:r>
            <a:r>
              <a:rPr lang="fr-FR" sz="900" b="1" dirty="0" smtClean="0">
                <a:effectLst/>
              </a:rPr>
              <a:t> </a:t>
            </a:r>
            <a:endParaRPr lang="fr-FR" sz="900" dirty="0" smtClean="0">
              <a:effectLst/>
            </a:endParaRPr>
          </a:p>
          <a:p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5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31</a:t>
            </a:fld>
            <a:endParaRPr lang="fr-FR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59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Numerous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in </a:t>
            </a:r>
            <a:r>
              <a:rPr lang="fr-FR" dirty="0" err="1"/>
              <a:t>Deep</a:t>
            </a:r>
            <a:r>
              <a:rPr lang="fr-FR" dirty="0"/>
              <a:t> Learning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>
          <a:xfrm>
            <a:off x="2142309" y="832356"/>
            <a:ext cx="7571914" cy="55972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96788" y="6077567"/>
            <a:ext cx="3714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 Survey of </a:t>
            </a:r>
            <a:r>
              <a:rPr lang="fr-FR" sz="900" dirty="0" err="1" smtClean="0"/>
              <a:t>Uncertainty</a:t>
            </a:r>
            <a:r>
              <a:rPr lang="fr-FR" sz="900" dirty="0" smtClean="0"/>
              <a:t> in Deep Neural Networks, J. </a:t>
            </a:r>
            <a:r>
              <a:rPr lang="fr-FR" sz="900" dirty="0" err="1" smtClean="0"/>
              <a:t>Gawlikowski</a:t>
            </a:r>
            <a:r>
              <a:rPr lang="fr-FR" sz="900" dirty="0" smtClean="0"/>
              <a:t> et al,,</a:t>
            </a:r>
            <a:r>
              <a:rPr lang="fr-FR" sz="900" b="0" u="sng" dirty="0" smtClean="0">
                <a:effectLst/>
                <a:hlinkClick r:id="rId3"/>
              </a:rPr>
              <a:t>  arXiv:2107.03342</a:t>
            </a:r>
            <a:r>
              <a:rPr lang="fr-FR" sz="900" b="1" dirty="0" smtClean="0">
                <a:effectLst/>
              </a:rPr>
              <a:t> </a:t>
            </a:r>
            <a:endParaRPr lang="fr-FR" sz="900" dirty="0" smtClean="0">
              <a:effectLst/>
            </a:endParaRPr>
          </a:p>
          <a:p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854926" y="832356"/>
            <a:ext cx="3021874" cy="284266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32</a:t>
            </a:fld>
            <a:endParaRPr lang="fr-FR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53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Numerous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in </a:t>
            </a:r>
            <a:r>
              <a:rPr lang="fr-FR" dirty="0" err="1"/>
              <a:t>Deep</a:t>
            </a:r>
            <a:r>
              <a:rPr lang="fr-FR" dirty="0"/>
              <a:t>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00561" y="1045028"/>
                <a:ext cx="11569222" cy="5650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600" b="1" dirty="0" smtClean="0"/>
                  <a:t>Single Network </a:t>
                </a:r>
                <a:r>
                  <a:rPr lang="fr-FR" sz="1600" b="1" dirty="0" err="1" smtClean="0"/>
                  <a:t>Deterministic</a:t>
                </a:r>
                <a:r>
                  <a:rPr lang="fr-FR" sz="1600" b="1" dirty="0" smtClean="0"/>
                  <a:t> </a:t>
                </a:r>
                <a:r>
                  <a:rPr lang="fr-FR" sz="1600" b="1" dirty="0" err="1" smtClean="0"/>
                  <a:t>methods</a:t>
                </a:r>
                <a:r>
                  <a:rPr lang="fr-FR" sz="1600" b="1" dirty="0" smtClean="0"/>
                  <a:t> :</a:t>
                </a:r>
              </a:p>
              <a:p>
                <a:pPr algn="l"/>
                <a:endParaRPr lang="fr-FR" sz="1600" b="1" dirty="0"/>
              </a:p>
              <a:p>
                <a:pPr algn="l"/>
                <a:r>
                  <a:rPr lang="fr-FR" sz="1600" dirty="0" smtClean="0"/>
                  <a:t>The </a:t>
                </a:r>
                <a:r>
                  <a:rPr lang="fr-FR" sz="1600" dirty="0" err="1" smtClean="0"/>
                  <a:t>name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is</a:t>
                </a:r>
                <a:r>
                  <a:rPr lang="fr-FR" sz="1600" dirty="0" smtClean="0"/>
                  <a:t> explicit: </a:t>
                </a:r>
                <a:r>
                  <a:rPr lang="fr-FR" sz="1600" dirty="0" err="1" smtClean="0"/>
                  <a:t>using</a:t>
                </a:r>
                <a:r>
                  <a:rPr lang="fr-FR" sz="1600" dirty="0" smtClean="0"/>
                  <a:t> one single neural network </a:t>
                </a:r>
                <a:r>
                  <a:rPr lang="fr-FR" sz="1600" dirty="0" err="1" smtClean="0"/>
                  <a:t>with</a:t>
                </a:r>
                <a:r>
                  <a:rPr lang="fr-FR" sz="1600" dirty="0" smtClean="0"/>
                  <a:t> a </a:t>
                </a:r>
                <a:r>
                  <a:rPr lang="fr-FR" sz="1600" dirty="0" err="1" smtClean="0"/>
                  <a:t>deterministic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prediction</a:t>
                </a:r>
                <a:endParaRPr lang="fr-FR" sz="1600" dirty="0" smtClean="0"/>
              </a:p>
              <a:p>
                <a:pPr algn="l"/>
                <a:endParaRPr lang="fr-FR" sz="1600" dirty="0"/>
              </a:p>
              <a:p>
                <a:pPr algn="l"/>
                <a:r>
                  <a:rPr lang="fr-FR" sz="1600" dirty="0" err="1" smtClean="0"/>
                  <a:t>Examples</a:t>
                </a:r>
                <a:r>
                  <a:rPr lang="fr-FR" sz="1600" dirty="0" smtClean="0"/>
                  <a:t>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600" b="1" dirty="0" err="1" smtClean="0"/>
                  <a:t>Additionnal</a:t>
                </a:r>
                <a:r>
                  <a:rPr lang="fr-FR" sz="1600" b="1" dirty="0" smtClean="0"/>
                  <a:t> Network for </a:t>
                </a:r>
                <a:r>
                  <a:rPr lang="fr-FR" sz="1600" b="1" dirty="0" err="1" smtClean="0"/>
                  <a:t>Uncertainty</a:t>
                </a:r>
                <a:r>
                  <a:rPr lang="fr-FR" sz="1600" dirty="0" smtClean="0"/>
                  <a:t>: in classification </a:t>
                </a:r>
                <a:r>
                  <a:rPr lang="fr-FR" sz="1600" dirty="0" err="1" smtClean="0"/>
                  <a:t>problems</a:t>
                </a:r>
                <a:r>
                  <a:rPr lang="fr-FR" sz="1600" dirty="0" smtClean="0"/>
                  <a:t>, </a:t>
                </a:r>
                <a:r>
                  <a:rPr lang="fr-FR" sz="1600" dirty="0" err="1" smtClean="0"/>
                  <a:t>we</a:t>
                </a:r>
                <a:r>
                  <a:rPr lang="fr-FR" sz="1600" dirty="0" smtClean="0"/>
                  <a:t> have </a:t>
                </a:r>
                <a:r>
                  <a:rPr lang="fr-FR" sz="1600" dirty="0" err="1" smtClean="0"/>
                  <a:t>several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answers</a:t>
                </a:r>
                <a:r>
                  <a:rPr lang="fr-FR" sz="1600" dirty="0" smtClean="0"/>
                  <a:t> for a single input point. For instance, </a:t>
                </a:r>
                <a:r>
                  <a:rPr lang="fr-FR" sz="1600" dirty="0" err="1" smtClean="0"/>
                  <a:t>several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doctors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give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possibly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different</a:t>
                </a:r>
                <a:r>
                  <a:rPr lang="fr-FR" sz="1600" dirty="0" smtClean="0"/>
                  <a:t> diagnostics for a </a:t>
                </a:r>
                <a:r>
                  <a:rPr lang="fr-FR" sz="1600" dirty="0" err="1" smtClean="0"/>
                  <a:t>same</a:t>
                </a:r>
                <a:r>
                  <a:rPr lang="fr-FR" sz="1600" dirty="0" smtClean="0"/>
                  <a:t> image, </a:t>
                </a:r>
                <a:r>
                  <a:rPr lang="fr-FR" sz="1600" dirty="0" err="1" smtClean="0"/>
                  <a:t>we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compute</a:t>
                </a:r>
                <a:r>
                  <a:rPr lang="fr-FR" sz="1600" dirty="0" smtClean="0"/>
                  <a:t> the </a:t>
                </a:r>
                <a:r>
                  <a:rPr lang="fr-FR" sz="1600" dirty="0" err="1" smtClean="0"/>
                  <a:t>corresponding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frequency</a:t>
                </a:r>
                <a:r>
                  <a:rPr lang="fr-FR" sz="1600" dirty="0" smtClean="0"/>
                  <a:t> of positive and </a:t>
                </a:r>
                <a:r>
                  <a:rPr lang="fr-FR" sz="1600" dirty="0" err="1" smtClean="0"/>
                  <a:t>negative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answers</a:t>
                </a:r>
                <a:r>
                  <a:rPr lang="fr-FR" sz="1600" dirty="0"/>
                  <a:t> </a:t>
                </a:r>
                <a:r>
                  <a:rPr lang="fr-FR" sz="1600" dirty="0" smtClean="0"/>
                  <a:t>and the networks </a:t>
                </a:r>
                <a:r>
                  <a:rPr lang="fr-FR" sz="1600" dirty="0" err="1" smtClean="0"/>
                  <a:t>is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trained</a:t>
                </a:r>
                <a:r>
                  <a:rPr lang="fr-FR" sz="1600" dirty="0" smtClean="0"/>
                  <a:t> on </a:t>
                </a:r>
                <a:r>
                  <a:rPr lang="fr-FR" sz="1600" dirty="0" err="1" smtClean="0"/>
                  <a:t>these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frequencies</a:t>
                </a:r>
                <a:r>
                  <a:rPr lang="fr-FR" sz="1600" dirty="0" smtClean="0"/>
                  <a:t>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fr-FR" sz="1600" dirty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600" b="1" dirty="0" err="1" smtClean="0"/>
                  <a:t>Evidential</a:t>
                </a:r>
                <a:r>
                  <a:rPr lang="fr-FR" sz="1600" b="1" dirty="0" smtClean="0"/>
                  <a:t> Neural Network</a:t>
                </a:r>
                <a:r>
                  <a:rPr lang="fr-FR" sz="1600" dirty="0" smtClean="0"/>
                  <a:t>: extension of </a:t>
                </a:r>
                <a:r>
                  <a:rPr lang="fr-FR" sz="1600" dirty="0" err="1" smtClean="0"/>
                  <a:t>Density</a:t>
                </a:r>
                <a:r>
                  <a:rPr lang="fr-FR" sz="1600" dirty="0" smtClean="0"/>
                  <a:t> Neural Networks </a:t>
                </a:r>
                <a:r>
                  <a:rPr lang="fr-FR" sz="1600" dirty="0" err="1" smtClean="0"/>
                  <a:t>with</a:t>
                </a:r>
                <a:r>
                  <a:rPr lang="fr-FR" sz="1600" dirty="0" smtClean="0"/>
                  <a:t> a </a:t>
                </a:r>
                <a:r>
                  <a:rPr lang="fr-FR" sz="1600" dirty="0" err="1" smtClean="0"/>
                  <a:t>probability</a:t>
                </a:r>
                <a:r>
                  <a:rPr lang="fr-FR" sz="1600" dirty="0" smtClean="0"/>
                  <a:t> distribution on the </a:t>
                </a:r>
                <a:r>
                  <a:rPr lang="fr-FR" sz="1600" dirty="0" err="1" smtClean="0"/>
                  <a:t>parameters</a:t>
                </a:r>
                <a:r>
                  <a:rPr lang="fr-FR" sz="1600" dirty="0" smtClean="0"/>
                  <a:t> of the </a:t>
                </a:r>
                <a:r>
                  <a:rPr lang="fr-FR" sz="1600" dirty="0" err="1" smtClean="0"/>
                  <a:t>probability</a:t>
                </a:r>
                <a:r>
                  <a:rPr lang="fr-FR" sz="1600" dirty="0" smtClean="0"/>
                  <a:t> distribution</a:t>
                </a:r>
                <a:endParaRPr lang="fr-FR" sz="1600" dirty="0"/>
              </a:p>
              <a:p>
                <a:pPr algn="l"/>
                <a:r>
                  <a:rPr lang="fr-FR" sz="1600" dirty="0" smtClean="0"/>
                  <a:t>	</a:t>
                </a:r>
                <a:r>
                  <a:rPr lang="fr-FR" sz="1600" dirty="0" err="1" smtClean="0"/>
                  <a:t>Example</a:t>
                </a:r>
                <a:r>
                  <a:rPr lang="fr-FR" sz="1600" dirty="0" smtClean="0"/>
                  <a:t> :</a:t>
                </a:r>
              </a:p>
              <a:p>
                <a:pPr marL="924367" lvl="1" indent="-285750">
                  <a:buFont typeface="Arial" panose="020B0604020202020204" pitchFamily="34" charset="0"/>
                  <a:buChar char="•"/>
                </a:pPr>
                <a:r>
                  <a:rPr lang="fr-FR" sz="1600" dirty="0" err="1" smtClean="0"/>
                  <a:t>Gaussian</a:t>
                </a:r>
                <a:r>
                  <a:rPr lang="fr-FR" sz="1600" dirty="0" smtClean="0"/>
                  <a:t> distribution on the output: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924367" lvl="1" indent="-285750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The </a:t>
                </a:r>
                <a:r>
                  <a:rPr lang="fr-FR" sz="1600" dirty="0" err="1" smtClean="0"/>
                  <a:t>parameters</a:t>
                </a:r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fr-FR" sz="1600" dirty="0" smtClean="0"/>
                  <a:t> et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FR" sz="1600" dirty="0" smtClean="0"/>
                  <a:t> are </a:t>
                </a:r>
                <a:r>
                  <a:rPr lang="fr-FR" sz="1600" dirty="0" err="1" smtClean="0"/>
                  <a:t>considered</a:t>
                </a:r>
                <a:r>
                  <a:rPr lang="fr-FR" sz="1600" dirty="0" smtClean="0"/>
                  <a:t> as </a:t>
                </a:r>
                <a:r>
                  <a:rPr lang="fr-FR" sz="1600" dirty="0" err="1" smtClean="0"/>
                  <a:t>random</a:t>
                </a:r>
                <a:r>
                  <a:rPr lang="fr-FR" sz="1600" dirty="0" smtClean="0"/>
                  <a:t> variables:</a:t>
                </a:r>
              </a:p>
              <a:p>
                <a:pPr marL="1562984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1562984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 ~ </m:t>
                    </m:r>
                    <m:sSup>
                      <m:sSup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924367" lvl="1" indent="-285750">
                  <a:buFont typeface="Arial" panose="020B0604020202020204" pitchFamily="34" charset="0"/>
                  <a:buChar char="•"/>
                </a:pPr>
                <a:r>
                  <a:rPr lang="fr-FR" sz="1600" dirty="0" smtClean="0">
                    <a:ea typeface="Cambria Math" panose="02040503050406030204" pitchFamily="18" charset="0"/>
                  </a:rPr>
                  <a:t>The neural network </a:t>
                </a:r>
                <a:r>
                  <a:rPr lang="fr-FR" sz="1600" dirty="0" err="1" smtClean="0">
                    <a:ea typeface="Cambria Math" panose="02040503050406030204" pitchFamily="18" charset="0"/>
                  </a:rPr>
                  <a:t>estimates</a:t>
                </a:r>
                <a:r>
                  <a:rPr lang="fr-FR" sz="1600" dirty="0" smtClean="0">
                    <a:ea typeface="Cambria Math" panose="02040503050406030204" pitchFamily="18" charset="0"/>
                  </a:rPr>
                  <a:t> the four </a:t>
                </a:r>
                <a:r>
                  <a:rPr lang="fr-FR" sz="1600" dirty="0" err="1" smtClean="0">
                    <a:ea typeface="Cambria Math" panose="02040503050406030204" pitchFamily="18" charset="0"/>
                  </a:rPr>
                  <a:t>parameters</a:t>
                </a:r>
                <a:r>
                  <a:rPr lang="fr-FR" sz="16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924367" lvl="1" indent="-285750">
                  <a:buFont typeface="Arial" panose="020B0604020202020204" pitchFamily="34" charset="0"/>
                  <a:buChar char="•"/>
                </a:pPr>
                <a:r>
                  <a:rPr lang="fr-FR" sz="1600" dirty="0" smtClean="0">
                    <a:ea typeface="Cambria Math" panose="02040503050406030204" pitchFamily="18" charset="0"/>
                  </a:rPr>
                  <a:t>The direct prediction is given by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924367" lvl="1" indent="-285750">
                  <a:buFont typeface="Arial" panose="020B0604020202020204" pitchFamily="34" charset="0"/>
                  <a:buChar char="•"/>
                </a:pPr>
                <a:r>
                  <a:rPr lang="fr-FR" sz="1600" dirty="0" smtClean="0">
                    <a:ea typeface="Cambria Math" panose="02040503050406030204" pitchFamily="18" charset="0"/>
                  </a:rPr>
                  <a:t>The aleatoric uncertainty is given by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fr-FR" sz="1600" b="0" dirty="0" smtClean="0">
                    <a:ea typeface="Cambria Math" panose="02040503050406030204" pitchFamily="18" charset="0"/>
                  </a:rPr>
                  <a:t> and the epistemic uncertatinty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𝕍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fr-F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fr-F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fr-FR" sz="1600" b="0" dirty="0" smtClean="0">
                  <a:ea typeface="Cambria Math" panose="02040503050406030204" pitchFamily="18" charset="0"/>
                </a:endParaRPr>
              </a:p>
              <a:p>
                <a:pPr marL="924367" lvl="1" indent="-285750">
                  <a:buFont typeface="Arial" panose="020B0604020202020204" pitchFamily="34" charset="0"/>
                  <a:buChar char="•"/>
                </a:pPr>
                <a:r>
                  <a:rPr lang="fr-FR" sz="1600" dirty="0" err="1" smtClean="0"/>
                  <a:t>Interesting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formalism</a:t>
                </a:r>
                <a:r>
                  <a:rPr lang="fr-FR" sz="1600" dirty="0" smtClean="0"/>
                  <a:t> but </a:t>
                </a:r>
                <a:r>
                  <a:rPr lang="fr-FR" sz="1600" dirty="0" err="1" smtClean="0"/>
                  <a:t>some</a:t>
                </a:r>
                <a:r>
                  <a:rPr lang="fr-FR" sz="1600" dirty="0" smtClean="0"/>
                  <a:t> issues in practice, </a:t>
                </a:r>
                <a:r>
                  <a:rPr lang="fr-FR" sz="1600" dirty="0" err="1" smtClean="0"/>
                  <a:t>especially</a:t>
                </a:r>
                <a:r>
                  <a:rPr lang="fr-FR" sz="1600" dirty="0" smtClean="0"/>
                  <a:t> for Out-of-distribution points</a:t>
                </a:r>
              </a:p>
              <a:p>
                <a:pPr lvl="2"/>
                <a:endParaRPr lang="fr-FR" sz="1600" dirty="0" smtClean="0"/>
              </a:p>
              <a:p>
                <a:pPr algn="l"/>
                <a:r>
                  <a:rPr lang="fr-FR" sz="1600" dirty="0" smtClean="0"/>
                  <a:t> </a:t>
                </a:r>
                <a:endParaRPr lang="fr-FR" sz="16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61" y="1045028"/>
                <a:ext cx="11569222" cy="5650136"/>
              </a:xfrm>
              <a:prstGeom prst="rect">
                <a:avLst/>
              </a:prstGeom>
              <a:blipFill>
                <a:blip r:embed="rId2"/>
                <a:stretch>
                  <a:fillRect l="-263" t="-324" r="-1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33</a:t>
            </a:fld>
            <a:endParaRPr lang="fr-FR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28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Numerous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in </a:t>
            </a:r>
            <a:r>
              <a:rPr lang="fr-FR" dirty="0" err="1"/>
              <a:t>Deep</a:t>
            </a:r>
            <a:r>
              <a:rPr lang="fr-FR" dirty="0"/>
              <a:t> Learning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>
          <a:xfrm>
            <a:off x="2142309" y="832356"/>
            <a:ext cx="7571914" cy="55972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96788" y="6077567"/>
            <a:ext cx="3714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 Survey of </a:t>
            </a:r>
            <a:r>
              <a:rPr lang="fr-FR" sz="900" dirty="0" err="1" smtClean="0"/>
              <a:t>Uncertainty</a:t>
            </a:r>
            <a:r>
              <a:rPr lang="fr-FR" sz="900" dirty="0" smtClean="0"/>
              <a:t> in Deep Neural Networks, J. </a:t>
            </a:r>
            <a:r>
              <a:rPr lang="fr-FR" sz="900" dirty="0" err="1" smtClean="0"/>
              <a:t>Gawlikowski</a:t>
            </a:r>
            <a:r>
              <a:rPr lang="fr-FR" sz="900" dirty="0" smtClean="0"/>
              <a:t> et al,,</a:t>
            </a:r>
            <a:r>
              <a:rPr lang="fr-FR" sz="900" b="0" u="sng" dirty="0" smtClean="0">
                <a:effectLst/>
                <a:hlinkClick r:id="rId3"/>
              </a:rPr>
              <a:t>  arXiv:2107.03342</a:t>
            </a:r>
            <a:r>
              <a:rPr lang="fr-FR" sz="900" b="1" dirty="0" smtClean="0">
                <a:effectLst/>
              </a:rPr>
              <a:t> </a:t>
            </a:r>
            <a:endParaRPr lang="fr-FR" sz="900" dirty="0" smtClean="0">
              <a:effectLst/>
            </a:endParaRPr>
          </a:p>
          <a:p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063931" y="3586962"/>
            <a:ext cx="4441371" cy="284266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34</a:t>
            </a:fld>
            <a:endParaRPr lang="fr-FR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5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Numerous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in </a:t>
            </a:r>
            <a:r>
              <a:rPr lang="fr-FR" dirty="0" err="1"/>
              <a:t>Deep</a:t>
            </a:r>
            <a:r>
              <a:rPr lang="fr-FR" dirty="0"/>
              <a:t>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43807" y="905691"/>
                <a:ext cx="11569222" cy="502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b="1" dirty="0" smtClean="0"/>
                  <a:t>Bayesian </a:t>
                </a:r>
                <a:r>
                  <a:rPr lang="fr-FR" sz="1800" b="1" dirty="0" err="1" smtClean="0"/>
                  <a:t>approaches</a:t>
                </a:r>
                <a:r>
                  <a:rPr lang="fr-FR" sz="1800" b="1" dirty="0" smtClean="0"/>
                  <a:t>:</a:t>
                </a:r>
              </a:p>
              <a:p>
                <a:pPr algn="l"/>
                <a:endParaRPr lang="fr-FR" sz="1800" b="1" dirty="0"/>
              </a:p>
              <a:p>
                <a:pPr algn="l"/>
                <a:r>
                  <a:rPr lang="fr-FR" sz="1800" dirty="0" smtClean="0"/>
                  <a:t>Main </a:t>
                </a:r>
                <a:r>
                  <a:rPr lang="fr-FR" sz="1800" dirty="0" err="1" smtClean="0"/>
                  <a:t>idea</a:t>
                </a:r>
                <a:r>
                  <a:rPr lang="fr-FR" sz="1800" dirty="0" smtClean="0"/>
                  <a:t>: achieving a sampling of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1800" dirty="0" smtClean="0"/>
                  <a:t> </a:t>
                </a:r>
                <a:r>
                  <a:rPr lang="fr-FR" sz="1800" dirty="0" err="1" smtClean="0"/>
                  <a:t>according</a:t>
                </a:r>
                <a:r>
                  <a:rPr lang="fr-FR" sz="1800" dirty="0" smtClean="0"/>
                  <a:t> to the </a:t>
                </a:r>
                <a:r>
                  <a:rPr lang="fr-FR" sz="1800" dirty="0" err="1" smtClean="0"/>
                  <a:t>unknown</a:t>
                </a:r>
                <a:r>
                  <a:rPr lang="fr-FR" sz="1800" dirty="0" smtClean="0"/>
                  <a:t> distribution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fr-FR" sz="1800" dirty="0" smtClean="0"/>
              </a:p>
              <a:p>
                <a:pPr algn="l"/>
                <a:endParaRPr lang="fr-FR" sz="1800" dirty="0"/>
              </a:p>
              <a:p>
                <a:pPr algn="l"/>
                <a:r>
                  <a:rPr lang="fr-FR" sz="1800" dirty="0" err="1" smtClean="0"/>
                  <a:t>Several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approaches</a:t>
                </a:r>
                <a:r>
                  <a:rPr lang="fr-FR" sz="1800" dirty="0" smtClean="0"/>
                  <a:t>:</a:t>
                </a:r>
              </a:p>
              <a:p>
                <a:pPr algn="l"/>
                <a:endParaRPr lang="fr-FR" sz="1800" dirty="0"/>
              </a:p>
              <a:p>
                <a:pPr algn="l"/>
                <a:r>
                  <a:rPr lang="fr-FR" sz="1600" b="1" dirty="0" smtClean="0"/>
                  <a:t>Bayes by </a:t>
                </a:r>
                <a:r>
                  <a:rPr lang="fr-FR" sz="1600" b="1" dirty="0" err="1" smtClean="0"/>
                  <a:t>backprop</a:t>
                </a:r>
                <a:r>
                  <a:rPr lang="fr-FR" sz="1600" b="1" dirty="0" smtClean="0"/>
                  <a:t>: </a:t>
                </a:r>
                <a:r>
                  <a:rPr lang="fr-FR" sz="1600" b="1" dirty="0" err="1" smtClean="0"/>
                  <a:t>variational</a:t>
                </a:r>
                <a:r>
                  <a:rPr lang="fr-FR" sz="1600" b="1" dirty="0" smtClean="0"/>
                  <a:t> </a:t>
                </a:r>
                <a:r>
                  <a:rPr lang="fr-FR" sz="1600" b="1" dirty="0" err="1" smtClean="0"/>
                  <a:t>inference</a:t>
                </a:r>
                <a:endParaRPr lang="fr-FR" sz="1600" b="1" dirty="0" smtClean="0"/>
              </a:p>
              <a:p>
                <a:pPr algn="l"/>
                <a:endParaRPr lang="fr-FR" sz="1600" dirty="0" smtClean="0"/>
              </a:p>
              <a:p>
                <a:pPr algn="l"/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fr-FR" sz="1600" dirty="0" smtClean="0"/>
                  <a:t> </a:t>
                </a:r>
                <a:r>
                  <a:rPr lang="fr-FR" sz="1600" dirty="0" err="1" smtClean="0"/>
                  <a:t>is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intractable</a:t>
                </a:r>
                <a:endParaRPr lang="fr-FR" sz="1600" dirty="0" smtClean="0"/>
              </a:p>
              <a:p>
                <a:pPr marL="285750" indent="-285750" algn="l">
                  <a:buFont typeface="Wingdings" panose="05000000000000000000" pitchFamily="2" charset="2"/>
                  <a:buChar char="à"/>
                </a:pPr>
                <a:r>
                  <a:rPr lang="fr-FR" sz="1600" dirty="0" smtClean="0">
                    <a:sym typeface="Wingdings" panose="05000000000000000000" pitchFamily="2" charset="2"/>
                  </a:rPr>
                  <a:t>Approximation by a distribution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d>
                      <m:dPr>
                        <m:endChr m:val="|"/>
                        <m:ctrlP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</m:d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Θ</m:t>
                    </m:r>
                    <m:r>
                      <a:rPr lang="fr-FR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fr-FR" sz="1600" b="0" dirty="0" smtClean="0">
                  <a:sym typeface="Wingdings" panose="05000000000000000000" pitchFamily="2" charset="2"/>
                </a:endParaRPr>
              </a:p>
              <a:p>
                <a:pPr algn="l"/>
                <a:endParaRPr lang="fr-FR" sz="1600" dirty="0" smtClean="0"/>
              </a:p>
              <a:p>
                <a:pPr algn="l"/>
                <a:r>
                  <a:rPr lang="fr-FR" sz="1600" dirty="0" smtClean="0"/>
                  <a:t>For instance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16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600" dirty="0" smtClean="0"/>
                  <a:t> </a:t>
                </a:r>
                <a:r>
                  <a:rPr lang="fr-FR" sz="1600" dirty="0" err="1" smtClean="0"/>
                  <a:t>parameters</a:t>
                </a:r>
                <a:r>
                  <a:rPr lang="fr-FR" sz="1600" dirty="0" smtClean="0"/>
                  <a:t> of a </a:t>
                </a:r>
                <a:r>
                  <a:rPr lang="fr-FR" sz="1600" dirty="0" err="1" smtClean="0"/>
                  <a:t>gaussian</a:t>
                </a:r>
                <a:endParaRPr lang="fr-FR" sz="1600" dirty="0" smtClean="0"/>
              </a:p>
              <a:p>
                <a:pPr algn="l"/>
                <a:endParaRPr lang="fr-FR" sz="1600" dirty="0"/>
              </a:p>
              <a:p>
                <a:pPr algn="l"/>
                <a:r>
                  <a:rPr lang="fr-FR" sz="1600" dirty="0" smtClean="0"/>
                  <a:t>Objective </a:t>
                </a:r>
                <a:r>
                  <a:rPr lang="fr-FR" sz="1600" dirty="0" err="1" smtClean="0"/>
                  <a:t>function</a:t>
                </a:r>
                <a:r>
                  <a:rPr lang="fr-FR" sz="1600" dirty="0" smtClean="0"/>
                  <a:t>:</a:t>
                </a:r>
                <a:endParaRPr lang="fr-FR" sz="16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KL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e>
                          </m:d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]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fr-FR" sz="1600" dirty="0" smtClean="0"/>
              </a:p>
              <a:p>
                <a:pPr algn="ctr"/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0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p>
                        <m:r>
                          <a:rPr lang="fr-FR" sz="1600" b="1" i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r-FR" sz="16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16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fr-FR" sz="1600" b="1" i="0">
                                <a:latin typeface="Cambria Math" panose="02040503050406030204" pitchFamily="18" charset="0"/>
                              </a:rPr>
                              <m:t>𝐚𝐫𝐠𝐦𝐢𝐧</m:t>
                            </m:r>
                          </m:e>
                          <m:lim>
                            <m:r>
                              <a:rPr lang="fr-FR" sz="1600" b="1" i="0">
                                <a:latin typeface="Cambria Math" panose="02040503050406030204" pitchFamily="18" charset="0"/>
                              </a:rPr>
                              <m:t>𝚯</m:t>
                            </m:r>
                          </m:lim>
                        </m:limLow>
                      </m:fName>
                      <m:e>
                        <m:r>
                          <a:rPr lang="fr-FR" sz="1600" b="1" i="0">
                            <a:latin typeface="Cambria Math" panose="02040503050406030204" pitchFamily="18" charset="0"/>
                          </a:rPr>
                          <m:t>𝐊𝐋</m:t>
                        </m:r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𝒒</m:t>
                        </m:r>
                        <m:d>
                          <m:dPr>
                            <m:ctrlPr>
                              <a:rPr lang="fr-FR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e>
                            <m:r>
                              <a:rPr lang="fr-FR" sz="1600" b="1" i="0"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</m:d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]"/>
                            <m:ctrlPr>
                              <a:rPr lang="fr-FR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</m:d>
                          </m:e>
                        </m:d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𝒒</m:t>
                            </m:r>
                            <m:d>
                              <m:dPr>
                                <m:ctrlP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e>
                                <m:r>
                                  <a:rPr lang="fr-FR" sz="1600" b="1" i="0" smtClean="0"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</m:d>
                          </m:sub>
                        </m:sSub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func>
                          <m:funcPr>
                            <m:ctrlP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fr-FR" sz="16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d>
                                  <m:dPr>
                                    <m:ctrlPr>
                                      <a:rPr lang="fr-FR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6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e>
                                    <m:r>
                                      <a:rPr lang="fr-FR" sz="1600" b="1" i="1" smtClean="0"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</m:d>
                              </m:e>
                            </m:d>
                            <m:r>
                              <a:rPr lang="fr-FR" sz="1600" b="1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e>
                    </m:func>
                  </m:oMath>
                </a14:m>
                <a:endParaRPr lang="fr-FR" sz="1600" b="1" dirty="0" smtClean="0"/>
              </a:p>
              <a:p>
                <a:pPr algn="ctr"/>
                <a:endParaRPr lang="fr-FR" sz="1800" b="1" dirty="0" smtClean="0"/>
              </a:p>
              <a:p>
                <a:endParaRPr lang="fr-FR" sz="1800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7" y="905691"/>
                <a:ext cx="11569222" cy="5026697"/>
              </a:xfrm>
              <a:prstGeom prst="rect">
                <a:avLst/>
              </a:prstGeom>
              <a:blipFill>
                <a:blip r:embed="rId2"/>
                <a:stretch>
                  <a:fillRect l="-474" t="-7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e 7"/>
          <p:cNvGrpSpPr/>
          <p:nvPr/>
        </p:nvGrpSpPr>
        <p:grpSpPr>
          <a:xfrm>
            <a:off x="5064058" y="1872576"/>
            <a:ext cx="5934075" cy="2254432"/>
            <a:chOff x="5212104" y="1985788"/>
            <a:chExt cx="5934075" cy="2254432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5609" y="2102557"/>
              <a:ext cx="2530570" cy="2127613"/>
            </a:xfrm>
            <a:prstGeom prst="rect">
              <a:avLst/>
            </a:prstGeom>
          </p:spPr>
        </p:pic>
        <p:grpSp>
          <p:nvGrpSpPr>
            <p:cNvPr id="7" name="Groupe 6"/>
            <p:cNvGrpSpPr/>
            <p:nvPr/>
          </p:nvGrpSpPr>
          <p:grpSpPr>
            <a:xfrm>
              <a:off x="5212104" y="1985788"/>
              <a:ext cx="3339210" cy="2254432"/>
              <a:chOff x="5212104" y="1985788"/>
              <a:chExt cx="3339210" cy="2254432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104" y="1985788"/>
                <a:ext cx="2679901" cy="2254432"/>
              </a:xfrm>
              <a:prstGeom prst="rect">
                <a:avLst/>
              </a:prstGeom>
            </p:spPr>
          </p:pic>
          <p:sp>
            <p:nvSpPr>
              <p:cNvPr id="6" name="Flèche droite 5"/>
              <p:cNvSpPr/>
              <p:nvPr/>
            </p:nvSpPr>
            <p:spPr>
              <a:xfrm>
                <a:off x="7956299" y="2887691"/>
                <a:ext cx="595015" cy="322217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9" name="ZoneTexte 8"/>
          <p:cNvSpPr txBox="1"/>
          <p:nvPr/>
        </p:nvSpPr>
        <p:spPr>
          <a:xfrm>
            <a:off x="8804366" y="4882442"/>
            <a:ext cx="2978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 smtClean="0"/>
              <a:t>ELBO : Evidence </a:t>
            </a:r>
            <a:r>
              <a:rPr lang="fr-FR" sz="1600" dirty="0" err="1" smtClean="0"/>
              <a:t>Lower</a:t>
            </a:r>
            <a:r>
              <a:rPr lang="fr-FR" sz="1600" dirty="0" smtClean="0"/>
              <a:t> </a:t>
            </a:r>
            <a:r>
              <a:rPr lang="fr-FR" sz="1600" dirty="0" err="1" smtClean="0"/>
              <a:t>Bound</a:t>
            </a:r>
            <a:endParaRPr lang="fr-FR" sz="16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406837" y="5220996"/>
            <a:ext cx="888274" cy="3589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814784" y="5606261"/>
                <a:ext cx="29321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dirty="0" err="1" smtClean="0"/>
                  <a:t>Regularization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term</a:t>
                </a:r>
                <a:endParaRPr lang="fr-FR" sz="1800" dirty="0" smtClean="0"/>
              </a:p>
              <a:p>
                <a:pPr algn="l"/>
                <a:r>
                  <a:rPr lang="fr-FR" sz="1800" dirty="0" smtClean="0"/>
                  <a:t>Prior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fr-FR" sz="1800" dirty="0" smtClean="0"/>
                  <a:t> to </a:t>
                </a:r>
                <a:r>
                  <a:rPr lang="fr-FR" sz="1800" dirty="0" err="1" smtClean="0"/>
                  <a:t>be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defined</a:t>
                </a:r>
                <a:endParaRPr lang="fr-FR" sz="1800" dirty="0" smtClean="0"/>
              </a:p>
              <a:p>
                <a:pPr algn="l"/>
                <a:r>
                  <a:rPr lang="fr-FR" sz="1800" dirty="0" smtClean="0">
                    <a:sym typeface="Wingdings" panose="05000000000000000000" pitchFamily="2" charset="2"/>
                  </a:rPr>
                  <a:t> Limitation?</a:t>
                </a:r>
                <a:endParaRPr lang="fr-FR" sz="18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784" y="5606261"/>
                <a:ext cx="2932114" cy="923330"/>
              </a:xfrm>
              <a:prstGeom prst="rect">
                <a:avLst/>
              </a:prstGeom>
              <a:blipFill>
                <a:blip r:embed="rId5"/>
                <a:stretch>
                  <a:fillRect l="-1871" t="-3974" b="-99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/>
          <p:cNvCxnSpPr/>
          <p:nvPr/>
        </p:nvCxnSpPr>
        <p:spPr>
          <a:xfrm>
            <a:off x="7471450" y="5242082"/>
            <a:ext cx="996113" cy="353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009548" y="5662580"/>
            <a:ext cx="4147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Likelihood</a:t>
            </a:r>
            <a:r>
              <a:rPr lang="fr-FR" sz="1800" dirty="0" smtClean="0"/>
              <a:t> </a:t>
            </a:r>
            <a:r>
              <a:rPr lang="fr-FR" sz="1800" dirty="0" err="1" smtClean="0"/>
              <a:t>maximization</a:t>
            </a:r>
            <a:endParaRPr lang="fr-FR" sz="1800" dirty="0" smtClean="0"/>
          </a:p>
          <a:p>
            <a:pPr algn="l"/>
            <a:r>
              <a:rPr lang="fr-FR" sz="1800" dirty="0" smtClean="0">
                <a:sym typeface="Wingdings" panose="05000000000000000000" pitchFamily="2" charset="2"/>
              </a:rPr>
              <a:t>Monte-Carlo </a:t>
            </a:r>
            <a:r>
              <a:rPr lang="fr-FR" sz="1800" dirty="0" err="1" smtClean="0">
                <a:sym typeface="Wingdings" panose="05000000000000000000" pitchFamily="2" charset="2"/>
              </a:rPr>
              <a:t>sampling</a:t>
            </a:r>
            <a:r>
              <a:rPr lang="fr-FR" sz="1800" dirty="0" smtClean="0">
                <a:sym typeface="Wingdings" panose="05000000000000000000" pitchFamily="2" charset="2"/>
              </a:rPr>
              <a:t> for estimation</a:t>
            </a:r>
          </a:p>
          <a:p>
            <a:pPr algn="l"/>
            <a:r>
              <a:rPr lang="fr-FR" sz="1800" dirty="0" smtClean="0">
                <a:sym typeface="Wingdings" panose="05000000000000000000" pitchFamily="2" charset="2"/>
              </a:rPr>
              <a:t> Limitations in the training </a:t>
            </a:r>
            <a:r>
              <a:rPr lang="fr-FR" sz="1800" dirty="0" err="1" smtClean="0">
                <a:sym typeface="Wingdings" panose="05000000000000000000" pitchFamily="2" charset="2"/>
              </a:rPr>
              <a:t>procedure</a:t>
            </a:r>
            <a:endParaRPr lang="fr-FR" sz="1800" dirty="0"/>
          </a:p>
        </p:txBody>
      </p:sp>
      <p:sp>
        <p:nvSpPr>
          <p:cNvPr id="17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35</a:t>
            </a:fld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38406" y="3676895"/>
            <a:ext cx="1732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Weight Uncertainty in Neural </a:t>
            </a:r>
            <a:r>
              <a:rPr lang="en-US" sz="1000" dirty="0" smtClean="0"/>
              <a:t>Networks, </a:t>
            </a:r>
            <a:r>
              <a:rPr lang="fr-FR" sz="1000" dirty="0" smtClean="0"/>
              <a:t>Blundell et al.</a:t>
            </a:r>
            <a:endParaRPr lang="fr-FR" sz="1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808253" y="4507334"/>
            <a:ext cx="380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dirty="0" smtClean="0"/>
              <a:t>KL: </a:t>
            </a:r>
            <a:r>
              <a:rPr lang="fr-FR" sz="1600" dirty="0" err="1" smtClean="0"/>
              <a:t>Kullback-Leibler</a:t>
            </a:r>
            <a:r>
              <a:rPr lang="fr-FR" sz="1600" dirty="0" smtClean="0"/>
              <a:t> divergence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760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Numerous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in </a:t>
            </a:r>
            <a:r>
              <a:rPr lang="fr-FR" dirty="0" err="1"/>
              <a:t>Deep</a:t>
            </a:r>
            <a:r>
              <a:rPr lang="fr-FR" dirty="0"/>
              <a:t>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43807" y="814056"/>
                <a:ext cx="1156922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b="1" dirty="0" err="1"/>
                  <a:t>Bayesian</a:t>
                </a:r>
                <a:r>
                  <a:rPr lang="fr-FR" sz="1800" b="1" dirty="0"/>
                  <a:t> </a:t>
                </a:r>
                <a:r>
                  <a:rPr lang="fr-FR" sz="1800" b="1" dirty="0" err="1"/>
                  <a:t>approaches</a:t>
                </a:r>
                <a:r>
                  <a:rPr lang="fr-FR" sz="1800" b="1" dirty="0"/>
                  <a:t> :</a:t>
                </a:r>
                <a:endParaRPr lang="fr-FR" sz="1800" b="1" dirty="0" smtClean="0"/>
              </a:p>
              <a:p>
                <a:pPr algn="l"/>
                <a:endParaRPr lang="fr-FR" sz="1800" b="1" dirty="0"/>
              </a:p>
              <a:p>
                <a:r>
                  <a:rPr lang="fr-FR" sz="1800" dirty="0"/>
                  <a:t>Main </a:t>
                </a:r>
                <a:r>
                  <a:rPr lang="fr-FR" sz="1800" dirty="0" err="1"/>
                  <a:t>idea</a:t>
                </a:r>
                <a:r>
                  <a:rPr lang="fr-FR" sz="1800" dirty="0"/>
                  <a:t>: achieving a sampling of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1800" dirty="0"/>
                  <a:t> </a:t>
                </a:r>
                <a:r>
                  <a:rPr lang="fr-FR" sz="1800" dirty="0" err="1"/>
                  <a:t>according</a:t>
                </a:r>
                <a:r>
                  <a:rPr lang="fr-FR" sz="1800" dirty="0"/>
                  <a:t> to the </a:t>
                </a:r>
                <a:r>
                  <a:rPr lang="fr-FR" sz="1800" dirty="0" err="1"/>
                  <a:t>unknown</a:t>
                </a:r>
                <a:r>
                  <a:rPr lang="fr-FR" sz="1800" dirty="0"/>
                  <a:t> distribution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fr-FR" sz="1800" dirty="0"/>
              </a:p>
              <a:p>
                <a:endParaRPr lang="fr-FR" sz="1800" dirty="0"/>
              </a:p>
              <a:p>
                <a:r>
                  <a:rPr lang="fr-FR" sz="1800" dirty="0" err="1"/>
                  <a:t>Several</a:t>
                </a:r>
                <a:r>
                  <a:rPr lang="fr-FR" sz="1800" dirty="0"/>
                  <a:t> </a:t>
                </a:r>
                <a:r>
                  <a:rPr lang="fr-FR" sz="1800" dirty="0" err="1"/>
                  <a:t>approaches</a:t>
                </a:r>
                <a:r>
                  <a:rPr lang="fr-FR" sz="1800" dirty="0"/>
                  <a:t>:</a:t>
                </a:r>
              </a:p>
              <a:p>
                <a:pPr algn="l"/>
                <a:endParaRPr lang="fr-FR" sz="1800" dirty="0"/>
              </a:p>
              <a:p>
                <a:pPr algn="l"/>
                <a:endParaRPr lang="fr-FR" sz="1800" b="1" dirty="0" smtClean="0"/>
              </a:p>
              <a:p>
                <a:pPr algn="ctr"/>
                <a:endParaRPr lang="fr-FR" sz="1800" b="1" dirty="0" smtClean="0"/>
              </a:p>
              <a:p>
                <a:endParaRPr lang="fr-FR" sz="1800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7" y="814056"/>
                <a:ext cx="11569222" cy="2585323"/>
              </a:xfrm>
              <a:prstGeom prst="rect">
                <a:avLst/>
              </a:prstGeom>
              <a:blipFill>
                <a:blip r:embed="rId2"/>
                <a:stretch>
                  <a:fillRect l="-474" t="-14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2340748"/>
            <a:ext cx="5755451" cy="4090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43807" y="2387666"/>
                <a:ext cx="630924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600" b="1" dirty="0" smtClean="0"/>
                  <a:t>Monte-Carlo Dropout</a:t>
                </a:r>
              </a:p>
              <a:p>
                <a:pPr algn="l"/>
                <a:endParaRPr lang="fr-FR" sz="1600" b="1" dirty="0"/>
              </a:p>
              <a:p>
                <a:pPr algn="l"/>
                <a:r>
                  <a:rPr lang="fr-FR" sz="1600" dirty="0" err="1" smtClean="0"/>
                  <a:t>Deactivation</a:t>
                </a:r>
                <a:r>
                  <a:rPr lang="fr-FR" sz="1600" dirty="0" smtClean="0"/>
                  <a:t> or noise on </a:t>
                </a:r>
                <a:r>
                  <a:rPr lang="fr-FR" sz="1600" dirty="0" err="1" smtClean="0"/>
                  <a:t>neurons</a:t>
                </a:r>
                <a:r>
                  <a:rPr lang="fr-FR" sz="1600" dirty="0" smtClean="0"/>
                  <a:t> or </a:t>
                </a:r>
                <a:r>
                  <a:rPr lang="fr-FR" sz="1600" dirty="0" err="1" smtClean="0"/>
                  <a:t>weights</a:t>
                </a:r>
                <a:endParaRPr lang="fr-FR" sz="1600" dirty="0" smtClean="0"/>
              </a:p>
              <a:p>
                <a:pPr marL="285750" indent="-285750" algn="l">
                  <a:buFont typeface="Wingdings" panose="05000000000000000000" pitchFamily="2" charset="2"/>
                  <a:buChar char="à"/>
                </a:pPr>
                <a:r>
                  <a:rPr lang="fr-FR" sz="1600" dirty="0" err="1" smtClean="0">
                    <a:sym typeface="Wingdings" panose="05000000000000000000" pitchFamily="2" charset="2"/>
                  </a:rPr>
                  <a:t>Conventional</a:t>
                </a:r>
                <a:r>
                  <a:rPr lang="fr-FR" sz="1600" dirty="0" smtClean="0">
                    <a:sym typeface="Wingdings" panose="05000000000000000000" pitchFamily="2" charset="2"/>
                  </a:rPr>
                  <a:t> </a:t>
                </a:r>
                <a:r>
                  <a:rPr lang="fr-FR" sz="1600" dirty="0" err="1" smtClean="0">
                    <a:sym typeface="Wingdings" panose="05000000000000000000" pitchFamily="2" charset="2"/>
                  </a:rPr>
                  <a:t>method</a:t>
                </a:r>
                <a:r>
                  <a:rPr lang="fr-FR" sz="1600" dirty="0" smtClean="0">
                    <a:sym typeface="Wingdings" panose="05000000000000000000" pitchFamily="2" charset="2"/>
                  </a:rPr>
                  <a:t> for </a:t>
                </a:r>
                <a:r>
                  <a:rPr lang="fr-FR" sz="1600" dirty="0" err="1" smtClean="0">
                    <a:sym typeface="Wingdings" panose="05000000000000000000" pitchFamily="2" charset="2"/>
                  </a:rPr>
                  <a:t>regularization</a:t>
                </a:r>
                <a:endParaRPr lang="fr-FR" sz="1600" dirty="0">
                  <a:sym typeface="Wingdings" panose="05000000000000000000" pitchFamily="2" charset="2"/>
                </a:endParaRPr>
              </a:p>
              <a:p>
                <a:pPr marL="285750" indent="-285750" algn="l">
                  <a:buFont typeface="Wingdings" panose="05000000000000000000" pitchFamily="2" charset="2"/>
                  <a:buChar char="à"/>
                </a:pPr>
                <a:r>
                  <a:rPr lang="fr-FR" sz="1600" dirty="0" err="1" smtClean="0">
                    <a:sym typeface="Wingdings" panose="05000000000000000000" pitchFamily="2" charset="2"/>
                  </a:rPr>
                  <a:t>Applied</a:t>
                </a:r>
                <a:r>
                  <a:rPr lang="fr-FR" sz="1600" dirty="0" smtClean="0">
                    <a:sym typeface="Wingdings" panose="05000000000000000000" pitchFamily="2" charset="2"/>
                  </a:rPr>
                  <a:t> at test time</a:t>
                </a:r>
                <a:endParaRPr lang="fr-FR" sz="1600" dirty="0" smtClean="0"/>
              </a:p>
              <a:p>
                <a:pPr algn="l"/>
                <a:endParaRPr lang="fr-FR" sz="1600" dirty="0" smtClean="0"/>
              </a:p>
              <a:p>
                <a:pPr algn="l"/>
                <a:r>
                  <a:rPr lang="fr-FR" sz="1600" dirty="0" err="1" smtClean="0"/>
                  <a:t>Deactivation</a:t>
                </a:r>
                <a:r>
                  <a:rPr lang="fr-FR" sz="1600" dirty="0" smtClean="0"/>
                  <a:t> of </a:t>
                </a:r>
                <a:r>
                  <a:rPr lang="fr-FR" sz="1600" dirty="0" err="1" smtClean="0"/>
                  <a:t>weights</a:t>
                </a:r>
                <a:r>
                  <a:rPr lang="fr-FR" sz="1600" dirty="0" smtClean="0"/>
                  <a:t>: </a:t>
                </a:r>
                <a:r>
                  <a:rPr lang="fr-FR" sz="1600" dirty="0" err="1" smtClean="0"/>
                  <a:t>each</a:t>
                </a:r>
                <a:r>
                  <a:rPr lang="fr-FR" sz="1600" dirty="0" smtClean="0"/>
                  <a:t> component of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1600" dirty="0" smtClean="0"/>
                  <a:t> </a:t>
                </a:r>
                <a:r>
                  <a:rPr lang="fr-FR" sz="1600" dirty="0" err="1" smtClean="0"/>
                  <a:t>follows</a:t>
                </a:r>
                <a:r>
                  <a:rPr lang="fr-FR" sz="1600" dirty="0" smtClean="0"/>
                  <a:t> a Bernoulli distribution</a:t>
                </a:r>
              </a:p>
              <a:p>
                <a:pPr algn="l"/>
                <a:endParaRPr lang="fr-FR" sz="1600" dirty="0"/>
              </a:p>
              <a:p>
                <a:pPr algn="l"/>
                <a:r>
                  <a:rPr lang="fr-FR" sz="1600" dirty="0" err="1" smtClean="0"/>
                  <a:t>Gaussian</a:t>
                </a:r>
                <a:r>
                  <a:rPr lang="fr-FR" sz="1600" dirty="0" smtClean="0"/>
                  <a:t> noise: </a:t>
                </a:r>
                <a:r>
                  <a:rPr lang="fr-FR" sz="1600" dirty="0" err="1" smtClean="0"/>
                  <a:t>each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componant</a:t>
                </a:r>
                <a:r>
                  <a:rPr lang="fr-FR" sz="1600" dirty="0" smtClean="0"/>
                  <a:t> of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1600" dirty="0" smtClean="0"/>
                  <a:t> </a:t>
                </a:r>
                <a:r>
                  <a:rPr lang="fr-FR" sz="1600" dirty="0" err="1" smtClean="0"/>
                  <a:t>follow</a:t>
                </a:r>
                <a:r>
                  <a:rPr lang="fr-FR" sz="1600" dirty="0" smtClean="0"/>
                  <a:t> a </a:t>
                </a:r>
                <a:r>
                  <a:rPr lang="fr-FR" sz="1600" dirty="0" err="1" smtClean="0"/>
                  <a:t>gaussian</a:t>
                </a:r>
                <a:r>
                  <a:rPr lang="fr-FR" sz="1600" dirty="0" smtClean="0"/>
                  <a:t> distribution, </a:t>
                </a:r>
                <a:r>
                  <a:rPr lang="fr-FR" sz="1600" dirty="0" err="1" smtClean="0"/>
                  <a:t>we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optimize</a:t>
                </a:r>
                <a:r>
                  <a:rPr lang="fr-FR" sz="1600" dirty="0" smtClean="0"/>
                  <a:t> the </a:t>
                </a:r>
                <a:r>
                  <a:rPr lang="fr-FR" sz="1600" dirty="0" err="1" smtClean="0"/>
                  <a:t>mean</a:t>
                </a:r>
                <a:r>
                  <a:rPr lang="fr-FR" sz="1600" dirty="0" smtClean="0"/>
                  <a:t> (variance </a:t>
                </a:r>
                <a:r>
                  <a:rPr lang="fr-FR" sz="1600" dirty="0" err="1" smtClean="0"/>
                  <a:t>is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fixed</a:t>
                </a:r>
                <a:r>
                  <a:rPr lang="fr-FR" sz="1600" dirty="0" smtClean="0"/>
                  <a:t>)</a:t>
                </a:r>
              </a:p>
              <a:p>
                <a:pPr algn="l"/>
                <a:endParaRPr lang="fr-FR" sz="1600" dirty="0"/>
              </a:p>
              <a:p>
                <a:pPr algn="l"/>
                <a:r>
                  <a:rPr lang="fr-FR" sz="1600" dirty="0" smtClean="0"/>
                  <a:t>Prior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fr-FR" sz="1600" dirty="0" smtClean="0"/>
                  <a:t> </a:t>
                </a:r>
                <a:r>
                  <a:rPr lang="fr-FR" sz="1600" dirty="0"/>
                  <a:t>c</a:t>
                </a:r>
                <a:r>
                  <a:rPr lang="fr-FR" sz="1600" dirty="0" smtClean="0"/>
                  <a:t>hosen as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fr-FR" sz="1600" b="1" dirty="0" smtClean="0"/>
                  <a:t> </a:t>
                </a:r>
                <a:r>
                  <a:rPr lang="fr-FR" sz="1600" b="1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600" b="0" dirty="0" smtClean="0">
                    <a:sym typeface="Wingdings" panose="05000000000000000000" pitchFamily="2" charset="2"/>
                  </a:rPr>
                  <a:t>-</a:t>
                </a:r>
                <a:r>
                  <a:rPr lang="fr-FR" sz="1600" b="0" dirty="0" err="1" smtClean="0">
                    <a:sym typeface="Wingdings" panose="05000000000000000000" pitchFamily="2" charset="2"/>
                  </a:rPr>
                  <a:t>regularization</a:t>
                </a:r>
                <a:endParaRPr lang="fr-FR" sz="1600" b="0" dirty="0" smtClean="0">
                  <a:sym typeface="Wingdings" panose="05000000000000000000" pitchFamily="2" charset="2"/>
                </a:endParaRPr>
              </a:p>
              <a:p>
                <a:pPr algn="l"/>
                <a:endParaRPr lang="fr-FR" sz="1600" dirty="0" smtClean="0"/>
              </a:p>
              <a:p>
                <a:pPr algn="l"/>
                <a:r>
                  <a:rPr lang="fr-FR" sz="1600" dirty="0" smtClean="0"/>
                  <a:t>Limitations: 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600" dirty="0" err="1" smtClean="0"/>
                  <a:t>Weak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theoretical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guarantees</a:t>
                </a:r>
                <a:endParaRPr lang="fr-FR" sz="1600" dirty="0" smtClean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Dropout rate/Variance of the </a:t>
                </a:r>
                <a:r>
                  <a:rPr lang="fr-FR" sz="1600" dirty="0" err="1" smtClean="0"/>
                  <a:t>gaussian</a:t>
                </a:r>
                <a:r>
                  <a:rPr lang="fr-FR" sz="1600" dirty="0" smtClean="0"/>
                  <a:t> noise?</a:t>
                </a:r>
              </a:p>
              <a:p>
                <a:endParaRPr lang="fr-FR" sz="16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07" y="2387666"/>
                <a:ext cx="6309244" cy="4524315"/>
              </a:xfrm>
              <a:prstGeom prst="rect">
                <a:avLst/>
              </a:prstGeom>
              <a:blipFill>
                <a:blip r:embed="rId4"/>
                <a:stretch>
                  <a:fillRect l="-580" t="-4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36</a:t>
            </a:fld>
            <a:endParaRPr lang="fr-FR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28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7688" y="836359"/>
            <a:ext cx="646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err="1" smtClean="0"/>
              <a:t>Example</a:t>
            </a:r>
            <a:r>
              <a:rPr lang="fr-FR" sz="2400" b="1" dirty="0" smtClean="0"/>
              <a:t>: application to gamma </a:t>
            </a:r>
            <a:r>
              <a:rPr lang="fr-FR" sz="2400" b="1" dirty="0" err="1" smtClean="0"/>
              <a:t>spectroscopy</a:t>
            </a:r>
            <a:endParaRPr lang="fr-FR" sz="2400" b="1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Numerous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in </a:t>
            </a:r>
            <a:r>
              <a:rPr lang="fr-FR" dirty="0" err="1"/>
              <a:t>Deep</a:t>
            </a:r>
            <a:r>
              <a:rPr lang="fr-FR" dirty="0"/>
              <a:t> Learning</a:t>
            </a:r>
          </a:p>
        </p:txBody>
      </p:sp>
      <p:sp>
        <p:nvSpPr>
          <p:cNvPr id="13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37</a:t>
            </a:fld>
            <a:endParaRPr lang="fr-FR" sz="1000" b="0" strike="noStrike" spc="-1" dirty="0">
              <a:latin typeface="Times New Roman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4" y="1450109"/>
            <a:ext cx="9084444" cy="511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671324" y="1890508"/>
            <a:ext cx="678788" cy="1999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9671324" y="2474863"/>
            <a:ext cx="678788" cy="199917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0515365" y="1759633"/>
            <a:ext cx="147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True</a:t>
            </a:r>
            <a:r>
              <a:rPr lang="fr-FR" sz="1200" dirty="0" smtClean="0"/>
              <a:t> </a:t>
            </a:r>
            <a:r>
              <a:rPr lang="fr-FR" sz="1200" dirty="0" err="1" smtClean="0"/>
              <a:t>present</a:t>
            </a:r>
            <a:r>
              <a:rPr lang="fr-FR" sz="1200" dirty="0" smtClean="0"/>
              <a:t> </a:t>
            </a:r>
            <a:r>
              <a:rPr lang="fr-FR" sz="1200" dirty="0" err="1" smtClean="0"/>
              <a:t>elements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0515365" y="2343988"/>
            <a:ext cx="147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True</a:t>
            </a:r>
            <a:r>
              <a:rPr lang="fr-FR" sz="1200" dirty="0" smtClean="0"/>
              <a:t> absent </a:t>
            </a:r>
            <a:r>
              <a:rPr lang="fr-FR" sz="1200" dirty="0" err="1" smtClean="0"/>
              <a:t>elements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374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Numerous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in </a:t>
            </a:r>
            <a:r>
              <a:rPr lang="fr-FR" dirty="0" err="1"/>
              <a:t>Deep</a:t>
            </a:r>
            <a:r>
              <a:rPr lang="fr-FR" dirty="0"/>
              <a:t> Learning</a:t>
            </a:r>
          </a:p>
        </p:txBody>
      </p:sp>
      <p:sp>
        <p:nvSpPr>
          <p:cNvPr id="3" name="TextShape 1"/>
          <p:cNvSpPr txBox="1"/>
          <p:nvPr/>
        </p:nvSpPr>
        <p:spPr>
          <a:xfrm>
            <a:off x="201059" y="977428"/>
            <a:ext cx="10322955" cy="598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2000" b="1" spc="-1" dirty="0" smtClean="0">
                <a:solidFill>
                  <a:srgbClr val="A3238E"/>
                </a:solidFill>
                <a:latin typeface="Lato Black"/>
              </a:rPr>
              <a:t>Use </a:t>
            </a:r>
            <a:r>
              <a:rPr lang="fr-FR" sz="2000" b="1" spc="-1" dirty="0" err="1" smtClean="0">
                <a:solidFill>
                  <a:srgbClr val="A3238E"/>
                </a:solidFill>
                <a:latin typeface="Lato Black"/>
              </a:rPr>
              <a:t>uncertainty</a:t>
            </a:r>
            <a:r>
              <a:rPr lang="fr-FR" sz="2000" b="1" spc="-1" dirty="0" smtClean="0">
                <a:solidFill>
                  <a:srgbClr val="A3238E"/>
                </a:solidFill>
                <a:latin typeface="Lato Black"/>
              </a:rPr>
              <a:t> to « </a:t>
            </a:r>
            <a:r>
              <a:rPr lang="fr-FR" sz="2000" b="1" spc="-1" dirty="0" err="1" smtClean="0">
                <a:solidFill>
                  <a:srgbClr val="A3238E"/>
                </a:solidFill>
                <a:latin typeface="Lato Black"/>
              </a:rPr>
              <a:t>identify</a:t>
            </a:r>
            <a:r>
              <a:rPr lang="fr-FR" sz="2000" b="1" spc="-1" dirty="0" smtClean="0">
                <a:solidFill>
                  <a:srgbClr val="A3238E"/>
                </a:solidFill>
                <a:latin typeface="Lato Black"/>
              </a:rPr>
              <a:t> » </a:t>
            </a:r>
            <a:r>
              <a:rPr lang="fr-FR" sz="2000" b="1" spc="-1" dirty="0" err="1" smtClean="0">
                <a:solidFill>
                  <a:srgbClr val="A3238E"/>
                </a:solidFill>
                <a:latin typeface="Lato Black"/>
              </a:rPr>
              <a:t>wrong</a:t>
            </a:r>
            <a:r>
              <a:rPr lang="fr-FR" sz="2000" b="1" spc="-1" dirty="0" smtClean="0">
                <a:solidFill>
                  <a:srgbClr val="A3238E"/>
                </a:solidFill>
                <a:latin typeface="Lato Black"/>
              </a:rPr>
              <a:t> </a:t>
            </a:r>
            <a:r>
              <a:rPr lang="fr-FR" sz="2000" b="1" spc="-1" dirty="0" err="1" smtClean="0">
                <a:solidFill>
                  <a:srgbClr val="A3238E"/>
                </a:solidFill>
                <a:latin typeface="Lato Black"/>
              </a:rPr>
              <a:t>prediction</a:t>
            </a:r>
            <a:r>
              <a:rPr lang="fr-FR" sz="2000" b="1" spc="-1" dirty="0" smtClean="0">
                <a:solidFill>
                  <a:srgbClr val="A3238E"/>
                </a:solidFill>
                <a:latin typeface="Lato Black"/>
              </a:rPr>
              <a:t> ?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28426" y="4964980"/>
            <a:ext cx="3057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/>
              <a:t>Mean</a:t>
            </a:r>
            <a:r>
              <a:rPr lang="fr-FR" sz="1800" dirty="0" smtClean="0"/>
              <a:t> </a:t>
            </a:r>
            <a:r>
              <a:rPr lang="fr-FR" sz="1800" dirty="0" err="1" smtClean="0"/>
              <a:t>entropy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= </a:t>
            </a:r>
            <a:r>
              <a:rPr lang="fr-FR" sz="1800" dirty="0" err="1" smtClean="0"/>
              <a:t>Aleatoric</a:t>
            </a:r>
            <a:r>
              <a:rPr lang="fr-FR" sz="1800" dirty="0" smtClean="0"/>
              <a:t> </a:t>
            </a:r>
            <a:r>
              <a:rPr lang="fr-FR" sz="1800" dirty="0" err="1" smtClean="0"/>
              <a:t>uncertainty</a:t>
            </a:r>
            <a:endParaRPr lang="fr-FR" sz="18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60234" y="5705194"/>
            <a:ext cx="5793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 smtClean="0"/>
              <a:t>Wrong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predictions</a:t>
            </a:r>
            <a:r>
              <a:rPr lang="fr-FR" sz="1800" b="1" dirty="0" smtClean="0"/>
              <a:t>: high </a:t>
            </a:r>
            <a:r>
              <a:rPr lang="fr-FR" sz="1800" b="1" dirty="0" err="1" smtClean="0"/>
              <a:t>aleatoric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uncertainty</a:t>
            </a:r>
            <a:endParaRPr lang="fr-FR" sz="1800" b="1" dirty="0" smtClean="0"/>
          </a:p>
          <a:p>
            <a:pPr algn="ctr"/>
            <a:r>
              <a:rPr lang="fr-FR" sz="1800" b="1" dirty="0" smtClean="0"/>
              <a:t>Correct </a:t>
            </a:r>
            <a:r>
              <a:rPr lang="fr-FR" sz="1800" b="1" dirty="0" err="1" smtClean="0"/>
              <a:t>predictions</a:t>
            </a:r>
            <a:r>
              <a:rPr lang="fr-FR" sz="1800" b="1" dirty="0" smtClean="0"/>
              <a:t>: </a:t>
            </a:r>
            <a:r>
              <a:rPr lang="fr-FR" sz="1800" b="1" dirty="0" err="1" smtClean="0"/>
              <a:t>low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aleatoric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uncertainty</a:t>
            </a:r>
            <a:endParaRPr lang="fr-FR" sz="1800" b="1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054505" y="4964980"/>
            <a:ext cx="3057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/>
              <a:t>Mutual</a:t>
            </a:r>
            <a:r>
              <a:rPr lang="fr-FR" sz="1800" dirty="0" smtClean="0"/>
              <a:t> information</a:t>
            </a:r>
            <a:endParaRPr lang="fr-FR" sz="1800" dirty="0" smtClean="0"/>
          </a:p>
          <a:p>
            <a:pPr algn="ctr"/>
            <a:r>
              <a:rPr lang="fr-FR" sz="1800" dirty="0" smtClean="0"/>
              <a:t>= </a:t>
            </a:r>
            <a:r>
              <a:rPr lang="fr-FR" sz="1800" dirty="0" err="1" smtClean="0"/>
              <a:t>Epistemi</a:t>
            </a:r>
            <a:r>
              <a:rPr lang="fr-FR" sz="1800" dirty="0" err="1" smtClean="0"/>
              <a:t>c</a:t>
            </a:r>
            <a:r>
              <a:rPr lang="fr-FR" sz="1800" dirty="0" smtClean="0"/>
              <a:t> </a:t>
            </a:r>
            <a:r>
              <a:rPr lang="fr-FR" sz="1800" dirty="0" err="1" smtClean="0"/>
              <a:t>uncertainty</a:t>
            </a:r>
            <a:endParaRPr lang="fr-FR" sz="1800" dirty="0"/>
          </a:p>
        </p:txBody>
      </p:sp>
      <p:sp>
        <p:nvSpPr>
          <p:cNvPr id="7" name="ZoneTexte 6"/>
          <p:cNvSpPr txBox="1"/>
          <p:nvPr/>
        </p:nvSpPr>
        <p:spPr>
          <a:xfrm>
            <a:off x="5853854" y="5705193"/>
            <a:ext cx="558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 smtClean="0"/>
              <a:t>Wrong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prediction</a:t>
            </a:r>
            <a:r>
              <a:rPr lang="fr-FR" sz="1800" b="1" dirty="0" smtClean="0"/>
              <a:t>:</a:t>
            </a:r>
            <a:r>
              <a:rPr lang="fr-FR" sz="1800" b="1" dirty="0"/>
              <a:t> </a:t>
            </a:r>
            <a:r>
              <a:rPr lang="fr-FR" sz="1800" b="1" dirty="0" err="1" smtClean="0"/>
              <a:t>slightly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higher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uncertainty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than</a:t>
            </a:r>
            <a:r>
              <a:rPr lang="fr-FR" sz="1800" b="1" dirty="0" smtClean="0"/>
              <a:t> correct </a:t>
            </a:r>
            <a:r>
              <a:rPr lang="fr-FR" sz="1800" b="1" dirty="0" err="1" smtClean="0"/>
              <a:t>predictions</a:t>
            </a:r>
            <a:endParaRPr lang="fr-FR" sz="1800" b="1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"/>
          <a:stretch/>
        </p:blipFill>
        <p:spPr>
          <a:xfrm>
            <a:off x="1005841" y="1433149"/>
            <a:ext cx="4166524" cy="36100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" r="7044"/>
          <a:stretch/>
        </p:blipFill>
        <p:spPr>
          <a:xfrm>
            <a:off x="6319776" y="1433150"/>
            <a:ext cx="3856557" cy="3499070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508885" y="1451249"/>
            <a:ext cx="2291715" cy="430887"/>
            <a:chOff x="2493645" y="1451249"/>
            <a:chExt cx="2291715" cy="430887"/>
          </a:xfrm>
        </p:grpSpPr>
        <p:sp>
          <p:nvSpPr>
            <p:cNvPr id="11" name="ZoneTexte 10"/>
            <p:cNvSpPr txBox="1"/>
            <p:nvPr/>
          </p:nvSpPr>
          <p:spPr>
            <a:xfrm>
              <a:off x="2493645" y="1451249"/>
              <a:ext cx="2291715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dirty="0" err="1" smtClean="0"/>
                <a:t>Correctly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classified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spectra</a:t>
              </a:r>
              <a:endParaRPr lang="fr-FR" sz="1050" dirty="0" smtClean="0"/>
            </a:p>
            <a:p>
              <a:pPr algn="r"/>
              <a:r>
                <a:rPr lang="fr-FR" sz="1050" dirty="0" err="1" smtClean="0"/>
                <a:t>Incorrectly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classified</a:t>
              </a:r>
              <a:r>
                <a:rPr lang="fr-FR" sz="1050" dirty="0" smtClean="0"/>
                <a:t> </a:t>
              </a:r>
              <a:r>
                <a:rPr lang="fr-FR" sz="1050" dirty="0" err="1" smtClean="0"/>
                <a:t>spectra</a:t>
              </a:r>
              <a:endParaRPr lang="fr-FR" sz="11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54244" y="1538037"/>
              <a:ext cx="295636" cy="87071"/>
            </a:xfrm>
            <a:prstGeom prst="rect">
              <a:avLst/>
            </a:prstGeom>
            <a:solidFill>
              <a:srgbClr val="C2CBE1"/>
            </a:solidFill>
            <a:ln>
              <a:solidFill>
                <a:srgbClr val="6685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54244" y="1710086"/>
              <a:ext cx="295636" cy="87071"/>
            </a:xfrm>
            <a:prstGeom prst="rect">
              <a:avLst/>
            </a:prstGeom>
            <a:solidFill>
              <a:srgbClr val="E6D0C9"/>
            </a:solidFill>
            <a:ln>
              <a:solidFill>
                <a:srgbClr val="DD8A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820025" y="1451248"/>
            <a:ext cx="2291715" cy="430887"/>
            <a:chOff x="2493645" y="1451249"/>
            <a:chExt cx="2291715" cy="430887"/>
          </a:xfrm>
        </p:grpSpPr>
        <p:sp>
          <p:nvSpPr>
            <p:cNvPr id="15" name="ZoneTexte 14"/>
            <p:cNvSpPr txBox="1"/>
            <p:nvPr/>
          </p:nvSpPr>
          <p:spPr>
            <a:xfrm>
              <a:off x="2493645" y="1451249"/>
              <a:ext cx="2291715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50" dirty="0" err="1"/>
                <a:t>Correctly</a:t>
              </a:r>
              <a:r>
                <a:rPr lang="fr-FR" sz="1050" dirty="0"/>
                <a:t> </a:t>
              </a:r>
              <a:r>
                <a:rPr lang="fr-FR" sz="1050" dirty="0" err="1"/>
                <a:t>classified</a:t>
              </a:r>
              <a:r>
                <a:rPr lang="fr-FR" sz="1050" dirty="0"/>
                <a:t> </a:t>
              </a:r>
              <a:r>
                <a:rPr lang="fr-FR" sz="1050" dirty="0" err="1"/>
                <a:t>spectra</a:t>
              </a:r>
              <a:endParaRPr lang="fr-FR" sz="1050" dirty="0"/>
            </a:p>
            <a:p>
              <a:pPr algn="r"/>
              <a:r>
                <a:rPr lang="fr-FR" sz="1050" dirty="0" err="1"/>
                <a:t>Incorrectly</a:t>
              </a:r>
              <a:r>
                <a:rPr lang="fr-FR" sz="1050" dirty="0"/>
                <a:t> </a:t>
              </a:r>
              <a:r>
                <a:rPr lang="fr-FR" sz="1050" dirty="0" err="1"/>
                <a:t>classified</a:t>
              </a:r>
              <a:r>
                <a:rPr lang="fr-FR" sz="1050" dirty="0"/>
                <a:t> </a:t>
              </a:r>
              <a:r>
                <a:rPr lang="fr-FR" sz="1050" dirty="0" err="1"/>
                <a:t>spectra</a:t>
              </a:r>
              <a:endParaRPr lang="fr-FR" sz="11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54244" y="1538037"/>
              <a:ext cx="295636" cy="87071"/>
            </a:xfrm>
            <a:prstGeom prst="rect">
              <a:avLst/>
            </a:prstGeom>
            <a:solidFill>
              <a:srgbClr val="C2CBE1"/>
            </a:solidFill>
            <a:ln>
              <a:solidFill>
                <a:srgbClr val="6685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54244" y="1710086"/>
              <a:ext cx="295636" cy="87071"/>
            </a:xfrm>
            <a:prstGeom prst="rect">
              <a:avLst/>
            </a:prstGeom>
            <a:solidFill>
              <a:srgbClr val="E6D0C9"/>
            </a:solidFill>
            <a:ln>
              <a:solidFill>
                <a:srgbClr val="DD8A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036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Numerous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in </a:t>
            </a:r>
            <a:r>
              <a:rPr lang="fr-FR" dirty="0" err="1"/>
              <a:t>Deep</a:t>
            </a:r>
            <a:r>
              <a:rPr lang="fr-FR" dirty="0"/>
              <a:t> Learning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>
          <a:xfrm>
            <a:off x="2142309" y="832356"/>
            <a:ext cx="7571914" cy="55972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96788" y="6077567"/>
            <a:ext cx="3714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 Survey of </a:t>
            </a:r>
            <a:r>
              <a:rPr lang="fr-FR" sz="900" dirty="0" err="1" smtClean="0"/>
              <a:t>Uncertainty</a:t>
            </a:r>
            <a:r>
              <a:rPr lang="fr-FR" sz="900" dirty="0" smtClean="0"/>
              <a:t> in Deep Neural Networks, J. </a:t>
            </a:r>
            <a:r>
              <a:rPr lang="fr-FR" sz="900" dirty="0" err="1" smtClean="0"/>
              <a:t>Gawlikowski</a:t>
            </a:r>
            <a:r>
              <a:rPr lang="fr-FR" sz="900" dirty="0" smtClean="0"/>
              <a:t> et al,,</a:t>
            </a:r>
            <a:r>
              <a:rPr lang="fr-FR" sz="900" b="0" u="sng" dirty="0" smtClean="0">
                <a:effectLst/>
                <a:hlinkClick r:id="rId3"/>
              </a:rPr>
              <a:t>  arXiv:2107.03342</a:t>
            </a:r>
            <a:r>
              <a:rPr lang="fr-FR" sz="900" b="1" dirty="0" smtClean="0">
                <a:effectLst/>
              </a:rPr>
              <a:t> </a:t>
            </a:r>
            <a:endParaRPr lang="fr-FR" sz="900" dirty="0" smtClean="0">
              <a:effectLst/>
            </a:endParaRPr>
          </a:p>
          <a:p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444342" y="2977921"/>
            <a:ext cx="3269881" cy="345170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39</a:t>
            </a:fld>
            <a:endParaRPr lang="fr-FR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73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76588" y="196179"/>
            <a:ext cx="6657218" cy="379192"/>
          </a:xfrm>
        </p:spPr>
        <p:txBody>
          <a:bodyPr/>
          <a:lstStyle/>
          <a:p>
            <a:r>
              <a:rPr lang="fr-FR" dirty="0" err="1" smtClean="0"/>
              <a:t>Predictive</a:t>
            </a:r>
            <a:r>
              <a:rPr lang="fr-FR" dirty="0" smtClean="0"/>
              <a:t>, </a:t>
            </a:r>
            <a:r>
              <a:rPr lang="fr-FR" dirty="0" err="1" smtClean="0"/>
              <a:t>aleatoric</a:t>
            </a:r>
            <a:r>
              <a:rPr lang="fr-FR" dirty="0" smtClean="0"/>
              <a:t> and </a:t>
            </a:r>
            <a:r>
              <a:rPr lang="fr-FR" dirty="0" err="1" smtClean="0"/>
              <a:t>epistemic</a:t>
            </a:r>
            <a:r>
              <a:rPr lang="fr-FR" dirty="0" smtClean="0"/>
              <a:t> </a:t>
            </a:r>
            <a:r>
              <a:rPr lang="fr-FR" dirty="0" err="1" smtClean="0"/>
              <a:t>uncertainties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58262" y="935242"/>
                <a:ext cx="83166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2000" dirty="0" smtClean="0"/>
                  <a:t>Let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000" dirty="0" smtClean="0"/>
                  <a:t> an input point,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/>
                  <a:t>a</a:t>
                </a:r>
                <a:r>
                  <a:rPr lang="fr-FR" sz="2000" dirty="0" smtClean="0"/>
                  <a:t> predictive model with parameters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62" y="935242"/>
                <a:ext cx="8316686" cy="400110"/>
              </a:xfrm>
              <a:prstGeom prst="rect">
                <a:avLst/>
              </a:prstGeom>
              <a:blipFill>
                <a:blip r:embed="rId2"/>
                <a:stretch>
                  <a:fillRect l="-806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261997" y="1535407"/>
                <a:ext cx="81795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2400" b="1" dirty="0" smtClean="0"/>
                  <a:t>Objective</a:t>
                </a:r>
                <a:r>
                  <a:rPr lang="fr-FR" sz="2400" dirty="0" smtClean="0"/>
                  <a:t>: </a:t>
                </a:r>
                <a:r>
                  <a:rPr lang="fr-FR" sz="2400" dirty="0" err="1" smtClean="0"/>
                  <a:t>Quantifying</a:t>
                </a:r>
                <a:r>
                  <a:rPr lang="fr-FR" sz="2400" dirty="0" smtClean="0"/>
                  <a:t> the </a:t>
                </a:r>
                <a:r>
                  <a:rPr lang="fr-FR" sz="2400" dirty="0" err="1" smtClean="0"/>
                  <a:t>uncertainty</a:t>
                </a:r>
                <a:r>
                  <a:rPr lang="fr-FR" sz="2400" dirty="0" smtClean="0"/>
                  <a:t> on the </a:t>
                </a:r>
                <a:r>
                  <a:rPr lang="fr-FR" sz="2400" dirty="0" err="1" smtClean="0"/>
                  <a:t>prediction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fr-F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2400" dirty="0" smtClean="0"/>
                  <a:t> </a:t>
                </a:r>
              </a:p>
              <a:p>
                <a:pPr algn="l"/>
                <a:r>
                  <a:rPr lang="fr-FR" sz="2400" dirty="0">
                    <a:sym typeface="Wingdings" panose="05000000000000000000" pitchFamily="2" charset="2"/>
                  </a:rPr>
                  <a:t>	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	</a:t>
                </a:r>
                <a:r>
                  <a:rPr lang="fr-FR" sz="2400" dirty="0">
                    <a:sym typeface="Wingdings" panose="05000000000000000000" pitchFamily="2" charset="2"/>
                  </a:rPr>
                  <a:t> </a:t>
                </a:r>
                <a:r>
                  <a:rPr lang="fr-FR" sz="2400" dirty="0" smtClean="0">
                    <a:sym typeface="Wingdings" panose="05000000000000000000" pitchFamily="2" charset="2"/>
                  </a:rPr>
                  <a:t>      </a:t>
                </a:r>
                <a:r>
                  <a:rPr lang="fr-FR" sz="2400" b="1" dirty="0" err="1" smtClean="0">
                    <a:sym typeface="Wingdings" panose="05000000000000000000" pitchFamily="2" charset="2"/>
                  </a:rPr>
                  <a:t>Predictive</a:t>
                </a:r>
                <a:r>
                  <a:rPr lang="fr-FR" sz="2400" b="1" dirty="0" smtClean="0">
                    <a:sym typeface="Wingdings" panose="05000000000000000000" pitchFamily="2" charset="2"/>
                  </a:rPr>
                  <a:t> </a:t>
                </a:r>
                <a:r>
                  <a:rPr lang="fr-FR" sz="2400" b="1" dirty="0" err="1" smtClean="0">
                    <a:sym typeface="Wingdings" panose="05000000000000000000" pitchFamily="2" charset="2"/>
                  </a:rPr>
                  <a:t>uncertainty</a:t>
                </a:r>
                <a:endParaRPr lang="fr-FR" sz="2400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997" y="1535407"/>
                <a:ext cx="8179579" cy="830997"/>
              </a:xfrm>
              <a:prstGeom prst="rect">
                <a:avLst/>
              </a:prstGeom>
              <a:blipFill>
                <a:blip r:embed="rId3"/>
                <a:stretch>
                  <a:fillRect l="-1118" t="-5882" b="-16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>
            <a:stCxn id="5" idx="2"/>
            <a:endCxn id="12" idx="0"/>
          </p:cNvCxnSpPr>
          <p:nvPr/>
        </p:nvCxnSpPr>
        <p:spPr>
          <a:xfrm flipH="1">
            <a:off x="3067542" y="2366404"/>
            <a:ext cx="3284245" cy="495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5" idx="2"/>
            <a:endCxn id="16" idx="0"/>
          </p:cNvCxnSpPr>
          <p:nvPr/>
        </p:nvCxnSpPr>
        <p:spPr>
          <a:xfrm>
            <a:off x="6351787" y="2366404"/>
            <a:ext cx="2809956" cy="4950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04215" y="2861405"/>
            <a:ext cx="4326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err="1" smtClean="0"/>
              <a:t>Aleatoric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uncertainty</a:t>
            </a:r>
            <a:endParaRPr lang="fr-FR" sz="1800" b="1" dirty="0" smtClean="0"/>
          </a:p>
          <a:p>
            <a:pPr algn="l"/>
            <a:r>
              <a:rPr lang="fr-FR" sz="1800" dirty="0" smtClean="0">
                <a:sym typeface="Wingdings" panose="05000000000000000000" pitchFamily="2" charset="2"/>
              </a:rPr>
              <a:t> </a:t>
            </a:r>
            <a:r>
              <a:rPr lang="fr-FR" sz="1800" dirty="0" err="1" smtClean="0">
                <a:sym typeface="Wingdings" panose="05000000000000000000" pitchFamily="2" charset="2"/>
              </a:rPr>
              <a:t>Uncertainty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related</a:t>
            </a:r>
            <a:r>
              <a:rPr lang="fr-FR" sz="1800" dirty="0" smtClean="0">
                <a:sym typeface="Wingdings" panose="05000000000000000000" pitchFamily="2" charset="2"/>
              </a:rPr>
              <a:t> to the data/the </a:t>
            </a:r>
            <a:r>
              <a:rPr lang="fr-FR" sz="1800" dirty="0" err="1" smtClean="0">
                <a:sym typeface="Wingdings" panose="05000000000000000000" pitchFamily="2" charset="2"/>
              </a:rPr>
              <a:t>phenomenon</a:t>
            </a:r>
            <a:endParaRPr lang="fr-FR" sz="1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704125" y="2861405"/>
            <a:ext cx="491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err="1" smtClean="0"/>
              <a:t>Epistemic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uncertainty</a:t>
            </a:r>
            <a:endParaRPr lang="fr-FR" sz="1800" dirty="0" smtClean="0"/>
          </a:p>
          <a:p>
            <a:pPr algn="l"/>
            <a:r>
              <a:rPr lang="fr-FR" sz="1800" dirty="0" smtClean="0">
                <a:sym typeface="Wingdings" panose="05000000000000000000" pitchFamily="2" charset="2"/>
              </a:rPr>
              <a:t> </a:t>
            </a:r>
            <a:r>
              <a:rPr lang="fr-FR" sz="1800" dirty="0" err="1" smtClean="0">
                <a:sym typeface="Wingdings" panose="05000000000000000000" pitchFamily="2" charset="2"/>
              </a:rPr>
              <a:t>Uncertainty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related</a:t>
            </a:r>
            <a:r>
              <a:rPr lang="fr-FR" sz="1800" dirty="0" smtClean="0">
                <a:sym typeface="Wingdings" panose="05000000000000000000" pitchFamily="2" charset="2"/>
              </a:rPr>
              <a:t> to the model</a:t>
            </a:r>
            <a:endParaRPr lang="fr-FR" sz="1800" dirty="0"/>
          </a:p>
        </p:txBody>
      </p:sp>
      <p:pic>
        <p:nvPicPr>
          <p:cNvPr id="23" name="Image 22"/>
          <p:cNvPicPr/>
          <p:nvPr/>
        </p:nvPicPr>
        <p:blipFill>
          <a:blip r:embed="rId4"/>
          <a:stretch/>
        </p:blipFill>
        <p:spPr>
          <a:xfrm>
            <a:off x="3244402" y="3692402"/>
            <a:ext cx="4774120" cy="2609151"/>
          </a:xfrm>
          <a:prstGeom prst="rect">
            <a:avLst/>
          </a:prstGeom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>
            <a:off x="8018522" y="5146765"/>
            <a:ext cx="2179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Visualisation of the </a:t>
            </a:r>
            <a:r>
              <a:rPr lang="fr-FR" sz="1800" dirty="0" err="1" smtClean="0"/>
              <a:t>two</a:t>
            </a:r>
            <a:r>
              <a:rPr lang="fr-FR" sz="1800" dirty="0" smtClean="0"/>
              <a:t> types of </a:t>
            </a:r>
            <a:r>
              <a:rPr lang="fr-FR" sz="1800" dirty="0" err="1" smtClean="0"/>
              <a:t>uncertainty</a:t>
            </a:r>
            <a:endParaRPr lang="fr-FR" sz="1800" dirty="0"/>
          </a:p>
        </p:txBody>
      </p:sp>
      <p:sp>
        <p:nvSpPr>
          <p:cNvPr id="6" name="Rectangle 5"/>
          <p:cNvSpPr/>
          <p:nvPr/>
        </p:nvSpPr>
        <p:spPr>
          <a:xfrm>
            <a:off x="561110" y="5362209"/>
            <a:ext cx="2683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505050"/>
                </a:solidFill>
                <a:latin typeface="NexusSerif"/>
              </a:rPr>
              <a:t>A review of uncertainty quantification in deep learning: Techniques, applications and </a:t>
            </a:r>
            <a:r>
              <a:rPr lang="en-US" sz="1000" dirty="0" smtClean="0">
                <a:solidFill>
                  <a:srgbClr val="505050"/>
                </a:solidFill>
                <a:latin typeface="NexusSerif"/>
              </a:rPr>
              <a:t>challenges, M. </a:t>
            </a:r>
            <a:r>
              <a:rPr lang="en-US" sz="1000" dirty="0" err="1" smtClean="0">
                <a:solidFill>
                  <a:srgbClr val="505050"/>
                </a:solidFill>
                <a:latin typeface="NexusSerif"/>
              </a:rPr>
              <a:t>Abdar</a:t>
            </a:r>
            <a:r>
              <a:rPr lang="en-US" sz="1000" dirty="0" smtClean="0">
                <a:solidFill>
                  <a:srgbClr val="505050"/>
                </a:solidFill>
                <a:latin typeface="NexusSerif"/>
              </a:rPr>
              <a:t> et al., </a:t>
            </a:r>
            <a:r>
              <a:rPr lang="fr-FR" sz="1000" dirty="0">
                <a:solidFill>
                  <a:srgbClr val="505050"/>
                </a:solidFill>
                <a:latin typeface="NexusSerif"/>
                <a:hlinkClick r:id="rId5" tooltip="Persistent link using digital object identifier"/>
              </a:rPr>
              <a:t>https://doi.org/10.1016/j.inffus.2021.05.008</a:t>
            </a:r>
            <a:endParaRPr lang="en-US" sz="1000" dirty="0">
              <a:solidFill>
                <a:srgbClr val="505050"/>
              </a:solidFill>
              <a:latin typeface="NexusSerif"/>
            </a:endParaRPr>
          </a:p>
        </p:txBody>
      </p:sp>
    </p:spTree>
    <p:extLst>
      <p:ext uri="{BB962C8B-B14F-4D97-AF65-F5344CB8AC3E}">
        <p14:creationId xmlns:p14="http://schemas.microsoft.com/office/powerpoint/2010/main" val="6951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Numerous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in </a:t>
            </a:r>
            <a:r>
              <a:rPr lang="fr-FR" dirty="0" err="1"/>
              <a:t>Deep</a:t>
            </a:r>
            <a:r>
              <a:rPr lang="fr-FR" dirty="0"/>
              <a:t> Learning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9270" y="1210167"/>
            <a:ext cx="65269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smtClean="0"/>
              <a:t>Ensemble </a:t>
            </a:r>
            <a:r>
              <a:rPr lang="fr-FR" sz="1800" b="1" dirty="0" err="1" smtClean="0"/>
              <a:t>methods</a:t>
            </a:r>
            <a:r>
              <a:rPr lang="fr-FR" sz="1800" b="1" dirty="0" smtClean="0"/>
              <a:t> :</a:t>
            </a:r>
          </a:p>
          <a:p>
            <a:pPr algn="l"/>
            <a:endParaRPr lang="fr-FR" sz="1800" b="1" dirty="0"/>
          </a:p>
          <a:p>
            <a:pPr algn="l"/>
            <a:r>
              <a:rPr lang="fr-FR" sz="1800" dirty="0" smtClean="0"/>
              <a:t>Main </a:t>
            </a:r>
            <a:r>
              <a:rPr lang="fr-FR" sz="1800" dirty="0" err="1" smtClean="0"/>
              <a:t>idea</a:t>
            </a:r>
            <a:r>
              <a:rPr lang="fr-FR" sz="1800" dirty="0" smtClean="0"/>
              <a:t>: train </a:t>
            </a:r>
            <a:r>
              <a:rPr lang="fr-FR" sz="1800" dirty="0" err="1" smtClean="0"/>
              <a:t>several</a:t>
            </a:r>
            <a:r>
              <a:rPr lang="fr-FR" sz="1800" dirty="0" smtClean="0"/>
              <a:t> neural networks in </a:t>
            </a:r>
            <a:r>
              <a:rPr lang="fr-FR" sz="1800" dirty="0" err="1" smtClean="0"/>
              <a:t>order</a:t>
            </a:r>
            <a:r>
              <a:rPr lang="fr-FR" sz="1800" dirty="0" smtClean="0"/>
              <a:t> to </a:t>
            </a:r>
            <a:r>
              <a:rPr lang="fr-FR" sz="1800" dirty="0" err="1" smtClean="0"/>
              <a:t>provide</a:t>
            </a:r>
            <a:r>
              <a:rPr lang="fr-FR" sz="1800" dirty="0" smtClean="0"/>
              <a:t> a </a:t>
            </a:r>
            <a:r>
              <a:rPr lang="fr-FR" sz="1800" dirty="0" err="1" smtClean="0"/>
              <a:t>variability</a:t>
            </a:r>
            <a:r>
              <a:rPr lang="fr-FR" sz="1800" dirty="0" smtClean="0"/>
              <a:t> on the output</a:t>
            </a:r>
          </a:p>
          <a:p>
            <a:pPr algn="l"/>
            <a:endParaRPr lang="fr-FR" sz="1800" dirty="0"/>
          </a:p>
          <a:p>
            <a:pPr algn="l"/>
            <a:r>
              <a:rPr lang="fr-FR" sz="1800" dirty="0" err="1" smtClean="0"/>
              <a:t>Several</a:t>
            </a:r>
            <a:r>
              <a:rPr lang="fr-FR" sz="1800" dirty="0" smtClean="0"/>
              <a:t> </a:t>
            </a:r>
            <a:r>
              <a:rPr lang="fr-FR" sz="1800" dirty="0" err="1" smtClean="0"/>
              <a:t>approaches</a:t>
            </a:r>
            <a:r>
              <a:rPr lang="fr-FR" sz="1800" dirty="0" smtClean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err="1" smtClean="0"/>
              <a:t>Random</a:t>
            </a:r>
            <a:r>
              <a:rPr lang="fr-FR" sz="1800" dirty="0" smtClean="0"/>
              <a:t> </a:t>
            </a:r>
            <a:r>
              <a:rPr lang="fr-FR" sz="1800" dirty="0" err="1" smtClean="0"/>
              <a:t>initialization</a:t>
            </a:r>
            <a:r>
              <a:rPr lang="fr-FR" sz="1800" dirty="0" smtClean="0"/>
              <a:t> of the network </a:t>
            </a:r>
            <a:r>
              <a:rPr lang="fr-FR" sz="1800" dirty="0" err="1" smtClean="0"/>
              <a:t>parameters</a:t>
            </a:r>
            <a:endParaRPr lang="fr-FR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err="1" smtClean="0"/>
              <a:t>Database</a:t>
            </a:r>
            <a:r>
              <a:rPr lang="fr-FR" sz="1800" dirty="0" smtClean="0"/>
              <a:t> </a:t>
            </a:r>
            <a:r>
              <a:rPr lang="fr-FR" sz="1800" dirty="0" err="1" smtClean="0"/>
              <a:t>shuffling</a:t>
            </a:r>
            <a:endParaRPr lang="fr-FR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err="1" smtClean="0"/>
              <a:t>Random</a:t>
            </a:r>
            <a:r>
              <a:rPr lang="fr-FR" sz="1800" dirty="0" smtClean="0"/>
              <a:t> noise in the gradient </a:t>
            </a:r>
            <a:r>
              <a:rPr lang="fr-FR" sz="1800" dirty="0" err="1" smtClean="0"/>
              <a:t>descent</a:t>
            </a:r>
            <a:endParaRPr lang="fr-FR" sz="1800" dirty="0" smtClean="0"/>
          </a:p>
          <a:p>
            <a:pPr algn="l"/>
            <a:endParaRPr lang="fr-FR" sz="1800" dirty="0"/>
          </a:p>
          <a:p>
            <a:pPr algn="l"/>
            <a:r>
              <a:rPr lang="fr-FR" sz="1800" dirty="0" smtClean="0"/>
              <a:t>Limitations: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err="1" smtClean="0"/>
              <a:t>Requires</a:t>
            </a:r>
            <a:r>
              <a:rPr lang="fr-FR" sz="1800" dirty="0" smtClean="0"/>
              <a:t> the </a:t>
            </a:r>
            <a:r>
              <a:rPr lang="fr-FR" sz="1800" dirty="0" err="1" smtClean="0"/>
              <a:t>learning</a:t>
            </a:r>
            <a:r>
              <a:rPr lang="fr-FR" sz="1800" dirty="0" smtClean="0"/>
              <a:t> of </a:t>
            </a:r>
            <a:r>
              <a:rPr lang="fr-FR" sz="1800" dirty="0" err="1" smtClean="0"/>
              <a:t>several</a:t>
            </a:r>
            <a:r>
              <a:rPr lang="fr-FR" sz="1800" dirty="0" smtClean="0"/>
              <a:t> </a:t>
            </a:r>
            <a:r>
              <a:rPr lang="fr-FR" sz="1800" dirty="0" err="1" smtClean="0"/>
              <a:t>models</a:t>
            </a:r>
            <a:endParaRPr lang="fr-FR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err="1" smtClean="0"/>
              <a:t>Storing</a:t>
            </a:r>
            <a:r>
              <a:rPr lang="fr-FR" sz="1800" dirty="0" smtClean="0"/>
              <a:t> </a:t>
            </a:r>
            <a:r>
              <a:rPr lang="fr-FR" sz="1800" dirty="0" err="1" smtClean="0"/>
              <a:t>several</a:t>
            </a:r>
            <a:r>
              <a:rPr lang="fr-FR" sz="1800" dirty="0" smtClean="0"/>
              <a:t> </a:t>
            </a:r>
            <a:r>
              <a:rPr lang="fr-FR" sz="1800" dirty="0" err="1" smtClean="0"/>
              <a:t>models</a:t>
            </a:r>
            <a:endParaRPr lang="fr-FR" sz="1800" dirty="0" smtClean="0"/>
          </a:p>
          <a:p>
            <a:pPr algn="l"/>
            <a:endParaRPr lang="fr-FR" sz="1800" dirty="0"/>
          </a:p>
          <a:p>
            <a:pPr algn="l"/>
            <a:endParaRPr lang="fr-FR" sz="1800" b="1" dirty="0" smtClean="0"/>
          </a:p>
          <a:p>
            <a:pPr algn="ctr"/>
            <a:endParaRPr lang="fr-FR" sz="1800" b="1" dirty="0" smtClean="0"/>
          </a:p>
          <a:p>
            <a:endParaRPr lang="fr-FR" sz="1800" b="1" dirty="0"/>
          </a:p>
        </p:txBody>
      </p:sp>
      <p:sp>
        <p:nvSpPr>
          <p:cNvPr id="6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40</a:t>
            </a:fld>
            <a:endParaRPr lang="fr-FR" sz="1000" b="0" strike="noStrike" spc="-1" dirty="0">
              <a:latin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3458"/>
          <a:stretch/>
        </p:blipFill>
        <p:spPr>
          <a:xfrm>
            <a:off x="7228115" y="1078095"/>
            <a:ext cx="3640182" cy="534015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182343" y="888277"/>
            <a:ext cx="2297041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 Survey of </a:t>
            </a:r>
            <a:r>
              <a:rPr lang="fr-FR" sz="900" dirty="0" err="1" smtClean="0"/>
              <a:t>Uncertainty</a:t>
            </a:r>
            <a:r>
              <a:rPr lang="fr-FR" sz="900" dirty="0" smtClean="0"/>
              <a:t> in Deep Neural Networks, J. </a:t>
            </a:r>
            <a:r>
              <a:rPr lang="fr-FR" sz="900" dirty="0" err="1" smtClean="0"/>
              <a:t>Gawlikowski</a:t>
            </a:r>
            <a:r>
              <a:rPr lang="fr-FR" sz="900" dirty="0" smtClean="0"/>
              <a:t> et al,,</a:t>
            </a:r>
            <a:r>
              <a:rPr lang="fr-FR" sz="900" b="0" u="sng" dirty="0" smtClean="0">
                <a:effectLst/>
                <a:hlinkClick r:id="rId3"/>
              </a:rPr>
              <a:t>  arXiv:2107.03342</a:t>
            </a:r>
            <a:r>
              <a:rPr lang="fr-FR" sz="900" b="1" dirty="0" smtClean="0">
                <a:effectLst/>
              </a:rPr>
              <a:t> </a:t>
            </a:r>
            <a:endParaRPr lang="fr-FR" sz="900" dirty="0" smtClean="0">
              <a:effectLst/>
            </a:endParaRPr>
          </a:p>
          <a:p>
            <a:r>
              <a:rPr lang="fr-FR" sz="4000" dirty="0" smtClean="0"/>
              <a:t>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3623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Numerous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in </a:t>
            </a:r>
            <a:r>
              <a:rPr lang="fr-FR" dirty="0" err="1"/>
              <a:t>Deep</a:t>
            </a:r>
            <a:r>
              <a:rPr lang="fr-FR" dirty="0"/>
              <a:t> Learning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9"/>
          <a:stretch/>
        </p:blipFill>
        <p:spPr>
          <a:xfrm>
            <a:off x="2142309" y="832356"/>
            <a:ext cx="7571914" cy="55972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196788" y="6077567"/>
            <a:ext cx="3714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 Survey of </a:t>
            </a:r>
            <a:r>
              <a:rPr lang="fr-FR" sz="900" dirty="0" err="1" smtClean="0"/>
              <a:t>Uncertainty</a:t>
            </a:r>
            <a:r>
              <a:rPr lang="fr-FR" sz="900" dirty="0" smtClean="0"/>
              <a:t> in Deep Neural Networks, J. </a:t>
            </a:r>
            <a:r>
              <a:rPr lang="fr-FR" sz="900" dirty="0" err="1" smtClean="0"/>
              <a:t>Gawlikowski</a:t>
            </a:r>
            <a:r>
              <a:rPr lang="fr-FR" sz="900" dirty="0" smtClean="0"/>
              <a:t> et al,,</a:t>
            </a:r>
            <a:r>
              <a:rPr lang="fr-FR" sz="900" b="0" u="sng" dirty="0" smtClean="0">
                <a:effectLst/>
                <a:hlinkClick r:id="rId3"/>
              </a:rPr>
              <a:t>  arXiv:2107.03342</a:t>
            </a:r>
            <a:r>
              <a:rPr lang="fr-FR" sz="900" b="1" dirty="0" smtClean="0">
                <a:effectLst/>
              </a:rPr>
              <a:t> </a:t>
            </a:r>
            <a:endParaRPr lang="fr-FR" sz="900" dirty="0" smtClean="0">
              <a:effectLst/>
            </a:endParaRPr>
          </a:p>
          <a:p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337087" y="1568485"/>
            <a:ext cx="2377136" cy="141855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41</a:t>
            </a:fld>
            <a:endParaRPr lang="fr-FR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23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 err="1"/>
              <a:t>Numerous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in </a:t>
            </a:r>
            <a:r>
              <a:rPr lang="fr-FR" dirty="0" err="1"/>
              <a:t>Deep</a:t>
            </a:r>
            <a:r>
              <a:rPr lang="fr-FR" dirty="0"/>
              <a:t> Learning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09270" y="1210167"/>
            <a:ext cx="70278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smtClean="0"/>
              <a:t>Test-time augmentation </a:t>
            </a:r>
            <a:r>
              <a:rPr lang="fr-FR" sz="1800" b="1" dirty="0" err="1" smtClean="0"/>
              <a:t>methods</a:t>
            </a:r>
            <a:r>
              <a:rPr lang="fr-FR" sz="1800" b="1" dirty="0" smtClean="0"/>
              <a:t>:</a:t>
            </a:r>
          </a:p>
          <a:p>
            <a:pPr algn="l"/>
            <a:endParaRPr lang="fr-FR" sz="1800" b="1" dirty="0"/>
          </a:p>
          <a:p>
            <a:pPr algn="l"/>
            <a:r>
              <a:rPr lang="fr-FR" sz="1800" dirty="0" smtClean="0"/>
              <a:t>Main </a:t>
            </a:r>
            <a:r>
              <a:rPr lang="fr-FR" sz="1800" dirty="0" err="1" smtClean="0"/>
              <a:t>idea</a:t>
            </a:r>
            <a:r>
              <a:rPr lang="fr-FR" sz="1800" dirty="0" smtClean="0"/>
              <a:t>: </a:t>
            </a:r>
            <a:r>
              <a:rPr lang="fr-FR" sz="1800" dirty="0" err="1" smtClean="0"/>
              <a:t>Introducing</a:t>
            </a:r>
            <a:r>
              <a:rPr lang="fr-FR" sz="1800" dirty="0" smtClean="0"/>
              <a:t> noise or </a:t>
            </a:r>
            <a:r>
              <a:rPr lang="fr-FR" sz="1800" dirty="0" err="1" smtClean="0"/>
              <a:t>distortion</a:t>
            </a:r>
            <a:r>
              <a:rPr lang="fr-FR" sz="1800" dirty="0" smtClean="0"/>
              <a:t> in the input in </a:t>
            </a:r>
            <a:r>
              <a:rPr lang="fr-FR" sz="1800" dirty="0" err="1" smtClean="0"/>
              <a:t>order</a:t>
            </a:r>
            <a:r>
              <a:rPr lang="fr-FR" sz="1800" dirty="0" smtClean="0"/>
              <a:t> to </a:t>
            </a:r>
            <a:r>
              <a:rPr lang="fr-FR" sz="1800" dirty="0" err="1" smtClean="0"/>
              <a:t>obtain</a:t>
            </a:r>
            <a:r>
              <a:rPr lang="fr-FR" sz="1800" dirty="0" smtClean="0"/>
              <a:t> a </a:t>
            </a:r>
            <a:r>
              <a:rPr lang="fr-FR" sz="1800" dirty="0" err="1" smtClean="0"/>
              <a:t>variability</a:t>
            </a:r>
            <a:r>
              <a:rPr lang="fr-FR" sz="1800" dirty="0" smtClean="0"/>
              <a:t> in the </a:t>
            </a:r>
            <a:r>
              <a:rPr lang="fr-FR" sz="1800" dirty="0" err="1" smtClean="0"/>
              <a:t>prediction</a:t>
            </a:r>
            <a:endParaRPr lang="fr-FR" sz="1800" dirty="0" smtClean="0"/>
          </a:p>
          <a:p>
            <a:pPr algn="l"/>
            <a:endParaRPr lang="fr-FR" sz="1800" dirty="0"/>
          </a:p>
          <a:p>
            <a:pPr algn="l"/>
            <a:r>
              <a:rPr lang="fr-FR" sz="1800" dirty="0" err="1" smtClean="0"/>
              <a:t>Several</a:t>
            </a:r>
            <a:r>
              <a:rPr lang="fr-FR" sz="1800" dirty="0" smtClean="0"/>
              <a:t> </a:t>
            </a:r>
            <a:r>
              <a:rPr lang="fr-FR" sz="1800" dirty="0" err="1" smtClean="0"/>
              <a:t>distortions</a:t>
            </a:r>
            <a:r>
              <a:rPr lang="fr-FR" sz="1800" dirty="0" smtClean="0"/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err="1" smtClean="0"/>
              <a:t>Gaussian</a:t>
            </a:r>
            <a:r>
              <a:rPr lang="fr-FR" sz="1800" dirty="0" smtClean="0"/>
              <a:t> noise or </a:t>
            </a:r>
            <a:r>
              <a:rPr lang="fr-FR" sz="1800" dirty="0" err="1" smtClean="0"/>
              <a:t>other</a:t>
            </a:r>
            <a:r>
              <a:rPr lang="fr-FR" sz="1800" dirty="0" smtClean="0"/>
              <a:t> noises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smtClean="0"/>
              <a:t>For images: zoom, rotations, </a:t>
            </a:r>
            <a:r>
              <a:rPr lang="fr-FR" sz="1800" dirty="0" err="1" smtClean="0"/>
              <a:t>deactivate</a:t>
            </a:r>
            <a:r>
              <a:rPr lang="fr-FR" sz="1800" dirty="0" smtClean="0"/>
              <a:t> pixels in the image…</a:t>
            </a:r>
          </a:p>
          <a:p>
            <a:pPr algn="l"/>
            <a:endParaRPr lang="fr-FR" sz="1800" dirty="0"/>
          </a:p>
          <a:p>
            <a:pPr algn="l"/>
            <a:r>
              <a:rPr lang="fr-FR" sz="1800" dirty="0" smtClean="0"/>
              <a:t>Limitations: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err="1" smtClean="0"/>
              <a:t>Selection</a:t>
            </a:r>
            <a:r>
              <a:rPr lang="fr-FR" sz="1800" dirty="0" smtClean="0"/>
              <a:t> of the noise </a:t>
            </a:r>
            <a:r>
              <a:rPr lang="fr-FR" sz="1800" dirty="0" err="1" smtClean="0"/>
              <a:t>level</a:t>
            </a:r>
            <a:r>
              <a:rPr lang="fr-FR" sz="1800" dirty="0" smtClean="0"/>
              <a:t>, the type of </a:t>
            </a:r>
            <a:r>
              <a:rPr lang="fr-FR" sz="1800" dirty="0" err="1" smtClean="0"/>
              <a:t>distortions</a:t>
            </a:r>
            <a:endParaRPr lang="fr-FR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smtClean="0"/>
              <a:t>Real </a:t>
            </a:r>
            <a:r>
              <a:rPr lang="fr-FR" sz="1800" dirty="0" err="1" smtClean="0"/>
              <a:t>representation</a:t>
            </a:r>
            <a:r>
              <a:rPr lang="fr-FR" sz="1800" dirty="0" smtClean="0"/>
              <a:t> of </a:t>
            </a:r>
            <a:r>
              <a:rPr lang="fr-FR" sz="1800" dirty="0" err="1" smtClean="0"/>
              <a:t>uncertainties</a:t>
            </a:r>
            <a:r>
              <a:rPr lang="fr-FR" sz="1800" dirty="0" smtClean="0"/>
              <a:t>?</a:t>
            </a:r>
            <a:endParaRPr lang="fr-FR" sz="1800" dirty="0"/>
          </a:p>
          <a:p>
            <a:pPr algn="l"/>
            <a:endParaRPr lang="fr-FR" sz="1800" b="1" dirty="0" smtClean="0"/>
          </a:p>
          <a:p>
            <a:pPr algn="ctr"/>
            <a:endParaRPr lang="fr-FR" sz="1800" b="1" dirty="0" smtClean="0"/>
          </a:p>
          <a:p>
            <a:endParaRPr lang="fr-FR" sz="1800" b="1" dirty="0"/>
          </a:p>
        </p:txBody>
      </p:sp>
      <p:sp>
        <p:nvSpPr>
          <p:cNvPr id="6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84657053-1E6E-464D-9E99-CD1DAD709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42</a:t>
            </a:fld>
            <a:endParaRPr lang="fr-FR" sz="1000" b="0" strike="noStrike" spc="-1" dirty="0">
              <a:latin typeface="Times New Roman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521" y="818315"/>
            <a:ext cx="3113816" cy="578280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47210" y="879567"/>
            <a:ext cx="214028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 Survey of </a:t>
            </a:r>
            <a:r>
              <a:rPr lang="fr-FR" sz="900" dirty="0" err="1" smtClean="0"/>
              <a:t>Uncertainty</a:t>
            </a:r>
            <a:r>
              <a:rPr lang="fr-FR" sz="900" dirty="0" smtClean="0"/>
              <a:t> in Deep Neural Networks, J. </a:t>
            </a:r>
            <a:r>
              <a:rPr lang="fr-FR" sz="900" dirty="0" err="1" smtClean="0"/>
              <a:t>Gawlikowski</a:t>
            </a:r>
            <a:r>
              <a:rPr lang="fr-FR" sz="900" dirty="0" smtClean="0"/>
              <a:t> et al,,</a:t>
            </a:r>
            <a:r>
              <a:rPr lang="fr-FR" sz="900" b="0" u="sng" dirty="0" smtClean="0">
                <a:effectLst/>
                <a:hlinkClick r:id="rId3"/>
              </a:rPr>
              <a:t>  arXiv:2107.03342</a:t>
            </a:r>
            <a:r>
              <a:rPr lang="fr-FR" sz="900" b="1" dirty="0" smtClean="0">
                <a:effectLst/>
              </a:rPr>
              <a:t> </a:t>
            </a:r>
            <a:endParaRPr lang="fr-FR" sz="900" dirty="0" smtClean="0">
              <a:effectLst/>
            </a:endParaRPr>
          </a:p>
          <a:p>
            <a:r>
              <a:rPr lang="fr-FR" sz="4000" dirty="0" smtClean="0"/>
              <a:t>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6944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43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58219" y="1993712"/>
            <a:ext cx="7924376" cy="197563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2400" dirty="0" err="1"/>
              <a:t>Different</a:t>
            </a:r>
            <a:r>
              <a:rPr lang="fr-FR" sz="2400" dirty="0"/>
              <a:t> </a:t>
            </a:r>
            <a:r>
              <a:rPr lang="fr-FR" sz="2400" dirty="0" err="1"/>
              <a:t>levels</a:t>
            </a:r>
            <a:r>
              <a:rPr lang="fr-FR" sz="2400" dirty="0"/>
              <a:t> of </a:t>
            </a:r>
            <a:r>
              <a:rPr lang="fr-FR" sz="2400" dirty="0" err="1"/>
              <a:t>uncertainties</a:t>
            </a:r>
            <a:endParaRPr lang="fr-FR" sz="2400" dirty="0"/>
          </a:p>
          <a:p>
            <a:pPr marL="342900" indent="-342900">
              <a:buFont typeface="+mj-lt"/>
              <a:buAutoNum type="arabicPeriod"/>
            </a:pPr>
            <a:endParaRPr lang="fr-FR" sz="2400" dirty="0"/>
          </a:p>
          <a:p>
            <a:pPr marL="342900" indent="-342900">
              <a:buFont typeface="+mj-lt"/>
              <a:buAutoNum type="arabicPeriod"/>
            </a:pPr>
            <a:r>
              <a:rPr lang="fr-FR" sz="2400" dirty="0" err="1"/>
              <a:t>Uncertainties</a:t>
            </a:r>
            <a:r>
              <a:rPr lang="fr-FR" sz="2400" dirty="0"/>
              <a:t> estimation in </a:t>
            </a:r>
            <a:r>
              <a:rPr lang="fr-FR" sz="2400" dirty="0" err="1"/>
              <a:t>Deep</a:t>
            </a:r>
            <a:r>
              <a:rPr lang="fr-FR" sz="2400" dirty="0"/>
              <a:t> Learning</a:t>
            </a:r>
          </a:p>
          <a:p>
            <a:pPr marL="342900" indent="-342900">
              <a:buFont typeface="+mj-lt"/>
              <a:buAutoNum type="arabicPeriod"/>
            </a:pPr>
            <a:endParaRPr lang="fr-FR" sz="2400" dirty="0"/>
          </a:p>
          <a:p>
            <a:pPr marL="342900" indent="-342900">
              <a:buFont typeface="+mj-lt"/>
              <a:buAutoNum type="arabicPeriod"/>
            </a:pPr>
            <a:r>
              <a:rPr lang="fr-FR" sz="2400" dirty="0">
                <a:solidFill>
                  <a:srgbClr val="FF0000"/>
                </a:solidFill>
              </a:rPr>
              <a:t>Validation of </a:t>
            </a:r>
            <a:r>
              <a:rPr lang="fr-FR" sz="2400" dirty="0" err="1">
                <a:solidFill>
                  <a:srgbClr val="FF0000"/>
                </a:solidFill>
              </a:rPr>
              <a:t>uncertainties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219" y="1092181"/>
            <a:ext cx="59945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Uncertainty quantification in Deep Learning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1554" y="4741353"/>
            <a:ext cx="1111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Works in collaboration </a:t>
            </a:r>
            <a:r>
              <a:rPr lang="fr-FR" sz="1800" dirty="0" err="1" smtClean="0"/>
              <a:t>with</a:t>
            </a:r>
            <a:r>
              <a:rPr lang="fr-FR" sz="1800" dirty="0" smtClean="0"/>
              <a:t> Jean-Marc MARTINEZ (DES/ISAS/DM2S/STMF/LGLS)</a:t>
            </a:r>
            <a:r>
              <a:rPr lang="fr-FR" sz="1800" dirty="0"/>
              <a:t> </a:t>
            </a:r>
            <a:endParaRPr lang="fr-FR" sz="1800" dirty="0" smtClean="0"/>
          </a:p>
          <a:p>
            <a:r>
              <a:rPr lang="fr-FR" sz="1800" dirty="0" smtClean="0"/>
              <a:t>And </a:t>
            </a:r>
            <a:r>
              <a:rPr lang="fr-FR" sz="1800" dirty="0" err="1" smtClean="0"/>
              <a:t>two</a:t>
            </a:r>
            <a:r>
              <a:rPr lang="fr-FR" sz="1800" dirty="0" smtClean="0"/>
              <a:t> </a:t>
            </a:r>
            <a:r>
              <a:rPr lang="fr-FR" sz="1800" dirty="0" err="1" smtClean="0"/>
              <a:t>interns</a:t>
            </a:r>
            <a:r>
              <a:rPr lang="fr-FR" sz="1800" dirty="0" smtClean="0"/>
              <a:t>: Mohamed Bahi YAHIAOUI (Mines St Etienne) and Clément RIBES (IMT Atlantique)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244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of </a:t>
            </a:r>
            <a:r>
              <a:rPr lang="fr-FR" dirty="0" err="1"/>
              <a:t>uncertainties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44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461" y="996387"/>
            <a:ext cx="46757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Calibration </a:t>
            </a:r>
            <a:r>
              <a:rPr lang="fr-FR" b="1" dirty="0" err="1" smtClean="0"/>
              <a:t>curves</a:t>
            </a:r>
            <a:r>
              <a:rPr lang="fr-FR" b="1" dirty="0" smtClean="0"/>
              <a:t> in classification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t="4509" r="34183" b="11401"/>
          <a:stretch/>
        </p:blipFill>
        <p:spPr>
          <a:xfrm>
            <a:off x="4340913" y="3622766"/>
            <a:ext cx="5278555" cy="2595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28800" y="1637211"/>
                <a:ext cx="10828388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dirty="0" smtClean="0"/>
                  <a:t>Main </a:t>
                </a:r>
                <a:r>
                  <a:rPr lang="fr-FR" sz="1800" dirty="0" err="1" smtClean="0"/>
                  <a:t>idea</a:t>
                </a:r>
                <a:r>
                  <a:rPr lang="fr-FR" sz="1800" dirty="0" smtClean="0"/>
                  <a:t>: </a:t>
                </a:r>
                <a:r>
                  <a:rPr lang="fr-FR" sz="1800" dirty="0" err="1" smtClean="0"/>
                  <a:t>probabilistic</a:t>
                </a:r>
                <a:r>
                  <a:rPr lang="fr-FR" sz="1800" dirty="0"/>
                  <a:t> </a:t>
                </a:r>
                <a:r>
                  <a:rPr lang="fr-FR" sz="1800" dirty="0" err="1" smtClean="0"/>
                  <a:t>interpretation</a:t>
                </a:r>
                <a:r>
                  <a:rPr lang="fr-FR" sz="1800" dirty="0" smtClean="0"/>
                  <a:t> of the neural network output:</a:t>
                </a:r>
                <a:br>
                  <a:rPr lang="fr-FR" sz="1800" dirty="0" smtClean="0"/>
                </a:br>
                <a:r>
                  <a:rPr lang="fr-FR" sz="1800" dirty="0" smtClean="0"/>
                  <a:t>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d>
                            <m:d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sz="1800" dirty="0" smtClean="0"/>
              </a:p>
              <a:p>
                <a:pPr algn="l"/>
                <a:endParaRPr lang="fr-FR" sz="1800" dirty="0" smtClean="0"/>
              </a:p>
              <a:p>
                <a:pPr algn="l"/>
                <a:r>
                  <a:rPr lang="fr-FR" sz="1800" dirty="0" err="1" smtClean="0"/>
                  <a:t>Comparison</a:t>
                </a:r>
                <a:r>
                  <a:rPr lang="fr-FR" sz="1800" dirty="0" smtClean="0"/>
                  <a:t> in the test set </a:t>
                </a:r>
                <a:r>
                  <a:rPr lang="fr-FR" sz="1800" dirty="0" err="1" smtClean="0"/>
                  <a:t>betwee</a:t>
                </a:r>
                <a:r>
                  <a:rPr lang="fr-FR" sz="1800" dirty="0" err="1"/>
                  <a:t>n</a:t>
                </a:r>
                <a:r>
                  <a:rPr lang="fr-FR" sz="1800" dirty="0" smtClean="0"/>
                  <a:t> the </a:t>
                </a:r>
                <a:r>
                  <a:rPr lang="fr-FR" sz="1800" dirty="0" err="1" smtClean="0"/>
                  <a:t>frequency</a:t>
                </a:r>
                <a:r>
                  <a:rPr lang="fr-FR" sz="1800" dirty="0" smtClean="0"/>
                  <a:t> of correct </a:t>
                </a:r>
                <a:r>
                  <a:rPr lang="fr-FR" sz="1800" dirty="0" err="1" smtClean="0"/>
                  <a:t>answers</a:t>
                </a:r>
                <a:r>
                  <a:rPr lang="fr-FR" sz="1800" dirty="0" smtClean="0"/>
                  <a:t> and the </a:t>
                </a:r>
                <a:r>
                  <a:rPr lang="fr-FR" sz="1800" dirty="0" err="1" smtClean="0"/>
                  <a:t>associated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probabilities</a:t>
                </a:r>
                <a:endParaRPr lang="fr-FR" sz="1800" dirty="0" smtClean="0"/>
              </a:p>
              <a:p>
                <a:pPr algn="l"/>
                <a:r>
                  <a:rPr lang="fr-FR" sz="1800" dirty="0" err="1" smtClean="0"/>
                  <a:t>Example</a:t>
                </a:r>
                <a:r>
                  <a:rPr lang="fr-FR" sz="1800" dirty="0" smtClean="0"/>
                  <a:t>: the </a:t>
                </a:r>
                <a:r>
                  <a:rPr lang="fr-FR" sz="1800" dirty="0" err="1" smtClean="0"/>
                  <a:t>frequency</a:t>
                </a:r>
                <a:r>
                  <a:rPr lang="fr-FR" sz="1800" dirty="0"/>
                  <a:t> </a:t>
                </a:r>
                <a:r>
                  <a:rPr lang="fr-FR" sz="1800" dirty="0" smtClean="0"/>
                  <a:t>of correct classifications </a:t>
                </a:r>
                <a:r>
                  <a:rPr lang="fr-FR" sz="1800" dirty="0" err="1" smtClean="0"/>
                  <a:t>with</a:t>
                </a:r>
                <a:r>
                  <a:rPr lang="fr-FR" sz="1800" dirty="0" smtClean="0"/>
                  <a:t> a </a:t>
                </a:r>
                <a:r>
                  <a:rPr lang="fr-FR" sz="1800" dirty="0" err="1" smtClean="0"/>
                  <a:t>predicted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probability</a:t>
                </a:r>
                <a:r>
                  <a:rPr lang="fr-FR" sz="1800" dirty="0" smtClean="0"/>
                  <a:t> 40% </a:t>
                </a:r>
                <a:r>
                  <a:rPr lang="fr-FR" sz="1800" dirty="0" err="1" smtClean="0"/>
                  <a:t>should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be</a:t>
                </a:r>
                <a:r>
                  <a:rPr lang="fr-FR" sz="1800" dirty="0" smtClean="0"/>
                  <a:t> 40%</a:t>
                </a:r>
                <a:endParaRPr lang="fr-FR" sz="18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0" y="1637211"/>
                <a:ext cx="10828388" cy="1826975"/>
              </a:xfrm>
              <a:prstGeom prst="rect">
                <a:avLst/>
              </a:prstGeom>
              <a:blipFill>
                <a:blip r:embed="rId3"/>
                <a:stretch>
                  <a:fillRect l="-507" t="-2007" b="-46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65349" t="7189" b="11185"/>
          <a:stretch/>
        </p:blipFill>
        <p:spPr>
          <a:xfrm>
            <a:off x="1400800" y="3698840"/>
            <a:ext cx="2779044" cy="251908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203805" y="6217922"/>
            <a:ext cx="3714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 Survey of </a:t>
            </a:r>
            <a:r>
              <a:rPr lang="fr-FR" sz="900" dirty="0" err="1" smtClean="0"/>
              <a:t>Uncertainty</a:t>
            </a:r>
            <a:r>
              <a:rPr lang="fr-FR" sz="900" dirty="0" smtClean="0"/>
              <a:t> in Deep Neural Networks, J. </a:t>
            </a:r>
            <a:r>
              <a:rPr lang="fr-FR" sz="900" dirty="0" err="1" smtClean="0"/>
              <a:t>Gawlikowski</a:t>
            </a:r>
            <a:r>
              <a:rPr lang="fr-FR" sz="900" dirty="0" smtClean="0"/>
              <a:t> et al,,</a:t>
            </a:r>
            <a:r>
              <a:rPr lang="fr-FR" sz="900" b="0" u="sng" dirty="0" smtClean="0">
                <a:effectLst/>
                <a:hlinkClick r:id="rId4"/>
              </a:rPr>
              <a:t>  arXiv:2107.03342</a:t>
            </a:r>
            <a:r>
              <a:rPr lang="fr-FR" sz="900" b="1" dirty="0" smtClean="0">
                <a:effectLst/>
              </a:rPr>
              <a:t> </a:t>
            </a:r>
            <a:endParaRPr lang="fr-FR" sz="900" dirty="0" smtClean="0">
              <a:effectLst/>
            </a:endParaRPr>
          </a:p>
          <a:p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10" name="ZoneTexte 9"/>
          <p:cNvSpPr txBox="1"/>
          <p:nvPr/>
        </p:nvSpPr>
        <p:spPr>
          <a:xfrm>
            <a:off x="8617043" y="1563282"/>
            <a:ext cx="296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Similar</a:t>
            </a:r>
            <a:r>
              <a:rPr lang="fr-FR" sz="1800" dirty="0" smtClean="0"/>
              <a:t> concept </a:t>
            </a:r>
            <a:r>
              <a:rPr lang="fr-FR" sz="1800" dirty="0" err="1" smtClean="0"/>
              <a:t>introduced</a:t>
            </a:r>
            <a:r>
              <a:rPr lang="fr-FR" sz="1800" dirty="0" smtClean="0"/>
              <a:t> </a:t>
            </a:r>
            <a:r>
              <a:rPr lang="fr-FR" sz="1800" dirty="0" err="1" smtClean="0"/>
              <a:t>yesterday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MAPIE talk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8439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Validation of </a:t>
            </a:r>
            <a:r>
              <a:rPr lang="fr-FR" dirty="0" err="1"/>
              <a:t>uncertainties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45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4460" y="996387"/>
            <a:ext cx="467576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Calibration </a:t>
            </a:r>
            <a:r>
              <a:rPr lang="fr-FR" b="1" dirty="0" err="1" smtClean="0"/>
              <a:t>curves</a:t>
            </a:r>
            <a:r>
              <a:rPr lang="fr-FR" b="1" dirty="0" smtClean="0"/>
              <a:t> in classification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t="4509" r="34183" b="11401"/>
          <a:stretch/>
        </p:blipFill>
        <p:spPr>
          <a:xfrm>
            <a:off x="4255632" y="1487046"/>
            <a:ext cx="5278555" cy="2595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28800" y="3996955"/>
                <a:ext cx="10828388" cy="2678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800" dirty="0" err="1" smtClean="0"/>
                  <a:t>Recalibration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technics</a:t>
                </a:r>
                <a:r>
                  <a:rPr lang="fr-FR" sz="1800" dirty="0" smtClean="0"/>
                  <a:t>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800" dirty="0" err="1" smtClean="0"/>
                  <a:t>Regularization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methods</a:t>
                </a:r>
                <a:r>
                  <a:rPr lang="fr-FR" sz="1800" dirty="0" smtClean="0"/>
                  <a:t> at training time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800" dirty="0" smtClean="0"/>
                  <a:t>Post-</a:t>
                </a:r>
                <a:r>
                  <a:rPr lang="fr-FR" sz="1800" dirty="0" err="1" smtClean="0"/>
                  <a:t>processing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with</a:t>
                </a:r>
                <a:r>
                  <a:rPr lang="fr-FR" sz="1800" dirty="0" smtClean="0"/>
                  <a:t> a </a:t>
                </a:r>
                <a:r>
                  <a:rPr lang="fr-FR" sz="1800" dirty="0" err="1" smtClean="0"/>
                  <a:t>temperature</a:t>
                </a:r>
                <a:r>
                  <a:rPr lang="fr-FR" sz="1800" dirty="0" smtClean="0"/>
                  <a:t> factor (</a:t>
                </a:r>
                <a:r>
                  <a:rPr lang="fr-FR" sz="1800" dirty="0" err="1" smtClean="0"/>
                  <a:t>temperature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scaling</a:t>
                </a:r>
                <a:r>
                  <a:rPr lang="fr-FR" sz="1800" dirty="0" smtClean="0"/>
                  <a:t>)</a:t>
                </a:r>
              </a:p>
              <a:p>
                <a:pPr algn="l"/>
                <a:endParaRPr lang="fr-FR" sz="18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  <m:sup>
                          <m:d>
                            <m:d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num>
                            <m:den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1800" dirty="0" smtClean="0"/>
              </a:p>
              <a:p>
                <a:pPr algn="l"/>
                <a:endParaRPr lang="fr-FR" sz="1800" dirty="0" smtClean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800" dirty="0" smtClean="0"/>
                  <a:t>Calibration of </a:t>
                </a:r>
                <a:r>
                  <a:rPr lang="fr-FR" sz="1800" dirty="0" err="1" smtClean="0"/>
                  <a:t>hyperparameters</a:t>
                </a:r>
                <a:r>
                  <a:rPr lang="fr-FR" sz="1800" dirty="0" smtClean="0"/>
                  <a:t>: Dropout rate for MC-Dropout, for instance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800" dirty="0" err="1" smtClean="0"/>
                  <a:t>Conformal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prediction</a:t>
                </a:r>
                <a:r>
                  <a:rPr lang="fr-FR" sz="1800" dirty="0" smtClean="0"/>
                  <a:t> (MAPIE)</a:t>
                </a:r>
                <a:endParaRPr lang="fr-FR" sz="18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0" y="3996955"/>
                <a:ext cx="10828388" cy="2678747"/>
              </a:xfrm>
              <a:prstGeom prst="rect">
                <a:avLst/>
              </a:prstGeom>
              <a:blipFill>
                <a:blip r:embed="rId3"/>
                <a:stretch>
                  <a:fillRect l="-507" t="-1367" b="-27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65349" t="7189" b="11185"/>
          <a:stretch/>
        </p:blipFill>
        <p:spPr>
          <a:xfrm>
            <a:off x="1476588" y="1525083"/>
            <a:ext cx="2779044" cy="251908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534187" y="1785360"/>
            <a:ext cx="230933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A Survey of </a:t>
            </a:r>
            <a:r>
              <a:rPr lang="fr-FR" sz="900" dirty="0" err="1" smtClean="0"/>
              <a:t>Uncertainty</a:t>
            </a:r>
            <a:r>
              <a:rPr lang="fr-FR" sz="900" dirty="0" smtClean="0"/>
              <a:t> in Deep Neural Networks, J. </a:t>
            </a:r>
            <a:r>
              <a:rPr lang="fr-FR" sz="900" dirty="0" err="1" smtClean="0"/>
              <a:t>Gawlikowski</a:t>
            </a:r>
            <a:r>
              <a:rPr lang="fr-FR" sz="900" dirty="0" smtClean="0"/>
              <a:t> et al,,</a:t>
            </a:r>
            <a:r>
              <a:rPr lang="fr-FR" sz="900" b="0" u="sng" dirty="0" smtClean="0">
                <a:effectLst/>
                <a:hlinkClick r:id="rId4"/>
              </a:rPr>
              <a:t>  arXiv:2107.03342</a:t>
            </a:r>
            <a:r>
              <a:rPr lang="fr-FR" sz="900" b="1" dirty="0" smtClean="0">
                <a:effectLst/>
              </a:rPr>
              <a:t> </a:t>
            </a:r>
            <a:endParaRPr lang="fr-FR" sz="900" dirty="0" smtClean="0">
              <a:effectLst/>
            </a:endParaRPr>
          </a:p>
          <a:p>
            <a:r>
              <a:rPr lang="fr-FR" sz="4000" dirty="0" smtClean="0"/>
              <a:t>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126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5E4E8F94-08EE-4A3C-B993-ADA93299B73F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46</a:t>
            </a:fld>
            <a:endParaRPr lang="fr-FR" sz="1000" b="0" strike="noStrike" spc="-1">
              <a:latin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0" name="TextShape 5"/>
              <p:cNvSpPr txBox="1"/>
              <p:nvPr/>
            </p:nvSpPr>
            <p:spPr>
              <a:xfrm>
                <a:off x="328800" y="1591208"/>
                <a:ext cx="10008000" cy="728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7800" tIns="63720" rIns="127800" bIns="63720">
                <a:noAutofit/>
              </a:bodyPr>
              <a:lstStyle/>
              <a:p>
                <a:pPr marL="360">
                  <a:lnSpc>
                    <a:spcPct val="100000"/>
                  </a:lnSpc>
                  <a:buClr>
                    <a:srgbClr val="548235"/>
                  </a:buClr>
                  <a:buSzPct val="80000"/>
                </a:pPr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Predictio</a:t>
                </a:r>
                <a:r>
                  <a:rPr lang="fr-FR" sz="1800" b="1" spc="-1" dirty="0" err="1">
                    <a:solidFill>
                      <a:srgbClr val="767171"/>
                    </a:solidFill>
                    <a:latin typeface="Calibri"/>
                    <a:ea typeface="Calibri"/>
                  </a:rPr>
                  <a:t>n</a:t>
                </a:r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1800" b="1" spc="-1" dirty="0" err="1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interval</a:t>
                </a:r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strike="noStrike" spc="-1" smtClean="0">
                            <a:solidFill>
                              <a:srgbClr val="76717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fr-FR" sz="1800" b="1" i="1" strike="noStrike" spc="-1" smtClean="0">
                            <a:solidFill>
                              <a:srgbClr val="76717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𝑰</m:t>
                        </m:r>
                      </m:e>
                      <m:sub>
                        <m:r>
                          <a:rPr lang="fr-FR" sz="1800" b="1" i="1" strike="noStrike" spc="-1" smtClean="0">
                            <a:solidFill>
                              <a:srgbClr val="76717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𝜶</m:t>
                        </m:r>
                      </m:sub>
                    </m:sSub>
                    <m:d>
                      <m:dPr>
                        <m:ctrlPr>
                          <a:rPr lang="fr-FR" sz="1800" b="1" i="1" strike="noStrike" spc="-1" smtClean="0">
                            <a:solidFill>
                              <a:srgbClr val="76717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fr-FR" sz="1800" b="1" i="1" strike="noStrike" spc="-1" smtClean="0">
                            <a:solidFill>
                              <a:srgbClr val="76717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1800" b="1" strike="noStrike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for a data point </a:t>
                </a:r>
                <a14:m>
                  <m:oMath xmlns:m="http://schemas.openxmlformats.org/officeDocument/2006/math">
                    <m:r>
                      <a:rPr lang="fr-FR" sz="1800" b="1" i="1" strike="noStrike" spc="-1" smtClean="0">
                        <a:solidFill>
                          <a:srgbClr val="767171"/>
                        </a:solidFill>
                        <a:latin typeface="Cambria Math" panose="02040503050406030204" pitchFamily="18" charset="0"/>
                        <a:ea typeface="Calibri"/>
                      </a:rPr>
                      <m:t>𝒙</m:t>
                    </m:r>
                  </m:oMath>
                </a14:m>
                <a:r>
                  <a:rPr lang="fr-FR" sz="1800" b="1" strike="noStrike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1800" b="1" strike="noStrike" spc="-1" dirty="0" err="1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with</a:t>
                </a:r>
                <a:r>
                  <a:rPr lang="fr-FR" sz="1800" b="1" strike="noStrike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a </a:t>
                </a:r>
                <a:r>
                  <a:rPr lang="fr-FR" sz="1800" b="1" strike="noStrike" spc="-1" dirty="0" err="1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probability</a:t>
                </a:r>
                <a:r>
                  <a:rPr lang="fr-FR" sz="1800" b="1" strike="noStrike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b="1" i="1" strike="noStrike" spc="-1" smtClean="0">
                        <a:solidFill>
                          <a:srgbClr val="767171"/>
                        </a:solidFill>
                        <a:latin typeface="Cambria Math" panose="02040503050406030204" pitchFamily="18" charset="0"/>
                        <a:ea typeface="Calibri"/>
                      </a:rPr>
                      <m:t>𝜶</m:t>
                    </m:r>
                  </m:oMath>
                </a14:m>
                <a:r>
                  <a:rPr lang="fr-FR" sz="1800" b="1" strike="noStrike" spc="-1" dirty="0">
                    <a:solidFill>
                      <a:srgbClr val="767171"/>
                    </a:solidFill>
                    <a:latin typeface="Calibri"/>
                    <a:ea typeface="Calibri"/>
                  </a:rPr>
                  <a:t> </a:t>
                </a:r>
                <a:r>
                  <a:rPr lang="fr-FR" sz="1800" b="1" strike="noStrike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:</a:t>
                </a:r>
                <a:endParaRPr lang="en-US" sz="1800" strike="noStrike" spc="-1" dirty="0">
                  <a:solidFill>
                    <a:srgbClr val="76717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00" name="TextShap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0" y="1591208"/>
                <a:ext cx="10008000" cy="728757"/>
              </a:xfrm>
              <a:prstGeom prst="rect">
                <a:avLst/>
              </a:prstGeom>
              <a:blipFill>
                <a:blip r:embed="rId3"/>
                <a:stretch>
                  <a:fillRect l="-183" t="-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re 3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/>
              <a:t>Validation of </a:t>
            </a:r>
            <a:r>
              <a:rPr lang="fr-FR" dirty="0" err="1"/>
              <a:t>uncertainties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770759" y="996387"/>
            <a:ext cx="43431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Calibration </a:t>
            </a:r>
            <a:r>
              <a:rPr lang="fr-FR" b="1" dirty="0" err="1" smtClean="0"/>
              <a:t>curves</a:t>
            </a:r>
            <a:r>
              <a:rPr lang="fr-FR" b="1" dirty="0" smtClean="0"/>
              <a:t> in </a:t>
            </a:r>
            <a:r>
              <a:rPr lang="fr-FR" b="1" dirty="0" err="1" smtClean="0"/>
              <a:t>regression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00593" y="2235240"/>
                <a:ext cx="7727963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800" i="1" spc="-1" smtClean="0">
                        <a:latin typeface="Cambria Math" panose="02040503050406030204" pitchFamily="18" charset="0"/>
                        <a:ea typeface="Calibri"/>
                      </a:rPr>
                      <m:t>𝑃</m:t>
                    </m:r>
                    <m:d>
                      <m:dPr>
                        <m:ctrlPr>
                          <a:rPr lang="fr-FR" sz="1800" i="1" spc="-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spc="-1"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sSubPr>
                          <m:e>
                            <m:r>
                              <a:rPr lang="fr-FR" sz="1800" b="0" i="1" spc="-1" smtClean="0">
                                <a:latin typeface="Cambria Math" panose="02040503050406030204" pitchFamily="18" charset="0"/>
                                <a:ea typeface="Calibri"/>
                              </a:rPr>
                              <m:t>𝐼</m:t>
                            </m:r>
                          </m:e>
                          <m:sub>
                            <m:r>
                              <a:rPr lang="fr-FR" sz="1800" i="1" spc="-1">
                                <a:latin typeface="Cambria Math" panose="02040503050406030204" pitchFamily="18" charset="0"/>
                                <a:ea typeface="Calibri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fr-FR" sz="1800" i="1" spc="-1"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fr-FR" sz="1800" i="1" spc="-1">
                                <a:latin typeface="Cambria Math" panose="02040503050406030204" pitchFamily="18" charset="0"/>
                                <a:ea typeface="Calibri"/>
                              </a:rPr>
                              <m:t>𝑥</m:t>
                            </m:r>
                          </m:e>
                        </m:d>
                        <m:r>
                          <a:rPr lang="fr-FR" sz="1800" i="1" spc="-1">
                            <a:latin typeface="Cambria Math" panose="02040503050406030204" pitchFamily="18" charset="0"/>
                            <a:ea typeface="Calibri"/>
                          </a:rPr>
                          <m:t>∋</m:t>
                        </m:r>
                        <m:r>
                          <a:rPr lang="fr-FR" sz="1800" i="1" spc="-1">
                            <a:latin typeface="Cambria Math" panose="02040503050406030204" pitchFamily="18" charset="0"/>
                            <a:ea typeface="Calibri"/>
                          </a:rPr>
                          <m:t>𝑦</m:t>
                        </m:r>
                        <m:d>
                          <m:dPr>
                            <m:ctrlPr>
                              <a:rPr lang="fr-FR" sz="1800" i="1" spc="-1"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dPr>
                          <m:e>
                            <m:r>
                              <a:rPr lang="fr-FR" sz="1800" i="1" spc="-1">
                                <a:latin typeface="Cambria Math" panose="02040503050406030204" pitchFamily="18" charset="0"/>
                                <a:ea typeface="Calibri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fr-FR" sz="1800" i="1" spc="-1">
                        <a:latin typeface="Cambria Math" panose="02040503050406030204" pitchFamily="18" charset="0"/>
                        <a:ea typeface="Calibri"/>
                      </a:rPr>
                      <m:t>=</m:t>
                    </m:r>
                    <m:r>
                      <a:rPr lang="fr-FR" sz="1800" i="1" spc="-1">
                        <a:latin typeface="Cambria Math" panose="02040503050406030204" pitchFamily="18" charset="0"/>
                        <a:ea typeface="Calibri"/>
                      </a:rPr>
                      <m:t>𝛼</m:t>
                    </m:r>
                  </m:oMath>
                </a14:m>
                <a:r>
                  <a:rPr lang="fr-FR" sz="1800" spc="-1" dirty="0">
                    <a:ea typeface="Calibri"/>
                  </a:rPr>
                  <a:t>, </a:t>
                </a:r>
                <a:r>
                  <a:rPr lang="fr-FR" sz="1800" spc="-1" dirty="0" err="1" smtClean="0">
                    <a:ea typeface="Calibri"/>
                  </a:rPr>
                  <a:t>where</a:t>
                </a:r>
                <a:r>
                  <a:rPr lang="fr-FR" sz="1800" spc="-1" dirty="0" smtClean="0"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i="1" spc="-1">
                        <a:latin typeface="Cambria Math" panose="02040503050406030204" pitchFamily="18" charset="0"/>
                        <a:ea typeface="Calibri"/>
                      </a:rPr>
                      <m:t>𝑦</m:t>
                    </m:r>
                    <m:d>
                      <m:dPr>
                        <m:ctrlPr>
                          <a:rPr lang="fr-FR" sz="1800" i="1" spc="-1">
                            <a:latin typeface="Cambria Math" panose="02040503050406030204" pitchFamily="18" charset="0"/>
                            <a:ea typeface="Calibri"/>
                          </a:rPr>
                        </m:ctrlPr>
                      </m:dPr>
                      <m:e>
                        <m:r>
                          <a:rPr lang="fr-FR" sz="1800" i="1" spc="-1">
                            <a:latin typeface="Cambria Math" panose="02040503050406030204" pitchFamily="18" charset="0"/>
                            <a:ea typeface="Calibri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1800" spc="-1" dirty="0">
                    <a:ea typeface="Calibri"/>
                  </a:rPr>
                  <a:t> is</a:t>
                </a:r>
                <a:r>
                  <a:rPr lang="fr-FR" sz="1800" spc="-1" dirty="0" smtClean="0">
                    <a:ea typeface="Calibri"/>
                  </a:rPr>
                  <a:t> the </a:t>
                </a:r>
                <a:r>
                  <a:rPr lang="fr-FR" sz="1800" spc="-1" dirty="0" err="1" smtClean="0">
                    <a:ea typeface="Calibri"/>
                  </a:rPr>
                  <a:t>expected</a:t>
                </a:r>
                <a:r>
                  <a:rPr lang="fr-FR" sz="1800" spc="-1" dirty="0" smtClean="0">
                    <a:ea typeface="Calibri"/>
                  </a:rPr>
                  <a:t> output for </a:t>
                </a:r>
                <a14:m>
                  <m:oMath xmlns:m="http://schemas.openxmlformats.org/officeDocument/2006/math">
                    <m:r>
                      <a:rPr lang="fr-FR" sz="1800" i="1" spc="-1">
                        <a:latin typeface="Cambria Math" panose="02040503050406030204" pitchFamily="18" charset="0"/>
                        <a:ea typeface="Calibri"/>
                      </a:rPr>
                      <m:t>𝑥</m:t>
                    </m:r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93" y="2235240"/>
                <a:ext cx="7727963" cy="404983"/>
              </a:xfrm>
              <a:prstGeom prst="rect">
                <a:avLst/>
              </a:prstGeom>
              <a:blipFill>
                <a:blip r:embed="rId4"/>
                <a:stretch>
                  <a:fillRect t="-3030" b="-212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28799" y="3125868"/>
                <a:ext cx="7008287" cy="206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1600" b="0" dirty="0" smtClean="0"/>
                  <a:t>By </a:t>
                </a:r>
                <a:r>
                  <a:rPr lang="fr-FR" sz="1600" b="0" dirty="0" err="1" smtClean="0"/>
                  <a:t>using</a:t>
                </a:r>
                <a:r>
                  <a:rPr lang="fr-FR" sz="1600" dirty="0"/>
                  <a:t> </a:t>
                </a:r>
                <a:r>
                  <a:rPr lang="fr-FR" sz="1600" dirty="0" err="1" smtClean="0"/>
                  <a:t>methods</a:t>
                </a:r>
                <a:r>
                  <a:rPr lang="fr-FR" sz="1600" dirty="0" smtClean="0"/>
                  <a:t> for un </a:t>
                </a:r>
                <a:r>
                  <a:rPr lang="fr-FR" sz="1600" dirty="0" err="1" smtClean="0"/>
                  <a:t>certainty</a:t>
                </a:r>
                <a:r>
                  <a:rPr lang="fr-FR" sz="1600" dirty="0" smtClean="0"/>
                  <a:t> quantification, </a:t>
                </a:r>
                <a:r>
                  <a:rPr lang="fr-FR" sz="1600" dirty="0" err="1" smtClean="0"/>
                  <a:t>we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can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estimate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interquantile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intervals</a:t>
                </a:r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fr-FR" sz="1600" dirty="0" smtClean="0"/>
                  <a:t>:</a:t>
                </a:r>
              </a:p>
              <a:p>
                <a:pPr algn="l"/>
                <a:endParaRPr lang="fr-FR" sz="1600" dirty="0" smtClean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600" dirty="0" err="1" smtClean="0"/>
                  <a:t>Analytically</a:t>
                </a:r>
                <a:r>
                  <a:rPr lang="fr-FR" sz="1600" dirty="0" smtClean="0"/>
                  <a:t> in the case of </a:t>
                </a:r>
                <a:r>
                  <a:rPr lang="fr-FR" sz="1600" dirty="0" err="1" smtClean="0"/>
                  <a:t>Density</a:t>
                </a:r>
                <a:r>
                  <a:rPr lang="fr-FR" sz="1600" dirty="0" smtClean="0"/>
                  <a:t> Neural Networks: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fr-FR" sz="1600" dirty="0" smtClean="0"/>
              </a:p>
              <a:p>
                <a:pPr algn="ctr"/>
                <a:r>
                  <a:rPr lang="fr-FR" sz="1600" dirty="0" smtClean="0"/>
                  <a:t>Direct estimation of the </a:t>
                </a:r>
                <a:r>
                  <a:rPr lang="fr-FR" sz="1600" dirty="0" err="1" smtClean="0"/>
                  <a:t>probability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density</a:t>
                </a:r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fr-FR" sz="1600" dirty="0" smtClean="0"/>
                  <a:t> where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fr-FR" sz="16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600" dirty="0" smtClean="0"/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Direct computation by </a:t>
                </a:r>
                <a:r>
                  <a:rPr lang="fr-FR" sz="1600" dirty="0" err="1" smtClean="0"/>
                  <a:t>using</a:t>
                </a:r>
                <a:r>
                  <a:rPr lang="fr-FR" sz="1600" dirty="0" smtClean="0"/>
                  <a:t> Monte-Carlo </a:t>
                </a:r>
                <a:r>
                  <a:rPr lang="fr-FR" sz="1600" dirty="0" err="1" smtClean="0"/>
                  <a:t>sampling</a:t>
                </a:r>
                <a:r>
                  <a:rPr lang="fr-FR" sz="1600" dirty="0" smtClean="0"/>
                  <a:t> of the output</a:t>
                </a:r>
                <a:endParaRPr lang="fr-FR" sz="16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99" y="3125868"/>
                <a:ext cx="7008287" cy="2068900"/>
              </a:xfrm>
              <a:prstGeom prst="rect">
                <a:avLst/>
              </a:prstGeom>
              <a:blipFill>
                <a:blip r:embed="rId5"/>
                <a:stretch>
                  <a:fillRect l="-522" t="-885" b="-29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r="15437"/>
          <a:stretch/>
        </p:blipFill>
        <p:spPr>
          <a:xfrm>
            <a:off x="8200349" y="884803"/>
            <a:ext cx="2959713" cy="28703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56" y="3755127"/>
            <a:ext cx="3359531" cy="2687625"/>
          </a:xfrm>
          <a:prstGeom prst="rect">
            <a:avLst/>
          </a:prstGeom>
        </p:spPr>
      </p:pic>
      <p:cxnSp>
        <p:nvCxnSpPr>
          <p:cNvPr id="19" name="Connecteur droit avec flèche 18"/>
          <p:cNvCxnSpPr>
            <a:endCxn id="17" idx="1"/>
          </p:cNvCxnSpPr>
          <p:nvPr/>
        </p:nvCxnSpPr>
        <p:spPr>
          <a:xfrm flipV="1">
            <a:off x="6418217" y="2319965"/>
            <a:ext cx="1782132" cy="1773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13" idx="1"/>
          </p:cNvCxnSpPr>
          <p:nvPr/>
        </p:nvCxnSpPr>
        <p:spPr>
          <a:xfrm>
            <a:off x="6949440" y="5098939"/>
            <a:ext cx="1179116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24" y="3202386"/>
            <a:ext cx="3206284" cy="3206284"/>
          </a:xfrm>
          <a:prstGeom prst="rect">
            <a:avLst/>
          </a:prstGeom>
        </p:spPr>
      </p:pic>
      <p:sp>
        <p:nvSpPr>
          <p:cNvPr id="693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5E4E8F94-08EE-4A3C-B993-ADA93299B73F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47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694" name="TextShape 3"/>
          <p:cNvSpPr txBox="1"/>
          <p:nvPr/>
        </p:nvSpPr>
        <p:spPr>
          <a:xfrm>
            <a:off x="262866" y="2387889"/>
            <a:ext cx="10008000" cy="405720"/>
          </a:xfrm>
          <a:prstGeom prst="rect">
            <a:avLst/>
          </a:prstGeom>
          <a:noFill/>
          <a:ln>
            <a:noFill/>
          </a:ln>
        </p:spPr>
        <p:txBody>
          <a:bodyPr lIns="127800" tIns="63720" rIns="127800" bIns="63720">
            <a:noAutofit/>
          </a:bodyPr>
          <a:lstStyle/>
          <a:p>
            <a:pPr marL="360">
              <a:lnSpc>
                <a:spcPct val="100000"/>
              </a:lnSpc>
              <a:buClr>
                <a:srgbClr val="548235"/>
              </a:buClr>
              <a:buSzPct val="80000"/>
            </a:pPr>
            <a:r>
              <a:rPr lang="en-US" sz="1800" spc="-1" dirty="0" smtClean="0">
                <a:solidFill>
                  <a:srgbClr val="767171"/>
                </a:solidFill>
                <a:latin typeface="Calibri"/>
              </a:rPr>
              <a:t>Verification procedure: mean evaluation on the test set</a:t>
            </a:r>
            <a:endParaRPr lang="en-US" sz="1800" strike="noStrike" spc="-1" dirty="0">
              <a:solidFill>
                <a:srgbClr val="767171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328800" y="1755118"/>
                <a:ext cx="11501620" cy="376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Does </a:t>
                </a:r>
                <a:r>
                  <a:rPr lang="fr-FR" sz="1800" b="1" spc="-1" dirty="0" err="1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estimated</a:t>
                </a:r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1800" b="1" spc="-1" dirty="0" err="1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interquantile</a:t>
                </a:r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1800" b="1" spc="-1" dirty="0" err="1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intervals</a:t>
                </a:r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spc="-1" dirty="0" smtClean="0">
                            <a:solidFill>
                              <a:srgbClr val="76717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fr-FR" sz="1800" b="1" i="1" spc="-1" smtClean="0">
                                <a:solidFill>
                                  <a:srgbClr val="767171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accPr>
                          <m:e>
                            <m:r>
                              <a:rPr lang="fr-FR" sz="1800" b="1" i="1" spc="-1" smtClean="0">
                                <a:solidFill>
                                  <a:srgbClr val="767171"/>
                                </a:solidFill>
                                <a:latin typeface="Cambria Math" panose="02040503050406030204" pitchFamily="18" charset="0"/>
                                <a:ea typeface="Calibri"/>
                              </a:rPr>
                              <m:t>𝑰</m:t>
                            </m:r>
                          </m:e>
                        </m:acc>
                      </m:e>
                      <m:sub>
                        <m:r>
                          <a:rPr lang="fr-FR" sz="1800" b="1" i="1" spc="-1" dirty="0" smtClean="0">
                            <a:solidFill>
                              <a:srgbClr val="76717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1800" b="1" spc="-1" dirty="0" err="1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with</a:t>
                </a:r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1800" b="1" spc="-1" dirty="0" err="1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probability</a:t>
                </a:r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b="1" i="1" spc="-1" smtClean="0">
                        <a:solidFill>
                          <a:srgbClr val="767171"/>
                        </a:solidFill>
                        <a:latin typeface="Cambria Math" panose="02040503050406030204" pitchFamily="18" charset="0"/>
                        <a:ea typeface="Calibri"/>
                      </a:rPr>
                      <m:t>𝜶</m:t>
                    </m:r>
                    <m:r>
                      <a:rPr lang="fr-FR" sz="1800" b="1" i="1" spc="-1" smtClean="0">
                        <a:solidFill>
                          <a:srgbClr val="767171"/>
                        </a:solidFill>
                        <a:latin typeface="Cambria Math" panose="02040503050406030204" pitchFamily="18" charset="0"/>
                        <a:ea typeface="Calibri"/>
                      </a:rPr>
                      <m:t> </m:t>
                    </m:r>
                  </m:oMath>
                </a14:m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correspond to </a:t>
                </a:r>
                <a:r>
                  <a:rPr lang="fr-FR" sz="1800" b="1" spc="-1" dirty="0" err="1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prediction</a:t>
                </a:r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1800" b="1" spc="-1" dirty="0" err="1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intervals</a:t>
                </a:r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1" i="1" spc="-1" smtClean="0">
                            <a:solidFill>
                              <a:srgbClr val="76717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r>
                          <a:rPr lang="fr-FR" sz="1800" b="1" i="1" spc="-1" smtClean="0">
                            <a:solidFill>
                              <a:srgbClr val="76717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𝑰</m:t>
                        </m:r>
                      </m:e>
                      <m:sub>
                        <m:r>
                          <a:rPr lang="fr-FR" sz="1800" b="1" i="1" spc="-1" smtClean="0">
                            <a:solidFill>
                              <a:srgbClr val="767171"/>
                            </a:solidFill>
                            <a:latin typeface="Cambria Math" panose="02040503050406030204" pitchFamily="18" charset="0"/>
                            <a:ea typeface="Calibri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1800" b="1" spc="-1" dirty="0" err="1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with</a:t>
                </a:r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:r>
                  <a:rPr lang="fr-FR" sz="1800" b="1" spc="-1" dirty="0" err="1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probability</a:t>
                </a:r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fr-FR" sz="1800" b="1" i="1" spc="-1" smtClean="0">
                        <a:solidFill>
                          <a:srgbClr val="767171"/>
                        </a:solidFill>
                        <a:latin typeface="Cambria Math" panose="02040503050406030204" pitchFamily="18" charset="0"/>
                        <a:ea typeface="Calibri"/>
                      </a:rPr>
                      <m:t>𝜶</m:t>
                    </m:r>
                    <m:r>
                      <a:rPr lang="fr-FR" sz="1800" b="1" i="1" spc="-1" smtClean="0">
                        <a:solidFill>
                          <a:srgbClr val="767171"/>
                        </a:solidFill>
                        <a:latin typeface="Cambria Math" panose="02040503050406030204" pitchFamily="18" charset="0"/>
                        <a:ea typeface="Calibri"/>
                      </a:rPr>
                      <m:t> </m:t>
                    </m:r>
                  </m:oMath>
                </a14:m>
                <a:r>
                  <a:rPr lang="fr-FR" sz="1800" b="1" spc="-1" dirty="0" smtClean="0">
                    <a:solidFill>
                      <a:srgbClr val="767171"/>
                    </a:solidFill>
                    <a:latin typeface="Calibri"/>
                    <a:ea typeface="Calibri"/>
                  </a:rPr>
                  <a:t>?</a:t>
                </a:r>
                <a:endParaRPr lang="fr-FR" sz="1800" b="1" spc="-1" dirty="0">
                  <a:solidFill>
                    <a:srgbClr val="767171"/>
                  </a:solidFill>
                  <a:latin typeface="Calibri"/>
                  <a:ea typeface="Calibri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0" y="1755118"/>
                <a:ext cx="11501620" cy="376770"/>
              </a:xfrm>
              <a:prstGeom prst="rect">
                <a:avLst/>
              </a:prstGeom>
              <a:blipFill>
                <a:blip r:embed="rId4"/>
                <a:stretch>
                  <a:fillRect l="-477" t="-6452" b="-258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3564" y="2908182"/>
                <a:ext cx="6557629" cy="723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pc="-1" smtClean="0"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sSubPr>
                        <m:e>
                          <m:r>
                            <a:rPr lang="fr-FR" sz="2000" b="0" i="1" spc="-1" smtClean="0">
                              <a:latin typeface="Cambria Math" panose="02040503050406030204" pitchFamily="18" charset="0"/>
                              <a:ea typeface="Calibri"/>
                            </a:rPr>
                            <m:t>𝔼</m:t>
                          </m:r>
                        </m:e>
                        <m:sub>
                          <m:r>
                            <a:rPr lang="fr-FR" sz="2000" b="0" i="1" spc="-1" smtClean="0">
                              <a:latin typeface="Cambria Math" panose="02040503050406030204" pitchFamily="18" charset="0"/>
                              <a:ea typeface="Calibri"/>
                            </a:rPr>
                            <m:t>𝑥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fr-FR" sz="2000" b="0" i="1" spc="-1" smtClean="0"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fr-FR" sz="2000" i="1" spc="-1">
                              <a:latin typeface="Cambria Math" panose="02040503050406030204" pitchFamily="18" charset="0"/>
                              <a:ea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000" i="1" spc="-1"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 spc="-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2000" i="1" spc="-1"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000" i="1" spc="-1"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  <m:t>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2000" i="1" spc="-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i="1" spc="-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spc="-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2000" i="1" spc="-1">
                                  <a:latin typeface="Cambria Math" panose="02040503050406030204" pitchFamily="18" charset="0"/>
                                  <a:ea typeface="Calibri"/>
                                </a:rPr>
                                <m:t>∋</m:t>
                              </m:r>
                              <m:r>
                                <a:rPr lang="fr-FR" sz="2000" i="1" spc="-1">
                                  <a:latin typeface="Cambria Math" panose="02040503050406030204" pitchFamily="18" charset="0"/>
                                  <a:ea typeface="Calibri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fr-FR" sz="2000" i="1" spc="-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spc="-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fr-FR" sz="2000" i="1" spc="-1">
                          <a:latin typeface="Cambria Math" panose="02040503050406030204" pitchFamily="18" charset="0"/>
                          <a:ea typeface="Calibri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fr-FR" sz="2000" b="0" i="1" spc="-1" smtClean="0"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naryPr>
                        <m:sub>
                          <m:r>
                            <a:rPr lang="fr-FR" sz="2000" b="0" i="1" spc="-1" smtClean="0">
                              <a:latin typeface="Cambria Math" panose="02040503050406030204" pitchFamily="18" charset="0"/>
                              <a:ea typeface="Calibri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fr-FR" sz="2000" i="1" spc="-1" smtClean="0">
                              <a:latin typeface="Cambria Math" panose="02040503050406030204" pitchFamily="18" charset="0"/>
                              <a:ea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000" i="1" spc="-1"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 spc="-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2000" i="1" spc="-1"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000" i="1" spc="-1">
                                          <a:latin typeface="Cambria Math" panose="02040503050406030204" pitchFamily="18" charset="0"/>
                                          <a:ea typeface="Calibri"/>
                                        </a:rPr>
                                        <m:t>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2000" i="1" spc="-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𝛼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i="1" spc="-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spc="-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fr-FR" sz="2000" i="1" spc="-1">
                                  <a:latin typeface="Cambria Math" panose="02040503050406030204" pitchFamily="18" charset="0"/>
                                  <a:ea typeface="Calibri"/>
                                </a:rPr>
                                <m:t>∋</m:t>
                              </m:r>
                              <m:r>
                                <a:rPr lang="fr-FR" sz="2000" i="1" spc="-1">
                                  <a:latin typeface="Cambria Math" panose="02040503050406030204" pitchFamily="18" charset="0"/>
                                  <a:ea typeface="Calibri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fr-FR" sz="2000" i="1" spc="-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 spc="-1">
                                      <a:latin typeface="Cambria Math" panose="02040503050406030204" pitchFamily="18" charset="0"/>
                                      <a:ea typeface="Calibri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fr-FR" sz="2000" b="0" i="1" spc="-1" smtClean="0">
                          <a:latin typeface="Cambria Math" panose="02040503050406030204" pitchFamily="18" charset="0"/>
                          <a:ea typeface="Calibri"/>
                        </a:rPr>
                        <m:t>𝑝</m:t>
                      </m:r>
                      <m:d>
                        <m:dPr>
                          <m:ctrlPr>
                            <a:rPr lang="fr-FR" sz="2000" b="0" i="1" spc="-1" smtClean="0"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dPr>
                        <m:e>
                          <m:r>
                            <a:rPr lang="fr-FR" sz="2000" b="0" i="1" spc="-1" smtClean="0">
                              <a:latin typeface="Cambria Math" panose="02040503050406030204" pitchFamily="18" charset="0"/>
                              <a:ea typeface="Calibri"/>
                            </a:rPr>
                            <m:t>𝑥</m:t>
                          </m:r>
                        </m:e>
                      </m:d>
                      <m:r>
                        <a:rPr lang="fr-FR" sz="2000" b="0" i="1" spc="-1" smtClean="0">
                          <a:latin typeface="Cambria Math" panose="02040503050406030204" pitchFamily="18" charset="0"/>
                          <a:ea typeface="Calibri"/>
                        </a:rPr>
                        <m:t>𝑑𝑥</m:t>
                      </m:r>
                      <m:r>
                        <a:rPr lang="fr-FR" sz="2000" b="0" i="1" spc="-1" smtClean="0">
                          <a:latin typeface="Cambria Math" panose="02040503050406030204" pitchFamily="18" charset="0"/>
                          <a:ea typeface="Calibri"/>
                        </a:rPr>
                        <m:t> </m:t>
                      </m:r>
                      <m:func>
                        <m:funcPr>
                          <m:ctrlPr>
                            <a:rPr lang="fr-FR" sz="2000" b="0" i="1" spc="-1" smtClean="0">
                              <a:latin typeface="Cambria Math" panose="02040503050406030204" pitchFamily="18" charset="0"/>
                              <a:ea typeface="Calibri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b="0" i="1" spc="-1" smtClean="0">
                                  <a:latin typeface="Cambria Math" panose="02040503050406030204" pitchFamily="18" charset="0"/>
                                  <a:ea typeface="Calibri"/>
                                </a:rPr>
                              </m:ctrlPr>
                            </m:limLowPr>
                            <m:e>
                              <m:r>
                                <a:rPr lang="fr-FR" sz="2000" b="0" i="1" spc="-1" smtClean="0">
                                  <a:latin typeface="Cambria Math" panose="02040503050406030204" pitchFamily="18" charset="0"/>
                                  <a:ea typeface="Calibri"/>
                                </a:rPr>
                                <m:t>=</m:t>
                              </m:r>
                            </m:e>
                            <m:lim>
                              <m:r>
                                <a:rPr lang="fr-FR" sz="2000" b="0" i="1" spc="-1" smtClean="0">
                                  <a:latin typeface="Cambria Math" panose="02040503050406030204" pitchFamily="18" charset="0"/>
                                  <a:ea typeface="Calibri"/>
                                </a:rPr>
                                <m:t>?</m:t>
                              </m:r>
                            </m:lim>
                          </m:limLow>
                        </m:fName>
                        <m:e>
                          <m:r>
                            <a:rPr lang="fr-FR" sz="2000" b="0" i="1" spc="-1" smtClean="0">
                              <a:latin typeface="Cambria Math" panose="02040503050406030204" pitchFamily="18" charset="0"/>
                              <a:ea typeface="Calibri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564" y="2908182"/>
                <a:ext cx="6557629" cy="723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96572" y="3567161"/>
                <a:ext cx="3406742" cy="3053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spc="-1" dirty="0" smtClean="0">
                    <a:solidFill>
                      <a:srgbClr val="FF0000"/>
                    </a:solidFill>
                    <a:latin typeface="Calibri"/>
                    <a:ea typeface="Calibri"/>
                  </a:rPr>
                  <a:t>Calibration </a:t>
                </a:r>
                <a:r>
                  <a:rPr lang="fr-FR" sz="1600" b="1" spc="-1" dirty="0" err="1" smtClean="0">
                    <a:solidFill>
                      <a:srgbClr val="FF0000"/>
                    </a:solidFill>
                    <a:latin typeface="Calibri"/>
                    <a:ea typeface="Calibri"/>
                  </a:rPr>
                  <a:t>curve</a:t>
                </a:r>
                <a:r>
                  <a:rPr lang="fr-FR" sz="1600" spc="-1" dirty="0" smtClean="0">
                    <a:latin typeface="Calibri"/>
                    <a:ea typeface="Calibri"/>
                  </a:rPr>
                  <a:t>: </a:t>
                </a:r>
                <a:r>
                  <a:rPr lang="fr-FR" sz="1600" spc="-1" dirty="0" err="1" smtClean="0">
                    <a:latin typeface="Calibri"/>
                    <a:ea typeface="Calibri"/>
                  </a:rPr>
                  <a:t>frequency</a:t>
                </a:r>
                <a:r>
                  <a:rPr lang="fr-FR" sz="1600" spc="-1" dirty="0" smtClean="0">
                    <a:latin typeface="Calibri"/>
                    <a:ea typeface="Calibri"/>
                  </a:rPr>
                  <a:t> of </a:t>
                </a:r>
                <a:r>
                  <a:rPr lang="fr-FR" sz="1600" spc="-1" dirty="0" err="1" smtClean="0">
                    <a:latin typeface="Calibri"/>
                    <a:ea typeface="Calibri"/>
                  </a:rPr>
                  <a:t>exepected</a:t>
                </a:r>
                <a:r>
                  <a:rPr lang="fr-FR" sz="1600" spc="-1" dirty="0" smtClean="0">
                    <a:latin typeface="Calibri"/>
                    <a:ea typeface="Calibri"/>
                  </a:rPr>
                  <a:t> output in the </a:t>
                </a:r>
                <a:r>
                  <a:rPr lang="fr-FR" sz="1600" spc="-1" dirty="0" err="1" smtClean="0">
                    <a:latin typeface="Calibri"/>
                    <a:ea typeface="Calibri"/>
                  </a:rPr>
                  <a:t>predicted</a:t>
                </a:r>
                <a:r>
                  <a:rPr lang="fr-FR" sz="1600" spc="-1" dirty="0" smtClean="0">
                    <a:latin typeface="Calibri"/>
                    <a:ea typeface="Calibri"/>
                  </a:rPr>
                  <a:t> </a:t>
                </a:r>
                <a:r>
                  <a:rPr lang="fr-FR" sz="1600" spc="-1" dirty="0" err="1" smtClean="0">
                    <a:latin typeface="Calibri"/>
                    <a:ea typeface="Calibri"/>
                  </a:rPr>
                  <a:t>interquantile</a:t>
                </a:r>
                <a:r>
                  <a:rPr lang="fr-FR" sz="1600" spc="-1" dirty="0" smtClean="0">
                    <a:latin typeface="Calibri"/>
                    <a:ea typeface="Calibri"/>
                  </a:rPr>
                  <a:t> </a:t>
                </a:r>
                <a:r>
                  <a:rPr lang="fr-FR" sz="1600" spc="-1" dirty="0" err="1" smtClean="0">
                    <a:latin typeface="Calibri"/>
                    <a:ea typeface="Calibri"/>
                  </a:rPr>
                  <a:t>interval</a:t>
                </a:r>
                <a:r>
                  <a:rPr lang="fr-FR" sz="1600" spc="-1" dirty="0" smtClean="0">
                    <a:latin typeface="Calibri"/>
                    <a:ea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pc="-1" dirty="0">
                            <a:latin typeface="Cambria Math" panose="02040503050406030204" pitchFamily="18" charset="0"/>
                            <a:ea typeface="Calibri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fr-FR" sz="1600" i="1" spc="-1">
                                <a:latin typeface="Cambria Math" panose="02040503050406030204" pitchFamily="18" charset="0"/>
                                <a:ea typeface="Calibri"/>
                              </a:rPr>
                            </m:ctrlPr>
                          </m:accPr>
                          <m:e>
                            <m:r>
                              <a:rPr lang="fr-FR" sz="1600" spc="-1">
                                <a:latin typeface="Cambria Math" panose="02040503050406030204" pitchFamily="18" charset="0"/>
                                <a:ea typeface="Calibri"/>
                              </a:rPr>
                              <m:t>𝐼</m:t>
                            </m:r>
                          </m:e>
                        </m:acc>
                      </m:e>
                      <m:sub>
                        <m:r>
                          <a:rPr lang="fr-FR" sz="1600" spc="-1" dirty="0">
                            <a:latin typeface="Cambria Math" panose="02040503050406030204" pitchFamily="18" charset="0"/>
                            <a:ea typeface="Calibri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fr-FR" sz="1600" spc="-1" dirty="0">
                    <a:latin typeface="Calibri"/>
                    <a:ea typeface="Calibri"/>
                  </a:rPr>
                  <a:t> </a:t>
                </a:r>
                <a:r>
                  <a:rPr lang="fr-FR" sz="1600" spc="-1" dirty="0" err="1" smtClean="0">
                    <a:latin typeface="Calibri"/>
                    <a:ea typeface="Calibri"/>
                  </a:rPr>
                  <a:t>compared</a:t>
                </a:r>
                <a:r>
                  <a:rPr lang="fr-FR" sz="1600" spc="-1" dirty="0" smtClean="0">
                    <a:latin typeface="Calibri"/>
                    <a:ea typeface="Calibri"/>
                  </a:rPr>
                  <a:t> to the </a:t>
                </a:r>
                <a:r>
                  <a:rPr lang="fr-FR" sz="1600" spc="-1" dirty="0" err="1" smtClean="0">
                    <a:latin typeface="Calibri"/>
                    <a:ea typeface="Calibri"/>
                  </a:rPr>
                  <a:t>probability</a:t>
                </a:r>
                <a:r>
                  <a:rPr lang="fr-FR" sz="1600" spc="-1" dirty="0" smtClean="0">
                    <a:latin typeface="Calibri"/>
                    <a:ea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b="0" i="1" spc="-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/>
                      </a:rPr>
                      <m:t>𝛼</m:t>
                    </m:r>
                  </m:oMath>
                </a14:m>
                <a:endParaRPr lang="en-US" sz="1600" spc="-1" dirty="0" smtClean="0">
                  <a:solidFill>
                    <a:schemeClr val="tx1"/>
                  </a:solidFill>
                  <a:latin typeface="Calibri"/>
                </a:endParaRPr>
              </a:p>
              <a:p>
                <a:endParaRPr lang="en-US" sz="1600" spc="-1" dirty="0">
                  <a:latin typeface="Calibri"/>
                </a:endParaRPr>
              </a:p>
              <a:p>
                <a:r>
                  <a:rPr lang="en-US" sz="1600" spc="-1" dirty="0" smtClean="0">
                    <a:solidFill>
                      <a:schemeClr val="tx1"/>
                    </a:solidFill>
                    <a:latin typeface="Calibri"/>
                  </a:rPr>
                  <a:t>Recalibration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spc="-1" dirty="0" smtClean="0">
                    <a:latin typeface="Calibri"/>
                  </a:rPr>
                  <a:t>Modification of the density model in Density Neural Networks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spc="-1" dirty="0" err="1" smtClean="0">
                    <a:solidFill>
                      <a:schemeClr val="tx1"/>
                    </a:solidFill>
                    <a:latin typeface="Calibri"/>
                  </a:rPr>
                  <a:t>Hyperparameters</a:t>
                </a:r>
                <a:r>
                  <a:rPr lang="en-US" sz="1600" spc="-1" dirty="0" smtClean="0">
                    <a:solidFill>
                      <a:schemeClr val="tx1"/>
                    </a:solidFill>
                    <a:latin typeface="Calibri"/>
                  </a:rPr>
                  <a:t> tuning (Dropout rate in MC-Dropout, prior for Bayesian Neural Networks</a:t>
                </a:r>
                <a:r>
                  <a:rPr lang="en-US" sz="1600" spc="-1" dirty="0" smtClean="0">
                    <a:latin typeface="Calibri"/>
                  </a:rPr>
                  <a:t>…)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spc="-1" dirty="0" smtClean="0">
                    <a:solidFill>
                      <a:schemeClr val="tx1"/>
                    </a:solidFill>
                    <a:latin typeface="Calibri"/>
                  </a:rPr>
                  <a:t>Conformal prediction (MAPIE)</a:t>
                </a:r>
                <a:endParaRPr lang="en-US" sz="1600" spc="-1" dirty="0">
                  <a:solidFill>
                    <a:schemeClr val="tx1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2" y="3567161"/>
                <a:ext cx="3406742" cy="3053785"/>
              </a:xfrm>
              <a:prstGeom prst="rect">
                <a:avLst/>
              </a:prstGeom>
              <a:blipFill>
                <a:blip r:embed="rId6"/>
                <a:stretch>
                  <a:fillRect l="-894" t="-599" b="-15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/>
          <p:cNvPicPr/>
          <p:nvPr/>
        </p:nvPicPr>
        <p:blipFill rotWithShape="1">
          <a:blip r:embed="rId7"/>
          <a:srcRect l="1897" t="8704" r="8509"/>
          <a:stretch/>
        </p:blipFill>
        <p:spPr>
          <a:xfrm>
            <a:off x="3761579" y="3691515"/>
            <a:ext cx="4129852" cy="2805079"/>
          </a:xfrm>
          <a:prstGeom prst="rect">
            <a:avLst/>
          </a:prstGeom>
          <a:ln>
            <a:noFill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7983402" y="4990838"/>
            <a:ext cx="850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833804" y="2712401"/>
            <a:ext cx="2996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If the </a:t>
            </a:r>
            <a:r>
              <a:rPr lang="fr-FR" sz="1600" b="1" dirty="0" err="1" smtClean="0"/>
              <a:t>uncertainties</a:t>
            </a:r>
            <a:r>
              <a:rPr lang="fr-FR" sz="1600" b="1" dirty="0" smtClean="0"/>
              <a:t> are </a:t>
            </a:r>
            <a:r>
              <a:rPr lang="fr-FR" sz="1600" b="1" dirty="0" err="1" smtClean="0"/>
              <a:t>well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calibrated</a:t>
            </a:r>
            <a:r>
              <a:rPr lang="fr-FR" sz="1600" b="1" dirty="0" smtClean="0"/>
              <a:t>, </a:t>
            </a:r>
            <a:r>
              <a:rPr lang="fr-FR" sz="1600" b="1" dirty="0" err="1" smtClean="0"/>
              <a:t>it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does</a:t>
            </a:r>
            <a:r>
              <a:rPr lang="fr-FR" sz="1600" b="1" dirty="0" smtClean="0"/>
              <a:t> not </a:t>
            </a:r>
            <a:r>
              <a:rPr lang="fr-FR" sz="1600" b="1" dirty="0" err="1" smtClean="0"/>
              <a:t>imply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that</a:t>
            </a:r>
            <a:r>
              <a:rPr lang="fr-FR" sz="1600" b="1" dirty="0" smtClean="0"/>
              <a:t> the model has good </a:t>
            </a:r>
            <a:r>
              <a:rPr lang="fr-FR" sz="1600" b="1" dirty="0" err="1" smtClean="0"/>
              <a:t>predictive</a:t>
            </a:r>
            <a:r>
              <a:rPr lang="fr-FR" sz="1600" b="1" dirty="0" smtClean="0"/>
              <a:t> performance</a:t>
            </a:r>
            <a:endParaRPr lang="fr-FR" sz="1600" b="1" dirty="0"/>
          </a:p>
        </p:txBody>
      </p:sp>
      <p:sp>
        <p:nvSpPr>
          <p:cNvPr id="14" name="Titre 3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/>
              <a:t>Validation of </a:t>
            </a:r>
            <a:r>
              <a:rPr lang="fr-FR" dirty="0" err="1"/>
              <a:t>uncertainties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770758" y="996387"/>
            <a:ext cx="43431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Calibration </a:t>
            </a:r>
            <a:r>
              <a:rPr lang="fr-FR" b="1" dirty="0" err="1" smtClean="0"/>
              <a:t>curves</a:t>
            </a:r>
            <a:r>
              <a:rPr lang="fr-FR" b="1" dirty="0" smtClean="0"/>
              <a:t> in </a:t>
            </a:r>
            <a:r>
              <a:rPr lang="fr-FR" b="1" dirty="0" err="1" smtClean="0"/>
              <a:t>regression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8913093" y="1023175"/>
            <a:ext cx="296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Introduced</a:t>
            </a:r>
            <a:r>
              <a:rPr lang="fr-FR" sz="1800" dirty="0" smtClean="0"/>
              <a:t> </a:t>
            </a:r>
            <a:r>
              <a:rPr lang="fr-FR" sz="1800" dirty="0" err="1" smtClean="0"/>
              <a:t>yesterday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MAPIE talk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5296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02DD3979-9E17-4808-8B90-336846C8A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48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47808" y="1414131"/>
            <a:ext cx="9749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Application: </a:t>
            </a:r>
            <a:r>
              <a:rPr lang="fr-FR" sz="1600" b="1" dirty="0" err="1" smtClean="0"/>
              <a:t>examples</a:t>
            </a:r>
            <a:r>
              <a:rPr lang="fr-FR" sz="1600" b="1" dirty="0" smtClean="0"/>
              <a:t> for gamma </a:t>
            </a:r>
            <a:r>
              <a:rPr lang="fr-FR" sz="1600" b="1" dirty="0" err="1" smtClean="0"/>
              <a:t>spectroscopy</a:t>
            </a:r>
            <a:endParaRPr lang="fr-FR" sz="1600" b="1" dirty="0" smtClean="0"/>
          </a:p>
          <a:p>
            <a:endParaRPr lang="fr-FR" sz="1600" dirty="0"/>
          </a:p>
          <a:p>
            <a:r>
              <a:rPr lang="fr-FR" sz="1600" dirty="0" err="1" smtClean="0"/>
              <a:t>Pay</a:t>
            </a:r>
            <a:r>
              <a:rPr lang="fr-FR" sz="1600" dirty="0" smtClean="0"/>
              <a:t> attention: </a:t>
            </a:r>
            <a:r>
              <a:rPr lang="fr-FR" sz="1600" dirty="0" err="1" smtClean="0"/>
              <a:t>prediction</a:t>
            </a:r>
            <a:r>
              <a:rPr lang="fr-FR" sz="1600" dirty="0" smtClean="0"/>
              <a:t> of the proportions for </a:t>
            </a: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 err="1" smtClean="0"/>
              <a:t>radioelement</a:t>
            </a:r>
            <a:r>
              <a:rPr lang="fr-FR" sz="1600" dirty="0" smtClean="0"/>
              <a:t> (not </a:t>
            </a:r>
            <a:r>
              <a:rPr lang="fr-FR" sz="1600" dirty="0" err="1" smtClean="0"/>
              <a:t>their</a:t>
            </a:r>
            <a:r>
              <a:rPr lang="fr-FR" sz="1600" dirty="0" smtClean="0"/>
              <a:t> </a:t>
            </a:r>
            <a:r>
              <a:rPr lang="fr-FR" sz="1600" dirty="0" err="1" smtClean="0"/>
              <a:t>presence</a:t>
            </a:r>
            <a:r>
              <a:rPr lang="fr-FR" sz="1600" dirty="0" smtClean="0"/>
              <a:t>)</a:t>
            </a:r>
          </a:p>
          <a:p>
            <a:r>
              <a:rPr lang="fr-FR" sz="1600" dirty="0"/>
              <a:t>	</a:t>
            </a: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err="1" smtClean="0">
                <a:sym typeface="Wingdings" panose="05000000000000000000" pitchFamily="2" charset="2"/>
              </a:rPr>
              <a:t>Regression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problem</a:t>
            </a:r>
            <a:endParaRPr lang="fr-FR" sz="1600" dirty="0" smtClean="0">
              <a:sym typeface="Wingdings" panose="05000000000000000000" pitchFamily="2" charset="2"/>
            </a:endParaRPr>
          </a:p>
          <a:p>
            <a:r>
              <a:rPr lang="fr-FR" sz="1600" dirty="0">
                <a:sym typeface="Wingdings" panose="05000000000000000000" pitchFamily="2" charset="2"/>
              </a:rPr>
              <a:t>	</a:t>
            </a:r>
            <a:r>
              <a:rPr lang="fr-FR" sz="1600" dirty="0" smtClean="0">
                <a:sym typeface="Wingdings" panose="05000000000000000000" pitchFamily="2" charset="2"/>
              </a:rPr>
              <a:t> </a:t>
            </a:r>
            <a:r>
              <a:rPr lang="fr-FR" sz="1600" dirty="0" err="1" smtClean="0">
                <a:sym typeface="Wingdings" panose="05000000000000000000" pitchFamily="2" charset="2"/>
              </a:rPr>
              <a:t>Uncertainty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sym typeface="Wingdings" panose="05000000000000000000" pitchFamily="2" charset="2"/>
              </a:rPr>
              <a:t>prediction</a:t>
            </a:r>
            <a:r>
              <a:rPr lang="fr-FR" sz="1600" dirty="0" smtClean="0">
                <a:sym typeface="Wingdings" panose="05000000000000000000" pitchFamily="2" charset="2"/>
              </a:rPr>
              <a:t> by MC-Dropout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347808" y="2863635"/>
            <a:ext cx="1160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/>
              <a:t>Example</a:t>
            </a:r>
            <a:r>
              <a:rPr lang="fr-FR" sz="2000" b="1" dirty="0" smtClean="0"/>
              <a:t>:</a:t>
            </a:r>
            <a:endParaRPr lang="fr-FR"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9" b="1709"/>
          <a:stretch/>
        </p:blipFill>
        <p:spPr>
          <a:xfrm>
            <a:off x="639585" y="3232966"/>
            <a:ext cx="11103937" cy="3306729"/>
          </a:xfrm>
          <a:prstGeom prst="rect">
            <a:avLst/>
          </a:prstGeom>
        </p:spPr>
      </p:pic>
      <p:sp>
        <p:nvSpPr>
          <p:cNvPr id="9" name="Titre 3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/>
              <a:t>Validation of </a:t>
            </a:r>
            <a:r>
              <a:rPr lang="fr-FR" dirty="0" err="1"/>
              <a:t>uncertainties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23460" y="874045"/>
            <a:ext cx="43431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Calibration </a:t>
            </a:r>
            <a:r>
              <a:rPr lang="fr-FR" b="1" dirty="0" err="1"/>
              <a:t>curves</a:t>
            </a:r>
            <a:r>
              <a:rPr lang="fr-FR" b="1" dirty="0"/>
              <a:t> in </a:t>
            </a:r>
            <a:r>
              <a:rPr lang="fr-FR" b="1" dirty="0" err="1"/>
              <a:t>regression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8890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38514" y="1516329"/>
            <a:ext cx="7113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Calibration </a:t>
            </a:r>
            <a:r>
              <a:rPr lang="fr-FR" sz="1600" dirty="0" err="1" smtClean="0"/>
              <a:t>curves</a:t>
            </a:r>
            <a:r>
              <a:rPr lang="fr-FR" sz="1600" dirty="0" smtClean="0"/>
              <a:t> for a Dropout rate of 0,25</a:t>
            </a:r>
            <a:endParaRPr lang="fr-FR" sz="1600" dirty="0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/>
              <a:t>Validation of </a:t>
            </a:r>
            <a:r>
              <a:rPr lang="fr-FR" dirty="0" err="1"/>
              <a:t>uncertainties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358" y="1511041"/>
            <a:ext cx="974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Application: </a:t>
            </a:r>
            <a:r>
              <a:rPr lang="fr-FR" sz="1600" b="1" dirty="0" err="1"/>
              <a:t>examples</a:t>
            </a:r>
            <a:r>
              <a:rPr lang="fr-FR" sz="1600" b="1" dirty="0"/>
              <a:t> for gamma </a:t>
            </a:r>
            <a:r>
              <a:rPr lang="fr-FR" sz="1600" b="1" dirty="0" err="1"/>
              <a:t>spectroscopy</a:t>
            </a:r>
            <a:endParaRPr lang="fr-FR" sz="1600" b="1" dirty="0"/>
          </a:p>
          <a:p>
            <a:endParaRPr lang="fr-FR" sz="1600" dirty="0"/>
          </a:p>
        </p:txBody>
      </p:sp>
      <p:sp>
        <p:nvSpPr>
          <p:cNvPr id="10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02DD3979-9E17-4808-8B90-336846C8A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49</a:t>
            </a:fld>
            <a:endParaRPr lang="fr-FR" sz="1000" b="0" strike="noStrike" spc="-1">
              <a:latin typeface="Times New Roman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1" y="2020113"/>
            <a:ext cx="10245451" cy="44823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82" name="TextShape 2"/>
          <p:cNvSpPr txBox="1"/>
          <p:nvPr/>
        </p:nvSpPr>
        <p:spPr>
          <a:xfrm>
            <a:off x="7966588" y="4921618"/>
            <a:ext cx="2675974" cy="5999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fr-FR" sz="1600" b="0" strike="noStrike" spc="-1" dirty="0" smtClean="0">
                <a:latin typeface="Arial"/>
              </a:rPr>
              <a:t>Size of the </a:t>
            </a:r>
            <a:r>
              <a:rPr lang="fr-FR" sz="1600" b="0" strike="noStrike" spc="-1" dirty="0" err="1" smtClean="0">
                <a:latin typeface="Arial"/>
              </a:rPr>
              <a:t>interquantile</a:t>
            </a:r>
            <a:r>
              <a:rPr lang="fr-FR" sz="1600" b="0" strike="noStrike" spc="-1" dirty="0" smtClean="0">
                <a:latin typeface="Arial"/>
              </a:rPr>
              <a:t> </a:t>
            </a:r>
            <a:r>
              <a:rPr lang="fr-FR" sz="1600" b="0" strike="noStrike" spc="-1" dirty="0" err="1" smtClean="0">
                <a:latin typeface="Arial"/>
              </a:rPr>
              <a:t>interval</a:t>
            </a:r>
            <a:r>
              <a:rPr lang="fr-FR" sz="1600" b="0" strike="noStrike" spc="-1" dirty="0" smtClean="0">
                <a:latin typeface="Arial"/>
              </a:rPr>
              <a:t> at 95</a:t>
            </a:r>
            <a:r>
              <a:rPr lang="fr-FR" sz="1600" b="0" strike="noStrike" spc="-1" dirty="0">
                <a:latin typeface="Arial"/>
              </a:rPr>
              <a:t> </a:t>
            </a:r>
            <a:r>
              <a:rPr lang="fr-FR" sz="1600" b="0" strike="noStrike" spc="-1" dirty="0" smtClean="0">
                <a:latin typeface="Arial"/>
              </a:rPr>
              <a:t>%: </a:t>
            </a:r>
            <a:r>
              <a:rPr lang="fr-FR" sz="1600" b="1" spc="-1" dirty="0" smtClean="0">
                <a:latin typeface="Arial"/>
              </a:rPr>
              <a:t>5 %</a:t>
            </a:r>
            <a:r>
              <a:rPr lang="fr-FR" sz="1600" b="1" strike="noStrike" spc="-1" dirty="0" smtClean="0">
                <a:latin typeface="Arial"/>
              </a:rPr>
              <a:t>  </a:t>
            </a:r>
            <a:endParaRPr lang="fr-FR" sz="1600" b="1" strike="noStrike" spc="-1" dirty="0"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460" y="874045"/>
            <a:ext cx="434317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Calibration </a:t>
            </a:r>
            <a:r>
              <a:rPr lang="fr-FR" b="1" dirty="0" err="1"/>
              <a:t>curves</a:t>
            </a:r>
            <a:r>
              <a:rPr lang="fr-FR" b="1" dirty="0"/>
              <a:t> in </a:t>
            </a:r>
            <a:r>
              <a:rPr lang="fr-FR" b="1" dirty="0" err="1"/>
              <a:t>regression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0535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76588" y="196179"/>
            <a:ext cx="6657218" cy="379192"/>
          </a:xfrm>
        </p:spPr>
        <p:txBody>
          <a:bodyPr/>
          <a:lstStyle/>
          <a:p>
            <a:r>
              <a:rPr lang="fr-FR" dirty="0" err="1"/>
              <a:t>Predictive</a:t>
            </a:r>
            <a:r>
              <a:rPr lang="fr-FR" dirty="0"/>
              <a:t>, </a:t>
            </a:r>
            <a:r>
              <a:rPr lang="fr-FR" dirty="0" err="1"/>
              <a:t>aleatoric</a:t>
            </a:r>
            <a:r>
              <a:rPr lang="fr-FR" dirty="0"/>
              <a:t> and </a:t>
            </a:r>
            <a:r>
              <a:rPr lang="fr-FR" dirty="0" err="1"/>
              <a:t>epistemic</a:t>
            </a:r>
            <a:r>
              <a:rPr lang="fr-FR" dirty="0"/>
              <a:t> </a:t>
            </a:r>
            <a:r>
              <a:rPr lang="fr-FR" dirty="0" err="1"/>
              <a:t>uncertainties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84066" y="930775"/>
            <a:ext cx="8316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 err="1" smtClean="0"/>
              <a:t>Aleatoric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uncertainty</a:t>
            </a:r>
            <a:endParaRPr lang="fr-FR" sz="2800" b="1" dirty="0" smtClean="0"/>
          </a:p>
          <a:p>
            <a:pPr algn="l"/>
            <a:endParaRPr lang="fr-FR" sz="28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80587" y="1678631"/>
            <a:ext cx="11592000" cy="3251220"/>
            <a:chOff x="144000" y="3228780"/>
            <a:chExt cx="11592000" cy="3251220"/>
          </a:xfrm>
        </p:grpSpPr>
        <p:sp>
          <p:nvSpPr>
            <p:cNvPr id="14" name="CustomShape 2"/>
            <p:cNvSpPr/>
            <p:nvPr/>
          </p:nvSpPr>
          <p:spPr>
            <a:xfrm>
              <a:off x="144000" y="3228780"/>
              <a:ext cx="3096000" cy="1152000"/>
            </a:xfrm>
            <a:custGeom>
              <a:avLst/>
              <a:gdLst/>
              <a:ahLst/>
              <a:cxnLst/>
              <a:rect l="0" t="0" r="r" b="b"/>
              <a:pathLst>
                <a:path w="8602" h="3202">
                  <a:moveTo>
                    <a:pt x="1177" y="0"/>
                  </a:moveTo>
                  <a:cubicBezTo>
                    <a:pt x="588" y="0"/>
                    <a:pt x="0" y="588"/>
                    <a:pt x="0" y="1177"/>
                  </a:cubicBezTo>
                  <a:lnTo>
                    <a:pt x="0" y="2023"/>
                  </a:lnTo>
                  <a:cubicBezTo>
                    <a:pt x="0" y="2612"/>
                    <a:pt x="588" y="3201"/>
                    <a:pt x="1177" y="3201"/>
                  </a:cubicBezTo>
                  <a:lnTo>
                    <a:pt x="7423" y="3201"/>
                  </a:lnTo>
                  <a:cubicBezTo>
                    <a:pt x="8012" y="3201"/>
                    <a:pt x="8601" y="2612"/>
                    <a:pt x="8601" y="2023"/>
                  </a:cubicBezTo>
                  <a:lnTo>
                    <a:pt x="8601" y="1177"/>
                  </a:lnTo>
                  <a:cubicBezTo>
                    <a:pt x="8601" y="588"/>
                    <a:pt x="8012" y="0"/>
                    <a:pt x="7423" y="0"/>
                  </a:cubicBezTo>
                  <a:lnTo>
                    <a:pt x="1177" y="0"/>
                  </a:lnTo>
                </a:path>
              </a:pathLst>
            </a:custGeom>
            <a:solidFill>
              <a:srgbClr val="0D1F63"/>
            </a:solidFill>
            <a:ln>
              <a:solidFill>
                <a:srgbClr val="0D1F6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fr-FR" sz="2400" b="1" strike="noStrike" spc="-1" dirty="0" err="1" smtClean="0">
                  <a:solidFill>
                    <a:schemeClr val="bg1"/>
                  </a:solidFill>
                  <a:latin typeface="Arial"/>
                </a:rPr>
                <a:t>Phenomenon</a:t>
              </a:r>
              <a:endParaRPr lang="fr-FR" sz="24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5" name="CustomShape 3"/>
            <p:cNvSpPr/>
            <p:nvPr/>
          </p:nvSpPr>
          <p:spPr>
            <a:xfrm>
              <a:off x="3312000" y="3660780"/>
              <a:ext cx="864000" cy="288000"/>
            </a:xfrm>
            <a:custGeom>
              <a:avLst/>
              <a:gdLst/>
              <a:ahLst/>
              <a:cxnLst/>
              <a:rect l="0" t="0" r="r" b="b"/>
              <a:pathLst>
                <a:path w="2402" h="802">
                  <a:moveTo>
                    <a:pt x="0" y="220"/>
                  </a:moveTo>
                  <a:lnTo>
                    <a:pt x="1636" y="220"/>
                  </a:lnTo>
                  <a:lnTo>
                    <a:pt x="1636" y="0"/>
                  </a:lnTo>
                  <a:lnTo>
                    <a:pt x="2401" y="400"/>
                  </a:lnTo>
                  <a:lnTo>
                    <a:pt x="1636" y="801"/>
                  </a:lnTo>
                  <a:lnTo>
                    <a:pt x="1636" y="580"/>
                  </a:lnTo>
                  <a:lnTo>
                    <a:pt x="0" y="580"/>
                  </a:lnTo>
                  <a:lnTo>
                    <a:pt x="0" y="220"/>
                  </a:lnTo>
                </a:path>
              </a:pathLst>
            </a:custGeom>
            <a:solidFill>
              <a:srgbClr val="5C2D91"/>
            </a:solidFill>
            <a:ln>
              <a:solidFill>
                <a:srgbClr val="33002B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4"/>
            <p:cNvSpPr/>
            <p:nvPr/>
          </p:nvSpPr>
          <p:spPr>
            <a:xfrm>
              <a:off x="4248000" y="3228780"/>
              <a:ext cx="3240000" cy="1152000"/>
            </a:xfrm>
            <a:custGeom>
              <a:avLst/>
              <a:gdLst/>
              <a:ahLst/>
              <a:cxnLst/>
              <a:rect l="0" t="0" r="r" b="b"/>
              <a:pathLst>
                <a:path w="9002" h="3202">
                  <a:moveTo>
                    <a:pt x="1177" y="0"/>
                  </a:moveTo>
                  <a:cubicBezTo>
                    <a:pt x="588" y="0"/>
                    <a:pt x="0" y="588"/>
                    <a:pt x="0" y="1177"/>
                  </a:cubicBezTo>
                  <a:lnTo>
                    <a:pt x="0" y="2023"/>
                  </a:lnTo>
                  <a:cubicBezTo>
                    <a:pt x="0" y="2612"/>
                    <a:pt x="588" y="3201"/>
                    <a:pt x="1177" y="3201"/>
                  </a:cubicBezTo>
                  <a:lnTo>
                    <a:pt x="7823" y="3201"/>
                  </a:lnTo>
                  <a:cubicBezTo>
                    <a:pt x="8412" y="3201"/>
                    <a:pt x="9001" y="2612"/>
                    <a:pt x="9001" y="2023"/>
                  </a:cubicBezTo>
                  <a:lnTo>
                    <a:pt x="9001" y="1177"/>
                  </a:lnTo>
                  <a:cubicBezTo>
                    <a:pt x="9001" y="588"/>
                    <a:pt x="8412" y="0"/>
                    <a:pt x="7823" y="0"/>
                  </a:cubicBezTo>
                  <a:lnTo>
                    <a:pt x="1177" y="0"/>
                  </a:lnTo>
                </a:path>
              </a:pathLst>
            </a:custGeom>
            <a:solidFill>
              <a:srgbClr val="1C3687"/>
            </a:solidFill>
            <a:ln>
              <a:solidFill>
                <a:srgbClr val="0D1F6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fr-FR" sz="2400" b="1" spc="-1" dirty="0" smtClean="0">
                  <a:solidFill>
                    <a:schemeClr val="bg1"/>
                  </a:solidFill>
                  <a:latin typeface="Arial"/>
                </a:rPr>
                <a:t>Observations</a:t>
              </a:r>
              <a:endParaRPr lang="fr-FR" sz="2400" b="0" strike="noStrike" spc="-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18" name="CustomShape 5"/>
            <p:cNvSpPr/>
            <p:nvPr/>
          </p:nvSpPr>
          <p:spPr>
            <a:xfrm>
              <a:off x="8496000" y="3228780"/>
              <a:ext cx="3240000" cy="1152000"/>
            </a:xfrm>
            <a:custGeom>
              <a:avLst/>
              <a:gdLst/>
              <a:ahLst/>
              <a:cxnLst/>
              <a:rect l="0" t="0" r="r" b="b"/>
              <a:pathLst>
                <a:path w="9002" h="3202">
                  <a:moveTo>
                    <a:pt x="1177" y="0"/>
                  </a:moveTo>
                  <a:cubicBezTo>
                    <a:pt x="588" y="0"/>
                    <a:pt x="0" y="588"/>
                    <a:pt x="0" y="1177"/>
                  </a:cubicBezTo>
                  <a:lnTo>
                    <a:pt x="0" y="2023"/>
                  </a:lnTo>
                  <a:cubicBezTo>
                    <a:pt x="0" y="2612"/>
                    <a:pt x="588" y="3201"/>
                    <a:pt x="1177" y="3201"/>
                  </a:cubicBezTo>
                  <a:lnTo>
                    <a:pt x="7823" y="3201"/>
                  </a:lnTo>
                  <a:cubicBezTo>
                    <a:pt x="8412" y="3201"/>
                    <a:pt x="9001" y="2612"/>
                    <a:pt x="9001" y="2023"/>
                  </a:cubicBezTo>
                  <a:lnTo>
                    <a:pt x="9001" y="1177"/>
                  </a:lnTo>
                  <a:cubicBezTo>
                    <a:pt x="9001" y="588"/>
                    <a:pt x="8412" y="0"/>
                    <a:pt x="7823" y="0"/>
                  </a:cubicBezTo>
                  <a:lnTo>
                    <a:pt x="1177" y="0"/>
                  </a:lnTo>
                </a:path>
              </a:pathLst>
            </a:custGeom>
            <a:solidFill>
              <a:srgbClr val="1B75BC"/>
            </a:solidFill>
            <a:ln>
              <a:solidFill>
                <a:srgbClr val="0D1F6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fr-FR" sz="2400" b="1" strike="noStrike" spc="-1" dirty="0" err="1" smtClean="0">
                  <a:solidFill>
                    <a:srgbClr val="FFFFFF"/>
                  </a:solidFill>
                  <a:latin typeface="Arial"/>
                </a:rPr>
                <a:t>Observed</a:t>
              </a:r>
              <a:r>
                <a:rPr lang="fr-FR" sz="2400" b="1" strike="noStrike" spc="-1" dirty="0" smtClean="0">
                  <a:solidFill>
                    <a:srgbClr val="FFFFFF"/>
                  </a:solidFill>
                  <a:latin typeface="Arial"/>
                </a:rPr>
                <a:t> data</a:t>
              </a:r>
              <a:endParaRPr lang="fr-FR" sz="2400" b="0" strike="noStrike" spc="-1" dirty="0">
                <a:latin typeface="Arial"/>
              </a:endParaRPr>
            </a:p>
          </p:txBody>
        </p:sp>
        <p:sp>
          <p:nvSpPr>
            <p:cNvPr id="19" name="CustomShape 6"/>
            <p:cNvSpPr/>
            <p:nvPr/>
          </p:nvSpPr>
          <p:spPr>
            <a:xfrm>
              <a:off x="7659000" y="3660780"/>
              <a:ext cx="765000" cy="288000"/>
            </a:xfrm>
            <a:custGeom>
              <a:avLst/>
              <a:gdLst/>
              <a:ahLst/>
              <a:cxnLst/>
              <a:rect l="0" t="0" r="r" b="b"/>
              <a:pathLst>
                <a:path w="2127" h="802">
                  <a:moveTo>
                    <a:pt x="0" y="220"/>
                  </a:moveTo>
                  <a:lnTo>
                    <a:pt x="1448" y="220"/>
                  </a:lnTo>
                  <a:lnTo>
                    <a:pt x="1448" y="0"/>
                  </a:lnTo>
                  <a:lnTo>
                    <a:pt x="2126" y="400"/>
                  </a:lnTo>
                  <a:lnTo>
                    <a:pt x="1448" y="801"/>
                  </a:lnTo>
                  <a:lnTo>
                    <a:pt x="1448" y="580"/>
                  </a:lnTo>
                  <a:lnTo>
                    <a:pt x="0" y="580"/>
                  </a:lnTo>
                  <a:lnTo>
                    <a:pt x="0" y="220"/>
                  </a:lnTo>
                </a:path>
              </a:pathLst>
            </a:custGeom>
            <a:solidFill>
              <a:srgbClr val="A3238E"/>
            </a:solidFill>
            <a:ln>
              <a:solidFill>
                <a:srgbClr val="33002B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Line 9"/>
            <p:cNvSpPr/>
            <p:nvPr/>
          </p:nvSpPr>
          <p:spPr>
            <a:xfrm flipV="1">
              <a:off x="4341996" y="4380780"/>
              <a:ext cx="410004" cy="65922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1"/>
            <p:cNvSpPr/>
            <p:nvPr/>
          </p:nvSpPr>
          <p:spPr>
            <a:xfrm>
              <a:off x="144000" y="5040000"/>
              <a:ext cx="2592000" cy="1440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fr-FR" sz="2000" strike="noStrike" spc="-1" dirty="0" err="1" smtClean="0">
                  <a:solidFill>
                    <a:srgbClr val="21409A"/>
                  </a:solidFill>
                  <a:latin typeface="Arial"/>
                </a:rPr>
                <a:t>Randomness</a:t>
              </a:r>
              <a:r>
                <a:rPr lang="fr-FR" sz="2000" spc="-1" dirty="0">
                  <a:solidFill>
                    <a:srgbClr val="21409A"/>
                  </a:solidFill>
                  <a:latin typeface="Arial"/>
                </a:rPr>
                <a:t/>
              </a:r>
              <a:br>
                <a:rPr lang="fr-FR" sz="2000" spc="-1" dirty="0">
                  <a:solidFill>
                    <a:srgbClr val="21409A"/>
                  </a:solidFill>
                  <a:latin typeface="Arial"/>
                </a:rPr>
              </a:br>
              <a:r>
                <a:rPr lang="fr-FR" sz="2000" spc="-1" dirty="0" smtClean="0">
                  <a:solidFill>
                    <a:srgbClr val="21409A"/>
                  </a:solidFill>
                  <a:latin typeface="Arial"/>
                </a:rPr>
                <a:t>in the</a:t>
              </a:r>
              <a:br>
                <a:rPr lang="fr-FR" sz="2000" spc="-1" dirty="0" smtClean="0">
                  <a:solidFill>
                    <a:srgbClr val="21409A"/>
                  </a:solidFill>
                  <a:latin typeface="Arial"/>
                </a:rPr>
              </a:br>
              <a:r>
                <a:rPr lang="fr-FR" sz="2000" spc="-1" dirty="0" err="1" smtClean="0">
                  <a:solidFill>
                    <a:srgbClr val="21409A"/>
                  </a:solidFill>
                  <a:latin typeface="Arial"/>
                </a:rPr>
                <a:t>phenomenon</a:t>
              </a:r>
              <a:endParaRPr lang="fr-FR" sz="2000" strike="noStrike" spc="-1" dirty="0">
                <a:latin typeface="Arial"/>
              </a:endParaRPr>
            </a:p>
          </p:txBody>
        </p:sp>
        <p:sp>
          <p:nvSpPr>
            <p:cNvPr id="22" name="Line 12"/>
            <p:cNvSpPr/>
            <p:nvPr/>
          </p:nvSpPr>
          <p:spPr>
            <a:xfrm flipH="1" flipV="1">
              <a:off x="6768000" y="4380780"/>
              <a:ext cx="456534" cy="576000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13"/>
            <p:cNvSpPr/>
            <p:nvPr/>
          </p:nvSpPr>
          <p:spPr>
            <a:xfrm>
              <a:off x="6069997" y="4959669"/>
              <a:ext cx="2592000" cy="1440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fr-FR" sz="2000" strike="noStrike" spc="-1" dirty="0" err="1" smtClean="0">
                  <a:solidFill>
                    <a:srgbClr val="21409A"/>
                  </a:solidFill>
                  <a:latin typeface="Arial"/>
                </a:rPr>
                <a:t>Error</a:t>
              </a:r>
              <a:r>
                <a:rPr lang="fr-FR" sz="2000" strike="noStrike" spc="-1" dirty="0" smtClean="0">
                  <a:solidFill>
                    <a:srgbClr val="21409A"/>
                  </a:solidFill>
                  <a:latin typeface="Arial"/>
                </a:rPr>
                <a:t> and noise</a:t>
              </a:r>
              <a:br>
                <a:rPr lang="fr-FR" sz="2000" strike="noStrike" spc="-1" dirty="0" smtClean="0">
                  <a:solidFill>
                    <a:srgbClr val="21409A"/>
                  </a:solidFill>
                  <a:latin typeface="Arial"/>
                </a:rPr>
              </a:br>
              <a:r>
                <a:rPr lang="fr-FR" sz="2000" strike="noStrike" spc="-1" dirty="0" smtClean="0">
                  <a:solidFill>
                    <a:srgbClr val="21409A"/>
                  </a:solidFill>
                  <a:latin typeface="Arial"/>
                </a:rPr>
                <a:t>in </a:t>
              </a:r>
              <a:r>
                <a:rPr lang="fr-FR" sz="2000" strike="noStrike" spc="-1" dirty="0" err="1" smtClean="0">
                  <a:solidFill>
                    <a:srgbClr val="21409A"/>
                  </a:solidFill>
                  <a:latin typeface="Arial"/>
                </a:rPr>
                <a:t>measurements</a:t>
              </a:r>
              <a:endParaRPr lang="fr-FR" sz="2000" spc="-1" dirty="0">
                <a:solidFill>
                  <a:srgbClr val="21409A"/>
                </a:solidFill>
                <a:latin typeface="Arial"/>
              </a:endParaRPr>
            </a:p>
          </p:txBody>
        </p:sp>
        <p:sp>
          <p:nvSpPr>
            <p:cNvPr id="25" name="CustomShape 14"/>
            <p:cNvSpPr/>
            <p:nvPr/>
          </p:nvSpPr>
          <p:spPr>
            <a:xfrm>
              <a:off x="3023999" y="5040000"/>
              <a:ext cx="2592000" cy="1440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fr-FR" sz="2000" spc="-1" dirty="0" err="1" smtClean="0">
                  <a:solidFill>
                    <a:srgbClr val="21409A"/>
                  </a:solidFill>
                  <a:latin typeface="Arial"/>
                </a:rPr>
                <a:t>Missing</a:t>
              </a:r>
              <a:r>
                <a:rPr lang="fr-FR" sz="2000" spc="-1" dirty="0" smtClean="0">
                  <a:solidFill>
                    <a:srgbClr val="21409A"/>
                  </a:solidFill>
                  <a:latin typeface="Arial"/>
                </a:rPr>
                <a:t> data</a:t>
              </a:r>
              <a:endParaRPr lang="fr-FR" sz="2000" strike="noStrike" spc="-1" dirty="0">
                <a:latin typeface="Arial"/>
              </a:endParaRPr>
            </a:p>
          </p:txBody>
        </p:sp>
        <p:sp>
          <p:nvSpPr>
            <p:cNvPr id="26" name="Line 15"/>
            <p:cNvSpPr/>
            <p:nvPr/>
          </p:nvSpPr>
          <p:spPr>
            <a:xfrm flipH="1" flipV="1">
              <a:off x="1485585" y="4380779"/>
              <a:ext cx="1" cy="659218"/>
            </a:xfrm>
            <a:prstGeom prst="line">
              <a:avLst/>
            </a:prstGeom>
            <a:ln>
              <a:solidFill>
                <a:srgbClr val="3465A4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" name="ZoneTexte 5"/>
          <p:cNvSpPr txBox="1"/>
          <p:nvPr/>
        </p:nvSpPr>
        <p:spPr>
          <a:xfrm>
            <a:off x="377720" y="5119995"/>
            <a:ext cx="11125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Uncertainty</a:t>
            </a:r>
            <a:r>
              <a:rPr lang="fr-FR" sz="1800" dirty="0" smtClean="0"/>
              <a:t> </a:t>
            </a:r>
            <a:r>
              <a:rPr lang="fr-FR" sz="1800" dirty="0" err="1" smtClean="0"/>
              <a:t>intrinsic</a:t>
            </a:r>
            <a:r>
              <a:rPr lang="fr-FR" sz="1800" dirty="0" smtClean="0"/>
              <a:t> </a:t>
            </a:r>
            <a:r>
              <a:rPr lang="fr-FR" sz="1800" dirty="0" err="1" smtClean="0"/>
              <a:t>within</a:t>
            </a:r>
            <a:r>
              <a:rPr lang="fr-FR" sz="1800" dirty="0" smtClean="0"/>
              <a:t> the data, </a:t>
            </a:r>
            <a:r>
              <a:rPr lang="fr-FR" sz="1800" dirty="0" err="1" smtClean="0"/>
              <a:t>irreducible</a:t>
            </a:r>
            <a:r>
              <a:rPr lang="fr-FR" sz="1800" dirty="0" smtClean="0"/>
              <a:t> by </a:t>
            </a:r>
            <a:r>
              <a:rPr lang="fr-FR" sz="1800" dirty="0" err="1" smtClean="0"/>
              <a:t>improving</a:t>
            </a:r>
            <a:r>
              <a:rPr lang="fr-FR" sz="1800" dirty="0" smtClean="0"/>
              <a:t> the model or </a:t>
            </a:r>
            <a:r>
              <a:rPr lang="fr-FR" sz="1800" dirty="0" err="1" smtClean="0"/>
              <a:t>increasing</a:t>
            </a:r>
            <a:r>
              <a:rPr lang="fr-FR" sz="1800" dirty="0" smtClean="0"/>
              <a:t> the </a:t>
            </a:r>
            <a:r>
              <a:rPr lang="fr-FR" sz="1800" dirty="0" err="1" smtClean="0"/>
              <a:t>dataset</a:t>
            </a:r>
            <a:endParaRPr lang="fr-FR" sz="1800" dirty="0" smtClean="0"/>
          </a:p>
          <a:p>
            <a:pPr algn="l"/>
            <a:r>
              <a:rPr lang="fr-FR" sz="1800" dirty="0" smtClean="0"/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 </a:t>
            </a:r>
            <a:r>
              <a:rPr lang="fr-FR" sz="1800" b="1" dirty="0" smtClean="0">
                <a:sym typeface="Wingdings" panose="05000000000000000000" pitchFamily="2" charset="2"/>
              </a:rPr>
              <a:t>A </a:t>
            </a:r>
            <a:r>
              <a:rPr lang="fr-FR" sz="1800" b="1" dirty="0" err="1" smtClean="0">
                <a:sym typeface="Wingdings" panose="05000000000000000000" pitchFamily="2" charset="2"/>
              </a:rPr>
              <a:t>larger</a:t>
            </a:r>
            <a:r>
              <a:rPr lang="fr-FR" sz="1800" b="1" dirty="0" smtClean="0"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ym typeface="Wingdings" panose="05000000000000000000" pitchFamily="2" charset="2"/>
              </a:rPr>
              <a:t>dataset</a:t>
            </a:r>
            <a:r>
              <a:rPr lang="fr-FR" sz="1800" b="1" dirty="0" smtClean="0"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ym typeface="Wingdings" panose="05000000000000000000" pitchFamily="2" charset="2"/>
              </a:rPr>
              <a:t>does</a:t>
            </a:r>
            <a:r>
              <a:rPr lang="fr-FR" sz="1800" b="1" dirty="0" smtClean="0">
                <a:sym typeface="Wingdings" panose="05000000000000000000" pitchFamily="2" charset="2"/>
              </a:rPr>
              <a:t> not </a:t>
            </a:r>
            <a:r>
              <a:rPr lang="fr-FR" sz="1800" b="1" dirty="0" err="1" smtClean="0">
                <a:sym typeface="Wingdings" panose="05000000000000000000" pitchFamily="2" charset="2"/>
              </a:rPr>
              <a:t>reduce</a:t>
            </a:r>
            <a:r>
              <a:rPr lang="fr-FR" sz="1800" b="1" dirty="0" smtClean="0"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ym typeface="Wingdings" panose="05000000000000000000" pitchFamily="2" charset="2"/>
              </a:rPr>
              <a:t>aleatoric</a:t>
            </a:r>
            <a:r>
              <a:rPr lang="fr-FR" sz="1800" b="1" dirty="0" smtClean="0"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ym typeface="Wingdings" panose="05000000000000000000" pitchFamily="2" charset="2"/>
              </a:rPr>
              <a:t>uncertainty</a:t>
            </a:r>
            <a:r>
              <a:rPr lang="fr-FR" sz="1800" b="1" dirty="0" smtClean="0">
                <a:sym typeface="Wingdings" panose="05000000000000000000" pitchFamily="2" charset="2"/>
              </a:rPr>
              <a:t>, but </a:t>
            </a:r>
            <a:r>
              <a:rPr lang="fr-FR" sz="1800" b="1" dirty="0" err="1" smtClean="0">
                <a:sym typeface="Wingdings" panose="05000000000000000000" pitchFamily="2" charset="2"/>
              </a:rPr>
              <a:t>it</a:t>
            </a:r>
            <a:r>
              <a:rPr lang="fr-FR" sz="1800" b="1" dirty="0" smtClean="0">
                <a:sym typeface="Wingdings" panose="05000000000000000000" pitchFamily="2" charset="2"/>
              </a:rPr>
              <a:t> </a:t>
            </a:r>
            <a:r>
              <a:rPr lang="fr-FR" sz="1800" b="1" dirty="0" err="1" smtClean="0">
                <a:sym typeface="Wingdings" panose="05000000000000000000" pitchFamily="2" charset="2"/>
              </a:rPr>
              <a:t>helps</a:t>
            </a:r>
            <a:r>
              <a:rPr lang="fr-FR" sz="1800" b="1" dirty="0" smtClean="0">
                <a:sym typeface="Wingdings" panose="05000000000000000000" pitchFamily="2" charset="2"/>
              </a:rPr>
              <a:t> to </a:t>
            </a:r>
            <a:r>
              <a:rPr lang="fr-FR" sz="1800" b="1" dirty="0" err="1" smtClean="0">
                <a:sym typeface="Wingdings" panose="05000000000000000000" pitchFamily="2" charset="2"/>
              </a:rPr>
              <a:t>give</a:t>
            </a:r>
            <a:r>
              <a:rPr lang="fr-FR" sz="1800" b="1" dirty="0" smtClean="0">
                <a:sym typeface="Wingdings" panose="05000000000000000000" pitchFamily="2" charset="2"/>
              </a:rPr>
              <a:t> a </a:t>
            </a:r>
            <a:r>
              <a:rPr lang="fr-FR" sz="1800" b="1" dirty="0" err="1" smtClean="0">
                <a:sym typeface="Wingdings" panose="05000000000000000000" pitchFamily="2" charset="2"/>
              </a:rPr>
              <a:t>better</a:t>
            </a:r>
            <a:r>
              <a:rPr lang="fr-FR" sz="1800" b="1" dirty="0" smtClean="0">
                <a:sym typeface="Wingdings" panose="05000000000000000000" pitchFamily="2" charset="2"/>
              </a:rPr>
              <a:t> estimation! </a:t>
            </a:r>
          </a:p>
          <a:p>
            <a:pPr algn="l"/>
            <a:endParaRPr lang="fr-FR" sz="1800" b="1" dirty="0" smtClean="0">
              <a:sym typeface="Wingdings" panose="05000000000000000000" pitchFamily="2" charset="2"/>
            </a:endParaRPr>
          </a:p>
          <a:p>
            <a:pPr algn="l"/>
            <a:r>
              <a:rPr lang="fr-FR" sz="1800" dirty="0" err="1" smtClean="0">
                <a:sym typeface="Wingdings" panose="05000000000000000000" pitchFamily="2" charset="2"/>
              </a:rPr>
              <a:t>We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can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reduce</a:t>
            </a:r>
            <a:r>
              <a:rPr lang="fr-FR" sz="1800" dirty="0" smtClean="0">
                <a:sym typeface="Wingdings" panose="05000000000000000000" pitchFamily="2" charset="2"/>
              </a:rPr>
              <a:t> the </a:t>
            </a:r>
            <a:r>
              <a:rPr lang="fr-FR" sz="1800" dirty="0" err="1" smtClean="0">
                <a:sym typeface="Wingdings" panose="05000000000000000000" pitchFamily="2" charset="2"/>
              </a:rPr>
              <a:t>aleatoric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uncertainty</a:t>
            </a:r>
            <a:r>
              <a:rPr lang="fr-FR" sz="1800" dirty="0" smtClean="0">
                <a:sym typeface="Wingdings" panose="05000000000000000000" pitchFamily="2" charset="2"/>
              </a:rPr>
              <a:t> by </a:t>
            </a:r>
            <a:r>
              <a:rPr lang="fr-FR" sz="1800" dirty="0" err="1" smtClean="0">
                <a:sym typeface="Wingdings" panose="05000000000000000000" pitchFamily="2" charset="2"/>
              </a:rPr>
              <a:t>improving</a:t>
            </a:r>
            <a:r>
              <a:rPr lang="fr-FR" sz="1800" dirty="0" smtClean="0">
                <a:sym typeface="Wingdings" panose="05000000000000000000" pitchFamily="2" charset="2"/>
              </a:rPr>
              <a:t> the </a:t>
            </a:r>
            <a:r>
              <a:rPr lang="fr-FR" sz="1800" dirty="0" err="1" smtClean="0">
                <a:sym typeface="Wingdings" panose="05000000000000000000" pitchFamily="2" charset="2"/>
              </a:rPr>
              <a:t>measurement</a:t>
            </a:r>
            <a:r>
              <a:rPr lang="fr-FR" sz="1800" dirty="0" smtClean="0">
                <a:sym typeface="Wingdings" panose="05000000000000000000" pitchFamily="2" charset="2"/>
              </a:rPr>
              <a:t> (</a:t>
            </a:r>
            <a:r>
              <a:rPr lang="fr-FR" sz="1800" dirty="0" err="1" smtClean="0">
                <a:sym typeface="Wingdings" panose="05000000000000000000" pitchFamily="2" charset="2"/>
              </a:rPr>
              <a:t>reducing</a:t>
            </a:r>
            <a:r>
              <a:rPr lang="fr-FR" sz="1800" dirty="0" smtClean="0">
                <a:sym typeface="Wingdings" panose="05000000000000000000" pitchFamily="2" charset="2"/>
              </a:rPr>
              <a:t> the </a:t>
            </a:r>
            <a:r>
              <a:rPr lang="fr-FR" sz="1800" dirty="0" err="1" smtClean="0">
                <a:sym typeface="Wingdings" panose="05000000000000000000" pitchFamily="2" charset="2"/>
              </a:rPr>
              <a:t>error</a:t>
            </a:r>
            <a:r>
              <a:rPr lang="fr-FR" sz="1800" dirty="0" smtClean="0">
                <a:sym typeface="Wingdings" panose="05000000000000000000" pitchFamily="2" charset="2"/>
              </a:rPr>
              <a:t> or noise) for instance.</a:t>
            </a:r>
            <a:endParaRPr lang="fr-FR" sz="1800" dirty="0" smtClean="0"/>
          </a:p>
        </p:txBody>
      </p:sp>
      <p:cxnSp>
        <p:nvCxnSpPr>
          <p:cNvPr id="9" name="Connecteur droit avec flèche 8"/>
          <p:cNvCxnSpPr>
            <a:endCxn id="24" idx="6"/>
          </p:cNvCxnSpPr>
          <p:nvPr/>
        </p:nvCxnSpPr>
        <p:spPr>
          <a:xfrm flipH="1">
            <a:off x="8698584" y="3953691"/>
            <a:ext cx="497667" cy="175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232593" y="3489848"/>
            <a:ext cx="253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Statistical</a:t>
            </a:r>
            <a:r>
              <a:rPr lang="fr-FR" sz="1800" dirty="0" smtClean="0"/>
              <a:t> and </a:t>
            </a:r>
            <a:r>
              <a:rPr lang="fr-FR" sz="1800" dirty="0" err="1" smtClean="0"/>
              <a:t>systematical</a:t>
            </a:r>
            <a:r>
              <a:rPr lang="fr-FR" sz="1800" dirty="0" smtClean="0"/>
              <a:t> </a:t>
            </a:r>
            <a:r>
              <a:rPr lang="fr-FR" sz="1800" dirty="0" err="1" smtClean="0"/>
              <a:t>uncertainty</a:t>
            </a:r>
            <a:r>
              <a:rPr lang="fr-FR" sz="1800" dirty="0"/>
              <a:t> </a:t>
            </a:r>
            <a:r>
              <a:rPr lang="fr-FR" sz="1800" dirty="0" smtClean="0"/>
              <a:t>(</a:t>
            </a:r>
            <a:r>
              <a:rPr lang="fr-FR" sz="1800" dirty="0" err="1" smtClean="0"/>
              <a:t>see</a:t>
            </a:r>
            <a:r>
              <a:rPr lang="fr-FR" sz="1800" dirty="0" smtClean="0"/>
              <a:t> N. Berger talk)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819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99270" y="1780401"/>
                <a:ext cx="6580502" cy="4367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Other </a:t>
                </a:r>
                <a:r>
                  <a:rPr lang="fr-FR" sz="1600" dirty="0" err="1" smtClean="0"/>
                  <a:t>method</a:t>
                </a:r>
                <a:r>
                  <a:rPr lang="fr-FR" sz="1600" dirty="0" smtClean="0"/>
                  <a:t> to </a:t>
                </a:r>
                <a:r>
                  <a:rPr lang="fr-FR" sz="1600" dirty="0" err="1" smtClean="0"/>
                  <a:t>validate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uncertainties</a:t>
                </a:r>
                <a:r>
                  <a:rPr lang="fr-FR" sz="1600" dirty="0" smtClean="0"/>
                  <a:t> in the case of </a:t>
                </a:r>
                <a:r>
                  <a:rPr lang="fr-FR" sz="1600" dirty="0" err="1" smtClean="0"/>
                  <a:t>Density</a:t>
                </a:r>
                <a:r>
                  <a:rPr lang="fr-FR" sz="1600" dirty="0" smtClean="0"/>
                  <a:t> Neural Networks</a:t>
                </a:r>
              </a:p>
              <a:p>
                <a:endParaRPr lang="fr-FR" sz="1600" dirty="0"/>
              </a:p>
              <a:p>
                <a:r>
                  <a:rPr lang="fr-FR" sz="1600" dirty="0" err="1" smtClean="0"/>
                  <a:t>Example</a:t>
                </a:r>
                <a:r>
                  <a:rPr lang="fr-FR" sz="1600" dirty="0" smtClean="0"/>
                  <a:t>: </a:t>
                </a:r>
                <a:r>
                  <a:rPr lang="fr-FR" sz="1600" dirty="0" err="1" smtClean="0"/>
                  <a:t>we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consider</a:t>
                </a:r>
                <a:r>
                  <a:rPr lang="fr-FR" sz="1600" dirty="0" smtClean="0"/>
                  <a:t> a model </a:t>
                </a:r>
                <a:r>
                  <a:rPr lang="fr-FR" sz="1600" dirty="0" err="1" smtClean="0"/>
                  <a:t>that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estimates</a:t>
                </a:r>
                <a:r>
                  <a:rPr lang="fr-FR" sz="1600" dirty="0" smtClean="0"/>
                  <a:t>, for </a:t>
                </a:r>
                <a:r>
                  <a:rPr lang="fr-FR" sz="1600" dirty="0" err="1" smtClean="0"/>
                  <a:t>each</a:t>
                </a:r>
                <a:r>
                  <a:rPr lang="fr-FR" sz="1600" dirty="0" smtClean="0"/>
                  <a:t> input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1600" dirty="0" smtClean="0"/>
                  <a:t>, the </a:t>
                </a:r>
                <a:r>
                  <a:rPr lang="fr-FR" sz="1600" dirty="0" err="1" smtClean="0"/>
                  <a:t>mean</a:t>
                </a:r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d>
                      <m:d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1600" dirty="0" smtClean="0"/>
                  <a:t> and the standard </a:t>
                </a:r>
                <a:r>
                  <a:rPr lang="fr-FR" sz="1600" dirty="0" err="1" smtClean="0"/>
                  <a:t>deviation</a:t>
                </a:r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d>
                      <m:d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fr-FR" sz="1600" dirty="0" smtClean="0"/>
              </a:p>
              <a:p>
                <a:endParaRPr lang="fr-FR" sz="1600" dirty="0"/>
              </a:p>
              <a:p>
                <a:r>
                  <a:rPr lang="fr-FR" sz="1600" dirty="0" err="1" smtClean="0"/>
                  <a:t>We</a:t>
                </a:r>
                <a:r>
                  <a:rPr lang="fr-FR" sz="1600" dirty="0"/>
                  <a:t> </a:t>
                </a:r>
                <a:r>
                  <a:rPr lang="fr-FR" sz="1600" dirty="0" err="1" smtClean="0"/>
                  <a:t>compute</a:t>
                </a:r>
                <a:r>
                  <a:rPr lang="fr-FR" sz="1600" dirty="0" smtClean="0"/>
                  <a:t> the </a:t>
                </a:r>
                <a:r>
                  <a:rPr lang="fr-FR" sz="1600" dirty="0" err="1" smtClean="0"/>
                  <a:t>normalized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error</a:t>
                </a:r>
                <a:r>
                  <a:rPr lang="fr-FR" sz="1600" dirty="0" smtClean="0"/>
                  <a:t> for </a:t>
                </a:r>
                <a:r>
                  <a:rPr lang="fr-FR" sz="1600" dirty="0" err="1" smtClean="0"/>
                  <a:t>each</a:t>
                </a:r>
                <a:r>
                  <a:rPr lang="fr-FR" sz="1600" dirty="0" smtClean="0"/>
                  <a:t> data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dirty="0" smtClean="0"/>
                  <a:t>:</a:t>
                </a:r>
              </a:p>
              <a:p>
                <a:endParaRPr lang="fr-FR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acc>
                            <m:accPr>
                              <m:chr m:val="̂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fr-FR" sz="1600" dirty="0" smtClean="0"/>
              </a:p>
              <a:p>
                <a:endParaRPr lang="fr-FR" sz="1600" dirty="0"/>
              </a:p>
              <a:p>
                <a:r>
                  <a:rPr lang="fr-FR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600" dirty="0" smtClean="0"/>
                  <a:t> </a:t>
                </a:r>
                <a:r>
                  <a:rPr lang="fr-FR" sz="1600" dirty="0" err="1" smtClean="0"/>
                  <a:t>follows</a:t>
                </a:r>
                <a:r>
                  <a:rPr lang="fr-FR" sz="1600" dirty="0" smtClean="0"/>
                  <a:t> a normal distribution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fr-FR" sz="1600" dirty="0" smtClean="0"/>
                  <a:t>, </a:t>
                </a:r>
                <a:r>
                  <a:rPr lang="fr-FR" sz="1600" dirty="0" err="1" smtClean="0"/>
                  <a:t>then</a:t>
                </a:r>
                <a:r>
                  <a:rPr lang="fr-FR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600" dirty="0" smtClean="0"/>
                  <a:t> </a:t>
                </a:r>
                <a:r>
                  <a:rPr lang="fr-FR" sz="1600" dirty="0" err="1" smtClean="0"/>
                  <a:t>follows</a:t>
                </a:r>
                <a:r>
                  <a:rPr lang="fr-FR" sz="1600" dirty="0" smtClean="0"/>
                  <a:t> a normal distribution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fr-FR" sz="1600" dirty="0" smtClean="0"/>
                  <a:t>.</a:t>
                </a:r>
              </a:p>
              <a:p>
                <a:endParaRPr lang="fr-FR" sz="1600" dirty="0"/>
              </a:p>
              <a:p>
                <a:r>
                  <a:rPr lang="fr-FR" sz="1600" dirty="0" err="1" smtClean="0"/>
                  <a:t>We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can</a:t>
                </a:r>
                <a:r>
                  <a:rPr lang="fr-FR" sz="1600" dirty="0" smtClean="0"/>
                  <a:t> </a:t>
                </a:r>
                <a:r>
                  <a:rPr lang="fr-FR" sz="1600" dirty="0" err="1" smtClean="0"/>
                  <a:t>compute</a:t>
                </a:r>
                <a:r>
                  <a:rPr lang="fr-FR" sz="1600" dirty="0" smtClean="0"/>
                  <a:t> the quantile-quantile plot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600" dirty="0" smtClean="0"/>
                  <a:t> on the </a:t>
                </a:r>
                <a:r>
                  <a:rPr lang="fr-FR" sz="1600" dirty="0" err="1" smtClean="0"/>
                  <a:t>dataset</a:t>
                </a:r>
                <a:r>
                  <a:rPr lang="fr-FR" sz="1600" dirty="0" smtClean="0"/>
                  <a:t>.</a:t>
                </a:r>
              </a:p>
              <a:p>
                <a:endParaRPr lang="fr-FR" sz="1600" dirty="0"/>
              </a:p>
              <a:p>
                <a:endParaRPr lang="fr-FR" sz="1600" dirty="0" smtClean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70" y="1780401"/>
                <a:ext cx="6580502" cy="4367093"/>
              </a:xfrm>
              <a:prstGeom prst="rect">
                <a:avLst/>
              </a:prstGeom>
              <a:blipFill>
                <a:blip r:embed="rId2"/>
                <a:stretch>
                  <a:fillRect l="-463" t="-4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re 3"/>
          <p:cNvSpPr txBox="1">
            <a:spLocks/>
          </p:cNvSpPr>
          <p:nvPr/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/>
          <a:lstStyle>
            <a:lvl1pPr marL="0" algn="l" defTabSz="957925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2200" b="1" kern="1200" cap="none" baseline="0" dirty="0">
                <a:solidFill>
                  <a:schemeClr val="bg2">
                    <a:lumMod val="50000"/>
                  </a:schemeClr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fr-FR" dirty="0"/>
              <a:t>Validation of </a:t>
            </a:r>
            <a:r>
              <a:rPr lang="fr-FR" dirty="0" err="1"/>
              <a:t>uncertainties</a:t>
            </a:r>
            <a:endParaRPr lang="fr-FR" dirty="0"/>
          </a:p>
        </p:txBody>
      </p:sp>
      <p:sp>
        <p:nvSpPr>
          <p:cNvPr id="10" name="TextShape 2"/>
          <p:cNvSpPr txBox="1"/>
          <p:nvPr/>
        </p:nvSpPr>
        <p:spPr>
          <a:xfrm>
            <a:off x="11157120" y="6665760"/>
            <a:ext cx="837000" cy="15336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>
            <a:noAutofit/>
          </a:bodyPr>
          <a:lstStyle/>
          <a:p>
            <a:pPr algn="ctr">
              <a:lnSpc>
                <a:spcPct val="100000"/>
              </a:lnSpc>
            </a:pPr>
            <a:fld id="{02DD3979-9E17-4808-8B90-336846C8AD1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50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7126" y="874045"/>
            <a:ext cx="14558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Q-Q plots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02" y="1390344"/>
            <a:ext cx="5445513" cy="43564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934948" y="1021012"/>
            <a:ext cx="322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err="1" smtClean="0"/>
              <a:t>Example</a:t>
            </a:r>
            <a:r>
              <a:rPr lang="fr-FR" sz="1800" dirty="0" smtClean="0"/>
              <a:t> of Q-Q plot</a:t>
            </a:r>
            <a:endParaRPr lang="fr-F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7124111" y="5693279"/>
                <a:ext cx="5067889" cy="845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400" dirty="0" smtClean="0"/>
                  <a:t>Observed quantiles: </a:t>
                </a:r>
                <a:r>
                  <a:rPr lang="fr-FR" sz="1400" dirty="0" err="1" smtClean="0"/>
                  <a:t>sorted</a:t>
                </a:r>
                <a:r>
                  <a:rPr lang="fr-FR" sz="1400" dirty="0" smtClean="0"/>
                  <a:t>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1400" dirty="0" smtClean="0"/>
              </a:p>
              <a:p>
                <a:pPr algn="just"/>
                <a:r>
                  <a:rPr lang="fr-FR" sz="1400" dirty="0" err="1" smtClean="0"/>
                  <a:t>Theoritical</a:t>
                </a:r>
                <a:r>
                  <a:rPr lang="fr-FR" sz="1400" dirty="0" smtClean="0"/>
                  <a:t> quantiles: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1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fr-F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1400" dirty="0" smtClean="0"/>
                  <a:t> </a:t>
                </a:r>
                <a:r>
                  <a:rPr lang="fr-FR" sz="1400" dirty="0" err="1" smtClean="0"/>
                  <a:t>where</a:t>
                </a:r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fr-FR" sz="1400" dirty="0" smtClean="0"/>
                  <a:t> </a:t>
                </a:r>
                <a:r>
                  <a:rPr lang="fr-FR" sz="1400" dirty="0" err="1" smtClean="0"/>
                  <a:t>is</a:t>
                </a:r>
                <a:r>
                  <a:rPr lang="fr-FR" sz="1400" dirty="0" smtClean="0"/>
                  <a:t> the j-th </a:t>
                </a:r>
                <a:r>
                  <a:rPr lang="fr-FR" sz="1400" dirty="0" err="1" smtClean="0"/>
                  <a:t>sorted</a:t>
                </a:r>
                <a:r>
                  <a:rPr lang="fr-FR" sz="1400" dirty="0" smtClean="0"/>
                  <a:t> index and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fr-FR" sz="1400" dirty="0" smtClean="0"/>
                  <a:t> </a:t>
                </a:r>
                <a:r>
                  <a:rPr lang="fr-FR" sz="1400" dirty="0" err="1" smtClean="0"/>
                  <a:t>is</a:t>
                </a:r>
                <a:r>
                  <a:rPr lang="fr-FR" sz="1400" dirty="0" smtClean="0"/>
                  <a:t> the size of the </a:t>
                </a:r>
                <a:r>
                  <a:rPr lang="fr-FR" sz="1400" dirty="0" err="1" smtClean="0"/>
                  <a:t>dataset</a:t>
                </a:r>
                <a:endParaRPr lang="fr-FR" sz="14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111" y="5693279"/>
                <a:ext cx="5067889" cy="845616"/>
              </a:xfrm>
              <a:prstGeom prst="rect">
                <a:avLst/>
              </a:prstGeom>
              <a:blipFill>
                <a:blip r:embed="rId4"/>
                <a:stretch>
                  <a:fillRect l="-361" t="-1439" r="-361" b="-64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67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51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1142" y="1210492"/>
            <a:ext cx="113022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Methods</a:t>
            </a:r>
            <a:r>
              <a:rPr lang="fr-FR" sz="1800" dirty="0" smtClean="0"/>
              <a:t> for </a:t>
            </a:r>
            <a:r>
              <a:rPr lang="fr-FR" sz="1800" dirty="0" err="1" smtClean="0"/>
              <a:t>uncertainties</a:t>
            </a:r>
            <a:r>
              <a:rPr lang="fr-FR" sz="1800" dirty="0" smtClean="0"/>
              <a:t> quantification in </a:t>
            </a:r>
            <a:r>
              <a:rPr lang="fr-FR" sz="1800" dirty="0" err="1" smtClean="0"/>
              <a:t>Deep</a:t>
            </a:r>
            <a:r>
              <a:rPr lang="fr-FR" sz="1800" dirty="0" smtClean="0"/>
              <a:t> Learning: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smtClean="0"/>
              <a:t>New state-of-the-art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dirty="0" smtClean="0"/>
              <a:t>Rapid </a:t>
            </a:r>
            <a:r>
              <a:rPr lang="fr-FR" sz="1800" dirty="0" err="1" smtClean="0"/>
              <a:t>evolution</a:t>
            </a:r>
            <a:r>
              <a:rPr lang="fr-FR" sz="1800" dirty="0" smtClean="0"/>
              <a:t> in the </a:t>
            </a:r>
            <a:r>
              <a:rPr lang="fr-FR" sz="1800" dirty="0" err="1" smtClean="0"/>
              <a:t>literature</a:t>
            </a:r>
            <a:endParaRPr lang="fr-FR" sz="1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sz="1800" dirty="0"/>
          </a:p>
          <a:p>
            <a:pPr algn="l"/>
            <a:r>
              <a:rPr lang="fr-FR" sz="1800" dirty="0" smtClean="0"/>
              <a:t>Be </a:t>
            </a:r>
            <a:r>
              <a:rPr lang="fr-FR" sz="1800" dirty="0" err="1" smtClean="0"/>
              <a:t>cautious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the </a:t>
            </a:r>
            <a:r>
              <a:rPr lang="fr-FR" sz="1800" dirty="0" err="1" smtClean="0"/>
              <a:t>interpretation</a:t>
            </a:r>
            <a:r>
              <a:rPr lang="fr-FR" sz="1800" dirty="0" smtClean="0"/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 </a:t>
            </a:r>
            <a:r>
              <a:rPr lang="fr-FR" sz="1800" dirty="0" err="1" smtClean="0">
                <a:sym typeface="Wingdings" panose="05000000000000000000" pitchFamily="2" charset="2"/>
              </a:rPr>
              <a:t>Estimated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uncertainties</a:t>
            </a:r>
            <a:r>
              <a:rPr lang="fr-FR" sz="1800" dirty="0" smtClean="0">
                <a:sym typeface="Wingdings" panose="05000000000000000000" pitchFamily="2" charset="2"/>
              </a:rPr>
              <a:t> must </a:t>
            </a:r>
            <a:r>
              <a:rPr lang="fr-FR" sz="1800" dirty="0" err="1" smtClean="0">
                <a:sym typeface="Wingdings" panose="05000000000000000000" pitchFamily="2" charset="2"/>
              </a:rPr>
              <a:t>be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validated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 algn="l"/>
            <a:endParaRPr lang="fr-FR" sz="1800" dirty="0">
              <a:sym typeface="Wingdings" panose="05000000000000000000" pitchFamily="2" charset="2"/>
            </a:endParaRPr>
          </a:p>
          <a:p>
            <a:pPr algn="l"/>
            <a:r>
              <a:rPr lang="fr-FR" sz="1800" dirty="0" err="1" smtClean="0"/>
              <a:t>Simplified</a:t>
            </a:r>
            <a:r>
              <a:rPr lang="fr-FR" sz="1800" dirty="0" smtClean="0"/>
              <a:t> </a:t>
            </a:r>
            <a:r>
              <a:rPr lang="fr-FR" sz="1800" dirty="0" err="1" smtClean="0"/>
              <a:t>implementation</a:t>
            </a:r>
            <a:r>
              <a:rPr lang="fr-FR" sz="1800" dirty="0" smtClean="0"/>
              <a:t> </a:t>
            </a:r>
            <a:r>
              <a:rPr lang="fr-FR" sz="1800" dirty="0" err="1" smtClean="0"/>
              <a:t>thanks</a:t>
            </a:r>
            <a:r>
              <a:rPr lang="fr-FR" sz="1800" dirty="0" smtClean="0"/>
              <a:t> to </a:t>
            </a:r>
            <a:r>
              <a:rPr lang="fr-FR" sz="1800" dirty="0" err="1" smtClean="0"/>
              <a:t>dedicated</a:t>
            </a:r>
            <a:r>
              <a:rPr lang="fr-FR" sz="1800" dirty="0" smtClean="0"/>
              <a:t> </a:t>
            </a:r>
            <a:r>
              <a:rPr lang="fr-FR" sz="1800" dirty="0" err="1" smtClean="0"/>
              <a:t>libraries</a:t>
            </a:r>
            <a:r>
              <a:rPr lang="fr-FR" sz="1800" dirty="0" smtClean="0"/>
              <a:t> and </a:t>
            </a:r>
            <a:r>
              <a:rPr lang="fr-FR" sz="1800" dirty="0" err="1" smtClean="0"/>
              <a:t>frameworks</a:t>
            </a:r>
            <a:r>
              <a:rPr lang="fr-FR" sz="1800" dirty="0" smtClean="0"/>
              <a:t> : </a:t>
            </a:r>
            <a:r>
              <a:rPr lang="fr-FR" sz="1800" dirty="0" err="1" smtClean="0"/>
              <a:t>Tensorflow</a:t>
            </a:r>
            <a:r>
              <a:rPr lang="fr-FR" sz="1800" dirty="0" smtClean="0"/>
              <a:t> </a:t>
            </a:r>
            <a:r>
              <a:rPr lang="fr-FR" sz="1800" dirty="0" err="1" smtClean="0"/>
              <a:t>Probabilities</a:t>
            </a:r>
            <a:r>
              <a:rPr lang="fr-FR" sz="1800" dirty="0" smtClean="0"/>
              <a:t>, MAPIE…</a:t>
            </a:r>
          </a:p>
          <a:p>
            <a:pPr algn="l"/>
            <a:endParaRPr lang="fr-FR" sz="1800" dirty="0"/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Importance to </a:t>
            </a:r>
            <a:r>
              <a:rPr lang="fr-FR" sz="1800" dirty="0" err="1" smtClean="0">
                <a:sym typeface="Wingdings" panose="05000000000000000000" pitchFamily="2" charset="2"/>
              </a:rPr>
              <a:t>consider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uncertainties</a:t>
            </a:r>
            <a:r>
              <a:rPr lang="fr-FR" sz="1800" dirty="0" smtClean="0">
                <a:sym typeface="Wingdings" panose="05000000000000000000" pitchFamily="2" charset="2"/>
              </a:rPr>
              <a:t> notions in </a:t>
            </a:r>
            <a:r>
              <a:rPr lang="fr-FR" sz="1800" dirty="0" err="1" smtClean="0">
                <a:sym typeface="Wingdings" panose="05000000000000000000" pitchFamily="2" charset="2"/>
              </a:rPr>
              <a:t>scientific</a:t>
            </a:r>
            <a:r>
              <a:rPr lang="fr-FR" sz="1800" dirty="0" smtClean="0">
                <a:sym typeface="Wingdings" panose="05000000000000000000" pitchFamily="2" charset="2"/>
              </a:rPr>
              <a:t> applications of </a:t>
            </a:r>
            <a:r>
              <a:rPr lang="fr-FR" sz="1800" dirty="0" err="1" smtClean="0">
                <a:sym typeface="Wingdings" panose="05000000000000000000" pitchFamily="2" charset="2"/>
              </a:rPr>
              <a:t>Deep</a:t>
            </a:r>
            <a:r>
              <a:rPr lang="fr-FR" sz="1800" dirty="0" smtClean="0">
                <a:sym typeface="Wingdings" panose="05000000000000000000" pitchFamily="2" charset="2"/>
              </a:rPr>
              <a:t> (Machine) Learning </a:t>
            </a:r>
            <a:r>
              <a:rPr lang="fr-FR" sz="1800" dirty="0" err="1" smtClean="0">
                <a:sym typeface="Wingdings" panose="05000000000000000000" pitchFamily="2" charset="2"/>
              </a:rPr>
              <a:t>algorithms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fr-FR" sz="1800" dirty="0" smtClean="0">
                <a:sym typeface="Wingdings" panose="05000000000000000000" pitchFamily="2" charset="2"/>
              </a:rPr>
              <a:t>Connections to notions of </a:t>
            </a:r>
            <a:r>
              <a:rPr lang="fr-FR" sz="1800" dirty="0" err="1" smtClean="0">
                <a:sym typeface="Wingdings" panose="05000000000000000000" pitchFamily="2" charset="2"/>
              </a:rPr>
              <a:t>robustness</a:t>
            </a:r>
            <a:r>
              <a:rPr lang="fr-FR" sz="1800" dirty="0">
                <a:sym typeface="Wingdings" panose="05000000000000000000" pitchFamily="2" charset="2"/>
              </a:rPr>
              <a:t> </a:t>
            </a:r>
            <a:r>
              <a:rPr lang="fr-FR" sz="1800" dirty="0" smtClean="0">
                <a:sym typeface="Wingdings" panose="05000000000000000000" pitchFamily="2" charset="2"/>
              </a:rPr>
              <a:t>(</a:t>
            </a:r>
            <a:r>
              <a:rPr lang="fr-FR" sz="1800" dirty="0" err="1" smtClean="0">
                <a:sym typeface="Wingdings" panose="05000000000000000000" pitchFamily="2" charset="2"/>
              </a:rPr>
              <a:t>sensibility</a:t>
            </a:r>
            <a:r>
              <a:rPr lang="fr-FR" sz="1800" dirty="0" smtClean="0">
                <a:sym typeface="Wingdings" panose="05000000000000000000" pitchFamily="2" charset="2"/>
              </a:rPr>
              <a:t> of neural networks to </a:t>
            </a:r>
            <a:r>
              <a:rPr lang="fr-FR" sz="1800" dirty="0" err="1" smtClean="0">
                <a:sym typeface="Wingdings" panose="05000000000000000000" pitchFamily="2" charset="2"/>
              </a:rPr>
              <a:t>small</a:t>
            </a:r>
            <a:r>
              <a:rPr lang="fr-FR" sz="1800" dirty="0" smtClean="0">
                <a:sym typeface="Wingdings" panose="05000000000000000000" pitchFamily="2" charset="2"/>
              </a:rPr>
              <a:t> perturbations), out-of-distribution </a:t>
            </a:r>
            <a:r>
              <a:rPr lang="fr-FR" sz="1800" dirty="0" err="1" smtClean="0">
                <a:sym typeface="Wingdings" panose="05000000000000000000" pitchFamily="2" charset="2"/>
              </a:rPr>
              <a:t>detection</a:t>
            </a:r>
            <a:r>
              <a:rPr lang="fr-FR" sz="1800" dirty="0" smtClean="0">
                <a:sym typeface="Wingdings" panose="05000000000000000000" pitchFamily="2" charset="2"/>
              </a:rPr>
              <a:t>…</a:t>
            </a:r>
            <a:endParaRPr lang="fr-FR" sz="1800" dirty="0">
              <a:sym typeface="Wingdings" panose="05000000000000000000" pitchFamily="2" charset="2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58067" y="5224474"/>
            <a:ext cx="5582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Thanks</a:t>
            </a:r>
            <a:r>
              <a:rPr lang="fr-FR" sz="2800" b="1" dirty="0" smtClean="0"/>
              <a:t> for </a:t>
            </a:r>
            <a:r>
              <a:rPr lang="fr-FR" sz="2800" b="1" dirty="0" err="1" smtClean="0"/>
              <a:t>your</a:t>
            </a:r>
            <a:r>
              <a:rPr lang="fr-FR" sz="2800" b="1" dirty="0" smtClean="0"/>
              <a:t> attention!</a:t>
            </a:r>
          </a:p>
          <a:p>
            <a:pPr algn="ctr"/>
            <a:r>
              <a:rPr lang="fr-FR" sz="2800" b="1" smtClean="0"/>
              <a:t>Questions?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509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References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131" y="1018902"/>
            <a:ext cx="1182624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500" b="1" dirty="0" err="1" smtClean="0"/>
              <a:t>Reviews</a:t>
            </a:r>
            <a:r>
              <a:rPr lang="fr-FR" sz="1500" b="1" dirty="0" smtClean="0"/>
              <a:t> on </a:t>
            </a:r>
            <a:r>
              <a:rPr lang="fr-FR" sz="1500" b="1" dirty="0" err="1" smtClean="0"/>
              <a:t>uncertainties</a:t>
            </a:r>
            <a:r>
              <a:rPr lang="fr-FR" sz="1500" b="1" dirty="0" smtClean="0"/>
              <a:t> in </a:t>
            </a:r>
            <a:r>
              <a:rPr lang="fr-FR" sz="1500" b="1" dirty="0" err="1" smtClean="0"/>
              <a:t>Deep</a:t>
            </a:r>
            <a:r>
              <a:rPr lang="fr-FR" sz="1500" b="1" dirty="0" smtClean="0"/>
              <a:t> Learning</a:t>
            </a:r>
          </a:p>
          <a:p>
            <a:pPr algn="l"/>
            <a:endParaRPr lang="fr-F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i="1" dirty="0"/>
              <a:t>A Survey of </a:t>
            </a:r>
            <a:r>
              <a:rPr lang="fr-FR" sz="1500" i="1" dirty="0" err="1"/>
              <a:t>Uncertainty</a:t>
            </a:r>
            <a:r>
              <a:rPr lang="fr-FR" sz="1500" i="1" dirty="0"/>
              <a:t> in </a:t>
            </a:r>
            <a:r>
              <a:rPr lang="fr-FR" sz="1500" i="1" dirty="0" err="1"/>
              <a:t>Deep</a:t>
            </a:r>
            <a:r>
              <a:rPr lang="fr-FR" sz="1500" i="1" dirty="0"/>
              <a:t> Neural Networks</a:t>
            </a:r>
            <a:r>
              <a:rPr lang="fr-FR" sz="1500" dirty="0"/>
              <a:t>, J. </a:t>
            </a:r>
            <a:r>
              <a:rPr lang="fr-FR" sz="1500" dirty="0" err="1"/>
              <a:t>Gawlikowski</a:t>
            </a:r>
            <a:r>
              <a:rPr lang="fr-FR" sz="1500" dirty="0"/>
              <a:t> et </a:t>
            </a:r>
            <a:r>
              <a:rPr lang="fr-FR" sz="1500" dirty="0" smtClean="0"/>
              <a:t>al. (2021)</a:t>
            </a:r>
            <a:br>
              <a:rPr lang="fr-FR" sz="1500" dirty="0" smtClean="0"/>
            </a:br>
            <a:r>
              <a:rPr lang="fr-FR" sz="1500" u="sng" dirty="0" smtClean="0">
                <a:hlinkClick r:id="rId2"/>
              </a:rPr>
              <a:t>arXiv:2107.03342</a:t>
            </a:r>
            <a:endParaRPr lang="fr-FR" sz="1500" u="sng" dirty="0" smtClean="0"/>
          </a:p>
          <a:p>
            <a:endParaRPr lang="fr-FR" sz="15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i="1" dirty="0"/>
              <a:t>A review of uncertainty quantification in deep learning: Techniques, applications and challenges</a:t>
            </a:r>
            <a:r>
              <a:rPr lang="en-US" sz="1500" dirty="0"/>
              <a:t>, M. </a:t>
            </a:r>
            <a:r>
              <a:rPr lang="en-US" sz="1500" dirty="0" err="1"/>
              <a:t>Abdar</a:t>
            </a:r>
            <a:r>
              <a:rPr lang="en-US" sz="1500" dirty="0"/>
              <a:t> et al</a:t>
            </a:r>
            <a:r>
              <a:rPr lang="en-US" sz="1500" dirty="0" smtClean="0"/>
              <a:t>. (2020), Information Fusion</a:t>
            </a:r>
            <a:br>
              <a:rPr lang="en-US" sz="1500" dirty="0" smtClean="0"/>
            </a:br>
            <a:r>
              <a:rPr lang="fr-FR" sz="1500" dirty="0" smtClean="0">
                <a:hlinkClick r:id="rId3" tooltip="Persistent link using digital object identifier"/>
              </a:rPr>
              <a:t>https</a:t>
            </a:r>
            <a:r>
              <a:rPr lang="fr-FR" sz="1500" dirty="0">
                <a:hlinkClick r:id="rId3" tooltip="Persistent link using digital object identifier"/>
              </a:rPr>
              <a:t>://doi.org/10.1016/j.inffus.2021.05.008</a:t>
            </a:r>
            <a:endParaRPr lang="en-US" sz="1500" dirty="0"/>
          </a:p>
          <a:p>
            <a:r>
              <a:rPr lang="fr-FR" sz="1500" b="1" dirty="0"/>
              <a:t> </a:t>
            </a:r>
            <a:endParaRPr lang="fr-FR" sz="1500" b="1" dirty="0" smtClean="0"/>
          </a:p>
          <a:p>
            <a:r>
              <a:rPr lang="fr-FR" sz="1500" b="1" dirty="0" smtClean="0"/>
              <a:t>Mixture </a:t>
            </a:r>
            <a:r>
              <a:rPr lang="fr-FR" sz="1500" b="1" dirty="0" err="1" smtClean="0"/>
              <a:t>Density</a:t>
            </a:r>
            <a:r>
              <a:rPr lang="fr-FR" sz="1500" b="1" dirty="0" smtClean="0"/>
              <a:t> Network (extension of </a:t>
            </a:r>
            <a:r>
              <a:rPr lang="fr-FR" sz="1500" b="1" dirty="0" err="1" smtClean="0"/>
              <a:t>Density</a:t>
            </a:r>
            <a:r>
              <a:rPr lang="fr-FR" sz="1500" b="1" dirty="0" smtClean="0"/>
              <a:t> Neural Networks)</a:t>
            </a:r>
          </a:p>
          <a:p>
            <a:endParaRPr lang="fr-FR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500" i="1" dirty="0" smtClean="0"/>
              <a:t>Mixture </a:t>
            </a:r>
            <a:r>
              <a:rPr lang="fr-FR" sz="1500" i="1" dirty="0" err="1" smtClean="0"/>
              <a:t>Density</a:t>
            </a:r>
            <a:r>
              <a:rPr lang="fr-FR" sz="1500" i="1" dirty="0"/>
              <a:t> Networks</a:t>
            </a:r>
            <a:r>
              <a:rPr lang="fr-FR" sz="1500" dirty="0"/>
              <a:t>, Christopher M. Bishop (1994), </a:t>
            </a:r>
            <a:r>
              <a:rPr lang="fr-FR" sz="1500" dirty="0" smtClean="0"/>
              <a:t>NCRG/94/004</a:t>
            </a:r>
            <a:br>
              <a:rPr lang="fr-FR" sz="1500" dirty="0" smtClean="0"/>
            </a:br>
            <a:r>
              <a:rPr lang="fr-FR" sz="1500" dirty="0" smtClean="0"/>
              <a:t> </a:t>
            </a:r>
            <a:r>
              <a:rPr lang="fr-FR" sz="1500" dirty="0">
                <a:hlinkClick r:id="rId4"/>
              </a:rPr>
              <a:t>https://</a:t>
            </a:r>
            <a:r>
              <a:rPr lang="fr-FR" sz="1500" dirty="0" smtClean="0">
                <a:hlinkClick r:id="rId4"/>
              </a:rPr>
              <a:t>publications.aston.ac.uk/id/eprint/373/1/NCRG_94_004.pdf</a:t>
            </a:r>
            <a:endParaRPr lang="fr-FR" sz="1500" dirty="0" smtClean="0"/>
          </a:p>
          <a:p>
            <a:endParaRPr lang="fr-FR" sz="1500" dirty="0" smtClean="0"/>
          </a:p>
          <a:p>
            <a:r>
              <a:rPr lang="fr-FR" sz="1500" b="1" dirty="0" smtClean="0"/>
              <a:t>Bayes by </a:t>
            </a:r>
            <a:r>
              <a:rPr lang="fr-FR" sz="1500" b="1" dirty="0" err="1" smtClean="0"/>
              <a:t>backprop</a:t>
            </a:r>
            <a:endParaRPr lang="fr-FR" sz="1500" b="1" dirty="0" smtClean="0"/>
          </a:p>
          <a:p>
            <a:endParaRPr lang="fr-FR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i="1" dirty="0"/>
              <a:t>Weight Uncertainty in Neural Networks</a:t>
            </a:r>
            <a:r>
              <a:rPr lang="en-US" sz="1500" dirty="0"/>
              <a:t>, </a:t>
            </a:r>
            <a:r>
              <a:rPr lang="fr-FR" sz="1500" dirty="0"/>
              <a:t>Blundell et al</a:t>
            </a:r>
            <a:r>
              <a:rPr lang="fr-FR" sz="1500" dirty="0" smtClean="0"/>
              <a:t>. (2015), </a:t>
            </a:r>
            <a:r>
              <a:rPr lang="en-US" sz="1500" dirty="0"/>
              <a:t>Proceedings of the 32 </a:t>
            </a:r>
            <a:r>
              <a:rPr lang="en-US" sz="1500" dirty="0" err="1"/>
              <a:t>nd</a:t>
            </a:r>
            <a:r>
              <a:rPr lang="en-US" sz="1500" dirty="0"/>
              <a:t> International Conference on Machine Learning</a:t>
            </a:r>
            <a:br>
              <a:rPr lang="en-US" sz="1500" dirty="0"/>
            </a:br>
            <a:r>
              <a:rPr lang="fr-FR" sz="1500" dirty="0">
                <a:hlinkClick r:id="rId5"/>
              </a:rPr>
              <a:t>arXiv:1505.05424v2</a:t>
            </a:r>
            <a:r>
              <a:rPr lang="fr-FR" sz="15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500" b="1" dirty="0"/>
          </a:p>
          <a:p>
            <a:r>
              <a:rPr lang="fr-FR" sz="1500" b="1" dirty="0" smtClean="0"/>
              <a:t>Monte-Carlo Dropout</a:t>
            </a:r>
          </a:p>
          <a:p>
            <a:endParaRPr lang="fr-FR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i="1" dirty="0"/>
              <a:t>Dropout as a Bayesian Approximation: Representing Model Uncertainty in Deep </a:t>
            </a:r>
            <a:r>
              <a:rPr lang="en-US" sz="1500" i="1" dirty="0" smtClean="0"/>
              <a:t>Learning, </a:t>
            </a:r>
            <a:r>
              <a:rPr lang="en-US" sz="1500" dirty="0" smtClean="0"/>
              <a:t>Gal &amp; </a:t>
            </a:r>
            <a:r>
              <a:rPr lang="en-US" sz="1500" dirty="0" err="1" smtClean="0"/>
              <a:t>Ghahramani</a:t>
            </a:r>
            <a:r>
              <a:rPr lang="en-US" sz="1500" dirty="0" smtClean="0"/>
              <a:t> (2016), </a:t>
            </a:r>
            <a:r>
              <a:rPr lang="en-US" sz="1500" dirty="0"/>
              <a:t>Proceedings of the 33 </a:t>
            </a:r>
            <a:r>
              <a:rPr lang="en-US" sz="1500" dirty="0" err="1"/>
              <a:t>rd</a:t>
            </a:r>
            <a:r>
              <a:rPr lang="en-US" sz="1500" dirty="0"/>
              <a:t> International Conference on Machine </a:t>
            </a:r>
            <a:r>
              <a:rPr lang="en-US" sz="1500" dirty="0" smtClean="0"/>
              <a:t>Learning</a:t>
            </a:r>
            <a:br>
              <a:rPr lang="en-US" sz="1500" dirty="0" smtClean="0"/>
            </a:br>
            <a:r>
              <a:rPr lang="fr-FR" sz="1500" dirty="0" smtClean="0">
                <a:hlinkClick r:id="rId6"/>
              </a:rPr>
              <a:t>arXiv:1506.02142v6</a:t>
            </a:r>
            <a:r>
              <a:rPr lang="fr-FR" sz="1500" dirty="0"/>
              <a:t> 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500" b="1" dirty="0"/>
          </a:p>
          <a:p>
            <a:pPr algn="l"/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val="233662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76588" y="196179"/>
            <a:ext cx="6657218" cy="379192"/>
          </a:xfrm>
        </p:spPr>
        <p:txBody>
          <a:bodyPr/>
          <a:lstStyle/>
          <a:p>
            <a:r>
              <a:rPr lang="fr-FR" dirty="0" err="1"/>
              <a:t>Predictive</a:t>
            </a:r>
            <a:r>
              <a:rPr lang="fr-FR" dirty="0"/>
              <a:t>, </a:t>
            </a:r>
            <a:r>
              <a:rPr lang="fr-FR" dirty="0" err="1"/>
              <a:t>aleatoric</a:t>
            </a:r>
            <a:r>
              <a:rPr lang="fr-FR" dirty="0"/>
              <a:t> and </a:t>
            </a:r>
            <a:r>
              <a:rPr lang="fr-FR" dirty="0" err="1"/>
              <a:t>epistemic</a:t>
            </a:r>
            <a:r>
              <a:rPr lang="fr-FR" dirty="0"/>
              <a:t> </a:t>
            </a:r>
            <a:r>
              <a:rPr lang="fr-FR" dirty="0" err="1"/>
              <a:t>uncertainties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4632" y="852393"/>
            <a:ext cx="8316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 err="1" smtClean="0"/>
              <a:t>Epistemic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uncertainty</a:t>
            </a:r>
            <a:endParaRPr lang="fr-FR" sz="2800" b="1" dirty="0" smtClean="0"/>
          </a:p>
          <a:p>
            <a:pPr algn="l"/>
            <a:endParaRPr lang="fr-FR" sz="2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4632" y="1580448"/>
            <a:ext cx="1083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Represents</a:t>
            </a:r>
            <a:r>
              <a:rPr lang="fr-FR" sz="1800" dirty="0" smtClean="0"/>
              <a:t> the </a:t>
            </a:r>
            <a:r>
              <a:rPr lang="fr-FR" sz="1800" dirty="0" err="1" smtClean="0"/>
              <a:t>lack</a:t>
            </a:r>
            <a:r>
              <a:rPr lang="fr-FR" sz="1800" dirty="0" smtClean="0"/>
              <a:t> of « </a:t>
            </a:r>
            <a:r>
              <a:rPr lang="fr-FR" sz="1800" dirty="0" err="1" smtClean="0"/>
              <a:t>knowledge</a:t>
            </a:r>
            <a:r>
              <a:rPr lang="fr-FR" sz="1800" dirty="0" smtClean="0"/>
              <a:t> » or « </a:t>
            </a:r>
            <a:r>
              <a:rPr lang="fr-FR" sz="1800" dirty="0" err="1" smtClean="0"/>
              <a:t>understanding</a:t>
            </a:r>
            <a:r>
              <a:rPr lang="fr-FR" sz="1800" dirty="0" smtClean="0"/>
              <a:t> » of a model on a </a:t>
            </a:r>
            <a:r>
              <a:rPr lang="fr-FR" sz="1800" dirty="0" err="1" smtClean="0"/>
              <a:t>specific</a:t>
            </a:r>
            <a:r>
              <a:rPr lang="fr-FR" sz="1800" dirty="0" smtClean="0"/>
              <a:t> input data point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4632" y="2419558"/>
            <a:ext cx="11806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err="1" smtClean="0"/>
              <a:t>Two</a:t>
            </a:r>
            <a:r>
              <a:rPr lang="fr-FR" sz="1800" dirty="0" smtClean="0"/>
              <a:t> main </a:t>
            </a:r>
            <a:r>
              <a:rPr lang="fr-FR" sz="1800" dirty="0" err="1" smtClean="0"/>
              <a:t>origins</a:t>
            </a:r>
            <a:r>
              <a:rPr lang="fr-FR" sz="1800" dirty="0" smtClean="0"/>
              <a:t> of </a:t>
            </a:r>
            <a:r>
              <a:rPr lang="fr-FR" sz="1800" dirty="0" err="1" smtClean="0"/>
              <a:t>epistemic</a:t>
            </a:r>
            <a:r>
              <a:rPr lang="fr-FR" sz="1800" dirty="0" smtClean="0"/>
              <a:t> </a:t>
            </a:r>
            <a:r>
              <a:rPr lang="fr-FR" sz="1800" dirty="0" err="1" smtClean="0"/>
              <a:t>uncertainty</a:t>
            </a:r>
            <a:r>
              <a:rPr lang="fr-FR" sz="1800" dirty="0" smtClean="0"/>
              <a:t> for machine </a:t>
            </a:r>
            <a:r>
              <a:rPr lang="fr-FR" sz="1800" dirty="0" err="1" smtClean="0"/>
              <a:t>learning</a:t>
            </a:r>
            <a:r>
              <a:rPr lang="fr-FR" sz="1800" dirty="0" smtClean="0"/>
              <a:t> </a:t>
            </a:r>
            <a:r>
              <a:rPr lang="fr-FR" sz="1800" dirty="0" err="1" smtClean="0"/>
              <a:t>models</a:t>
            </a:r>
            <a:r>
              <a:rPr lang="fr-FR" sz="1800" dirty="0" smtClean="0"/>
              <a:t>:</a:t>
            </a:r>
          </a:p>
          <a:p>
            <a:pPr marL="924367" lvl="1" indent="-285750">
              <a:buFont typeface="Arial" panose="020B0604020202020204" pitchFamily="34" charset="0"/>
              <a:buChar char="•"/>
            </a:pPr>
            <a:r>
              <a:rPr lang="fr-FR" sz="1800" b="1" dirty="0" smtClean="0"/>
              <a:t>Estimation </a:t>
            </a:r>
            <a:r>
              <a:rPr lang="fr-FR" sz="1800" b="1" dirty="0" err="1" smtClean="0"/>
              <a:t>error</a:t>
            </a:r>
            <a:r>
              <a:rPr lang="fr-FR" sz="1800" dirty="0" smtClean="0"/>
              <a:t>: the training </a:t>
            </a:r>
            <a:r>
              <a:rPr lang="fr-FR" sz="1800" dirty="0" err="1" smtClean="0"/>
              <a:t>dataset</a:t>
            </a:r>
            <a:r>
              <a:rPr lang="fr-FR" sz="1800" dirty="0" smtClean="0"/>
              <a:t> </a:t>
            </a:r>
            <a:r>
              <a:rPr lang="fr-FR" sz="1800" dirty="0" err="1" smtClean="0"/>
              <a:t>is</a:t>
            </a:r>
            <a:r>
              <a:rPr lang="fr-FR" sz="1800" dirty="0" smtClean="0"/>
              <a:t> </a:t>
            </a:r>
            <a:r>
              <a:rPr lang="fr-FR" sz="1800" dirty="0" err="1" smtClean="0"/>
              <a:t>just</a:t>
            </a:r>
            <a:r>
              <a:rPr lang="fr-FR" sz="1800" dirty="0" smtClean="0"/>
              <a:t> a </a:t>
            </a:r>
            <a:r>
              <a:rPr lang="fr-FR" sz="1800" dirty="0" err="1" smtClean="0"/>
              <a:t>sample</a:t>
            </a:r>
            <a:r>
              <a:rPr lang="fr-FR" sz="1800" dirty="0" smtClean="0"/>
              <a:t> of all the possible observable data</a:t>
            </a:r>
          </a:p>
          <a:p>
            <a:pPr marL="924367" lvl="1" indent="-285750">
              <a:buFont typeface="Arial" panose="020B0604020202020204" pitchFamily="34" charset="0"/>
              <a:buChar char="•"/>
            </a:pPr>
            <a:r>
              <a:rPr lang="fr-FR" sz="1800" b="1" dirty="0" smtClean="0"/>
              <a:t>Approximation </a:t>
            </a:r>
            <a:r>
              <a:rPr lang="fr-FR" sz="1800" b="1" dirty="0" err="1" smtClean="0"/>
              <a:t>error</a:t>
            </a:r>
            <a:r>
              <a:rPr lang="fr-FR" sz="1800" dirty="0" smtClean="0"/>
              <a:t>: no model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approximate</a:t>
            </a:r>
            <a:r>
              <a:rPr lang="fr-FR" sz="1800" dirty="0" smtClean="0"/>
              <a:t> </a:t>
            </a:r>
            <a:r>
              <a:rPr lang="fr-FR" sz="1800" dirty="0" err="1" smtClean="0"/>
              <a:t>perfectly</a:t>
            </a:r>
            <a:r>
              <a:rPr lang="fr-FR" sz="1800" dirty="0" smtClean="0"/>
              <a:t> the </a:t>
            </a:r>
            <a:r>
              <a:rPr lang="fr-FR" sz="1800" dirty="0" err="1" smtClean="0"/>
              <a:t>unknown</a:t>
            </a:r>
            <a:r>
              <a:rPr lang="fr-FR" sz="1800" dirty="0" smtClean="0"/>
              <a:t> « </a:t>
            </a:r>
            <a:r>
              <a:rPr lang="fr-FR" sz="1800" dirty="0" err="1" smtClean="0"/>
              <a:t>true</a:t>
            </a:r>
            <a:r>
              <a:rPr lang="fr-FR" sz="1800" dirty="0" smtClean="0"/>
              <a:t> » </a:t>
            </a:r>
            <a:r>
              <a:rPr lang="fr-FR" sz="1800" dirty="0" err="1" smtClean="0"/>
              <a:t>function</a:t>
            </a:r>
            <a:endParaRPr lang="fr-FR" sz="1800" dirty="0"/>
          </a:p>
        </p:txBody>
      </p:sp>
      <p:grpSp>
        <p:nvGrpSpPr>
          <p:cNvPr id="23" name="Groupe 22"/>
          <p:cNvGrpSpPr/>
          <p:nvPr/>
        </p:nvGrpSpPr>
        <p:grpSpPr>
          <a:xfrm>
            <a:off x="1683901" y="3507859"/>
            <a:ext cx="9579713" cy="2369883"/>
            <a:chOff x="1222350" y="3957028"/>
            <a:chExt cx="9579713" cy="2369883"/>
          </a:xfrm>
        </p:grpSpPr>
        <p:sp>
          <p:nvSpPr>
            <p:cNvPr id="27" name="Ellipse 26"/>
            <p:cNvSpPr/>
            <p:nvPr/>
          </p:nvSpPr>
          <p:spPr>
            <a:xfrm>
              <a:off x="3444240" y="4068285"/>
              <a:ext cx="3658524" cy="225862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6009647" y="4733169"/>
              <a:ext cx="1016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043996" y="5092694"/>
              <a:ext cx="1016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7979300" y="4973317"/>
              <a:ext cx="1016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30"/>
            <p:cNvCxnSpPr>
              <a:stCxn id="28" idx="6"/>
              <a:endCxn id="29" idx="2"/>
            </p:cNvCxnSpPr>
            <p:nvPr/>
          </p:nvCxnSpPr>
          <p:spPr>
            <a:xfrm>
              <a:off x="6111247" y="4783969"/>
              <a:ext cx="932749" cy="3595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>
              <a:stCxn id="29" idx="6"/>
              <a:endCxn id="30" idx="2"/>
            </p:cNvCxnSpPr>
            <p:nvPr/>
          </p:nvCxnSpPr>
          <p:spPr>
            <a:xfrm flipV="1">
              <a:off x="7145596" y="5024117"/>
              <a:ext cx="833704" cy="11937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32"/>
                <p:cNvSpPr txBox="1"/>
                <p:nvPr/>
              </p:nvSpPr>
              <p:spPr>
                <a:xfrm>
                  <a:off x="5936847" y="4292242"/>
                  <a:ext cx="411480" cy="384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9" name="ZoneTexte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6847" y="4292242"/>
                  <a:ext cx="411480" cy="384914"/>
                </a:xfrm>
                <a:prstGeom prst="rect">
                  <a:avLst/>
                </a:prstGeom>
                <a:blipFill>
                  <a:blip r:embed="rId2"/>
                  <a:stretch>
                    <a:fillRect t="-6349" r="-25373" b="-1587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7077045" y="4676416"/>
                  <a:ext cx="35512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1" name="ZoneText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7045" y="4676416"/>
                  <a:ext cx="35512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5172" r="-1724" b="-1475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/>
                <p:cNvSpPr txBox="1"/>
                <p:nvPr/>
              </p:nvSpPr>
              <p:spPr>
                <a:xfrm>
                  <a:off x="8030100" y="4577365"/>
                  <a:ext cx="355127" cy="3764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0100" y="4577365"/>
                  <a:ext cx="355127" cy="376450"/>
                </a:xfrm>
                <a:prstGeom prst="rect">
                  <a:avLst/>
                </a:prstGeom>
                <a:blipFill>
                  <a:blip r:embed="rId4"/>
                  <a:stretch>
                    <a:fillRect l="-5085" r="-11864" b="-1451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6933041" y="3963679"/>
                  <a:ext cx="16428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𝕏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𝕐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041" y="3963679"/>
                  <a:ext cx="1642883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2295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3528586" y="4723362"/>
                  <a:ext cx="727178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𝓕</m:t>
                            </m:r>
                          </m:e>
                          <m:sub>
                            <m:r>
                              <a:rPr lang="fr-FR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8586" y="4723362"/>
                  <a:ext cx="727178" cy="4770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ZoneTexte 37"/>
            <p:cNvSpPr txBox="1"/>
            <p:nvPr/>
          </p:nvSpPr>
          <p:spPr>
            <a:xfrm>
              <a:off x="5502215" y="4969288"/>
              <a:ext cx="1440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70C0"/>
                  </a:solidFill>
                </a:rPr>
                <a:t>Estimation</a:t>
              </a:r>
            </a:p>
            <a:p>
              <a:pPr algn="ctr"/>
              <a:r>
                <a:rPr lang="fr-FR" sz="1400" b="1" dirty="0" smtClean="0">
                  <a:solidFill>
                    <a:srgbClr val="0070C0"/>
                  </a:solidFill>
                </a:rPr>
                <a:t> </a:t>
              </a:r>
              <a:r>
                <a:rPr lang="fr-FR" sz="1400" b="1" dirty="0" err="1" smtClean="0">
                  <a:solidFill>
                    <a:srgbClr val="0070C0"/>
                  </a:solidFill>
                </a:rPr>
                <a:t>error</a:t>
              </a:r>
              <a:endParaRPr lang="fr-FR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7321781" y="5194294"/>
              <a:ext cx="1440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Approximation </a:t>
              </a:r>
              <a:r>
                <a:rPr lang="fr-FR" sz="1400" b="1" dirty="0" err="1" smtClean="0">
                  <a:solidFill>
                    <a:srgbClr val="FF0000"/>
                  </a:solidFill>
                </a:rPr>
                <a:t>error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Connecteur droit avec flèche 39"/>
            <p:cNvCxnSpPr/>
            <p:nvPr/>
          </p:nvCxnSpPr>
          <p:spPr>
            <a:xfrm flipH="1">
              <a:off x="8480963" y="4899652"/>
              <a:ext cx="9722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6060447" y="5194294"/>
              <a:ext cx="1034349" cy="59182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ZoneTexte 41"/>
            <p:cNvSpPr txBox="1"/>
            <p:nvPr/>
          </p:nvSpPr>
          <p:spPr>
            <a:xfrm>
              <a:off x="5229853" y="5666195"/>
              <a:ext cx="881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Optimal model</a:t>
              </a:r>
              <a:endParaRPr lang="fr-FR" sz="1400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9444516" y="4717677"/>
              <a:ext cx="881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/>
                <a:t>« </a:t>
              </a:r>
              <a:r>
                <a:rPr lang="fr-FR" sz="1400" dirty="0" err="1" smtClean="0"/>
                <a:t>True</a:t>
              </a:r>
              <a:r>
                <a:rPr lang="fr-FR" sz="1400" dirty="0" smtClean="0"/>
                <a:t> » </a:t>
              </a:r>
              <a:r>
                <a:rPr lang="fr-FR" sz="1400" dirty="0" err="1" smtClean="0"/>
                <a:t>function</a:t>
              </a:r>
              <a:endParaRPr lang="fr-FR" sz="1400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4539542" y="4351884"/>
              <a:ext cx="108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Estimated</a:t>
              </a:r>
              <a:r>
                <a:rPr lang="fr-FR" sz="1400" dirty="0" smtClean="0"/>
                <a:t> model</a:t>
              </a:r>
              <a:endParaRPr lang="fr-FR" sz="1400" dirty="0"/>
            </a:p>
          </p:txBody>
        </p:sp>
        <p:cxnSp>
          <p:nvCxnSpPr>
            <p:cNvPr id="45" name="Connecteur droit avec flèche 44"/>
            <p:cNvCxnSpPr>
              <a:endCxn id="28" idx="1"/>
            </p:cNvCxnSpPr>
            <p:nvPr/>
          </p:nvCxnSpPr>
          <p:spPr>
            <a:xfrm>
              <a:off x="5499218" y="4541598"/>
              <a:ext cx="525308" cy="2064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/>
            <p:nvPr/>
          </p:nvCxnSpPr>
          <p:spPr>
            <a:xfrm>
              <a:off x="2859915" y="4908028"/>
              <a:ext cx="8009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46"/>
                <p:cNvSpPr txBox="1"/>
                <p:nvPr/>
              </p:nvSpPr>
              <p:spPr>
                <a:xfrm>
                  <a:off x="1222350" y="4635316"/>
                  <a:ext cx="1708308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dirty="0" err="1" smtClean="0"/>
                    <a:t>Space</a:t>
                  </a:r>
                  <a:r>
                    <a:rPr lang="fr-FR" sz="1400" dirty="0" smtClean="0"/>
                    <a:t> of all the possible </a:t>
                  </a:r>
                  <a:r>
                    <a:rPr lang="fr-FR" sz="1400" dirty="0" err="1" smtClean="0"/>
                    <a:t>models</a:t>
                  </a:r>
                  <a:r>
                    <a:rPr lang="fr-FR" sz="1400" dirty="0" smtClean="0"/>
                    <a:t> </a:t>
                  </a:r>
                  <a:r>
                    <a:rPr lang="fr-FR" sz="1400" dirty="0" err="1" smtClean="0"/>
                    <a:t>with</a:t>
                  </a:r>
                  <a:r>
                    <a:rPr lang="fr-FR" sz="1400" dirty="0" smtClean="0"/>
                    <a:t> </a:t>
                  </a:r>
                  <a:r>
                    <a:rPr lang="fr-FR" sz="1400" dirty="0" err="1" smtClean="0"/>
                    <a:t>parameters</a:t>
                  </a:r>
                  <a:r>
                    <a:rPr lang="fr-FR" sz="1400" dirty="0" smtClean="0"/>
                    <a:t>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47" name="ZoneText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2350" y="4635316"/>
                  <a:ext cx="1708308" cy="738664"/>
                </a:xfrm>
                <a:prstGeom prst="rect">
                  <a:avLst/>
                </a:prstGeom>
                <a:blipFill>
                  <a:blip r:embed="rId7"/>
                  <a:stretch>
                    <a:fillRect l="-1071" t="-1653" r="-1071" b="-743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Connecteur droit avec flèche 47"/>
            <p:cNvCxnSpPr/>
            <p:nvPr/>
          </p:nvCxnSpPr>
          <p:spPr>
            <a:xfrm flipH="1">
              <a:off x="8442036" y="4202523"/>
              <a:ext cx="9276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9093755" y="3957028"/>
              <a:ext cx="17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 smtClean="0"/>
                <a:t>Space</a:t>
              </a:r>
              <a:r>
                <a:rPr lang="fr-FR" sz="1400" dirty="0" smtClean="0"/>
                <a:t> of all the </a:t>
              </a:r>
              <a:r>
                <a:rPr lang="fr-FR" sz="1400" dirty="0" err="1" smtClean="0"/>
                <a:t>functions</a:t>
              </a:r>
              <a:endParaRPr lang="fr-FR" sz="14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419493" y="3432357"/>
            <a:ext cx="8038011" cy="2603862"/>
          </a:xfrm>
          <a:prstGeom prst="rect">
            <a:avLst/>
          </a:prstGeom>
          <a:noFill/>
          <a:ln w="38100">
            <a:solidFill>
              <a:srgbClr val="BC14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24632" y="6155596"/>
            <a:ext cx="1112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It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/>
              <a:t> </a:t>
            </a:r>
            <a:r>
              <a:rPr lang="fr-FR" sz="1800" dirty="0" smtClean="0"/>
              <a:t>possible to </a:t>
            </a:r>
            <a:r>
              <a:rPr lang="fr-FR" sz="1800" dirty="0" err="1" smtClean="0"/>
              <a:t>reduce</a:t>
            </a:r>
            <a:r>
              <a:rPr lang="fr-FR" sz="1800" dirty="0" smtClean="0"/>
              <a:t> </a:t>
            </a:r>
            <a:r>
              <a:rPr lang="fr-FR" sz="1800" dirty="0" err="1" smtClean="0"/>
              <a:t>epistemic</a:t>
            </a:r>
            <a:r>
              <a:rPr lang="fr-FR" sz="1800" dirty="0" smtClean="0"/>
              <a:t> </a:t>
            </a:r>
            <a:r>
              <a:rPr lang="fr-FR" sz="1800" dirty="0" err="1" smtClean="0"/>
              <a:t>uncertainty</a:t>
            </a:r>
            <a:r>
              <a:rPr lang="fr-FR" sz="1800" dirty="0" smtClean="0"/>
              <a:t> by </a:t>
            </a:r>
            <a:r>
              <a:rPr lang="fr-FR" sz="1800" dirty="0" err="1" smtClean="0"/>
              <a:t>using</a:t>
            </a:r>
            <a:r>
              <a:rPr lang="fr-FR" sz="1800" dirty="0" smtClean="0"/>
              <a:t> more data and </a:t>
            </a:r>
            <a:r>
              <a:rPr lang="fr-FR" sz="1800" dirty="0" err="1" smtClean="0"/>
              <a:t>increasing</a:t>
            </a:r>
            <a:r>
              <a:rPr lang="fr-FR" sz="1800" dirty="0" smtClean="0"/>
              <a:t> the model </a:t>
            </a:r>
            <a:r>
              <a:rPr lang="fr-FR" sz="1800" dirty="0" err="1" smtClean="0"/>
              <a:t>complexity</a:t>
            </a:r>
            <a:endParaRPr lang="fr-FR" sz="1800" dirty="0" smtClean="0"/>
          </a:p>
        </p:txBody>
      </p:sp>
    </p:spTree>
    <p:extLst>
      <p:ext uri="{BB962C8B-B14F-4D97-AF65-F5344CB8AC3E}">
        <p14:creationId xmlns:p14="http://schemas.microsoft.com/office/powerpoint/2010/main" val="7821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76588" y="196179"/>
            <a:ext cx="6657218" cy="379192"/>
          </a:xfrm>
        </p:spPr>
        <p:txBody>
          <a:bodyPr/>
          <a:lstStyle/>
          <a:p>
            <a:r>
              <a:rPr lang="fr-FR" dirty="0" err="1" smtClean="0"/>
              <a:t>Probabilistic</a:t>
            </a:r>
            <a:r>
              <a:rPr lang="fr-FR" dirty="0" smtClean="0"/>
              <a:t> formulation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09302" y="1027611"/>
                <a:ext cx="869986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1800" dirty="0" smtClean="0"/>
                  <a:t> : input data point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sz="1800" b="0" dirty="0" smtClean="0"/>
                  <a:t> : </a:t>
                </a:r>
                <a:r>
                  <a:rPr lang="fr-FR" sz="1800" dirty="0" smtClean="0"/>
                  <a:t>model </a:t>
                </a:r>
                <a:r>
                  <a:rPr lang="fr-FR" sz="1800" dirty="0" err="1" smtClean="0"/>
                  <a:t>parameters</a:t>
                </a:r>
                <a:endParaRPr lang="fr-FR" sz="1800" b="0" dirty="0" smtClean="0"/>
              </a:p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1800" dirty="0" smtClean="0"/>
                  <a:t> : possible output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fr-FR" sz="1800" dirty="0" smtClean="0"/>
                  <a:t> : Training </a:t>
                </a:r>
                <a:r>
                  <a:rPr lang="fr-FR" sz="1800" dirty="0" err="1" smtClean="0"/>
                  <a:t>dataset</a:t>
                </a:r>
                <a:endParaRPr lang="fr-FR" sz="1800" dirty="0" smtClean="0"/>
              </a:p>
              <a:p>
                <a:pPr algn="l"/>
                <a:endParaRPr lang="fr-FR" sz="1800" dirty="0"/>
              </a:p>
              <a:p>
                <a:pPr algn="l"/>
                <a:r>
                  <a:rPr lang="fr-FR" sz="1800" dirty="0" err="1" smtClean="0"/>
                  <a:t>Representation</a:t>
                </a:r>
                <a:r>
                  <a:rPr lang="fr-FR" sz="1800" dirty="0" smtClean="0"/>
                  <a:t> of the total </a:t>
                </a:r>
                <a:r>
                  <a:rPr lang="fr-FR" sz="1800" b="1" dirty="0" err="1" smtClean="0"/>
                  <a:t>predictive</a:t>
                </a:r>
                <a:r>
                  <a:rPr lang="fr-FR" sz="1800" b="1" dirty="0" smtClean="0"/>
                  <a:t> </a:t>
                </a:r>
                <a:r>
                  <a:rPr lang="fr-FR" sz="1800" b="1" dirty="0" err="1" smtClean="0"/>
                  <a:t>uncertainty</a:t>
                </a:r>
                <a:r>
                  <a:rPr lang="fr-FR" sz="1800" b="1" dirty="0" smtClean="0"/>
                  <a:t> </a:t>
                </a:r>
                <a:r>
                  <a:rPr lang="fr-FR" sz="1800" dirty="0" smtClean="0"/>
                  <a:t>by a </a:t>
                </a:r>
                <a:r>
                  <a:rPr lang="fr-FR" sz="1800" dirty="0" err="1" smtClean="0"/>
                  <a:t>probability</a:t>
                </a:r>
                <a:r>
                  <a:rPr lang="fr-FR" sz="1800" dirty="0" smtClean="0"/>
                  <a:t> distribution</a:t>
                </a:r>
                <a:endParaRPr lang="fr-FR" sz="18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2" y="1027611"/>
                <a:ext cx="8699863" cy="1754326"/>
              </a:xfrm>
              <a:prstGeom prst="rect">
                <a:avLst/>
              </a:prstGeom>
              <a:blipFill>
                <a:blip r:embed="rId2"/>
                <a:stretch>
                  <a:fillRect l="-561" t="-2091" b="-48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25276" y="3051297"/>
                <a:ext cx="6028189" cy="975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endChr m:val="|"/>
                          <m:ctrlPr>
                            <a:rPr lang="fr-FR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fr-FR" sz="2800" b="1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fr-FR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fr-FR" sz="28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sub>
                        <m:sup/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fr-FR" sz="28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</m:d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d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nary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276" y="3051297"/>
                <a:ext cx="6028189" cy="9753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eur droit avec flèche 49"/>
          <p:cNvCxnSpPr/>
          <p:nvPr/>
        </p:nvCxnSpPr>
        <p:spPr>
          <a:xfrm flipH="1">
            <a:off x="4258492" y="3765990"/>
            <a:ext cx="1782261" cy="823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351325" y="4589417"/>
            <a:ext cx="169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err="1" smtClean="0"/>
              <a:t>Aleatoric</a:t>
            </a:r>
            <a:r>
              <a:rPr lang="fr-FR" sz="1800" b="1" dirty="0" smtClean="0"/>
              <a:t> part</a:t>
            </a:r>
            <a:endParaRPr lang="fr-FR" sz="1800" dirty="0"/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7573970" y="3765990"/>
            <a:ext cx="1535195" cy="8234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8341567" y="4589417"/>
            <a:ext cx="2448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b="1" dirty="0" err="1" smtClean="0"/>
              <a:t>Epistemic</a:t>
            </a:r>
            <a:r>
              <a:rPr lang="fr-FR" sz="1800" b="1" dirty="0" smtClean="0"/>
              <a:t> part</a:t>
            </a:r>
            <a:endParaRPr lang="fr-FR" sz="1800" dirty="0"/>
          </a:p>
        </p:txBody>
      </p:sp>
      <p:sp>
        <p:nvSpPr>
          <p:cNvPr id="54" name="ZoneTexte 53"/>
          <p:cNvSpPr txBox="1"/>
          <p:nvPr/>
        </p:nvSpPr>
        <p:spPr>
          <a:xfrm>
            <a:off x="409302" y="5521474"/>
            <a:ext cx="9492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dirty="0" err="1" smtClean="0"/>
              <a:t>Intractable</a:t>
            </a:r>
            <a:r>
              <a:rPr lang="fr-FR" sz="2000" b="1" dirty="0" smtClean="0"/>
              <a:t> in practice </a:t>
            </a:r>
            <a:r>
              <a:rPr lang="fr-FR" sz="2000" b="1" dirty="0" smtClean="0">
                <a:sym typeface="Wingdings" panose="05000000000000000000" pitchFamily="2" charset="2"/>
              </a:rPr>
              <a:t> </a:t>
            </a:r>
            <a:r>
              <a:rPr lang="fr-FR" sz="2000" b="1" dirty="0" err="1" smtClean="0">
                <a:sym typeface="Wingdings" panose="05000000000000000000" pitchFamily="2" charset="2"/>
              </a:rPr>
              <a:t>What</a:t>
            </a:r>
            <a:r>
              <a:rPr lang="fr-FR" sz="2000" b="1" dirty="0" smtClean="0">
                <a:sym typeface="Wingdings" panose="05000000000000000000" pitchFamily="2" charset="2"/>
              </a:rPr>
              <a:t> quantifications and </a:t>
            </a:r>
            <a:r>
              <a:rPr lang="fr-FR" sz="2000" b="1" dirty="0" err="1" smtClean="0">
                <a:sym typeface="Wingdings" panose="05000000000000000000" pitchFamily="2" charset="2"/>
              </a:rPr>
              <a:t>methods</a:t>
            </a:r>
            <a:r>
              <a:rPr lang="fr-FR" sz="2000" b="1" dirty="0" smtClean="0">
                <a:sym typeface="Wingdings" panose="05000000000000000000" pitchFamily="2" charset="2"/>
              </a:rPr>
              <a:t> in </a:t>
            </a:r>
            <a:r>
              <a:rPr lang="fr-FR" sz="2000" b="1" dirty="0" err="1" smtClean="0">
                <a:sym typeface="Wingdings" panose="05000000000000000000" pitchFamily="2" charset="2"/>
              </a:rPr>
              <a:t>deep</a:t>
            </a:r>
            <a:r>
              <a:rPr lang="fr-FR" sz="2000" b="1" dirty="0" smtClean="0">
                <a:sym typeface="Wingdings" panose="05000000000000000000" pitchFamily="2" charset="2"/>
              </a:rPr>
              <a:t> </a:t>
            </a:r>
            <a:r>
              <a:rPr lang="fr-FR" sz="2000" b="1" dirty="0" err="1" smtClean="0">
                <a:sym typeface="Wingdings" panose="05000000000000000000" pitchFamily="2" charset="2"/>
              </a:rPr>
              <a:t>learning</a:t>
            </a:r>
            <a:r>
              <a:rPr lang="fr-FR" sz="2000" b="1" dirty="0" smtClean="0">
                <a:sym typeface="Wingdings" panose="05000000000000000000" pitchFamily="2" charset="2"/>
              </a:rPr>
              <a:t>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947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58219" y="1993712"/>
            <a:ext cx="7924376" cy="197563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2400" dirty="0" err="1"/>
              <a:t>Different</a:t>
            </a:r>
            <a:r>
              <a:rPr lang="fr-FR" sz="2400" dirty="0"/>
              <a:t> </a:t>
            </a:r>
            <a:r>
              <a:rPr lang="fr-FR" sz="2400" dirty="0" err="1"/>
              <a:t>levels</a:t>
            </a:r>
            <a:r>
              <a:rPr lang="fr-FR" sz="2400" dirty="0"/>
              <a:t> of </a:t>
            </a:r>
            <a:r>
              <a:rPr lang="fr-FR" sz="2400" dirty="0" err="1"/>
              <a:t>uncertainties</a:t>
            </a:r>
            <a:endParaRPr lang="fr-FR" sz="2400" dirty="0"/>
          </a:p>
          <a:p>
            <a:pPr marL="342900" indent="-342900">
              <a:buFont typeface="+mj-lt"/>
              <a:buAutoNum type="arabicPeriod"/>
            </a:pPr>
            <a:endParaRPr lang="fr-FR" sz="2400" dirty="0"/>
          </a:p>
          <a:p>
            <a:pPr marL="342900" indent="-342900">
              <a:buFont typeface="+mj-lt"/>
              <a:buAutoNum type="arabicPeriod"/>
            </a:pPr>
            <a:r>
              <a:rPr lang="fr-FR" sz="2400" dirty="0" err="1">
                <a:solidFill>
                  <a:srgbClr val="FF0000"/>
                </a:solidFill>
              </a:rPr>
              <a:t>Uncertainties</a:t>
            </a:r>
            <a:r>
              <a:rPr lang="fr-FR" sz="2400" dirty="0">
                <a:solidFill>
                  <a:srgbClr val="FF0000"/>
                </a:solidFill>
              </a:rPr>
              <a:t> estimation in </a:t>
            </a:r>
            <a:r>
              <a:rPr lang="fr-FR" sz="2400" dirty="0" err="1">
                <a:solidFill>
                  <a:srgbClr val="FF0000"/>
                </a:solidFill>
              </a:rPr>
              <a:t>Deep</a:t>
            </a:r>
            <a:r>
              <a:rPr lang="fr-FR" sz="2400" dirty="0">
                <a:solidFill>
                  <a:srgbClr val="FF0000"/>
                </a:solidFill>
              </a:rPr>
              <a:t> Learning</a:t>
            </a:r>
          </a:p>
          <a:p>
            <a:pPr marL="342900" indent="-342900">
              <a:buFont typeface="+mj-lt"/>
              <a:buAutoNum type="arabicPeriod"/>
            </a:pPr>
            <a:endParaRPr lang="fr-FR" sz="2400" dirty="0"/>
          </a:p>
          <a:p>
            <a:pPr marL="342900" indent="-342900">
              <a:buFont typeface="+mj-lt"/>
              <a:buAutoNum type="arabicPeriod"/>
            </a:pPr>
            <a:r>
              <a:rPr lang="fr-FR" sz="2400" dirty="0" smtClean="0"/>
              <a:t>Validation of </a:t>
            </a:r>
            <a:r>
              <a:rPr lang="fr-FR" sz="2400" dirty="0" err="1" smtClean="0"/>
              <a:t>uncertainties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858219" y="1092181"/>
            <a:ext cx="59945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Uncertainty quantification in Deep Learning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1554" y="4741353"/>
            <a:ext cx="1111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800" dirty="0" smtClean="0"/>
              <a:t>Works in collaboration </a:t>
            </a:r>
            <a:r>
              <a:rPr lang="fr-FR" sz="1800" dirty="0" err="1" smtClean="0"/>
              <a:t>with</a:t>
            </a:r>
            <a:r>
              <a:rPr lang="fr-FR" sz="1800" dirty="0" smtClean="0"/>
              <a:t> Jean-Marc MARTINEZ (DES/ISAS/DM2S/STMF/LGLS)</a:t>
            </a:r>
            <a:r>
              <a:rPr lang="fr-FR" sz="1800" dirty="0"/>
              <a:t> </a:t>
            </a:r>
            <a:endParaRPr lang="fr-FR" sz="1800" dirty="0" smtClean="0"/>
          </a:p>
          <a:p>
            <a:r>
              <a:rPr lang="fr-FR" sz="1800" dirty="0" smtClean="0"/>
              <a:t>And </a:t>
            </a:r>
            <a:r>
              <a:rPr lang="fr-FR" sz="1800" dirty="0" err="1" smtClean="0"/>
              <a:t>two</a:t>
            </a:r>
            <a:r>
              <a:rPr lang="fr-FR" sz="1800" dirty="0" smtClean="0"/>
              <a:t> </a:t>
            </a:r>
            <a:r>
              <a:rPr lang="fr-FR" sz="1800" dirty="0" err="1" smtClean="0"/>
              <a:t>interns</a:t>
            </a:r>
            <a:r>
              <a:rPr lang="fr-FR" sz="1800" dirty="0" smtClean="0"/>
              <a:t>: Mohamed Bahi YAHIAOUI (Mines St Etienne) and Clément RIBES (IMT Atlantique)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4253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Uncertainties</a:t>
            </a:r>
            <a:r>
              <a:rPr lang="fr-FR" dirty="0" smtClean="0"/>
              <a:t> quantification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182881" y="926010"/>
            <a:ext cx="10565835" cy="461370"/>
          </a:xfrm>
        </p:spPr>
        <p:txBody>
          <a:bodyPr/>
          <a:lstStyle/>
          <a:p>
            <a:r>
              <a:rPr lang="fr-FR" sz="2400" dirty="0" smtClean="0"/>
              <a:t>Classification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 (basics)</a:t>
            </a:r>
            <a:endParaRPr lang="fr-F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182881" y="1387380"/>
                <a:ext cx="11680938" cy="5066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fr-FR" sz="2000" dirty="0" smtClean="0"/>
                  <a:t>Prediction of a class for an input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000" dirty="0" smtClean="0"/>
                  <a:t> among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2000" dirty="0" smtClean="0"/>
                  <a:t> possible classes, </a:t>
                </a:r>
                <a:r>
                  <a:rPr lang="fr-FR" sz="2000" dirty="0" err="1" smtClean="0"/>
                  <a:t>represented</a:t>
                </a:r>
                <a:r>
                  <a:rPr lang="fr-FR" sz="2000" dirty="0" smtClean="0"/>
                  <a:t> by a </a:t>
                </a:r>
                <a:r>
                  <a:rPr lang="fr-FR" sz="2000" dirty="0" err="1" smtClean="0"/>
                  <a:t>binary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vector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endParaRPr lang="fr-FR" sz="2000" dirty="0" smtClean="0"/>
              </a:p>
              <a:p>
                <a:pPr algn="l"/>
                <a:endParaRPr lang="fr-FR" sz="2000" dirty="0"/>
              </a:p>
              <a:p>
                <a:pPr algn="l"/>
                <a:r>
                  <a:rPr lang="fr-FR" sz="2000" dirty="0" err="1" smtClean="0"/>
                  <a:t>Conventional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representation</a:t>
                </a:r>
                <a:r>
                  <a:rPr lang="fr-FR" sz="2000" dirty="0" smtClean="0"/>
                  <a:t>: a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 err="1" smtClean="0"/>
                  <a:t>predicts</a:t>
                </a:r>
                <a:r>
                  <a:rPr lang="fr-FR" sz="2000" dirty="0" smtClean="0"/>
                  <a:t> the </a:t>
                </a:r>
                <a:r>
                  <a:rPr lang="fr-FR" sz="2000" dirty="0" err="1" smtClean="0"/>
                  <a:t>probability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that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 err="1" smtClean="0"/>
                  <a:t>belongs</a:t>
                </a:r>
                <a:r>
                  <a:rPr lang="fr-FR" sz="2000" dirty="0" smtClean="0"/>
                  <a:t> to </a:t>
                </a:r>
                <a:r>
                  <a:rPr lang="fr-FR" sz="2000" dirty="0" err="1" smtClean="0"/>
                  <a:t>each</a:t>
                </a:r>
                <a:r>
                  <a:rPr lang="fr-FR" sz="2000" dirty="0" smtClean="0"/>
                  <a:t> class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000" dirty="0" smtClean="0"/>
                  <a:t>:</a:t>
                </a:r>
              </a:p>
              <a:p>
                <a:pPr algn="l"/>
                <a:endParaRPr lang="fr-FR" sz="20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sub>
                        <m:sup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sup>
                          </m:sSup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fr-FR" sz="2000" b="1" dirty="0" smtClean="0"/>
              </a:p>
              <a:p>
                <a:pPr algn="l"/>
                <a:endParaRPr lang="fr-FR" sz="2000" dirty="0"/>
              </a:p>
              <a:p>
                <a:pPr algn="l"/>
                <a:r>
                  <a:rPr lang="fr-FR" sz="2000" b="1" dirty="0" err="1" smtClean="0"/>
                  <a:t>Corresponding</a:t>
                </a:r>
                <a:r>
                  <a:rPr lang="fr-FR" sz="2000" b="1" dirty="0" smtClean="0"/>
                  <a:t> </a:t>
                </a:r>
                <a:r>
                  <a:rPr lang="fr-FR" sz="2000" b="1" dirty="0" err="1" smtClean="0"/>
                  <a:t>likelihood</a:t>
                </a:r>
                <a:r>
                  <a:rPr lang="fr-FR" sz="2000" b="1" dirty="0" smtClean="0"/>
                  <a:t>: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multinoulli</a:t>
                </a:r>
                <a:r>
                  <a:rPr lang="fr-FR" sz="2000" dirty="0" smtClean="0"/>
                  <a:t> distribution (</a:t>
                </a:r>
                <a:r>
                  <a:rPr lang="fr-FR" sz="2000" dirty="0" err="1" smtClean="0"/>
                  <a:t>generalized</a:t>
                </a:r>
                <a:r>
                  <a:rPr lang="fr-FR" sz="2000" dirty="0" smtClean="0"/>
                  <a:t> Bernoulli)</a:t>
                </a:r>
              </a:p>
              <a:p>
                <a:pPr algn="l"/>
                <a:endParaRPr lang="fr-FR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endChr m:val="|"/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d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p>
                          </m:sSup>
                        </m:e>
                      </m:nary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b="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fr-FR" sz="2000" b="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d>
                                <m:d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fr-FR" sz="2000" dirty="0" smtClean="0"/>
              </a:p>
              <a:p>
                <a:endParaRPr lang="fr-FR" sz="2000" dirty="0" smtClean="0"/>
              </a:p>
              <a:p>
                <a:r>
                  <a:rPr lang="fr-FR" sz="2000" dirty="0" err="1" smtClean="0"/>
                  <a:t>Mean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negative</a:t>
                </a:r>
                <a:r>
                  <a:rPr lang="fr-FR" sz="2000" dirty="0" smtClean="0"/>
                  <a:t> log-</a:t>
                </a:r>
                <a:r>
                  <a:rPr lang="fr-FR" sz="2000" dirty="0" err="1" smtClean="0"/>
                  <a:t>likelihood</a:t>
                </a:r>
                <a:r>
                  <a:rPr lang="fr-FR" sz="2000" dirty="0" smtClean="0"/>
                  <a:t> on the </a:t>
                </a:r>
                <a:r>
                  <a:rPr lang="fr-FR" sz="2000" dirty="0" err="1" smtClean="0"/>
                  <a:t>whole</a:t>
                </a:r>
                <a:r>
                  <a:rPr lang="fr-FR" sz="2000" dirty="0" smtClean="0"/>
                  <a:t> </a:t>
                </a:r>
                <a:r>
                  <a:rPr lang="fr-FR" sz="2000" dirty="0" err="1" smtClean="0"/>
                  <a:t>dataset</a:t>
                </a:r>
                <a:r>
                  <a:rPr lang="fr-FR" sz="2000" dirty="0" smtClean="0"/>
                  <a:t>: </a:t>
                </a:r>
                <a:r>
                  <a:rPr lang="fr-FR" sz="2000" b="1" dirty="0" err="1" smtClean="0"/>
                  <a:t>categorical</a:t>
                </a:r>
                <a:r>
                  <a:rPr lang="fr-FR" sz="2000" b="1" dirty="0" smtClean="0"/>
                  <a:t> cross-</a:t>
                </a:r>
                <a:r>
                  <a:rPr lang="fr-FR" sz="2000" b="1" dirty="0" err="1" smtClean="0"/>
                  <a:t>entropy</a:t>
                </a:r>
                <a:endParaRPr lang="fr-FR" sz="2000" b="1" dirty="0" smtClean="0"/>
              </a:p>
              <a:p>
                <a:endParaRPr lang="fr-FR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func>
                              <m:func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fr-F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fr-FR" sz="20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ctrlPr>
                                              <a:rPr lang="fr-F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20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  <m:d>
                                      <m:dPr>
                                        <m:ctrlPr>
                                          <a:rPr lang="fr-F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fr-F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fr-FR" sz="20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nary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 smtClean="0">
                    <a:sym typeface="Wingdings" panose="05000000000000000000" pitchFamily="2" charset="2"/>
                  </a:rPr>
                  <a:t> </a:t>
                </a:r>
                <a:r>
                  <a:rPr lang="fr-FR" sz="2000" dirty="0" smtClean="0">
                    <a:sym typeface="Wingdings" panose="05000000000000000000" pitchFamily="2" charset="2"/>
                  </a:rPr>
                  <a:t>Learning: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r>
                      <a:rPr lang="fr-FR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arg</m:t>
                        </m:r>
                        <m:limLow>
                          <m:limLow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min</m:t>
                            </m:r>
                          </m:e>
                          <m:lim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𝜔</m:t>
                            </m:r>
                          </m:lim>
                        </m:limLow>
                      </m:fName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  <m:d>
                          <m:d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𝜔</m:t>
                            </m:r>
                          </m:e>
                        </m:d>
                      </m:e>
                    </m:func>
                  </m:oMath>
                </a14:m>
                <a:endParaRPr lang="fr-FR" sz="2000" dirty="0" smtClean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1" y="1387380"/>
                <a:ext cx="11680938" cy="5066130"/>
              </a:xfrm>
              <a:prstGeom prst="rect">
                <a:avLst/>
              </a:prstGeo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49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709D2C56-0C01-4A68-A325-4FFD430A3600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5846DFC2-8D7E-4335-8C09-415EDC6C5089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48DB1935-4DB2-49BA-AEDC-D8FE50F2938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09A53C-8D88-4760-8267-C28D6D92D7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Seminaire_Incertitudes_IA</Template>
  <TotalTime>2635</TotalTime>
  <Words>5106</Words>
  <Application>Microsoft Office PowerPoint</Application>
  <PresentationFormat>Grand écran</PresentationFormat>
  <Paragraphs>621</Paragraphs>
  <Slides>52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Cambria Math</vt:lpstr>
      <vt:lpstr>Lato Black</vt:lpstr>
      <vt:lpstr>NexusSerif</vt:lpstr>
      <vt:lpstr>Times New Roman</vt:lpstr>
      <vt:lpstr>Wingdings</vt:lpstr>
      <vt:lpstr>Wingdings 3</vt:lpstr>
      <vt:lpstr>Template CEA 2019 Défaut</vt:lpstr>
      <vt:lpstr>Template CEA 2019 Clair</vt:lpstr>
      <vt:lpstr>Template CEA 2019 Marron</vt:lpstr>
      <vt:lpstr>Présentation PowerPoint</vt:lpstr>
      <vt:lpstr>Plan</vt:lpstr>
      <vt:lpstr>Plan</vt:lpstr>
      <vt:lpstr>Predictive, aleatoric and epistemic uncertainties</vt:lpstr>
      <vt:lpstr>Predictive, aleatoric and epistemic uncertainties</vt:lpstr>
      <vt:lpstr>Predictive, aleatoric and epistemic uncertainties</vt:lpstr>
      <vt:lpstr>Probabilistic formulation</vt:lpstr>
      <vt:lpstr>Plan</vt:lpstr>
      <vt:lpstr>Uncertainties quantification</vt:lpstr>
      <vt:lpstr>Uncertainties quantification</vt:lpstr>
      <vt:lpstr>Uncertainties quantification</vt:lpstr>
      <vt:lpstr>Uncertainties quantification</vt:lpstr>
      <vt:lpstr>Uncertainties quantification</vt:lpstr>
      <vt:lpstr>Uncertainties quantification</vt:lpstr>
      <vt:lpstr>Uncertainties quantification</vt:lpstr>
      <vt:lpstr>Uncertainties quantification</vt:lpstr>
      <vt:lpstr>Uncertainties quantification</vt:lpstr>
      <vt:lpstr>Uncertainties quantification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Plan</vt:lpstr>
      <vt:lpstr>Validation of uncertainties</vt:lpstr>
      <vt:lpstr>Validation of uncertainties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References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 Geoffrey</dc:creator>
  <cp:lastModifiedBy>DANIEL Geoffrey</cp:lastModifiedBy>
  <cp:revision>382</cp:revision>
  <cp:lastPrinted>2018-12-05T09:44:31Z</cp:lastPrinted>
  <dcterms:created xsi:type="dcterms:W3CDTF">2022-01-11T10:36:36Z</dcterms:created>
  <dcterms:modified xsi:type="dcterms:W3CDTF">2022-04-22T11:56:54Z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