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2"/>
  </p:notesMasterIdLst>
  <p:handoutMasterIdLst>
    <p:handoutMasterId r:id="rId23"/>
  </p:handoutMasterIdLst>
  <p:sldIdLst>
    <p:sldId id="256" r:id="rId2"/>
    <p:sldId id="303" r:id="rId3"/>
    <p:sldId id="298" r:id="rId4"/>
    <p:sldId id="353" r:id="rId5"/>
    <p:sldId id="287" r:id="rId6"/>
    <p:sldId id="265" r:id="rId7"/>
    <p:sldId id="268" r:id="rId8"/>
    <p:sldId id="355" r:id="rId9"/>
    <p:sldId id="257" r:id="rId10"/>
    <p:sldId id="337" r:id="rId11"/>
    <p:sldId id="356" r:id="rId12"/>
    <p:sldId id="285" r:id="rId13"/>
    <p:sldId id="346" r:id="rId14"/>
    <p:sldId id="325" r:id="rId15"/>
    <p:sldId id="350" r:id="rId16"/>
    <p:sldId id="351" r:id="rId17"/>
    <p:sldId id="343" r:id="rId18"/>
    <p:sldId id="348" r:id="rId19"/>
    <p:sldId id="357" r:id="rId20"/>
    <p:sldId id="349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2C916"/>
    <a:srgbClr val="B16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7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34536-82E9-284F-A16F-1EC7FAF6AD36}" type="datetime1">
              <a:rPr lang="fr-FR" smtClean="0"/>
              <a:pPr/>
              <a:t>03/10/2021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42AC8-4966-764B-92CE-0DCCB23B328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880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C33A4-697D-614C-AD4B-2CB38CF8B4DD}" type="datetime1">
              <a:rPr lang="fr-FR" smtClean="0"/>
              <a:pPr/>
              <a:t>03/10/2021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3910D-6015-6747-A81C-AC3A7D4E795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7172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63462-29D9-1849-9070-2DE2AE725BCE}" type="slidenum">
              <a:rPr lang="en-US"/>
              <a:pPr/>
              <a:t>3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481E30-B428-0D4D-B4E9-0584709872E6}" type="slidenum">
              <a:rPr lang="en-US"/>
              <a:pPr/>
              <a:t>4</a:t>
            </a:fld>
            <a:endParaRPr lang="en-US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522E-20F4-4C43-A17E-E2758C39A9CA}" type="datetime1">
              <a:rPr lang="fr-FR" smtClean="0"/>
              <a:t>03/10/2021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262-71FF-CB4B-86FE-65F82670C8D3}" type="datetime1">
              <a:rPr lang="fr-FR" smtClean="0"/>
              <a:t>03/10/2021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92CC-FF9D-8348-8C0D-A189FA23C27E}" type="datetime1">
              <a:rPr lang="fr-FR" smtClean="0"/>
              <a:t>03/10/2021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705E-B62E-3048-BAB2-EFE2A6CD7C86}" type="datetime1">
              <a:rPr lang="fr-FR" smtClean="0"/>
              <a:t>03/10/2021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E0D3-B564-B443-801E-79FA1A3F4BBB}" type="datetime1">
              <a:rPr lang="fr-FR" smtClean="0"/>
              <a:t>03/10/2021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A684-D1A3-2149-8A99-7A9C2A668B99}" type="datetime1">
              <a:rPr lang="fr-FR" smtClean="0"/>
              <a:t>03/10/2021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9D77-70D1-1D47-A332-CBE4B7E4BCC9}" type="datetime1">
              <a:rPr lang="fr-FR" smtClean="0"/>
              <a:t>03/10/2021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0DF66-A8F1-554F-960D-B00C8FB08E70}" type="datetime1">
              <a:rPr lang="fr-FR" smtClean="0"/>
              <a:t>03/10/2021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FA05-A33D-7A48-BED6-C0FD6632ACD1}" type="datetime1">
              <a:rPr lang="fr-FR" smtClean="0"/>
              <a:t>03/10/2021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9332-0810-BE4D-B5C5-4A0F89C0ADDB}" type="datetime1">
              <a:rPr lang="fr-FR" smtClean="0"/>
              <a:t>03/10/2021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5745-644B-2A42-BB16-D6D1489CB998}" type="datetime1">
              <a:rPr lang="fr-FR" smtClean="0"/>
              <a:t>03/10/2021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19630-C58F-C845-B28B-9B0EC485BE58}" type="datetime1">
              <a:rPr lang="fr-FR" smtClean="0"/>
              <a:t>03/10/2021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6B078-420E-0F47-9D03-2B481FBAC97B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emf"/><Relationship Id="rId5" Type="http://schemas.openxmlformats.org/officeDocument/2006/relationships/image" Target="../media/image5.png"/><Relationship Id="rId10" Type="http://schemas.openxmlformats.org/officeDocument/2006/relationships/image" Target="../media/image9.emf"/><Relationship Id="rId4" Type="http://schemas.openxmlformats.org/officeDocument/2006/relationships/image" Target="../media/image4.png"/><Relationship Id="rId9" Type="http://schemas.openxmlformats.org/officeDocument/2006/relationships/hyperlink" Target="http://jinst.sissa.it/jinst/common/archiveFile?filePath=/home/jinst/jinstArchive/archive/papers/preprint/JINST_012P_0216/6/2016_JINST_11_P04001.pdf&amp;fileType=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inst.sissa.it/jinst/common/archiveFile?filePath=/home/jinst/jinstArchive/archive/papers/preprint/JINST_012P_0216/6/2016_JINST_11_P04001.pdf&amp;fileType=pdf" TargetMode="Externa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0700" y="16621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3600" b="1" cap="small" dirty="0"/>
              <a:t>Semi-Digital </a:t>
            </a:r>
            <a:r>
              <a:rPr lang="fr-FR" sz="3600" b="1" cap="small" dirty="0" err="1"/>
              <a:t>Hadronic</a:t>
            </a:r>
            <a:r>
              <a:rPr lang="fr-FR" sz="3600" b="1" cap="small" dirty="0"/>
              <a:t> </a:t>
            </a:r>
            <a:r>
              <a:rPr lang="fr-FR" sz="3600" b="1" cap="small" dirty="0" err="1"/>
              <a:t>Calorimeter</a:t>
            </a:r>
            <a:br>
              <a:rPr lang="fr-FR" sz="3600" b="1" cap="small" dirty="0"/>
            </a:br>
            <a:r>
              <a:rPr lang="fr-FR" sz="3600" b="1" cap="small" dirty="0"/>
              <a:t>SDHCAL </a:t>
            </a:r>
            <a:r>
              <a:rPr lang="fr-FR" sz="3600" b="1" cap="small" dirty="0" err="1"/>
              <a:t>Status</a:t>
            </a:r>
            <a:br>
              <a:rPr lang="fr-FR" sz="3600" b="1" cap="small" dirty="0"/>
            </a:br>
            <a:endParaRPr lang="en-US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6800" y="3132137"/>
            <a:ext cx="6400800" cy="1358900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Arial"/>
                <a:cs typeface="Arial"/>
              </a:rPr>
              <a:t>I.Laktineh</a:t>
            </a:r>
            <a:endParaRPr lang="en-GB" sz="2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</a:p>
          <a:p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IP2I, LPC,OMEGA</a:t>
            </a: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 CIEMAT,GWNU,SJTU</a:t>
            </a:r>
          </a:p>
          <a:p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46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49"/>
          <p:cNvGrpSpPr/>
          <p:nvPr/>
        </p:nvGrpSpPr>
        <p:grpSpPr>
          <a:xfrm>
            <a:off x="434817" y="2305769"/>
            <a:ext cx="8029575" cy="2389278"/>
            <a:chOff x="358775" y="657225"/>
            <a:chExt cx="8391525" cy="3775075"/>
          </a:xfrm>
        </p:grpSpPr>
        <p:grpSp>
          <p:nvGrpSpPr>
            <p:cNvPr id="5" name="Grouper 61"/>
            <p:cNvGrpSpPr>
              <a:grpSpLocks/>
            </p:cNvGrpSpPr>
            <p:nvPr/>
          </p:nvGrpSpPr>
          <p:grpSpPr bwMode="auto">
            <a:xfrm>
              <a:off x="647700" y="657225"/>
              <a:ext cx="8102600" cy="1970299"/>
              <a:chOff x="2498353" y="4419596"/>
              <a:chExt cx="6493247" cy="2418667"/>
            </a:xfrm>
          </p:grpSpPr>
          <p:grpSp>
            <p:nvGrpSpPr>
              <p:cNvPr id="6" name="Grouper 58"/>
              <p:cNvGrpSpPr>
                <a:grpSpLocks/>
              </p:cNvGrpSpPr>
              <p:nvPr/>
            </p:nvGrpSpPr>
            <p:grpSpPr bwMode="auto">
              <a:xfrm>
                <a:off x="2498353" y="4419596"/>
                <a:ext cx="3216648" cy="2418667"/>
                <a:chOff x="5851153" y="1253540"/>
                <a:chExt cx="3216648" cy="2418667"/>
              </a:xfrm>
            </p:grpSpPr>
            <p:grpSp>
              <p:nvGrpSpPr>
                <p:cNvPr id="7" name="Grouper 9"/>
                <p:cNvGrpSpPr>
                  <a:grpSpLocks/>
                </p:cNvGrpSpPr>
                <p:nvPr/>
              </p:nvGrpSpPr>
              <p:grpSpPr bwMode="auto">
                <a:xfrm>
                  <a:off x="5851153" y="1269333"/>
                  <a:ext cx="3216648" cy="2402874"/>
                  <a:chOff x="3118886" y="1303591"/>
                  <a:chExt cx="5690006" cy="4145105"/>
                </a:xfrm>
              </p:grpSpPr>
              <p:pic>
                <p:nvPicPr>
                  <p:cNvPr id="52257" name="Image 3"/>
                  <p:cNvPicPr>
                    <a:picLocks noChangeAspect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18886" y="1303591"/>
                    <a:ext cx="5568949" cy="4057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3" name="Connecteur droit avec flèche 12"/>
                  <p:cNvCxnSpPr/>
                  <p:nvPr/>
                </p:nvCxnSpPr>
                <p:spPr bwMode="auto">
                  <a:xfrm rot="10800000" flipV="1">
                    <a:off x="5486311" y="3581190"/>
                    <a:ext cx="3047047" cy="1677203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52259" name="ZoneTexte 6"/>
                  <p:cNvSpPr txBox="1">
                    <a:spLocks noChangeArrowheads="1"/>
                  </p:cNvSpPr>
                  <p:nvPr/>
                </p:nvSpPr>
                <p:spPr bwMode="auto">
                  <a:xfrm rot="19870601">
                    <a:off x="6561996" y="4278341"/>
                    <a:ext cx="1030740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2 m</a:t>
                    </a:r>
                  </a:p>
                </p:txBody>
              </p:sp>
              <p:cxnSp>
                <p:nvCxnSpPr>
                  <p:cNvPr id="52260" name="Connecteur droit avec flèche 1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00400" y="4191000"/>
                    <a:ext cx="1676400" cy="106680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sp>
                <p:nvSpPr>
                  <p:cNvPr id="52261" name="ZoneTexte 14"/>
                  <p:cNvSpPr txBox="1">
                    <a:spLocks noChangeArrowheads="1"/>
                  </p:cNvSpPr>
                  <p:nvPr/>
                </p:nvSpPr>
                <p:spPr bwMode="auto">
                  <a:xfrm rot="2074047">
                    <a:off x="3376056" y="4521896"/>
                    <a:ext cx="925889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</a:rPr>
                      <a:t>1 m</a:t>
                    </a:r>
                  </a:p>
                </p:txBody>
              </p:sp>
              <p:sp>
                <p:nvSpPr>
                  <p:cNvPr id="52262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29400" y="1916107"/>
                    <a:ext cx="8382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inlet</a:t>
                    </a:r>
                  </a:p>
                </p:txBody>
              </p:sp>
              <p:sp>
                <p:nvSpPr>
                  <p:cNvPr id="52263" name="ZoneTexte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02391" y="2531592"/>
                    <a:ext cx="12065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>
                        <a:solidFill>
                          <a:srgbClr val="FFFFFF"/>
                        </a:solidFill>
                      </a:rPr>
                      <a:t>outlet</a:t>
                    </a:r>
                  </a:p>
                </p:txBody>
              </p:sp>
            </p:grpSp>
            <p:sp>
              <p:nvSpPr>
                <p:cNvPr id="52256" name="ZoneTexte 10"/>
                <p:cNvSpPr txBox="1">
                  <a:spLocks noChangeArrowheads="1"/>
                </p:cNvSpPr>
                <p:nvPr/>
              </p:nvSpPr>
              <p:spPr bwMode="auto">
                <a:xfrm>
                  <a:off x="6172200" y="1253540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 dirty="0">
                      <a:solidFill>
                        <a:srgbClr val="FFFFFF"/>
                      </a:solidFill>
                    </a:rPr>
                    <a:t>Prototype circulation system</a:t>
                  </a:r>
                </a:p>
              </p:txBody>
            </p:sp>
          </p:grpSp>
          <p:grpSp>
            <p:nvGrpSpPr>
              <p:cNvPr id="8" name="Grouper 57"/>
              <p:cNvGrpSpPr>
                <a:grpSpLocks/>
              </p:cNvGrpSpPr>
              <p:nvPr/>
            </p:nvGrpSpPr>
            <p:grpSpPr bwMode="auto">
              <a:xfrm>
                <a:off x="5674697" y="4419596"/>
                <a:ext cx="3316903" cy="2362204"/>
                <a:chOff x="5334000" y="4267196"/>
                <a:chExt cx="3316903" cy="2362204"/>
              </a:xfrm>
            </p:grpSpPr>
            <p:pic>
              <p:nvPicPr>
                <p:cNvPr id="52253" name="Image 7" descr="2m2_091213_100_colours.JPG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4277222"/>
                  <a:ext cx="3151802" cy="2352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2254" name="ZoneTexte 8"/>
                <p:cNvSpPr txBox="1">
                  <a:spLocks noChangeArrowheads="1"/>
                </p:cNvSpPr>
                <p:nvPr/>
              </p:nvSpPr>
              <p:spPr bwMode="auto">
                <a:xfrm>
                  <a:off x="5943600" y="4267196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>
                      <a:solidFill>
                        <a:srgbClr val="FFFFFF"/>
                      </a:solidFill>
                    </a:rPr>
                    <a:t>New circulation system</a:t>
                  </a:r>
                </a:p>
              </p:txBody>
            </p:sp>
          </p:grpSp>
        </p:grpSp>
        <p:grpSp>
          <p:nvGrpSpPr>
            <p:cNvPr id="9" name="Grouper 40"/>
            <p:cNvGrpSpPr>
              <a:grpSpLocks/>
            </p:cNvGrpSpPr>
            <p:nvPr/>
          </p:nvGrpSpPr>
          <p:grpSpPr bwMode="auto">
            <a:xfrm>
              <a:off x="358775" y="2787650"/>
              <a:ext cx="4068763" cy="1644650"/>
              <a:chOff x="251520" y="4329100"/>
              <a:chExt cx="4068452" cy="230425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38836" y="4329100"/>
                <a:ext cx="3781136" cy="230425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22" name="Connecteur droit 21"/>
              <p:cNvCxnSpPr/>
              <p:nvPr/>
            </p:nvCxnSpPr>
            <p:spPr>
              <a:xfrm>
                <a:off x="467403" y="4508426"/>
                <a:ext cx="118894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1872234" y="4508426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3096103" y="4508426"/>
                <a:ext cx="10079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538836" y="6488944"/>
                <a:ext cx="111751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1799215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3059593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flipH="1">
                <a:off x="4067578" y="4508426"/>
                <a:ext cx="36510" cy="19805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>
                <a:off x="251520" y="4437013"/>
                <a:ext cx="612728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H="1">
                <a:off x="251520" y="6561944"/>
                <a:ext cx="53970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63"/>
            <p:cNvGrpSpPr>
              <a:grpSpLocks/>
            </p:cNvGrpSpPr>
            <p:nvPr/>
          </p:nvGrpSpPr>
          <p:grpSpPr bwMode="auto">
            <a:xfrm>
              <a:off x="4556241" y="2747963"/>
              <a:ext cx="4084522" cy="1608137"/>
              <a:chOff x="4520238" y="3068960"/>
              <a:chExt cx="4084210" cy="2304256"/>
            </a:xfrm>
          </p:grpSpPr>
          <p:grpSp>
            <p:nvGrpSpPr>
              <p:cNvPr id="11" name="Grouper 41"/>
              <p:cNvGrpSpPr>
                <a:grpSpLocks/>
              </p:cNvGrpSpPr>
              <p:nvPr/>
            </p:nvGrpSpPr>
            <p:grpSpPr bwMode="auto">
              <a:xfrm>
                <a:off x="4535996" y="3068960"/>
                <a:ext cx="4068452" cy="2304256"/>
                <a:chOff x="251520" y="4329100"/>
                <a:chExt cx="4068452" cy="2304256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538836" y="4329100"/>
                  <a:ext cx="3781136" cy="2304256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/>
                </a:p>
              </p:txBody>
            </p:sp>
            <p:cxnSp>
              <p:nvCxnSpPr>
                <p:cNvPr id="44" name="Connecteur droit 43"/>
                <p:cNvCxnSpPr/>
                <p:nvPr/>
              </p:nvCxnSpPr>
              <p:spPr>
                <a:xfrm>
                  <a:off x="467403" y="4508549"/>
                  <a:ext cx="118894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>
                  <a:off x="1872234" y="4508549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>
                  <a:off x="3096103" y="4508549"/>
                  <a:ext cx="100798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>
                  <a:off x="538836" y="6488844"/>
                  <a:ext cx="111751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>
                  <a:off x="1799215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>
                  <a:off x="3059593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>
                  <a:off x="251520" y="4437087"/>
                  <a:ext cx="612728" cy="0"/>
                </a:xfrm>
                <a:prstGeom prst="straightConnector1">
                  <a:avLst/>
                </a:prstGeom>
                <a:ln>
                  <a:solidFill>
                    <a:srgbClr val="860908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Connecteur droit avec flèche 53"/>
              <p:cNvCxnSpPr/>
              <p:nvPr/>
            </p:nvCxnSpPr>
            <p:spPr>
              <a:xfrm>
                <a:off x="4572506" y="5301754"/>
                <a:ext cx="50319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>
                <a:off x="8352054" y="3248409"/>
                <a:ext cx="0" cy="90042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>
                <a:off x="8352054" y="4256819"/>
                <a:ext cx="0" cy="936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 flipH="1">
                <a:off x="4520238" y="4725294"/>
                <a:ext cx="719082" cy="0"/>
              </a:xfrm>
              <a:prstGeom prst="straightConnector1">
                <a:avLst/>
              </a:prstGeom>
              <a:ln w="38100" cmpd="sng"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ZoneTexte 51"/>
          <p:cNvSpPr txBox="1"/>
          <p:nvPr/>
        </p:nvSpPr>
        <p:spPr>
          <a:xfrm>
            <a:off x="174232" y="1000945"/>
            <a:ext cx="858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Construction and operation of large GRPC necessitate some improvements with respect to the present scenario.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Gas distribution: new scheme is proposed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Gas gap thickness:   better control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Coating: new paints are tested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03214" y="4675600"/>
            <a:ext cx="8584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Cassette conception to ensure good contact between the detector and electronics is to be improved  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I.Laktineh          ILD meeting  2021</a:t>
            </a:r>
          </a:p>
        </p:txBody>
      </p:sp>
      <p:pic>
        <p:nvPicPr>
          <p:cNvPr id="55" name="Image 54" descr="Capture d’écran 2019-02-25 à 07.34.50.png">
            <a:extLst>
              <a:ext uri="{FF2B5EF4-FFF2-40B4-BE49-F238E27FC236}">
                <a16:creationId xmlns:a16="http://schemas.microsoft.com/office/drawing/2014/main" id="{B9B3099E-6A44-E54C-9CB8-4B9138375C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3022" y="3875937"/>
            <a:ext cx="1604542" cy="3982988"/>
          </a:xfrm>
          <a:prstGeom prst="rect">
            <a:avLst/>
          </a:prstGeom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6B06001C-7C1E-F941-BDB8-83B5EB6B945F}"/>
              </a:ext>
            </a:extLst>
          </p:cNvPr>
          <p:cNvCxnSpPr/>
          <p:nvPr/>
        </p:nvCxnSpPr>
        <p:spPr bwMode="auto">
          <a:xfrm flipH="1">
            <a:off x="4449605" y="3966047"/>
            <a:ext cx="688119" cy="0"/>
          </a:xfrm>
          <a:prstGeom prst="straightConnector1">
            <a:avLst/>
          </a:prstGeom>
          <a:ln w="38100" cmpd="sng">
            <a:solidFill>
              <a:srgbClr val="8609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Image 60" descr="Capture d’écran 2019-02-25 à 07.32.59.png">
            <a:extLst>
              <a:ext uri="{FF2B5EF4-FFF2-40B4-BE49-F238E27FC236}">
                <a16:creationId xmlns:a16="http://schemas.microsoft.com/office/drawing/2014/main" id="{68FE0C2A-78F3-1148-8371-E2937409B9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79623" y="3806671"/>
            <a:ext cx="1725539" cy="424251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CB7040B4-9188-AF45-9FE2-730BF81F9789}"/>
              </a:ext>
            </a:extLst>
          </p:cNvPr>
          <p:cNvSpPr txBox="1"/>
          <p:nvPr/>
        </p:nvSpPr>
        <p:spPr>
          <a:xfrm>
            <a:off x="182932" y="713903"/>
            <a:ext cx="399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large RPC design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ACC9DD7-E19B-CA4C-94FA-D484706DA399}"/>
              </a:ext>
            </a:extLst>
          </p:cNvPr>
          <p:cNvSpPr txBox="1"/>
          <p:nvPr/>
        </p:nvSpPr>
        <p:spPr>
          <a:xfrm>
            <a:off x="1995867" y="455268"/>
            <a:ext cx="549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Recent development for SDHCAL </a:t>
            </a:r>
          </a:p>
        </p:txBody>
      </p:sp>
    </p:spTree>
    <p:extLst>
      <p:ext uri="{BB962C8B-B14F-4D97-AF65-F5344CB8AC3E}">
        <p14:creationId xmlns:p14="http://schemas.microsoft.com/office/powerpoint/2010/main" val="221621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2C7B30-2E1E-D847-8679-293D874691A6}"/>
              </a:ext>
            </a:extLst>
          </p:cNvPr>
          <p:cNvSpPr txBox="1"/>
          <p:nvPr/>
        </p:nvSpPr>
        <p:spPr>
          <a:xfrm>
            <a:off x="2799708" y="277302"/>
            <a:ext cx="354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New readout scheme</a:t>
            </a:r>
          </a:p>
        </p:txBody>
      </p:sp>
      <p:pic>
        <p:nvPicPr>
          <p:cNvPr id="11" name="Image 10" descr="hexa2_bis.jpg">
            <a:extLst>
              <a:ext uri="{FF2B5EF4-FFF2-40B4-BE49-F238E27FC236}">
                <a16:creationId xmlns:a16="http://schemas.microsoft.com/office/drawing/2014/main" id="{E02C903D-22ED-0A4A-BC00-97B6F393C5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1663"/>
            <a:ext cx="2387182" cy="2179631"/>
          </a:xfrm>
          <a:prstGeom prst="rect">
            <a:avLst/>
          </a:prstGeom>
        </p:spPr>
      </p:pic>
      <p:pic>
        <p:nvPicPr>
          <p:cNvPr id="12" name="Image 11" descr="Capture d’écran 2018-06-18 à 18.28.31.png">
            <a:extLst>
              <a:ext uri="{FF2B5EF4-FFF2-40B4-BE49-F238E27FC236}">
                <a16:creationId xmlns:a16="http://schemas.microsoft.com/office/drawing/2014/main" id="{78ABCDBD-8B9B-044F-B837-42A7E814C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83" y="1162219"/>
            <a:ext cx="1915092" cy="2179631"/>
          </a:xfrm>
          <a:prstGeom prst="rect">
            <a:avLst/>
          </a:prstGeom>
        </p:spPr>
      </p:pic>
      <p:pic>
        <p:nvPicPr>
          <p:cNvPr id="13" name="Image 12" descr="Capture d’écran 2019-04-23 à 23.46.21.png">
            <a:extLst>
              <a:ext uri="{FF2B5EF4-FFF2-40B4-BE49-F238E27FC236}">
                <a16:creationId xmlns:a16="http://schemas.microsoft.com/office/drawing/2014/main" id="{11687CFF-8E77-364E-9279-201926BD4B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33" y="5015586"/>
            <a:ext cx="2387181" cy="1654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Image 13" descr="Capture d’écran 2019-04-23 à 23.45.51.png">
            <a:extLst>
              <a:ext uri="{FF2B5EF4-FFF2-40B4-BE49-F238E27FC236}">
                <a16:creationId xmlns:a16="http://schemas.microsoft.com/office/drawing/2014/main" id="{79913E06-F954-9945-8D6C-A5B5E59234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914" y="4109319"/>
            <a:ext cx="3145421" cy="27063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C68F69-4A72-FF45-9C0E-DAEA4EAE03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713" y="4144955"/>
            <a:ext cx="2817340" cy="2525466"/>
          </a:xfrm>
          <a:prstGeom prst="rect">
            <a:avLst/>
          </a:prstGeom>
        </p:spPr>
      </p:pic>
      <p:pic>
        <p:nvPicPr>
          <p:cNvPr id="16" name="Image 15" descr="Eff-Puls.png">
            <a:extLst>
              <a:ext uri="{FF2B5EF4-FFF2-40B4-BE49-F238E27FC236}">
                <a16:creationId xmlns:a16="http://schemas.microsoft.com/office/drawing/2014/main" id="{432C92A8-2807-2148-9DE6-75E81C1229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096" y="887522"/>
            <a:ext cx="2387182" cy="2525466"/>
          </a:xfrm>
          <a:prstGeom prst="rect">
            <a:avLst/>
          </a:prstGeom>
        </p:spPr>
      </p:pic>
      <p:pic>
        <p:nvPicPr>
          <p:cNvPr id="17" name="Image 16" descr="20200210_174623.jpg">
            <a:extLst>
              <a:ext uri="{FF2B5EF4-FFF2-40B4-BE49-F238E27FC236}">
                <a16:creationId xmlns:a16="http://schemas.microsoft.com/office/drawing/2014/main" id="{7A6098B3-545E-4740-98DB-4DD2BFA61C1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11223" y="1211180"/>
            <a:ext cx="2221926" cy="203942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C5321FB-EC68-4741-8041-110FC72A6DD8}"/>
              </a:ext>
            </a:extLst>
          </p:cNvPr>
          <p:cNvSpPr txBox="1"/>
          <p:nvPr/>
        </p:nvSpPr>
        <p:spPr>
          <a:xfrm>
            <a:off x="1058238" y="3471294"/>
            <a:ext cx="713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Woven strips</a:t>
            </a:r>
            <a:r>
              <a:rPr lang="en-US" dirty="0">
                <a:sym typeface="Wingdings" pitchFamily="2" charset="2"/>
              </a:rPr>
              <a:t>: interconnected pads using strips along three </a:t>
            </a:r>
            <a:r>
              <a:rPr lang="en-US" dirty="0" err="1">
                <a:sym typeface="Wingdings" pitchFamily="2" charset="2"/>
              </a:rPr>
              <a:t>durections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Electronic channels number :   NXN  3 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1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3F9B378-C4A0-C948-9DBD-65D4B981C0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22" y="1725201"/>
            <a:ext cx="3744518" cy="4017197"/>
          </a:xfrm>
          <a:prstGeom prst="rect">
            <a:avLst/>
          </a:prstGeom>
        </p:spPr>
      </p:pic>
      <p:sp>
        <p:nvSpPr>
          <p:cNvPr id="7" name="AutoShape 2" descr="XYPM.pdf">
            <a:extLst>
              <a:ext uri="{FF2B5EF4-FFF2-40B4-BE49-F238E27FC236}">
                <a16:creationId xmlns:a16="http://schemas.microsoft.com/office/drawing/2014/main" id="{441A6F6C-AC2B-1443-B3CE-F2C3C03AA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XYPM.pdf">
            <a:extLst>
              <a:ext uri="{FF2B5EF4-FFF2-40B4-BE49-F238E27FC236}">
                <a16:creationId xmlns:a16="http://schemas.microsoft.com/office/drawing/2014/main" id="{84678DE5-605F-874B-B193-884AD2C9CD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90ECA0-6B39-DD4F-93DE-9B94F4E384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33052"/>
            <a:ext cx="4420901" cy="467474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12BFDF9-279E-084A-BF00-4B4B250161DC}"/>
              </a:ext>
            </a:extLst>
          </p:cNvPr>
          <p:cNvSpPr txBox="1"/>
          <p:nvPr/>
        </p:nvSpPr>
        <p:spPr>
          <a:xfrm>
            <a:off x="334322" y="910521"/>
            <a:ext cx="621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new scheme is being tested on large GRPC with several PCBs</a:t>
            </a:r>
          </a:p>
          <a:p>
            <a:r>
              <a:rPr lang="en-US" dirty="0"/>
              <a:t>Reconstruction efficiency is around 90%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AFE2E8-E96D-6C41-9B45-E690601232D7}"/>
              </a:ext>
            </a:extLst>
          </p:cNvPr>
          <p:cNvSpPr txBox="1"/>
          <p:nvPr/>
        </p:nvSpPr>
        <p:spPr>
          <a:xfrm>
            <a:off x="626724" y="5938462"/>
            <a:ext cx="690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step: study the possibility to use this scheme for tail catcher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F70412-DF75-2145-9737-8BCF686AEBC7}"/>
              </a:ext>
            </a:extLst>
          </p:cNvPr>
          <p:cNvSpPr txBox="1"/>
          <p:nvPr/>
        </p:nvSpPr>
        <p:spPr>
          <a:xfrm>
            <a:off x="2799708" y="277302"/>
            <a:ext cx="354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New readout scheme</a:t>
            </a:r>
          </a:p>
        </p:txBody>
      </p:sp>
    </p:spTree>
    <p:extLst>
      <p:ext uri="{BB962C8B-B14F-4D97-AF65-F5344CB8AC3E}">
        <p14:creationId xmlns:p14="http://schemas.microsoft.com/office/powerpoint/2010/main" val="200328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30930" y="1156773"/>
            <a:ext cx="1139693" cy="194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891270" y="170026"/>
            <a:ext cx="125463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 T-SDHCAL</a:t>
            </a:r>
          </a:p>
        </p:txBody>
      </p:sp>
      <p:pic>
        <p:nvPicPr>
          <p:cNvPr id="17" name="Image 26" descr="testAnim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1024107"/>
            <a:ext cx="3482578" cy="273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35956" y="648941"/>
            <a:ext cx="900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could be an important factor to identify delayed neutrons and </a:t>
            </a:r>
            <a:r>
              <a:rPr lang="en-US" b="1" dirty="0">
                <a:solidFill>
                  <a:srgbClr val="953735"/>
                </a:solidFill>
              </a:rPr>
              <a:t>better reconstruct their energy</a:t>
            </a:r>
          </a:p>
        </p:txBody>
      </p:sp>
      <p:pic>
        <p:nvPicPr>
          <p:cNvPr id="19" name="Image 19" descr="distanceNKZoo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7" y="3568701"/>
            <a:ext cx="3420949" cy="273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20" descr="distanceZoo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80" y="3568700"/>
            <a:ext cx="319589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2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301" y="850900"/>
            <a:ext cx="833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information can help to separate </a:t>
            </a:r>
            <a:r>
              <a:rPr lang="en-GB" dirty="0" err="1"/>
              <a:t>closeby</a:t>
            </a:r>
            <a:r>
              <a:rPr lang="en-GB" dirty="0"/>
              <a:t> showers and reduce the confusion for a better </a:t>
            </a:r>
            <a:r>
              <a:rPr lang="en-GB" b="1" dirty="0"/>
              <a:t>PFA</a:t>
            </a:r>
            <a:r>
              <a:rPr lang="en-GB" dirty="0"/>
              <a:t> application. Example:  pi-(20 </a:t>
            </a:r>
            <a:r>
              <a:rPr lang="en-GB" dirty="0" err="1"/>
              <a:t>GeV</a:t>
            </a:r>
            <a:r>
              <a:rPr lang="en-GB" dirty="0"/>
              <a:t>), K-(10 </a:t>
            </a:r>
            <a:r>
              <a:rPr lang="en-GB" dirty="0" err="1"/>
              <a:t>GeV</a:t>
            </a:r>
            <a:r>
              <a:rPr lang="en-GB" dirty="0"/>
              <a:t>) separated by </a:t>
            </a:r>
            <a:r>
              <a:rPr lang="en-GB" dirty="0" err="1"/>
              <a:t>appox</a:t>
            </a:r>
            <a:r>
              <a:rPr lang="en-GB" dirty="0"/>
              <a:t>. 15 cm.</a:t>
            </a:r>
          </a:p>
        </p:txBody>
      </p:sp>
      <p:pic>
        <p:nvPicPr>
          <p:cNvPr id="8" name="Image 7" descr="Capture d’écran 2020-01-22 à 18.17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625600"/>
            <a:ext cx="3955999" cy="2603500"/>
          </a:xfrm>
          <a:prstGeom prst="rect">
            <a:avLst/>
          </a:prstGeom>
        </p:spPr>
      </p:pic>
      <p:pic>
        <p:nvPicPr>
          <p:cNvPr id="10" name="Image 9" descr="Capture d’écran 2020-01-22 à 18.18.0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08" y="4229100"/>
            <a:ext cx="3940791" cy="2374900"/>
          </a:xfrm>
          <a:prstGeom prst="rect">
            <a:avLst/>
          </a:prstGeom>
        </p:spPr>
      </p:pic>
      <p:pic>
        <p:nvPicPr>
          <p:cNvPr id="11" name="Image 10" descr="Capture d’écran 2020-01-22 à 18.18.2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400" y="1497231"/>
            <a:ext cx="3962400" cy="2731869"/>
          </a:xfrm>
          <a:prstGeom prst="rect">
            <a:avLst/>
          </a:prstGeom>
        </p:spPr>
      </p:pic>
      <p:pic>
        <p:nvPicPr>
          <p:cNvPr id="12" name="Image 11" descr="Capture d’écran 2020-01-22 à 18.18.4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500" y="4114800"/>
            <a:ext cx="3556001" cy="24892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27250" y="3560802"/>
            <a:ext cx="7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EASY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521475" y="3389868"/>
            <a:ext cx="13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DIFFICULT</a:t>
            </a:r>
          </a:p>
        </p:txBody>
      </p:sp>
    </p:spTree>
    <p:extLst>
      <p:ext uri="{BB962C8B-B14F-4D97-AF65-F5344CB8AC3E}">
        <p14:creationId xmlns:p14="http://schemas.microsoft.com/office/powerpoint/2010/main" val="401276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01-22 à 18.19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1066800"/>
            <a:ext cx="6521030" cy="4419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81200" y="495300"/>
            <a:ext cx="447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  If we have 1 ns resolution</a:t>
            </a:r>
          </a:p>
        </p:txBody>
      </p:sp>
    </p:spTree>
    <p:extLst>
      <p:ext uri="{BB962C8B-B14F-4D97-AF65-F5344CB8AC3E}">
        <p14:creationId xmlns:p14="http://schemas.microsoft.com/office/powerpoint/2010/main" val="2204942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01-22 à 18.20.3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82" y="1536700"/>
            <a:ext cx="6446117" cy="43751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76400" y="469900"/>
            <a:ext cx="447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  If we have 100 </a:t>
            </a:r>
            <a:r>
              <a:rPr lang="en-GB" dirty="0" err="1"/>
              <a:t>ps</a:t>
            </a:r>
            <a:r>
              <a:rPr lang="en-GB" dirty="0"/>
              <a:t> resolution</a:t>
            </a:r>
          </a:p>
        </p:txBody>
      </p:sp>
    </p:spTree>
    <p:extLst>
      <p:ext uri="{BB962C8B-B14F-4D97-AF65-F5344CB8AC3E}">
        <p14:creationId xmlns:p14="http://schemas.microsoft.com/office/powerpoint/2010/main" val="313580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30930" y="1156773"/>
            <a:ext cx="1139693" cy="194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er 15"/>
          <p:cNvGrpSpPr/>
          <p:nvPr/>
        </p:nvGrpSpPr>
        <p:grpSpPr>
          <a:xfrm>
            <a:off x="317500" y="1351250"/>
            <a:ext cx="7975600" cy="5026338"/>
            <a:chOff x="0" y="2067400"/>
            <a:chExt cx="6977404" cy="5026338"/>
          </a:xfrm>
        </p:grpSpPr>
        <p:pic>
          <p:nvPicPr>
            <p:cNvPr id="6" name="Image 5" descr="Capture d’écran 2017-04-04 à 11.02.46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067400"/>
              <a:ext cx="2921000" cy="2441574"/>
            </a:xfrm>
            <a:prstGeom prst="rect">
              <a:avLst/>
            </a:prstGeom>
          </p:spPr>
        </p:pic>
        <p:pic>
          <p:nvPicPr>
            <p:cNvPr id="7" name="Image 6" descr="Capture d’écran 2017-04-04 à 11.05.48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541" y="4787899"/>
              <a:ext cx="3021613" cy="2305839"/>
            </a:xfrm>
            <a:prstGeom prst="rect">
              <a:avLst/>
            </a:prstGeom>
          </p:spPr>
        </p:pic>
        <p:pic>
          <p:nvPicPr>
            <p:cNvPr id="3" name="Image 2" descr="Capture d’écran 2017-04-04 à 11.03.13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100" y="2067400"/>
              <a:ext cx="3510304" cy="257137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921000" y="4150100"/>
              <a:ext cx="990600" cy="12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165100" y="367646"/>
            <a:ext cx="873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 to achieve an excellent time resolution:</a:t>
            </a:r>
          </a:p>
          <a:p>
            <a:endParaRPr lang="en-US" sz="1600" b="1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Large Multi-gap RPC were conceived and built  by IP2I and GWNU.</a:t>
            </a:r>
          </a:p>
          <a:p>
            <a:endParaRPr lang="en-US" sz="16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499100" y="5102880"/>
            <a:ext cx="214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NIMA, volume 871, November 2017,113-117</a:t>
            </a:r>
          </a:p>
        </p:txBody>
      </p:sp>
    </p:spTree>
    <p:extLst>
      <p:ext uri="{BB962C8B-B14F-4D97-AF65-F5344CB8AC3E}">
        <p14:creationId xmlns:p14="http://schemas.microsoft.com/office/powerpoint/2010/main" val="1166768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778" y="331279"/>
            <a:ext cx="595473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en-GB" sz="1600" b="1" dirty="0"/>
          </a:p>
          <a:p>
            <a:r>
              <a:rPr lang="en-US" b="1" dirty="0"/>
              <a:t>How to achieve an excellent time resolution:</a:t>
            </a:r>
          </a:p>
          <a:p>
            <a:endParaRPr lang="en-US" sz="1500" dirty="0"/>
          </a:p>
          <a:p>
            <a:r>
              <a:rPr lang="en-US" sz="1500" dirty="0"/>
              <a:t>An ASIC with a fast preamplifier, precise discriminator and excellent TDC</a:t>
            </a:r>
          </a:p>
          <a:p>
            <a:r>
              <a:rPr lang="en-US" sz="1500" dirty="0"/>
              <a:t>is needed</a:t>
            </a:r>
          </a:p>
          <a:p>
            <a:r>
              <a:rPr lang="en-US" sz="1500" dirty="0">
                <a:sym typeface="Wingdings"/>
              </a:rPr>
              <a:t></a:t>
            </a:r>
            <a:r>
              <a:rPr lang="en-US" sz="1500" dirty="0"/>
              <a:t>PETIROC 32-channel, </a:t>
            </a:r>
            <a:r>
              <a:rPr lang="en-GB" sz="1500" dirty="0"/>
              <a:t>high bandwidth preamp (GBWP&gt; 10 GHz), &lt;3 </a:t>
            </a:r>
            <a:r>
              <a:rPr lang="en-GB" sz="1500" dirty="0" err="1"/>
              <a:t>mW</a:t>
            </a:r>
            <a:r>
              <a:rPr lang="en-GB" sz="1500" dirty="0"/>
              <a:t>/</a:t>
            </a:r>
            <a:r>
              <a:rPr lang="en-GB" sz="1500" dirty="0" err="1"/>
              <a:t>ch</a:t>
            </a:r>
            <a:r>
              <a:rPr lang="en-GB" sz="1500" dirty="0"/>
              <a:t>, dual time and  charge  measurement (Q&gt;50 </a:t>
            </a:r>
            <a:r>
              <a:rPr lang="en-GB" sz="1500" dirty="0" err="1"/>
              <a:t>fC</a:t>
            </a:r>
            <a:r>
              <a:rPr lang="en-GB" sz="1500" dirty="0"/>
              <a:t>)</a:t>
            </a:r>
          </a:p>
          <a:p>
            <a:r>
              <a:rPr lang="en-GB" sz="1600" dirty="0"/>
              <a:t> </a:t>
            </a:r>
            <a:r>
              <a:rPr lang="en-GB" sz="1600" b="1" dirty="0"/>
              <a:t>jitter &lt; 20 </a:t>
            </a:r>
            <a:r>
              <a:rPr lang="en-GB" sz="1600" b="1" dirty="0" err="1"/>
              <a:t>ps</a:t>
            </a:r>
            <a:r>
              <a:rPr lang="en-GB" sz="1600" b="1" dirty="0"/>
              <a:t> </a:t>
            </a:r>
            <a:r>
              <a:rPr lang="en-GB" sz="1600" b="1" dirty="0" err="1"/>
              <a:t>rms</a:t>
            </a:r>
            <a:r>
              <a:rPr lang="en-GB" sz="1600" b="1" dirty="0"/>
              <a:t> @ Q&gt;0.3 </a:t>
            </a:r>
            <a:r>
              <a:rPr lang="en-GB" sz="1600" b="1" dirty="0" err="1"/>
              <a:t>pC</a:t>
            </a:r>
            <a:endParaRPr lang="en-GB" sz="1600" b="1" dirty="0"/>
          </a:p>
          <a:p>
            <a:endParaRPr lang="en-GB" sz="1500" dirty="0"/>
          </a:p>
          <a:p>
            <a:pPr marL="285750" indent="-285750">
              <a:buFont typeface="Wingdings" charset="0"/>
              <a:buChar char="à"/>
            </a:pPr>
            <a:r>
              <a:rPr lang="en-GB" sz="1500" dirty="0">
                <a:sym typeface="Wingdings"/>
              </a:rPr>
              <a:t>TDC either internal or external  (delay-line, </a:t>
            </a:r>
            <a:r>
              <a:rPr lang="en-GB" sz="1500" dirty="0" err="1">
                <a:sym typeface="Wingdings"/>
              </a:rPr>
              <a:t>Vernier,.etc</a:t>
            </a:r>
            <a:r>
              <a:rPr lang="en-GB" sz="1500" dirty="0">
                <a:sym typeface="Wingdings"/>
              </a:rPr>
              <a:t> on FPGA as for </a:t>
            </a:r>
            <a:r>
              <a:rPr lang="en-GB" sz="1500" dirty="0" err="1">
                <a:sym typeface="Wingdings"/>
              </a:rPr>
              <a:t>iRPC</a:t>
            </a:r>
            <a:r>
              <a:rPr lang="en-GB" sz="1500" dirty="0">
                <a:sym typeface="Wingdings"/>
              </a:rPr>
              <a:t> CMS upgrade project)</a:t>
            </a:r>
          </a:p>
          <a:p>
            <a:r>
              <a:rPr lang="en-GB" sz="1500" dirty="0">
                <a:sym typeface="Wingdings"/>
              </a:rPr>
              <a:t>             </a:t>
            </a:r>
          </a:p>
        </p:txBody>
      </p:sp>
      <p:pic>
        <p:nvPicPr>
          <p:cNvPr id="3" name="Image 2" descr="Capture d’écran 2014-06-03 à 23.50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822" y="432616"/>
            <a:ext cx="2819400" cy="237626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C2B0033-9AE6-FA46-B9BF-BA4F8E50327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45" y="4236562"/>
            <a:ext cx="7701279" cy="19632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D02542C-48BA-C84F-A168-58ED0E5E96C7}"/>
              </a:ext>
            </a:extLst>
          </p:cNvPr>
          <p:cNvSpPr txBox="1"/>
          <p:nvPr/>
        </p:nvSpPr>
        <p:spPr>
          <a:xfrm>
            <a:off x="608345" y="3585681"/>
            <a:ext cx="300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scheme:</a:t>
            </a:r>
          </a:p>
        </p:txBody>
      </p:sp>
    </p:spTree>
    <p:extLst>
      <p:ext uri="{BB962C8B-B14F-4D97-AF65-F5344CB8AC3E}">
        <p14:creationId xmlns:p14="http://schemas.microsoft.com/office/powerpoint/2010/main" val="121879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F16AAD67-2D5D-6841-8FD3-A646D5C3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317" y="775872"/>
            <a:ext cx="3503346" cy="193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B517975-BA0D-9545-89A6-D36390A6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90781"/>
            <a:ext cx="3595953" cy="19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6CEA7C-51CD-6F44-99B0-777484B2C2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641" y="3429000"/>
            <a:ext cx="6041204" cy="32748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CBFD2C-021E-A047-9ED4-FD0B9E8B61A2}"/>
              </a:ext>
            </a:extLst>
          </p:cNvPr>
          <p:cNvSpPr txBox="1"/>
          <p:nvPr/>
        </p:nvSpPr>
        <p:spPr>
          <a:xfrm>
            <a:off x="1643865" y="154112"/>
            <a:ext cx="618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Development by SJTU in collaboration with IP2I and OMEGA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5A1BB2-6FBD-CD4F-98F8-28270CB1873E}"/>
              </a:ext>
            </a:extLst>
          </p:cNvPr>
          <p:cNvSpPr txBox="1"/>
          <p:nvPr/>
        </p:nvSpPr>
        <p:spPr>
          <a:xfrm>
            <a:off x="2974369" y="2847930"/>
            <a:ext cx="276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DAQ system is being tested</a:t>
            </a:r>
          </a:p>
        </p:txBody>
      </p:sp>
    </p:spTree>
    <p:extLst>
      <p:ext uri="{BB962C8B-B14F-4D97-AF65-F5344CB8AC3E}">
        <p14:creationId xmlns:p14="http://schemas.microsoft.com/office/powerpoint/2010/main" val="37069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31800" y="1600200"/>
            <a:ext cx="6489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SDHCAL technological prototype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 Description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 Test Beam results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 Towards Module0</a:t>
            </a:r>
          </a:p>
          <a:p>
            <a:pPr>
              <a:buFont typeface="Wingdings" charset="2"/>
              <a:buChar char="ü"/>
            </a:pPr>
            <a:r>
              <a:rPr lang="en-US" b="1" dirty="0"/>
              <a:t>    </a:t>
            </a:r>
            <a:r>
              <a:rPr lang="en-US" dirty="0"/>
              <a:t>New readout scheme</a:t>
            </a:r>
          </a:p>
          <a:p>
            <a:pPr>
              <a:buFont typeface="Wingdings" charset="2"/>
              <a:buChar char="ü"/>
            </a:pPr>
            <a:endParaRPr lang="en-US" b="1" dirty="0"/>
          </a:p>
          <a:p>
            <a:endParaRPr lang="en-US" b="1" dirty="0"/>
          </a:p>
          <a:p>
            <a:r>
              <a:rPr lang="en-US" b="1" dirty="0"/>
              <a:t>Ongoing developments:</a:t>
            </a:r>
          </a:p>
          <a:p>
            <a:endParaRPr lang="en-US" b="1" dirty="0"/>
          </a:p>
          <a:p>
            <a:r>
              <a:rPr lang="en-US" b="1" dirty="0"/>
              <a:t> -Timing-SDHCAL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Motivation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Progress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31800" y="914400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1746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4199" y="406400"/>
            <a:ext cx="82207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Development strategy of the French groups (IP2I, LPC, OMEGA):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dirty="0"/>
              <a:t> Develop large MRPC  (1 m x 1 m) with excellent time resolution ( in collaboration with the Korean group of GWNU </a:t>
            </a:r>
            <a:r>
              <a:rPr lang="en-GB" b="1" dirty="0">
                <a:solidFill>
                  <a:srgbClr val="22C916"/>
                </a:solidFill>
              </a:rPr>
              <a:t>DONE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/>
              <a:t> Develop large pickup pads PCB hosting the PETIROC and TDC in collaboration with the Chinese group of SJTU</a:t>
            </a:r>
            <a:r>
              <a:rPr lang="en-GB" dirty="0">
                <a:sym typeface="Wingdings"/>
              </a:rPr>
              <a:t> Later use </a:t>
            </a:r>
            <a:r>
              <a:rPr lang="en-GB" dirty="0" err="1">
                <a:sym typeface="Wingdings"/>
              </a:rPr>
              <a:t>ToT</a:t>
            </a:r>
            <a:r>
              <a:rPr lang="en-GB" dirty="0">
                <a:sym typeface="Wingdings"/>
              </a:rPr>
              <a:t> if possible for “</a:t>
            </a:r>
            <a:r>
              <a:rPr lang="en-GB" dirty="0" err="1">
                <a:sym typeface="Wingdings"/>
              </a:rPr>
              <a:t>analog</a:t>
            </a:r>
            <a:r>
              <a:rPr lang="en-GB" dirty="0">
                <a:sym typeface="Wingdings"/>
              </a:rPr>
              <a:t>” readout. </a:t>
            </a:r>
            <a:r>
              <a:rPr lang="en-GB" b="1" dirty="0">
                <a:solidFill>
                  <a:srgbClr val="22C916"/>
                </a:solidFill>
              </a:rPr>
              <a:t>DONE</a:t>
            </a:r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dirty="0"/>
              <a:t>Develop DAQ boards in collaboration with the Spanish group of CIEMAT </a:t>
            </a:r>
            <a:r>
              <a:rPr lang="en-GB" b="1" dirty="0">
                <a:solidFill>
                  <a:srgbClr val="22C916"/>
                </a:solidFill>
              </a:rPr>
              <a:t>DONE</a:t>
            </a:r>
            <a:endParaRPr lang="en-GB" dirty="0"/>
          </a:p>
          <a:p>
            <a:endParaRPr lang="en-GB" dirty="0"/>
          </a:p>
          <a:p>
            <a:pPr marL="285750" indent="-285750">
              <a:buFont typeface="Wingdings" charset="0"/>
              <a:buChar char="à"/>
            </a:pPr>
            <a:r>
              <a:rPr lang="en-GB" dirty="0"/>
              <a:t>Build several detectors and several electronics board to equip them</a:t>
            </a:r>
          </a:p>
          <a:p>
            <a:r>
              <a:rPr lang="en-GB" dirty="0"/>
              <a:t>       </a:t>
            </a:r>
            <a:r>
              <a:rPr lang="en-GB" b="1" dirty="0">
                <a:solidFill>
                  <a:srgbClr val="22C916"/>
                </a:solidFill>
              </a:rPr>
              <a:t>Partially DONE</a:t>
            </a:r>
          </a:p>
          <a:p>
            <a:pPr marL="285750" indent="-285750">
              <a:buFont typeface="Wingdings" charset="0"/>
              <a:buChar char="à"/>
            </a:pPr>
            <a:r>
              <a:rPr lang="en-GB" dirty="0"/>
              <a:t>Develop a DAQ system allowing to read out both SDHCAL electronics (HR2) and the new ones that use PETIROC </a:t>
            </a:r>
            <a:r>
              <a:rPr lang="en-GB" b="1" dirty="0">
                <a:solidFill>
                  <a:srgbClr val="22C916"/>
                </a:solidFill>
              </a:rPr>
              <a:t>DONE</a:t>
            </a:r>
            <a:endParaRPr lang="en-GB" dirty="0"/>
          </a:p>
          <a:p>
            <a:endParaRPr lang="en-GB" dirty="0"/>
          </a:p>
          <a:p>
            <a:pPr marL="285750" indent="-285750">
              <a:buFont typeface="Wingdings" charset="0"/>
              <a:buChar char="à"/>
            </a:pPr>
            <a:r>
              <a:rPr lang="en-GB" dirty="0"/>
              <a:t>Replace some of the  SDHCAL layers with the timing ones  and check the G4 model validity for what concerns time information </a:t>
            </a:r>
            <a:r>
              <a:rPr lang="en-GB" b="1" dirty="0">
                <a:solidFill>
                  <a:srgbClr val="FF0000"/>
                </a:solidFill>
              </a:rPr>
              <a:t>not YET</a:t>
            </a:r>
          </a:p>
          <a:p>
            <a:endParaRPr lang="en-GB" dirty="0"/>
          </a:p>
          <a:p>
            <a:pPr marL="285750" indent="-285750">
              <a:buFont typeface="Wingdings" charset="0"/>
              <a:buChar char="à"/>
            </a:pPr>
            <a:r>
              <a:rPr lang="en-GB" dirty="0"/>
              <a:t>Replace all of the SDHCAL layers with timing ones (ANR,</a:t>
            </a:r>
            <a:r>
              <a:rPr lang="mr-IN" dirty="0"/>
              <a:t>…</a:t>
            </a:r>
            <a:r>
              <a:rPr lang="fr-FR" dirty="0" err="1"/>
              <a:t>etc</a:t>
            </a:r>
            <a:r>
              <a:rPr lang="fr-FR" dirty="0"/>
              <a:t>) </a:t>
            </a:r>
            <a:r>
              <a:rPr lang="en-GB" b="1" dirty="0">
                <a:solidFill>
                  <a:srgbClr val="FF0000"/>
                </a:solidFill>
              </a:rPr>
              <a:t>not YET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77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800" y="749300"/>
            <a:ext cx="3352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76200" y="2011740"/>
            <a:ext cx="5105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structure proposed for the SDHCAL :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very </a:t>
            </a:r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compact</a:t>
            </a:r>
            <a:r>
              <a:rPr lang="en-US" sz="1400" dirty="0">
                <a:latin typeface="Verdana"/>
                <a:cs typeface="Verdana"/>
              </a:rPr>
              <a:t> with negligible dead zones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Eliminates projective cracks  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Minimizes barrel / </a:t>
            </a:r>
            <a:r>
              <a:rPr lang="en-US" sz="1400" dirty="0" err="1">
                <a:latin typeface="Verdana"/>
                <a:cs typeface="Verdana"/>
              </a:rPr>
              <a:t>endcap</a:t>
            </a:r>
            <a:r>
              <a:rPr lang="en-US" sz="1400" dirty="0">
                <a:latin typeface="Verdana"/>
                <a:cs typeface="Verdana"/>
              </a:rPr>
              <a:t> separation </a:t>
            </a:r>
          </a:p>
          <a:p>
            <a:r>
              <a:rPr lang="en-US" sz="1400" dirty="0">
                <a:latin typeface="Verdana"/>
                <a:cs typeface="Verdana"/>
              </a:rPr>
              <a:t>   (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services leaving from the outer radius</a:t>
            </a:r>
            <a:r>
              <a:rPr lang="en-US" sz="1400" dirty="0">
                <a:latin typeface="Verdana"/>
                <a:cs typeface="Verdana"/>
              </a:rPr>
              <a:t>)</a:t>
            </a:r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228600" y="152400"/>
            <a:ext cx="1681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SDHCAL</a:t>
            </a: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76200" y="751582"/>
            <a:ext cx="8153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SDHCAL-GRPC is one of the two HCAL options based on PFA and </a:t>
            </a:r>
          </a:p>
          <a:p>
            <a:r>
              <a:rPr lang="en-US" sz="1400" dirty="0">
                <a:latin typeface="Verdana"/>
                <a:cs typeface="Verdana"/>
              </a:rPr>
              <a:t>Proposed for </a:t>
            </a:r>
            <a:r>
              <a:rPr lang="en-US" sz="1400" b="1" dirty="0">
                <a:latin typeface="Verdana"/>
                <a:cs typeface="Verdana"/>
              </a:rPr>
              <a:t>ILD of ILC/CEPC</a:t>
            </a:r>
            <a:r>
              <a:rPr lang="en-US" sz="1400" dirty="0">
                <a:latin typeface="Verdana"/>
                <a:cs typeface="Verdana"/>
              </a:rPr>
              <a:t>. Modules are  made of 48 RPC chambers (</a:t>
            </a:r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6λ</a:t>
            </a:r>
            <a:r>
              <a:rPr lang="en-US" sz="1400" b="1" baseline="-2500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400" dirty="0">
                <a:latin typeface="Verdana"/>
                <a:cs typeface="Verdana"/>
              </a:rPr>
              <a:t>)</a:t>
            </a:r>
          </a:p>
          <a:p>
            <a:r>
              <a:rPr lang="en-US" sz="1400" dirty="0">
                <a:latin typeface="Verdana"/>
                <a:cs typeface="Verdana"/>
              </a:rPr>
              <a:t>equipped with </a:t>
            </a:r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semi-digital, power-pulsed electronics </a:t>
            </a:r>
            <a:r>
              <a:rPr lang="en-US" sz="1400" dirty="0">
                <a:latin typeface="Verdana"/>
                <a:cs typeface="Verdana"/>
              </a:rPr>
              <a:t>readout and placed </a:t>
            </a:r>
          </a:p>
          <a:p>
            <a:r>
              <a:rPr lang="en-US" sz="1400" dirty="0">
                <a:latin typeface="Verdana"/>
                <a:cs typeface="Verdana"/>
              </a:rPr>
              <a:t>in </a:t>
            </a:r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sz="1400" dirty="0">
                <a:latin typeface="Verdana"/>
                <a:cs typeface="Verdana"/>
              </a:rPr>
              <a:t>structure to serve as absorber</a:t>
            </a:r>
          </a:p>
          <a:p>
            <a:r>
              <a:rPr lang="en-US" sz="1400" dirty="0">
                <a:latin typeface="Verdana"/>
                <a:cs typeface="Verdana"/>
              </a:rPr>
              <a:t> as well.   </a:t>
            </a: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50" y="3709988"/>
            <a:ext cx="4235450" cy="284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2518" y="3160062"/>
            <a:ext cx="4642552" cy="3633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solidFill>
                <a:srgbClr val="FF0000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latin typeface="Verdana" charset="0"/>
              </a:rPr>
              <a:t>SDHCAL Technological Prototype</a:t>
            </a:r>
            <a:r>
              <a:rPr lang="en-US" sz="1400" b="1" dirty="0">
                <a:latin typeface="Verdana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should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be as much as possible similar to the ILD module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and able to study </a:t>
            </a:r>
            <a:r>
              <a:rPr lang="en-US" sz="1400" b="1" dirty="0" err="1">
                <a:solidFill>
                  <a:srgbClr val="FF0000"/>
                </a:solidFill>
                <a:latin typeface="Verdana" charset="0"/>
              </a:rPr>
              <a:t>hadronic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 showers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3366FF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3366FF"/>
                </a:solidFill>
                <a:latin typeface="Verdana" charset="0"/>
              </a:rPr>
              <a:t>Challenges</a:t>
            </a:r>
            <a:r>
              <a:rPr lang="en-US" sz="1400" dirty="0">
                <a:solidFill>
                  <a:srgbClr val="3366FF"/>
                </a:solidFill>
                <a:latin typeface="Verdana" charset="0"/>
              </a:rPr>
              <a:t>  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solidFill>
                <a:schemeClr val="accent1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-Homogeneity for large surfaces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-Thickness of only few mms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-Lateral segmentation of </a:t>
            </a:r>
            <a:r>
              <a:rPr lang="en-US" sz="1400" dirty="0">
                <a:solidFill>
                  <a:srgbClr val="FF0000"/>
                </a:solidFill>
                <a:latin typeface="Verdana" charset="0"/>
              </a:rPr>
              <a:t>1 cm X 1 cm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-Services from one side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-Embedded power-cycled electronics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-Self-supporting mechanical structure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solidFill>
                <a:srgbClr val="1F497D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1F497D"/>
                </a:solidFill>
                <a:latin typeface="Verdana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289560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 descr="Capture d’écran 2014-01-21 à 23.2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19600"/>
            <a:ext cx="2819401" cy="2438400"/>
          </a:xfrm>
          <a:prstGeom prst="rect">
            <a:avLst/>
          </a:prstGeom>
        </p:spPr>
      </p:pic>
      <p:pic>
        <p:nvPicPr>
          <p:cNvPr id="11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198" y="4419600"/>
            <a:ext cx="289560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8"/>
          <p:cNvGrpSpPr/>
          <p:nvPr/>
        </p:nvGrpSpPr>
        <p:grpSpPr>
          <a:xfrm>
            <a:off x="230095" y="182282"/>
            <a:ext cx="5531223" cy="4162949"/>
            <a:chOff x="1495" y="-43328"/>
            <a:chExt cx="5531223" cy="3765005"/>
          </a:xfrm>
        </p:grpSpPr>
        <p:sp>
          <p:nvSpPr>
            <p:cNvPr id="68613" name="ZoneTexte 7"/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 64-ch ASIC  were tested  and calibrated using a 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dedicated (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ASICs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layout : 93% ).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6200" y="-43328"/>
              <a:ext cx="4876800" cy="3618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0000"/>
                  </a:solidFill>
                  <a:latin typeface="Verdana"/>
                  <a:cs typeface="Verdana"/>
                </a:rPr>
                <a:t>SDHCAL prototype construction</a:t>
              </a:r>
            </a:p>
          </p:txBody>
        </p:sp>
        <p:sp>
          <p:nvSpPr>
            <p:cNvPr id="68615" name="ZoneTexte 10"/>
            <p:cNvSpPr txBox="1">
              <a:spLocks noChangeArrowheads="1"/>
            </p:cNvSpPr>
            <p:nvPr/>
          </p:nvSpPr>
          <p:spPr bwMode="auto">
            <a:xfrm>
              <a:off x="1495" y="992999"/>
              <a:ext cx="5486400" cy="79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produced, cabled and tested.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They were assembled by sets of six to make 1m</a:t>
              </a:r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ASUs</a:t>
              </a:r>
              <a:endParaRPr lang="en-US" sz="1400" baseline="300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  </a:t>
              </a:r>
            </a:p>
            <a:p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6318" y="1955453"/>
              <a:ext cx="53340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50 detectors were built and assembled with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their electronics into cassettes. </a:t>
              </a:r>
            </a:p>
          </p:txBody>
        </p:sp>
        <p:sp>
          <p:nvSpPr>
            <p:cNvPr id="14" name="ZoneTexte 10"/>
            <p:cNvSpPr txBox="1">
              <a:spLocks noChangeArrowheads="1"/>
            </p:cNvSpPr>
            <p:nvPr/>
          </p:nvSpPr>
          <p:spPr bwMode="auto">
            <a:xfrm>
              <a:off x="47813" y="2517917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</a:p>
          </p:txBody>
        </p:sp>
        <p:sp>
          <p:nvSpPr>
            <p:cNvPr id="16" name="ZoneTexte 10"/>
            <p:cNvSpPr txBox="1">
              <a:spLocks noChangeArrowheads="1"/>
            </p:cNvSpPr>
            <p:nvPr/>
          </p:nvSpPr>
          <p:spPr bwMode="auto">
            <a:xfrm>
              <a:off x="62754" y="3443321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</a:p>
          </p:txBody>
        </p:sp>
        <p:sp>
          <p:nvSpPr>
            <p:cNvPr id="17" name="ZoneTexte 10"/>
            <p:cNvSpPr txBox="1">
              <a:spLocks noChangeArrowheads="1"/>
            </p:cNvSpPr>
            <p:nvPr/>
          </p:nvSpPr>
          <p:spPr bwMode="auto">
            <a:xfrm>
              <a:off x="16436" y="1566359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</a:p>
          </p:txBody>
        </p:sp>
      </p:grp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199" y="76200"/>
            <a:ext cx="2895601" cy="198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989137"/>
            <a:ext cx="2895600" cy="243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ZoneTexte 10"/>
          <p:cNvSpPr txBox="1">
            <a:spLocks noChangeArrowheads="1"/>
          </p:cNvSpPr>
          <p:nvPr/>
        </p:nvSpPr>
        <p:spPr bwMode="auto">
          <a:xfrm>
            <a:off x="294344" y="3450518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DAQ system using both USB and HTML protocol  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was developed and used.  </a:t>
            </a:r>
          </a:p>
        </p:txBody>
      </p:sp>
      <p:pic>
        <p:nvPicPr>
          <p:cNvPr id="23" name="Image 22" descr="Capture d’écran 2017-05-20 à 13.41.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" y="342257"/>
            <a:ext cx="9144000" cy="68580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232400" y="6273800"/>
            <a:ext cx="38735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hlinkClick r:id="rId9"/>
              </a:rPr>
              <a:t>Published</a:t>
            </a:r>
            <a:r>
              <a:rPr lang="fr-FR" dirty="0">
                <a:solidFill>
                  <a:srgbClr val="0000FF"/>
                </a:solidFill>
                <a:hlinkClick r:id="rId9"/>
              </a:rPr>
              <a:t>: </a:t>
            </a:r>
            <a:r>
              <a:rPr lang="fr-FR" dirty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9" name="Image 18" descr="event_display_x1_new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" y="2042275"/>
            <a:ext cx="4000500" cy="3971610"/>
          </a:xfrm>
          <a:prstGeom prst="rect">
            <a:avLst/>
          </a:prstGeom>
        </p:spPr>
      </p:pic>
      <p:pic>
        <p:nvPicPr>
          <p:cNvPr id="20" name="Image 19" descr="event_display_x_e1_new.pd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2051648"/>
            <a:ext cx="4000500" cy="39716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4FBB1-01BE-3D4F-9591-905DE502DFD2}"/>
              </a:ext>
            </a:extLst>
          </p:cNvPr>
          <p:cNvSpPr txBox="1"/>
          <p:nvPr/>
        </p:nvSpPr>
        <p:spPr>
          <a:xfrm>
            <a:off x="3462391" y="735714"/>
            <a:ext cx="248121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Funded by ANR-blanc</a:t>
            </a:r>
          </a:p>
        </p:txBody>
      </p:sp>
    </p:spTree>
    <p:extLst>
      <p:ext uri="{BB962C8B-B14F-4D97-AF65-F5344CB8AC3E}">
        <p14:creationId xmlns:p14="http://schemas.microsoft.com/office/powerpoint/2010/main" val="1047809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5-15 à 12.24.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759201"/>
            <a:ext cx="8077200" cy="29609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3700" y="315931"/>
            <a:ext cx="7924800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dirty="0"/>
              <a:t>The thresholds weight evolution with the total number </a:t>
            </a:r>
          </a:p>
          <a:p>
            <a:r>
              <a:rPr lang="en-US" sz="1600" dirty="0"/>
              <a:t>of hits obtained by minimizing a χ</a:t>
            </a:r>
            <a:r>
              <a:rPr lang="en-US" sz="1600" baseline="30000" dirty="0"/>
              <a:t>2</a:t>
            </a:r>
          </a:p>
          <a:p>
            <a:r>
              <a:rPr lang="en-US" sz="1600" dirty="0"/>
              <a:t>Χ</a:t>
            </a:r>
            <a:r>
              <a:rPr lang="en-US" sz="1600" baseline="30000" dirty="0"/>
              <a:t>2 </a:t>
            </a:r>
            <a:r>
              <a:rPr lang="en-US" sz="1600" dirty="0"/>
              <a:t>= (E</a:t>
            </a:r>
            <a:r>
              <a:rPr lang="en-US" sz="1600" baseline="-25000" dirty="0"/>
              <a:t>beam</a:t>
            </a:r>
            <a:r>
              <a:rPr lang="en-US" sz="1600" dirty="0"/>
              <a:t>-E</a:t>
            </a:r>
            <a:r>
              <a:rPr lang="en-US" sz="1600" baseline="-25000" dirty="0"/>
              <a:t>rec</a:t>
            </a:r>
            <a:r>
              <a:rPr lang="en-US" sz="1600" dirty="0"/>
              <a:t>)</a:t>
            </a:r>
            <a:r>
              <a:rPr lang="en-US" sz="1600" baseline="30000" dirty="0"/>
              <a:t>2</a:t>
            </a:r>
            <a:r>
              <a:rPr lang="en-US" sz="1600" dirty="0"/>
              <a:t>/E</a:t>
            </a:r>
            <a:r>
              <a:rPr lang="en-US" sz="1600" baseline="-25000" dirty="0"/>
              <a:t>beam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>
                <a:solidFill>
                  <a:srgbClr val="FF0000"/>
                </a:solidFill>
              </a:rPr>
              <a:t>rec</a:t>
            </a:r>
            <a:r>
              <a:rPr lang="en-US" sz="1600" b="1" baseline="-25000" dirty="0">
                <a:solidFill>
                  <a:srgbClr val="FF0000"/>
                </a:solidFill>
              </a:rPr>
              <a:t> = </a:t>
            </a:r>
            <a:r>
              <a:rPr lang="en-US" sz="1600" b="1" dirty="0">
                <a:solidFill>
                  <a:srgbClr val="FF0000"/>
                </a:solidFill>
                <a:latin typeface="Apple Symbols"/>
                <a:cs typeface="Apple Symbols"/>
              </a:rPr>
              <a:t> </a:t>
            </a:r>
            <a:r>
              <a:rPr lang="en-US" sz="1600" b="1" dirty="0">
                <a:latin typeface="Apple Symbols"/>
                <a:cs typeface="Apple Symbols"/>
              </a:rPr>
              <a:t> α </a:t>
            </a:r>
            <a:r>
              <a:rPr lang="en-US" sz="1600" b="1" dirty="0">
                <a:solidFill>
                  <a:srgbClr val="FF0000"/>
                </a:solidFill>
                <a:latin typeface="Apple Symbols"/>
                <a:cs typeface="Apple Symbols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Apple Symbols"/>
                <a:cs typeface="Apple Symbols"/>
              </a:rPr>
              <a:t>N</a:t>
            </a:r>
            <a:r>
              <a:rPr lang="en-US" sz="1600" b="1" baseline="-25000" dirty="0" err="1">
                <a:solidFill>
                  <a:srgbClr val="FF0000"/>
                </a:solidFill>
                <a:latin typeface="Apple Symbols"/>
                <a:cs typeface="Apple Symbols"/>
              </a:rPr>
              <a:t>tot</a:t>
            </a:r>
            <a:r>
              <a:rPr lang="en-US" sz="1600" b="1" dirty="0">
                <a:solidFill>
                  <a:srgbClr val="FF0000"/>
                </a:solidFill>
              </a:rPr>
              <a:t>) N</a:t>
            </a:r>
            <a:r>
              <a:rPr 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sz="1600" b="1" dirty="0">
                <a:solidFill>
                  <a:srgbClr val="FF0000"/>
                </a:solidFill>
              </a:rPr>
              <a:t> + </a:t>
            </a:r>
            <a:r>
              <a:rPr lang="en-US" sz="1600" b="1" dirty="0" err="1">
                <a:solidFill>
                  <a:srgbClr val="000000"/>
                </a:solidFill>
              </a:rPr>
              <a:t>β</a:t>
            </a:r>
            <a:r>
              <a:rPr lang="en-US" sz="1600" b="1" dirty="0" err="1">
                <a:solidFill>
                  <a:srgbClr val="FF0000"/>
                </a:solidFill>
              </a:rPr>
              <a:t>(N</a:t>
            </a:r>
            <a:r>
              <a:rPr lang="en-US" sz="1600" b="1" baseline="-25000" dirty="0" err="1">
                <a:solidFill>
                  <a:srgbClr val="FF0000"/>
                </a:solidFill>
              </a:rPr>
              <a:t>tot</a:t>
            </a:r>
            <a:r>
              <a:rPr lang="en-US" sz="1600" b="1" dirty="0">
                <a:solidFill>
                  <a:srgbClr val="FF0000"/>
                </a:solidFill>
              </a:rPr>
              <a:t>) N</a:t>
            </a:r>
            <a:r>
              <a:rPr 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 +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γ</a:t>
            </a:r>
            <a:r>
              <a:rPr lang="en-US" sz="1600" b="1" dirty="0" err="1">
                <a:solidFill>
                  <a:srgbClr val="FF0000"/>
                </a:solidFill>
              </a:rPr>
              <a:t>(N</a:t>
            </a:r>
            <a:r>
              <a:rPr lang="en-US" sz="1600" b="1" baseline="-25000" dirty="0" err="1">
                <a:solidFill>
                  <a:srgbClr val="FF0000"/>
                </a:solidFill>
              </a:rPr>
              <a:t>tot</a:t>
            </a:r>
            <a:r>
              <a:rPr lang="en-US" sz="1600" b="1" dirty="0">
                <a:solidFill>
                  <a:srgbClr val="FF0000"/>
                </a:solidFill>
              </a:rPr>
              <a:t>) N</a:t>
            </a:r>
            <a:r>
              <a:rPr lang="en-US" sz="1600" b="1" baseline="-25000" dirty="0">
                <a:solidFill>
                  <a:srgbClr val="FF0000"/>
                </a:solidFill>
              </a:rPr>
              <a:t>3 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dirty="0"/>
              <a:t>N</a:t>
            </a:r>
            <a:r>
              <a:rPr lang="en-US" sz="1600" baseline="-25000" dirty="0"/>
              <a:t>1</a:t>
            </a:r>
            <a:r>
              <a:rPr lang="en-US" sz="1600" dirty="0"/>
              <a:t>,N</a:t>
            </a:r>
            <a:r>
              <a:rPr lang="en-US" sz="1600" baseline="-25000" dirty="0"/>
              <a:t>2</a:t>
            </a:r>
            <a:r>
              <a:rPr lang="en-US" sz="1600" dirty="0"/>
              <a:t> and N</a:t>
            </a:r>
            <a:r>
              <a:rPr lang="en-US" sz="1600" baseline="-25000" dirty="0"/>
              <a:t>3</a:t>
            </a:r>
            <a:r>
              <a:rPr lang="en-US" sz="1600" dirty="0"/>
              <a:t> : exclusive number of hits associated to first, </a:t>
            </a:r>
          </a:p>
          <a:p>
            <a:r>
              <a:rPr lang="en-US" sz="1600" dirty="0"/>
              <a:t>second and third threshold.  </a:t>
            </a:r>
          </a:p>
          <a:p>
            <a:r>
              <a:rPr lang="en-US" sz="1600" dirty="0"/>
              <a:t> </a:t>
            </a:r>
            <a:r>
              <a:rPr lang="en-US" sz="1600" dirty="0" err="1"/>
              <a:t>α</a:t>
            </a:r>
            <a:r>
              <a:rPr lang="en-US" sz="1600" dirty="0"/>
              <a:t>, </a:t>
            </a:r>
            <a:r>
              <a:rPr lang="en-US" sz="1600" dirty="0" err="1"/>
              <a:t>β</a:t>
            </a:r>
            <a:r>
              <a:rPr lang="en-US" sz="1600" dirty="0"/>
              <a:t>, </a:t>
            </a:r>
            <a:r>
              <a:rPr lang="en-US" sz="1600" dirty="0" err="1"/>
              <a:t>γ</a:t>
            </a:r>
            <a:r>
              <a:rPr lang="en-US" sz="1600" dirty="0"/>
              <a:t>  are</a:t>
            </a:r>
            <a:r>
              <a:rPr lang="en-US" sz="1600" dirty="0">
                <a:solidFill>
                  <a:srgbClr val="FF0000"/>
                </a:solidFill>
              </a:rPr>
              <a:t> quadratic functions </a:t>
            </a:r>
            <a:r>
              <a:rPr lang="en-US" sz="1600" dirty="0">
                <a:solidFill>
                  <a:srgbClr val="000000"/>
                </a:solidFill>
              </a:rPr>
              <a:t>of the total number of hits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dirty="0" err="1">
                <a:solidFill>
                  <a:srgbClr val="FF0000"/>
                </a:solidFill>
              </a:rPr>
              <a:t>N</a:t>
            </a:r>
            <a:r>
              <a:rPr lang="en-US" sz="1600" baseline="-25000" dirty="0" err="1">
                <a:solidFill>
                  <a:srgbClr val="FF0000"/>
                </a:solidFill>
              </a:rPr>
              <a:t>tot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endParaRPr lang="en-US" sz="1600" baseline="30000" dirty="0">
              <a:solidFill>
                <a:srgbClr val="FF0000"/>
              </a:solidFill>
            </a:endParaRPr>
          </a:p>
          <a:p>
            <a:endParaRPr lang="en-US" sz="1600" baseline="30000" dirty="0"/>
          </a:p>
          <a:p>
            <a:r>
              <a:rPr lang="en-US" sz="1600" dirty="0"/>
              <a:t>Events of H2 runs corresponding to energies : </a:t>
            </a:r>
            <a:r>
              <a:rPr lang="en-US" sz="1600" b="1" dirty="0">
                <a:solidFill>
                  <a:srgbClr val="FF0000"/>
                </a:solidFill>
              </a:rPr>
              <a:t>5, 10, 30 , 60 </a:t>
            </a:r>
          </a:p>
          <a:p>
            <a:r>
              <a:rPr lang="en-US" sz="1600" dirty="0"/>
              <a:t>and</a:t>
            </a:r>
            <a:r>
              <a:rPr lang="en-US" sz="1600" b="1" dirty="0">
                <a:solidFill>
                  <a:srgbClr val="FF0000"/>
                </a:solidFill>
              </a:rPr>
              <a:t> 80 </a:t>
            </a:r>
            <a:r>
              <a:rPr lang="en-US" sz="1600" dirty="0" err="1"/>
              <a:t>GeV</a:t>
            </a:r>
            <a:r>
              <a:rPr lang="en-US" sz="1600" dirty="0"/>
              <a:t> were used  to fit the 9 parameters.</a:t>
            </a:r>
          </a:p>
          <a:p>
            <a:r>
              <a:rPr lang="en-US" sz="1600" dirty="0"/>
              <a:t>  Then the energy of </a:t>
            </a:r>
            <a:r>
              <a:rPr lang="en-US" sz="1600" dirty="0" err="1"/>
              <a:t>hadronic</a:t>
            </a:r>
            <a:r>
              <a:rPr lang="en-US" sz="1600" dirty="0"/>
              <a:t> events in</a:t>
            </a:r>
          </a:p>
          <a:p>
            <a:r>
              <a:rPr lang="en-US" sz="1600" dirty="0"/>
              <a:t> both H2( only </a:t>
            </a:r>
            <a:r>
              <a:rPr lang="en-US" sz="1600" dirty="0" err="1"/>
              <a:t>pions</a:t>
            </a:r>
            <a:r>
              <a:rPr lang="en-US" sz="1600" dirty="0"/>
              <a:t>) and H6 (presence of protons)</a:t>
            </a:r>
          </a:p>
          <a:p>
            <a:endParaRPr lang="en-US" sz="1600" baseline="30000" dirty="0"/>
          </a:p>
          <a:p>
            <a:r>
              <a:rPr lang="en-US" sz="1600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1800" y="150831"/>
            <a:ext cx="336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Energy estimation</a:t>
            </a:r>
          </a:p>
        </p:txBody>
      </p:sp>
      <p:pic>
        <p:nvPicPr>
          <p:cNvPr id="6" name="Image 5" descr="Capture d’écran 2016-05-15 à 12.34.0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3195706"/>
            <a:ext cx="3009900" cy="1388131"/>
          </a:xfrm>
          <a:prstGeom prst="rect">
            <a:avLst/>
          </a:prstGeom>
        </p:spPr>
      </p:pic>
      <p:pic>
        <p:nvPicPr>
          <p:cNvPr id="9" name="Image 8" descr="NHITPION_interc_set_to0_1par_N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62" y="150831"/>
            <a:ext cx="2801938" cy="27447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32400" y="6452632"/>
            <a:ext cx="3454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hlinkClick r:id="rId5"/>
              </a:rPr>
              <a:t>Published</a:t>
            </a:r>
            <a:r>
              <a:rPr lang="fr-FR" dirty="0">
                <a:solidFill>
                  <a:srgbClr val="FFFFFF"/>
                </a:solidFill>
                <a:hlinkClick r:id="rId5"/>
              </a:rPr>
              <a:t>:  </a:t>
            </a:r>
            <a:r>
              <a:rPr lang="fr-FR" dirty="0">
                <a:solidFill>
                  <a:schemeClr val="bg1"/>
                </a:solidFill>
                <a:hlinkClick r:id="rId5"/>
              </a:rPr>
              <a:t>JINST 11 (2016) P04001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3600" y="4826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SDHCAL R&amp;D towards ILD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1500" y="1549400"/>
            <a:ext cx="7797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Detectors as large as 3m X 1m need to be built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Electronic readout should be the most robust with</a:t>
            </a:r>
          </a:p>
          <a:p>
            <a:r>
              <a:rPr lang="en-US" dirty="0"/>
              <a:t>     minimal intervention during operation.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DAQ system should be robust and efficient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Mechanical structure to be similar to the final one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Envisage new features such timing, etc..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1500" y="4927600"/>
            <a:ext cx="8039100" cy="6463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Goal: to build new prototype with few but large GRPC with the new components</a:t>
            </a:r>
          </a:p>
          <a:p>
            <a:r>
              <a:rPr lang="fr-FR" dirty="0" err="1">
                <a:sym typeface="Wingdings"/>
              </a:rPr>
              <a:t></a:t>
            </a:r>
            <a:r>
              <a:rPr lang="fr-FR" dirty="0">
                <a:sym typeface="Wingdings"/>
              </a:rPr>
              <a:t> </a:t>
            </a:r>
            <a:r>
              <a:rPr lang="fr-FR" b="1" dirty="0">
                <a:solidFill>
                  <a:srgbClr val="660066"/>
                </a:solidFill>
                <a:sym typeface="Wingdings"/>
              </a:rPr>
              <a:t>ILD Module0</a:t>
            </a:r>
            <a:r>
              <a:rPr lang="en-US" b="1" dirty="0">
                <a:solidFill>
                  <a:srgbClr val="660066"/>
                </a:solidFill>
              </a:rPr>
              <a:t> </a:t>
            </a:r>
          </a:p>
        </p:txBody>
      </p:sp>
      <p:grpSp>
        <p:nvGrpSpPr>
          <p:cNvPr id="5" name="20 Grupo"/>
          <p:cNvGrpSpPr/>
          <p:nvPr/>
        </p:nvGrpSpPr>
        <p:grpSpPr>
          <a:xfrm>
            <a:off x="5740400" y="1302924"/>
            <a:ext cx="3129632" cy="3108799"/>
            <a:chOff x="179512" y="4365104"/>
            <a:chExt cx="2526056" cy="2083685"/>
          </a:xfrm>
          <a:solidFill>
            <a:schemeClr val="bg1"/>
          </a:solidFill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69697"/>
              <a:ext cx="2460706" cy="1679092"/>
            </a:xfrm>
            <a:prstGeom prst="rect">
              <a:avLst/>
            </a:prstGeom>
            <a:grpFill/>
            <a:ln w="34925">
              <a:noFill/>
              <a:miter lim="800000"/>
              <a:headEnd/>
              <a:tailEnd/>
            </a:ln>
          </p:spPr>
        </p:pic>
        <p:sp>
          <p:nvSpPr>
            <p:cNvPr id="7" name="22 CuadroTexto"/>
            <p:cNvSpPr txBox="1"/>
            <p:nvPr/>
          </p:nvSpPr>
          <p:spPr>
            <a:xfrm>
              <a:off x="478395" y="5085184"/>
              <a:ext cx="92525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SDHCAL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ILD Module</a:t>
              </a:r>
            </a:p>
          </p:txBody>
        </p:sp>
        <p:sp>
          <p:nvSpPr>
            <p:cNvPr id="8" name="23 CuadroTexto"/>
            <p:cNvSpPr txBox="1"/>
            <p:nvPr/>
          </p:nvSpPr>
          <p:spPr>
            <a:xfrm>
              <a:off x="490795" y="4365104"/>
              <a:ext cx="221477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GRPC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  Glass Resistive Plate Chambers</a:t>
              </a:r>
            </a:p>
          </p:txBody>
        </p:sp>
        <p:cxnSp>
          <p:nvCxnSpPr>
            <p:cNvPr id="9" name="24 Conector recto de flecha"/>
            <p:cNvCxnSpPr/>
            <p:nvPr/>
          </p:nvCxnSpPr>
          <p:spPr>
            <a:xfrm flipH="1">
              <a:off x="395536" y="4509120"/>
              <a:ext cx="167266" cy="201215"/>
            </a:xfrm>
            <a:prstGeom prst="straightConnector1">
              <a:avLst/>
            </a:prstGeom>
            <a:grpFill/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117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7876" y="1521076"/>
            <a:ext cx="4133348" cy="5981700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>
            <a:off x="6337300" y="5283200"/>
            <a:ext cx="711200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6426200" y="5461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 cm</a:t>
            </a:r>
          </a:p>
        </p:txBody>
      </p:sp>
      <p:cxnSp>
        <p:nvCxnSpPr>
          <p:cNvPr id="7" name="Connecteur droit avec flèche 6"/>
          <p:cNvCxnSpPr>
            <a:cxnSpLocks/>
          </p:cNvCxnSpPr>
          <p:nvPr/>
        </p:nvCxnSpPr>
        <p:spPr>
          <a:xfrm flipV="1">
            <a:off x="1784350" y="2445252"/>
            <a:ext cx="1295400" cy="398637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 rot="16591531">
            <a:off x="1765300" y="4292600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 cm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578100" y="5715000"/>
            <a:ext cx="35560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038600" y="5677932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33 cm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184400" y="205687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New readout electronics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CF4527-CEE9-0049-B778-7194544FAEDA}"/>
              </a:ext>
            </a:extLst>
          </p:cNvPr>
          <p:cNvSpPr txBox="1"/>
          <p:nvPr/>
        </p:nvSpPr>
        <p:spPr>
          <a:xfrm>
            <a:off x="143838" y="768783"/>
            <a:ext cx="8681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HR2</a:t>
            </a:r>
            <a:r>
              <a:rPr lang="en-US" dirty="0">
                <a:sym typeface="Wingdings" pitchFamily="2" charset="2"/>
              </a:rPr>
              <a:t> HR3 (larger dynamic range, zero suppression, I2C)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PCB (50 cm x 33 cm)  PCB(100 cm x 33 cm) to reduce the number of connectors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DIF (3/ 1 m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)  DIF ( 1/ 3 m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endParaRPr lang="en-US" dirty="0">
              <a:solidFill>
                <a:srgbClr val="22C916"/>
              </a:solidFill>
              <a:sym typeface="Wingdings" pitchFamily="2" charset="2"/>
            </a:endParaRPr>
          </a:p>
          <a:p>
            <a:r>
              <a:rPr lang="en-US" i="1" dirty="0">
                <a:sym typeface="Wingdings" pitchFamily="2" charset="2"/>
              </a:rPr>
              <a:t>We have the needed material to equip 2 GRPC detectors of  2 m X 1 m each </a:t>
            </a:r>
            <a:r>
              <a:rPr lang="en-US" b="1" i="1" dirty="0">
                <a:sym typeface="Wingdings" pitchFamily="2" charset="2"/>
              </a:rPr>
              <a:t>since 2017</a:t>
            </a:r>
          </a:p>
          <a:p>
            <a:r>
              <a:rPr lang="en-US" b="1" i="1" dirty="0">
                <a:solidFill>
                  <a:srgbClr val="FF0000"/>
                </a:solidFill>
                <a:sym typeface="Wingdings" pitchFamily="2" charset="2"/>
              </a:rPr>
              <a:t>Funded by AIDA</a:t>
            </a:r>
            <a:r>
              <a:rPr lang="en-US" b="1" i="1" dirty="0">
                <a:sym typeface="Wingdings" pitchFamily="2" charset="2"/>
              </a:rPr>
              <a:t>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060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4016" y="1898965"/>
            <a:ext cx="910037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DAQ Hardware </a:t>
            </a:r>
          </a:p>
          <a:p>
            <a:endParaRPr lang="en-US" sz="1600" b="1" dirty="0"/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Motherboard:</a:t>
            </a:r>
            <a:r>
              <a:rPr lang="en-US" sz="1600" dirty="0"/>
              <a:t> 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dirty="0"/>
              <a:t>FPGA (Intel 10CL120)+ Ethernet 10/100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dirty="0"/>
              <a:t> MCU (Microchip PIC32MZ2048)+ Ethernet 10/100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dirty="0"/>
              <a:t>120 LVDS IOs from/to daughterboard  </a:t>
            </a:r>
          </a:p>
          <a:p>
            <a:pPr marL="557213" lvl="1" indent="-214313">
              <a:buFont typeface="Arial" charset="0"/>
              <a:buChar char="•"/>
            </a:pP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Daughterboard:</a:t>
            </a:r>
            <a:r>
              <a:rPr lang="en-US" sz="1600" dirty="0"/>
              <a:t> Versatile to accommodate several front ends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dirty="0"/>
              <a:t>12 HDMI (SDHCAL compatible)+NIM/TTL IOs 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dirty="0"/>
              <a:t>8 Optical (SFP modules)+NIM/TTL IOs 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dirty="0"/>
              <a:t>PMT interface 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Designed to fit in a NIM module (requires +/-5Vdc  to +/-6Vdc 1A) 	</a:t>
            </a:r>
          </a:p>
          <a:p>
            <a:endParaRPr lang="en-US" sz="1600" dirty="0"/>
          </a:p>
          <a:p>
            <a:r>
              <a:rPr lang="en-US" sz="1600" b="1" dirty="0"/>
              <a:t>DAQ software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Drivers for </a:t>
            </a:r>
            <a:r>
              <a:rPr lang="en-US" sz="1600" dirty="0" err="1"/>
              <a:t>zdaq</a:t>
            </a:r>
            <a:r>
              <a:rPr lang="en-US" sz="1600" dirty="0"/>
              <a:t>, initially developed on </a:t>
            </a:r>
            <a:r>
              <a:rPr lang="en-US" sz="1600" dirty="0" err="1"/>
              <a:t>Debian</a:t>
            </a:r>
            <a:r>
              <a:rPr lang="en-US" sz="1600" dirty="0"/>
              <a:t> (buster), tested on </a:t>
            </a:r>
            <a:r>
              <a:rPr lang="en-US" sz="1600" dirty="0" err="1"/>
              <a:t>Debian</a:t>
            </a:r>
            <a:r>
              <a:rPr lang="en-US" sz="1600" dirty="0"/>
              <a:t> and under WSL windows 10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F122EA-A5AA-0E40-99FD-220C4538A49B}"/>
              </a:ext>
            </a:extLst>
          </p:cNvPr>
          <p:cNvSpPr txBox="1"/>
          <p:nvPr/>
        </p:nvSpPr>
        <p:spPr>
          <a:xfrm>
            <a:off x="1995867" y="455268"/>
            <a:ext cx="549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Recent development for SDHCAL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BCD5B2-AAC9-5846-A82E-8489D38C3BC0}"/>
              </a:ext>
            </a:extLst>
          </p:cNvPr>
          <p:cNvSpPr txBox="1"/>
          <p:nvPr/>
        </p:nvSpPr>
        <p:spPr>
          <a:xfrm>
            <a:off x="194016" y="1286399"/>
            <a:ext cx="393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synchronization board </a:t>
            </a:r>
          </a:p>
        </p:txBody>
      </p:sp>
    </p:spTree>
    <p:extLst>
      <p:ext uri="{BB962C8B-B14F-4D97-AF65-F5344CB8AC3E}">
        <p14:creationId xmlns:p14="http://schemas.microsoft.com/office/powerpoint/2010/main" val="125080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/>
        </p:nvGrpSpPr>
        <p:grpSpPr>
          <a:xfrm>
            <a:off x="1146956" y="1549506"/>
            <a:ext cx="6190736" cy="4074639"/>
            <a:chOff x="1433383" y="1087395"/>
            <a:chExt cx="8254314" cy="543285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2872" y="1087395"/>
              <a:ext cx="8174825" cy="5432852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433383" y="1532238"/>
              <a:ext cx="96382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FPGA </a:t>
              </a:r>
              <a:r>
                <a:rPr lang="fr-FR" sz="1050" dirty="0" err="1">
                  <a:solidFill>
                    <a:schemeClr val="bg1"/>
                  </a:solidFill>
                </a:rPr>
                <a:t>ethernet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433384" y="2253048"/>
              <a:ext cx="96382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MCU </a:t>
              </a:r>
              <a:r>
                <a:rPr lang="fr-FR" sz="1050" dirty="0" err="1">
                  <a:solidFill>
                    <a:schemeClr val="bg1"/>
                  </a:solidFill>
                </a:rPr>
                <a:t>ethernet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353699" y="2514658"/>
              <a:ext cx="9638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>
                  <a:solidFill>
                    <a:schemeClr val="bg1"/>
                  </a:solidFill>
                </a:rPr>
                <a:t>FPGA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994454" y="3121223"/>
              <a:ext cx="9638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MCU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287795" y="3827508"/>
              <a:ext cx="10297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FPGA </a:t>
              </a:r>
            </a:p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IP </a:t>
              </a:r>
              <a:r>
                <a:rPr lang="fr-FR" sz="1050" dirty="0" err="1">
                  <a:solidFill>
                    <a:schemeClr val="bg1"/>
                  </a:solidFill>
                </a:rPr>
                <a:t>address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502876" y="2055458"/>
              <a:ext cx="155695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>
                  <a:solidFill>
                    <a:schemeClr val="bg1"/>
                  </a:solidFill>
                </a:rPr>
                <a:t>IOs</a:t>
              </a:r>
              <a:r>
                <a:rPr lang="fr-FR" sz="1050" dirty="0">
                  <a:solidFill>
                    <a:schemeClr val="bg1"/>
                  </a:solidFill>
                </a:rPr>
                <a:t> to/</a:t>
              </a:r>
              <a:r>
                <a:rPr lang="fr-FR" sz="1050" dirty="0" err="1">
                  <a:solidFill>
                    <a:schemeClr val="bg1"/>
                  </a:solidFill>
                </a:rPr>
                <a:t>from</a:t>
              </a:r>
              <a:r>
                <a:rPr lang="fr-FR" sz="1050" dirty="0">
                  <a:solidFill>
                    <a:schemeClr val="bg1"/>
                  </a:solidFill>
                </a:rPr>
                <a:t> </a:t>
              </a:r>
              <a:r>
                <a:rPr lang="fr-FR" sz="1050" dirty="0" err="1">
                  <a:solidFill>
                    <a:schemeClr val="bg1"/>
                  </a:solidFill>
                </a:rPr>
                <a:t>daughterboard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 rot="5400000">
              <a:off x="7574270" y="3259722"/>
              <a:ext cx="270612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12 HDMI </a:t>
              </a:r>
              <a:r>
                <a:rPr lang="fr-FR" sz="1050" dirty="0" err="1">
                  <a:solidFill>
                    <a:schemeClr val="bg1"/>
                  </a:solidFill>
                </a:rPr>
                <a:t>connectors</a:t>
              </a:r>
              <a:r>
                <a:rPr lang="fr-FR" sz="105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8117397" y="5508994"/>
              <a:ext cx="963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8 NIM/TTL </a:t>
              </a:r>
              <a:r>
                <a:rPr lang="fr-FR" sz="1050" dirty="0" err="1">
                  <a:solidFill>
                    <a:schemeClr val="bg1"/>
                  </a:solidFill>
                </a:rPr>
                <a:t>IOs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994454" y="2406936"/>
              <a:ext cx="96382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>
                  <a:solidFill>
                    <a:schemeClr val="bg1"/>
                  </a:solidFill>
                </a:rPr>
                <a:t>MCU </a:t>
              </a:r>
            </a:p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IP </a:t>
              </a:r>
              <a:r>
                <a:rPr lang="fr-FR" sz="1050" dirty="0" err="1">
                  <a:solidFill>
                    <a:schemeClr val="bg1"/>
                  </a:solidFill>
                </a:rPr>
                <a:t>add</a:t>
              </a:r>
              <a:r>
                <a:rPr lang="fr-FR" sz="1050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005196" y="4767930"/>
              <a:ext cx="96382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Local voltage </a:t>
              </a:r>
              <a:r>
                <a:rPr lang="fr-FR" sz="1050" dirty="0" err="1">
                  <a:solidFill>
                    <a:schemeClr val="bg1"/>
                  </a:solidFill>
                </a:rPr>
                <a:t>regulators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754273" y="611374"/>
            <a:ext cx="563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Motherboard + HDMI </a:t>
            </a:r>
            <a:r>
              <a:rPr lang="en-US" sz="2800" dirty="0" err="1"/>
              <a:t>Daughterboa</a:t>
            </a:r>
            <a:r>
              <a:rPr lang="fr-FR" sz="2800" dirty="0"/>
              <a:t>rd</a:t>
            </a:r>
          </a:p>
        </p:txBody>
      </p:sp>
    </p:spTree>
    <p:extLst>
      <p:ext uri="{BB962C8B-B14F-4D97-AF65-F5344CB8AC3E}">
        <p14:creationId xmlns:p14="http://schemas.microsoft.com/office/powerpoint/2010/main" val="589093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48257</TotalTime>
  <Words>1229</Words>
  <Application>Microsoft Macintosh PowerPoint</Application>
  <PresentationFormat>Affichage à l'écran (4:3)</PresentationFormat>
  <Paragraphs>199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Apple Symbols</vt:lpstr>
      <vt:lpstr>Arial</vt:lpstr>
      <vt:lpstr>Calibri</vt:lpstr>
      <vt:lpstr>Verdana</vt:lpstr>
      <vt:lpstr>Wingdings</vt:lpstr>
      <vt:lpstr>Thème Office</vt:lpstr>
      <vt:lpstr>Semi-Digital Hadronic Calorimeter SDHCAL Status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SDHCAL Status</dc:title>
  <dc:creator>admin admin</dc:creator>
  <cp:lastModifiedBy>laktineh imad</cp:lastModifiedBy>
  <cp:revision>122</cp:revision>
  <cp:lastPrinted>2017-05-24T02:54:57Z</cp:lastPrinted>
  <dcterms:created xsi:type="dcterms:W3CDTF">2017-10-21T17:41:21Z</dcterms:created>
  <dcterms:modified xsi:type="dcterms:W3CDTF">2021-10-05T21:28:13Z</dcterms:modified>
</cp:coreProperties>
</file>