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notesMasterIdLst>
    <p:notesMasterId r:id="rId31"/>
  </p:notesMasterIdLst>
  <p:sldIdLst>
    <p:sldId id="256" r:id="rId2"/>
    <p:sldId id="297" r:id="rId3"/>
    <p:sldId id="265" r:id="rId4"/>
    <p:sldId id="264" r:id="rId5"/>
    <p:sldId id="258" r:id="rId6"/>
    <p:sldId id="263" r:id="rId7"/>
    <p:sldId id="259" r:id="rId8"/>
    <p:sldId id="276" r:id="rId9"/>
    <p:sldId id="301" r:id="rId10"/>
    <p:sldId id="363" r:id="rId11"/>
    <p:sldId id="266" r:id="rId12"/>
    <p:sldId id="267" r:id="rId13"/>
    <p:sldId id="270" r:id="rId14"/>
    <p:sldId id="357" r:id="rId15"/>
    <p:sldId id="261" r:id="rId16"/>
    <p:sldId id="355" r:id="rId17"/>
    <p:sldId id="257" r:id="rId18"/>
    <p:sldId id="260" r:id="rId19"/>
    <p:sldId id="359" r:id="rId20"/>
    <p:sldId id="360" r:id="rId21"/>
    <p:sldId id="268" r:id="rId22"/>
    <p:sldId id="269" r:id="rId23"/>
    <p:sldId id="361" r:id="rId24"/>
    <p:sldId id="274" r:id="rId25"/>
    <p:sldId id="364" r:id="rId26"/>
    <p:sldId id="275" r:id="rId27"/>
    <p:sldId id="299" r:id="rId28"/>
    <p:sldId id="362" r:id="rId29"/>
    <p:sldId id="356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4"/>
    <p:restoredTop sz="94583"/>
  </p:normalViewPr>
  <p:slideViewPr>
    <p:cSldViewPr snapToGrid="0" snapToObjects="1">
      <p:cViewPr varScale="1">
        <p:scale>
          <a:sx n="97" d="100"/>
          <a:sy n="97" d="100"/>
        </p:scale>
        <p:origin x="2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92F35B-E704-FD43-8300-D8869865A6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B7D212D-EF3E-1D43-8BD1-11A9ADB9E893}">
      <dgm:prSet custT="1"/>
      <dgm:spPr/>
      <dgm:t>
        <a:bodyPr/>
        <a:lstStyle/>
        <a:p>
          <a:r>
            <a:rPr lang="en-US" sz="2400" b="1" dirty="0"/>
            <a:t>Patent: PCT/2020/050058</a:t>
          </a:r>
          <a:endParaRPr lang="fr-FR" sz="2400" dirty="0"/>
        </a:p>
      </dgm:t>
    </dgm:pt>
    <dgm:pt modelId="{48477852-E2F0-7B44-A325-B0578BEF3D74}" type="parTrans" cxnId="{5C7C1965-0A84-E446-A81F-2C5CDEB82FA7}">
      <dgm:prSet/>
      <dgm:spPr/>
      <dgm:t>
        <a:bodyPr/>
        <a:lstStyle/>
        <a:p>
          <a:endParaRPr lang="fr-FR"/>
        </a:p>
      </dgm:t>
    </dgm:pt>
    <dgm:pt modelId="{E450C930-EE78-6143-A549-65404B0CD11E}" type="sibTrans" cxnId="{5C7C1965-0A84-E446-A81F-2C5CDEB82FA7}">
      <dgm:prSet/>
      <dgm:spPr/>
      <dgm:t>
        <a:bodyPr/>
        <a:lstStyle/>
        <a:p>
          <a:endParaRPr lang="fr-FR"/>
        </a:p>
      </dgm:t>
    </dgm:pt>
    <dgm:pt modelId="{46F461C7-7A12-2743-A977-E1074F282E69}" type="pres">
      <dgm:prSet presAssocID="{B892F35B-E704-FD43-8300-D8869865A65B}" presName="linear" presStyleCnt="0">
        <dgm:presLayoutVars>
          <dgm:animLvl val="lvl"/>
          <dgm:resizeHandles val="exact"/>
        </dgm:presLayoutVars>
      </dgm:prSet>
      <dgm:spPr/>
    </dgm:pt>
    <dgm:pt modelId="{186AC90F-4F87-DD49-8B7D-ABA3376ECDA7}" type="pres">
      <dgm:prSet presAssocID="{5B7D212D-EF3E-1D43-8BD1-11A9ADB9E893}" presName="parentText" presStyleLbl="node1" presStyleIdx="0" presStyleCnt="1" custLinFactNeighborX="-43705" custLinFactNeighborY="-9511">
        <dgm:presLayoutVars>
          <dgm:chMax val="0"/>
          <dgm:bulletEnabled val="1"/>
        </dgm:presLayoutVars>
      </dgm:prSet>
      <dgm:spPr/>
    </dgm:pt>
  </dgm:ptLst>
  <dgm:cxnLst>
    <dgm:cxn modelId="{F56DA847-71CF-0947-A5D5-9411B120E856}" type="presOf" srcId="{B892F35B-E704-FD43-8300-D8869865A65B}" destId="{46F461C7-7A12-2743-A977-E1074F282E69}" srcOrd="0" destOrd="0" presId="urn:microsoft.com/office/officeart/2005/8/layout/vList2"/>
    <dgm:cxn modelId="{854E765C-0827-C64B-988E-A82D9115004D}" type="presOf" srcId="{5B7D212D-EF3E-1D43-8BD1-11A9ADB9E893}" destId="{186AC90F-4F87-DD49-8B7D-ABA3376ECDA7}" srcOrd="0" destOrd="0" presId="urn:microsoft.com/office/officeart/2005/8/layout/vList2"/>
    <dgm:cxn modelId="{5C7C1965-0A84-E446-A81F-2C5CDEB82FA7}" srcId="{B892F35B-E704-FD43-8300-D8869865A65B}" destId="{5B7D212D-EF3E-1D43-8BD1-11A9ADB9E893}" srcOrd="0" destOrd="0" parTransId="{48477852-E2F0-7B44-A325-B0578BEF3D74}" sibTransId="{E450C930-EE78-6143-A549-65404B0CD11E}"/>
    <dgm:cxn modelId="{6CB371A6-3451-264C-9239-29D98E088B3D}" type="presParOf" srcId="{46F461C7-7A12-2743-A977-E1074F282E69}" destId="{186AC90F-4F87-DD49-8B7D-ABA3376ECD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92F35B-E704-FD43-8300-D8869865A65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B7D212D-EF3E-1D43-8BD1-11A9ADB9E893}">
      <dgm:prSet custT="1"/>
      <dgm:spPr/>
      <dgm:t>
        <a:bodyPr/>
        <a:lstStyle/>
        <a:p>
          <a:r>
            <a:rPr lang="en-US" sz="2400" b="1" dirty="0"/>
            <a:t>Patent:</a:t>
          </a:r>
          <a:r>
            <a:rPr lang="fr-FR" sz="2400" b="1" dirty="0"/>
            <a:t>PCT/EP2018/053561</a:t>
          </a:r>
          <a:endParaRPr lang="fr-FR" sz="2400" dirty="0"/>
        </a:p>
      </dgm:t>
    </dgm:pt>
    <dgm:pt modelId="{48477852-E2F0-7B44-A325-B0578BEF3D74}" type="parTrans" cxnId="{5C7C1965-0A84-E446-A81F-2C5CDEB82FA7}">
      <dgm:prSet/>
      <dgm:spPr/>
      <dgm:t>
        <a:bodyPr/>
        <a:lstStyle/>
        <a:p>
          <a:endParaRPr lang="fr-FR"/>
        </a:p>
      </dgm:t>
    </dgm:pt>
    <dgm:pt modelId="{E450C930-EE78-6143-A549-65404B0CD11E}" type="sibTrans" cxnId="{5C7C1965-0A84-E446-A81F-2C5CDEB82FA7}">
      <dgm:prSet/>
      <dgm:spPr/>
      <dgm:t>
        <a:bodyPr/>
        <a:lstStyle/>
        <a:p>
          <a:endParaRPr lang="fr-FR"/>
        </a:p>
      </dgm:t>
    </dgm:pt>
    <dgm:pt modelId="{46F461C7-7A12-2743-A977-E1074F282E69}" type="pres">
      <dgm:prSet presAssocID="{B892F35B-E704-FD43-8300-D8869865A65B}" presName="linear" presStyleCnt="0">
        <dgm:presLayoutVars>
          <dgm:animLvl val="lvl"/>
          <dgm:resizeHandles val="exact"/>
        </dgm:presLayoutVars>
      </dgm:prSet>
      <dgm:spPr/>
    </dgm:pt>
    <dgm:pt modelId="{186AC90F-4F87-DD49-8B7D-ABA3376ECDA7}" type="pres">
      <dgm:prSet presAssocID="{5B7D212D-EF3E-1D43-8BD1-11A9ADB9E893}" presName="parentText" presStyleLbl="node1" presStyleIdx="0" presStyleCnt="1" custLinFactNeighborX="-43705" custLinFactNeighborY="-9511">
        <dgm:presLayoutVars>
          <dgm:chMax val="0"/>
          <dgm:bulletEnabled val="1"/>
        </dgm:presLayoutVars>
      </dgm:prSet>
      <dgm:spPr/>
    </dgm:pt>
  </dgm:ptLst>
  <dgm:cxnLst>
    <dgm:cxn modelId="{F56DA847-71CF-0947-A5D5-9411B120E856}" type="presOf" srcId="{B892F35B-E704-FD43-8300-D8869865A65B}" destId="{46F461C7-7A12-2743-A977-E1074F282E69}" srcOrd="0" destOrd="0" presId="urn:microsoft.com/office/officeart/2005/8/layout/vList2"/>
    <dgm:cxn modelId="{854E765C-0827-C64B-988E-A82D9115004D}" type="presOf" srcId="{5B7D212D-EF3E-1D43-8BD1-11A9ADB9E893}" destId="{186AC90F-4F87-DD49-8B7D-ABA3376ECDA7}" srcOrd="0" destOrd="0" presId="urn:microsoft.com/office/officeart/2005/8/layout/vList2"/>
    <dgm:cxn modelId="{5C7C1965-0A84-E446-A81F-2C5CDEB82FA7}" srcId="{B892F35B-E704-FD43-8300-D8869865A65B}" destId="{5B7D212D-EF3E-1D43-8BD1-11A9ADB9E893}" srcOrd="0" destOrd="0" parTransId="{48477852-E2F0-7B44-A325-B0578BEF3D74}" sibTransId="{E450C930-EE78-6143-A549-65404B0CD11E}"/>
    <dgm:cxn modelId="{6CB371A6-3451-264C-9239-29D98E088B3D}" type="presParOf" srcId="{46F461C7-7A12-2743-A977-E1074F282E69}" destId="{186AC90F-4F87-DD49-8B7D-ABA3376ECDA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AC90F-4F87-DD49-8B7D-ABA3376ECDA7}">
      <dsp:nvSpPr>
        <dsp:cNvPr id="0" name=""/>
        <dsp:cNvSpPr/>
      </dsp:nvSpPr>
      <dsp:spPr>
        <a:xfrm>
          <a:off x="0" y="0"/>
          <a:ext cx="4005117" cy="3692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Patent: PCT/2020/050058</a:t>
          </a:r>
          <a:endParaRPr lang="fr-FR" sz="2400" kern="1200" dirty="0"/>
        </a:p>
      </dsp:txBody>
      <dsp:txXfrm>
        <a:off x="18027" y="18027"/>
        <a:ext cx="3969063" cy="3332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AC90F-4F87-DD49-8B7D-ABA3376ECDA7}">
      <dsp:nvSpPr>
        <dsp:cNvPr id="0" name=""/>
        <dsp:cNvSpPr/>
      </dsp:nvSpPr>
      <dsp:spPr>
        <a:xfrm>
          <a:off x="0" y="0"/>
          <a:ext cx="4205555" cy="3689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Patent:</a:t>
          </a:r>
          <a:r>
            <a:rPr lang="fr-FR" sz="2400" b="1" kern="1200" dirty="0"/>
            <a:t>PCT/EP2018/053561</a:t>
          </a:r>
          <a:endParaRPr lang="fr-FR" sz="2400" kern="1200" dirty="0"/>
        </a:p>
      </dsp:txBody>
      <dsp:txXfrm>
        <a:off x="18012" y="18012"/>
        <a:ext cx="4169531" cy="332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DC09E-15AF-7D46-850E-C87596EC8952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52799-2A04-264F-87AE-DE568125CEB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3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52799-2A04-264F-87AE-DE568125CE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78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‹N°›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C24FEF0-467F-AA43-9ACA-BC4307BB1010}" type="datetimeFigureOut">
              <a:rPr lang="fr-FR" smtClean="0"/>
              <a:t>03/10/2021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9C4849A-3939-C14A-B332-2DCE56CB8D0A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_Microsoft_Word.docx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00201" y="941870"/>
            <a:ext cx="6762749" cy="1470025"/>
          </a:xfrm>
        </p:spPr>
        <p:txBody>
          <a:bodyPr/>
          <a:lstStyle/>
          <a:p>
            <a:r>
              <a:rPr lang="en-US" dirty="0"/>
              <a:t>PICMIC status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34887" y="2552700"/>
            <a:ext cx="7951303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I.Laktineh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E. </a:t>
            </a:r>
            <a:r>
              <a:rPr lang="en-US" dirty="0" err="1"/>
              <a:t>Bechetoille</a:t>
            </a:r>
            <a:r>
              <a:rPr lang="en-US" dirty="0"/>
              <a:t>, H. Pham, Y. Zhao, H. </a:t>
            </a:r>
            <a:r>
              <a:rPr lang="en-US" dirty="0" err="1"/>
              <a:t>Mathez</a:t>
            </a:r>
            <a:r>
              <a:rPr lang="en-US" dirty="0"/>
              <a:t>, L. Zhang, I. Vallin, G. </a:t>
            </a:r>
            <a:r>
              <a:rPr lang="en-US" dirty="0" err="1"/>
              <a:t>Dozière</a:t>
            </a:r>
            <a:endParaRPr lang="en-US" dirty="0"/>
          </a:p>
          <a:p>
            <a:pPr algn="l"/>
            <a:r>
              <a:rPr lang="en-US" dirty="0"/>
              <a:t>Ch. Hu, C. </a:t>
            </a:r>
            <a:r>
              <a:rPr lang="en-US" dirty="0" err="1"/>
              <a:t>Colledani</a:t>
            </a:r>
            <a:r>
              <a:rPr lang="en-US" dirty="0"/>
              <a:t>, S. Callier</a:t>
            </a:r>
          </a:p>
          <a:p>
            <a:pPr algn="l"/>
            <a:r>
              <a:rPr lang="en-US" dirty="0"/>
              <a:t>D. </a:t>
            </a:r>
            <a:r>
              <a:rPr lang="en-US" dirty="0" err="1"/>
              <a:t>Charlet</a:t>
            </a:r>
            <a:r>
              <a:rPr lang="en-US" dirty="0"/>
              <a:t>, J-P. </a:t>
            </a:r>
            <a:r>
              <a:rPr lang="en-US" dirty="0" err="1"/>
              <a:t>Cachemiche</a:t>
            </a:r>
            <a:r>
              <a:rPr lang="en-US" dirty="0"/>
              <a:t>, Ch. </a:t>
            </a:r>
            <a:r>
              <a:rPr lang="en-US" dirty="0" err="1"/>
              <a:t>Combaret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E3B469F-CE93-CD45-94BD-6E5714C8310D}"/>
              </a:ext>
            </a:extLst>
          </p:cNvPr>
          <p:cNvSpPr txBox="1"/>
          <p:nvPr/>
        </p:nvSpPr>
        <p:spPr>
          <a:xfrm>
            <a:off x="543339" y="6135756"/>
            <a:ext cx="491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Journées </a:t>
            </a:r>
            <a:r>
              <a:rPr lang="en-US" dirty="0">
                <a:solidFill>
                  <a:schemeClr val="bg1"/>
                </a:solidFill>
              </a:rPr>
              <a:t>R&amp;T, IJCLAB, October 2021</a:t>
            </a:r>
          </a:p>
        </p:txBody>
      </p:sp>
    </p:spTree>
    <p:extLst>
      <p:ext uri="{BB962C8B-B14F-4D97-AF65-F5344CB8AC3E}">
        <p14:creationId xmlns:p14="http://schemas.microsoft.com/office/powerpoint/2010/main" val="105897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8">
            <a:extLst>
              <a:ext uri="{FF2B5EF4-FFF2-40B4-BE49-F238E27FC236}">
                <a16:creationId xmlns:a16="http://schemas.microsoft.com/office/drawing/2014/main" id="{128AD3C0-6C8A-A348-B05A-61567BF1C739}"/>
              </a:ext>
            </a:extLst>
          </p:cNvPr>
          <p:cNvSpPr/>
          <p:nvPr/>
        </p:nvSpPr>
        <p:spPr>
          <a:xfrm>
            <a:off x="2307656" y="410695"/>
            <a:ext cx="4528687" cy="6958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Time Measurement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350708-9A16-E049-8FA4-C087A29C447B}"/>
              </a:ext>
            </a:extLst>
          </p:cNvPr>
          <p:cNvSpPr txBox="1"/>
          <p:nvPr/>
        </p:nvSpPr>
        <p:spPr>
          <a:xfrm>
            <a:off x="543338" y="1106501"/>
            <a:ext cx="8295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 board integrating a low-jitter timing preamplifier and discriminator (LIROC-OMEGA) as well as a precise TDC (</a:t>
            </a:r>
            <a:r>
              <a:rPr lang="en-GB" dirty="0" err="1">
                <a:solidFill>
                  <a:schemeClr val="bg1"/>
                </a:solidFill>
              </a:rPr>
              <a:t>picoTDC</a:t>
            </a:r>
            <a:r>
              <a:rPr lang="en-GB" dirty="0">
                <a:solidFill>
                  <a:schemeClr val="bg1"/>
                </a:solidFill>
              </a:rPr>
              <a:t>-CERN) was conceived. </a:t>
            </a:r>
          </a:p>
          <a:p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r>
              <a:rPr lang="en-GB" dirty="0">
                <a:solidFill>
                  <a:schemeClr val="bg1"/>
                </a:solidFill>
              </a:rPr>
              <a:t>The board will allow the communication with the position electronics through a dedicated DAQ board (IDROGEN)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4AB04-A6F9-804C-A441-A657982CA1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68" y="2860827"/>
            <a:ext cx="4087414" cy="30254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7A6D9B-D8BC-4347-B9ED-4B6977E89E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18" y="2860827"/>
            <a:ext cx="4265433" cy="30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0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577314" y="1828501"/>
            <a:ext cx="6421313" cy="4276768"/>
            <a:chOff x="2363591" y="1776266"/>
            <a:chExt cx="4180141" cy="2713307"/>
          </a:xfrm>
        </p:grpSpPr>
        <p:grpSp>
          <p:nvGrpSpPr>
            <p:cNvPr id="3" name="Grouper 2"/>
            <p:cNvGrpSpPr/>
            <p:nvPr/>
          </p:nvGrpSpPr>
          <p:grpSpPr>
            <a:xfrm>
              <a:off x="2363591" y="2162148"/>
              <a:ext cx="4180141" cy="2327425"/>
              <a:chOff x="1362638" y="2249109"/>
              <a:chExt cx="4180141" cy="2327425"/>
            </a:xfrm>
          </p:grpSpPr>
          <p:grpSp>
            <p:nvGrpSpPr>
              <p:cNvPr id="9" name="Grouper 8"/>
              <p:cNvGrpSpPr/>
              <p:nvPr/>
            </p:nvGrpSpPr>
            <p:grpSpPr>
              <a:xfrm>
                <a:off x="1362638" y="3132920"/>
                <a:ext cx="4180141" cy="1443614"/>
                <a:chOff x="28157" y="1147441"/>
                <a:chExt cx="8601902" cy="4729780"/>
              </a:xfrm>
            </p:grpSpPr>
            <p:grpSp>
              <p:nvGrpSpPr>
                <p:cNvPr id="13" name="Grouper 12"/>
                <p:cNvGrpSpPr/>
                <p:nvPr/>
              </p:nvGrpSpPr>
              <p:grpSpPr>
                <a:xfrm>
                  <a:off x="28157" y="1659342"/>
                  <a:ext cx="8601902" cy="4217879"/>
                  <a:chOff x="0" y="2438206"/>
                  <a:chExt cx="8601902" cy="4217879"/>
                </a:xfrm>
              </p:grpSpPr>
              <p:grpSp>
                <p:nvGrpSpPr>
                  <p:cNvPr id="49" name="Grouper 48"/>
                  <p:cNvGrpSpPr/>
                  <p:nvPr/>
                </p:nvGrpSpPr>
                <p:grpSpPr>
                  <a:xfrm>
                    <a:off x="0" y="2520783"/>
                    <a:ext cx="5289063" cy="4135302"/>
                    <a:chOff x="1630522" y="1072395"/>
                    <a:chExt cx="5289063" cy="4135302"/>
                  </a:xfrm>
                </p:grpSpPr>
                <p:grpSp>
                  <p:nvGrpSpPr>
                    <p:cNvPr id="72" name="Grouper 71"/>
                    <p:cNvGrpSpPr/>
                    <p:nvPr/>
                  </p:nvGrpSpPr>
                  <p:grpSpPr>
                    <a:xfrm>
                      <a:off x="4981929" y="1072395"/>
                      <a:ext cx="1102693" cy="3631507"/>
                      <a:chOff x="4981929" y="1072395"/>
                      <a:chExt cx="1102693" cy="3631507"/>
                    </a:xfrm>
                  </p:grpSpPr>
                  <p:sp>
                    <p:nvSpPr>
                      <p:cNvPr id="100" name="Hexagone 99"/>
                      <p:cNvSpPr/>
                      <p:nvPr/>
                    </p:nvSpPr>
                    <p:spPr>
                      <a:xfrm>
                        <a:off x="4981929" y="2833231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1" name="Hexagone 100"/>
                      <p:cNvSpPr/>
                      <p:nvPr/>
                    </p:nvSpPr>
                    <p:spPr>
                      <a:xfrm>
                        <a:off x="4996008" y="19841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2" name="Hexagone 101"/>
                      <p:cNvSpPr/>
                      <p:nvPr/>
                    </p:nvSpPr>
                    <p:spPr>
                      <a:xfrm>
                        <a:off x="4993674" y="1072395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103" name="Hexagone 102"/>
                      <p:cNvSpPr/>
                      <p:nvPr/>
                    </p:nvSpPr>
                    <p:spPr>
                      <a:xfrm>
                        <a:off x="5023918" y="3789502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3" name="Grouper 72"/>
                    <p:cNvGrpSpPr/>
                    <p:nvPr/>
                  </p:nvGrpSpPr>
                  <p:grpSpPr>
                    <a:xfrm>
                      <a:off x="3292393" y="1127096"/>
                      <a:ext cx="1088614" cy="3603593"/>
                      <a:chOff x="4968098" y="1072395"/>
                      <a:chExt cx="1088614" cy="3603593"/>
                    </a:xfrm>
                  </p:grpSpPr>
                  <p:sp>
                    <p:nvSpPr>
                      <p:cNvPr id="96" name="Hexagone 95"/>
                      <p:cNvSpPr/>
                      <p:nvPr/>
                    </p:nvSpPr>
                    <p:spPr>
                      <a:xfrm>
                        <a:off x="4981929" y="2833231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7" name="Hexagone 96"/>
                      <p:cNvSpPr/>
                      <p:nvPr/>
                    </p:nvSpPr>
                    <p:spPr>
                      <a:xfrm>
                        <a:off x="4996008" y="19841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8" name="Hexagone 97"/>
                      <p:cNvSpPr/>
                      <p:nvPr/>
                    </p:nvSpPr>
                    <p:spPr>
                      <a:xfrm>
                        <a:off x="4993674" y="1072395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9" name="Hexagone 98"/>
                      <p:cNvSpPr/>
                      <p:nvPr/>
                    </p:nvSpPr>
                    <p:spPr>
                      <a:xfrm>
                        <a:off x="4968098" y="376158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4" name="Grouper 73"/>
                    <p:cNvGrpSpPr/>
                    <p:nvPr/>
                  </p:nvGrpSpPr>
                  <p:grpSpPr>
                    <a:xfrm>
                      <a:off x="4142419" y="1543335"/>
                      <a:ext cx="1074659" cy="2736005"/>
                      <a:chOff x="4143524" y="1534103"/>
                      <a:chExt cx="1074659" cy="2736005"/>
                    </a:xfrm>
                  </p:grpSpPr>
                  <p:sp>
                    <p:nvSpPr>
                      <p:cNvPr id="93" name="Hexagone 92"/>
                      <p:cNvSpPr/>
                      <p:nvPr/>
                    </p:nvSpPr>
                    <p:spPr>
                      <a:xfrm>
                        <a:off x="4143524" y="24413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4" name="Hexagone 93"/>
                      <p:cNvSpPr/>
                      <p:nvPr/>
                    </p:nvSpPr>
                    <p:spPr>
                      <a:xfrm>
                        <a:off x="4143524" y="1534103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95" name="Hexagone 94"/>
                      <p:cNvSpPr/>
                      <p:nvPr/>
                    </p:nvSpPr>
                    <p:spPr>
                      <a:xfrm>
                        <a:off x="4157479" y="33557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sp>
                  <p:nvSpPr>
                    <p:cNvPr id="75" name="Hexagone 74"/>
                    <p:cNvSpPr/>
                    <p:nvPr/>
                  </p:nvSpPr>
                  <p:spPr>
                    <a:xfrm>
                      <a:off x="4170329" y="4265383"/>
                      <a:ext cx="1060704" cy="914400"/>
                    </a:xfrm>
                    <a:prstGeom prst="hexago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76" name="Grouper 75"/>
                    <p:cNvGrpSpPr/>
                    <p:nvPr/>
                  </p:nvGrpSpPr>
                  <p:grpSpPr>
                    <a:xfrm>
                      <a:off x="2468926" y="1585206"/>
                      <a:ext cx="1088614" cy="3622491"/>
                      <a:chOff x="2468926" y="1585206"/>
                      <a:chExt cx="1088614" cy="3622491"/>
                    </a:xfrm>
                  </p:grpSpPr>
                  <p:grpSp>
                    <p:nvGrpSpPr>
                      <p:cNvPr id="88" name="Grouper 87"/>
                      <p:cNvGrpSpPr/>
                      <p:nvPr/>
                    </p:nvGrpSpPr>
                    <p:grpSpPr>
                      <a:xfrm>
                        <a:off x="2468926" y="1585206"/>
                        <a:ext cx="1074659" cy="2736005"/>
                        <a:chOff x="4143524" y="1534103"/>
                        <a:chExt cx="1074659" cy="2736005"/>
                      </a:xfrm>
                    </p:grpSpPr>
                    <p:sp>
                      <p:nvSpPr>
                        <p:cNvPr id="90" name="Hexagone 89"/>
                        <p:cNvSpPr/>
                        <p:nvPr/>
                      </p:nvSpPr>
                      <p:spPr>
                        <a:xfrm>
                          <a:off x="4143524" y="2441308"/>
                          <a:ext cx="1060704" cy="914400"/>
                        </a:xfrm>
                        <a:prstGeom prst="hexagon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91" name="Hexagone 90"/>
                        <p:cNvSpPr/>
                        <p:nvPr/>
                      </p:nvSpPr>
                      <p:spPr>
                        <a:xfrm>
                          <a:off x="4143524" y="1534103"/>
                          <a:ext cx="1060704" cy="914400"/>
                        </a:xfrm>
                        <a:prstGeom prst="hexagon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92" name="Hexagone 91"/>
                        <p:cNvSpPr/>
                        <p:nvPr/>
                      </p:nvSpPr>
                      <p:spPr>
                        <a:xfrm>
                          <a:off x="4157479" y="3355708"/>
                          <a:ext cx="1060704" cy="914400"/>
                        </a:xfrm>
                        <a:prstGeom prst="hexagon">
                          <a:avLst/>
                        </a:prstGeom>
                        <a:solidFill>
                          <a:srgbClr val="FFFF00"/>
                        </a:solidFill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sp>
                    <p:nvSpPr>
                      <p:cNvPr id="89" name="Hexagone 88"/>
                      <p:cNvSpPr/>
                      <p:nvPr/>
                    </p:nvSpPr>
                    <p:spPr>
                      <a:xfrm>
                        <a:off x="2496836" y="4293297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7" name="Grouper 76"/>
                    <p:cNvGrpSpPr/>
                    <p:nvPr/>
                  </p:nvGrpSpPr>
                  <p:grpSpPr>
                    <a:xfrm>
                      <a:off x="5830971" y="1472429"/>
                      <a:ext cx="1088614" cy="3622491"/>
                      <a:chOff x="2468926" y="1585206"/>
                      <a:chExt cx="1088614" cy="3622491"/>
                    </a:xfrm>
                  </p:grpSpPr>
                  <p:grpSp>
                    <p:nvGrpSpPr>
                      <p:cNvPr id="83" name="Grouper 82"/>
                      <p:cNvGrpSpPr/>
                      <p:nvPr/>
                    </p:nvGrpSpPr>
                    <p:grpSpPr>
                      <a:xfrm>
                        <a:off x="2468926" y="1585206"/>
                        <a:ext cx="1074659" cy="2736005"/>
                        <a:chOff x="4143524" y="1534103"/>
                        <a:chExt cx="1074659" cy="2736005"/>
                      </a:xfrm>
                    </p:grpSpPr>
                    <p:sp>
                      <p:nvSpPr>
                        <p:cNvPr id="85" name="Hexagone 84"/>
                        <p:cNvSpPr/>
                        <p:nvPr/>
                      </p:nvSpPr>
                      <p:spPr>
                        <a:xfrm>
                          <a:off x="4143524" y="2441308"/>
                          <a:ext cx="1060704" cy="914400"/>
                        </a:xfrm>
                        <a:prstGeom prst="hexagon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86" name="Hexagone 85"/>
                        <p:cNvSpPr/>
                        <p:nvPr/>
                      </p:nvSpPr>
                      <p:spPr>
                        <a:xfrm>
                          <a:off x="4143524" y="1534103"/>
                          <a:ext cx="1060704" cy="914400"/>
                        </a:xfrm>
                        <a:prstGeom prst="hexagon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87" name="Hexagone 86"/>
                        <p:cNvSpPr/>
                        <p:nvPr/>
                      </p:nvSpPr>
                      <p:spPr>
                        <a:xfrm>
                          <a:off x="4157479" y="3355708"/>
                          <a:ext cx="1060704" cy="914400"/>
                        </a:xfrm>
                        <a:prstGeom prst="hexagon">
                          <a:avLst/>
                        </a:prstGeom>
                        <a:solidFill>
                          <a:srgbClr val="FFFF00"/>
                        </a:solidFill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sp>
                    <p:nvSpPr>
                      <p:cNvPr id="84" name="Hexagone 83"/>
                      <p:cNvSpPr/>
                      <p:nvPr/>
                    </p:nvSpPr>
                    <p:spPr>
                      <a:xfrm>
                        <a:off x="2496836" y="4293297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78" name="Grouper 77"/>
                    <p:cNvGrpSpPr/>
                    <p:nvPr/>
                  </p:nvGrpSpPr>
                  <p:grpSpPr>
                    <a:xfrm>
                      <a:off x="1630522" y="1177983"/>
                      <a:ext cx="1074783" cy="3617550"/>
                      <a:chOff x="4981929" y="1072395"/>
                      <a:chExt cx="1074783" cy="3617550"/>
                    </a:xfrm>
                  </p:grpSpPr>
                  <p:sp>
                    <p:nvSpPr>
                      <p:cNvPr id="79" name="Hexagone 78"/>
                      <p:cNvSpPr/>
                      <p:nvPr/>
                    </p:nvSpPr>
                    <p:spPr>
                      <a:xfrm>
                        <a:off x="4981929" y="2833231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0" name="Hexagone 79"/>
                      <p:cNvSpPr/>
                      <p:nvPr/>
                    </p:nvSpPr>
                    <p:spPr>
                      <a:xfrm>
                        <a:off x="4996008" y="19841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1" name="Hexagone 80"/>
                      <p:cNvSpPr/>
                      <p:nvPr/>
                    </p:nvSpPr>
                    <p:spPr>
                      <a:xfrm>
                        <a:off x="4993674" y="1072395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82" name="Hexagone 81"/>
                      <p:cNvSpPr/>
                      <p:nvPr/>
                    </p:nvSpPr>
                    <p:spPr>
                      <a:xfrm>
                        <a:off x="4982053" y="3775545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  <p:grpSp>
                <p:nvGrpSpPr>
                  <p:cNvPr id="50" name="Grouper 49"/>
                  <p:cNvGrpSpPr/>
                  <p:nvPr/>
                </p:nvGrpSpPr>
                <p:grpSpPr>
                  <a:xfrm>
                    <a:off x="5001391" y="2438206"/>
                    <a:ext cx="3600511" cy="4080601"/>
                    <a:chOff x="1630522" y="1127096"/>
                    <a:chExt cx="3600511" cy="4080601"/>
                  </a:xfrm>
                </p:grpSpPr>
                <p:grpSp>
                  <p:nvGrpSpPr>
                    <p:cNvPr id="51" name="Grouper 50"/>
                    <p:cNvGrpSpPr/>
                    <p:nvPr/>
                  </p:nvGrpSpPr>
                  <p:grpSpPr>
                    <a:xfrm>
                      <a:off x="3292393" y="1127096"/>
                      <a:ext cx="1088614" cy="3603593"/>
                      <a:chOff x="4968098" y="1072395"/>
                      <a:chExt cx="1088614" cy="3603593"/>
                    </a:xfrm>
                  </p:grpSpPr>
                  <p:sp>
                    <p:nvSpPr>
                      <p:cNvPr id="68" name="Hexagone 67"/>
                      <p:cNvSpPr/>
                      <p:nvPr/>
                    </p:nvSpPr>
                    <p:spPr>
                      <a:xfrm>
                        <a:off x="4981929" y="2833231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9" name="Hexagone 68"/>
                      <p:cNvSpPr/>
                      <p:nvPr/>
                    </p:nvSpPr>
                    <p:spPr>
                      <a:xfrm>
                        <a:off x="4996008" y="19841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0" name="Hexagone 69"/>
                      <p:cNvSpPr/>
                      <p:nvPr/>
                    </p:nvSpPr>
                    <p:spPr>
                      <a:xfrm>
                        <a:off x="4993674" y="1072395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71" name="Hexagone 70"/>
                      <p:cNvSpPr/>
                      <p:nvPr/>
                    </p:nvSpPr>
                    <p:spPr>
                      <a:xfrm>
                        <a:off x="4968098" y="376158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2" name="Grouper 51"/>
                    <p:cNvGrpSpPr/>
                    <p:nvPr/>
                  </p:nvGrpSpPr>
                  <p:grpSpPr>
                    <a:xfrm>
                      <a:off x="4142419" y="1543335"/>
                      <a:ext cx="1074659" cy="2736005"/>
                      <a:chOff x="4143524" y="1534103"/>
                      <a:chExt cx="1074659" cy="2736005"/>
                    </a:xfrm>
                  </p:grpSpPr>
                  <p:sp>
                    <p:nvSpPr>
                      <p:cNvPr id="65" name="Hexagone 64"/>
                      <p:cNvSpPr/>
                      <p:nvPr/>
                    </p:nvSpPr>
                    <p:spPr>
                      <a:xfrm>
                        <a:off x="4143524" y="24413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6" name="Hexagone 65"/>
                      <p:cNvSpPr/>
                      <p:nvPr/>
                    </p:nvSpPr>
                    <p:spPr>
                      <a:xfrm>
                        <a:off x="4143524" y="1534103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67" name="Hexagone 66"/>
                      <p:cNvSpPr/>
                      <p:nvPr/>
                    </p:nvSpPr>
                    <p:spPr>
                      <a:xfrm>
                        <a:off x="4157479" y="33557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sp>
                  <p:nvSpPr>
                    <p:cNvPr id="53" name="Hexagone 52"/>
                    <p:cNvSpPr/>
                    <p:nvPr/>
                  </p:nvSpPr>
                  <p:spPr>
                    <a:xfrm>
                      <a:off x="4170329" y="4265383"/>
                      <a:ext cx="1060704" cy="914400"/>
                    </a:xfrm>
                    <a:prstGeom prst="hexago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54" name="Grouper 53"/>
                    <p:cNvGrpSpPr/>
                    <p:nvPr/>
                  </p:nvGrpSpPr>
                  <p:grpSpPr>
                    <a:xfrm>
                      <a:off x="2468926" y="1585206"/>
                      <a:ext cx="1088614" cy="3622491"/>
                      <a:chOff x="2468926" y="1585206"/>
                      <a:chExt cx="1088614" cy="3622491"/>
                    </a:xfrm>
                  </p:grpSpPr>
                  <p:grpSp>
                    <p:nvGrpSpPr>
                      <p:cNvPr id="60" name="Grouper 59"/>
                      <p:cNvGrpSpPr/>
                      <p:nvPr/>
                    </p:nvGrpSpPr>
                    <p:grpSpPr>
                      <a:xfrm>
                        <a:off x="2468926" y="1585206"/>
                        <a:ext cx="1074659" cy="2736005"/>
                        <a:chOff x="4143524" y="1534103"/>
                        <a:chExt cx="1074659" cy="2736005"/>
                      </a:xfrm>
                    </p:grpSpPr>
                    <p:sp>
                      <p:nvSpPr>
                        <p:cNvPr id="62" name="Hexagone 61"/>
                        <p:cNvSpPr/>
                        <p:nvPr/>
                      </p:nvSpPr>
                      <p:spPr>
                        <a:xfrm>
                          <a:off x="4143524" y="2441308"/>
                          <a:ext cx="1060704" cy="914400"/>
                        </a:xfrm>
                        <a:prstGeom prst="hexagon">
                          <a:avLst/>
                        </a:prstGeom>
                        <a:solidFill>
                          <a:srgbClr val="FF0000"/>
                        </a:solidFill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63" name="Hexagone 62"/>
                        <p:cNvSpPr/>
                        <p:nvPr/>
                      </p:nvSpPr>
                      <p:spPr>
                        <a:xfrm>
                          <a:off x="4143524" y="1534103"/>
                          <a:ext cx="1060704" cy="914400"/>
                        </a:xfrm>
                        <a:prstGeom prst="hexagon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  <p:sp>
                      <p:nvSpPr>
                        <p:cNvPr id="64" name="Hexagone 63"/>
                        <p:cNvSpPr/>
                        <p:nvPr/>
                      </p:nvSpPr>
                      <p:spPr>
                        <a:xfrm>
                          <a:off x="4157479" y="3355708"/>
                          <a:ext cx="1060704" cy="914400"/>
                        </a:xfrm>
                        <a:prstGeom prst="hexagon">
                          <a:avLst/>
                        </a:prstGeom>
                        <a:solidFill>
                          <a:srgbClr val="FFFF00"/>
                        </a:solidFill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B"/>
                        </a:p>
                      </p:txBody>
                    </p:sp>
                  </p:grpSp>
                  <p:sp>
                    <p:nvSpPr>
                      <p:cNvPr id="61" name="Hexagone 60"/>
                      <p:cNvSpPr/>
                      <p:nvPr/>
                    </p:nvSpPr>
                    <p:spPr>
                      <a:xfrm>
                        <a:off x="2496836" y="4293297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  <p:grpSp>
                  <p:nvGrpSpPr>
                    <p:cNvPr id="55" name="Grouper 54"/>
                    <p:cNvGrpSpPr/>
                    <p:nvPr/>
                  </p:nvGrpSpPr>
                  <p:grpSpPr>
                    <a:xfrm>
                      <a:off x="1630522" y="1177983"/>
                      <a:ext cx="1074783" cy="3617550"/>
                      <a:chOff x="4981929" y="1072395"/>
                      <a:chExt cx="1074783" cy="3617550"/>
                    </a:xfrm>
                  </p:grpSpPr>
                  <p:sp>
                    <p:nvSpPr>
                      <p:cNvPr id="56" name="Hexagone 55"/>
                      <p:cNvSpPr/>
                      <p:nvPr/>
                    </p:nvSpPr>
                    <p:spPr>
                      <a:xfrm>
                        <a:off x="4981929" y="2833231"/>
                        <a:ext cx="1060704" cy="914400"/>
                      </a:xfrm>
                      <a:prstGeom prst="hexagon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7" name="Hexagone 56"/>
                      <p:cNvSpPr/>
                      <p:nvPr/>
                    </p:nvSpPr>
                    <p:spPr>
                      <a:xfrm>
                        <a:off x="4996008" y="1984108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FF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8" name="Hexagone 57"/>
                      <p:cNvSpPr/>
                      <p:nvPr/>
                    </p:nvSpPr>
                    <p:spPr>
                      <a:xfrm>
                        <a:off x="4993674" y="1072395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59" name="Hexagone 58"/>
                      <p:cNvSpPr/>
                      <p:nvPr/>
                    </p:nvSpPr>
                    <p:spPr>
                      <a:xfrm>
                        <a:off x="4982053" y="3775545"/>
                        <a:ext cx="1060704" cy="914400"/>
                      </a:xfrm>
                      <a:prstGeom prst="hexagon">
                        <a:avLst/>
                      </a:prstGeom>
                      <a:solidFill>
                        <a:srgbClr val="FF0000"/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</p:grpSp>
              </p:grpSp>
            </p:grpSp>
            <p:sp>
              <p:nvSpPr>
                <p:cNvPr id="14" name="Hexagone 13"/>
                <p:cNvSpPr/>
                <p:nvPr/>
              </p:nvSpPr>
              <p:spPr>
                <a:xfrm>
                  <a:off x="4228606" y="1253029"/>
                  <a:ext cx="1060704" cy="914400"/>
                </a:xfrm>
                <a:prstGeom prst="hexagon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Hexagone 14"/>
                <p:cNvSpPr/>
                <p:nvPr/>
              </p:nvSpPr>
              <p:spPr>
                <a:xfrm>
                  <a:off x="5867952" y="1176301"/>
                  <a:ext cx="1060704" cy="914400"/>
                </a:xfrm>
                <a:prstGeom prst="hexagon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" name="Hexagone 15"/>
                <p:cNvSpPr/>
                <p:nvPr/>
              </p:nvSpPr>
              <p:spPr>
                <a:xfrm>
                  <a:off x="2540054" y="1274913"/>
                  <a:ext cx="1060704" cy="914400"/>
                </a:xfrm>
                <a:prstGeom prst="hexagon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" name="Hexagone 16"/>
                <p:cNvSpPr/>
                <p:nvPr/>
              </p:nvSpPr>
              <p:spPr>
                <a:xfrm>
                  <a:off x="866561" y="1390307"/>
                  <a:ext cx="1060704" cy="914400"/>
                </a:xfrm>
                <a:prstGeom prst="hexagon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" name="Hexagone 17"/>
                <p:cNvSpPr/>
                <p:nvPr/>
              </p:nvSpPr>
              <p:spPr>
                <a:xfrm>
                  <a:off x="7541445" y="1147441"/>
                  <a:ext cx="1060704" cy="914400"/>
                </a:xfrm>
                <a:prstGeom prst="hexagon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9" name="Connecteur en arc 18"/>
                <p:cNvCxnSpPr/>
                <p:nvPr/>
              </p:nvCxnSpPr>
              <p:spPr>
                <a:xfrm rot="5400000">
                  <a:off x="5427186" y="2828623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en arc 19"/>
                <p:cNvCxnSpPr/>
                <p:nvPr/>
              </p:nvCxnSpPr>
              <p:spPr>
                <a:xfrm rot="5400000">
                  <a:off x="6148484" y="4378174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cteur en arc 20"/>
                <p:cNvCxnSpPr/>
                <p:nvPr/>
              </p:nvCxnSpPr>
              <p:spPr>
                <a:xfrm rot="5400000">
                  <a:off x="7137897" y="2939151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en arc 21"/>
                <p:cNvCxnSpPr/>
                <p:nvPr/>
              </p:nvCxnSpPr>
              <p:spPr>
                <a:xfrm rot="5400000">
                  <a:off x="4532447" y="4430589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en arc 22"/>
                <p:cNvCxnSpPr/>
                <p:nvPr/>
              </p:nvCxnSpPr>
              <p:spPr>
                <a:xfrm rot="5400000">
                  <a:off x="3777202" y="2853124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en arc 23"/>
                <p:cNvCxnSpPr/>
                <p:nvPr/>
              </p:nvCxnSpPr>
              <p:spPr>
                <a:xfrm rot="5400000">
                  <a:off x="2868295" y="4419114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en arc 24"/>
                <p:cNvCxnSpPr/>
                <p:nvPr/>
              </p:nvCxnSpPr>
              <p:spPr>
                <a:xfrm rot="5400000">
                  <a:off x="2115576" y="2915402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en arc 25"/>
                <p:cNvCxnSpPr/>
                <p:nvPr/>
              </p:nvCxnSpPr>
              <p:spPr>
                <a:xfrm rot="5400000">
                  <a:off x="1054872" y="4515452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en arc 26"/>
                <p:cNvCxnSpPr/>
                <p:nvPr/>
              </p:nvCxnSpPr>
              <p:spPr>
                <a:xfrm rot="5400000">
                  <a:off x="231405" y="2924030"/>
                  <a:ext cx="1326131" cy="894738"/>
                </a:xfrm>
                <a:prstGeom prst="curvedConnector3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en arc 27"/>
                <p:cNvCxnSpPr/>
                <p:nvPr/>
              </p:nvCxnSpPr>
              <p:spPr>
                <a:xfrm rot="16200000" flipH="1">
                  <a:off x="5342191" y="2341612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en arc 28"/>
                <p:cNvCxnSpPr/>
                <p:nvPr/>
              </p:nvCxnSpPr>
              <p:spPr>
                <a:xfrm rot="16200000" flipH="1">
                  <a:off x="6965695" y="2369576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en arc 29"/>
                <p:cNvCxnSpPr/>
                <p:nvPr/>
              </p:nvCxnSpPr>
              <p:spPr>
                <a:xfrm rot="16200000" flipH="1">
                  <a:off x="3652856" y="2285108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en arc 30"/>
                <p:cNvCxnSpPr/>
                <p:nvPr/>
              </p:nvCxnSpPr>
              <p:spPr>
                <a:xfrm rot="16200000" flipH="1">
                  <a:off x="341948" y="2536611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en arc 31"/>
                <p:cNvCxnSpPr/>
                <p:nvPr/>
              </p:nvCxnSpPr>
              <p:spPr>
                <a:xfrm rot="16200000" flipH="1">
                  <a:off x="2096484" y="2527998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en arc 32"/>
                <p:cNvCxnSpPr/>
                <p:nvPr/>
              </p:nvCxnSpPr>
              <p:spPr>
                <a:xfrm rot="16200000" flipH="1">
                  <a:off x="6352906" y="3910111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en arc 33"/>
                <p:cNvCxnSpPr/>
                <p:nvPr/>
              </p:nvCxnSpPr>
              <p:spPr>
                <a:xfrm rot="16200000" flipH="1">
                  <a:off x="4564084" y="3887636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en arc 34"/>
                <p:cNvCxnSpPr/>
                <p:nvPr/>
              </p:nvCxnSpPr>
              <p:spPr>
                <a:xfrm rot="16200000" flipH="1">
                  <a:off x="3025008" y="4062511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en arc 35"/>
                <p:cNvCxnSpPr/>
                <p:nvPr/>
              </p:nvCxnSpPr>
              <p:spPr>
                <a:xfrm rot="16200000" flipH="1">
                  <a:off x="1468005" y="4027511"/>
                  <a:ext cx="1207319" cy="779287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en arc 36"/>
                <p:cNvCxnSpPr/>
                <p:nvPr/>
              </p:nvCxnSpPr>
              <p:spPr>
                <a:xfrm rot="10800000">
                  <a:off x="6393042" y="1505748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necteur en arc 37"/>
                <p:cNvCxnSpPr/>
                <p:nvPr/>
              </p:nvCxnSpPr>
              <p:spPr>
                <a:xfrm rot="10800000">
                  <a:off x="4596693" y="1549971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en arc 38"/>
                <p:cNvCxnSpPr/>
                <p:nvPr/>
              </p:nvCxnSpPr>
              <p:spPr>
                <a:xfrm rot="10800000">
                  <a:off x="3015428" y="1578472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en arc 39"/>
                <p:cNvCxnSpPr/>
                <p:nvPr/>
              </p:nvCxnSpPr>
              <p:spPr>
                <a:xfrm rot="10800000">
                  <a:off x="1312540" y="1630910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en arc 40"/>
                <p:cNvCxnSpPr/>
                <p:nvPr/>
              </p:nvCxnSpPr>
              <p:spPr>
                <a:xfrm rot="10800000">
                  <a:off x="5448137" y="2921835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cteur en arc 41"/>
                <p:cNvCxnSpPr/>
                <p:nvPr/>
              </p:nvCxnSpPr>
              <p:spPr>
                <a:xfrm rot="10800000">
                  <a:off x="3939994" y="3009377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en arc 42"/>
                <p:cNvCxnSpPr/>
                <p:nvPr/>
              </p:nvCxnSpPr>
              <p:spPr>
                <a:xfrm rot="10800000">
                  <a:off x="1911825" y="3115504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en arc 43"/>
                <p:cNvCxnSpPr/>
                <p:nvPr/>
              </p:nvCxnSpPr>
              <p:spPr>
                <a:xfrm rot="10800000">
                  <a:off x="260130" y="3185071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en arc 44"/>
                <p:cNvCxnSpPr/>
                <p:nvPr/>
              </p:nvCxnSpPr>
              <p:spPr>
                <a:xfrm rot="10800000">
                  <a:off x="6451981" y="4214017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en arc 45"/>
                <p:cNvCxnSpPr/>
                <p:nvPr/>
              </p:nvCxnSpPr>
              <p:spPr>
                <a:xfrm rot="10800000">
                  <a:off x="4718316" y="4341986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en arc 46"/>
                <p:cNvCxnSpPr/>
                <p:nvPr/>
              </p:nvCxnSpPr>
              <p:spPr>
                <a:xfrm rot="10800000">
                  <a:off x="2908873" y="4449708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en arc 47"/>
                <p:cNvCxnSpPr/>
                <p:nvPr/>
              </p:nvCxnSpPr>
              <p:spPr>
                <a:xfrm rot="10800000">
                  <a:off x="1285001" y="4514389"/>
                  <a:ext cx="1702888" cy="269035"/>
                </a:xfrm>
                <a:prstGeom prst="curvedConnector3">
                  <a:avLst/>
                </a:prstGeom>
                <a:ln>
                  <a:solidFill>
                    <a:srgbClr val="BD921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" name="Connecteur en arc 9"/>
              <p:cNvCxnSpPr/>
              <p:nvPr/>
            </p:nvCxnSpPr>
            <p:spPr>
              <a:xfrm rot="5400000">
                <a:off x="3938720" y="2680066"/>
                <a:ext cx="1221773" cy="359860"/>
              </a:xfrm>
              <a:prstGeom prst="curvedConnector3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en arc 10"/>
              <p:cNvCxnSpPr/>
              <p:nvPr/>
            </p:nvCxnSpPr>
            <p:spPr>
              <a:xfrm rot="16200000" flipH="1">
                <a:off x="4295040" y="2670045"/>
                <a:ext cx="1162901" cy="321031"/>
              </a:xfrm>
              <a:prstGeom prst="curvedConnector3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lipse 11"/>
              <p:cNvSpPr/>
              <p:nvPr/>
            </p:nvSpPr>
            <p:spPr>
              <a:xfrm>
                <a:off x="4371440" y="3363358"/>
                <a:ext cx="697749" cy="125611"/>
              </a:xfrm>
              <a:prstGeom prst="ellipse">
                <a:avLst/>
              </a:prstGeom>
              <a:pattFill prst="divot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" name="Connecteur en arc 3"/>
            <p:cNvCxnSpPr/>
            <p:nvPr/>
          </p:nvCxnSpPr>
          <p:spPr>
            <a:xfrm rot="16200000" flipH="1">
              <a:off x="4061349" y="3394019"/>
              <a:ext cx="1162901" cy="321031"/>
            </a:xfrm>
            <a:prstGeom prst="curvedConnector3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en arc 4"/>
            <p:cNvCxnSpPr/>
            <p:nvPr/>
          </p:nvCxnSpPr>
          <p:spPr>
            <a:xfrm rot="5400000">
              <a:off x="3691467" y="3391959"/>
              <a:ext cx="1221773" cy="359860"/>
            </a:xfrm>
            <a:prstGeom prst="curvedConnector3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/>
            <p:cNvSpPr/>
            <p:nvPr/>
          </p:nvSpPr>
          <p:spPr>
            <a:xfrm>
              <a:off x="4109828" y="4052243"/>
              <a:ext cx="697749" cy="231445"/>
            </a:xfrm>
            <a:prstGeom prst="ellipse">
              <a:avLst/>
            </a:prstGeom>
            <a:pattFill prst="divot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Connecteur droit 7"/>
            <p:cNvCxnSpPr/>
            <p:nvPr/>
          </p:nvCxnSpPr>
          <p:spPr>
            <a:xfrm flipV="1">
              <a:off x="5716925" y="1776266"/>
              <a:ext cx="13565" cy="38588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V="1">
              <a:off x="4482283" y="2139024"/>
              <a:ext cx="1" cy="788921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ZoneTexte 110"/>
          <p:cNvSpPr txBox="1"/>
          <p:nvPr/>
        </p:nvSpPr>
        <p:spPr>
          <a:xfrm>
            <a:off x="497776" y="1197451"/>
            <a:ext cx="827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To reach few microns resolution with a limited number of electronic channels, a genuine concept was developed, successfully </a:t>
            </a:r>
            <a:r>
              <a:rPr lang="en-US" b="1" dirty="0">
                <a:solidFill>
                  <a:srgbClr val="FFFFFF"/>
                </a:solidFill>
              </a:rPr>
              <a:t>tested</a:t>
            </a:r>
            <a:r>
              <a:rPr lang="en-US" dirty="0">
                <a:solidFill>
                  <a:srgbClr val="FFFFFF"/>
                </a:solidFill>
              </a:rPr>
              <a:t> and </a:t>
            </a:r>
            <a:r>
              <a:rPr lang="en-US" b="1" dirty="0">
                <a:solidFill>
                  <a:srgbClr val="FFFFFF"/>
                </a:solidFill>
              </a:rPr>
              <a:t>patented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223279" y="6106841"/>
            <a:ext cx="855440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NXN 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 3N : Reduction of electronic channels, power consumption and occupancy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5" name="ZoneTexte 104"/>
          <p:cNvSpPr txBox="1"/>
          <p:nvPr/>
        </p:nvSpPr>
        <p:spPr>
          <a:xfrm>
            <a:off x="655883" y="1988205"/>
            <a:ext cx="71868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FFFFFF"/>
                </a:solidFill>
              </a:rPr>
              <a:t> Connect the pixels in woven strips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FFFFFF"/>
                </a:solidFill>
              </a:rPr>
              <a:t> Two neighboring pixels are connected to two different strips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FFFFFF"/>
                </a:solidFill>
              </a:rPr>
              <a:t> Each strip is connected to one electronic channel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FFFFFF"/>
                </a:solidFill>
              </a:rPr>
              <a:t> Share the charge among a few ones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FFFFFF"/>
                </a:solidFill>
              </a:rPr>
              <a:t> Crossing the fired strip to determine the position</a:t>
            </a:r>
          </a:p>
        </p:txBody>
      </p:sp>
      <p:sp>
        <p:nvSpPr>
          <p:cNvPr id="107" name="Rectangle à coins arrondis 106"/>
          <p:cNvSpPr/>
          <p:nvPr/>
        </p:nvSpPr>
        <p:spPr>
          <a:xfrm>
            <a:off x="2791102" y="298110"/>
            <a:ext cx="3561796" cy="6958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Position measurement</a:t>
            </a:r>
          </a:p>
        </p:txBody>
      </p:sp>
      <p:graphicFrame>
        <p:nvGraphicFramePr>
          <p:cNvPr id="109" name="Diagramme 108">
            <a:extLst>
              <a:ext uri="{FF2B5EF4-FFF2-40B4-BE49-F238E27FC236}">
                <a16:creationId xmlns:a16="http://schemas.microsoft.com/office/drawing/2014/main" id="{DA52BC12-DCE6-B149-86EC-6155117978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245258"/>
              </p:ext>
            </p:extLst>
          </p:nvPr>
        </p:nvGraphicFramePr>
        <p:xfrm>
          <a:off x="4712946" y="1845957"/>
          <a:ext cx="4205555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485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9833" y="1156664"/>
            <a:ext cx="8784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Exploiting the expertise IN2P3 in µelectronics, we propose to read out the connected pixels by CMOS discriminators in TJ 180 nm (6 metal layers) technology.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17" y="2557058"/>
            <a:ext cx="8001000" cy="3750609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791102" y="298110"/>
            <a:ext cx="3561796" cy="6958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Position Measurement</a:t>
            </a:r>
          </a:p>
        </p:txBody>
      </p:sp>
    </p:spTree>
    <p:extLst>
      <p:ext uri="{BB962C8B-B14F-4D97-AF65-F5344CB8AC3E}">
        <p14:creationId xmlns:p14="http://schemas.microsoft.com/office/powerpoint/2010/main" val="2919927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iang-schem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28" y="1594847"/>
            <a:ext cx="7729927" cy="391478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18345" y="526645"/>
            <a:ext cx="8173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X-talk study was performed taking into account the technology, the  geometry of the circuit, and the nature of the signal and its amplitude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with the expected current (0.17-1.7 mA) the X-talk</a:t>
            </a:r>
            <a:r>
              <a:rPr lang="en-US" dirty="0">
                <a:solidFill>
                  <a:srgbClr val="FF0000"/>
                </a:solidFill>
              </a:rPr>
              <a:t> &lt; 10%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211C73-FAA1-8141-AC42-525B4BB26E1A}"/>
              </a:ext>
            </a:extLst>
          </p:cNvPr>
          <p:cNvSpPr txBox="1"/>
          <p:nvPr/>
        </p:nvSpPr>
        <p:spPr>
          <a:xfrm>
            <a:off x="695728" y="5695166"/>
            <a:ext cx="817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Current mirror + Current discriminator were proposed and carefully studied  to check the stability and performance of such a FE electronics</a:t>
            </a:r>
          </a:p>
        </p:txBody>
      </p:sp>
    </p:spTree>
    <p:extLst>
      <p:ext uri="{BB962C8B-B14F-4D97-AF65-F5344CB8AC3E}">
        <p14:creationId xmlns:p14="http://schemas.microsoft.com/office/powerpoint/2010/main" val="256530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ZoneTexte 80"/>
          <p:cNvSpPr txBox="1"/>
          <p:nvPr/>
        </p:nvSpPr>
        <p:spPr>
          <a:xfrm>
            <a:off x="2826397" y="436781"/>
            <a:ext cx="38219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PICMIC Architecture</a:t>
            </a:r>
          </a:p>
        </p:txBody>
      </p:sp>
      <p:graphicFrame>
        <p:nvGraphicFramePr>
          <p:cNvPr id="7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72520"/>
              </p:ext>
            </p:extLst>
          </p:nvPr>
        </p:nvGraphicFramePr>
        <p:xfrm>
          <a:off x="4241601" y="1364974"/>
          <a:ext cx="4574894" cy="4497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272">
                  <a:extLst>
                    <a:ext uri="{9D8B030D-6E8A-4147-A177-3AD203B41FA5}">
                      <a16:colId xmlns:a16="http://schemas.microsoft.com/office/drawing/2014/main" val="40777036"/>
                    </a:ext>
                  </a:extLst>
                </a:gridCol>
                <a:gridCol w="2595622">
                  <a:extLst>
                    <a:ext uri="{9D8B030D-6E8A-4147-A177-3AD203B41FA5}">
                      <a16:colId xmlns:a16="http://schemas.microsoft.com/office/drawing/2014/main" val="1713903548"/>
                    </a:ext>
                  </a:extLst>
                </a:gridCol>
              </a:tblGrid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Parameters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Value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1692683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Design Flow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Cadence DoT</a:t>
                      </a:r>
                      <a:r>
                        <a:rPr lang="en-US" sz="1200" baseline="0" noProof="0" dirty="0"/>
                        <a:t> flow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19694904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Technology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TJ CIS 180nm 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65519518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Power</a:t>
                      </a:r>
                      <a:r>
                        <a:rPr lang="en-US" sz="1200" baseline="0" noProof="0" dirty="0"/>
                        <a:t> supplies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1.8V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4771792"/>
                  </a:ext>
                </a:extLst>
              </a:tr>
              <a:tr h="444474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Power density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&gt;172mW/cm² (only</a:t>
                      </a:r>
                      <a:r>
                        <a:rPr lang="en-US" sz="1200" baseline="0" noProof="0" dirty="0"/>
                        <a:t> analog static current)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1130094"/>
                  </a:ext>
                </a:extLst>
              </a:tr>
              <a:tr h="40316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Die</a:t>
                      </a:r>
                      <a:r>
                        <a:rPr lang="en-US" sz="1200" baseline="0" noProof="0" dirty="0"/>
                        <a:t> dimension 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~7.5x7.5 mm² (6.5x7.5mm²</a:t>
                      </a:r>
                      <a:r>
                        <a:rPr lang="en-US" sz="1200" baseline="0" noProof="0" dirty="0"/>
                        <a:t> active)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29715074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Anode</a:t>
                      </a:r>
                      <a:r>
                        <a:rPr lang="en-US" sz="1200" baseline="0" noProof="0" dirty="0"/>
                        <a:t> dimension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~22µ²(5µm hexagonal pitch)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7871792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Readout pixel dimension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50µmx140µm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85024319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Readout matrix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128x54</a:t>
                      </a:r>
                      <a:r>
                        <a:rPr lang="en-US" sz="1200" baseline="0" noProof="0" dirty="0"/>
                        <a:t> cells (only 2556 active)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37128231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Input clock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40MHz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3413726"/>
                  </a:ext>
                </a:extLst>
              </a:tr>
              <a:tr h="631620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Read-out port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13-bit parallel, 1</a:t>
                      </a:r>
                      <a:r>
                        <a:rPr lang="en-US" sz="1200" baseline="0" noProof="0" dirty="0"/>
                        <a:t> sync clock out, 1 marker (programmable 1clk cycle resolution)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853228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I/O Pad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CMOS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9512479"/>
                  </a:ext>
                </a:extLst>
              </a:tr>
              <a:tr h="257327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Slow control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I2C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5314934"/>
                  </a:ext>
                </a:extLst>
              </a:tr>
              <a:tr h="444474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Max data</a:t>
                      </a:r>
                      <a:r>
                        <a:rPr lang="en-US" sz="1200" baseline="0" noProof="0" dirty="0"/>
                        <a:t> rate (1Mhz hit rate)</a:t>
                      </a:r>
                      <a:endParaRPr lang="en-US" sz="12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390Mbps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9545819"/>
                  </a:ext>
                </a:extLst>
              </a:tr>
            </a:tbl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05" y="1722131"/>
            <a:ext cx="3614807" cy="34137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B4874DC-C52C-B142-BDDE-14590A76CA82}"/>
              </a:ext>
            </a:extLst>
          </p:cNvPr>
          <p:cNvSpPr txBox="1"/>
          <p:nvPr/>
        </p:nvSpPr>
        <p:spPr>
          <a:xfrm>
            <a:off x="1033670" y="5738191"/>
            <a:ext cx="2107095" cy="3710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Priority Encoder</a:t>
            </a:r>
          </a:p>
        </p:txBody>
      </p:sp>
    </p:spTree>
    <p:extLst>
      <p:ext uri="{BB962C8B-B14F-4D97-AF65-F5344CB8AC3E}">
        <p14:creationId xmlns:p14="http://schemas.microsoft.com/office/powerpoint/2010/main" val="3045627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A750D2-FB2A-4286-9C7B-9E047125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44" y="-149087"/>
            <a:ext cx="7583487" cy="1044388"/>
          </a:xfrm>
        </p:spPr>
        <p:txBody>
          <a:bodyPr/>
          <a:lstStyle/>
          <a:p>
            <a:r>
              <a:rPr lang="en-US" altLang="zh-CN" sz="3300" dirty="0"/>
              <a:t>PICMIC Layout</a:t>
            </a:r>
            <a:endParaRPr lang="zh-CN" altLang="en-US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04DF1220-F854-48F4-B1C9-904FF5C14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692" y="895301"/>
            <a:ext cx="5737578" cy="5424621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B25648-E4DC-E247-B1A5-48C94DB02C8E}"/>
              </a:ext>
            </a:extLst>
          </p:cNvPr>
          <p:cNvSpPr txBox="1"/>
          <p:nvPr/>
        </p:nvSpPr>
        <p:spPr>
          <a:xfrm>
            <a:off x="6387548" y="1007165"/>
            <a:ext cx="22655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Only </a:t>
            </a:r>
            <a:r>
              <a:rPr lang="en-US" b="1" dirty="0">
                <a:solidFill>
                  <a:schemeClr val="bg1"/>
                </a:solidFill>
              </a:rPr>
              <a:t>2556 </a:t>
            </a:r>
            <a:r>
              <a:rPr lang="en-US" dirty="0">
                <a:solidFill>
                  <a:schemeClr val="bg1"/>
                </a:solidFill>
              </a:rPr>
              <a:t>RO cells are active among the 6912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active RO cells are placed in  a way to improve heating dissipation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The 2556 RO cells allow reading out the </a:t>
            </a:r>
          </a:p>
          <a:p>
            <a:r>
              <a:rPr lang="en-US" dirty="0">
                <a:solidFill>
                  <a:schemeClr val="bg1"/>
                </a:solidFill>
              </a:rPr>
              <a:t>    2 216 000 pixels</a:t>
            </a:r>
          </a:p>
        </p:txBody>
      </p:sp>
    </p:spTree>
    <p:extLst>
      <p:ext uri="{BB962C8B-B14F-4D97-AF65-F5344CB8AC3E}">
        <p14:creationId xmlns:p14="http://schemas.microsoft.com/office/powerpoint/2010/main" val="1851352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68287D58-C73A-D544-B789-0F67BE4F9F97}"/>
              </a:ext>
            </a:extLst>
          </p:cNvPr>
          <p:cNvSpPr/>
          <p:nvPr/>
        </p:nvSpPr>
        <p:spPr>
          <a:xfrm>
            <a:off x="53009" y="53010"/>
            <a:ext cx="9018104" cy="674535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92A7D02-3879-994D-8E4B-A95F6FC53F35}"/>
              </a:ext>
            </a:extLst>
          </p:cNvPr>
          <p:cNvGrpSpPr/>
          <p:nvPr/>
        </p:nvGrpSpPr>
        <p:grpSpPr>
          <a:xfrm>
            <a:off x="374886" y="715435"/>
            <a:ext cx="8636591" cy="2713565"/>
            <a:chOff x="0" y="619205"/>
            <a:chExt cx="9632378" cy="2864562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E018B99-A535-954C-926A-6217ED2414B7}"/>
                </a:ext>
              </a:extLst>
            </p:cNvPr>
            <p:cNvSpPr txBox="1"/>
            <p:nvPr/>
          </p:nvSpPr>
          <p:spPr>
            <a:xfrm>
              <a:off x="4948201" y="1132691"/>
              <a:ext cx="4283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VDD</a:t>
              </a:r>
            </a:p>
          </p:txBody>
        </p:sp>
        <p:sp>
          <p:nvSpPr>
            <p:cNvPr id="4" name="Triangle isocèle 4">
              <a:extLst>
                <a:ext uri="{FF2B5EF4-FFF2-40B4-BE49-F238E27FC236}">
                  <a16:creationId xmlns:a16="http://schemas.microsoft.com/office/drawing/2014/main" id="{E4457F22-33EB-2040-B487-77432B1D1336}"/>
                </a:ext>
              </a:extLst>
            </p:cNvPr>
            <p:cNvSpPr/>
            <p:nvPr/>
          </p:nvSpPr>
          <p:spPr bwMode="auto">
            <a:xfrm rot="5400000">
              <a:off x="2229827" y="1909933"/>
              <a:ext cx="635508" cy="736092"/>
            </a:xfrm>
            <a:prstGeom prst="triangl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1" i="0" u="none" strike="noStrike" cap="none" normalizeH="0" baseline="0" dirty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" name="Triangle isocèle 5">
              <a:extLst>
                <a:ext uri="{FF2B5EF4-FFF2-40B4-BE49-F238E27FC236}">
                  <a16:creationId xmlns:a16="http://schemas.microsoft.com/office/drawing/2014/main" id="{E16A0593-96CE-9D40-81D6-B79C673467E7}"/>
                </a:ext>
              </a:extLst>
            </p:cNvPr>
            <p:cNvSpPr/>
            <p:nvPr/>
          </p:nvSpPr>
          <p:spPr bwMode="auto">
            <a:xfrm rot="5400000">
              <a:off x="6593713" y="1900905"/>
              <a:ext cx="635508" cy="736092"/>
            </a:xfrm>
            <a:prstGeom prst="triangl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100" b="1" i="0" u="none" strike="noStrike" cap="none" normalizeH="0" baseline="0" dirty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ED515AB3-449E-DC4C-9016-B985ADA399C9}"/>
                </a:ext>
              </a:extLst>
            </p:cNvPr>
            <p:cNvGrpSpPr/>
            <p:nvPr/>
          </p:nvGrpSpPr>
          <p:grpSpPr>
            <a:xfrm>
              <a:off x="662532" y="2409685"/>
              <a:ext cx="274320" cy="370332"/>
              <a:chOff x="2240280" y="2807208"/>
              <a:chExt cx="274320" cy="370332"/>
            </a:xfrm>
          </p:grpSpPr>
          <p:sp>
            <p:nvSpPr>
              <p:cNvPr id="153" name="Ellipse 152">
                <a:extLst>
                  <a:ext uri="{FF2B5EF4-FFF2-40B4-BE49-F238E27FC236}">
                    <a16:creationId xmlns:a16="http://schemas.microsoft.com/office/drawing/2014/main" id="{BAF527FB-D1CF-E14C-9368-0AE928992D6C}"/>
                  </a:ext>
                </a:extLst>
              </p:cNvPr>
              <p:cNvSpPr/>
              <p:nvPr/>
            </p:nvSpPr>
            <p:spPr bwMode="auto">
              <a:xfrm>
                <a:off x="2240280" y="2807208"/>
                <a:ext cx="274320" cy="24688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54" name="Ellipse 153">
                <a:extLst>
                  <a:ext uri="{FF2B5EF4-FFF2-40B4-BE49-F238E27FC236}">
                    <a16:creationId xmlns:a16="http://schemas.microsoft.com/office/drawing/2014/main" id="{DC44461E-2A61-8345-B5D3-B69A53796959}"/>
                  </a:ext>
                </a:extLst>
              </p:cNvPr>
              <p:cNvSpPr/>
              <p:nvPr/>
            </p:nvSpPr>
            <p:spPr bwMode="auto">
              <a:xfrm>
                <a:off x="2240280" y="2930652"/>
                <a:ext cx="274320" cy="24688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14AA2D9-FAB6-5B4E-9E34-05DBF2293E23}"/>
                </a:ext>
              </a:extLst>
            </p:cNvPr>
            <p:cNvGrpSpPr/>
            <p:nvPr/>
          </p:nvGrpSpPr>
          <p:grpSpPr>
            <a:xfrm>
              <a:off x="5023674" y="1611830"/>
              <a:ext cx="274320" cy="370332"/>
              <a:chOff x="2240280" y="2807208"/>
              <a:chExt cx="274320" cy="370332"/>
            </a:xfrm>
          </p:grpSpPr>
          <p:sp>
            <p:nvSpPr>
              <p:cNvPr id="151" name="Ellipse 150">
                <a:extLst>
                  <a:ext uri="{FF2B5EF4-FFF2-40B4-BE49-F238E27FC236}">
                    <a16:creationId xmlns:a16="http://schemas.microsoft.com/office/drawing/2014/main" id="{754EE3FB-292F-1D49-B385-F2ACED302E51}"/>
                  </a:ext>
                </a:extLst>
              </p:cNvPr>
              <p:cNvSpPr/>
              <p:nvPr/>
            </p:nvSpPr>
            <p:spPr bwMode="auto">
              <a:xfrm>
                <a:off x="2240280" y="2807208"/>
                <a:ext cx="274320" cy="24688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52" name="Ellipse 151">
                <a:extLst>
                  <a:ext uri="{FF2B5EF4-FFF2-40B4-BE49-F238E27FC236}">
                    <a16:creationId xmlns:a16="http://schemas.microsoft.com/office/drawing/2014/main" id="{4230E981-6A19-CE4E-AC19-7D4B2139A41B}"/>
                  </a:ext>
                </a:extLst>
              </p:cNvPr>
              <p:cNvSpPr/>
              <p:nvPr/>
            </p:nvSpPr>
            <p:spPr bwMode="auto">
              <a:xfrm>
                <a:off x="2240280" y="2930652"/>
                <a:ext cx="274320" cy="24688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7863196-A151-7241-B64B-95D3AD2E4069}"/>
                </a:ext>
              </a:extLst>
            </p:cNvPr>
            <p:cNvGrpSpPr/>
            <p:nvPr/>
          </p:nvGrpSpPr>
          <p:grpSpPr>
            <a:xfrm>
              <a:off x="5023815" y="2600613"/>
              <a:ext cx="274320" cy="370332"/>
              <a:chOff x="2240280" y="2807208"/>
              <a:chExt cx="274320" cy="370332"/>
            </a:xfrm>
          </p:grpSpPr>
          <p:sp>
            <p:nvSpPr>
              <p:cNvPr id="149" name="Ellipse 148">
                <a:extLst>
                  <a:ext uri="{FF2B5EF4-FFF2-40B4-BE49-F238E27FC236}">
                    <a16:creationId xmlns:a16="http://schemas.microsoft.com/office/drawing/2014/main" id="{85BF17D9-4FBA-0641-AE3C-2A59C410D09E}"/>
                  </a:ext>
                </a:extLst>
              </p:cNvPr>
              <p:cNvSpPr/>
              <p:nvPr/>
            </p:nvSpPr>
            <p:spPr bwMode="auto">
              <a:xfrm>
                <a:off x="2240280" y="2807208"/>
                <a:ext cx="274320" cy="24688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50" name="Ellipse 149">
                <a:extLst>
                  <a:ext uri="{FF2B5EF4-FFF2-40B4-BE49-F238E27FC236}">
                    <a16:creationId xmlns:a16="http://schemas.microsoft.com/office/drawing/2014/main" id="{6F3AD086-952A-7B4A-8054-DB5AC082A6E1}"/>
                  </a:ext>
                </a:extLst>
              </p:cNvPr>
              <p:cNvSpPr/>
              <p:nvPr/>
            </p:nvSpPr>
            <p:spPr bwMode="auto">
              <a:xfrm>
                <a:off x="2240280" y="2930652"/>
                <a:ext cx="274320" cy="24688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8E0A4C6-8FB5-CE41-BC8E-595A57ACE8DB}"/>
                </a:ext>
              </a:extLst>
            </p:cNvPr>
            <p:cNvGrpSpPr/>
            <p:nvPr/>
          </p:nvGrpSpPr>
          <p:grpSpPr>
            <a:xfrm>
              <a:off x="1376907" y="2122316"/>
              <a:ext cx="802108" cy="154781"/>
              <a:chOff x="2793492" y="3276600"/>
              <a:chExt cx="802108" cy="154781"/>
            </a:xfrm>
          </p:grpSpPr>
          <p:cxnSp>
            <p:nvCxnSpPr>
              <p:cNvPr id="146" name="Connecteur droit 145">
                <a:extLst>
                  <a:ext uri="{FF2B5EF4-FFF2-40B4-BE49-F238E27FC236}">
                    <a16:creationId xmlns:a16="http://schemas.microsoft.com/office/drawing/2014/main" id="{4F20758A-58D1-DC43-85C7-C8D89602A47B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Connecteur droit 146">
                <a:extLst>
                  <a:ext uri="{FF2B5EF4-FFF2-40B4-BE49-F238E27FC236}">
                    <a16:creationId xmlns:a16="http://schemas.microsoft.com/office/drawing/2014/main" id="{3D199B2F-65EE-9C48-BC3E-DB1A0EED123D}"/>
                  </a:ext>
                </a:extLst>
              </p:cNvPr>
              <p:cNvCxnSpPr/>
              <p:nvPr/>
            </p:nvCxnSpPr>
            <p:spPr bwMode="auto">
              <a:xfrm>
                <a:off x="3214929" y="3415989"/>
                <a:ext cx="380671" cy="3263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Connecteur droit 147">
                <a:extLst>
                  <a:ext uri="{FF2B5EF4-FFF2-40B4-BE49-F238E27FC236}">
                    <a16:creationId xmlns:a16="http://schemas.microsoft.com/office/drawing/2014/main" id="{1477948A-0571-5F4B-84B4-BF3F784BBEDD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4AE245A-421B-924C-9896-253216BC9F76}"/>
                </a:ext>
              </a:extLst>
            </p:cNvPr>
            <p:cNvGrpSpPr/>
            <p:nvPr/>
          </p:nvGrpSpPr>
          <p:grpSpPr>
            <a:xfrm>
              <a:off x="2925065" y="2122315"/>
              <a:ext cx="655129" cy="154781"/>
              <a:chOff x="2793492" y="3276600"/>
              <a:chExt cx="655129" cy="154781"/>
            </a:xfrm>
          </p:grpSpPr>
          <p:cxnSp>
            <p:nvCxnSpPr>
              <p:cNvPr id="143" name="Connecteur droit 142">
                <a:extLst>
                  <a:ext uri="{FF2B5EF4-FFF2-40B4-BE49-F238E27FC236}">
                    <a16:creationId xmlns:a16="http://schemas.microsoft.com/office/drawing/2014/main" id="{ED99D771-757B-9445-AF4A-9DA42C01E58E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Connecteur droit 143">
                <a:extLst>
                  <a:ext uri="{FF2B5EF4-FFF2-40B4-BE49-F238E27FC236}">
                    <a16:creationId xmlns:a16="http://schemas.microsoft.com/office/drawing/2014/main" id="{4094A0DF-0F20-0A41-BD66-5BED1D4EE29A}"/>
                  </a:ext>
                </a:extLst>
              </p:cNvPr>
              <p:cNvCxnSpPr/>
              <p:nvPr/>
            </p:nvCxnSpPr>
            <p:spPr bwMode="auto">
              <a:xfrm>
                <a:off x="3215449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Connecteur droit 144">
                <a:extLst>
                  <a:ext uri="{FF2B5EF4-FFF2-40B4-BE49-F238E27FC236}">
                    <a16:creationId xmlns:a16="http://schemas.microsoft.com/office/drawing/2014/main" id="{2273E748-0750-6E41-82EB-23DABA1455DB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503F9295-E160-5E4C-BF6E-BAF473655C70}"/>
                </a:ext>
              </a:extLst>
            </p:cNvPr>
            <p:cNvGrpSpPr/>
            <p:nvPr/>
          </p:nvGrpSpPr>
          <p:grpSpPr>
            <a:xfrm>
              <a:off x="2032036" y="2917082"/>
              <a:ext cx="655129" cy="154781"/>
              <a:chOff x="2793492" y="3276600"/>
              <a:chExt cx="655129" cy="154781"/>
            </a:xfrm>
          </p:grpSpPr>
          <p:cxnSp>
            <p:nvCxnSpPr>
              <p:cNvPr id="140" name="Connecteur droit 139">
                <a:extLst>
                  <a:ext uri="{FF2B5EF4-FFF2-40B4-BE49-F238E27FC236}">
                    <a16:creationId xmlns:a16="http://schemas.microsoft.com/office/drawing/2014/main" id="{486013C4-21E4-AE46-8CAB-573CE9F4C8BA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Connecteur droit 140">
                <a:extLst>
                  <a:ext uri="{FF2B5EF4-FFF2-40B4-BE49-F238E27FC236}">
                    <a16:creationId xmlns:a16="http://schemas.microsoft.com/office/drawing/2014/main" id="{5EF5B371-5F95-CD46-AB4C-41F8609EA750}"/>
                  </a:ext>
                </a:extLst>
              </p:cNvPr>
              <p:cNvCxnSpPr/>
              <p:nvPr/>
            </p:nvCxnSpPr>
            <p:spPr bwMode="auto">
              <a:xfrm>
                <a:off x="3215449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Connecteur droit 141">
                <a:extLst>
                  <a:ext uri="{FF2B5EF4-FFF2-40B4-BE49-F238E27FC236}">
                    <a16:creationId xmlns:a16="http://schemas.microsoft.com/office/drawing/2014/main" id="{70D5CF55-3F5C-7C48-AB14-69149EB4EEEF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5B7E2C3-D8E3-8B47-99EA-7011790DE8BA}"/>
                </a:ext>
              </a:extLst>
            </p:cNvPr>
            <p:cNvCxnSpPr/>
            <p:nvPr/>
          </p:nvCxnSpPr>
          <p:spPr bwMode="auto">
            <a:xfrm>
              <a:off x="7279513" y="2275301"/>
              <a:ext cx="444087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60D95DEE-A618-2049-AF6B-2C70878A0562}"/>
                </a:ext>
              </a:extLst>
            </p:cNvPr>
            <p:cNvCxnSpPr/>
            <p:nvPr/>
          </p:nvCxnSpPr>
          <p:spPr bwMode="auto">
            <a:xfrm flipV="1">
              <a:off x="794964" y="2274639"/>
              <a:ext cx="578036" cy="1642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D11226AC-4E0F-5B46-A6CC-742A78536BDA}"/>
                </a:ext>
              </a:extLst>
            </p:cNvPr>
            <p:cNvCxnSpPr>
              <a:stCxn id="152" idx="4"/>
            </p:cNvCxnSpPr>
            <p:nvPr/>
          </p:nvCxnSpPr>
          <p:spPr bwMode="auto">
            <a:xfrm>
              <a:off x="5160834" y="1982162"/>
              <a:ext cx="141" cy="312556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8BD84BCF-529B-B343-9312-A99D30517F6D}"/>
                </a:ext>
              </a:extLst>
            </p:cNvPr>
            <p:cNvCxnSpPr/>
            <p:nvPr/>
          </p:nvCxnSpPr>
          <p:spPr bwMode="auto">
            <a:xfrm>
              <a:off x="5160975" y="2291589"/>
              <a:ext cx="141" cy="312556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A77C6BF3-8EA2-B54F-89E4-551F9FD9D72D}"/>
                </a:ext>
              </a:extLst>
            </p:cNvPr>
            <p:cNvCxnSpPr/>
            <p:nvPr/>
          </p:nvCxnSpPr>
          <p:spPr bwMode="auto">
            <a:xfrm>
              <a:off x="2645995" y="3069482"/>
              <a:ext cx="835192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B318E1DD-EE13-8240-9253-7EB31F5AD874}"/>
                </a:ext>
              </a:extLst>
            </p:cNvPr>
            <p:cNvCxnSpPr/>
            <p:nvPr/>
          </p:nvCxnSpPr>
          <p:spPr bwMode="auto">
            <a:xfrm>
              <a:off x="3481187" y="2272169"/>
              <a:ext cx="0" cy="80295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A9F1753D-572F-7C46-A480-6AD0C9A8F7D6}"/>
                </a:ext>
              </a:extLst>
            </p:cNvPr>
            <p:cNvCxnSpPr/>
            <p:nvPr/>
          </p:nvCxnSpPr>
          <p:spPr bwMode="auto">
            <a:xfrm>
              <a:off x="1376907" y="2266532"/>
              <a:ext cx="0" cy="80295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69722EB4-4DBB-2E48-99F2-B765B3CBFC11}"/>
                </a:ext>
              </a:extLst>
            </p:cNvPr>
            <p:cNvCxnSpPr/>
            <p:nvPr/>
          </p:nvCxnSpPr>
          <p:spPr bwMode="auto">
            <a:xfrm>
              <a:off x="1373000" y="3069482"/>
              <a:ext cx="659036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94CF5E5D-9757-2645-8A8A-EA3E96C31AE2}"/>
                </a:ext>
              </a:extLst>
            </p:cNvPr>
            <p:cNvCxnSpPr/>
            <p:nvPr/>
          </p:nvCxnSpPr>
          <p:spPr bwMode="auto">
            <a:xfrm>
              <a:off x="5160975" y="1302806"/>
              <a:ext cx="141" cy="312556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208ABD9-4E90-BA47-A968-63C0C81D3398}"/>
                </a:ext>
              </a:extLst>
            </p:cNvPr>
            <p:cNvCxnSpPr/>
            <p:nvPr/>
          </p:nvCxnSpPr>
          <p:spPr bwMode="auto">
            <a:xfrm>
              <a:off x="5160693" y="2967413"/>
              <a:ext cx="141" cy="312556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D2D98D6-7201-EC46-8895-B28EE3A2635C}"/>
                </a:ext>
              </a:extLst>
            </p:cNvPr>
            <p:cNvCxnSpPr/>
            <p:nvPr/>
          </p:nvCxnSpPr>
          <p:spPr bwMode="auto">
            <a:xfrm>
              <a:off x="799551" y="2780017"/>
              <a:ext cx="141" cy="312556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2296639E-BF8D-104B-B0F8-A20A8C9862E6}"/>
                </a:ext>
              </a:extLst>
            </p:cNvPr>
            <p:cNvCxnSpPr/>
            <p:nvPr/>
          </p:nvCxnSpPr>
          <p:spPr bwMode="auto">
            <a:xfrm>
              <a:off x="803711" y="2266532"/>
              <a:ext cx="141" cy="143153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46B3FA72-8960-8148-842B-0AC45B332C55}"/>
                </a:ext>
              </a:extLst>
            </p:cNvPr>
            <p:cNvSpPr txBox="1"/>
            <p:nvPr/>
          </p:nvSpPr>
          <p:spPr>
            <a:xfrm>
              <a:off x="4940120" y="3252935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GND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1816017-D307-CD4D-9590-B8D17446B811}"/>
                </a:ext>
              </a:extLst>
            </p:cNvPr>
            <p:cNvSpPr txBox="1"/>
            <p:nvPr/>
          </p:nvSpPr>
          <p:spPr>
            <a:xfrm>
              <a:off x="649365" y="3068979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GND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8BB8545-490C-5E4F-A0DC-B024D4EF3EF3}"/>
                </a:ext>
              </a:extLst>
            </p:cNvPr>
            <p:cNvSpPr txBox="1"/>
            <p:nvPr/>
          </p:nvSpPr>
          <p:spPr>
            <a:xfrm>
              <a:off x="1566384" y="2272592"/>
              <a:ext cx="3257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S1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4E1FADAE-F866-2A4F-8C4F-3175D131E71B}"/>
                </a:ext>
              </a:extLst>
            </p:cNvPr>
            <p:cNvSpPr txBox="1"/>
            <p:nvPr/>
          </p:nvSpPr>
          <p:spPr>
            <a:xfrm>
              <a:off x="3068645" y="2266077"/>
              <a:ext cx="3257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S2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45DBF14-6C73-6348-A016-C1C304836694}"/>
                </a:ext>
              </a:extLst>
            </p:cNvPr>
            <p:cNvSpPr txBox="1"/>
            <p:nvPr/>
          </p:nvSpPr>
          <p:spPr>
            <a:xfrm>
              <a:off x="2199963" y="3105052"/>
              <a:ext cx="3257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S3</a:t>
              </a:r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9E4CCE00-A0CC-0D45-BB26-AF8E771C80CA}"/>
                </a:ext>
              </a:extLst>
            </p:cNvPr>
            <p:cNvCxnSpPr/>
            <p:nvPr/>
          </p:nvCxnSpPr>
          <p:spPr bwMode="auto">
            <a:xfrm flipH="1">
              <a:off x="591897" y="2384040"/>
              <a:ext cx="2818" cy="44190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91D40C8B-1EC3-4846-9BE9-EEDBF0EC8E0E}"/>
                </a:ext>
              </a:extLst>
            </p:cNvPr>
            <p:cNvCxnSpPr/>
            <p:nvPr/>
          </p:nvCxnSpPr>
          <p:spPr bwMode="auto">
            <a:xfrm flipH="1">
              <a:off x="4888219" y="2611652"/>
              <a:ext cx="2818" cy="44190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BE4728E6-08DB-E049-85ED-C0D23CA817EC}"/>
                </a:ext>
              </a:extLst>
            </p:cNvPr>
            <p:cNvCxnSpPr/>
            <p:nvPr/>
          </p:nvCxnSpPr>
          <p:spPr bwMode="auto">
            <a:xfrm flipH="1">
              <a:off x="4915577" y="1533490"/>
              <a:ext cx="2818" cy="44190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8575544-86DB-8147-AFA0-F22BAB69532A}"/>
                </a:ext>
              </a:extLst>
            </p:cNvPr>
            <p:cNvSpPr txBox="1"/>
            <p:nvPr/>
          </p:nvSpPr>
          <p:spPr>
            <a:xfrm>
              <a:off x="0" y="2466760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>
                  <a:solidFill>
                    <a:srgbClr val="FF0000"/>
                  </a:solidFill>
                </a:rPr>
                <a:t>Idet</a:t>
              </a:r>
              <a:endParaRPr lang="en-GB" sz="900" b="0" dirty="0">
                <a:solidFill>
                  <a:srgbClr val="FF0000"/>
                </a:solidFill>
              </a:endParaRPr>
            </a:p>
            <a:p>
              <a:r>
                <a:rPr lang="en-GB" sz="900" b="0" dirty="0">
                  <a:solidFill>
                    <a:srgbClr val="FF0000"/>
                  </a:solidFill>
                </a:rPr>
                <a:t>(</a:t>
              </a:r>
              <a:r>
                <a:rPr lang="en-GB" sz="900" b="0" dirty="0" err="1">
                  <a:solidFill>
                    <a:srgbClr val="FF0000"/>
                  </a:solidFill>
                </a:rPr>
                <a:t>Idet</a:t>
              </a:r>
              <a:r>
                <a:rPr lang="en-GB" sz="900" b="0" dirty="0">
                  <a:solidFill>
                    <a:srgbClr val="FF0000"/>
                  </a:solidFill>
                </a:rPr>
                <a:t> &lt; 0)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28D9BE1-7A4D-DB47-BA55-339A024107AD}"/>
                </a:ext>
              </a:extLst>
            </p:cNvPr>
            <p:cNvSpPr txBox="1"/>
            <p:nvPr/>
          </p:nvSpPr>
          <p:spPr>
            <a:xfrm>
              <a:off x="5125074" y="2982651"/>
              <a:ext cx="8002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</a:rPr>
                <a:t>Ith2 (S1,S2)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8BF1111-89B6-8340-8597-41AF1F6A6C97}"/>
                </a:ext>
              </a:extLst>
            </p:cNvPr>
            <p:cNvSpPr txBox="1"/>
            <p:nvPr/>
          </p:nvSpPr>
          <p:spPr>
            <a:xfrm>
              <a:off x="5125074" y="1956322"/>
              <a:ext cx="6270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</a:rPr>
                <a:t>Ith1 (S3)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9E4B731F-D371-A14D-BE57-D4F36AC62DBD}"/>
                </a:ext>
              </a:extLst>
            </p:cNvPr>
            <p:cNvSpPr txBox="1"/>
            <p:nvPr/>
          </p:nvSpPr>
          <p:spPr>
            <a:xfrm>
              <a:off x="6475319" y="2087272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0" dirty="0"/>
                <a:t>Current </a:t>
              </a:r>
            </a:p>
            <a:p>
              <a:r>
                <a:rPr lang="en-GB" sz="700" b="0" dirty="0"/>
                <a:t>Comparator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D75A0035-15A6-794D-B09C-5658AA1322C7}"/>
                </a:ext>
              </a:extLst>
            </p:cNvPr>
            <p:cNvSpPr txBox="1"/>
            <p:nvPr/>
          </p:nvSpPr>
          <p:spPr>
            <a:xfrm>
              <a:off x="2118136" y="2105247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Current </a:t>
              </a:r>
            </a:p>
            <a:p>
              <a:r>
                <a:rPr lang="en-GB" sz="900" b="0" dirty="0"/>
                <a:t>Mirror</a:t>
              </a:r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5C9F5E1E-9830-3D4D-BC1F-0FBA381FA85D}"/>
                </a:ext>
              </a:extLst>
            </p:cNvPr>
            <p:cNvCxnSpPr/>
            <p:nvPr/>
          </p:nvCxnSpPr>
          <p:spPr bwMode="auto">
            <a:xfrm flipV="1">
              <a:off x="6100261" y="2262601"/>
              <a:ext cx="443160" cy="474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D4D4CB23-0E8A-A347-B4CD-9AFB589DF1F0}"/>
                </a:ext>
              </a:extLst>
            </p:cNvPr>
            <p:cNvCxnSpPr/>
            <p:nvPr/>
          </p:nvCxnSpPr>
          <p:spPr bwMode="auto">
            <a:xfrm flipV="1">
              <a:off x="3356923" y="2268951"/>
              <a:ext cx="2808096" cy="7201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39" name="Groupe 38">
              <a:extLst>
                <a:ext uri="{FF2B5EF4-FFF2-40B4-BE49-F238E27FC236}">
                  <a16:creationId xmlns:a16="http://schemas.microsoft.com/office/drawing/2014/main" id="{0F024C74-8F2E-F04B-B62D-6155D2FDE160}"/>
                </a:ext>
              </a:extLst>
            </p:cNvPr>
            <p:cNvGrpSpPr/>
            <p:nvPr/>
          </p:nvGrpSpPr>
          <p:grpSpPr>
            <a:xfrm>
              <a:off x="1599226" y="876491"/>
              <a:ext cx="629475" cy="789730"/>
              <a:chOff x="7876585" y="3801683"/>
              <a:chExt cx="629475" cy="789730"/>
            </a:xfrm>
          </p:grpSpPr>
          <p:grpSp>
            <p:nvGrpSpPr>
              <p:cNvPr id="133" name="Groupe 132">
                <a:extLst>
                  <a:ext uri="{FF2B5EF4-FFF2-40B4-BE49-F238E27FC236}">
                    <a16:creationId xmlns:a16="http://schemas.microsoft.com/office/drawing/2014/main" id="{79F62A4C-A055-5445-9B60-F7AE8E802BAA}"/>
                  </a:ext>
                </a:extLst>
              </p:cNvPr>
              <p:cNvGrpSpPr/>
              <p:nvPr/>
            </p:nvGrpSpPr>
            <p:grpSpPr>
              <a:xfrm>
                <a:off x="8077737" y="3801683"/>
                <a:ext cx="428323" cy="789730"/>
                <a:chOff x="8077737" y="3801683"/>
                <a:chExt cx="428323" cy="789730"/>
              </a:xfrm>
            </p:grpSpPr>
            <p:sp>
              <p:nvSpPr>
                <p:cNvPr id="135" name="Triangle isocèle 74">
                  <a:extLst>
                    <a:ext uri="{FF2B5EF4-FFF2-40B4-BE49-F238E27FC236}">
                      <a16:creationId xmlns:a16="http://schemas.microsoft.com/office/drawing/2014/main" id="{1FE243F6-D5BB-0247-AF42-DB6395CDA403}"/>
                    </a:ext>
                  </a:extLst>
                </p:cNvPr>
                <p:cNvSpPr/>
                <p:nvPr/>
              </p:nvSpPr>
              <p:spPr bwMode="auto">
                <a:xfrm rot="10800000">
                  <a:off x="8206270" y="4172409"/>
                  <a:ext cx="171260" cy="170115"/>
                </a:xfrm>
                <a:prstGeom prst="triangl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100" b="1" i="0" u="none" strike="noStrike" cap="none" normalizeH="0" baseline="0" dirty="0">
                    <a:ln>
                      <a:noFill/>
                    </a:ln>
                    <a:solidFill>
                      <a:srgbClr val="23346C"/>
                    </a:solidFill>
                    <a:effectLst/>
                    <a:latin typeface="Arial" charset="0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784A14BB-44F7-CB4F-92B5-455A11E656E6}"/>
                    </a:ext>
                  </a:extLst>
                </p:cNvPr>
                <p:cNvCxnSpPr/>
                <p:nvPr/>
              </p:nvCxnSpPr>
              <p:spPr bwMode="auto">
                <a:xfrm flipV="1">
                  <a:off x="8155421" y="4342524"/>
                  <a:ext cx="272956" cy="164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3C75B453-A957-1A43-88EA-1ABFD03C4D2A}"/>
                    </a:ext>
                  </a:extLst>
                </p:cNvPr>
                <p:cNvCxnSpPr/>
                <p:nvPr/>
              </p:nvCxnSpPr>
              <p:spPr bwMode="auto">
                <a:xfrm flipH="1">
                  <a:off x="8291899" y="4342524"/>
                  <a:ext cx="1" cy="248889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40DB8472-3780-E646-83C8-A939E410A825}"/>
                    </a:ext>
                  </a:extLst>
                </p:cNvPr>
                <p:cNvCxnSpPr/>
                <p:nvPr/>
              </p:nvCxnSpPr>
              <p:spPr bwMode="auto">
                <a:xfrm>
                  <a:off x="8291899" y="4016131"/>
                  <a:ext cx="0" cy="1562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9" name="ZoneTexte 138">
                  <a:extLst>
                    <a:ext uri="{FF2B5EF4-FFF2-40B4-BE49-F238E27FC236}">
                      <a16:creationId xmlns:a16="http://schemas.microsoft.com/office/drawing/2014/main" id="{0C053FA0-9D4B-0D48-9AFE-14CE5BD50DAC}"/>
                    </a:ext>
                  </a:extLst>
                </p:cNvPr>
                <p:cNvSpPr txBox="1"/>
                <p:nvPr/>
              </p:nvSpPr>
              <p:spPr>
                <a:xfrm>
                  <a:off x="8077737" y="3801683"/>
                  <a:ext cx="42832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b="0" dirty="0"/>
                    <a:t>VDD</a:t>
                  </a:r>
                </a:p>
              </p:txBody>
            </p:sp>
          </p:grpSp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CDF27441-7451-1C4D-97C0-3581011D73F3}"/>
                  </a:ext>
                </a:extLst>
              </p:cNvPr>
              <p:cNvSpPr txBox="1"/>
              <p:nvPr/>
            </p:nvSpPr>
            <p:spPr>
              <a:xfrm>
                <a:off x="7876585" y="4114716"/>
                <a:ext cx="33214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0" dirty="0">
                    <a:solidFill>
                      <a:srgbClr val="002060"/>
                    </a:solidFill>
                  </a:rPr>
                  <a:t>D1</a:t>
                </a:r>
              </a:p>
            </p:txBody>
          </p:sp>
        </p:grp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741EB13B-8498-1347-9A40-CCF2D05FD458}"/>
                </a:ext>
              </a:extLst>
            </p:cNvPr>
            <p:cNvGrpSpPr/>
            <p:nvPr/>
          </p:nvGrpSpPr>
          <p:grpSpPr>
            <a:xfrm>
              <a:off x="3349772" y="620933"/>
              <a:ext cx="575447" cy="1234195"/>
              <a:chOff x="8555046" y="4570428"/>
              <a:chExt cx="575447" cy="1234195"/>
            </a:xfrm>
          </p:grpSpPr>
          <p:grpSp>
            <p:nvGrpSpPr>
              <p:cNvPr id="121" name="Groupe 120">
                <a:extLst>
                  <a:ext uri="{FF2B5EF4-FFF2-40B4-BE49-F238E27FC236}">
                    <a16:creationId xmlns:a16="http://schemas.microsoft.com/office/drawing/2014/main" id="{E12E0E5A-8279-6840-824B-9CC2FA8F47D7}"/>
                  </a:ext>
                </a:extLst>
              </p:cNvPr>
              <p:cNvGrpSpPr/>
              <p:nvPr/>
            </p:nvGrpSpPr>
            <p:grpSpPr>
              <a:xfrm>
                <a:off x="8855076" y="4612913"/>
                <a:ext cx="272956" cy="595855"/>
                <a:chOff x="8855076" y="4612913"/>
                <a:chExt cx="272956" cy="595855"/>
              </a:xfrm>
            </p:grpSpPr>
            <p:sp>
              <p:nvSpPr>
                <p:cNvPr id="129" name="Triangle isocèle 88">
                  <a:extLst>
                    <a:ext uri="{FF2B5EF4-FFF2-40B4-BE49-F238E27FC236}">
                      <a16:creationId xmlns:a16="http://schemas.microsoft.com/office/drawing/2014/main" id="{E49E6693-E35F-AB45-A122-5CBB576F1FF3}"/>
                    </a:ext>
                  </a:extLst>
                </p:cNvPr>
                <p:cNvSpPr/>
                <p:nvPr/>
              </p:nvSpPr>
              <p:spPr bwMode="auto">
                <a:xfrm rot="10800000">
                  <a:off x="8905925" y="4769191"/>
                  <a:ext cx="171260" cy="170115"/>
                </a:xfrm>
                <a:prstGeom prst="triangl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100" b="1" i="0" u="none" strike="noStrike" cap="none" normalizeH="0" baseline="0" dirty="0">
                    <a:ln>
                      <a:noFill/>
                    </a:ln>
                    <a:solidFill>
                      <a:srgbClr val="23346C"/>
                    </a:solidFill>
                    <a:effectLst/>
                    <a:latin typeface="Arial" charset="0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7FA46E21-0CED-C848-BFAF-E593DD5BDD17}"/>
                    </a:ext>
                  </a:extLst>
                </p:cNvPr>
                <p:cNvCxnSpPr/>
                <p:nvPr/>
              </p:nvCxnSpPr>
              <p:spPr bwMode="auto">
                <a:xfrm flipV="1">
                  <a:off x="8855076" y="4939306"/>
                  <a:ext cx="272956" cy="164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1" name="Connecteur droit 130">
                  <a:extLst>
                    <a:ext uri="{FF2B5EF4-FFF2-40B4-BE49-F238E27FC236}">
                      <a16:creationId xmlns:a16="http://schemas.microsoft.com/office/drawing/2014/main" id="{32AFA586-85F4-FC4B-840B-0F925AF8C568}"/>
                    </a:ext>
                  </a:extLst>
                </p:cNvPr>
                <p:cNvCxnSpPr/>
                <p:nvPr/>
              </p:nvCxnSpPr>
              <p:spPr bwMode="auto">
                <a:xfrm>
                  <a:off x="8991554" y="4939306"/>
                  <a:ext cx="0" cy="26946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2" name="Connecteur droit 131">
                  <a:extLst>
                    <a:ext uri="{FF2B5EF4-FFF2-40B4-BE49-F238E27FC236}">
                      <a16:creationId xmlns:a16="http://schemas.microsoft.com/office/drawing/2014/main" id="{5C776E37-7B60-A243-B36D-EFDD3150D3BE}"/>
                    </a:ext>
                  </a:extLst>
                </p:cNvPr>
                <p:cNvCxnSpPr/>
                <p:nvPr/>
              </p:nvCxnSpPr>
              <p:spPr bwMode="auto">
                <a:xfrm>
                  <a:off x="8991554" y="4612913"/>
                  <a:ext cx="0" cy="1562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2" name="ZoneTexte 121">
                <a:extLst>
                  <a:ext uri="{FF2B5EF4-FFF2-40B4-BE49-F238E27FC236}">
                    <a16:creationId xmlns:a16="http://schemas.microsoft.com/office/drawing/2014/main" id="{F83F5E39-0CB1-B94D-8368-17B7122D1DB1}"/>
                  </a:ext>
                </a:extLst>
              </p:cNvPr>
              <p:cNvSpPr txBox="1"/>
              <p:nvPr/>
            </p:nvSpPr>
            <p:spPr>
              <a:xfrm>
                <a:off x="8555046" y="4570428"/>
                <a:ext cx="42832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b="0" dirty="0"/>
                  <a:t>VDD</a:t>
                </a:r>
              </a:p>
            </p:txBody>
          </p:sp>
          <p:sp>
            <p:nvSpPr>
              <p:cNvPr id="123" name="ZoneTexte 122">
                <a:extLst>
                  <a:ext uri="{FF2B5EF4-FFF2-40B4-BE49-F238E27FC236}">
                    <a16:creationId xmlns:a16="http://schemas.microsoft.com/office/drawing/2014/main" id="{18AA99A3-E510-0E47-9BF5-092117810B16}"/>
                  </a:ext>
                </a:extLst>
              </p:cNvPr>
              <p:cNvSpPr txBox="1"/>
              <p:nvPr/>
            </p:nvSpPr>
            <p:spPr>
              <a:xfrm>
                <a:off x="8704632" y="5024234"/>
                <a:ext cx="332143" cy="2308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900" b="0" dirty="0">
                    <a:solidFill>
                      <a:srgbClr val="002060"/>
                    </a:solidFill>
                  </a:rPr>
                  <a:t>D2</a:t>
                </a:r>
              </a:p>
            </p:txBody>
          </p:sp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F6834B31-BE30-F742-BC18-B6C70D1D3EC8}"/>
                  </a:ext>
                </a:extLst>
              </p:cNvPr>
              <p:cNvGrpSpPr/>
              <p:nvPr/>
            </p:nvGrpSpPr>
            <p:grpSpPr>
              <a:xfrm>
                <a:off x="8857537" y="5208768"/>
                <a:ext cx="272956" cy="595855"/>
                <a:chOff x="8855076" y="4612913"/>
                <a:chExt cx="272956" cy="595855"/>
              </a:xfrm>
            </p:grpSpPr>
            <p:sp>
              <p:nvSpPr>
                <p:cNvPr id="125" name="Triangle isocèle 84">
                  <a:extLst>
                    <a:ext uri="{FF2B5EF4-FFF2-40B4-BE49-F238E27FC236}">
                      <a16:creationId xmlns:a16="http://schemas.microsoft.com/office/drawing/2014/main" id="{10C85209-37DB-2F42-B907-59E6DCB7EABF}"/>
                    </a:ext>
                  </a:extLst>
                </p:cNvPr>
                <p:cNvSpPr/>
                <p:nvPr/>
              </p:nvSpPr>
              <p:spPr bwMode="auto">
                <a:xfrm rot="10800000">
                  <a:off x="8905925" y="4769191"/>
                  <a:ext cx="171260" cy="170115"/>
                </a:xfrm>
                <a:prstGeom prst="triangl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1100" b="1" i="0" u="none" strike="noStrike" cap="none" normalizeH="0" baseline="0" dirty="0">
                    <a:ln>
                      <a:noFill/>
                    </a:ln>
                    <a:solidFill>
                      <a:srgbClr val="23346C"/>
                    </a:solidFill>
                    <a:effectLst/>
                    <a:latin typeface="Arial" charset="0"/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D1AB2F28-EAFC-3B43-856E-51C20CE08F29}"/>
                    </a:ext>
                  </a:extLst>
                </p:cNvPr>
                <p:cNvCxnSpPr/>
                <p:nvPr/>
              </p:nvCxnSpPr>
              <p:spPr bwMode="auto">
                <a:xfrm flipV="1">
                  <a:off x="8855076" y="4939306"/>
                  <a:ext cx="272956" cy="164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7" name="Connecteur droit 126">
                  <a:extLst>
                    <a:ext uri="{FF2B5EF4-FFF2-40B4-BE49-F238E27FC236}">
                      <a16:creationId xmlns:a16="http://schemas.microsoft.com/office/drawing/2014/main" id="{AE285912-16DB-A647-AF6C-B63CA146F60B}"/>
                    </a:ext>
                  </a:extLst>
                </p:cNvPr>
                <p:cNvCxnSpPr/>
                <p:nvPr/>
              </p:nvCxnSpPr>
              <p:spPr bwMode="auto">
                <a:xfrm>
                  <a:off x="8991554" y="4939306"/>
                  <a:ext cx="0" cy="269462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8" name="Connecteur droit 127">
                  <a:extLst>
                    <a:ext uri="{FF2B5EF4-FFF2-40B4-BE49-F238E27FC236}">
                      <a16:creationId xmlns:a16="http://schemas.microsoft.com/office/drawing/2014/main" id="{920A5230-57D8-D64A-9A73-415A35B058D0}"/>
                    </a:ext>
                  </a:extLst>
                </p:cNvPr>
                <p:cNvCxnSpPr/>
                <p:nvPr/>
              </p:nvCxnSpPr>
              <p:spPr bwMode="auto">
                <a:xfrm>
                  <a:off x="8985204" y="4612913"/>
                  <a:ext cx="0" cy="156278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B9F9A6AA-824A-9248-BC26-3A92D4CABD51}"/>
                </a:ext>
              </a:extLst>
            </p:cNvPr>
            <p:cNvGrpSpPr/>
            <p:nvPr/>
          </p:nvGrpSpPr>
          <p:grpSpPr>
            <a:xfrm>
              <a:off x="7744988" y="2087272"/>
              <a:ext cx="484726" cy="391991"/>
              <a:chOff x="6828566" y="4603749"/>
              <a:chExt cx="484726" cy="391991"/>
            </a:xfrm>
          </p:grpSpPr>
          <p:sp>
            <p:nvSpPr>
              <p:cNvPr id="119" name="Triangle isocèle 94">
                <a:extLst>
                  <a:ext uri="{FF2B5EF4-FFF2-40B4-BE49-F238E27FC236}">
                    <a16:creationId xmlns:a16="http://schemas.microsoft.com/office/drawing/2014/main" id="{A20678C7-BEC0-9340-9220-46AFE86DD462}"/>
                  </a:ext>
                </a:extLst>
              </p:cNvPr>
              <p:cNvSpPr/>
              <p:nvPr/>
            </p:nvSpPr>
            <p:spPr bwMode="auto">
              <a:xfrm rot="5400000">
                <a:off x="6815562" y="4616753"/>
                <a:ext cx="391991" cy="365984"/>
              </a:xfrm>
              <a:prstGeom prst="triangl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20" name="Ellipse 119">
                <a:extLst>
                  <a:ext uri="{FF2B5EF4-FFF2-40B4-BE49-F238E27FC236}">
                    <a16:creationId xmlns:a16="http://schemas.microsoft.com/office/drawing/2014/main" id="{ED8E806C-2DBE-8E40-BAF6-3A4380373320}"/>
                  </a:ext>
                </a:extLst>
              </p:cNvPr>
              <p:cNvSpPr/>
              <p:nvPr/>
            </p:nvSpPr>
            <p:spPr bwMode="auto">
              <a:xfrm>
                <a:off x="7193055" y="4745770"/>
                <a:ext cx="120237" cy="10795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100" b="1" i="0" u="none" strike="noStrike" cap="none" normalizeH="0" baseline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71766F5A-58C9-A641-9F86-739FB3065DA3}"/>
                </a:ext>
              </a:extLst>
            </p:cNvPr>
            <p:cNvGrpSpPr/>
            <p:nvPr/>
          </p:nvGrpSpPr>
          <p:grpSpPr>
            <a:xfrm>
              <a:off x="8501619" y="2165260"/>
              <a:ext cx="323644" cy="617889"/>
              <a:chOff x="7595985" y="4468615"/>
              <a:chExt cx="323644" cy="617889"/>
            </a:xfrm>
          </p:grpSpPr>
          <p:cxnSp>
            <p:nvCxnSpPr>
              <p:cNvPr id="115" name="Connecteur droit 114">
                <a:extLst>
                  <a:ext uri="{FF2B5EF4-FFF2-40B4-BE49-F238E27FC236}">
                    <a16:creationId xmlns:a16="http://schemas.microsoft.com/office/drawing/2014/main" id="{23A23BD7-8671-C043-842C-3F4A6E94CBA6}"/>
                  </a:ext>
                </a:extLst>
              </p:cNvPr>
              <p:cNvCxnSpPr/>
              <p:nvPr/>
            </p:nvCxnSpPr>
            <p:spPr bwMode="auto">
              <a:xfrm>
                <a:off x="7597024" y="4470400"/>
                <a:ext cx="0" cy="616104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6" name="Connecteur droit 115">
                <a:extLst>
                  <a:ext uri="{FF2B5EF4-FFF2-40B4-BE49-F238E27FC236}">
                    <a16:creationId xmlns:a16="http://schemas.microsoft.com/office/drawing/2014/main" id="{5DD66572-9B4E-B64F-9661-3EF19F6DAA30}"/>
                  </a:ext>
                </a:extLst>
              </p:cNvPr>
              <p:cNvCxnSpPr/>
              <p:nvPr/>
            </p:nvCxnSpPr>
            <p:spPr bwMode="auto">
              <a:xfrm>
                <a:off x="7919629" y="4590541"/>
                <a:ext cx="0" cy="37582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7" name="Connecteur droit 116">
                <a:extLst>
                  <a:ext uri="{FF2B5EF4-FFF2-40B4-BE49-F238E27FC236}">
                    <a16:creationId xmlns:a16="http://schemas.microsoft.com/office/drawing/2014/main" id="{F1E643FE-064E-6C4C-AD30-55A1F38CAC10}"/>
                  </a:ext>
                </a:extLst>
              </p:cNvPr>
              <p:cNvCxnSpPr/>
              <p:nvPr/>
            </p:nvCxnSpPr>
            <p:spPr bwMode="auto">
              <a:xfrm>
                <a:off x="7595985" y="4468615"/>
                <a:ext cx="323644" cy="121926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Connecteur droit 117">
                <a:extLst>
                  <a:ext uri="{FF2B5EF4-FFF2-40B4-BE49-F238E27FC236}">
                    <a16:creationId xmlns:a16="http://schemas.microsoft.com/office/drawing/2014/main" id="{391CABB1-C788-F445-A39D-D6127B8384E6}"/>
                  </a:ext>
                </a:extLst>
              </p:cNvPr>
              <p:cNvCxnSpPr/>
              <p:nvPr/>
            </p:nvCxnSpPr>
            <p:spPr bwMode="auto">
              <a:xfrm flipH="1">
                <a:off x="7595985" y="4966362"/>
                <a:ext cx="311466" cy="120142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E3B551E3-A3E6-9744-A769-F254FED9494C}"/>
                </a:ext>
              </a:extLst>
            </p:cNvPr>
            <p:cNvCxnSpPr/>
            <p:nvPr/>
          </p:nvCxnSpPr>
          <p:spPr bwMode="auto">
            <a:xfrm>
              <a:off x="8229714" y="2283268"/>
              <a:ext cx="255886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2ABDB8C6-39C1-8740-A132-7B9C7A662E20}"/>
                </a:ext>
              </a:extLst>
            </p:cNvPr>
            <p:cNvCxnSpPr/>
            <p:nvPr/>
          </p:nvCxnSpPr>
          <p:spPr bwMode="auto">
            <a:xfrm>
              <a:off x="7501556" y="2607277"/>
              <a:ext cx="984044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11505F5F-F44E-B747-B66E-87D1DFDD29F0}"/>
                </a:ext>
              </a:extLst>
            </p:cNvPr>
            <p:cNvCxnSpPr/>
            <p:nvPr/>
          </p:nvCxnSpPr>
          <p:spPr bwMode="auto">
            <a:xfrm>
              <a:off x="7501556" y="2283268"/>
              <a:ext cx="0" cy="324009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Connecteur droit 45">
              <a:extLst>
                <a:ext uri="{FF2B5EF4-FFF2-40B4-BE49-F238E27FC236}">
                  <a16:creationId xmlns:a16="http://schemas.microsoft.com/office/drawing/2014/main" id="{3959FE8B-DBE9-7B41-9D50-24D4D5B7F1CE}"/>
                </a:ext>
              </a:extLst>
            </p:cNvPr>
            <p:cNvCxnSpPr/>
            <p:nvPr/>
          </p:nvCxnSpPr>
          <p:spPr bwMode="auto">
            <a:xfrm>
              <a:off x="8670258" y="2709748"/>
              <a:ext cx="0" cy="324009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6CE7A250-7FBA-2A4B-91A0-A695B23FE747}"/>
                </a:ext>
              </a:extLst>
            </p:cNvPr>
            <p:cNvCxnSpPr/>
            <p:nvPr/>
          </p:nvCxnSpPr>
          <p:spPr bwMode="auto">
            <a:xfrm>
              <a:off x="8837527" y="2433047"/>
              <a:ext cx="390525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656ABD80-FD4E-B041-8356-4ACFE91CC9DB}"/>
                </a:ext>
              </a:extLst>
            </p:cNvPr>
            <p:cNvGrpSpPr/>
            <p:nvPr/>
          </p:nvGrpSpPr>
          <p:grpSpPr>
            <a:xfrm>
              <a:off x="4071962" y="2561683"/>
              <a:ext cx="274320" cy="370332"/>
              <a:chOff x="2240280" y="2807208"/>
              <a:chExt cx="274320" cy="370332"/>
            </a:xfrm>
          </p:grpSpPr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6802D335-4730-8849-81B9-384F3B6B69B4}"/>
                  </a:ext>
                </a:extLst>
              </p:cNvPr>
              <p:cNvSpPr/>
              <p:nvPr/>
            </p:nvSpPr>
            <p:spPr bwMode="auto">
              <a:xfrm>
                <a:off x="2240280" y="2807208"/>
                <a:ext cx="274320" cy="24688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114" name="Ellipse 113">
                <a:extLst>
                  <a:ext uri="{FF2B5EF4-FFF2-40B4-BE49-F238E27FC236}">
                    <a16:creationId xmlns:a16="http://schemas.microsoft.com/office/drawing/2014/main" id="{AE26DE10-5C29-8047-9E6B-D0E49209FCC7}"/>
                  </a:ext>
                </a:extLst>
              </p:cNvPr>
              <p:cNvSpPr/>
              <p:nvPr/>
            </p:nvSpPr>
            <p:spPr bwMode="auto">
              <a:xfrm>
                <a:off x="2240280" y="2930652"/>
                <a:ext cx="274320" cy="24688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100" b="1" i="0" u="none" strike="noStrike" cap="none" normalizeH="0" baseline="0" dirty="0">
                  <a:ln>
                    <a:noFill/>
                  </a:ln>
                  <a:solidFill>
                    <a:srgbClr val="23346C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6011315C-BA50-CA48-A213-48F0934DA7FB}"/>
                </a:ext>
              </a:extLst>
            </p:cNvPr>
            <p:cNvCxnSpPr/>
            <p:nvPr/>
          </p:nvCxnSpPr>
          <p:spPr bwMode="auto">
            <a:xfrm>
              <a:off x="4203129" y="2941282"/>
              <a:ext cx="141" cy="312556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Connecteur droit 49">
              <a:extLst>
                <a:ext uri="{FF2B5EF4-FFF2-40B4-BE49-F238E27FC236}">
                  <a16:creationId xmlns:a16="http://schemas.microsoft.com/office/drawing/2014/main" id="{3597EEDA-3C7C-414E-82B0-4D5F06951586}"/>
                </a:ext>
              </a:extLst>
            </p:cNvPr>
            <p:cNvCxnSpPr/>
            <p:nvPr/>
          </p:nvCxnSpPr>
          <p:spPr bwMode="auto">
            <a:xfrm>
              <a:off x="4209122" y="2259329"/>
              <a:ext cx="141" cy="312556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5AA69B14-F42F-A44B-AAE3-6E1824E4FF86}"/>
                </a:ext>
              </a:extLst>
            </p:cNvPr>
            <p:cNvCxnSpPr/>
            <p:nvPr/>
          </p:nvCxnSpPr>
          <p:spPr bwMode="auto">
            <a:xfrm>
              <a:off x="2362828" y="1237836"/>
              <a:ext cx="0" cy="80295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Connecteur droit 51">
              <a:extLst>
                <a:ext uri="{FF2B5EF4-FFF2-40B4-BE49-F238E27FC236}">
                  <a16:creationId xmlns:a16="http://schemas.microsoft.com/office/drawing/2014/main" id="{3F25B827-36CA-DE45-8D60-763972157FA6}"/>
                </a:ext>
              </a:extLst>
            </p:cNvPr>
            <p:cNvCxnSpPr/>
            <p:nvPr/>
          </p:nvCxnSpPr>
          <p:spPr bwMode="auto">
            <a:xfrm>
              <a:off x="7020600" y="1353797"/>
              <a:ext cx="0" cy="80295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238D15AB-B465-3648-A38F-064217FA90DD}"/>
                </a:ext>
              </a:extLst>
            </p:cNvPr>
            <p:cNvCxnSpPr/>
            <p:nvPr/>
          </p:nvCxnSpPr>
          <p:spPr bwMode="auto">
            <a:xfrm>
              <a:off x="5260930" y="1790941"/>
              <a:ext cx="407483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31BEA1FE-6FAC-2342-88F8-AD12213739BE}"/>
                </a:ext>
              </a:extLst>
            </p:cNvPr>
            <p:cNvSpPr txBox="1"/>
            <p:nvPr/>
          </p:nvSpPr>
          <p:spPr>
            <a:xfrm>
              <a:off x="5555144" y="1562449"/>
              <a:ext cx="53732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Vref_P</a:t>
              </a:r>
              <a:endParaRPr lang="en-GB" sz="900" b="0" dirty="0"/>
            </a:p>
          </p:txBody>
        </p: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803F350D-DAF9-834C-BF1D-546D19752D45}"/>
                </a:ext>
              </a:extLst>
            </p:cNvPr>
            <p:cNvSpPr txBox="1"/>
            <p:nvPr/>
          </p:nvSpPr>
          <p:spPr>
            <a:xfrm>
              <a:off x="5566509" y="2568311"/>
              <a:ext cx="5437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Vref_N</a:t>
              </a:r>
              <a:endParaRPr lang="en-GB" sz="900" b="0" dirty="0"/>
            </a:p>
          </p:txBody>
        </p: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2FC53148-C8B7-D44E-B391-551231D276FE}"/>
                </a:ext>
              </a:extLst>
            </p:cNvPr>
            <p:cNvCxnSpPr/>
            <p:nvPr/>
          </p:nvCxnSpPr>
          <p:spPr bwMode="auto">
            <a:xfrm>
              <a:off x="1673113" y="1998322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Connecteur droit 56">
              <a:extLst>
                <a:ext uri="{FF2B5EF4-FFF2-40B4-BE49-F238E27FC236}">
                  <a16:creationId xmlns:a16="http://schemas.microsoft.com/office/drawing/2014/main" id="{08B17A8F-524A-C64F-9B69-4C31CB8A8C13}"/>
                </a:ext>
              </a:extLst>
            </p:cNvPr>
            <p:cNvCxnSpPr/>
            <p:nvPr/>
          </p:nvCxnSpPr>
          <p:spPr bwMode="auto">
            <a:xfrm>
              <a:off x="2342154" y="2793102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D641FA10-5F5C-E745-B970-A0D5863130C2}"/>
                </a:ext>
              </a:extLst>
            </p:cNvPr>
            <p:cNvCxnSpPr/>
            <p:nvPr/>
          </p:nvCxnSpPr>
          <p:spPr bwMode="auto">
            <a:xfrm>
              <a:off x="3224819" y="2007534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47BA307D-208C-5945-902E-E8E0A32BB00A}"/>
                </a:ext>
              </a:extLst>
            </p:cNvPr>
            <p:cNvSpPr txBox="1"/>
            <p:nvPr/>
          </p:nvSpPr>
          <p:spPr>
            <a:xfrm>
              <a:off x="1088768" y="1826632"/>
              <a:ext cx="6655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C00000"/>
                  </a:solidFill>
                </a:rPr>
                <a:t>ENA_CM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63D8DB4E-BA30-744C-B00F-68D3A87D3247}"/>
                </a:ext>
              </a:extLst>
            </p:cNvPr>
            <p:cNvSpPr txBox="1"/>
            <p:nvPr/>
          </p:nvSpPr>
          <p:spPr>
            <a:xfrm>
              <a:off x="2865624" y="1805458"/>
              <a:ext cx="6655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C00000"/>
                  </a:solidFill>
                </a:rPr>
                <a:t>ENA_CM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198338E0-08DB-BC4E-9BCE-FA85F083A823}"/>
                </a:ext>
              </a:extLst>
            </p:cNvPr>
            <p:cNvSpPr txBox="1"/>
            <p:nvPr/>
          </p:nvSpPr>
          <p:spPr>
            <a:xfrm>
              <a:off x="8367223" y="3033757"/>
              <a:ext cx="6655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rgbClr val="C00000"/>
                  </a:solidFill>
                </a:rPr>
                <a:t>ENA_CM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3895B19F-4715-0642-BE8F-9CA3A80A9EF3}"/>
                </a:ext>
              </a:extLst>
            </p:cNvPr>
            <p:cNvSpPr txBox="1"/>
            <p:nvPr/>
          </p:nvSpPr>
          <p:spPr>
            <a:xfrm>
              <a:off x="1969372" y="2601775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ENA_CM1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34E87863-1A91-BF4A-9B3A-1EBC73B91282}"/>
                </a:ext>
              </a:extLst>
            </p:cNvPr>
            <p:cNvSpPr txBox="1"/>
            <p:nvPr/>
          </p:nvSpPr>
          <p:spPr>
            <a:xfrm>
              <a:off x="6868602" y="1156757"/>
              <a:ext cx="6591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>
                  <a:solidFill>
                    <a:srgbClr val="C00000"/>
                  </a:solidFill>
                </a:rPr>
                <a:t>ENA_CC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9A772EBB-4C86-FA41-B99F-3E97DA44F0F0}"/>
                </a:ext>
              </a:extLst>
            </p:cNvPr>
            <p:cNvSpPr txBox="1"/>
            <p:nvPr/>
          </p:nvSpPr>
          <p:spPr>
            <a:xfrm>
              <a:off x="2158125" y="1060036"/>
              <a:ext cx="6655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ENA_CM</a:t>
              </a:r>
            </a:p>
          </p:txBody>
        </p:sp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ECB055E2-ECB5-9C4F-BD0E-01BDC7449E5F}"/>
                </a:ext>
              </a:extLst>
            </p:cNvPr>
            <p:cNvCxnSpPr/>
            <p:nvPr/>
          </p:nvCxnSpPr>
          <p:spPr bwMode="auto">
            <a:xfrm>
              <a:off x="3843954" y="2746894"/>
              <a:ext cx="233172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5517DC6E-3B57-8A4B-8A3C-D8DEBAFA6B5A}"/>
                </a:ext>
              </a:extLst>
            </p:cNvPr>
            <p:cNvCxnSpPr/>
            <p:nvPr/>
          </p:nvCxnSpPr>
          <p:spPr bwMode="auto">
            <a:xfrm>
              <a:off x="3848539" y="2749613"/>
              <a:ext cx="0" cy="492695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7CBA8F46-FDF0-044F-94F7-D6273602A922}"/>
                </a:ext>
              </a:extLst>
            </p:cNvPr>
            <p:cNvSpPr txBox="1"/>
            <p:nvPr/>
          </p:nvSpPr>
          <p:spPr>
            <a:xfrm>
              <a:off x="3765233" y="2405603"/>
              <a:ext cx="370615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900" b="0" dirty="0" err="1">
                  <a:solidFill>
                    <a:srgbClr val="002060"/>
                  </a:solidFill>
                </a:rPr>
                <a:t>Iadj</a:t>
              </a:r>
              <a:endParaRPr lang="en-GB" sz="900" b="0" dirty="0">
                <a:solidFill>
                  <a:srgbClr val="002060"/>
                </a:solidFill>
              </a:endParaRPr>
            </a:p>
          </p:txBody>
        </p:sp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389C8C5F-1047-0B4F-809C-974D57C0A3B7}"/>
                </a:ext>
              </a:extLst>
            </p:cNvPr>
            <p:cNvSpPr txBox="1"/>
            <p:nvPr/>
          </p:nvSpPr>
          <p:spPr>
            <a:xfrm>
              <a:off x="3421979" y="3213271"/>
              <a:ext cx="7489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dirty="0" err="1">
                  <a:solidFill>
                    <a:srgbClr val="C00000"/>
                  </a:solidFill>
                </a:rPr>
                <a:t>I_adj</a:t>
              </a:r>
              <a:r>
                <a:rPr lang="en-GB" sz="900" dirty="0">
                  <a:solidFill>
                    <a:srgbClr val="C00000"/>
                  </a:solidFill>
                </a:rPr>
                <a:t>&lt;0:2&gt;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8CC778C7-B8A8-3848-8CB5-B140CF6302E7}"/>
                </a:ext>
              </a:extLst>
            </p:cNvPr>
            <p:cNvCxnSpPr/>
            <p:nvPr/>
          </p:nvCxnSpPr>
          <p:spPr bwMode="auto">
            <a:xfrm>
              <a:off x="2525693" y="1500222"/>
              <a:ext cx="0" cy="600359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Connecteur droit 69">
              <a:extLst>
                <a:ext uri="{FF2B5EF4-FFF2-40B4-BE49-F238E27FC236}">
                  <a16:creationId xmlns:a16="http://schemas.microsoft.com/office/drawing/2014/main" id="{5A87ED9B-10A2-5C49-8A99-02A0572919C2}"/>
                </a:ext>
              </a:extLst>
            </p:cNvPr>
            <p:cNvCxnSpPr/>
            <p:nvPr/>
          </p:nvCxnSpPr>
          <p:spPr bwMode="auto">
            <a:xfrm>
              <a:off x="2659162" y="1722652"/>
              <a:ext cx="0" cy="434095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0B6082C4-D35F-B44D-AD92-0FF2265E2D25}"/>
                </a:ext>
              </a:extLst>
            </p:cNvPr>
            <p:cNvSpPr txBox="1"/>
            <p:nvPr/>
          </p:nvSpPr>
          <p:spPr>
            <a:xfrm>
              <a:off x="2501004" y="1520034"/>
              <a:ext cx="4154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VBP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EA3997C6-1A84-B745-9B7C-CC1A0BEB903E}"/>
                </a:ext>
              </a:extLst>
            </p:cNvPr>
            <p:cNvSpPr txBox="1"/>
            <p:nvPr/>
          </p:nvSpPr>
          <p:spPr>
            <a:xfrm>
              <a:off x="2337791" y="1276188"/>
              <a:ext cx="79380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>
                  <a:solidFill>
                    <a:srgbClr val="C00000"/>
                  </a:solidFill>
                </a:rPr>
                <a:t>I_gain</a:t>
              </a:r>
              <a:r>
                <a:rPr lang="en-GB" sz="900" b="0" dirty="0">
                  <a:solidFill>
                    <a:srgbClr val="C00000"/>
                  </a:solidFill>
                </a:rPr>
                <a:t>&lt;0:1&gt;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E8509828-60C6-6D45-807A-DFAE7EFBC6EB}"/>
                </a:ext>
              </a:extLst>
            </p:cNvPr>
            <p:cNvSpPr txBox="1"/>
            <p:nvPr/>
          </p:nvSpPr>
          <p:spPr>
            <a:xfrm>
              <a:off x="8451100" y="2347545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MUX</a:t>
              </a:r>
            </a:p>
          </p:txBody>
        </p:sp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7CC4B021-3068-1346-9DD8-B2CC0007B277}"/>
                </a:ext>
              </a:extLst>
            </p:cNvPr>
            <p:cNvGrpSpPr/>
            <p:nvPr/>
          </p:nvGrpSpPr>
          <p:grpSpPr>
            <a:xfrm rot="5400000" flipH="1">
              <a:off x="3615786" y="1972435"/>
              <a:ext cx="474754" cy="154781"/>
              <a:chOff x="2873622" y="3276600"/>
              <a:chExt cx="474754" cy="154781"/>
            </a:xfrm>
          </p:grpSpPr>
          <p:cxnSp>
            <p:nvCxnSpPr>
              <p:cNvPr id="110" name="Connecteur droit 109">
                <a:extLst>
                  <a:ext uri="{FF2B5EF4-FFF2-40B4-BE49-F238E27FC236}">
                    <a16:creationId xmlns:a16="http://schemas.microsoft.com/office/drawing/2014/main" id="{F16711EA-CB4C-5F41-979E-A4DCD520A3F5}"/>
                  </a:ext>
                </a:extLst>
              </p:cNvPr>
              <p:cNvCxnSpPr/>
              <p:nvPr/>
            </p:nvCxnSpPr>
            <p:spPr bwMode="auto">
              <a:xfrm rot="5400000" flipV="1">
                <a:off x="2950143" y="3352480"/>
                <a:ext cx="0" cy="15304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1" name="Connecteur droit 110">
                <a:extLst>
                  <a:ext uri="{FF2B5EF4-FFF2-40B4-BE49-F238E27FC236}">
                    <a16:creationId xmlns:a16="http://schemas.microsoft.com/office/drawing/2014/main" id="{BF633669-8BCA-364F-8B4B-E224E330EB70}"/>
                  </a:ext>
                </a:extLst>
              </p:cNvPr>
              <p:cNvCxnSpPr/>
              <p:nvPr/>
            </p:nvCxnSpPr>
            <p:spPr bwMode="auto">
              <a:xfrm rot="5400000" flipV="1">
                <a:off x="3281652" y="3349265"/>
                <a:ext cx="0" cy="133449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2" name="Connecteur droit 111">
                <a:extLst>
                  <a:ext uri="{FF2B5EF4-FFF2-40B4-BE49-F238E27FC236}">
                    <a16:creationId xmlns:a16="http://schemas.microsoft.com/office/drawing/2014/main" id="{C1875388-269E-A243-9075-9FEB74FCC677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FF798B51-56A0-7349-B60D-B9AD3BDD2427}"/>
                </a:ext>
              </a:extLst>
            </p:cNvPr>
            <p:cNvCxnSpPr/>
            <p:nvPr/>
          </p:nvCxnSpPr>
          <p:spPr bwMode="auto">
            <a:xfrm flipH="1">
              <a:off x="3857229" y="2076059"/>
              <a:ext cx="185005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0D82A97C-4BBF-C94B-A79B-51791952A702}"/>
                </a:ext>
              </a:extLst>
            </p:cNvPr>
            <p:cNvSpPr txBox="1"/>
            <p:nvPr/>
          </p:nvSpPr>
          <p:spPr>
            <a:xfrm>
              <a:off x="3907999" y="1885430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ENA_D2P</a:t>
              </a:r>
            </a:p>
          </p:txBody>
        </p: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3DBE21D9-0FB3-5A40-BF60-886CA926A5BD}"/>
                </a:ext>
              </a:extLst>
            </p:cNvPr>
            <p:cNvCxnSpPr/>
            <p:nvPr/>
          </p:nvCxnSpPr>
          <p:spPr bwMode="auto">
            <a:xfrm>
              <a:off x="4346282" y="2746894"/>
              <a:ext cx="233172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046B57D8-45F1-1042-87C1-E23E2D56F07C}"/>
                </a:ext>
              </a:extLst>
            </p:cNvPr>
            <p:cNvSpPr txBox="1"/>
            <p:nvPr/>
          </p:nvSpPr>
          <p:spPr>
            <a:xfrm>
              <a:off x="4288466" y="2755387"/>
              <a:ext cx="5757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VBNadj</a:t>
              </a:r>
              <a:endParaRPr lang="en-GB" sz="900" b="0" dirty="0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68AA377A-723B-7740-8543-CF4E04A5F7E3}"/>
                </a:ext>
              </a:extLst>
            </p:cNvPr>
            <p:cNvSpPr txBox="1"/>
            <p:nvPr/>
          </p:nvSpPr>
          <p:spPr>
            <a:xfrm>
              <a:off x="9056579" y="2146289"/>
              <a:ext cx="5757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To DFF</a:t>
              </a:r>
            </a:p>
          </p:txBody>
        </p: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0C9B240F-E674-0444-88C1-24249E895FB3}"/>
                </a:ext>
              </a:extLst>
            </p:cNvPr>
            <p:cNvGrpSpPr/>
            <p:nvPr/>
          </p:nvGrpSpPr>
          <p:grpSpPr>
            <a:xfrm>
              <a:off x="5963751" y="1030816"/>
              <a:ext cx="802108" cy="154781"/>
              <a:chOff x="2793492" y="3276600"/>
              <a:chExt cx="802108" cy="154781"/>
            </a:xfrm>
          </p:grpSpPr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CE852EEA-AC4D-F849-A47D-6744D39863E4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D5ED3779-D6CF-0844-9381-1B003C31B11B}"/>
                  </a:ext>
                </a:extLst>
              </p:cNvPr>
              <p:cNvCxnSpPr/>
              <p:nvPr/>
            </p:nvCxnSpPr>
            <p:spPr bwMode="auto">
              <a:xfrm>
                <a:off x="3214929" y="3415989"/>
                <a:ext cx="380671" cy="3263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14C3060B-4287-594D-B8CA-86921B585476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1270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74FE2098-10AF-F04F-A1D6-3BFA8E26651D}"/>
                </a:ext>
              </a:extLst>
            </p:cNvPr>
            <p:cNvCxnSpPr/>
            <p:nvPr/>
          </p:nvCxnSpPr>
          <p:spPr bwMode="auto">
            <a:xfrm>
              <a:off x="6282108" y="904233"/>
              <a:ext cx="0" cy="216954"/>
            </a:xfrm>
            <a:prstGeom prst="line">
              <a:avLst/>
            </a:prstGeom>
            <a:noFill/>
            <a:ln w="127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1F57A223-5FAD-E54D-9966-6AEE56E88019}"/>
                </a:ext>
              </a:extLst>
            </p:cNvPr>
            <p:cNvSpPr txBox="1"/>
            <p:nvPr/>
          </p:nvSpPr>
          <p:spPr>
            <a:xfrm>
              <a:off x="6012644" y="695828"/>
              <a:ext cx="503664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b="0" dirty="0" err="1"/>
                <a:t>Out_EN</a:t>
              </a:r>
              <a:endParaRPr lang="en-GB" sz="700" b="0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51C171FB-0666-0448-B535-9F3B5743A120}"/>
                </a:ext>
              </a:extLst>
            </p:cNvPr>
            <p:cNvSpPr txBox="1"/>
            <p:nvPr/>
          </p:nvSpPr>
          <p:spPr>
            <a:xfrm>
              <a:off x="5754484" y="951441"/>
              <a:ext cx="393056" cy="20005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GB" sz="700" b="0" dirty="0"/>
                <a:t>PWR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88C50FD9-3EFF-8B47-BB4A-5B86AA49E71F}"/>
                </a:ext>
              </a:extLst>
            </p:cNvPr>
            <p:cNvSpPr txBox="1"/>
            <p:nvPr/>
          </p:nvSpPr>
          <p:spPr>
            <a:xfrm>
              <a:off x="6434272" y="930788"/>
              <a:ext cx="372218" cy="20005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GB" sz="700" b="0" dirty="0"/>
                <a:t>VDD</a:t>
              </a:r>
            </a:p>
          </p:txBody>
        </p:sp>
        <p:cxnSp>
          <p:nvCxnSpPr>
            <p:cNvPr id="85" name="Connecteur droit avec flèche 84">
              <a:extLst>
                <a:ext uri="{FF2B5EF4-FFF2-40B4-BE49-F238E27FC236}">
                  <a16:creationId xmlns:a16="http://schemas.microsoft.com/office/drawing/2014/main" id="{77426FB7-A237-6042-8D74-2574FDAB59E6}"/>
                </a:ext>
              </a:extLst>
            </p:cNvPr>
            <p:cNvCxnSpPr/>
            <p:nvPr/>
          </p:nvCxnSpPr>
          <p:spPr bwMode="auto">
            <a:xfrm flipH="1" flipV="1">
              <a:off x="6611826" y="1297318"/>
              <a:ext cx="139737" cy="62828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A4A112C1-CAC3-3245-BD4A-E6B582419DC8}"/>
                </a:ext>
              </a:extLst>
            </p:cNvPr>
            <p:cNvSpPr/>
            <p:nvPr/>
          </p:nvSpPr>
          <p:spPr bwMode="auto">
            <a:xfrm>
              <a:off x="5718735" y="711926"/>
              <a:ext cx="1047124" cy="52303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F433A66B-FDF9-2448-9508-6C4CF944C9BB}"/>
                </a:ext>
              </a:extLst>
            </p:cNvPr>
            <p:cNvSpPr txBox="1"/>
            <p:nvPr/>
          </p:nvSpPr>
          <p:spPr>
            <a:xfrm>
              <a:off x="6794125" y="619205"/>
              <a:ext cx="484428" cy="20005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GB" sz="700" b="0" dirty="0"/>
                <a:t>Internal</a:t>
              </a:r>
            </a:p>
          </p:txBody>
        </p: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076E6BC9-AA58-364F-9FC6-E6D0BD35398C}"/>
                </a:ext>
              </a:extLst>
            </p:cNvPr>
            <p:cNvCxnSpPr/>
            <p:nvPr/>
          </p:nvCxnSpPr>
          <p:spPr bwMode="auto">
            <a:xfrm>
              <a:off x="5297994" y="2790550"/>
              <a:ext cx="407483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D60EF97A-C951-C74B-A4F3-17C2309996A3}"/>
                </a:ext>
              </a:extLst>
            </p:cNvPr>
            <p:cNvSpPr txBox="1"/>
            <p:nvPr/>
          </p:nvSpPr>
          <p:spPr>
            <a:xfrm>
              <a:off x="4025166" y="3222074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GND</a:t>
              </a:r>
            </a:p>
          </p:txBody>
        </p: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0EE32910-26A9-DF47-913B-17CF0DF9E129}"/>
                </a:ext>
              </a:extLst>
            </p:cNvPr>
            <p:cNvCxnSpPr/>
            <p:nvPr/>
          </p:nvCxnSpPr>
          <p:spPr bwMode="auto">
            <a:xfrm>
              <a:off x="7017888" y="1363043"/>
              <a:ext cx="233172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4E476399-9D6F-924B-B2D2-4E28610BF2FA}"/>
                </a:ext>
              </a:extLst>
            </p:cNvPr>
            <p:cNvSpPr txBox="1"/>
            <p:nvPr/>
          </p:nvSpPr>
          <p:spPr>
            <a:xfrm>
              <a:off x="6795132" y="787099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Out_EN</a:t>
              </a:r>
              <a:endParaRPr lang="en-GB" sz="900" b="0" dirty="0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276457EB-47A7-A84C-9BD1-E8380A9658D1}"/>
                </a:ext>
              </a:extLst>
            </p:cNvPr>
            <p:cNvGrpSpPr/>
            <p:nvPr/>
          </p:nvGrpSpPr>
          <p:grpSpPr>
            <a:xfrm>
              <a:off x="149344" y="2122857"/>
              <a:ext cx="655129" cy="154781"/>
              <a:chOff x="2793492" y="3276600"/>
              <a:chExt cx="655129" cy="154781"/>
            </a:xfrm>
          </p:grpSpPr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698A93F2-1720-3D4F-885C-C7A42B96EF50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Connecteur droit 104">
                <a:extLst>
                  <a:ext uri="{FF2B5EF4-FFF2-40B4-BE49-F238E27FC236}">
                    <a16:creationId xmlns:a16="http://schemas.microsoft.com/office/drawing/2014/main" id="{6AFA4249-2E05-6E4D-BC97-1BB92D574828}"/>
                  </a:ext>
                </a:extLst>
              </p:cNvPr>
              <p:cNvCxnSpPr/>
              <p:nvPr/>
            </p:nvCxnSpPr>
            <p:spPr bwMode="auto">
              <a:xfrm>
                <a:off x="3215449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Connecteur droit 105">
                <a:extLst>
                  <a:ext uri="{FF2B5EF4-FFF2-40B4-BE49-F238E27FC236}">
                    <a16:creationId xmlns:a16="http://schemas.microsoft.com/office/drawing/2014/main" id="{93F037F5-20BC-034E-9C44-BED4C6EC7C8D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3D8D08C9-C3FE-A44F-8C0C-A97D8E08C138}"/>
                </a:ext>
              </a:extLst>
            </p:cNvPr>
            <p:cNvSpPr txBox="1"/>
            <p:nvPr/>
          </p:nvSpPr>
          <p:spPr>
            <a:xfrm>
              <a:off x="332044" y="1787775"/>
              <a:ext cx="5629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C00000"/>
                  </a:solidFill>
                </a:rPr>
                <a:t>Pulsing</a:t>
              </a:r>
            </a:p>
          </p:txBody>
        </p: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6F1A805A-0F7D-B74A-A2C5-D35FD78BD159}"/>
                </a:ext>
              </a:extLst>
            </p:cNvPr>
            <p:cNvCxnSpPr/>
            <p:nvPr/>
          </p:nvCxnSpPr>
          <p:spPr bwMode="auto">
            <a:xfrm>
              <a:off x="452131" y="2014380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40E4EE34-9AD2-B142-B341-4D9C05E1CC92}"/>
                </a:ext>
              </a:extLst>
            </p:cNvPr>
            <p:cNvSpPr txBox="1"/>
            <p:nvPr/>
          </p:nvSpPr>
          <p:spPr>
            <a:xfrm>
              <a:off x="17380" y="2049280"/>
              <a:ext cx="3513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Vin</a:t>
              </a:r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44010D3A-6B4A-C245-B7DE-5679293ECD9B}"/>
                </a:ext>
              </a:extLst>
            </p:cNvPr>
            <p:cNvSpPr txBox="1"/>
            <p:nvPr/>
          </p:nvSpPr>
          <p:spPr>
            <a:xfrm>
              <a:off x="0" y="1404618"/>
              <a:ext cx="7489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TOCHECK</a:t>
              </a:r>
            </a:p>
          </p:txBody>
        </p:sp>
        <p:cxnSp>
          <p:nvCxnSpPr>
            <p:cNvPr id="97" name="Connecteur droit 96">
              <a:extLst>
                <a:ext uri="{FF2B5EF4-FFF2-40B4-BE49-F238E27FC236}">
                  <a16:creationId xmlns:a16="http://schemas.microsoft.com/office/drawing/2014/main" id="{9715B000-4073-DE41-9C5A-87600FC5155E}"/>
                </a:ext>
              </a:extLst>
            </p:cNvPr>
            <p:cNvCxnSpPr/>
            <p:nvPr/>
          </p:nvCxnSpPr>
          <p:spPr bwMode="auto">
            <a:xfrm>
              <a:off x="2667998" y="2376054"/>
              <a:ext cx="0" cy="12737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59F90D12-8EFE-C84B-B362-3DD6564F14ED}"/>
                </a:ext>
              </a:extLst>
            </p:cNvPr>
            <p:cNvSpPr txBox="1"/>
            <p:nvPr/>
          </p:nvSpPr>
          <p:spPr>
            <a:xfrm>
              <a:off x="2593802" y="2373678"/>
              <a:ext cx="4219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VBN</a:t>
              </a:r>
            </a:p>
          </p:txBody>
        </p:sp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0FB1CA60-2006-8040-8BD4-FD24E5FF104D}"/>
                </a:ext>
              </a:extLst>
            </p:cNvPr>
            <p:cNvGrpSpPr/>
            <p:nvPr/>
          </p:nvGrpSpPr>
          <p:grpSpPr>
            <a:xfrm rot="16200000" flipH="1">
              <a:off x="1551007" y="1778139"/>
              <a:ext cx="780384" cy="154781"/>
              <a:chOff x="2873622" y="3276600"/>
              <a:chExt cx="780384" cy="154781"/>
            </a:xfrm>
          </p:grpSpPr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95202DDC-A973-804F-A118-C34A4354AB66}"/>
                  </a:ext>
                </a:extLst>
              </p:cNvPr>
              <p:cNvCxnSpPr/>
              <p:nvPr/>
            </p:nvCxnSpPr>
            <p:spPr bwMode="auto">
              <a:xfrm rot="5400000" flipV="1">
                <a:off x="2950143" y="3352480"/>
                <a:ext cx="0" cy="15304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E22C86C5-8D14-CF45-A065-D19C1B5EDD74}"/>
                  </a:ext>
                </a:extLst>
              </p:cNvPr>
              <p:cNvCxnSpPr/>
              <p:nvPr/>
            </p:nvCxnSpPr>
            <p:spPr bwMode="auto">
              <a:xfrm rot="16200000" flipH="1">
                <a:off x="3434467" y="3196450"/>
                <a:ext cx="0" cy="439079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61367DBF-AFAC-164B-839E-B3032A4F8EBD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5E61F27B-9D73-E543-9405-3F2471EBD0F5}"/>
                </a:ext>
              </a:extLst>
            </p:cNvPr>
            <p:cNvSpPr txBox="1"/>
            <p:nvPr/>
          </p:nvSpPr>
          <p:spPr>
            <a:xfrm>
              <a:off x="1251817" y="1509955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ENA_D1P</a:t>
              </a:r>
            </a:p>
          </p:txBody>
        </p:sp>
      </p:grpSp>
      <p:grpSp>
        <p:nvGrpSpPr>
          <p:cNvPr id="155" name="Groupe 154">
            <a:extLst>
              <a:ext uri="{FF2B5EF4-FFF2-40B4-BE49-F238E27FC236}">
                <a16:creationId xmlns:a16="http://schemas.microsoft.com/office/drawing/2014/main" id="{D5DF65DF-CE51-F042-A789-F9ACE75FF4F4}"/>
              </a:ext>
            </a:extLst>
          </p:cNvPr>
          <p:cNvGrpSpPr/>
          <p:nvPr/>
        </p:nvGrpSpPr>
        <p:grpSpPr>
          <a:xfrm>
            <a:off x="1663262" y="3482806"/>
            <a:ext cx="5705244" cy="3048668"/>
            <a:chOff x="1957467" y="3429000"/>
            <a:chExt cx="5705244" cy="3048668"/>
          </a:xfrm>
        </p:grpSpPr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B47AD378-AF6A-7043-89F8-3E44F085F34A}"/>
                </a:ext>
              </a:extLst>
            </p:cNvPr>
            <p:cNvSpPr/>
            <p:nvPr/>
          </p:nvSpPr>
          <p:spPr bwMode="auto">
            <a:xfrm>
              <a:off x="1957467" y="4237381"/>
              <a:ext cx="696322" cy="692150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57" name="ZoneTexte 156">
              <a:extLst>
                <a:ext uri="{FF2B5EF4-FFF2-40B4-BE49-F238E27FC236}">
                  <a16:creationId xmlns:a16="http://schemas.microsoft.com/office/drawing/2014/main" id="{42C8C6ED-A74F-D447-B6DD-0B5E12B43BEB}"/>
                </a:ext>
              </a:extLst>
            </p:cNvPr>
            <p:cNvSpPr txBox="1"/>
            <p:nvPr/>
          </p:nvSpPr>
          <p:spPr>
            <a:xfrm>
              <a:off x="1994485" y="4283820"/>
              <a:ext cx="62228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Dac_P</a:t>
              </a:r>
              <a:endParaRPr lang="en-GB" sz="900" b="0" dirty="0"/>
            </a:p>
            <a:p>
              <a:r>
                <a:rPr lang="en-GB" sz="900" b="0" dirty="0"/>
                <a:t>1-</a:t>
              </a:r>
              <a:r>
                <a:rPr lang="en-GB" sz="900" b="0" dirty="0">
                  <a:solidFill>
                    <a:srgbClr val="C00000"/>
                  </a:solidFill>
                </a:rPr>
                <a:t>200µA</a:t>
              </a:r>
            </a:p>
            <a:p>
              <a:r>
                <a:rPr lang="en-GB" sz="900" b="0" dirty="0"/>
                <a:t>8 bits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E5295F3-8EBF-CE43-984E-733954953344}"/>
                </a:ext>
              </a:extLst>
            </p:cNvPr>
            <p:cNvSpPr/>
            <p:nvPr/>
          </p:nvSpPr>
          <p:spPr bwMode="auto">
            <a:xfrm>
              <a:off x="1957467" y="5018939"/>
              <a:ext cx="696322" cy="692150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59" name="ZoneTexte 158">
              <a:extLst>
                <a:ext uri="{FF2B5EF4-FFF2-40B4-BE49-F238E27FC236}">
                  <a16:creationId xmlns:a16="http://schemas.microsoft.com/office/drawing/2014/main" id="{D4F0FB44-9513-A14A-94F9-F36564C34B1F}"/>
                </a:ext>
              </a:extLst>
            </p:cNvPr>
            <p:cNvSpPr txBox="1"/>
            <p:nvPr/>
          </p:nvSpPr>
          <p:spPr>
            <a:xfrm>
              <a:off x="1994485" y="5074522"/>
              <a:ext cx="62228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Dac_N</a:t>
              </a:r>
              <a:endParaRPr lang="en-GB" sz="900" b="0" dirty="0"/>
            </a:p>
            <a:p>
              <a:r>
                <a:rPr lang="en-GB" sz="900" b="0" dirty="0">
                  <a:solidFill>
                    <a:srgbClr val="002060"/>
                  </a:solidFill>
                </a:rPr>
                <a:t>1</a:t>
              </a:r>
              <a:r>
                <a:rPr lang="en-GB" sz="900" b="0" dirty="0">
                  <a:solidFill>
                    <a:srgbClr val="C00000"/>
                  </a:solidFill>
                </a:rPr>
                <a:t>-200µA</a:t>
              </a:r>
            </a:p>
            <a:p>
              <a:r>
                <a:rPr lang="en-GB" sz="900" b="0" dirty="0"/>
                <a:t>8 bits</a:t>
              </a:r>
            </a:p>
          </p:txBody>
        </p:sp>
        <p:sp>
          <p:nvSpPr>
            <p:cNvPr id="160" name="ZoneTexte 159">
              <a:extLst>
                <a:ext uri="{FF2B5EF4-FFF2-40B4-BE49-F238E27FC236}">
                  <a16:creationId xmlns:a16="http://schemas.microsoft.com/office/drawing/2014/main" id="{8CC0F066-0DB2-5D49-AFE0-2D65F00C1B07}"/>
                </a:ext>
              </a:extLst>
            </p:cNvPr>
            <p:cNvSpPr txBox="1"/>
            <p:nvPr/>
          </p:nvSpPr>
          <p:spPr>
            <a:xfrm rot="16200000">
              <a:off x="3270693" y="3841286"/>
              <a:ext cx="53732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Vref_P</a:t>
              </a:r>
              <a:endParaRPr lang="en-GB" sz="900" b="0" dirty="0"/>
            </a:p>
          </p:txBody>
        </p:sp>
        <p:sp>
          <p:nvSpPr>
            <p:cNvPr id="161" name="ZoneTexte 160">
              <a:extLst>
                <a:ext uri="{FF2B5EF4-FFF2-40B4-BE49-F238E27FC236}">
                  <a16:creationId xmlns:a16="http://schemas.microsoft.com/office/drawing/2014/main" id="{335A0052-F695-5B4D-8965-2DCFD0418BE4}"/>
                </a:ext>
              </a:extLst>
            </p:cNvPr>
            <p:cNvSpPr txBox="1"/>
            <p:nvPr/>
          </p:nvSpPr>
          <p:spPr>
            <a:xfrm rot="16200000">
              <a:off x="3652731" y="3871069"/>
              <a:ext cx="54374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Vref_N</a:t>
              </a:r>
              <a:endParaRPr lang="en-GB" sz="900" b="0" dirty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8040769-8C71-5A4D-A1D9-E45D5E209FDF}"/>
                </a:ext>
              </a:extLst>
            </p:cNvPr>
            <p:cNvSpPr/>
            <p:nvPr/>
          </p:nvSpPr>
          <p:spPr bwMode="auto">
            <a:xfrm>
              <a:off x="1960590" y="5785518"/>
              <a:ext cx="696322" cy="692150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63" name="ZoneTexte 162">
              <a:extLst>
                <a:ext uri="{FF2B5EF4-FFF2-40B4-BE49-F238E27FC236}">
                  <a16:creationId xmlns:a16="http://schemas.microsoft.com/office/drawing/2014/main" id="{5456B543-5E64-6549-912C-5A7D0584313B}"/>
                </a:ext>
              </a:extLst>
            </p:cNvPr>
            <p:cNvSpPr txBox="1"/>
            <p:nvPr/>
          </p:nvSpPr>
          <p:spPr>
            <a:xfrm>
              <a:off x="1991997" y="5909427"/>
              <a:ext cx="63350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Dac_CM</a:t>
              </a:r>
              <a:endParaRPr lang="en-GB" sz="900" b="0" dirty="0"/>
            </a:p>
            <a:p>
              <a:r>
                <a:rPr lang="en-GB" sz="900" b="0" dirty="0"/>
                <a:t>3-7µA</a:t>
              </a:r>
            </a:p>
            <a:p>
              <a:r>
                <a:rPr lang="en-GB" sz="900" b="0" dirty="0"/>
                <a:t>8 bits</a:t>
              </a:r>
            </a:p>
          </p:txBody>
        </p:sp>
        <p:grpSp>
          <p:nvGrpSpPr>
            <p:cNvPr id="164" name="Groupe 163">
              <a:extLst>
                <a:ext uri="{FF2B5EF4-FFF2-40B4-BE49-F238E27FC236}">
                  <a16:creationId xmlns:a16="http://schemas.microsoft.com/office/drawing/2014/main" id="{21194809-DC91-C24D-B94B-C50FE19AF944}"/>
                </a:ext>
              </a:extLst>
            </p:cNvPr>
            <p:cNvGrpSpPr/>
            <p:nvPr/>
          </p:nvGrpSpPr>
          <p:grpSpPr>
            <a:xfrm>
              <a:off x="2653788" y="6053241"/>
              <a:ext cx="1654162" cy="154781"/>
              <a:chOff x="2793492" y="3276600"/>
              <a:chExt cx="1654162" cy="154781"/>
            </a:xfrm>
          </p:grpSpPr>
          <p:cxnSp>
            <p:nvCxnSpPr>
              <p:cNvPr id="258" name="Connecteur droit 257">
                <a:extLst>
                  <a:ext uri="{FF2B5EF4-FFF2-40B4-BE49-F238E27FC236}">
                    <a16:creationId xmlns:a16="http://schemas.microsoft.com/office/drawing/2014/main" id="{43A05825-F731-F14E-AC31-A1F67B127B8D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9" name="Connecteur droit 258">
                <a:extLst>
                  <a:ext uri="{FF2B5EF4-FFF2-40B4-BE49-F238E27FC236}">
                    <a16:creationId xmlns:a16="http://schemas.microsoft.com/office/drawing/2014/main" id="{AA37835A-3231-FC46-840E-F2CA43B337B2}"/>
                  </a:ext>
                </a:extLst>
              </p:cNvPr>
              <p:cNvCxnSpPr/>
              <p:nvPr/>
            </p:nvCxnSpPr>
            <p:spPr bwMode="auto">
              <a:xfrm flipV="1">
                <a:off x="3214929" y="3415989"/>
                <a:ext cx="1232725" cy="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0" name="Connecteur droit 259">
                <a:extLst>
                  <a:ext uri="{FF2B5EF4-FFF2-40B4-BE49-F238E27FC236}">
                    <a16:creationId xmlns:a16="http://schemas.microsoft.com/office/drawing/2014/main" id="{2FCBA84E-04E0-A946-8C3E-859EA0283417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65" name="ZoneTexte 164">
              <a:extLst>
                <a:ext uri="{FF2B5EF4-FFF2-40B4-BE49-F238E27FC236}">
                  <a16:creationId xmlns:a16="http://schemas.microsoft.com/office/drawing/2014/main" id="{CB178F07-C860-C84E-80A5-C0CA1BA44194}"/>
                </a:ext>
              </a:extLst>
            </p:cNvPr>
            <p:cNvSpPr txBox="1"/>
            <p:nvPr/>
          </p:nvSpPr>
          <p:spPr>
            <a:xfrm rot="16200000">
              <a:off x="3991353" y="3936991"/>
              <a:ext cx="42191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VBN</a:t>
              </a:r>
            </a:p>
          </p:txBody>
        </p:sp>
        <p:cxnSp>
          <p:nvCxnSpPr>
            <p:cNvPr id="166" name="Connecteur droit 165">
              <a:extLst>
                <a:ext uri="{FF2B5EF4-FFF2-40B4-BE49-F238E27FC236}">
                  <a16:creationId xmlns:a16="http://schemas.microsoft.com/office/drawing/2014/main" id="{74B0D647-3E6D-4E42-AB32-29CA8A0B8127}"/>
                </a:ext>
              </a:extLst>
            </p:cNvPr>
            <p:cNvCxnSpPr>
              <a:stCxn id="165" idx="1"/>
            </p:cNvCxnSpPr>
            <p:nvPr/>
          </p:nvCxnSpPr>
          <p:spPr bwMode="auto">
            <a:xfrm flipH="1">
              <a:off x="4189289" y="4263363"/>
              <a:ext cx="13020" cy="1942278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7" name="Groupe 166">
              <a:extLst>
                <a:ext uri="{FF2B5EF4-FFF2-40B4-BE49-F238E27FC236}">
                  <a16:creationId xmlns:a16="http://schemas.microsoft.com/office/drawing/2014/main" id="{E71F4D51-CA86-5C49-9367-0BEA49B34C3F}"/>
                </a:ext>
              </a:extLst>
            </p:cNvPr>
            <p:cNvGrpSpPr/>
            <p:nvPr/>
          </p:nvGrpSpPr>
          <p:grpSpPr>
            <a:xfrm>
              <a:off x="4263132" y="6039926"/>
              <a:ext cx="673407" cy="154781"/>
              <a:chOff x="2793492" y="3276600"/>
              <a:chExt cx="673407" cy="154781"/>
            </a:xfrm>
          </p:grpSpPr>
          <p:cxnSp>
            <p:nvCxnSpPr>
              <p:cNvPr id="255" name="Connecteur droit 254">
                <a:extLst>
                  <a:ext uri="{FF2B5EF4-FFF2-40B4-BE49-F238E27FC236}">
                    <a16:creationId xmlns:a16="http://schemas.microsoft.com/office/drawing/2014/main" id="{9B4EEE9B-E37C-F243-A239-F0ED2B2D4C2E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6" name="Connecteur droit 255">
                <a:extLst>
                  <a:ext uri="{FF2B5EF4-FFF2-40B4-BE49-F238E27FC236}">
                    <a16:creationId xmlns:a16="http://schemas.microsoft.com/office/drawing/2014/main" id="{75D9EA4B-CDDE-6A42-B248-6AFB6057C60B}"/>
                  </a:ext>
                </a:extLst>
              </p:cNvPr>
              <p:cNvCxnSpPr/>
              <p:nvPr/>
            </p:nvCxnSpPr>
            <p:spPr bwMode="auto">
              <a:xfrm>
                <a:off x="3214929" y="3415989"/>
                <a:ext cx="25197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" name="Connecteur droit 256">
                <a:extLst>
                  <a:ext uri="{FF2B5EF4-FFF2-40B4-BE49-F238E27FC236}">
                    <a16:creationId xmlns:a16="http://schemas.microsoft.com/office/drawing/2014/main" id="{57458A88-2E04-AD43-B9DC-B12F61390A38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8" name="Connecteur droit 167">
              <a:extLst>
                <a:ext uri="{FF2B5EF4-FFF2-40B4-BE49-F238E27FC236}">
                  <a16:creationId xmlns:a16="http://schemas.microsoft.com/office/drawing/2014/main" id="{AE57AA4B-549E-544A-8FE7-C4F384E05550}"/>
                </a:ext>
              </a:extLst>
            </p:cNvPr>
            <p:cNvCxnSpPr/>
            <p:nvPr/>
          </p:nvCxnSpPr>
          <p:spPr bwMode="auto">
            <a:xfrm>
              <a:off x="2970256" y="5901988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Connecteur droit 168">
              <a:extLst>
                <a:ext uri="{FF2B5EF4-FFF2-40B4-BE49-F238E27FC236}">
                  <a16:creationId xmlns:a16="http://schemas.microsoft.com/office/drawing/2014/main" id="{CC217BBA-C02F-9749-BDCF-3089CE2E5B31}"/>
                </a:ext>
              </a:extLst>
            </p:cNvPr>
            <p:cNvCxnSpPr/>
            <p:nvPr/>
          </p:nvCxnSpPr>
          <p:spPr bwMode="auto">
            <a:xfrm>
              <a:off x="4587214" y="5897403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0" name="ZoneTexte 169">
              <a:extLst>
                <a:ext uri="{FF2B5EF4-FFF2-40B4-BE49-F238E27FC236}">
                  <a16:creationId xmlns:a16="http://schemas.microsoft.com/office/drawing/2014/main" id="{0E5318BA-2BC6-0A4E-93EC-BD76F8210186}"/>
                </a:ext>
              </a:extLst>
            </p:cNvPr>
            <p:cNvSpPr txBox="1"/>
            <p:nvPr/>
          </p:nvSpPr>
          <p:spPr>
            <a:xfrm>
              <a:off x="2873352" y="5709861"/>
              <a:ext cx="2616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A</a:t>
              </a:r>
            </a:p>
          </p:txBody>
        </p:sp>
        <p:sp>
          <p:nvSpPr>
            <p:cNvPr id="171" name="ZoneTexte 170">
              <a:extLst>
                <a:ext uri="{FF2B5EF4-FFF2-40B4-BE49-F238E27FC236}">
                  <a16:creationId xmlns:a16="http://schemas.microsoft.com/office/drawing/2014/main" id="{1777C161-800A-0B44-A248-7B023D6F4A37}"/>
                </a:ext>
              </a:extLst>
            </p:cNvPr>
            <p:cNvSpPr txBox="1"/>
            <p:nvPr/>
          </p:nvSpPr>
          <p:spPr>
            <a:xfrm>
              <a:off x="4499957" y="5721036"/>
              <a:ext cx="26161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B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9A0F8AA3-3961-2B40-A04C-2FB7760A6F21}"/>
                </a:ext>
              </a:extLst>
            </p:cNvPr>
            <p:cNvSpPr/>
            <p:nvPr/>
          </p:nvSpPr>
          <p:spPr bwMode="auto">
            <a:xfrm>
              <a:off x="4950166" y="6078945"/>
              <a:ext cx="176061" cy="194822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73" name="ZoneTexte 172">
              <a:extLst>
                <a:ext uri="{FF2B5EF4-FFF2-40B4-BE49-F238E27FC236}">
                  <a16:creationId xmlns:a16="http://schemas.microsoft.com/office/drawing/2014/main" id="{02AA4B80-9A67-D54D-837A-553EA4DB69EB}"/>
                </a:ext>
              </a:extLst>
            </p:cNvPr>
            <p:cNvSpPr txBox="1"/>
            <p:nvPr/>
          </p:nvSpPr>
          <p:spPr>
            <a:xfrm>
              <a:off x="4843271" y="5871635"/>
              <a:ext cx="3898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Pad</a:t>
              </a:r>
            </a:p>
          </p:txBody>
        </p:sp>
        <p:cxnSp>
          <p:nvCxnSpPr>
            <p:cNvPr id="174" name="Connecteur droit 173">
              <a:extLst>
                <a:ext uri="{FF2B5EF4-FFF2-40B4-BE49-F238E27FC236}">
                  <a16:creationId xmlns:a16="http://schemas.microsoft.com/office/drawing/2014/main" id="{BF1AB02A-4176-044F-8542-CF6C7B262252}"/>
                </a:ext>
              </a:extLst>
            </p:cNvPr>
            <p:cNvCxnSpPr/>
            <p:nvPr/>
          </p:nvCxnSpPr>
          <p:spPr bwMode="auto">
            <a:xfrm>
              <a:off x="4467371" y="4283820"/>
              <a:ext cx="0" cy="1137192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5" name="ZoneTexte 174">
              <a:extLst>
                <a:ext uri="{FF2B5EF4-FFF2-40B4-BE49-F238E27FC236}">
                  <a16:creationId xmlns:a16="http://schemas.microsoft.com/office/drawing/2014/main" id="{9C6C5B8E-16B7-1B47-AEFC-1516B050BAFA}"/>
                </a:ext>
              </a:extLst>
            </p:cNvPr>
            <p:cNvSpPr txBox="1"/>
            <p:nvPr/>
          </p:nvSpPr>
          <p:spPr>
            <a:xfrm rot="16200000">
              <a:off x="4323940" y="3926992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VBP</a:t>
              </a:r>
            </a:p>
          </p:txBody>
        </p:sp>
        <p:cxnSp>
          <p:nvCxnSpPr>
            <p:cNvPr id="176" name="Connecteur droit 175">
              <a:extLst>
                <a:ext uri="{FF2B5EF4-FFF2-40B4-BE49-F238E27FC236}">
                  <a16:creationId xmlns:a16="http://schemas.microsoft.com/office/drawing/2014/main" id="{C637B05F-77F6-004D-B0E4-0430AAFD510E}"/>
                </a:ext>
              </a:extLst>
            </p:cNvPr>
            <p:cNvCxnSpPr/>
            <p:nvPr/>
          </p:nvCxnSpPr>
          <p:spPr bwMode="auto">
            <a:xfrm>
              <a:off x="3548503" y="4140450"/>
              <a:ext cx="0" cy="80624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Connecteur droit 176">
              <a:extLst>
                <a:ext uri="{FF2B5EF4-FFF2-40B4-BE49-F238E27FC236}">
                  <a16:creationId xmlns:a16="http://schemas.microsoft.com/office/drawing/2014/main" id="{C3362AF9-D613-9A4B-94C9-1D65C7210C72}"/>
                </a:ext>
              </a:extLst>
            </p:cNvPr>
            <p:cNvCxnSpPr>
              <a:stCxn id="161" idx="1"/>
            </p:cNvCxnSpPr>
            <p:nvPr/>
          </p:nvCxnSpPr>
          <p:spPr bwMode="auto">
            <a:xfrm flipH="1">
              <a:off x="3910132" y="4258355"/>
              <a:ext cx="14469" cy="1710243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997CAFC8-A47D-6146-A43C-4C122FD512E5}"/>
                </a:ext>
              </a:extLst>
            </p:cNvPr>
            <p:cNvSpPr/>
            <p:nvPr/>
          </p:nvSpPr>
          <p:spPr bwMode="auto">
            <a:xfrm>
              <a:off x="5117038" y="5105135"/>
              <a:ext cx="176061" cy="194822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79" name="ZoneTexte 178">
              <a:extLst>
                <a:ext uri="{FF2B5EF4-FFF2-40B4-BE49-F238E27FC236}">
                  <a16:creationId xmlns:a16="http://schemas.microsoft.com/office/drawing/2014/main" id="{DA839EA0-7D15-C247-8530-19DD2DEBA07E}"/>
                </a:ext>
              </a:extLst>
            </p:cNvPr>
            <p:cNvSpPr txBox="1"/>
            <p:nvPr/>
          </p:nvSpPr>
          <p:spPr>
            <a:xfrm>
              <a:off x="5008521" y="5262142"/>
              <a:ext cx="3898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Pad</a:t>
              </a:r>
            </a:p>
          </p:txBody>
        </p:sp>
        <p:sp>
          <p:nvSpPr>
            <p:cNvPr id="180" name="Accolade fermante 179">
              <a:extLst>
                <a:ext uri="{FF2B5EF4-FFF2-40B4-BE49-F238E27FC236}">
                  <a16:creationId xmlns:a16="http://schemas.microsoft.com/office/drawing/2014/main" id="{B0B7259F-E2C3-C74B-9784-15EE4BE42457}"/>
                </a:ext>
              </a:extLst>
            </p:cNvPr>
            <p:cNvSpPr/>
            <p:nvPr/>
          </p:nvSpPr>
          <p:spPr bwMode="auto">
            <a:xfrm rot="16200000">
              <a:off x="4897190" y="1473471"/>
              <a:ext cx="250104" cy="4332669"/>
            </a:xfrm>
            <a:prstGeom prst="rightBrac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1" name="ZoneTexte 180">
              <a:extLst>
                <a:ext uri="{FF2B5EF4-FFF2-40B4-BE49-F238E27FC236}">
                  <a16:creationId xmlns:a16="http://schemas.microsoft.com/office/drawing/2014/main" id="{26694184-D0A1-BC4F-B060-6BEA70123B3E}"/>
                </a:ext>
              </a:extLst>
            </p:cNvPr>
            <p:cNvSpPr txBox="1"/>
            <p:nvPr/>
          </p:nvSpPr>
          <p:spPr>
            <a:xfrm>
              <a:off x="2683153" y="3429000"/>
              <a:ext cx="8515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Column lines</a:t>
              </a:r>
            </a:p>
          </p:txBody>
        </p:sp>
        <p:cxnSp>
          <p:nvCxnSpPr>
            <p:cNvPr id="182" name="Connecteur droit 181">
              <a:extLst>
                <a:ext uri="{FF2B5EF4-FFF2-40B4-BE49-F238E27FC236}">
                  <a16:creationId xmlns:a16="http://schemas.microsoft.com/office/drawing/2014/main" id="{C28B07D4-35B8-2344-A8DD-55ED0197DBAC}"/>
                </a:ext>
              </a:extLst>
            </p:cNvPr>
            <p:cNvCxnSpPr/>
            <p:nvPr/>
          </p:nvCxnSpPr>
          <p:spPr bwMode="auto">
            <a:xfrm>
              <a:off x="5738857" y="4384879"/>
              <a:ext cx="0" cy="893277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3" name="ZoneTexte 182">
              <a:extLst>
                <a:ext uri="{FF2B5EF4-FFF2-40B4-BE49-F238E27FC236}">
                  <a16:creationId xmlns:a16="http://schemas.microsoft.com/office/drawing/2014/main" id="{F178CF2F-90CB-1743-9E48-9EA094293D17}"/>
                </a:ext>
              </a:extLst>
            </p:cNvPr>
            <p:cNvSpPr txBox="1"/>
            <p:nvPr/>
          </p:nvSpPr>
          <p:spPr>
            <a:xfrm rot="16200000">
              <a:off x="6539812" y="4126417"/>
              <a:ext cx="4411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GND</a:t>
              </a:r>
            </a:p>
          </p:txBody>
        </p:sp>
        <p:sp>
          <p:nvSpPr>
            <p:cNvPr id="184" name="ZoneTexte 183">
              <a:extLst>
                <a:ext uri="{FF2B5EF4-FFF2-40B4-BE49-F238E27FC236}">
                  <a16:creationId xmlns:a16="http://schemas.microsoft.com/office/drawing/2014/main" id="{0DD70F06-08AA-C043-B490-422CB90B0F18}"/>
                </a:ext>
              </a:extLst>
            </p:cNvPr>
            <p:cNvSpPr txBox="1"/>
            <p:nvPr/>
          </p:nvSpPr>
          <p:spPr>
            <a:xfrm rot="16200000">
              <a:off x="6805535" y="4126417"/>
              <a:ext cx="4283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VDD</a:t>
              </a:r>
            </a:p>
          </p:txBody>
        </p:sp>
        <p:grpSp>
          <p:nvGrpSpPr>
            <p:cNvPr id="185" name="Groupe 184">
              <a:extLst>
                <a:ext uri="{FF2B5EF4-FFF2-40B4-BE49-F238E27FC236}">
                  <a16:creationId xmlns:a16="http://schemas.microsoft.com/office/drawing/2014/main" id="{AEEA718B-0453-A84F-9433-54A2A8C20BD7}"/>
                </a:ext>
              </a:extLst>
            </p:cNvPr>
            <p:cNvGrpSpPr/>
            <p:nvPr/>
          </p:nvGrpSpPr>
          <p:grpSpPr>
            <a:xfrm>
              <a:off x="2658910" y="4186950"/>
              <a:ext cx="894928" cy="154781"/>
              <a:chOff x="2793492" y="3276600"/>
              <a:chExt cx="894928" cy="154781"/>
            </a:xfrm>
          </p:grpSpPr>
          <p:cxnSp>
            <p:nvCxnSpPr>
              <p:cNvPr id="252" name="Connecteur droit 251">
                <a:extLst>
                  <a:ext uri="{FF2B5EF4-FFF2-40B4-BE49-F238E27FC236}">
                    <a16:creationId xmlns:a16="http://schemas.microsoft.com/office/drawing/2014/main" id="{9AAACF5D-8B73-7B41-B44D-F50512997A23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3" name="Connecteur droit 252">
                <a:extLst>
                  <a:ext uri="{FF2B5EF4-FFF2-40B4-BE49-F238E27FC236}">
                    <a16:creationId xmlns:a16="http://schemas.microsoft.com/office/drawing/2014/main" id="{AFE49A0C-E189-E54D-94A2-CCC5650981E8}"/>
                  </a:ext>
                </a:extLst>
              </p:cNvPr>
              <p:cNvCxnSpPr/>
              <p:nvPr/>
            </p:nvCxnSpPr>
            <p:spPr bwMode="auto">
              <a:xfrm flipV="1">
                <a:off x="3214929" y="3413406"/>
                <a:ext cx="473491" cy="2583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4" name="Connecteur droit 253">
                <a:extLst>
                  <a:ext uri="{FF2B5EF4-FFF2-40B4-BE49-F238E27FC236}">
                    <a16:creationId xmlns:a16="http://schemas.microsoft.com/office/drawing/2014/main" id="{9FC09BCC-A4B9-A441-B7CB-6C3D324A58E8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86" name="Connecteur droit 185">
              <a:extLst>
                <a:ext uri="{FF2B5EF4-FFF2-40B4-BE49-F238E27FC236}">
                  <a16:creationId xmlns:a16="http://schemas.microsoft.com/office/drawing/2014/main" id="{32174D13-0606-8F4A-AB19-3405E43DB422}"/>
                </a:ext>
              </a:extLst>
            </p:cNvPr>
            <p:cNvCxnSpPr/>
            <p:nvPr/>
          </p:nvCxnSpPr>
          <p:spPr bwMode="auto">
            <a:xfrm>
              <a:off x="3068738" y="4119271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Connecteur droit 186">
              <a:extLst>
                <a:ext uri="{FF2B5EF4-FFF2-40B4-BE49-F238E27FC236}">
                  <a16:creationId xmlns:a16="http://schemas.microsoft.com/office/drawing/2014/main" id="{CF34A15A-448C-074B-ABE7-66517103D51D}"/>
                </a:ext>
              </a:extLst>
            </p:cNvPr>
            <p:cNvCxnSpPr/>
            <p:nvPr/>
          </p:nvCxnSpPr>
          <p:spPr bwMode="auto">
            <a:xfrm>
              <a:off x="2977409" y="4031973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88" name="Groupe 187">
              <a:extLst>
                <a:ext uri="{FF2B5EF4-FFF2-40B4-BE49-F238E27FC236}">
                  <a16:creationId xmlns:a16="http://schemas.microsoft.com/office/drawing/2014/main" id="{DC560123-5B94-FF40-8C81-528DC4F22BBB}"/>
                </a:ext>
              </a:extLst>
            </p:cNvPr>
            <p:cNvGrpSpPr/>
            <p:nvPr/>
          </p:nvGrpSpPr>
          <p:grpSpPr>
            <a:xfrm rot="16200000">
              <a:off x="3036186" y="4472585"/>
              <a:ext cx="474754" cy="154781"/>
              <a:chOff x="2873622" y="3276600"/>
              <a:chExt cx="474754" cy="154781"/>
            </a:xfrm>
          </p:grpSpPr>
          <p:cxnSp>
            <p:nvCxnSpPr>
              <p:cNvPr id="249" name="Connecteur droit 248">
                <a:extLst>
                  <a:ext uri="{FF2B5EF4-FFF2-40B4-BE49-F238E27FC236}">
                    <a16:creationId xmlns:a16="http://schemas.microsoft.com/office/drawing/2014/main" id="{253B6383-B32E-C344-92CE-D628E68EC7E5}"/>
                  </a:ext>
                </a:extLst>
              </p:cNvPr>
              <p:cNvCxnSpPr/>
              <p:nvPr/>
            </p:nvCxnSpPr>
            <p:spPr bwMode="auto">
              <a:xfrm rot="5400000" flipV="1">
                <a:off x="2950143" y="3352480"/>
                <a:ext cx="0" cy="15304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Connecteur droit 249">
                <a:extLst>
                  <a:ext uri="{FF2B5EF4-FFF2-40B4-BE49-F238E27FC236}">
                    <a16:creationId xmlns:a16="http://schemas.microsoft.com/office/drawing/2014/main" id="{4A190480-E35A-4F44-A40E-3C76265A74AA}"/>
                  </a:ext>
                </a:extLst>
              </p:cNvPr>
              <p:cNvCxnSpPr/>
              <p:nvPr/>
            </p:nvCxnSpPr>
            <p:spPr bwMode="auto">
              <a:xfrm rot="5400000" flipV="1">
                <a:off x="3281652" y="3349265"/>
                <a:ext cx="0" cy="133449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Connecteur droit 250">
                <a:extLst>
                  <a:ext uri="{FF2B5EF4-FFF2-40B4-BE49-F238E27FC236}">
                    <a16:creationId xmlns:a16="http://schemas.microsoft.com/office/drawing/2014/main" id="{5E7C89CA-CCAB-2E48-ACFE-99F5287C9709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89" name="Connecteur droit 188">
              <a:extLst>
                <a:ext uri="{FF2B5EF4-FFF2-40B4-BE49-F238E27FC236}">
                  <a16:creationId xmlns:a16="http://schemas.microsoft.com/office/drawing/2014/main" id="{671FD484-3F91-B24B-B470-7EBC8A86D33A}"/>
                </a:ext>
              </a:extLst>
            </p:cNvPr>
            <p:cNvCxnSpPr/>
            <p:nvPr/>
          </p:nvCxnSpPr>
          <p:spPr bwMode="auto">
            <a:xfrm>
              <a:off x="3072621" y="4551014"/>
              <a:ext cx="215345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0" name="ZoneTexte 189">
              <a:extLst>
                <a:ext uri="{FF2B5EF4-FFF2-40B4-BE49-F238E27FC236}">
                  <a16:creationId xmlns:a16="http://schemas.microsoft.com/office/drawing/2014/main" id="{C0DDF3E0-4406-B143-9CA2-16BA38BB8012}"/>
                </a:ext>
              </a:extLst>
            </p:cNvPr>
            <p:cNvSpPr txBox="1"/>
            <p:nvPr/>
          </p:nvSpPr>
          <p:spPr>
            <a:xfrm>
              <a:off x="2692931" y="3860618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ENA_IP</a:t>
              </a:r>
            </a:p>
          </p:txBody>
        </p:sp>
        <p:sp>
          <p:nvSpPr>
            <p:cNvPr id="191" name="ZoneTexte 190">
              <a:extLst>
                <a:ext uri="{FF2B5EF4-FFF2-40B4-BE49-F238E27FC236}">
                  <a16:creationId xmlns:a16="http://schemas.microsoft.com/office/drawing/2014/main" id="{E3C83E0E-DC45-4547-806C-302C63961D66}"/>
                </a:ext>
              </a:extLst>
            </p:cNvPr>
            <p:cNvSpPr txBox="1"/>
            <p:nvPr/>
          </p:nvSpPr>
          <p:spPr>
            <a:xfrm>
              <a:off x="2648129" y="4561729"/>
              <a:ext cx="6591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ENA_IPb</a:t>
              </a:r>
              <a:endParaRPr lang="en-GB" sz="900" b="0" dirty="0"/>
            </a:p>
          </p:txBody>
        </p:sp>
        <p:sp>
          <p:nvSpPr>
            <p:cNvPr id="192" name="ZoneTexte 191">
              <a:extLst>
                <a:ext uri="{FF2B5EF4-FFF2-40B4-BE49-F238E27FC236}">
                  <a16:creationId xmlns:a16="http://schemas.microsoft.com/office/drawing/2014/main" id="{7D170EEE-075E-2949-A315-59425B9BA60E}"/>
                </a:ext>
              </a:extLst>
            </p:cNvPr>
            <p:cNvSpPr txBox="1"/>
            <p:nvPr/>
          </p:nvSpPr>
          <p:spPr>
            <a:xfrm>
              <a:off x="3174864" y="4756438"/>
              <a:ext cx="320921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b="0" dirty="0"/>
                <a:t>VDD</a:t>
              </a:r>
            </a:p>
          </p:txBody>
        </p:sp>
        <p:grpSp>
          <p:nvGrpSpPr>
            <p:cNvPr id="193" name="Groupe 192">
              <a:extLst>
                <a:ext uri="{FF2B5EF4-FFF2-40B4-BE49-F238E27FC236}">
                  <a16:creationId xmlns:a16="http://schemas.microsoft.com/office/drawing/2014/main" id="{FBB4AF35-AABC-7949-9310-874D62F498C5}"/>
                </a:ext>
              </a:extLst>
            </p:cNvPr>
            <p:cNvGrpSpPr/>
            <p:nvPr/>
          </p:nvGrpSpPr>
          <p:grpSpPr>
            <a:xfrm>
              <a:off x="2663230" y="5046233"/>
              <a:ext cx="1250321" cy="154781"/>
              <a:chOff x="2793492" y="3276600"/>
              <a:chExt cx="1250321" cy="154781"/>
            </a:xfrm>
          </p:grpSpPr>
          <p:cxnSp>
            <p:nvCxnSpPr>
              <p:cNvPr id="246" name="Connecteur droit 245">
                <a:extLst>
                  <a:ext uri="{FF2B5EF4-FFF2-40B4-BE49-F238E27FC236}">
                    <a16:creationId xmlns:a16="http://schemas.microsoft.com/office/drawing/2014/main" id="{A81877AB-568A-E543-8FF8-45CBCD92CE6B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Connecteur droit 246">
                <a:extLst>
                  <a:ext uri="{FF2B5EF4-FFF2-40B4-BE49-F238E27FC236}">
                    <a16:creationId xmlns:a16="http://schemas.microsoft.com/office/drawing/2014/main" id="{F6021A08-61A0-4A4F-8224-EF186BFC4F99}"/>
                  </a:ext>
                </a:extLst>
              </p:cNvPr>
              <p:cNvCxnSpPr/>
              <p:nvPr/>
            </p:nvCxnSpPr>
            <p:spPr bwMode="auto">
              <a:xfrm flipV="1">
                <a:off x="3214929" y="3415989"/>
                <a:ext cx="828884" cy="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Connecteur droit 247">
                <a:extLst>
                  <a:ext uri="{FF2B5EF4-FFF2-40B4-BE49-F238E27FC236}">
                    <a16:creationId xmlns:a16="http://schemas.microsoft.com/office/drawing/2014/main" id="{68C501D0-1BB0-E540-93C8-307037F76F0A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4" name="Connecteur droit 193">
              <a:extLst>
                <a:ext uri="{FF2B5EF4-FFF2-40B4-BE49-F238E27FC236}">
                  <a16:creationId xmlns:a16="http://schemas.microsoft.com/office/drawing/2014/main" id="{27D09C75-7A02-0E4F-B44F-ED600C84EFE9}"/>
                </a:ext>
              </a:extLst>
            </p:cNvPr>
            <p:cNvCxnSpPr/>
            <p:nvPr/>
          </p:nvCxnSpPr>
          <p:spPr bwMode="auto">
            <a:xfrm>
              <a:off x="3073058" y="4978554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Connecteur droit 194">
              <a:extLst>
                <a:ext uri="{FF2B5EF4-FFF2-40B4-BE49-F238E27FC236}">
                  <a16:creationId xmlns:a16="http://schemas.microsoft.com/office/drawing/2014/main" id="{8A5D6098-2C38-774B-BEE9-99CA908C7A26}"/>
                </a:ext>
              </a:extLst>
            </p:cNvPr>
            <p:cNvCxnSpPr/>
            <p:nvPr/>
          </p:nvCxnSpPr>
          <p:spPr bwMode="auto">
            <a:xfrm>
              <a:off x="2981729" y="4891256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6" name="Groupe 195">
              <a:extLst>
                <a:ext uri="{FF2B5EF4-FFF2-40B4-BE49-F238E27FC236}">
                  <a16:creationId xmlns:a16="http://schemas.microsoft.com/office/drawing/2014/main" id="{691ED614-75A5-F74F-BF3F-CC682605C439}"/>
                </a:ext>
              </a:extLst>
            </p:cNvPr>
            <p:cNvGrpSpPr/>
            <p:nvPr/>
          </p:nvGrpSpPr>
          <p:grpSpPr>
            <a:xfrm rot="16200000">
              <a:off x="3040506" y="5331868"/>
              <a:ext cx="474754" cy="154781"/>
              <a:chOff x="2873622" y="3276600"/>
              <a:chExt cx="474754" cy="154781"/>
            </a:xfrm>
          </p:grpSpPr>
          <p:cxnSp>
            <p:nvCxnSpPr>
              <p:cNvPr id="243" name="Connecteur droit 242">
                <a:extLst>
                  <a:ext uri="{FF2B5EF4-FFF2-40B4-BE49-F238E27FC236}">
                    <a16:creationId xmlns:a16="http://schemas.microsoft.com/office/drawing/2014/main" id="{DC710EDA-E339-CD4E-8D80-88B5FAB91D39}"/>
                  </a:ext>
                </a:extLst>
              </p:cNvPr>
              <p:cNvCxnSpPr/>
              <p:nvPr/>
            </p:nvCxnSpPr>
            <p:spPr bwMode="auto">
              <a:xfrm rot="5400000" flipV="1">
                <a:off x="2950143" y="3352480"/>
                <a:ext cx="0" cy="15304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Connecteur droit 243">
                <a:extLst>
                  <a:ext uri="{FF2B5EF4-FFF2-40B4-BE49-F238E27FC236}">
                    <a16:creationId xmlns:a16="http://schemas.microsoft.com/office/drawing/2014/main" id="{54E92885-5AA5-AB4C-9C7A-CBE7269A7E3C}"/>
                  </a:ext>
                </a:extLst>
              </p:cNvPr>
              <p:cNvCxnSpPr/>
              <p:nvPr/>
            </p:nvCxnSpPr>
            <p:spPr bwMode="auto">
              <a:xfrm rot="5400000" flipV="1">
                <a:off x="3281652" y="3349265"/>
                <a:ext cx="0" cy="133449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Connecteur droit 244">
                <a:extLst>
                  <a:ext uri="{FF2B5EF4-FFF2-40B4-BE49-F238E27FC236}">
                    <a16:creationId xmlns:a16="http://schemas.microsoft.com/office/drawing/2014/main" id="{7E04F1BB-8BB7-3444-968D-FF988C550BBA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97" name="Connecteur droit 196">
              <a:extLst>
                <a:ext uri="{FF2B5EF4-FFF2-40B4-BE49-F238E27FC236}">
                  <a16:creationId xmlns:a16="http://schemas.microsoft.com/office/drawing/2014/main" id="{C1BA8A54-70AE-BD41-A9DD-0601E76576EC}"/>
                </a:ext>
              </a:extLst>
            </p:cNvPr>
            <p:cNvCxnSpPr/>
            <p:nvPr/>
          </p:nvCxnSpPr>
          <p:spPr bwMode="auto">
            <a:xfrm>
              <a:off x="3076941" y="5410297"/>
              <a:ext cx="215345" cy="0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98" name="ZoneTexte 197">
              <a:extLst>
                <a:ext uri="{FF2B5EF4-FFF2-40B4-BE49-F238E27FC236}">
                  <a16:creationId xmlns:a16="http://schemas.microsoft.com/office/drawing/2014/main" id="{A387D7C9-437C-6D42-BF3D-174C819AD216}"/>
                </a:ext>
              </a:extLst>
            </p:cNvPr>
            <p:cNvSpPr txBox="1"/>
            <p:nvPr/>
          </p:nvSpPr>
          <p:spPr>
            <a:xfrm>
              <a:off x="2649243" y="5421012"/>
              <a:ext cx="6655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ENA_INb</a:t>
              </a:r>
              <a:endParaRPr lang="en-GB" sz="900" b="0" dirty="0"/>
            </a:p>
          </p:txBody>
        </p:sp>
        <p:sp>
          <p:nvSpPr>
            <p:cNvPr id="199" name="ZoneTexte 198">
              <a:extLst>
                <a:ext uri="{FF2B5EF4-FFF2-40B4-BE49-F238E27FC236}">
                  <a16:creationId xmlns:a16="http://schemas.microsoft.com/office/drawing/2014/main" id="{B22287F2-E3D8-5341-9733-41BA05DBD5D3}"/>
                </a:ext>
              </a:extLst>
            </p:cNvPr>
            <p:cNvSpPr txBox="1"/>
            <p:nvPr/>
          </p:nvSpPr>
          <p:spPr>
            <a:xfrm>
              <a:off x="3148465" y="5615358"/>
              <a:ext cx="327334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b="0" dirty="0"/>
                <a:t>GND</a:t>
              </a:r>
            </a:p>
          </p:txBody>
        </p:sp>
        <p:sp>
          <p:nvSpPr>
            <p:cNvPr id="200" name="ZoneTexte 199">
              <a:extLst>
                <a:ext uri="{FF2B5EF4-FFF2-40B4-BE49-F238E27FC236}">
                  <a16:creationId xmlns:a16="http://schemas.microsoft.com/office/drawing/2014/main" id="{80D09EB8-E047-6E48-BD2C-A706D1760CDE}"/>
                </a:ext>
              </a:extLst>
            </p:cNvPr>
            <p:cNvSpPr txBox="1"/>
            <p:nvPr/>
          </p:nvSpPr>
          <p:spPr>
            <a:xfrm>
              <a:off x="2638633" y="4720370"/>
              <a:ext cx="6014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ENA_IN</a:t>
              </a:r>
            </a:p>
          </p:txBody>
        </p:sp>
        <p:cxnSp>
          <p:nvCxnSpPr>
            <p:cNvPr id="201" name="Connecteur droit 200">
              <a:extLst>
                <a:ext uri="{FF2B5EF4-FFF2-40B4-BE49-F238E27FC236}">
                  <a16:creationId xmlns:a16="http://schemas.microsoft.com/office/drawing/2014/main" id="{5FDE9C03-2F44-934F-9C0A-8651841F5193}"/>
                </a:ext>
              </a:extLst>
            </p:cNvPr>
            <p:cNvCxnSpPr/>
            <p:nvPr/>
          </p:nvCxnSpPr>
          <p:spPr bwMode="auto">
            <a:xfrm>
              <a:off x="5969169" y="4393429"/>
              <a:ext cx="0" cy="893277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" name="Connecteur droit 201">
              <a:extLst>
                <a:ext uri="{FF2B5EF4-FFF2-40B4-BE49-F238E27FC236}">
                  <a16:creationId xmlns:a16="http://schemas.microsoft.com/office/drawing/2014/main" id="{09D9900E-D9A2-DF43-B69E-B71E0266EE6D}"/>
                </a:ext>
              </a:extLst>
            </p:cNvPr>
            <p:cNvCxnSpPr/>
            <p:nvPr/>
          </p:nvCxnSpPr>
          <p:spPr bwMode="auto">
            <a:xfrm>
              <a:off x="6772151" y="4407265"/>
              <a:ext cx="0" cy="893277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3" name="Connecteur droit 202">
              <a:extLst>
                <a:ext uri="{FF2B5EF4-FFF2-40B4-BE49-F238E27FC236}">
                  <a16:creationId xmlns:a16="http://schemas.microsoft.com/office/drawing/2014/main" id="{1FC46389-00C8-6348-99F6-26E364A62E3F}"/>
                </a:ext>
              </a:extLst>
            </p:cNvPr>
            <p:cNvCxnSpPr/>
            <p:nvPr/>
          </p:nvCxnSpPr>
          <p:spPr bwMode="auto">
            <a:xfrm>
              <a:off x="7032993" y="4406680"/>
              <a:ext cx="0" cy="893277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4" name="ZoneTexte 203">
              <a:extLst>
                <a:ext uri="{FF2B5EF4-FFF2-40B4-BE49-F238E27FC236}">
                  <a16:creationId xmlns:a16="http://schemas.microsoft.com/office/drawing/2014/main" id="{C69C2B32-5944-714F-82B9-AFC152EA14B8}"/>
                </a:ext>
              </a:extLst>
            </p:cNvPr>
            <p:cNvSpPr txBox="1"/>
            <p:nvPr/>
          </p:nvSpPr>
          <p:spPr>
            <a:xfrm rot="16200000">
              <a:off x="5375721" y="3985099"/>
              <a:ext cx="72968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ENA_CM1</a:t>
              </a:r>
            </a:p>
          </p:txBody>
        </p:sp>
        <p:sp>
          <p:nvSpPr>
            <p:cNvPr id="205" name="ZoneTexte 204">
              <a:extLst>
                <a:ext uri="{FF2B5EF4-FFF2-40B4-BE49-F238E27FC236}">
                  <a16:creationId xmlns:a16="http://schemas.microsoft.com/office/drawing/2014/main" id="{D3FB3EA7-8241-5048-860F-7BE41417F02A}"/>
                </a:ext>
              </a:extLst>
            </p:cNvPr>
            <p:cNvSpPr txBox="1"/>
            <p:nvPr/>
          </p:nvSpPr>
          <p:spPr>
            <a:xfrm rot="16200000">
              <a:off x="5631176" y="3973071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ENA_D2P</a:t>
              </a:r>
            </a:p>
          </p:txBody>
        </p:sp>
        <p:cxnSp>
          <p:nvCxnSpPr>
            <p:cNvPr id="206" name="Connecteur droit 205">
              <a:extLst>
                <a:ext uri="{FF2B5EF4-FFF2-40B4-BE49-F238E27FC236}">
                  <a16:creationId xmlns:a16="http://schemas.microsoft.com/office/drawing/2014/main" id="{8205C549-415C-534F-BFB2-0598F9A4C766}"/>
                </a:ext>
              </a:extLst>
            </p:cNvPr>
            <p:cNvCxnSpPr/>
            <p:nvPr/>
          </p:nvCxnSpPr>
          <p:spPr bwMode="auto">
            <a:xfrm>
              <a:off x="6501397" y="4392844"/>
              <a:ext cx="0" cy="1766292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7" name="ZoneTexte 206">
              <a:extLst>
                <a:ext uri="{FF2B5EF4-FFF2-40B4-BE49-F238E27FC236}">
                  <a16:creationId xmlns:a16="http://schemas.microsoft.com/office/drawing/2014/main" id="{38B5AF1B-6B4A-474E-AA0E-49CE124DBAA2}"/>
                </a:ext>
              </a:extLst>
            </p:cNvPr>
            <p:cNvSpPr txBox="1"/>
            <p:nvPr/>
          </p:nvSpPr>
          <p:spPr>
            <a:xfrm rot="16200000">
              <a:off x="6217186" y="4034065"/>
              <a:ext cx="5757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VBNadj</a:t>
              </a:r>
              <a:endParaRPr lang="en-GB" sz="900" b="0" dirty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E9BF2C78-AB29-C242-AD53-3B29D337ECDC}"/>
                </a:ext>
              </a:extLst>
            </p:cNvPr>
            <p:cNvSpPr/>
            <p:nvPr/>
          </p:nvSpPr>
          <p:spPr bwMode="auto">
            <a:xfrm flipH="1">
              <a:off x="6966389" y="5768282"/>
              <a:ext cx="696322" cy="692150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9" name="ZoneTexte 208">
              <a:extLst>
                <a:ext uri="{FF2B5EF4-FFF2-40B4-BE49-F238E27FC236}">
                  <a16:creationId xmlns:a16="http://schemas.microsoft.com/office/drawing/2014/main" id="{53EBD1F2-B30B-3348-A4B5-CD396F7B613E}"/>
                </a:ext>
              </a:extLst>
            </p:cNvPr>
            <p:cNvSpPr txBox="1"/>
            <p:nvPr/>
          </p:nvSpPr>
          <p:spPr>
            <a:xfrm flipH="1">
              <a:off x="6994591" y="5892191"/>
              <a:ext cx="63991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Dac_Iadj</a:t>
              </a:r>
              <a:endParaRPr lang="en-GB" sz="900" b="0" dirty="0"/>
            </a:p>
            <a:p>
              <a:r>
                <a:rPr lang="en-GB" sz="900" b="0" dirty="0"/>
                <a:t>0-5µA</a:t>
              </a:r>
            </a:p>
            <a:p>
              <a:r>
                <a:rPr lang="en-GB" sz="900" b="0" dirty="0"/>
                <a:t>8 bits</a:t>
              </a:r>
            </a:p>
          </p:txBody>
        </p:sp>
        <p:grpSp>
          <p:nvGrpSpPr>
            <p:cNvPr id="210" name="Groupe 209">
              <a:extLst>
                <a:ext uri="{FF2B5EF4-FFF2-40B4-BE49-F238E27FC236}">
                  <a16:creationId xmlns:a16="http://schemas.microsoft.com/office/drawing/2014/main" id="{A04E50BF-8D18-4B4E-A06A-855254FF6225}"/>
                </a:ext>
              </a:extLst>
            </p:cNvPr>
            <p:cNvGrpSpPr/>
            <p:nvPr/>
          </p:nvGrpSpPr>
          <p:grpSpPr>
            <a:xfrm flipH="1">
              <a:off x="6334323" y="6036005"/>
              <a:ext cx="635190" cy="154781"/>
              <a:chOff x="2793492" y="3276600"/>
              <a:chExt cx="635190" cy="154781"/>
            </a:xfrm>
          </p:grpSpPr>
          <p:cxnSp>
            <p:nvCxnSpPr>
              <p:cNvPr id="240" name="Connecteur droit 239">
                <a:extLst>
                  <a:ext uri="{FF2B5EF4-FFF2-40B4-BE49-F238E27FC236}">
                    <a16:creationId xmlns:a16="http://schemas.microsoft.com/office/drawing/2014/main" id="{5F557D3D-492C-F341-9CEB-491ADA4CCFC8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1" name="Connecteur droit 240">
                <a:extLst>
                  <a:ext uri="{FF2B5EF4-FFF2-40B4-BE49-F238E27FC236}">
                    <a16:creationId xmlns:a16="http://schemas.microsoft.com/office/drawing/2014/main" id="{C86CF946-9A53-2846-A43F-078ECF552D95}"/>
                  </a:ext>
                </a:extLst>
              </p:cNvPr>
              <p:cNvCxnSpPr/>
              <p:nvPr/>
            </p:nvCxnSpPr>
            <p:spPr bwMode="auto">
              <a:xfrm flipV="1">
                <a:off x="3214928" y="3415990"/>
                <a:ext cx="213754" cy="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Connecteur droit 241">
                <a:extLst>
                  <a:ext uri="{FF2B5EF4-FFF2-40B4-BE49-F238E27FC236}">
                    <a16:creationId xmlns:a16="http://schemas.microsoft.com/office/drawing/2014/main" id="{A2041F56-DC4A-9844-AC8A-DEA951D47F94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1" name="Groupe 210">
              <a:extLst>
                <a:ext uri="{FF2B5EF4-FFF2-40B4-BE49-F238E27FC236}">
                  <a16:creationId xmlns:a16="http://schemas.microsoft.com/office/drawing/2014/main" id="{C26A122D-3831-6D47-A9BC-1CD5369645D8}"/>
                </a:ext>
              </a:extLst>
            </p:cNvPr>
            <p:cNvGrpSpPr/>
            <p:nvPr/>
          </p:nvGrpSpPr>
          <p:grpSpPr>
            <a:xfrm flipH="1">
              <a:off x="5709457" y="6022706"/>
              <a:ext cx="673407" cy="154781"/>
              <a:chOff x="2793492" y="3276600"/>
              <a:chExt cx="673407" cy="154781"/>
            </a:xfrm>
          </p:grpSpPr>
          <p:cxnSp>
            <p:nvCxnSpPr>
              <p:cNvPr id="237" name="Connecteur droit 236">
                <a:extLst>
                  <a:ext uri="{FF2B5EF4-FFF2-40B4-BE49-F238E27FC236}">
                    <a16:creationId xmlns:a16="http://schemas.microsoft.com/office/drawing/2014/main" id="{AC857134-1732-5047-9CA3-0B73AF23EB29}"/>
                  </a:ext>
                </a:extLst>
              </p:cNvPr>
              <p:cNvCxnSpPr/>
              <p:nvPr/>
            </p:nvCxnSpPr>
            <p:spPr bwMode="auto">
              <a:xfrm>
                <a:off x="2793492" y="3429000"/>
                <a:ext cx="233172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8" name="Connecteur droit 237">
                <a:extLst>
                  <a:ext uri="{FF2B5EF4-FFF2-40B4-BE49-F238E27FC236}">
                    <a16:creationId xmlns:a16="http://schemas.microsoft.com/office/drawing/2014/main" id="{14BB3E6E-CAB6-9340-BBC4-A0DC6282CB9A}"/>
                  </a:ext>
                </a:extLst>
              </p:cNvPr>
              <p:cNvCxnSpPr/>
              <p:nvPr/>
            </p:nvCxnSpPr>
            <p:spPr bwMode="auto">
              <a:xfrm>
                <a:off x="3214929" y="3415989"/>
                <a:ext cx="25197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9" name="Connecteur droit 238">
                <a:extLst>
                  <a:ext uri="{FF2B5EF4-FFF2-40B4-BE49-F238E27FC236}">
                    <a16:creationId xmlns:a16="http://schemas.microsoft.com/office/drawing/2014/main" id="{4F084711-6509-5D49-BDA8-57C9B14EDDC1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12" name="Connecteur droit 211">
              <a:extLst>
                <a:ext uri="{FF2B5EF4-FFF2-40B4-BE49-F238E27FC236}">
                  <a16:creationId xmlns:a16="http://schemas.microsoft.com/office/drawing/2014/main" id="{2DCC0CD9-49B1-734E-B435-53D25C438588}"/>
                </a:ext>
              </a:extLst>
            </p:cNvPr>
            <p:cNvCxnSpPr/>
            <p:nvPr/>
          </p:nvCxnSpPr>
          <p:spPr bwMode="auto">
            <a:xfrm flipH="1">
              <a:off x="6653045" y="5884752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Connecteur droit 212">
              <a:extLst>
                <a:ext uri="{FF2B5EF4-FFF2-40B4-BE49-F238E27FC236}">
                  <a16:creationId xmlns:a16="http://schemas.microsoft.com/office/drawing/2014/main" id="{0254DC31-955F-4047-824B-AA1898EB988A}"/>
                </a:ext>
              </a:extLst>
            </p:cNvPr>
            <p:cNvCxnSpPr/>
            <p:nvPr/>
          </p:nvCxnSpPr>
          <p:spPr bwMode="auto">
            <a:xfrm flipH="1">
              <a:off x="6058782" y="5880183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907AA8B1-8158-CF47-B7B2-F1E619F0AEFA}"/>
                </a:ext>
              </a:extLst>
            </p:cNvPr>
            <p:cNvSpPr/>
            <p:nvPr/>
          </p:nvSpPr>
          <p:spPr bwMode="auto">
            <a:xfrm flipH="1">
              <a:off x="5519769" y="6061725"/>
              <a:ext cx="176061" cy="194822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15" name="ZoneTexte 214">
              <a:extLst>
                <a:ext uri="{FF2B5EF4-FFF2-40B4-BE49-F238E27FC236}">
                  <a16:creationId xmlns:a16="http://schemas.microsoft.com/office/drawing/2014/main" id="{0E9378E1-B06B-FE4E-B149-F96BB5D4E743}"/>
                </a:ext>
              </a:extLst>
            </p:cNvPr>
            <p:cNvSpPr txBox="1"/>
            <p:nvPr/>
          </p:nvSpPr>
          <p:spPr>
            <a:xfrm flipH="1">
              <a:off x="5406141" y="5828911"/>
              <a:ext cx="3898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Pad</a:t>
              </a:r>
            </a:p>
          </p:txBody>
        </p:sp>
        <p:sp>
          <p:nvSpPr>
            <p:cNvPr id="216" name="ZoneTexte 215">
              <a:extLst>
                <a:ext uri="{FF2B5EF4-FFF2-40B4-BE49-F238E27FC236}">
                  <a16:creationId xmlns:a16="http://schemas.microsoft.com/office/drawing/2014/main" id="{3D649E23-7FBD-F14A-9C35-CB48CF6AA821}"/>
                </a:ext>
              </a:extLst>
            </p:cNvPr>
            <p:cNvSpPr txBox="1"/>
            <p:nvPr/>
          </p:nvSpPr>
          <p:spPr>
            <a:xfrm>
              <a:off x="5913320" y="5676212"/>
              <a:ext cx="2680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C</a:t>
              </a:r>
            </a:p>
          </p:txBody>
        </p:sp>
        <p:sp>
          <p:nvSpPr>
            <p:cNvPr id="217" name="ZoneTexte 216">
              <a:extLst>
                <a:ext uri="{FF2B5EF4-FFF2-40B4-BE49-F238E27FC236}">
                  <a16:creationId xmlns:a16="http://schemas.microsoft.com/office/drawing/2014/main" id="{9D9D3EDE-C124-CF46-87F9-5102AAD42CF5}"/>
                </a:ext>
              </a:extLst>
            </p:cNvPr>
            <p:cNvSpPr txBox="1"/>
            <p:nvPr/>
          </p:nvSpPr>
          <p:spPr>
            <a:xfrm>
              <a:off x="6525335" y="5688665"/>
              <a:ext cx="2680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D</a:t>
              </a:r>
            </a:p>
          </p:txBody>
        </p:sp>
        <p:cxnSp>
          <p:nvCxnSpPr>
            <p:cNvPr id="218" name="Connecteur droit 217">
              <a:extLst>
                <a:ext uri="{FF2B5EF4-FFF2-40B4-BE49-F238E27FC236}">
                  <a16:creationId xmlns:a16="http://schemas.microsoft.com/office/drawing/2014/main" id="{398F1AAB-5C63-1841-83E2-EF08C4253E25}"/>
                </a:ext>
              </a:extLst>
            </p:cNvPr>
            <p:cNvCxnSpPr/>
            <p:nvPr/>
          </p:nvCxnSpPr>
          <p:spPr bwMode="auto">
            <a:xfrm>
              <a:off x="5519769" y="4392844"/>
              <a:ext cx="0" cy="893277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9" name="ZoneTexte 218">
              <a:extLst>
                <a:ext uri="{FF2B5EF4-FFF2-40B4-BE49-F238E27FC236}">
                  <a16:creationId xmlns:a16="http://schemas.microsoft.com/office/drawing/2014/main" id="{2D7A56D1-C03B-8944-A697-5C01DC38E928}"/>
                </a:ext>
              </a:extLst>
            </p:cNvPr>
            <p:cNvSpPr txBox="1"/>
            <p:nvPr/>
          </p:nvSpPr>
          <p:spPr>
            <a:xfrm rot="16200000">
              <a:off x="5318993" y="3985099"/>
              <a:ext cx="3513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Vin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BF9D5458-4C2D-774A-879E-67B1BAE2C827}"/>
                </a:ext>
              </a:extLst>
            </p:cNvPr>
            <p:cNvSpPr/>
            <p:nvPr/>
          </p:nvSpPr>
          <p:spPr bwMode="auto">
            <a:xfrm flipH="1">
              <a:off x="5424753" y="5305349"/>
              <a:ext cx="176061" cy="194822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1" name="ZoneTexte 220">
              <a:extLst>
                <a:ext uri="{FF2B5EF4-FFF2-40B4-BE49-F238E27FC236}">
                  <a16:creationId xmlns:a16="http://schemas.microsoft.com/office/drawing/2014/main" id="{12C9753C-C487-A44A-B1F0-CAF0293AE3F8}"/>
                </a:ext>
              </a:extLst>
            </p:cNvPr>
            <p:cNvSpPr txBox="1"/>
            <p:nvPr/>
          </p:nvSpPr>
          <p:spPr>
            <a:xfrm flipH="1">
              <a:off x="5351340" y="5500171"/>
              <a:ext cx="3898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Pad</a:t>
              </a: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2C5F10E2-633D-1249-92D3-F6C62EA5E191}"/>
                </a:ext>
              </a:extLst>
            </p:cNvPr>
            <p:cNvSpPr/>
            <p:nvPr/>
          </p:nvSpPr>
          <p:spPr bwMode="auto">
            <a:xfrm>
              <a:off x="4644385" y="4294718"/>
              <a:ext cx="696322" cy="692150"/>
            </a:xfrm>
            <a:prstGeom prst="rect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3" name="ZoneTexte 222">
              <a:extLst>
                <a:ext uri="{FF2B5EF4-FFF2-40B4-BE49-F238E27FC236}">
                  <a16:creationId xmlns:a16="http://schemas.microsoft.com/office/drawing/2014/main" id="{B15FD43D-EEA0-2349-92FE-151A1761745F}"/>
                </a:ext>
              </a:extLst>
            </p:cNvPr>
            <p:cNvSpPr txBox="1"/>
            <p:nvPr/>
          </p:nvSpPr>
          <p:spPr>
            <a:xfrm>
              <a:off x="4561271" y="4371597"/>
              <a:ext cx="84510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 err="1"/>
                <a:t>VDac_BP</a:t>
              </a:r>
              <a:endParaRPr lang="en-GB" sz="900" b="0" dirty="0"/>
            </a:p>
            <a:p>
              <a:r>
                <a:rPr lang="en-GB" sz="900" b="0" dirty="0" err="1"/>
                <a:t>Cible</a:t>
              </a:r>
              <a:r>
                <a:rPr lang="en-GB" sz="900" b="0" dirty="0"/>
                <a:t> 700mV</a:t>
              </a:r>
            </a:p>
            <a:p>
              <a:r>
                <a:rPr lang="en-GB" sz="900" b="0" dirty="0"/>
                <a:t>8 bits</a:t>
              </a:r>
            </a:p>
          </p:txBody>
        </p:sp>
        <p:grpSp>
          <p:nvGrpSpPr>
            <p:cNvPr id="224" name="Groupe 223">
              <a:extLst>
                <a:ext uri="{FF2B5EF4-FFF2-40B4-BE49-F238E27FC236}">
                  <a16:creationId xmlns:a16="http://schemas.microsoft.com/office/drawing/2014/main" id="{7C6FE004-4E96-7248-B975-61EA26C78C3F}"/>
                </a:ext>
              </a:extLst>
            </p:cNvPr>
            <p:cNvGrpSpPr/>
            <p:nvPr/>
          </p:nvGrpSpPr>
          <p:grpSpPr>
            <a:xfrm>
              <a:off x="4467371" y="5205849"/>
              <a:ext cx="648028" cy="151401"/>
              <a:chOff x="2818871" y="3415989"/>
              <a:chExt cx="648028" cy="151401"/>
            </a:xfrm>
          </p:grpSpPr>
          <p:cxnSp>
            <p:nvCxnSpPr>
              <p:cNvPr id="234" name="Connecteur droit 233">
                <a:extLst>
                  <a:ext uri="{FF2B5EF4-FFF2-40B4-BE49-F238E27FC236}">
                    <a16:creationId xmlns:a16="http://schemas.microsoft.com/office/drawing/2014/main" id="{67EECFB8-B65D-9544-8BBF-9261BCF59F5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818871" y="3429000"/>
                <a:ext cx="207793" cy="2382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5" name="Connecteur droit 234">
                <a:extLst>
                  <a:ext uri="{FF2B5EF4-FFF2-40B4-BE49-F238E27FC236}">
                    <a16:creationId xmlns:a16="http://schemas.microsoft.com/office/drawing/2014/main" id="{E1F44558-A859-DE46-B304-F9ADE14F02CE}"/>
                  </a:ext>
                </a:extLst>
              </p:cNvPr>
              <p:cNvCxnSpPr/>
              <p:nvPr/>
            </p:nvCxnSpPr>
            <p:spPr bwMode="auto">
              <a:xfrm>
                <a:off x="3214929" y="3415989"/>
                <a:ext cx="25197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Connecteur droit 235">
                <a:extLst>
                  <a:ext uri="{FF2B5EF4-FFF2-40B4-BE49-F238E27FC236}">
                    <a16:creationId xmlns:a16="http://schemas.microsoft.com/office/drawing/2014/main" id="{4FB5C362-D294-4340-AAB8-89374B265D7E}"/>
                  </a:ext>
                </a:extLst>
              </p:cNvPr>
              <p:cNvCxnSpPr/>
              <p:nvPr/>
            </p:nvCxnSpPr>
            <p:spPr bwMode="auto">
              <a:xfrm>
                <a:off x="3026664" y="3431382"/>
                <a:ext cx="186626" cy="136008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25" name="Connecteur droit 224">
              <a:extLst>
                <a:ext uri="{FF2B5EF4-FFF2-40B4-BE49-F238E27FC236}">
                  <a16:creationId xmlns:a16="http://schemas.microsoft.com/office/drawing/2014/main" id="{96A67D88-79DC-D848-9360-3F8605797D5E}"/>
                </a:ext>
              </a:extLst>
            </p:cNvPr>
            <p:cNvCxnSpPr/>
            <p:nvPr/>
          </p:nvCxnSpPr>
          <p:spPr bwMode="auto">
            <a:xfrm>
              <a:off x="4756204" y="5276020"/>
              <a:ext cx="0" cy="216954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26" name="Groupe 225">
              <a:extLst>
                <a:ext uri="{FF2B5EF4-FFF2-40B4-BE49-F238E27FC236}">
                  <a16:creationId xmlns:a16="http://schemas.microsoft.com/office/drawing/2014/main" id="{7C1FB18A-01B0-AF4C-8B4D-09011494696F}"/>
                </a:ext>
              </a:extLst>
            </p:cNvPr>
            <p:cNvGrpSpPr/>
            <p:nvPr/>
          </p:nvGrpSpPr>
          <p:grpSpPr>
            <a:xfrm>
              <a:off x="4467371" y="4604344"/>
              <a:ext cx="183290" cy="183008"/>
              <a:chOff x="2710827" y="3276600"/>
              <a:chExt cx="756072" cy="154781"/>
            </a:xfrm>
          </p:grpSpPr>
          <p:cxnSp>
            <p:nvCxnSpPr>
              <p:cNvPr id="231" name="Connecteur droit 230">
                <a:extLst>
                  <a:ext uri="{FF2B5EF4-FFF2-40B4-BE49-F238E27FC236}">
                    <a16:creationId xmlns:a16="http://schemas.microsoft.com/office/drawing/2014/main" id="{D6B6137F-E85F-164B-A089-1F5669514DC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10827" y="3429000"/>
                <a:ext cx="315835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2" name="Connecteur droit 231">
                <a:extLst>
                  <a:ext uri="{FF2B5EF4-FFF2-40B4-BE49-F238E27FC236}">
                    <a16:creationId xmlns:a16="http://schemas.microsoft.com/office/drawing/2014/main" id="{E625F2C5-CF42-F544-82D4-FFE645F46786}"/>
                  </a:ext>
                </a:extLst>
              </p:cNvPr>
              <p:cNvCxnSpPr/>
              <p:nvPr/>
            </p:nvCxnSpPr>
            <p:spPr bwMode="auto">
              <a:xfrm>
                <a:off x="3214929" y="3415989"/>
                <a:ext cx="25197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Connecteur droit 232">
                <a:extLst>
                  <a:ext uri="{FF2B5EF4-FFF2-40B4-BE49-F238E27FC236}">
                    <a16:creationId xmlns:a16="http://schemas.microsoft.com/office/drawing/2014/main" id="{C0ABD7D6-675C-F141-B904-EDF3DAD7965F}"/>
                  </a:ext>
                </a:extLst>
              </p:cNvPr>
              <p:cNvCxnSpPr/>
              <p:nvPr/>
            </p:nvCxnSpPr>
            <p:spPr bwMode="auto">
              <a:xfrm flipV="1">
                <a:off x="3026664" y="3276600"/>
                <a:ext cx="166592" cy="154781"/>
              </a:xfrm>
              <a:prstGeom prst="line">
                <a:avLst/>
              </a:prstGeom>
              <a:noFill/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27" name="ZoneTexte 226">
              <a:extLst>
                <a:ext uri="{FF2B5EF4-FFF2-40B4-BE49-F238E27FC236}">
                  <a16:creationId xmlns:a16="http://schemas.microsoft.com/office/drawing/2014/main" id="{A1A26EE1-EF21-EC47-B683-ECD1C75A3A02}"/>
                </a:ext>
              </a:extLst>
            </p:cNvPr>
            <p:cNvSpPr txBox="1"/>
            <p:nvPr/>
          </p:nvSpPr>
          <p:spPr>
            <a:xfrm>
              <a:off x="4425504" y="4384638"/>
              <a:ext cx="2680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</a:t>
              </a:r>
            </a:p>
          </p:txBody>
        </p:sp>
        <p:sp>
          <p:nvSpPr>
            <p:cNvPr id="228" name="ZoneTexte 227">
              <a:extLst>
                <a:ext uri="{FF2B5EF4-FFF2-40B4-BE49-F238E27FC236}">
                  <a16:creationId xmlns:a16="http://schemas.microsoft.com/office/drawing/2014/main" id="{FDC90597-983E-9240-9B83-E31DB0A01B0A}"/>
                </a:ext>
              </a:extLst>
            </p:cNvPr>
            <p:cNvSpPr txBox="1"/>
            <p:nvPr/>
          </p:nvSpPr>
          <p:spPr>
            <a:xfrm>
              <a:off x="4684569" y="5442384"/>
              <a:ext cx="2551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F</a:t>
              </a:r>
            </a:p>
          </p:txBody>
        </p:sp>
        <p:cxnSp>
          <p:nvCxnSpPr>
            <p:cNvPr id="229" name="Connecteur droit 228">
              <a:extLst>
                <a:ext uri="{FF2B5EF4-FFF2-40B4-BE49-F238E27FC236}">
                  <a16:creationId xmlns:a16="http://schemas.microsoft.com/office/drawing/2014/main" id="{564D35B0-D67F-644B-B39D-6EEC5E81292C}"/>
                </a:ext>
              </a:extLst>
            </p:cNvPr>
            <p:cNvCxnSpPr/>
            <p:nvPr/>
          </p:nvCxnSpPr>
          <p:spPr bwMode="auto">
            <a:xfrm>
              <a:off x="6236862" y="4393429"/>
              <a:ext cx="0" cy="893277"/>
            </a:xfrm>
            <a:prstGeom prst="line">
              <a:avLst/>
            </a:prstGeom>
            <a:noFill/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0" name="ZoneTexte 229">
              <a:extLst>
                <a:ext uri="{FF2B5EF4-FFF2-40B4-BE49-F238E27FC236}">
                  <a16:creationId xmlns:a16="http://schemas.microsoft.com/office/drawing/2014/main" id="{8EC8D6CA-D916-CE4B-AEDD-C300338843A1}"/>
                </a:ext>
              </a:extLst>
            </p:cNvPr>
            <p:cNvSpPr txBox="1"/>
            <p:nvPr/>
          </p:nvSpPr>
          <p:spPr>
            <a:xfrm rot="16200000">
              <a:off x="5874786" y="3973071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ENA_D1P</a:t>
              </a:r>
            </a:p>
          </p:txBody>
        </p:sp>
      </p:grpSp>
      <p:sp>
        <p:nvSpPr>
          <p:cNvPr id="261" name="ZoneTexte 260">
            <a:extLst>
              <a:ext uri="{FF2B5EF4-FFF2-40B4-BE49-F238E27FC236}">
                <a16:creationId xmlns:a16="http://schemas.microsoft.com/office/drawing/2014/main" id="{478B758D-DA72-9241-B42C-C087EFF9B1D9}"/>
              </a:ext>
            </a:extLst>
          </p:cNvPr>
          <p:cNvSpPr txBox="1"/>
          <p:nvPr/>
        </p:nvSpPr>
        <p:spPr>
          <a:xfrm>
            <a:off x="3067878" y="265043"/>
            <a:ext cx="295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Front End lock</a:t>
            </a:r>
          </a:p>
        </p:txBody>
      </p:sp>
    </p:spTree>
    <p:extLst>
      <p:ext uri="{BB962C8B-B14F-4D97-AF65-F5344CB8AC3E}">
        <p14:creationId xmlns:p14="http://schemas.microsoft.com/office/powerpoint/2010/main" val="1869199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79463" y="2133596"/>
            <a:ext cx="7583487" cy="420893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38" y="1290965"/>
            <a:ext cx="5496720" cy="5143500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1895241" y="3609039"/>
            <a:ext cx="192882" cy="1143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Rectangle à coins arrondis 11"/>
          <p:cNvSpPr/>
          <p:nvPr/>
        </p:nvSpPr>
        <p:spPr>
          <a:xfrm>
            <a:off x="2166032" y="3199050"/>
            <a:ext cx="192882" cy="11430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Rectangle à coins arrondis 12"/>
          <p:cNvSpPr/>
          <p:nvPr/>
        </p:nvSpPr>
        <p:spPr>
          <a:xfrm>
            <a:off x="2608425" y="2249888"/>
            <a:ext cx="192882" cy="114300"/>
          </a:xfrm>
          <a:prstGeom prst="roundRect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146" y="3016204"/>
            <a:ext cx="3087629" cy="141256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146" y="4498991"/>
            <a:ext cx="3087629" cy="1571195"/>
          </a:xfrm>
          <a:prstGeom prst="rect">
            <a:avLst/>
          </a:prstGeom>
        </p:spPr>
      </p:pic>
      <p:sp>
        <p:nvSpPr>
          <p:cNvPr id="18" name="Rectangle à coins arrondis 17"/>
          <p:cNvSpPr/>
          <p:nvPr/>
        </p:nvSpPr>
        <p:spPr>
          <a:xfrm>
            <a:off x="5907559" y="4580636"/>
            <a:ext cx="2896620" cy="1407905"/>
          </a:xfrm>
          <a:prstGeom prst="roundRect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605" y="1450415"/>
            <a:ext cx="2924574" cy="1519896"/>
          </a:xfrm>
          <a:prstGeom prst="rect">
            <a:avLst/>
          </a:prstGeom>
        </p:spPr>
      </p:pic>
      <p:cxnSp>
        <p:nvCxnSpPr>
          <p:cNvPr id="14" name="Connecteur droit 13"/>
          <p:cNvCxnSpPr>
            <a:cxnSpLocks/>
          </p:cNvCxnSpPr>
          <p:nvPr/>
        </p:nvCxnSpPr>
        <p:spPr>
          <a:xfrm flipH="1">
            <a:off x="2834050" y="2176999"/>
            <a:ext cx="3191100" cy="91796"/>
          </a:xfrm>
          <a:prstGeom prst="line">
            <a:avLst/>
          </a:prstGeom>
          <a:ln w="25400">
            <a:gradFill flip="none" rotWithShape="1">
              <a:gsLst>
                <a:gs pos="0">
                  <a:srgbClr val="FFFF00"/>
                </a:gs>
                <a:gs pos="48000">
                  <a:schemeClr val="bg1"/>
                </a:gs>
                <a:gs pos="100000">
                  <a:srgbClr val="FFFF00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cxnSpLocks/>
          </p:cNvCxnSpPr>
          <p:nvPr/>
        </p:nvCxnSpPr>
        <p:spPr>
          <a:xfrm flipH="1" flipV="1">
            <a:off x="2302797" y="3240345"/>
            <a:ext cx="3687602" cy="463613"/>
          </a:xfrm>
          <a:prstGeom prst="line">
            <a:avLst/>
          </a:prstGeom>
          <a:ln w="25400">
            <a:gradFill flip="none" rotWithShape="1">
              <a:gsLst>
                <a:gs pos="50000">
                  <a:schemeClr val="bg1"/>
                </a:gs>
                <a:gs pos="0">
                  <a:srgbClr val="FF0000"/>
                </a:gs>
                <a:gs pos="100000">
                  <a:srgbClr val="FF0000"/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>
            <a:cxnSpLocks/>
          </p:cNvCxnSpPr>
          <p:nvPr/>
        </p:nvCxnSpPr>
        <p:spPr>
          <a:xfrm flipH="1" flipV="1">
            <a:off x="2014083" y="3648141"/>
            <a:ext cx="3993713" cy="1181809"/>
          </a:xfrm>
          <a:prstGeom prst="line">
            <a:avLst/>
          </a:prstGeom>
          <a:ln w="25400"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35000">
                  <a:srgbClr val="FFC000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à coins arrondis 29"/>
          <p:cNvSpPr/>
          <p:nvPr/>
        </p:nvSpPr>
        <p:spPr>
          <a:xfrm>
            <a:off x="5821230" y="3036087"/>
            <a:ext cx="2983675" cy="1309214"/>
          </a:xfrm>
          <a:prstGeom prst="round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2" name="Rectangle à coins arrondis 31"/>
          <p:cNvSpPr/>
          <p:nvPr/>
        </p:nvSpPr>
        <p:spPr>
          <a:xfrm>
            <a:off x="5892630" y="1482685"/>
            <a:ext cx="2841381" cy="1388628"/>
          </a:xfrm>
          <a:prstGeom prst="roundRect">
            <a:avLst/>
          </a:prstGeom>
          <a:noFill/>
          <a:ln w="635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4" name="ZoneTexte 33"/>
          <p:cNvSpPr txBox="1"/>
          <p:nvPr/>
        </p:nvSpPr>
        <p:spPr>
          <a:xfrm>
            <a:off x="940869" y="5740034"/>
            <a:ext cx="30700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Interconnected by skill-script routing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4F3D1D-8108-D246-AB6F-6AE79CBA204A}"/>
              </a:ext>
            </a:extLst>
          </p:cNvPr>
          <p:cNvSpPr txBox="1"/>
          <p:nvPr/>
        </p:nvSpPr>
        <p:spPr>
          <a:xfrm>
            <a:off x="306333" y="573875"/>
            <a:ext cx="824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Connection between the detection pixels and  the 3-direction strips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Connection between the 3-direction strips and the RO cells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218DB57-F0E7-F748-840F-616871A6BBA5}"/>
              </a:ext>
            </a:extLst>
          </p:cNvPr>
          <p:cNvSpPr txBox="1"/>
          <p:nvPr/>
        </p:nvSpPr>
        <p:spPr>
          <a:xfrm>
            <a:off x="603880" y="251192"/>
            <a:ext cx="175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Connections</a:t>
            </a:r>
          </a:p>
        </p:txBody>
      </p:sp>
    </p:spTree>
    <p:extLst>
      <p:ext uri="{BB962C8B-B14F-4D97-AF65-F5344CB8AC3E}">
        <p14:creationId xmlns:p14="http://schemas.microsoft.com/office/powerpoint/2010/main" val="1861502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6572" y="2568002"/>
            <a:ext cx="2550569" cy="994172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>
              <a:spcBef>
                <a:spcPts val="750"/>
              </a:spcBef>
              <a:buFont typeface="Arial" panose="020B0604020202020204" pitchFamily="34" charset="0"/>
            </a:pPr>
            <a:r>
              <a:rPr lang="en-GB" sz="1500" dirty="0">
                <a:latin typeface="+mn-lt"/>
                <a:ea typeface="+mn-ea"/>
                <a:cs typeface="+mn-cs"/>
              </a:rPr>
              <a:t>Part of the script that generates the random interconnection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1056" y="4896904"/>
            <a:ext cx="2862944" cy="14828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1500" dirty="0"/>
              <a:t>~3400 coded lines </a:t>
            </a:r>
          </a:p>
          <a:p>
            <a:pPr marL="0" indent="0">
              <a:buNone/>
            </a:pPr>
            <a:r>
              <a:rPr lang="en-GB" sz="1500" dirty="0"/>
              <a:t>~50 functions</a:t>
            </a:r>
          </a:p>
          <a:p>
            <a:pPr marL="0" indent="0">
              <a:buNone/>
            </a:pPr>
            <a:r>
              <a:rPr lang="en-GB" sz="1500" dirty="0"/>
              <a:t>for placement, visualisation, layout/schematic generation, etc.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4845818-50BF-4345-B014-50FC9DC5D6F3}"/>
              </a:ext>
            </a:extLst>
          </p:cNvPr>
          <p:cNvGrpSpPr/>
          <p:nvPr/>
        </p:nvGrpSpPr>
        <p:grpSpPr>
          <a:xfrm>
            <a:off x="251790" y="1294570"/>
            <a:ext cx="5964782" cy="5143500"/>
            <a:chOff x="0" y="857251"/>
            <a:chExt cx="5964782" cy="51435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57251"/>
              <a:ext cx="5964782" cy="5143500"/>
            </a:xfrm>
            <a:prstGeom prst="rect">
              <a:avLst/>
            </a:prstGeom>
          </p:spPr>
        </p:pic>
        <p:sp>
          <p:nvSpPr>
            <p:cNvPr id="5" name="Rectangle à coins arrondis 4"/>
            <p:cNvSpPr/>
            <p:nvPr/>
          </p:nvSpPr>
          <p:spPr>
            <a:xfrm>
              <a:off x="181211" y="5539065"/>
              <a:ext cx="192882" cy="11430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84770" y="5748615"/>
              <a:ext cx="248605" cy="11430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E50D8C2-A2B8-F44F-A065-5A4F22BCFC12}"/>
              </a:ext>
            </a:extLst>
          </p:cNvPr>
          <p:cNvSpPr txBox="1"/>
          <p:nvPr/>
        </p:nvSpPr>
        <p:spPr>
          <a:xfrm>
            <a:off x="603880" y="251192"/>
            <a:ext cx="175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Connections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E87D909-8990-8143-A962-486DB21E843E}"/>
              </a:ext>
            </a:extLst>
          </p:cNvPr>
          <p:cNvSpPr txBox="1"/>
          <p:nvPr/>
        </p:nvSpPr>
        <p:spPr>
          <a:xfrm>
            <a:off x="306333" y="573875"/>
            <a:ext cx="8246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Connection between the detection pixels and  the 3-direction strips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Connection between the 3-direction strips and the RO cells </a:t>
            </a:r>
          </a:p>
        </p:txBody>
      </p:sp>
    </p:spTree>
    <p:extLst>
      <p:ext uri="{BB962C8B-B14F-4D97-AF65-F5344CB8AC3E}">
        <p14:creationId xmlns:p14="http://schemas.microsoft.com/office/powerpoint/2010/main" val="111967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4668" y="9667"/>
            <a:ext cx="8061044" cy="994172"/>
          </a:xfrm>
        </p:spPr>
        <p:txBody>
          <a:bodyPr/>
          <a:lstStyle/>
          <a:p>
            <a:r>
              <a:rPr lang="en-US" sz="2800" dirty="0"/>
              <a:t>PIMIC Simulation (Digital Matrix + Peripheral)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07" y="1729561"/>
            <a:ext cx="3750197" cy="169943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72001" y="2237231"/>
            <a:ext cx="4430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</a:rPr>
              <a:t>The simulation validates: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</a:rPr>
              <a:t>I2C Register R &amp; W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</a:rPr>
              <a:t> Analog matrix output by different hit patterns</a:t>
            </a:r>
          </a:p>
          <a:p>
            <a:pPr marL="557213" lvl="1" indent="-214313">
              <a:buFont typeface="Wingdings" panose="05000000000000000000" pitchFamily="2" charset="2"/>
              <a:buChar char="q"/>
            </a:pPr>
            <a:r>
              <a:rPr lang="en-US" sz="1350" dirty="0">
                <a:solidFill>
                  <a:schemeClr val="bg1"/>
                </a:solidFill>
              </a:rPr>
              <a:t>Output data stream with CTS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8CE6406-B286-43AA-82C7-9E1D5C3F37F6}"/>
              </a:ext>
            </a:extLst>
          </p:cNvPr>
          <p:cNvSpPr txBox="1"/>
          <p:nvPr/>
        </p:nvSpPr>
        <p:spPr>
          <a:xfrm>
            <a:off x="194713" y="4989940"/>
            <a:ext cx="20184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</a:rPr>
              <a:t>Output data stream 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F265A28-3339-4EA2-8F3C-7B6ABEF744CA}"/>
              </a:ext>
            </a:extLst>
          </p:cNvPr>
          <p:cNvSpPr txBox="1"/>
          <p:nvPr/>
        </p:nvSpPr>
        <p:spPr>
          <a:xfrm>
            <a:off x="4652564" y="4620769"/>
            <a:ext cx="284816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</a:rPr>
              <a:t>Write Configuration Registers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89C9C48-641D-4C6D-878A-3DA97BA1A59E}"/>
              </a:ext>
            </a:extLst>
          </p:cNvPr>
          <p:cNvSpPr txBox="1"/>
          <p:nvPr/>
        </p:nvSpPr>
        <p:spPr>
          <a:xfrm>
            <a:off x="4652564" y="5554079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</a:rPr>
              <a:t>Read Configuration Registers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08D78E8-299D-4FE4-A106-5254FEE67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4050712"/>
            <a:ext cx="4421981" cy="5715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DB32DC3-3539-49F8-A071-27B83F54F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76" y="4964513"/>
            <a:ext cx="4421981" cy="5715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39C222D-DF3D-41C3-BB7A-69F2509A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56" y="4050712"/>
            <a:ext cx="4321969" cy="8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20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228599" y="272475"/>
            <a:ext cx="8600773" cy="19019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MCP  is considered as the best timing device with a few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      picoseconds of time resolution.</a:t>
            </a:r>
          </a:p>
          <a:p>
            <a:r>
              <a:rPr lang="en-GB" sz="2000" dirty="0">
                <a:solidFill>
                  <a:schemeClr val="bg1"/>
                </a:solidFill>
              </a:rPr>
              <a:t>Most often there are two plates with the channels oriented in a slightly tilted way (chevrons) to increase the gain and at the same time reduce the ions return impact.</a:t>
            </a:r>
          </a:p>
          <a:p>
            <a:endParaRPr lang="en-GB" sz="2400" dirty="0"/>
          </a:p>
        </p:txBody>
      </p:sp>
      <p:grpSp>
        <p:nvGrpSpPr>
          <p:cNvPr id="93" name="Grouper 92"/>
          <p:cNvGrpSpPr/>
          <p:nvPr/>
        </p:nvGrpSpPr>
        <p:grpSpPr>
          <a:xfrm>
            <a:off x="727934" y="2086984"/>
            <a:ext cx="8101440" cy="4498541"/>
            <a:chOff x="609600" y="1295400"/>
            <a:chExt cx="8101440" cy="5276768"/>
          </a:xfrm>
        </p:grpSpPr>
        <p:sp>
          <p:nvSpPr>
            <p:cNvPr id="3" name="Line 46"/>
            <p:cNvSpPr>
              <a:spLocks noChangeShapeType="1"/>
            </p:cNvSpPr>
            <p:nvPr/>
          </p:nvSpPr>
          <p:spPr bwMode="auto">
            <a:xfrm>
              <a:off x="6477000" y="2286000"/>
              <a:ext cx="0" cy="34290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 Box 51"/>
            <p:cNvSpPr txBox="1">
              <a:spLocks noChangeArrowheads="1"/>
            </p:cNvSpPr>
            <p:nvPr/>
          </p:nvSpPr>
          <p:spPr bwMode="auto">
            <a:xfrm>
              <a:off x="5181600" y="2667000"/>
              <a:ext cx="2514600" cy="357410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1</a:t>
              </a:r>
              <a:r>
                <a:rPr lang="en-US" sz="1600" b="1" baseline="30000" dirty="0">
                  <a:solidFill>
                    <a:schemeClr val="bg1"/>
                  </a:solidFill>
                </a:rPr>
                <a:t>st</a:t>
              </a:r>
              <a:r>
                <a:rPr lang="en-US" sz="1600" b="1" dirty="0">
                  <a:solidFill>
                    <a:schemeClr val="bg1"/>
                  </a:solidFill>
                </a:rPr>
                <a:t> gap</a:t>
              </a:r>
            </a:p>
            <a:p>
              <a:endParaRPr lang="en-US" sz="1600" b="1" dirty="0">
                <a:solidFill>
                  <a:schemeClr val="bg1"/>
                </a:solidFill>
              </a:endParaRPr>
            </a:p>
            <a:p>
              <a:endParaRPr lang="en-US" sz="1600" b="1" dirty="0">
                <a:solidFill>
                  <a:schemeClr val="bg1"/>
                </a:solidFill>
              </a:endParaRPr>
            </a:p>
            <a:p>
              <a:endParaRPr lang="en-US" sz="1600" b="1" dirty="0">
                <a:solidFill>
                  <a:schemeClr val="bg1"/>
                </a:solidFill>
              </a:endParaRPr>
            </a:p>
            <a:p>
              <a:r>
                <a:rPr lang="en-US" sz="1600" b="1" dirty="0">
                  <a:solidFill>
                    <a:schemeClr val="bg1"/>
                  </a:solidFill>
                </a:rPr>
                <a:t>pores in 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glass 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with 2dry</a:t>
              </a:r>
            </a:p>
            <a:p>
              <a:r>
                <a:rPr lang="en-US" sz="1600" b="1" dirty="0">
                  <a:solidFill>
                    <a:schemeClr val="bg1"/>
                  </a:solidFill>
                </a:rPr>
                <a:t>emitter</a:t>
              </a:r>
            </a:p>
            <a:p>
              <a:endParaRPr lang="en-US" sz="1600" b="1" dirty="0">
                <a:solidFill>
                  <a:schemeClr val="bg1"/>
                </a:solidFill>
              </a:endParaRPr>
            </a:p>
            <a:p>
              <a:endParaRPr lang="en-US" sz="1600" b="1" dirty="0">
                <a:solidFill>
                  <a:schemeClr val="bg1"/>
                </a:solidFill>
              </a:endParaRPr>
            </a:p>
            <a:p>
              <a:endParaRPr lang="en-US" sz="1600" b="1" dirty="0"/>
            </a:p>
            <a:p>
              <a:r>
                <a:rPr lang="en-US" sz="1600" b="1" dirty="0"/>
                <a:t>2d gap</a:t>
              </a:r>
            </a:p>
          </p:txBody>
        </p:sp>
        <p:sp>
          <p:nvSpPr>
            <p:cNvPr id="5" name="Line 52"/>
            <p:cNvSpPr>
              <a:spLocks noChangeShapeType="1"/>
            </p:cNvSpPr>
            <p:nvPr/>
          </p:nvSpPr>
          <p:spPr bwMode="auto">
            <a:xfrm>
              <a:off x="838200" y="2362200"/>
              <a:ext cx="0" cy="3810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Line 53"/>
            <p:cNvSpPr>
              <a:spLocks noChangeShapeType="1"/>
            </p:cNvSpPr>
            <p:nvPr/>
          </p:nvSpPr>
          <p:spPr bwMode="auto">
            <a:xfrm>
              <a:off x="685800" y="2743200"/>
              <a:ext cx="3048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Line 54"/>
            <p:cNvSpPr>
              <a:spLocks noChangeShapeType="1"/>
            </p:cNvSpPr>
            <p:nvPr/>
          </p:nvSpPr>
          <p:spPr bwMode="auto">
            <a:xfrm>
              <a:off x="762000" y="2895600"/>
              <a:ext cx="1524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55"/>
            <p:cNvSpPr>
              <a:spLocks noChangeShapeType="1"/>
            </p:cNvSpPr>
            <p:nvPr/>
          </p:nvSpPr>
          <p:spPr bwMode="auto">
            <a:xfrm>
              <a:off x="838200" y="2895600"/>
              <a:ext cx="0" cy="6858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56"/>
            <p:cNvSpPr>
              <a:spLocks noChangeShapeType="1"/>
            </p:cNvSpPr>
            <p:nvPr/>
          </p:nvSpPr>
          <p:spPr bwMode="auto">
            <a:xfrm>
              <a:off x="838200" y="3124200"/>
              <a:ext cx="7620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70"/>
            <p:cNvSpPr>
              <a:spLocks noChangeShapeType="1"/>
            </p:cNvSpPr>
            <p:nvPr/>
          </p:nvSpPr>
          <p:spPr bwMode="auto">
            <a:xfrm>
              <a:off x="838200" y="3505200"/>
              <a:ext cx="0" cy="3810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73"/>
            <p:cNvSpPr>
              <a:spLocks noChangeShapeType="1"/>
            </p:cNvSpPr>
            <p:nvPr/>
          </p:nvSpPr>
          <p:spPr bwMode="auto">
            <a:xfrm>
              <a:off x="838200" y="4038600"/>
              <a:ext cx="0" cy="990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74"/>
            <p:cNvSpPr>
              <a:spLocks noChangeShapeType="1"/>
            </p:cNvSpPr>
            <p:nvPr/>
          </p:nvSpPr>
          <p:spPr bwMode="auto">
            <a:xfrm>
              <a:off x="838200" y="4953000"/>
              <a:ext cx="0" cy="3810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Line 77"/>
            <p:cNvSpPr>
              <a:spLocks noChangeShapeType="1"/>
            </p:cNvSpPr>
            <p:nvPr/>
          </p:nvSpPr>
          <p:spPr bwMode="auto">
            <a:xfrm>
              <a:off x="838200" y="5486400"/>
              <a:ext cx="0" cy="5334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78"/>
            <p:cNvSpPr>
              <a:spLocks noChangeShapeType="1"/>
            </p:cNvSpPr>
            <p:nvPr/>
          </p:nvSpPr>
          <p:spPr bwMode="auto">
            <a:xfrm>
              <a:off x="838200" y="5105400"/>
              <a:ext cx="7620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Line 79"/>
            <p:cNvSpPr>
              <a:spLocks noChangeShapeType="1"/>
            </p:cNvSpPr>
            <p:nvPr/>
          </p:nvSpPr>
          <p:spPr bwMode="auto">
            <a:xfrm>
              <a:off x="609600" y="6019800"/>
              <a:ext cx="4572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Line 80"/>
            <p:cNvSpPr>
              <a:spLocks noChangeShapeType="1"/>
            </p:cNvSpPr>
            <p:nvPr/>
          </p:nvSpPr>
          <p:spPr bwMode="auto">
            <a:xfrm>
              <a:off x="762000" y="6096000"/>
              <a:ext cx="1524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82"/>
            <p:cNvSpPr>
              <a:spLocks noChangeShapeType="1"/>
            </p:cNvSpPr>
            <p:nvPr/>
          </p:nvSpPr>
          <p:spPr bwMode="auto">
            <a:xfrm>
              <a:off x="838200" y="2362200"/>
              <a:ext cx="7620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" name="Line 83"/>
            <p:cNvSpPr>
              <a:spLocks noChangeShapeType="1"/>
            </p:cNvSpPr>
            <p:nvPr/>
          </p:nvSpPr>
          <p:spPr bwMode="auto">
            <a:xfrm>
              <a:off x="838200" y="5867400"/>
              <a:ext cx="76200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 Box 89"/>
            <p:cNvSpPr txBox="1">
              <a:spLocks noChangeArrowheads="1"/>
            </p:cNvSpPr>
            <p:nvPr/>
          </p:nvSpPr>
          <p:spPr bwMode="auto">
            <a:xfrm>
              <a:off x="6477000" y="4114800"/>
              <a:ext cx="1212191" cy="43322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 few mm</a:t>
              </a:r>
            </a:p>
          </p:txBody>
        </p:sp>
        <p:sp>
          <p:nvSpPr>
            <p:cNvPr id="20" name="Text Box 90"/>
            <p:cNvSpPr txBox="1">
              <a:spLocks noChangeArrowheads="1"/>
            </p:cNvSpPr>
            <p:nvPr/>
          </p:nvSpPr>
          <p:spPr bwMode="auto">
            <a:xfrm>
              <a:off x="1143000" y="2590800"/>
              <a:ext cx="714375" cy="33655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200 V</a:t>
              </a:r>
            </a:p>
          </p:txBody>
        </p:sp>
        <p:sp>
          <p:nvSpPr>
            <p:cNvPr id="21" name="Text Box 91"/>
            <p:cNvSpPr txBox="1">
              <a:spLocks noChangeArrowheads="1"/>
            </p:cNvSpPr>
            <p:nvPr/>
          </p:nvSpPr>
          <p:spPr bwMode="auto">
            <a:xfrm>
              <a:off x="1066800" y="3810000"/>
              <a:ext cx="782638" cy="33655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1- 2kV</a:t>
              </a:r>
            </a:p>
          </p:txBody>
        </p:sp>
        <p:sp>
          <p:nvSpPr>
            <p:cNvPr id="22" name="Text Box 92"/>
            <p:cNvSpPr txBox="1">
              <a:spLocks noChangeArrowheads="1"/>
            </p:cNvSpPr>
            <p:nvPr/>
          </p:nvSpPr>
          <p:spPr bwMode="auto">
            <a:xfrm>
              <a:off x="1066800" y="5257800"/>
              <a:ext cx="714375" cy="33655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/>
                <a:t>200 V</a:t>
              </a:r>
            </a:p>
          </p:txBody>
        </p:sp>
        <p:sp>
          <p:nvSpPr>
            <p:cNvPr id="23" name="Text Box 93"/>
            <p:cNvSpPr txBox="1">
              <a:spLocks noChangeArrowheads="1"/>
            </p:cNvSpPr>
            <p:nvPr/>
          </p:nvSpPr>
          <p:spPr bwMode="auto">
            <a:xfrm>
              <a:off x="2667000" y="5943600"/>
              <a:ext cx="3267241" cy="43322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Anodes  (1.6 x 1.6mm</a:t>
              </a:r>
              <a:r>
                <a:rPr lang="en-US" baseline="30000" dirty="0">
                  <a:solidFill>
                    <a:schemeClr val="bg1"/>
                  </a:solidFill>
                </a:rPr>
                <a:t>2</a:t>
              </a:r>
              <a:r>
                <a:rPr lang="en-US" dirty="0">
                  <a:solidFill>
                    <a:schemeClr val="bg1"/>
                  </a:solidFill>
                </a:rPr>
                <a:t> pixels)</a:t>
              </a:r>
            </a:p>
          </p:txBody>
        </p:sp>
        <p:sp>
          <p:nvSpPr>
            <p:cNvPr id="24" name="Line 94"/>
            <p:cNvSpPr>
              <a:spLocks noChangeShapeType="1"/>
            </p:cNvSpPr>
            <p:nvPr/>
          </p:nvSpPr>
          <p:spPr bwMode="auto">
            <a:xfrm>
              <a:off x="685800" y="3886200"/>
              <a:ext cx="3048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95"/>
            <p:cNvSpPr>
              <a:spLocks noChangeShapeType="1"/>
            </p:cNvSpPr>
            <p:nvPr/>
          </p:nvSpPr>
          <p:spPr bwMode="auto">
            <a:xfrm>
              <a:off x="762000" y="4038600"/>
              <a:ext cx="1524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96"/>
            <p:cNvSpPr>
              <a:spLocks noChangeShapeType="1"/>
            </p:cNvSpPr>
            <p:nvPr/>
          </p:nvSpPr>
          <p:spPr bwMode="auto">
            <a:xfrm>
              <a:off x="685800" y="5334000"/>
              <a:ext cx="3048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97"/>
            <p:cNvSpPr>
              <a:spLocks noChangeShapeType="1"/>
            </p:cNvSpPr>
            <p:nvPr/>
          </p:nvSpPr>
          <p:spPr bwMode="auto">
            <a:xfrm>
              <a:off x="762000" y="5486400"/>
              <a:ext cx="152400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 Box 100"/>
            <p:cNvSpPr txBox="1">
              <a:spLocks noChangeArrowheads="1"/>
            </p:cNvSpPr>
            <p:nvPr/>
          </p:nvSpPr>
          <p:spPr bwMode="auto">
            <a:xfrm>
              <a:off x="1981200" y="1981200"/>
              <a:ext cx="1604963" cy="33655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Photo-cathode</a:t>
              </a:r>
            </a:p>
          </p:txBody>
        </p:sp>
        <p:grpSp>
          <p:nvGrpSpPr>
            <p:cNvPr id="29" name="Group 130"/>
            <p:cNvGrpSpPr>
              <a:grpSpLocks/>
            </p:cNvGrpSpPr>
            <p:nvPr/>
          </p:nvGrpSpPr>
          <p:grpSpPr bwMode="auto">
            <a:xfrm>
              <a:off x="2057400" y="1295400"/>
              <a:ext cx="3429000" cy="4572000"/>
              <a:chOff x="1296" y="816"/>
              <a:chExt cx="2160" cy="2880"/>
            </a:xfrm>
          </p:grpSpPr>
          <p:sp>
            <p:nvSpPr>
              <p:cNvPr id="30" name="Line 7"/>
              <p:cNvSpPr>
                <a:spLocks noChangeShapeType="1"/>
              </p:cNvSpPr>
              <p:nvPr/>
            </p:nvSpPr>
            <p:spPr bwMode="auto">
              <a:xfrm flipH="1">
                <a:off x="1920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Line 8"/>
              <p:cNvSpPr>
                <a:spLocks noChangeShapeType="1"/>
              </p:cNvSpPr>
              <p:nvPr/>
            </p:nvSpPr>
            <p:spPr bwMode="auto">
              <a:xfrm flipH="1">
                <a:off x="2064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 flipH="1">
                <a:off x="2208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Line 11"/>
              <p:cNvSpPr>
                <a:spLocks noChangeShapeType="1"/>
              </p:cNvSpPr>
              <p:nvPr/>
            </p:nvSpPr>
            <p:spPr bwMode="auto">
              <a:xfrm flipH="1">
                <a:off x="2496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12"/>
              <p:cNvSpPr>
                <a:spLocks noChangeShapeType="1"/>
              </p:cNvSpPr>
              <p:nvPr/>
            </p:nvSpPr>
            <p:spPr bwMode="auto">
              <a:xfrm flipH="1">
                <a:off x="2640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2784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 flipH="1">
                <a:off x="2928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H="1">
                <a:off x="3072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1536" y="1968"/>
                <a:ext cx="1920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Arc 19"/>
              <p:cNvSpPr>
                <a:spLocks/>
              </p:cNvSpPr>
              <p:nvPr/>
            </p:nvSpPr>
            <p:spPr bwMode="auto">
              <a:xfrm flipH="1">
                <a:off x="2640" y="1968"/>
                <a:ext cx="48" cy="28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0" name="Arc 20"/>
              <p:cNvSpPr>
                <a:spLocks/>
              </p:cNvSpPr>
              <p:nvPr/>
            </p:nvSpPr>
            <p:spPr bwMode="auto">
              <a:xfrm flipH="1">
                <a:off x="2448" y="2256"/>
                <a:ext cx="192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1" name="Arc 21"/>
              <p:cNvSpPr>
                <a:spLocks/>
              </p:cNvSpPr>
              <p:nvPr/>
            </p:nvSpPr>
            <p:spPr bwMode="auto">
              <a:xfrm>
                <a:off x="2448" y="2400"/>
                <a:ext cx="48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2" name="Arc 22"/>
              <p:cNvSpPr>
                <a:spLocks/>
              </p:cNvSpPr>
              <p:nvPr/>
            </p:nvSpPr>
            <p:spPr bwMode="auto">
              <a:xfrm>
                <a:off x="2448" y="2400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Arc 29"/>
              <p:cNvSpPr>
                <a:spLocks/>
              </p:cNvSpPr>
              <p:nvPr/>
            </p:nvSpPr>
            <p:spPr bwMode="auto">
              <a:xfrm flipH="1">
                <a:off x="2454" y="2256"/>
                <a:ext cx="185" cy="19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853"/>
                  <a:gd name="T1" fmla="*/ 0 h 21600"/>
                  <a:gd name="T2" fmla="*/ 20853 w 20853"/>
                  <a:gd name="T3" fmla="*/ 15967 h 21600"/>
                  <a:gd name="T4" fmla="*/ 0 w 2085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853" h="21600" fill="none" extrusionOk="0">
                    <a:moveTo>
                      <a:pt x="0" y="-1"/>
                    </a:moveTo>
                    <a:cubicBezTo>
                      <a:pt x="9759" y="-1"/>
                      <a:pt x="18307" y="6544"/>
                      <a:pt x="20852" y="15967"/>
                    </a:cubicBezTo>
                  </a:path>
                  <a:path w="20853" h="21600" stroke="0" extrusionOk="0">
                    <a:moveTo>
                      <a:pt x="0" y="-1"/>
                    </a:moveTo>
                    <a:cubicBezTo>
                      <a:pt x="9759" y="-1"/>
                      <a:pt x="18307" y="6544"/>
                      <a:pt x="20852" y="1596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Arc 31"/>
              <p:cNvSpPr>
                <a:spLocks/>
              </p:cNvSpPr>
              <p:nvPr/>
            </p:nvSpPr>
            <p:spPr bwMode="auto">
              <a:xfrm>
                <a:off x="2448" y="2400"/>
                <a:ext cx="48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Line 32"/>
              <p:cNvSpPr>
                <a:spLocks noChangeShapeType="1"/>
              </p:cNvSpPr>
              <p:nvPr/>
            </p:nvSpPr>
            <p:spPr bwMode="auto">
              <a:xfrm>
                <a:off x="2448" y="2400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Arc 34"/>
              <p:cNvSpPr>
                <a:spLocks/>
              </p:cNvSpPr>
              <p:nvPr/>
            </p:nvSpPr>
            <p:spPr bwMode="auto">
              <a:xfrm flipH="1">
                <a:off x="2544" y="3216"/>
                <a:ext cx="96" cy="4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Arc 35"/>
              <p:cNvSpPr>
                <a:spLocks/>
              </p:cNvSpPr>
              <p:nvPr/>
            </p:nvSpPr>
            <p:spPr bwMode="auto">
              <a:xfrm flipH="1">
                <a:off x="2592" y="3216"/>
                <a:ext cx="48" cy="4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Line 36"/>
              <p:cNvSpPr>
                <a:spLocks noChangeShapeType="1"/>
              </p:cNvSpPr>
              <p:nvPr/>
            </p:nvSpPr>
            <p:spPr bwMode="auto">
              <a:xfrm>
                <a:off x="2640" y="3216"/>
                <a:ext cx="1" cy="48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Arc 37"/>
              <p:cNvSpPr>
                <a:spLocks/>
              </p:cNvSpPr>
              <p:nvPr/>
            </p:nvSpPr>
            <p:spPr bwMode="auto">
              <a:xfrm>
                <a:off x="2640" y="3216"/>
                <a:ext cx="48" cy="4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Arc 38"/>
              <p:cNvSpPr>
                <a:spLocks/>
              </p:cNvSpPr>
              <p:nvPr/>
            </p:nvSpPr>
            <p:spPr bwMode="auto">
              <a:xfrm>
                <a:off x="2688" y="1488"/>
                <a:ext cx="96" cy="4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Line 40"/>
              <p:cNvSpPr>
                <a:spLocks noChangeShapeType="1"/>
              </p:cNvSpPr>
              <p:nvPr/>
            </p:nvSpPr>
            <p:spPr bwMode="auto">
              <a:xfrm>
                <a:off x="1536" y="1488"/>
                <a:ext cx="192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41"/>
              <p:cNvSpPr>
                <a:spLocks noChangeShapeType="1"/>
              </p:cNvSpPr>
              <p:nvPr/>
            </p:nvSpPr>
            <p:spPr bwMode="auto">
              <a:xfrm>
                <a:off x="1488" y="3696"/>
                <a:ext cx="192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Line 42"/>
              <p:cNvSpPr>
                <a:spLocks noChangeShapeType="1"/>
              </p:cNvSpPr>
              <p:nvPr/>
            </p:nvSpPr>
            <p:spPr bwMode="auto">
              <a:xfrm>
                <a:off x="1728" y="3696"/>
                <a:ext cx="28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Line 43"/>
              <p:cNvSpPr>
                <a:spLocks noChangeShapeType="1"/>
              </p:cNvSpPr>
              <p:nvPr/>
            </p:nvSpPr>
            <p:spPr bwMode="auto">
              <a:xfrm>
                <a:off x="2160" y="3696"/>
                <a:ext cx="28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Line 44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28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56" name="Picture 50" descr="photon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2" y="816"/>
                <a:ext cx="172" cy="576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Arc 84"/>
              <p:cNvSpPr>
                <a:spLocks/>
              </p:cNvSpPr>
              <p:nvPr/>
            </p:nvSpPr>
            <p:spPr bwMode="auto">
              <a:xfrm>
                <a:off x="2640" y="3216"/>
                <a:ext cx="96" cy="4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Arc 85"/>
              <p:cNvSpPr>
                <a:spLocks/>
              </p:cNvSpPr>
              <p:nvPr/>
            </p:nvSpPr>
            <p:spPr bwMode="auto">
              <a:xfrm flipH="1">
                <a:off x="2592" y="1488"/>
                <a:ext cx="96" cy="48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Line 86"/>
              <p:cNvSpPr>
                <a:spLocks noChangeShapeType="1"/>
              </p:cNvSpPr>
              <p:nvPr/>
            </p:nvSpPr>
            <p:spPr bwMode="auto">
              <a:xfrm>
                <a:off x="2688" y="1488"/>
                <a:ext cx="0" cy="48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pic>
            <p:nvPicPr>
              <p:cNvPr id="60" name="Picture 87" descr="photon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6" y="816"/>
                <a:ext cx="172" cy="576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88" descr="photon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816"/>
                <a:ext cx="172" cy="576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Text Box 99"/>
              <p:cNvSpPr txBox="1">
                <a:spLocks noChangeArrowheads="1"/>
              </p:cNvSpPr>
              <p:nvPr/>
            </p:nvSpPr>
            <p:spPr bwMode="auto">
              <a:xfrm>
                <a:off x="1296" y="2304"/>
                <a:ext cx="617" cy="273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vacuum</a:t>
                </a:r>
              </a:p>
            </p:txBody>
          </p:sp>
          <p:sp>
            <p:nvSpPr>
              <p:cNvPr id="63" name="Line 101"/>
              <p:cNvSpPr>
                <a:spLocks noChangeShapeType="1"/>
              </p:cNvSpPr>
              <p:nvPr/>
            </p:nvSpPr>
            <p:spPr bwMode="auto">
              <a:xfrm flipH="1">
                <a:off x="2352" y="1968"/>
                <a:ext cx="288" cy="62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Line 102"/>
              <p:cNvSpPr>
                <a:spLocks noChangeShapeType="1"/>
              </p:cNvSpPr>
              <p:nvPr/>
            </p:nvSpPr>
            <p:spPr bwMode="auto">
              <a:xfrm>
                <a:off x="1920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Line 103"/>
              <p:cNvSpPr>
                <a:spLocks noChangeShapeType="1"/>
              </p:cNvSpPr>
              <p:nvPr/>
            </p:nvSpPr>
            <p:spPr bwMode="auto">
              <a:xfrm>
                <a:off x="2064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Line 104"/>
              <p:cNvSpPr>
                <a:spLocks noChangeShapeType="1"/>
              </p:cNvSpPr>
              <p:nvPr/>
            </p:nvSpPr>
            <p:spPr bwMode="auto">
              <a:xfrm>
                <a:off x="2208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Line 105"/>
              <p:cNvSpPr>
                <a:spLocks noChangeShapeType="1"/>
              </p:cNvSpPr>
              <p:nvPr/>
            </p:nvSpPr>
            <p:spPr bwMode="auto">
              <a:xfrm>
                <a:off x="2352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Line 106"/>
              <p:cNvSpPr>
                <a:spLocks noChangeShapeType="1"/>
              </p:cNvSpPr>
              <p:nvPr/>
            </p:nvSpPr>
            <p:spPr bwMode="auto">
              <a:xfrm>
                <a:off x="2640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9" name="Line 107"/>
              <p:cNvSpPr>
                <a:spLocks noChangeShapeType="1"/>
              </p:cNvSpPr>
              <p:nvPr/>
            </p:nvSpPr>
            <p:spPr bwMode="auto">
              <a:xfrm>
                <a:off x="2496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0" name="Line 108"/>
              <p:cNvSpPr>
                <a:spLocks noChangeShapeType="1"/>
              </p:cNvSpPr>
              <p:nvPr/>
            </p:nvSpPr>
            <p:spPr bwMode="auto">
              <a:xfrm>
                <a:off x="2784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1" name="Line 109"/>
              <p:cNvSpPr>
                <a:spLocks noChangeShapeType="1"/>
              </p:cNvSpPr>
              <p:nvPr/>
            </p:nvSpPr>
            <p:spPr bwMode="auto">
              <a:xfrm>
                <a:off x="2928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Line 110"/>
              <p:cNvSpPr>
                <a:spLocks noChangeShapeType="1"/>
              </p:cNvSpPr>
              <p:nvPr/>
            </p:nvSpPr>
            <p:spPr bwMode="auto">
              <a:xfrm>
                <a:off x="3072" y="2592"/>
                <a:ext cx="192" cy="57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Arc 111"/>
              <p:cNvSpPr>
                <a:spLocks/>
              </p:cNvSpPr>
              <p:nvPr/>
            </p:nvSpPr>
            <p:spPr bwMode="auto">
              <a:xfrm flipH="1">
                <a:off x="2400" y="2256"/>
                <a:ext cx="240" cy="432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4" name="Arc 112"/>
              <p:cNvSpPr>
                <a:spLocks/>
              </p:cNvSpPr>
              <p:nvPr/>
            </p:nvSpPr>
            <p:spPr bwMode="auto">
              <a:xfrm>
                <a:off x="2400" y="2688"/>
                <a:ext cx="192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5" name="Arc 113"/>
              <p:cNvSpPr>
                <a:spLocks/>
              </p:cNvSpPr>
              <p:nvPr/>
            </p:nvSpPr>
            <p:spPr bwMode="auto">
              <a:xfrm flipH="1">
                <a:off x="2546" y="2929"/>
                <a:ext cx="45" cy="24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0229"/>
                  <a:gd name="T1" fmla="*/ 0 h 21600"/>
                  <a:gd name="T2" fmla="*/ 20229 w 20229"/>
                  <a:gd name="T3" fmla="*/ 14027 h 21600"/>
                  <a:gd name="T4" fmla="*/ 0 w 20229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229" h="21600" fill="none" extrusionOk="0">
                    <a:moveTo>
                      <a:pt x="0" y="-1"/>
                    </a:moveTo>
                    <a:cubicBezTo>
                      <a:pt x="9008" y="-1"/>
                      <a:pt x="17070" y="5590"/>
                      <a:pt x="20228" y="14027"/>
                    </a:cubicBezTo>
                  </a:path>
                  <a:path w="20229" h="21600" stroke="0" extrusionOk="0">
                    <a:moveTo>
                      <a:pt x="0" y="-1"/>
                    </a:moveTo>
                    <a:cubicBezTo>
                      <a:pt x="9008" y="-1"/>
                      <a:pt x="17070" y="5590"/>
                      <a:pt x="20228" y="1402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Arc 114"/>
              <p:cNvSpPr>
                <a:spLocks/>
              </p:cNvSpPr>
              <p:nvPr/>
            </p:nvSpPr>
            <p:spPr bwMode="auto">
              <a:xfrm>
                <a:off x="2544" y="3072"/>
                <a:ext cx="96" cy="1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Line 115"/>
              <p:cNvSpPr>
                <a:spLocks noChangeShapeType="1"/>
              </p:cNvSpPr>
              <p:nvPr/>
            </p:nvSpPr>
            <p:spPr bwMode="auto">
              <a:xfrm>
                <a:off x="1584" y="3168"/>
                <a:ext cx="1872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8" name="Arc 116"/>
              <p:cNvSpPr>
                <a:spLocks/>
              </p:cNvSpPr>
              <p:nvPr/>
            </p:nvSpPr>
            <p:spPr bwMode="auto">
              <a:xfrm>
                <a:off x="2400" y="2688"/>
                <a:ext cx="144" cy="4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-1"/>
                    </a:moveTo>
                    <a:cubicBezTo>
                      <a:pt x="11929" y="-1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Line 117"/>
              <p:cNvSpPr>
                <a:spLocks noChangeShapeType="1"/>
              </p:cNvSpPr>
              <p:nvPr/>
            </p:nvSpPr>
            <p:spPr bwMode="auto">
              <a:xfrm>
                <a:off x="2400" y="2640"/>
                <a:ext cx="192" cy="2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0" name="Line 118"/>
              <p:cNvSpPr>
                <a:spLocks noChangeShapeType="1"/>
              </p:cNvSpPr>
              <p:nvPr/>
            </p:nvSpPr>
            <p:spPr bwMode="auto">
              <a:xfrm flipH="1">
                <a:off x="2544" y="2928"/>
                <a:ext cx="48" cy="19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1" name="Line 119"/>
              <p:cNvSpPr>
                <a:spLocks noChangeShapeType="1"/>
              </p:cNvSpPr>
              <p:nvPr/>
            </p:nvSpPr>
            <p:spPr bwMode="auto">
              <a:xfrm flipH="1">
                <a:off x="2496" y="2928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2" name="Line 120"/>
              <p:cNvSpPr>
                <a:spLocks noChangeShapeType="1"/>
              </p:cNvSpPr>
              <p:nvPr/>
            </p:nvSpPr>
            <p:spPr bwMode="auto">
              <a:xfrm>
                <a:off x="2496" y="3024"/>
                <a:ext cx="144" cy="192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3" name="Line 121"/>
              <p:cNvSpPr>
                <a:spLocks noChangeShapeType="1"/>
              </p:cNvSpPr>
              <p:nvPr/>
            </p:nvSpPr>
            <p:spPr bwMode="auto">
              <a:xfrm>
                <a:off x="2544" y="3120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4" name="Line 122"/>
              <p:cNvSpPr>
                <a:spLocks noChangeShapeType="1"/>
              </p:cNvSpPr>
              <p:nvPr/>
            </p:nvSpPr>
            <p:spPr bwMode="auto">
              <a:xfrm flipH="1">
                <a:off x="2400" y="2592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5" name="Line 123"/>
              <p:cNvSpPr>
                <a:spLocks noChangeShapeType="1"/>
              </p:cNvSpPr>
              <p:nvPr/>
            </p:nvSpPr>
            <p:spPr bwMode="auto">
              <a:xfrm>
                <a:off x="2400" y="2688"/>
                <a:ext cx="240" cy="38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Line 124"/>
              <p:cNvSpPr>
                <a:spLocks noChangeShapeType="1"/>
              </p:cNvSpPr>
              <p:nvPr/>
            </p:nvSpPr>
            <p:spPr bwMode="auto">
              <a:xfrm>
                <a:off x="2640" y="3072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7" name="Line 125"/>
              <p:cNvSpPr>
                <a:spLocks noChangeShapeType="1"/>
              </p:cNvSpPr>
              <p:nvPr/>
            </p:nvSpPr>
            <p:spPr bwMode="auto">
              <a:xfrm flipH="1">
                <a:off x="2400" y="2544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8" name="Line 126"/>
              <p:cNvSpPr>
                <a:spLocks noChangeShapeType="1"/>
              </p:cNvSpPr>
              <p:nvPr/>
            </p:nvSpPr>
            <p:spPr bwMode="auto">
              <a:xfrm flipH="1">
                <a:off x="2400" y="2496"/>
                <a:ext cx="144" cy="144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9" name="Line 127"/>
              <p:cNvSpPr>
                <a:spLocks noChangeShapeType="1"/>
              </p:cNvSpPr>
              <p:nvPr/>
            </p:nvSpPr>
            <p:spPr bwMode="auto">
              <a:xfrm>
                <a:off x="2400" y="2688"/>
                <a:ext cx="240" cy="52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0" name="Line 128"/>
              <p:cNvSpPr>
                <a:spLocks noChangeShapeType="1"/>
              </p:cNvSpPr>
              <p:nvPr/>
            </p:nvSpPr>
            <p:spPr bwMode="auto">
              <a:xfrm flipH="1">
                <a:off x="2496" y="2736"/>
                <a:ext cx="48" cy="28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91" name="ZoneTexte 90"/>
            <p:cNvSpPr txBox="1"/>
            <p:nvPr/>
          </p:nvSpPr>
          <p:spPr>
            <a:xfrm>
              <a:off x="5945733" y="6145152"/>
              <a:ext cx="2765307" cy="42701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Courtesy: J-F. </a:t>
              </a:r>
              <a:r>
                <a:rPr lang="en-GB" dirty="0" err="1">
                  <a:solidFill>
                    <a:schemeClr val="bg1"/>
                  </a:solidFill>
                </a:rPr>
                <a:t>Genat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513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2291" y="173743"/>
            <a:ext cx="5763342" cy="621387"/>
          </a:xfrm>
        </p:spPr>
        <p:txBody>
          <a:bodyPr/>
          <a:lstStyle/>
          <a:p>
            <a:pPr algn="ctr"/>
            <a:r>
              <a:rPr lang="en-US" sz="2800" dirty="0"/>
              <a:t>Development Progress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488073"/>
              </p:ext>
            </p:extLst>
          </p:nvPr>
        </p:nvGraphicFramePr>
        <p:xfrm>
          <a:off x="2114921" y="943989"/>
          <a:ext cx="5870712" cy="4231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884">
                  <a:extLst>
                    <a:ext uri="{9D8B030D-6E8A-4147-A177-3AD203B41FA5}">
                      <a16:colId xmlns:a16="http://schemas.microsoft.com/office/drawing/2014/main" val="3435381696"/>
                    </a:ext>
                  </a:extLst>
                </a:gridCol>
                <a:gridCol w="856353">
                  <a:extLst>
                    <a:ext uri="{9D8B030D-6E8A-4147-A177-3AD203B41FA5}">
                      <a16:colId xmlns:a16="http://schemas.microsoft.com/office/drawing/2014/main" val="3988345191"/>
                    </a:ext>
                  </a:extLst>
                </a:gridCol>
                <a:gridCol w="964177">
                  <a:extLst>
                    <a:ext uri="{9D8B030D-6E8A-4147-A177-3AD203B41FA5}">
                      <a16:colId xmlns:a16="http://schemas.microsoft.com/office/drawing/2014/main" val="3346821129"/>
                    </a:ext>
                  </a:extLst>
                </a:gridCol>
                <a:gridCol w="987924">
                  <a:extLst>
                    <a:ext uri="{9D8B030D-6E8A-4147-A177-3AD203B41FA5}">
                      <a16:colId xmlns:a16="http://schemas.microsoft.com/office/drawing/2014/main" val="1843521735"/>
                    </a:ext>
                  </a:extLst>
                </a:gridCol>
                <a:gridCol w="971687">
                  <a:extLst>
                    <a:ext uri="{9D8B030D-6E8A-4147-A177-3AD203B41FA5}">
                      <a16:colId xmlns:a16="http://schemas.microsoft.com/office/drawing/2014/main" val="385651990"/>
                    </a:ext>
                  </a:extLst>
                </a:gridCol>
                <a:gridCol w="971687">
                  <a:extLst>
                    <a:ext uri="{9D8B030D-6E8A-4147-A177-3AD203B41FA5}">
                      <a16:colId xmlns:a16="http://schemas.microsoft.com/office/drawing/2014/main" val="2515988119"/>
                    </a:ext>
                  </a:extLst>
                </a:gridCol>
              </a:tblGrid>
              <a:tr h="459775">
                <a:tc>
                  <a:txBody>
                    <a:bodyPr/>
                    <a:lstStyle/>
                    <a:p>
                      <a:r>
                        <a:rPr lang="en-US" sz="800" noProof="0"/>
                        <a:t>Task/Bloc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RTL</a:t>
                      </a:r>
                      <a:r>
                        <a:rPr lang="en-US" sz="800" baseline="0" noProof="0"/>
                        <a:t>/schematic</a:t>
                      </a:r>
                      <a:endParaRPr lang="en-US" sz="800" noProof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Simulation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Implementation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noProof="0"/>
                        <a:t>Validation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Task</a:t>
                      </a:r>
                      <a:r>
                        <a:rPr lang="en-US" sz="800" baseline="0" noProof="0" dirty="0"/>
                        <a:t> repartition</a:t>
                      </a:r>
                      <a:endParaRPr lang="en-US" sz="8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483347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Analog FE + Metal Anode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rgbClr val="FF0000"/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gradFill>
                      <a:gsLst>
                        <a:gs pos="0">
                          <a:srgbClr val="FF0000"/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IP2I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231159"/>
                  </a:ext>
                </a:extLst>
              </a:tr>
              <a:tr h="278929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FE Testability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rgbClr val="FF0000"/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gradFill>
                      <a:gsLst>
                        <a:gs pos="0">
                          <a:srgbClr val="FF0000"/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IP2I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07405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RO</a:t>
                      </a:r>
                      <a:r>
                        <a:rPr lang="en-US" sz="800" baseline="0" noProof="0" dirty="0"/>
                        <a:t> Digital matrix</a:t>
                      </a:r>
                    </a:p>
                    <a:p>
                      <a:r>
                        <a:rPr lang="en-US" sz="800" baseline="0" noProof="0" dirty="0"/>
                        <a:t>(</a:t>
                      </a:r>
                      <a:r>
                        <a:rPr lang="en-US" sz="800" baseline="0" noProof="0" dirty="0" err="1"/>
                        <a:t>PE+Config+Memories</a:t>
                      </a:r>
                      <a:r>
                        <a:rPr lang="en-US" sz="800" baseline="0" noProof="0" dirty="0"/>
                        <a:t>)</a:t>
                      </a:r>
                      <a:endParaRPr lang="en-US" sz="8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 + IP2I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298857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Col</a:t>
                      </a:r>
                      <a:r>
                        <a:rPr lang="en-US" sz="800" baseline="0" noProof="0" dirty="0"/>
                        <a:t> PE Readout</a:t>
                      </a:r>
                      <a:endParaRPr lang="en-US" sz="8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7008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I2C+Registers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164688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Analog</a:t>
                      </a:r>
                      <a:r>
                        <a:rPr lang="en-US" sz="800" baseline="0" noProof="0" dirty="0"/>
                        <a:t> DAC</a:t>
                      </a:r>
                      <a:endParaRPr lang="en-US" sz="8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568988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DATA Emulation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87225"/>
                  </a:ext>
                </a:extLst>
              </a:tr>
              <a:tr h="251301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SEQUENCER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359237"/>
                  </a:ext>
                </a:extLst>
              </a:tr>
              <a:tr h="308289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Power routing &amp; floor planning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 + IP2I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898155"/>
                  </a:ext>
                </a:extLst>
              </a:tr>
              <a:tr h="308289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Pad 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rgbClr val="FF0000"/>
                        </a:gs>
                        <a:gs pos="37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IPHC+IP2I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269903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Full</a:t>
                      </a:r>
                      <a:r>
                        <a:rPr lang="en-US" sz="800" baseline="0" noProof="0" dirty="0"/>
                        <a:t> digital data flow simulation with emulation analog input</a:t>
                      </a:r>
                      <a:endParaRPr lang="en-US" sz="8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419746"/>
                  </a:ext>
                </a:extLst>
              </a:tr>
              <a:tr h="308289">
                <a:tc>
                  <a:txBody>
                    <a:bodyPr/>
                    <a:lstStyle/>
                    <a:p>
                      <a:r>
                        <a:rPr lang="en-US" sz="800" noProof="0" dirty="0"/>
                        <a:t>Full circuit integration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800" dirty="0">
                        <a:solidFill>
                          <a:schemeClr val="accent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rgbClr val="FF0000"/>
                        </a:gs>
                        <a:gs pos="30000">
                          <a:schemeClr val="accent6"/>
                        </a:gs>
                        <a:gs pos="16000">
                          <a:srgbClr val="C00000"/>
                        </a:gs>
                        <a:gs pos="100000">
                          <a:schemeClr val="accent6">
                            <a:lumMod val="10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/>
                        <a:t>IPHC+IP2I</a:t>
                      </a:r>
                      <a:endParaRPr lang="en-GB" sz="800" dirty="0"/>
                    </a:p>
                  </a:txBody>
                  <a:tcPr marL="68580" marR="68580" marT="34290" marB="34290"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36003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FA95096B-40EE-5840-89E7-2A92FD17303D}"/>
              </a:ext>
            </a:extLst>
          </p:cNvPr>
          <p:cNvSpPr txBox="1"/>
          <p:nvPr/>
        </p:nvSpPr>
        <p:spPr>
          <a:xfrm>
            <a:off x="662610" y="6096001"/>
            <a:ext cx="755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Next step:  to design a DAQ board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DC80F68-4996-2044-B069-70DFB756CD90}"/>
              </a:ext>
            </a:extLst>
          </p:cNvPr>
          <p:cNvSpPr txBox="1"/>
          <p:nvPr/>
        </p:nvSpPr>
        <p:spPr>
          <a:xfrm>
            <a:off x="2055962" y="5324206"/>
            <a:ext cx="616038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Chip/sensor submission is foreseen for the 15/10/2021</a:t>
            </a:r>
          </a:p>
        </p:txBody>
      </p:sp>
    </p:spTree>
    <p:extLst>
      <p:ext uri="{BB962C8B-B14F-4D97-AF65-F5344CB8AC3E}">
        <p14:creationId xmlns:p14="http://schemas.microsoft.com/office/powerpoint/2010/main" val="2098924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06433" y="1222461"/>
            <a:ext cx="8085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We need to associate the timing information with the position information to provide the final output.</a:t>
            </a:r>
          </a:p>
          <a:p>
            <a:r>
              <a:rPr lang="en-US" dirty="0"/>
              <a:t>  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577715" y="2261012"/>
            <a:ext cx="7914388" cy="2049061"/>
            <a:chOff x="344909" y="2167518"/>
            <a:chExt cx="8463219" cy="4360375"/>
          </a:xfrm>
          <a:solidFill>
            <a:schemeClr val="bg1"/>
          </a:solidFill>
        </p:grpSpPr>
        <p:cxnSp>
          <p:nvCxnSpPr>
            <p:cNvPr id="17" name="Connecteur droit avec flèche 16"/>
            <p:cNvCxnSpPr/>
            <p:nvPr/>
          </p:nvCxnSpPr>
          <p:spPr>
            <a:xfrm>
              <a:off x="5032532" y="3310498"/>
              <a:ext cx="3216633" cy="37518"/>
            </a:xfrm>
            <a:prstGeom prst="straightConnector1">
              <a:avLst/>
            </a:prstGeom>
            <a:grpFill/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V="1">
              <a:off x="344909" y="5719605"/>
              <a:ext cx="7904256" cy="25656"/>
            </a:xfrm>
            <a:prstGeom prst="straightConnector1">
              <a:avLst/>
            </a:prstGeom>
            <a:grpFill/>
            <a:ln>
              <a:solidFill>
                <a:srgbClr val="8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6825023" y="3486233"/>
              <a:ext cx="1592505" cy="5694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Grid time (</a:t>
              </a:r>
              <a:r>
                <a:rPr lang="en-GB" sz="1400" dirty="0" err="1"/>
                <a:t>ps</a:t>
              </a:r>
              <a:r>
                <a:rPr lang="en-GB" sz="1400" dirty="0"/>
                <a:t>) 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6840702" y="5958476"/>
              <a:ext cx="1967426" cy="56941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Pixels time (ns)</a:t>
              </a:r>
            </a:p>
          </p:txBody>
        </p:sp>
        <p:grpSp>
          <p:nvGrpSpPr>
            <p:cNvPr id="21" name="Grouper 20"/>
            <p:cNvGrpSpPr/>
            <p:nvPr/>
          </p:nvGrpSpPr>
          <p:grpSpPr>
            <a:xfrm>
              <a:off x="667118" y="2203278"/>
              <a:ext cx="300521" cy="1131700"/>
              <a:chOff x="667118" y="2203278"/>
              <a:chExt cx="300521" cy="1131700"/>
            </a:xfrm>
            <a:grpFill/>
          </p:grpSpPr>
          <p:sp>
            <p:nvSpPr>
              <p:cNvPr id="68" name="Rectangle 67"/>
              <p:cNvSpPr/>
              <p:nvPr/>
            </p:nvSpPr>
            <p:spPr>
              <a:xfrm>
                <a:off x="667118" y="2207678"/>
                <a:ext cx="116765" cy="11273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50874" y="2203278"/>
                <a:ext cx="116765" cy="11273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er 21"/>
            <p:cNvGrpSpPr/>
            <p:nvPr/>
          </p:nvGrpSpPr>
          <p:grpSpPr>
            <a:xfrm>
              <a:off x="2387321" y="2187598"/>
              <a:ext cx="682749" cy="1142980"/>
              <a:chOff x="2387321" y="2187598"/>
              <a:chExt cx="682749" cy="1142980"/>
            </a:xfrm>
            <a:grpFill/>
          </p:grpSpPr>
          <p:grpSp>
            <p:nvGrpSpPr>
              <p:cNvPr id="62" name="Grouper 61"/>
              <p:cNvGrpSpPr/>
              <p:nvPr/>
            </p:nvGrpSpPr>
            <p:grpSpPr>
              <a:xfrm>
                <a:off x="2387321" y="2187598"/>
                <a:ext cx="300521" cy="1131700"/>
                <a:chOff x="667118" y="2203278"/>
                <a:chExt cx="300521" cy="1131700"/>
              </a:xfrm>
              <a:grpFill/>
            </p:grpSpPr>
            <p:sp>
              <p:nvSpPr>
                <p:cNvPr id="66" name="Rectangle 65"/>
                <p:cNvSpPr/>
                <p:nvPr/>
              </p:nvSpPr>
              <p:spPr>
                <a:xfrm>
                  <a:off x="667118" y="2207678"/>
                  <a:ext cx="116765" cy="11273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850874" y="2203278"/>
                  <a:ext cx="116765" cy="11273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3" name="Grouper 62"/>
              <p:cNvGrpSpPr/>
              <p:nvPr/>
            </p:nvGrpSpPr>
            <p:grpSpPr>
              <a:xfrm>
                <a:off x="2769549" y="2198878"/>
                <a:ext cx="300521" cy="1131700"/>
                <a:chOff x="667118" y="2203278"/>
                <a:chExt cx="300521" cy="1131700"/>
              </a:xfrm>
              <a:grpFill/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667118" y="2207678"/>
                  <a:ext cx="116765" cy="11273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850874" y="2203278"/>
                  <a:ext cx="116765" cy="11273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" name="Rectangle 22"/>
            <p:cNvSpPr/>
            <p:nvPr/>
          </p:nvSpPr>
          <p:spPr>
            <a:xfrm>
              <a:off x="4170152" y="2187598"/>
              <a:ext cx="116765" cy="1127300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er 23"/>
            <p:cNvGrpSpPr/>
            <p:nvPr/>
          </p:nvGrpSpPr>
          <p:grpSpPr>
            <a:xfrm>
              <a:off x="5693669" y="2167518"/>
              <a:ext cx="1227099" cy="1147380"/>
              <a:chOff x="5693669" y="2167518"/>
              <a:chExt cx="1227099" cy="1147380"/>
            </a:xfrm>
            <a:grpFill/>
          </p:grpSpPr>
          <p:grpSp>
            <p:nvGrpSpPr>
              <p:cNvPr id="53" name="Grouper 52"/>
              <p:cNvGrpSpPr/>
              <p:nvPr/>
            </p:nvGrpSpPr>
            <p:grpSpPr>
              <a:xfrm>
                <a:off x="5693669" y="2167518"/>
                <a:ext cx="1059021" cy="1147380"/>
                <a:chOff x="6414857" y="2167518"/>
                <a:chExt cx="1059021" cy="1147380"/>
              </a:xfrm>
              <a:grpFill/>
            </p:grpSpPr>
            <p:grpSp>
              <p:nvGrpSpPr>
                <p:cNvPr id="55" name="Grouper 54"/>
                <p:cNvGrpSpPr/>
                <p:nvPr/>
              </p:nvGrpSpPr>
              <p:grpSpPr>
                <a:xfrm>
                  <a:off x="6414857" y="2171918"/>
                  <a:ext cx="300521" cy="1131700"/>
                  <a:chOff x="667118" y="2203278"/>
                  <a:chExt cx="300521" cy="1131700"/>
                </a:xfrm>
                <a:grpFill/>
              </p:grpSpPr>
              <p:sp>
                <p:nvSpPr>
                  <p:cNvPr id="60" name="Rectangle 59"/>
                  <p:cNvSpPr/>
                  <p:nvPr/>
                </p:nvSpPr>
                <p:spPr>
                  <a:xfrm>
                    <a:off x="667118" y="2207678"/>
                    <a:ext cx="116765" cy="1127300"/>
                  </a:xfrm>
                  <a:prstGeom prst="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/>
                  <p:cNvSpPr/>
                  <p:nvPr/>
                </p:nvSpPr>
                <p:spPr>
                  <a:xfrm>
                    <a:off x="850874" y="2203278"/>
                    <a:ext cx="116765" cy="1127300"/>
                  </a:xfrm>
                  <a:prstGeom prst="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er 55"/>
                <p:cNvGrpSpPr/>
                <p:nvPr/>
              </p:nvGrpSpPr>
              <p:grpSpPr>
                <a:xfrm>
                  <a:off x="7173357" y="2183198"/>
                  <a:ext cx="300521" cy="1131700"/>
                  <a:chOff x="667118" y="2203278"/>
                  <a:chExt cx="300521" cy="1131700"/>
                </a:xfrm>
                <a:grpFill/>
              </p:grpSpPr>
              <p:sp>
                <p:nvSpPr>
                  <p:cNvPr id="58" name="Rectangle 57"/>
                  <p:cNvSpPr/>
                  <p:nvPr/>
                </p:nvSpPr>
                <p:spPr>
                  <a:xfrm>
                    <a:off x="667118" y="2207678"/>
                    <a:ext cx="116765" cy="1127300"/>
                  </a:xfrm>
                  <a:prstGeom prst="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/>
                  <p:cNvSpPr/>
                  <p:nvPr/>
                </p:nvSpPr>
                <p:spPr>
                  <a:xfrm>
                    <a:off x="850874" y="2203278"/>
                    <a:ext cx="116765" cy="1127300"/>
                  </a:xfrm>
                  <a:prstGeom prst="rect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7" name="Rectangle 56"/>
                <p:cNvSpPr/>
                <p:nvPr/>
              </p:nvSpPr>
              <p:spPr>
                <a:xfrm>
                  <a:off x="6798047" y="2167518"/>
                  <a:ext cx="116765" cy="1127300"/>
                </a:xfrm>
                <a:prstGeom prst="rect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Rectangle 53"/>
              <p:cNvSpPr/>
              <p:nvPr/>
            </p:nvSpPr>
            <p:spPr>
              <a:xfrm>
                <a:off x="6804003" y="2178798"/>
                <a:ext cx="116765" cy="1127300"/>
              </a:xfrm>
              <a:prstGeom prst="rect">
                <a:avLst/>
              </a:prstGeom>
              <a:grp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er 24"/>
            <p:cNvGrpSpPr/>
            <p:nvPr/>
          </p:nvGrpSpPr>
          <p:grpSpPr>
            <a:xfrm>
              <a:off x="1908192" y="4566521"/>
              <a:ext cx="1263797" cy="1147380"/>
              <a:chOff x="1908192" y="4566521"/>
              <a:chExt cx="1263797" cy="1147380"/>
            </a:xfrm>
            <a:grpFill/>
          </p:grpSpPr>
          <p:sp>
            <p:nvSpPr>
              <p:cNvPr id="49" name="Rectangle 48"/>
              <p:cNvSpPr/>
              <p:nvPr/>
            </p:nvSpPr>
            <p:spPr>
              <a:xfrm>
                <a:off x="1908192" y="4586601"/>
                <a:ext cx="116765" cy="1127300"/>
              </a:xfrm>
              <a:prstGeom prst="rect">
                <a:avLst/>
              </a:prstGeom>
              <a:grpFill/>
              <a:ln>
                <a:solidFill>
                  <a:srgbClr val="4BD92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280084" y="4566521"/>
                <a:ext cx="116765" cy="1127300"/>
              </a:xfrm>
              <a:prstGeom prst="rect">
                <a:avLst/>
              </a:prstGeom>
              <a:grpFill/>
              <a:ln>
                <a:solidFill>
                  <a:srgbClr val="4BD92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667654" y="4577801"/>
                <a:ext cx="116765" cy="1127300"/>
              </a:xfrm>
              <a:prstGeom prst="rect">
                <a:avLst/>
              </a:prstGeom>
              <a:grpFill/>
              <a:ln>
                <a:solidFill>
                  <a:srgbClr val="4BD92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055224" y="4573401"/>
                <a:ext cx="116765" cy="1127300"/>
              </a:xfrm>
              <a:prstGeom prst="rect">
                <a:avLst/>
              </a:prstGeom>
              <a:grpFill/>
              <a:ln>
                <a:solidFill>
                  <a:srgbClr val="4BD92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505533" y="4566521"/>
              <a:ext cx="116765" cy="1127300"/>
            </a:xfrm>
            <a:prstGeom prst="rect">
              <a:avLst/>
            </a:prstGeom>
            <a:grpFill/>
            <a:ln>
              <a:solidFill>
                <a:srgbClr val="4BD9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65561" y="4546441"/>
              <a:ext cx="116765" cy="1127300"/>
            </a:xfrm>
            <a:prstGeom prst="rect">
              <a:avLst/>
            </a:prstGeom>
            <a:grpFill/>
            <a:ln>
              <a:solidFill>
                <a:srgbClr val="4BD9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74741" y="4557721"/>
              <a:ext cx="116765" cy="1127300"/>
            </a:xfrm>
            <a:prstGeom prst="rect">
              <a:avLst/>
            </a:prstGeom>
            <a:grpFill/>
            <a:ln>
              <a:solidFill>
                <a:srgbClr val="4BD9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91549" y="4553321"/>
              <a:ext cx="116765" cy="1127300"/>
            </a:xfrm>
            <a:prstGeom prst="rect">
              <a:avLst/>
            </a:prstGeom>
            <a:grpFill/>
            <a:ln>
              <a:solidFill>
                <a:srgbClr val="4BD9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Connecteur droit 29"/>
            <p:cNvCxnSpPr/>
            <p:nvPr/>
          </p:nvCxnSpPr>
          <p:spPr>
            <a:xfrm>
              <a:off x="1160147" y="5315489"/>
              <a:ext cx="0" cy="389612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4181453" y="5355649"/>
              <a:ext cx="0" cy="389612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7478000" y="5313011"/>
              <a:ext cx="0" cy="389612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er 32"/>
            <p:cNvGrpSpPr/>
            <p:nvPr/>
          </p:nvGrpSpPr>
          <p:grpSpPr>
            <a:xfrm>
              <a:off x="3684253" y="3099524"/>
              <a:ext cx="1442344" cy="401380"/>
              <a:chOff x="3684253" y="3099524"/>
              <a:chExt cx="1442344" cy="401380"/>
            </a:xfrm>
            <a:grpFill/>
          </p:grpSpPr>
          <p:cxnSp>
            <p:nvCxnSpPr>
              <p:cNvPr id="46" name="Connecteur droit 45"/>
              <p:cNvCxnSpPr/>
              <p:nvPr/>
            </p:nvCxnSpPr>
            <p:spPr>
              <a:xfrm flipH="1">
                <a:off x="4985498" y="3099524"/>
                <a:ext cx="141099" cy="38961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/>
              <p:cNvCxnSpPr/>
              <p:nvPr/>
            </p:nvCxnSpPr>
            <p:spPr>
              <a:xfrm flipH="1">
                <a:off x="4792989" y="3111292"/>
                <a:ext cx="141099" cy="38961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47"/>
              <p:cNvCxnSpPr/>
              <p:nvPr/>
            </p:nvCxnSpPr>
            <p:spPr>
              <a:xfrm flipH="1">
                <a:off x="3684253" y="3326178"/>
                <a:ext cx="1140092" cy="0"/>
              </a:xfrm>
              <a:prstGeom prst="line">
                <a:avLst/>
              </a:prstGeom>
              <a:grpFill/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er 33"/>
            <p:cNvGrpSpPr/>
            <p:nvPr/>
          </p:nvGrpSpPr>
          <p:grpSpPr>
            <a:xfrm>
              <a:off x="2300209" y="3126484"/>
              <a:ext cx="1442344" cy="401380"/>
              <a:chOff x="3684253" y="3099524"/>
              <a:chExt cx="1442344" cy="401380"/>
            </a:xfrm>
            <a:grpFill/>
          </p:grpSpPr>
          <p:cxnSp>
            <p:nvCxnSpPr>
              <p:cNvPr id="43" name="Connecteur droit 42"/>
              <p:cNvCxnSpPr/>
              <p:nvPr/>
            </p:nvCxnSpPr>
            <p:spPr>
              <a:xfrm flipH="1">
                <a:off x="4985498" y="3099524"/>
                <a:ext cx="141099" cy="38961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43"/>
              <p:cNvCxnSpPr/>
              <p:nvPr/>
            </p:nvCxnSpPr>
            <p:spPr>
              <a:xfrm flipH="1">
                <a:off x="4792989" y="3111292"/>
                <a:ext cx="141099" cy="38961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44"/>
              <p:cNvCxnSpPr/>
              <p:nvPr/>
            </p:nvCxnSpPr>
            <p:spPr>
              <a:xfrm flipH="1">
                <a:off x="3684253" y="3326178"/>
                <a:ext cx="1140092" cy="0"/>
              </a:xfrm>
              <a:prstGeom prst="line">
                <a:avLst/>
              </a:prstGeom>
              <a:grpFill/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r 34"/>
            <p:cNvGrpSpPr/>
            <p:nvPr/>
          </p:nvGrpSpPr>
          <p:grpSpPr>
            <a:xfrm>
              <a:off x="344909" y="3157302"/>
              <a:ext cx="1991064" cy="401380"/>
              <a:chOff x="3135533" y="3099524"/>
              <a:chExt cx="1991064" cy="401380"/>
            </a:xfrm>
            <a:grpFill/>
          </p:grpSpPr>
          <p:cxnSp>
            <p:nvCxnSpPr>
              <p:cNvPr id="40" name="Connecteur droit 39"/>
              <p:cNvCxnSpPr/>
              <p:nvPr/>
            </p:nvCxnSpPr>
            <p:spPr>
              <a:xfrm flipH="1">
                <a:off x="4985498" y="3099524"/>
                <a:ext cx="141099" cy="38961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 flipH="1">
                <a:off x="4792989" y="3111292"/>
                <a:ext cx="141099" cy="389612"/>
              </a:xfrm>
              <a:prstGeom prst="lin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flipH="1" flipV="1">
                <a:off x="3135533" y="3295360"/>
                <a:ext cx="1688812" cy="30818"/>
              </a:xfrm>
              <a:prstGeom prst="line">
                <a:avLst/>
              </a:prstGeom>
              <a:grpFill/>
              <a:ln>
                <a:solidFill>
                  <a:srgbClr val="8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ectangle 35"/>
            <p:cNvSpPr/>
            <p:nvPr/>
          </p:nvSpPr>
          <p:spPr>
            <a:xfrm>
              <a:off x="6825023" y="4569001"/>
              <a:ext cx="116765" cy="1127300"/>
            </a:xfrm>
            <a:prstGeom prst="rect">
              <a:avLst/>
            </a:prstGeom>
            <a:grpFill/>
            <a:ln>
              <a:solidFill>
                <a:srgbClr val="4BD9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758946" y="4555241"/>
              <a:ext cx="116765" cy="1127300"/>
            </a:xfrm>
            <a:prstGeom prst="rect">
              <a:avLst/>
            </a:prstGeom>
            <a:grpFill/>
            <a:ln>
              <a:solidFill>
                <a:srgbClr val="4BD9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 flipH="1">
              <a:off x="6292072" y="3546914"/>
              <a:ext cx="11298" cy="623942"/>
            </a:xfrm>
            <a:prstGeom prst="straightConnector1">
              <a:avLst/>
            </a:prstGeom>
            <a:grpFill/>
            <a:ln w="1111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H="1">
              <a:off x="2786042" y="3558682"/>
              <a:ext cx="11298" cy="623942"/>
            </a:xfrm>
            <a:prstGeom prst="straightConnector1">
              <a:avLst/>
            </a:prstGeom>
            <a:grpFill/>
            <a:ln w="11112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ZoneTexte 69"/>
          <p:cNvSpPr txBox="1"/>
          <p:nvPr/>
        </p:nvSpPr>
        <p:spPr>
          <a:xfrm>
            <a:off x="487107" y="4246572"/>
            <a:ext cx="808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This requires a board that allows the configurations of the timing and the position electronics, their synchronization and to transmit the data to PC.</a:t>
            </a:r>
          </a:p>
        </p:txBody>
      </p:sp>
      <p:grpSp>
        <p:nvGrpSpPr>
          <p:cNvPr id="71" name="Grouper 70"/>
          <p:cNvGrpSpPr/>
          <p:nvPr/>
        </p:nvGrpSpPr>
        <p:grpSpPr>
          <a:xfrm>
            <a:off x="598882" y="5104573"/>
            <a:ext cx="7793602" cy="1402297"/>
            <a:chOff x="243550" y="1513370"/>
            <a:chExt cx="8628631" cy="2065855"/>
          </a:xfrm>
        </p:grpSpPr>
        <p:grpSp>
          <p:nvGrpSpPr>
            <p:cNvPr id="72" name="Grouper 71"/>
            <p:cNvGrpSpPr/>
            <p:nvPr/>
          </p:nvGrpSpPr>
          <p:grpSpPr>
            <a:xfrm>
              <a:off x="2139760" y="1513370"/>
              <a:ext cx="1356921" cy="2065855"/>
              <a:chOff x="556687" y="1513370"/>
              <a:chExt cx="1113372" cy="2065855"/>
            </a:xfrm>
          </p:grpSpPr>
          <p:sp>
            <p:nvSpPr>
              <p:cNvPr id="81" name="Rectangle 80"/>
              <p:cNvSpPr/>
              <p:nvPr/>
            </p:nvSpPr>
            <p:spPr>
              <a:xfrm>
                <a:off x="556687" y="1513370"/>
                <a:ext cx="1113372" cy="67840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Pixel board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56687" y="2900818"/>
                <a:ext cx="1113372" cy="67840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Time board</a:t>
                </a:r>
              </a:p>
            </p:txBody>
          </p:sp>
        </p:grpSp>
        <p:sp>
          <p:nvSpPr>
            <p:cNvPr id="73" name="Ellipse 72"/>
            <p:cNvSpPr/>
            <p:nvPr/>
          </p:nvSpPr>
          <p:spPr>
            <a:xfrm>
              <a:off x="243550" y="2000433"/>
              <a:ext cx="1095975" cy="102215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Det.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201540" y="2087408"/>
              <a:ext cx="1600472" cy="90038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IDROGEN</a:t>
              </a:r>
            </a:p>
          </p:txBody>
        </p:sp>
        <p:cxnSp>
          <p:nvCxnSpPr>
            <p:cNvPr id="75" name="Connecteur droit avec flèche 74"/>
            <p:cNvCxnSpPr/>
            <p:nvPr/>
          </p:nvCxnSpPr>
          <p:spPr>
            <a:xfrm flipV="1">
              <a:off x="3635855" y="2815920"/>
              <a:ext cx="1339526" cy="41332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avec flèche 75"/>
            <p:cNvCxnSpPr/>
            <p:nvPr/>
          </p:nvCxnSpPr>
          <p:spPr>
            <a:xfrm>
              <a:off x="3635855" y="1978884"/>
              <a:ext cx="1339526" cy="315187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avec flèche 76"/>
            <p:cNvCxnSpPr/>
            <p:nvPr/>
          </p:nvCxnSpPr>
          <p:spPr>
            <a:xfrm flipV="1">
              <a:off x="1356927" y="2007440"/>
              <a:ext cx="743880" cy="30402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avec flèche 77"/>
            <p:cNvCxnSpPr/>
            <p:nvPr/>
          </p:nvCxnSpPr>
          <p:spPr>
            <a:xfrm>
              <a:off x="1304739" y="2981559"/>
              <a:ext cx="743880" cy="241453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avec flèche 78"/>
            <p:cNvCxnSpPr/>
            <p:nvPr/>
          </p:nvCxnSpPr>
          <p:spPr>
            <a:xfrm>
              <a:off x="6902218" y="2620422"/>
              <a:ext cx="1134934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8037152" y="2191777"/>
              <a:ext cx="835029" cy="83080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PC</a:t>
              </a:r>
            </a:p>
          </p:txBody>
        </p:sp>
      </p:grpSp>
      <p:sp>
        <p:nvSpPr>
          <p:cNvPr id="83" name="Rectangle à coins arrondis 82"/>
          <p:cNvSpPr/>
          <p:nvPr/>
        </p:nvSpPr>
        <p:spPr>
          <a:xfrm>
            <a:off x="2791102" y="298110"/>
            <a:ext cx="3561796" cy="6958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Acquisition </a:t>
            </a:r>
          </a:p>
        </p:txBody>
      </p:sp>
    </p:spTree>
    <p:extLst>
      <p:ext uri="{BB962C8B-B14F-4D97-AF65-F5344CB8AC3E}">
        <p14:creationId xmlns:p14="http://schemas.microsoft.com/office/powerpoint/2010/main" val="3393070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440032" y="5155579"/>
            <a:ext cx="73553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To be able to exploit the IDROGEN board we need: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q"/>
            </a:pPr>
            <a:r>
              <a:rPr lang="en-US" b="1" dirty="0">
                <a:solidFill>
                  <a:srgbClr val="FFFFFF"/>
                </a:solidFill>
              </a:rPr>
              <a:t> develop appropriate interface/mezzanine boards </a:t>
            </a:r>
            <a:r>
              <a:rPr lang="en-US" dirty="0">
                <a:solidFill>
                  <a:srgbClr val="FFFFFF"/>
                </a:solidFill>
              </a:rPr>
              <a:t>between the IDROGEN and the timing and position boards.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FFFFFF"/>
                </a:solidFill>
              </a:rPr>
              <a:t> develop</a:t>
            </a:r>
            <a:r>
              <a:rPr lang="en-US" b="1" dirty="0">
                <a:solidFill>
                  <a:srgbClr val="FFFFFF"/>
                </a:solidFill>
              </a:rPr>
              <a:t> appropriate </a:t>
            </a:r>
            <a:r>
              <a:rPr lang="en-US" b="1" dirty="0" err="1">
                <a:solidFill>
                  <a:srgbClr val="FFFFFF"/>
                </a:solidFill>
              </a:rPr>
              <a:t>firmwares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40032" y="729152"/>
            <a:ext cx="7606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A generic board (</a:t>
            </a:r>
            <a:r>
              <a:rPr lang="en-US" b="1" dirty="0">
                <a:solidFill>
                  <a:srgbClr val="FFFFFF"/>
                </a:solidFill>
              </a:rPr>
              <a:t>IDROGEN</a:t>
            </a:r>
            <a:r>
              <a:rPr lang="en-US" dirty="0">
                <a:solidFill>
                  <a:srgbClr val="FFFFFF"/>
                </a:solidFill>
              </a:rPr>
              <a:t>) developed within the DAQGEN of the IN2P3 </a:t>
            </a:r>
          </a:p>
          <a:p>
            <a:r>
              <a:rPr lang="en-US" dirty="0">
                <a:solidFill>
                  <a:srgbClr val="FFFFFF"/>
                </a:solidFill>
              </a:rPr>
              <a:t>does exist. We propose to use it.</a:t>
            </a:r>
          </a:p>
          <a:p>
            <a:endParaRPr lang="en-US" dirty="0"/>
          </a:p>
        </p:txBody>
      </p:sp>
      <p:pic>
        <p:nvPicPr>
          <p:cNvPr id="17" name="Image 16" descr="IDROGE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2584" y="1796174"/>
            <a:ext cx="4159250" cy="3295811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2791102" y="298110"/>
            <a:ext cx="3561796" cy="6958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Acquisition </a:t>
            </a:r>
          </a:p>
        </p:txBody>
      </p:sp>
    </p:spTree>
    <p:extLst>
      <p:ext uri="{BB962C8B-B14F-4D97-AF65-F5344CB8AC3E}">
        <p14:creationId xmlns:p14="http://schemas.microsoft.com/office/powerpoint/2010/main" val="1572705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20B88D0-174E-FB45-B9EB-5CD7CF0EBC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52" y="1656522"/>
            <a:ext cx="7593495" cy="4774080"/>
          </a:xfrm>
          <a:prstGeom prst="rect">
            <a:avLst/>
          </a:prstGeom>
        </p:spPr>
      </p:pic>
      <p:sp>
        <p:nvSpPr>
          <p:cNvPr id="6" name="Rectangle à coins arrondis 82">
            <a:extLst>
              <a:ext uri="{FF2B5EF4-FFF2-40B4-BE49-F238E27FC236}">
                <a16:creationId xmlns:a16="http://schemas.microsoft.com/office/drawing/2014/main" id="{BA9CBFE9-2DC6-F247-8580-18403479DE91}"/>
              </a:ext>
            </a:extLst>
          </p:cNvPr>
          <p:cNvSpPr/>
          <p:nvPr/>
        </p:nvSpPr>
        <p:spPr>
          <a:xfrm>
            <a:off x="2791102" y="298110"/>
            <a:ext cx="3561796" cy="6958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Demonstrator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7A598C-AA4E-BE4F-849F-A8BD492170FE}"/>
              </a:ext>
            </a:extLst>
          </p:cNvPr>
          <p:cNvSpPr txBox="1"/>
          <p:nvPr/>
        </p:nvSpPr>
        <p:spPr>
          <a:xfrm>
            <a:off x="775252" y="1179446"/>
            <a:ext cx="715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work to conceive a full demonstrator of the PICMIC  has started</a:t>
            </a:r>
          </a:p>
        </p:txBody>
      </p:sp>
    </p:spTree>
    <p:extLst>
      <p:ext uri="{BB962C8B-B14F-4D97-AF65-F5344CB8AC3E}">
        <p14:creationId xmlns:p14="http://schemas.microsoft.com/office/powerpoint/2010/main" val="2509668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12465" y="575695"/>
            <a:ext cx="7967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project to build a PICMIC demonstrator with MCP was recently selected as a laureate for the </a:t>
            </a:r>
            <a:r>
              <a:rPr lang="en-US" b="1" dirty="0">
                <a:solidFill>
                  <a:srgbClr val="7030A0"/>
                </a:solidFill>
              </a:rPr>
              <a:t>Pre-Maturation CNRS </a:t>
            </a:r>
            <a:r>
              <a:rPr lang="en-US" dirty="0">
                <a:solidFill>
                  <a:schemeClr val="bg1"/>
                </a:solidFill>
              </a:rPr>
              <a:t>projects 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 150 k€</a:t>
            </a:r>
          </a:p>
          <a:p>
            <a:endParaRPr lang="en-US" dirty="0">
              <a:solidFill>
                <a:schemeClr val="bg1"/>
              </a:solidFill>
              <a:sym typeface="Wingdings"/>
            </a:endParaRPr>
          </a:p>
          <a:p>
            <a:r>
              <a:rPr lang="en-US" dirty="0">
                <a:solidFill>
                  <a:schemeClr val="bg1"/>
                </a:solidFill>
                <a:sym typeface="Wingdings"/>
              </a:rPr>
              <a:t>This, with IN2P3 </a:t>
            </a:r>
            <a:r>
              <a:rPr lang="en-US" dirty="0" err="1">
                <a:solidFill>
                  <a:schemeClr val="bg1"/>
                </a:solidFill>
                <a:sym typeface="Wingdings"/>
              </a:rPr>
              <a:t>spport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, will allow the construction of a demonstrator in 18-24 months.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65" y="2053023"/>
            <a:ext cx="8066335" cy="43932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60F5D71-79E9-B14E-8BE4-7D97B793F762}"/>
              </a:ext>
            </a:extLst>
          </p:cNvPr>
          <p:cNvSpPr txBox="1"/>
          <p:nvPr/>
        </p:nvSpPr>
        <p:spPr>
          <a:xfrm>
            <a:off x="4134678" y="247815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+6m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DDBB12-9160-3541-88D0-F7F5445F189A}"/>
              </a:ext>
            </a:extLst>
          </p:cNvPr>
          <p:cNvSpPr txBox="1"/>
          <p:nvPr/>
        </p:nvSpPr>
        <p:spPr>
          <a:xfrm>
            <a:off x="5585791" y="246490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+6m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EACDA6-BE3A-234D-AF27-833A2DD16BC7}"/>
              </a:ext>
            </a:extLst>
          </p:cNvPr>
          <p:cNvSpPr txBox="1"/>
          <p:nvPr/>
        </p:nvSpPr>
        <p:spPr>
          <a:xfrm>
            <a:off x="7712105" y="247815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+6m</a:t>
            </a:r>
          </a:p>
        </p:txBody>
      </p:sp>
    </p:spTree>
    <p:extLst>
      <p:ext uri="{BB962C8B-B14F-4D97-AF65-F5344CB8AC3E}">
        <p14:creationId xmlns:p14="http://schemas.microsoft.com/office/powerpoint/2010/main" val="2212122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0CE6F4F-228E-0F45-A285-855AD9BFEDD1}"/>
              </a:ext>
            </a:extLst>
          </p:cNvPr>
          <p:cNvSpPr txBox="1"/>
          <p:nvPr/>
        </p:nvSpPr>
        <p:spPr>
          <a:xfrm>
            <a:off x="1921566" y="636106"/>
            <a:ext cx="57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1665F0-5C22-FF46-8E24-4F7713A7F318}"/>
              </a:ext>
            </a:extLst>
          </p:cNvPr>
          <p:cNvSpPr txBox="1"/>
          <p:nvPr/>
        </p:nvSpPr>
        <p:spPr>
          <a:xfrm>
            <a:off x="887896" y="1683026"/>
            <a:ext cx="72886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A great enthusiasm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 Excellent collaboration among the different actors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Great help from the DAT (many thanks Rodolphe)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We are slightly behind the schedule but we foresee to have our demonstrator and test it in 2022.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Next step is to replace the MCP by NCP and do better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830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AF8A5F8-5CD2-064B-9327-6C29B738D17C}"/>
              </a:ext>
            </a:extLst>
          </p:cNvPr>
          <p:cNvSpPr txBox="1"/>
          <p:nvPr/>
        </p:nvSpPr>
        <p:spPr>
          <a:xfrm>
            <a:off x="718033" y="2905780"/>
            <a:ext cx="5755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           Backup</a:t>
            </a:r>
          </a:p>
        </p:txBody>
      </p:sp>
    </p:spTree>
    <p:extLst>
      <p:ext uri="{BB962C8B-B14F-4D97-AF65-F5344CB8AC3E}">
        <p14:creationId xmlns:p14="http://schemas.microsoft.com/office/powerpoint/2010/main" val="3012503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9-06-25 à 11.14.4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" y="0"/>
            <a:ext cx="910336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69280" y="1078493"/>
            <a:ext cx="27331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Courtesy </a:t>
            </a:r>
            <a:r>
              <a:rPr lang="en-GB" dirty="0" err="1"/>
              <a:t>J.Vallegra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691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7300" y="327164"/>
            <a:ext cx="7886700" cy="994172"/>
          </a:xfrm>
        </p:spPr>
        <p:txBody>
          <a:bodyPr/>
          <a:lstStyle/>
          <a:p>
            <a:r>
              <a:rPr lang="fr-FR" sz="2800" dirty="0"/>
              <a:t>Matrix data </a:t>
            </a:r>
            <a:r>
              <a:rPr lang="fr-FR" sz="2800" dirty="0" err="1"/>
              <a:t>taking</a:t>
            </a:r>
            <a:r>
              <a:rPr lang="fr-FR" sz="2800" dirty="0"/>
              <a:t> (</a:t>
            </a:r>
            <a:r>
              <a:rPr lang="fr-FR" sz="2800" dirty="0" err="1"/>
              <a:t>internal</a:t>
            </a:r>
            <a:r>
              <a:rPr lang="fr-FR" sz="2800" dirty="0"/>
              <a:t> </a:t>
            </a:r>
            <a:r>
              <a:rPr lang="fr-FR" sz="2800" dirty="0" err="1"/>
              <a:t>signals</a:t>
            </a:r>
            <a:r>
              <a:rPr lang="fr-FR" sz="2800" dirty="0"/>
              <a:t>)</a:t>
            </a:r>
            <a:endParaRPr lang="en-GB" sz="28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605" y="2089739"/>
            <a:ext cx="6634767" cy="330244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06798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A5A531AB-7A24-6545-B27A-74799BBC8B11}"/>
              </a:ext>
            </a:extLst>
          </p:cNvPr>
          <p:cNvGrpSpPr/>
          <p:nvPr/>
        </p:nvGrpSpPr>
        <p:grpSpPr>
          <a:xfrm>
            <a:off x="1023324" y="680638"/>
            <a:ext cx="6724632" cy="5308745"/>
            <a:chOff x="2520820" y="707142"/>
            <a:chExt cx="6724632" cy="530874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B518FA9-EFF0-D744-9455-612F99BE2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9038" y="3934425"/>
              <a:ext cx="4393110" cy="2081462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2D19898-B870-A449-8820-E2B61022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4837" y="902469"/>
              <a:ext cx="4407311" cy="252653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8F2F9D2-EF82-9249-A30B-2907BA123E59}"/>
                </a:ext>
              </a:extLst>
            </p:cNvPr>
            <p:cNvSpPr txBox="1"/>
            <p:nvPr/>
          </p:nvSpPr>
          <p:spPr>
            <a:xfrm>
              <a:off x="4494452" y="707142"/>
              <a:ext cx="9028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Current Mirror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3EA5596-DC46-1440-B63C-A4BCE13ADAE1}"/>
                </a:ext>
              </a:extLst>
            </p:cNvPr>
            <p:cNvSpPr txBox="1"/>
            <p:nvPr/>
          </p:nvSpPr>
          <p:spPr>
            <a:xfrm>
              <a:off x="4347706" y="3700824"/>
              <a:ext cx="121058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/>
                <a:t>Current Comparator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29B86F4E-3430-CD43-9395-DB25FDCC8EE8}"/>
                </a:ext>
              </a:extLst>
            </p:cNvPr>
            <p:cNvSpPr/>
            <p:nvPr/>
          </p:nvSpPr>
          <p:spPr bwMode="auto">
            <a:xfrm>
              <a:off x="3062037" y="1888958"/>
              <a:ext cx="655721" cy="52938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B44B9BD1-5F31-8E4F-9770-D07729429ACE}"/>
                </a:ext>
              </a:extLst>
            </p:cNvPr>
            <p:cNvSpPr/>
            <p:nvPr/>
          </p:nvSpPr>
          <p:spPr bwMode="auto">
            <a:xfrm>
              <a:off x="4480631" y="1163052"/>
              <a:ext cx="2377630" cy="52938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452EA598-0C7A-0143-91A8-2F015BE268FB}"/>
                </a:ext>
              </a:extLst>
            </p:cNvPr>
            <p:cNvSpPr/>
            <p:nvPr/>
          </p:nvSpPr>
          <p:spPr bwMode="auto">
            <a:xfrm>
              <a:off x="3062037" y="4584032"/>
              <a:ext cx="1798721" cy="126933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9E9FF27-22D8-094A-8768-72D5D2C551E6}"/>
                </a:ext>
              </a:extLst>
            </p:cNvPr>
            <p:cNvSpPr/>
            <p:nvPr/>
          </p:nvSpPr>
          <p:spPr bwMode="auto">
            <a:xfrm>
              <a:off x="4899339" y="4445669"/>
              <a:ext cx="1224736" cy="1461836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BF57D0A-6BE5-FF48-9A31-6C80470B2119}"/>
                </a:ext>
              </a:extLst>
            </p:cNvPr>
            <p:cNvSpPr/>
            <p:nvPr/>
          </p:nvSpPr>
          <p:spPr bwMode="auto">
            <a:xfrm>
              <a:off x="6167155" y="4710363"/>
              <a:ext cx="485270" cy="691816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100" b="1" i="0" u="none" strike="noStrike" cap="none" normalizeH="0" baseline="0">
                <a:ln>
                  <a:noFill/>
                </a:ln>
                <a:solidFill>
                  <a:srgbClr val="23346C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A8CA436-5ECF-944F-8A07-DAB48D48F1A7}"/>
                </a:ext>
              </a:extLst>
            </p:cNvPr>
            <p:cNvSpPr txBox="1"/>
            <p:nvPr/>
          </p:nvSpPr>
          <p:spPr>
            <a:xfrm>
              <a:off x="2520820" y="2352963"/>
              <a:ext cx="9476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</a:rPr>
                <a:t>Input transistor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42D529B-82EC-D84B-AA20-1A3A6977D0E7}"/>
                </a:ext>
              </a:extLst>
            </p:cNvPr>
            <p:cNvSpPr txBox="1"/>
            <p:nvPr/>
          </p:nvSpPr>
          <p:spPr>
            <a:xfrm>
              <a:off x="5890678" y="902469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</a:rPr>
                <a:t>Gain Stage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1036A84-810E-174B-B18C-FEA479DB62C3}"/>
                </a:ext>
              </a:extLst>
            </p:cNvPr>
            <p:cNvSpPr txBox="1"/>
            <p:nvPr/>
          </p:nvSpPr>
          <p:spPr>
            <a:xfrm>
              <a:off x="2565704" y="1554266"/>
              <a:ext cx="85792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</a:rPr>
                <a:t>Input Current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02ECEA7-2095-E245-8EEC-FD11137F0D19}"/>
                </a:ext>
              </a:extLst>
            </p:cNvPr>
            <p:cNvSpPr txBox="1"/>
            <p:nvPr/>
          </p:nvSpPr>
          <p:spPr>
            <a:xfrm>
              <a:off x="4953000" y="2642837"/>
              <a:ext cx="94769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</a:rPr>
                <a:t>Output Current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7D8AAF2-99EF-AA48-915E-608FCD07BF96}"/>
                </a:ext>
              </a:extLst>
            </p:cNvPr>
            <p:cNvSpPr txBox="1"/>
            <p:nvPr/>
          </p:nvSpPr>
          <p:spPr>
            <a:xfrm>
              <a:off x="2678022" y="4415489"/>
              <a:ext cx="110799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</a:rPr>
                <a:t>Comparator stage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1A77AD1-6C52-9747-8521-C6AF8C7F5A7C}"/>
                </a:ext>
              </a:extLst>
            </p:cNvPr>
            <p:cNvSpPr txBox="1"/>
            <p:nvPr/>
          </p:nvSpPr>
          <p:spPr>
            <a:xfrm>
              <a:off x="5006662" y="4247788"/>
              <a:ext cx="9412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00" b="0" dirty="0">
                  <a:solidFill>
                    <a:srgbClr val="FF0000"/>
                  </a:solidFill>
                </a:rPr>
                <a:t>Shaping Stage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159ADDC-8C75-7243-8B0B-935EABD973AE}"/>
                </a:ext>
              </a:extLst>
            </p:cNvPr>
            <p:cNvSpPr txBox="1"/>
            <p:nvPr/>
          </p:nvSpPr>
          <p:spPr>
            <a:xfrm>
              <a:off x="7012148" y="4755848"/>
              <a:ext cx="22333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900" b="0" dirty="0">
                  <a:solidFill>
                    <a:srgbClr val="C00000"/>
                  </a:solidFill>
                </a:rPr>
                <a:t>Mux Stage :</a:t>
              </a:r>
            </a:p>
            <a:p>
              <a:pPr algn="l"/>
              <a:r>
                <a:rPr lang="en-GB" sz="900" b="0" dirty="0">
                  <a:solidFill>
                    <a:srgbClr val="C00000"/>
                  </a:solidFill>
                </a:rPr>
                <a:t>Same polarity in both cases 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GB" sz="900" b="0" dirty="0">
                  <a:solidFill>
                    <a:srgbClr val="C00000"/>
                  </a:solidFill>
                </a:rPr>
                <a:t>Current mirror + Current Comparator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GB" sz="900" b="0" dirty="0">
                  <a:solidFill>
                    <a:srgbClr val="C00000"/>
                  </a:solidFill>
                </a:rPr>
                <a:t>Current Comparator Only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23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1388183" y="2208182"/>
            <a:ext cx="4756494" cy="3830339"/>
            <a:chOff x="723531" y="-226598"/>
            <a:chExt cx="4726625" cy="5233990"/>
          </a:xfrm>
        </p:grpSpPr>
        <p:grpSp>
          <p:nvGrpSpPr>
            <p:cNvPr id="8" name="Grouper 7"/>
            <p:cNvGrpSpPr/>
            <p:nvPr/>
          </p:nvGrpSpPr>
          <p:grpSpPr>
            <a:xfrm>
              <a:off x="723531" y="1155784"/>
              <a:ext cx="4726625" cy="3851608"/>
              <a:chOff x="87638" y="537642"/>
              <a:chExt cx="4726625" cy="3572549"/>
            </a:xfrm>
          </p:grpSpPr>
          <p:grpSp>
            <p:nvGrpSpPr>
              <p:cNvPr id="14" name="Grouper 13"/>
              <p:cNvGrpSpPr/>
              <p:nvPr/>
            </p:nvGrpSpPr>
            <p:grpSpPr>
              <a:xfrm>
                <a:off x="1349379" y="537642"/>
                <a:ext cx="3116457" cy="3572549"/>
                <a:chOff x="3356659" y="896087"/>
                <a:chExt cx="2584769" cy="3572549"/>
              </a:xfrm>
            </p:grpSpPr>
            <p:sp>
              <p:nvSpPr>
                <p:cNvPr id="18" name="Ellipse 17"/>
                <p:cNvSpPr/>
                <p:nvPr/>
              </p:nvSpPr>
              <p:spPr>
                <a:xfrm>
                  <a:off x="3761951" y="1466557"/>
                  <a:ext cx="2179477" cy="1279980"/>
                </a:xfrm>
                <a:prstGeom prst="ellipse">
                  <a:avLst/>
                </a:prstGeom>
                <a:pattFill prst="pct30">
                  <a:fgClr>
                    <a:prstClr val="black"/>
                  </a:fgClr>
                  <a:bgClr>
                    <a:prstClr val="white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" name="Ellipse 18"/>
                <p:cNvSpPr/>
                <p:nvPr/>
              </p:nvSpPr>
              <p:spPr>
                <a:xfrm>
                  <a:off x="3701601" y="3188656"/>
                  <a:ext cx="2179477" cy="1279980"/>
                </a:xfrm>
                <a:prstGeom prst="ellipse">
                  <a:avLst/>
                </a:prstGeom>
                <a:pattFill prst="dotDmnd">
                  <a:fgClr>
                    <a:prstClr val="black"/>
                  </a:fgClr>
                  <a:bgClr>
                    <a:prstClr val="white"/>
                  </a:bgClr>
                </a:patt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0" name="Connecteur droit 19"/>
                <p:cNvCxnSpPr/>
                <p:nvPr/>
              </p:nvCxnSpPr>
              <p:spPr>
                <a:xfrm flipH="1">
                  <a:off x="4841475" y="2746537"/>
                  <a:ext cx="2" cy="105071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ZoneTexte 20"/>
                <p:cNvSpPr txBox="1"/>
                <p:nvPr/>
              </p:nvSpPr>
              <p:spPr>
                <a:xfrm>
                  <a:off x="4508574" y="3876308"/>
                  <a:ext cx="6277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b="1" dirty="0">
                      <a:solidFill>
                        <a:srgbClr val="FF0000"/>
                      </a:solidFill>
                    </a:rPr>
                    <a:t>X,Y</a:t>
                  </a:r>
                </a:p>
              </p:txBody>
            </p:sp>
            <p:grpSp>
              <p:nvGrpSpPr>
                <p:cNvPr id="22" name="Grouper 21"/>
                <p:cNvGrpSpPr/>
                <p:nvPr/>
              </p:nvGrpSpPr>
              <p:grpSpPr>
                <a:xfrm>
                  <a:off x="3356659" y="896087"/>
                  <a:ext cx="2584318" cy="2287122"/>
                  <a:chOff x="3073219" y="638863"/>
                  <a:chExt cx="2584318" cy="2287122"/>
                </a:xfrm>
              </p:grpSpPr>
              <p:cxnSp>
                <p:nvCxnSpPr>
                  <p:cNvPr id="24" name="Connecteur droit 23"/>
                  <p:cNvCxnSpPr/>
                  <p:nvPr/>
                </p:nvCxnSpPr>
                <p:spPr>
                  <a:xfrm flipV="1">
                    <a:off x="4590143" y="1794864"/>
                    <a:ext cx="1067394" cy="345993"/>
                  </a:xfrm>
                  <a:prstGeom prst="line">
                    <a:avLst/>
                  </a:prstGeom>
                  <a:ln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necteur droit 25"/>
                  <p:cNvCxnSpPr/>
                  <p:nvPr/>
                </p:nvCxnSpPr>
                <p:spPr>
                  <a:xfrm flipH="1">
                    <a:off x="4590148" y="638863"/>
                    <a:ext cx="12535" cy="1501994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  <a:prstDash val="sysDot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necteur droit 26"/>
                  <p:cNvCxnSpPr/>
                  <p:nvPr/>
                </p:nvCxnSpPr>
                <p:spPr>
                  <a:xfrm flipV="1">
                    <a:off x="4590143" y="1203464"/>
                    <a:ext cx="320345" cy="891540"/>
                  </a:xfrm>
                  <a:prstGeom prst="line">
                    <a:avLst/>
                  </a:prstGeom>
                  <a:ln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ZoneTexte 32"/>
                  <p:cNvSpPr txBox="1"/>
                  <p:nvPr/>
                </p:nvSpPr>
                <p:spPr>
                  <a:xfrm rot="926174">
                    <a:off x="4763124" y="790305"/>
                    <a:ext cx="417601" cy="429101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/>
                      <a:t> T</a:t>
                    </a:r>
                    <a:r>
                      <a:rPr lang="en-GB" sz="1600" baseline="-25000" dirty="0"/>
                      <a:t>2</a:t>
                    </a:r>
                    <a:endParaRPr lang="en-GB" sz="1600" dirty="0"/>
                  </a:p>
                </p:txBody>
              </p:sp>
              <p:cxnSp>
                <p:nvCxnSpPr>
                  <p:cNvPr id="34" name="Connecteur droit 33"/>
                  <p:cNvCxnSpPr/>
                  <p:nvPr/>
                </p:nvCxnSpPr>
                <p:spPr>
                  <a:xfrm flipH="1" flipV="1">
                    <a:off x="3463702" y="1816993"/>
                    <a:ext cx="1094333" cy="288787"/>
                  </a:xfrm>
                  <a:prstGeom prst="line">
                    <a:avLst/>
                  </a:prstGeom>
                  <a:ln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ZoneTexte 34"/>
                  <p:cNvSpPr txBox="1"/>
                  <p:nvPr/>
                </p:nvSpPr>
                <p:spPr>
                  <a:xfrm rot="20167026">
                    <a:off x="3733849" y="823465"/>
                    <a:ext cx="417601" cy="429101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/>
                      <a:t> T</a:t>
                    </a:r>
                    <a:r>
                      <a:rPr lang="en-GB" sz="1600" baseline="-25000" dirty="0"/>
                      <a:t>3</a:t>
                    </a:r>
                    <a:endParaRPr lang="en-GB" sz="1600" dirty="0"/>
                  </a:p>
                </p:txBody>
              </p:sp>
              <p:cxnSp>
                <p:nvCxnSpPr>
                  <p:cNvPr id="36" name="Connecteur droit 35"/>
                  <p:cNvCxnSpPr/>
                  <p:nvPr/>
                </p:nvCxnSpPr>
                <p:spPr>
                  <a:xfrm flipH="1" flipV="1">
                    <a:off x="3975541" y="1282440"/>
                    <a:ext cx="614603" cy="858417"/>
                  </a:xfrm>
                  <a:prstGeom prst="line">
                    <a:avLst/>
                  </a:prstGeom>
                  <a:ln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ZoneTexte 36"/>
                  <p:cNvSpPr txBox="1"/>
                  <p:nvPr/>
                </p:nvSpPr>
                <p:spPr>
                  <a:xfrm>
                    <a:off x="3073219" y="1495134"/>
                    <a:ext cx="417601" cy="429101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/>
                      <a:t>T</a:t>
                    </a:r>
                    <a:r>
                      <a:rPr lang="en-GB" sz="1600" baseline="-25000" dirty="0"/>
                      <a:t>4</a:t>
                    </a:r>
                    <a:endParaRPr lang="en-GB" sz="1600" dirty="0"/>
                  </a:p>
                </p:txBody>
              </p:sp>
              <p:cxnSp>
                <p:nvCxnSpPr>
                  <p:cNvPr id="38" name="Connecteur droit 37"/>
                  <p:cNvCxnSpPr/>
                  <p:nvPr/>
                </p:nvCxnSpPr>
                <p:spPr>
                  <a:xfrm flipH="1">
                    <a:off x="3913172" y="2065267"/>
                    <a:ext cx="689512" cy="362909"/>
                  </a:xfrm>
                  <a:prstGeom prst="line">
                    <a:avLst/>
                  </a:prstGeom>
                  <a:ln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ZoneTexte 38"/>
                  <p:cNvSpPr txBox="1"/>
                  <p:nvPr/>
                </p:nvSpPr>
                <p:spPr>
                  <a:xfrm>
                    <a:off x="3691442" y="2496884"/>
                    <a:ext cx="417601" cy="429101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dirty="0"/>
                      <a:t>T</a:t>
                    </a:r>
                    <a:r>
                      <a:rPr lang="en-GB" sz="1600" baseline="-25000" dirty="0"/>
                      <a:t>5</a:t>
                    </a:r>
                    <a:endParaRPr lang="en-GB" sz="1600" dirty="0"/>
                  </a:p>
                </p:txBody>
              </p:sp>
              <p:sp>
                <p:nvSpPr>
                  <p:cNvPr id="40" name="ZoneTexte 39"/>
                  <p:cNvSpPr txBox="1"/>
                  <p:nvPr/>
                </p:nvSpPr>
                <p:spPr>
                  <a:xfrm>
                    <a:off x="5002923" y="2425126"/>
                    <a:ext cx="417601" cy="429101"/>
                  </a:xfrm>
                  <a:prstGeom prst="rect">
                    <a:avLst/>
                  </a:prstGeom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1600" dirty="0"/>
                      <a:t>T</a:t>
                    </a:r>
                    <a:r>
                      <a:rPr lang="en-GB" sz="1600" baseline="-25000" dirty="0"/>
                      <a:t>6</a:t>
                    </a:r>
                    <a:endParaRPr lang="en-GB" sz="1600" dirty="0"/>
                  </a:p>
                </p:txBody>
              </p:sp>
            </p:grpSp>
            <p:cxnSp>
              <p:nvCxnSpPr>
                <p:cNvPr id="23" name="Connecteur droit 22"/>
                <p:cNvCxnSpPr/>
                <p:nvPr/>
              </p:nvCxnSpPr>
              <p:spPr>
                <a:xfrm flipH="1" flipV="1">
                  <a:off x="4873584" y="2398082"/>
                  <a:ext cx="429516" cy="289779"/>
                </a:xfrm>
                <a:prstGeom prst="line">
                  <a:avLst/>
                </a:prstGeom>
                <a:ln>
                  <a:solidFill>
                    <a:srgbClr val="6600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ZoneTexte 14"/>
              <p:cNvSpPr txBox="1"/>
              <p:nvPr/>
            </p:nvSpPr>
            <p:spPr>
              <a:xfrm>
                <a:off x="4310761" y="1551758"/>
                <a:ext cx="503502" cy="42910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/>
                  <a:t>T</a:t>
                </a:r>
                <a:r>
                  <a:rPr lang="en-GB" sz="1600" baseline="-25000" dirty="0"/>
                  <a:t>1</a:t>
                </a:r>
                <a:endParaRPr lang="en-GB" sz="1600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156978" y="1587504"/>
                <a:ext cx="841976" cy="468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Grid</a:t>
                </a: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87638" y="3368050"/>
                <a:ext cx="766595" cy="4681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FFFF"/>
                    </a:solidFill>
                  </a:rPr>
                  <a:t>Pixels</a:t>
                </a:r>
              </a:p>
            </p:txBody>
          </p:sp>
        </p:grpSp>
        <p:cxnSp>
          <p:nvCxnSpPr>
            <p:cNvPr id="9" name="Connecteur droit 8"/>
            <p:cNvCxnSpPr/>
            <p:nvPr/>
          </p:nvCxnSpPr>
          <p:spPr>
            <a:xfrm flipH="1">
              <a:off x="3752570" y="1155783"/>
              <a:ext cx="76778" cy="160049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H="1">
              <a:off x="3639048" y="3160486"/>
              <a:ext cx="103346" cy="112308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3746973" y="3312886"/>
              <a:ext cx="86642" cy="97068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H="1">
              <a:off x="3713852" y="3150776"/>
              <a:ext cx="45437" cy="1132792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3819344" y="-226598"/>
              <a:ext cx="0" cy="2990245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3295253" y="2972794"/>
            <a:ext cx="2155456" cy="223308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MCP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BEA596-4321-44BE-B483-8D23A6476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266" y="765959"/>
            <a:ext cx="8144004" cy="4576848"/>
          </a:xfrm>
        </p:spPr>
        <p:txBody>
          <a:bodyPr>
            <a:normAutofit/>
          </a:bodyPr>
          <a:lstStyle/>
          <a:p>
            <a:pPr marL="282575" lvl="1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To exploit MCP and similar sensors we propose the following scheme:</a:t>
            </a:r>
          </a:p>
          <a:p>
            <a:pPr lvl="1">
              <a:buFont typeface="Wingdings" charset="2"/>
              <a:buChar char="q"/>
            </a:pPr>
            <a:r>
              <a:rPr lang="en-US" sz="1800" b="1" dirty="0"/>
              <a:t>A </a:t>
            </a:r>
            <a:r>
              <a:rPr lang="en-US" sz="1800" b="1" dirty="0">
                <a:solidFill>
                  <a:srgbClr val="FFFF00"/>
                </a:solidFill>
              </a:rPr>
              <a:t>transparent grid </a:t>
            </a:r>
            <a:r>
              <a:rPr lang="en-US" sz="1800" b="1" dirty="0"/>
              <a:t>placed downstream, read out by sensors  with excellent </a:t>
            </a:r>
            <a:r>
              <a:rPr lang="en-US" sz="1800" b="1" dirty="0">
                <a:solidFill>
                  <a:srgbClr val="FFFF00"/>
                </a:solidFill>
              </a:rPr>
              <a:t>time resolution</a:t>
            </a:r>
          </a:p>
          <a:p>
            <a:pPr lvl="1">
              <a:buFont typeface="Wingdings" charset="2"/>
              <a:buChar char="q"/>
            </a:pPr>
            <a:r>
              <a:rPr lang="en-US" sz="1800" b="1" dirty="0"/>
              <a:t>An original detection </a:t>
            </a:r>
            <a:r>
              <a:rPr lang="en-US" sz="1800" b="1" dirty="0">
                <a:solidFill>
                  <a:srgbClr val="FFFF00"/>
                </a:solidFill>
              </a:rPr>
              <a:t>matrix with micrometric pixels</a:t>
            </a:r>
            <a:r>
              <a:rPr lang="en-US" sz="1800" b="1" dirty="0"/>
              <a:t> to measure with great </a:t>
            </a:r>
            <a:r>
              <a:rPr lang="en-US" sz="1800" b="1" dirty="0">
                <a:solidFill>
                  <a:srgbClr val="FFFF00"/>
                </a:solidFill>
              </a:rPr>
              <a:t>precision the position </a:t>
            </a:r>
            <a:r>
              <a:rPr lang="en-US" sz="1800" b="1" dirty="0"/>
              <a:t>of the avalanche while </a:t>
            </a:r>
            <a:r>
              <a:rPr lang="en-US" sz="1800" b="1" dirty="0">
                <a:solidFill>
                  <a:srgbClr val="FFFF00"/>
                </a:solidFill>
              </a:rPr>
              <a:t>requiring limited number of electronic channels</a:t>
            </a:r>
            <a:r>
              <a:rPr lang="en-US" sz="1800" b="1" dirty="0"/>
              <a:t>.</a:t>
            </a:r>
            <a:endParaRPr lang="fr-FR" sz="1800" b="1" dirty="0"/>
          </a:p>
          <a:p>
            <a:pPr marL="0" indent="0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6462956" y="3966112"/>
            <a:ext cx="1646688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Time + </a:t>
            </a:r>
            <a:r>
              <a:rPr lang="en-US" sz="1200" dirty="0">
                <a:solidFill>
                  <a:srgbClr val="FFFFFF"/>
                </a:solidFill>
              </a:rPr>
              <a:t>position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6462956" y="5324146"/>
            <a:ext cx="170361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Position+ </a:t>
            </a:r>
            <a:r>
              <a:rPr lang="en-US" sz="1200" dirty="0">
                <a:solidFill>
                  <a:srgbClr val="FFFFFF"/>
                </a:solidFill>
              </a:rPr>
              <a:t>time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2301BB6-8146-4F8E-9FA6-22424BFB0B86}"/>
              </a:ext>
            </a:extLst>
          </p:cNvPr>
          <p:cNvSpPr txBox="1"/>
          <p:nvPr/>
        </p:nvSpPr>
        <p:spPr>
          <a:xfrm>
            <a:off x="707888" y="328663"/>
            <a:ext cx="7593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Readout scheme</a:t>
            </a:r>
            <a:endParaRPr lang="en-US" b="1" dirty="0">
              <a:solidFill>
                <a:srgbClr val="FFFFFF"/>
              </a:solidFill>
            </a:endParaRPr>
          </a:p>
        </p:txBody>
      </p:sp>
      <p:graphicFrame>
        <p:nvGraphicFramePr>
          <p:cNvPr id="28" name="Diagramme 27">
            <a:extLst>
              <a:ext uri="{FF2B5EF4-FFF2-40B4-BE49-F238E27FC236}">
                <a16:creationId xmlns:a16="http://schemas.microsoft.com/office/drawing/2014/main" id="{FDF45A23-98CD-8940-8CFC-156DB1804B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8556987"/>
              </p:ext>
            </p:extLst>
          </p:nvPr>
        </p:nvGraphicFramePr>
        <p:xfrm>
          <a:off x="4887092" y="6074319"/>
          <a:ext cx="400511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118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1057" y="416310"/>
            <a:ext cx="6638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b="1" dirty="0">
                <a:solidFill>
                  <a:srgbClr val="FFFFFF"/>
                </a:solidFill>
              </a:rPr>
              <a:t>Setup structure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45" y="1025479"/>
            <a:ext cx="8729158" cy="42201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2010" y="1164889"/>
            <a:ext cx="1889593" cy="1981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43027" y="1164889"/>
            <a:ext cx="1889593" cy="1981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76804" y="1025479"/>
            <a:ext cx="2090942" cy="13941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4600072" y="832112"/>
            <a:ext cx="144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⍺ source</a:t>
            </a:r>
          </a:p>
        </p:txBody>
      </p:sp>
    </p:spTree>
    <p:extLst>
      <p:ext uri="{BB962C8B-B14F-4D97-AF65-F5344CB8AC3E}">
        <p14:creationId xmlns:p14="http://schemas.microsoft.com/office/powerpoint/2010/main" val="1500604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>
            <a:extLst>
              <a:ext uri="{FF2B5EF4-FFF2-40B4-BE49-F238E27FC236}">
                <a16:creationId xmlns:a16="http://schemas.microsoft.com/office/drawing/2014/main" id="{22301BB6-8146-4F8E-9FA6-22424BFB0B86}"/>
              </a:ext>
            </a:extLst>
          </p:cNvPr>
          <p:cNvSpPr txBox="1"/>
          <p:nvPr/>
        </p:nvSpPr>
        <p:spPr>
          <a:xfrm>
            <a:off x="707888" y="328663"/>
            <a:ext cx="759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Current setup: Timing sensors+1 pad position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9F54C60-A6E5-8048-92E0-3EF882E31A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045" y="432486"/>
            <a:ext cx="6891909" cy="595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6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7917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3" imgW="5765800" imgH="3479800" progId="Word.Document.12">
                  <p:embed/>
                </p:oleObj>
              </mc:Choice>
              <mc:Fallback>
                <p:oleObj name="Document" r:id="rId3" imgW="5765800" imgH="3479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352800" y="3362739"/>
            <a:ext cx="593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Octopus-PCB</a:t>
            </a:r>
          </a:p>
        </p:txBody>
      </p:sp>
      <p:sp>
        <p:nvSpPr>
          <p:cNvPr id="5" name="Rectangle à coins arrondis 8">
            <a:extLst>
              <a:ext uri="{FF2B5EF4-FFF2-40B4-BE49-F238E27FC236}">
                <a16:creationId xmlns:a16="http://schemas.microsoft.com/office/drawing/2014/main" id="{87D6BE35-11A4-2144-A927-4ED168914DD6}"/>
              </a:ext>
            </a:extLst>
          </p:cNvPr>
          <p:cNvSpPr/>
          <p:nvPr/>
        </p:nvSpPr>
        <p:spPr>
          <a:xfrm>
            <a:off x="2307656" y="249630"/>
            <a:ext cx="4528687" cy="6958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Time Measurement</a:t>
            </a:r>
          </a:p>
        </p:txBody>
      </p:sp>
    </p:spTree>
    <p:extLst>
      <p:ext uri="{BB962C8B-B14F-4D97-AF65-F5344CB8AC3E}">
        <p14:creationId xmlns:p14="http://schemas.microsoft.com/office/powerpoint/2010/main" val="200372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89057" y="5058833"/>
            <a:ext cx="3750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8-point PCB for the time measurement.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72603" y="5058833"/>
            <a:ext cx="4245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SAMPIC: TDC ASIC allowing to reach 3 </a:t>
            </a:r>
            <a:r>
              <a:rPr lang="en-US" dirty="0" err="1">
                <a:solidFill>
                  <a:srgbClr val="FFFFFF"/>
                </a:solidFill>
              </a:rPr>
              <a:t>ps</a:t>
            </a:r>
            <a:r>
              <a:rPr lang="en-US" dirty="0">
                <a:solidFill>
                  <a:srgbClr val="FFFFFF"/>
                </a:solidFill>
              </a:rPr>
              <a:t> time resolution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5421" y="1106501"/>
            <a:ext cx="761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Principle components for this measurement already exist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789057" y="1839990"/>
            <a:ext cx="7257357" cy="2744507"/>
            <a:chOff x="715421" y="1514710"/>
            <a:chExt cx="7257357" cy="2744507"/>
          </a:xfrm>
        </p:grpSpPr>
        <p:pic>
          <p:nvPicPr>
            <p:cNvPr id="11" name="Image 37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736" y="1514710"/>
              <a:ext cx="3555042" cy="2744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11" descr="Capture d’écran 2019-10-12 à 11.39.2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5421" y="1514710"/>
              <a:ext cx="3416147" cy="2744507"/>
            </a:xfrm>
            <a:prstGeom prst="rect">
              <a:avLst/>
            </a:prstGeom>
          </p:spPr>
        </p:pic>
      </p:grpSp>
      <p:sp>
        <p:nvSpPr>
          <p:cNvPr id="14" name="Rectangle à coins arrondis 8">
            <a:extLst>
              <a:ext uri="{FF2B5EF4-FFF2-40B4-BE49-F238E27FC236}">
                <a16:creationId xmlns:a16="http://schemas.microsoft.com/office/drawing/2014/main" id="{34178A66-4020-7445-8640-0D891D880531}"/>
              </a:ext>
            </a:extLst>
          </p:cNvPr>
          <p:cNvSpPr/>
          <p:nvPr/>
        </p:nvSpPr>
        <p:spPr>
          <a:xfrm>
            <a:off x="2307656" y="410695"/>
            <a:ext cx="4528687" cy="69580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Time Measurement</a:t>
            </a:r>
          </a:p>
        </p:txBody>
      </p:sp>
    </p:spTree>
    <p:extLst>
      <p:ext uri="{BB962C8B-B14F-4D97-AF65-F5344CB8AC3E}">
        <p14:creationId xmlns:p14="http://schemas.microsoft.com/office/powerpoint/2010/main" val="387704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7E33050-8079-B84A-8BE2-D9F910402BB7}"/>
              </a:ext>
            </a:extLst>
          </p:cNvPr>
          <p:cNvSpPr txBox="1"/>
          <p:nvPr/>
        </p:nvSpPr>
        <p:spPr>
          <a:xfrm>
            <a:off x="5878238" y="5703996"/>
            <a:ext cx="61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fr-FR" dirty="0">
                <a:solidFill>
                  <a:schemeClr val="bg1"/>
                </a:solidFill>
              </a:rPr>
              <a:t>T</a:t>
            </a:r>
            <a:endParaRPr lang="fr-FR" dirty="0">
              <a:solidFill>
                <a:schemeClr val="bg1"/>
              </a:solidFill>
              <a:latin typeface="Symbol" pitchFamily="2" charset="2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A6CF865-6F94-D846-B7BD-795DF41DA5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70" y="638254"/>
            <a:ext cx="8494643" cy="5082008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3860394-DAC9-8747-9909-FA972BF8020A}"/>
              </a:ext>
            </a:extLst>
          </p:cNvPr>
          <p:cNvSpPr/>
          <p:nvPr/>
        </p:nvSpPr>
        <p:spPr>
          <a:xfrm>
            <a:off x="6186582" y="1154004"/>
            <a:ext cx="613186" cy="3119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777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8B8525A-C6F2-B646-9B90-9FA6316B8A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803">
            <a:off x="413779" y="2433488"/>
            <a:ext cx="3507392" cy="31065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491791-BD5A-C242-8AE2-DC23F49151E3}"/>
              </a:ext>
            </a:extLst>
          </p:cNvPr>
          <p:cNvSpPr txBox="1"/>
          <p:nvPr/>
        </p:nvSpPr>
        <p:spPr>
          <a:xfrm>
            <a:off x="2174188" y="548640"/>
            <a:ext cx="530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triangulation seems to work quite well</a:t>
            </a:r>
          </a:p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chemeClr val="bg1"/>
                </a:solidFill>
              </a:rPr>
              <a:t>(4-channel configuration)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98A17C-060E-C64C-AD66-D09A6FEC33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694" y="2799636"/>
            <a:ext cx="3418756" cy="25305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3AC632B-D2F0-8147-B18B-D853B37F1EE9}"/>
              </a:ext>
            </a:extLst>
          </p:cNvPr>
          <p:cNvSpPr txBox="1"/>
          <p:nvPr/>
        </p:nvSpPr>
        <p:spPr>
          <a:xfrm>
            <a:off x="7659905" y="5502445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X(mm)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3BF4861-FBF0-714C-8A1C-7FF5CE4D7DAB}"/>
              </a:ext>
            </a:extLst>
          </p:cNvPr>
          <p:cNvSpPr txBox="1"/>
          <p:nvPr/>
        </p:nvSpPr>
        <p:spPr>
          <a:xfrm>
            <a:off x="4292401" y="305966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Y(mm)</a:t>
            </a:r>
          </a:p>
        </p:txBody>
      </p:sp>
    </p:spTree>
    <p:extLst>
      <p:ext uri="{BB962C8B-B14F-4D97-AF65-F5344CB8AC3E}">
        <p14:creationId xmlns:p14="http://schemas.microsoft.com/office/powerpoint/2010/main" val="403423208"/>
      </p:ext>
    </p:extLst>
  </p:cSld>
  <p:clrMapOvr>
    <a:masterClrMapping/>
  </p:clrMapOvr>
</p:sld>
</file>

<file path=ppt/theme/theme1.xml><?xml version="1.0" encoding="utf-8"?>
<a:theme xmlns:a="http://schemas.openxmlformats.org/drawingml/2006/main" name="Révolution">
  <a:themeElements>
    <a:clrScheme name="Ré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é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é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Révolution.thmx</Template>
  <TotalTime>12950</TotalTime>
  <Words>1304</Words>
  <Application>Microsoft Macintosh PowerPoint</Application>
  <PresentationFormat>Affichage à l'écran (4:3)</PresentationFormat>
  <Paragraphs>313</Paragraphs>
  <Slides>29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7" baseType="lpstr">
      <vt:lpstr>Arial</vt:lpstr>
      <vt:lpstr>Calibri</vt:lpstr>
      <vt:lpstr>Symbol</vt:lpstr>
      <vt:lpstr>Trebuchet MS</vt:lpstr>
      <vt:lpstr>Wingdings</vt:lpstr>
      <vt:lpstr>Wingdings 2</vt:lpstr>
      <vt:lpstr>Révolution</vt:lpstr>
      <vt:lpstr>Document</vt:lpstr>
      <vt:lpstr>PICMIC status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PICMIC Layout</vt:lpstr>
      <vt:lpstr>Présentation PowerPoint</vt:lpstr>
      <vt:lpstr>Présentation PowerPoint</vt:lpstr>
      <vt:lpstr>Part of the script that generates the random interconnection</vt:lpstr>
      <vt:lpstr>PIMIC Simulation (Digital Matrix + Peripheral)</vt:lpstr>
      <vt:lpstr>Development Progress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Matrix data taking (internal signals)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PICMIC status</dc:title>
  <dc:creator>admin admin</dc:creator>
  <cp:lastModifiedBy>laktineh imad</cp:lastModifiedBy>
  <cp:revision>29</cp:revision>
  <dcterms:created xsi:type="dcterms:W3CDTF">2020-08-24T09:56:25Z</dcterms:created>
  <dcterms:modified xsi:type="dcterms:W3CDTF">2021-10-05T09:51:49Z</dcterms:modified>
</cp:coreProperties>
</file>