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7" r:id="rId2"/>
    <p:sldId id="269" r:id="rId3"/>
    <p:sldId id="299" r:id="rId4"/>
    <p:sldId id="300" r:id="rId5"/>
    <p:sldId id="306" r:id="rId6"/>
    <p:sldId id="307" r:id="rId7"/>
    <p:sldId id="308" r:id="rId8"/>
    <p:sldId id="315" r:id="rId9"/>
    <p:sldId id="313" r:id="rId10"/>
    <p:sldId id="309" r:id="rId11"/>
    <p:sldId id="310" r:id="rId12"/>
    <p:sldId id="318" r:id="rId13"/>
    <p:sldId id="311" r:id="rId14"/>
    <p:sldId id="312" r:id="rId15"/>
    <p:sldId id="314" r:id="rId16"/>
    <p:sldId id="317" r:id="rId17"/>
    <p:sldId id="316" r:id="rId18"/>
    <p:sldId id="29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385A"/>
    <a:srgbClr val="406085"/>
    <a:srgbClr val="738B9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3" autoAdjust="0"/>
    <p:restoredTop sz="94660" autoAdjust="0"/>
  </p:normalViewPr>
  <p:slideViewPr>
    <p:cSldViewPr snapToGrid="0">
      <p:cViewPr varScale="1">
        <p:scale>
          <a:sx n="92" d="100"/>
          <a:sy n="92" d="100"/>
        </p:scale>
        <p:origin x="-102" y="-4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2" d="100"/>
          <a:sy n="52" d="100"/>
        </p:scale>
        <p:origin x="1824"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83FEC-0E12-45F5-81FB-AEAC167C4E81}"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fr-FR"/>
        </a:p>
      </dgm:t>
    </dgm:pt>
    <dgm:pt modelId="{465AD58E-7E23-4D47-868A-0FE640C7E0B4}">
      <dgm:prSet phldrT="[Texte]"/>
      <dgm:spPr/>
      <dgm:t>
        <a:bodyPr/>
        <a:lstStyle/>
        <a:p>
          <a:r>
            <a:rPr lang="fr-FR" dirty="0"/>
            <a:t>PC</a:t>
          </a:r>
        </a:p>
      </dgm:t>
    </dgm:pt>
    <dgm:pt modelId="{8F890BDA-CB65-4ACC-96DF-AC95976B09FD}" type="parTrans" cxnId="{DB297341-470E-458D-A8B9-6624844F3710}">
      <dgm:prSet/>
      <dgm:spPr/>
      <dgm:t>
        <a:bodyPr/>
        <a:lstStyle/>
        <a:p>
          <a:endParaRPr lang="fr-FR"/>
        </a:p>
      </dgm:t>
    </dgm:pt>
    <dgm:pt modelId="{93698EB2-FA53-4545-AE8C-6156AF34D3B5}" type="sibTrans" cxnId="{DB297341-470E-458D-A8B9-6624844F3710}">
      <dgm:prSet/>
      <dgm:spPr/>
      <dgm:t>
        <a:bodyPr/>
        <a:lstStyle/>
        <a:p>
          <a:endParaRPr lang="fr-FR"/>
        </a:p>
      </dgm:t>
    </dgm:pt>
    <dgm:pt modelId="{930D4169-35EC-49EC-91B2-F6F80B604A96}">
      <dgm:prSet phldrT="[Texte]"/>
      <dgm:spPr/>
      <dgm:t>
        <a:bodyPr/>
        <a:lstStyle/>
        <a:p>
          <a:r>
            <a:rPr lang="fr-FR" dirty="0"/>
            <a:t>Automate</a:t>
          </a:r>
        </a:p>
        <a:p>
          <a:r>
            <a:rPr lang="fr-FR" dirty="0"/>
            <a:t>Serveur</a:t>
          </a:r>
        </a:p>
      </dgm:t>
    </dgm:pt>
    <dgm:pt modelId="{720CDA48-DE6A-45D0-B729-EF247D319BAE}" type="parTrans" cxnId="{06D6F3C2-A5F6-4585-9404-D30DC6F4C80D}">
      <dgm:prSet/>
      <dgm:spPr/>
      <dgm:t>
        <a:bodyPr/>
        <a:lstStyle/>
        <a:p>
          <a:endParaRPr lang="fr-FR"/>
        </a:p>
      </dgm:t>
    </dgm:pt>
    <dgm:pt modelId="{A478DE13-D083-425E-835E-A0765008F745}" type="sibTrans" cxnId="{06D6F3C2-A5F6-4585-9404-D30DC6F4C80D}">
      <dgm:prSet/>
      <dgm:spPr/>
      <dgm:t>
        <a:bodyPr/>
        <a:lstStyle/>
        <a:p>
          <a:endParaRPr lang="fr-FR"/>
        </a:p>
      </dgm:t>
    </dgm:pt>
    <dgm:pt modelId="{59E89116-1961-409B-9BF8-1DE676C9D19D}">
      <dgm:prSet phldrT="[Texte]"/>
      <dgm:spPr/>
      <dgm:t>
        <a:bodyPr/>
        <a:lstStyle/>
        <a:p>
          <a:r>
            <a:rPr lang="fr-FR" dirty="0"/>
            <a:t>Automate BE</a:t>
          </a:r>
        </a:p>
      </dgm:t>
    </dgm:pt>
    <dgm:pt modelId="{CC160604-5FB9-45DC-8DEA-23B994BC3BCE}" type="sibTrans" cxnId="{5E59D578-269A-4214-90B8-915F5B77AEAB}">
      <dgm:prSet/>
      <dgm:spPr/>
      <dgm:t>
        <a:bodyPr/>
        <a:lstStyle/>
        <a:p>
          <a:endParaRPr lang="fr-FR"/>
        </a:p>
      </dgm:t>
    </dgm:pt>
    <dgm:pt modelId="{E9466C79-86D1-4D13-A8FE-13892AD6AB53}" type="parTrans" cxnId="{5E59D578-269A-4214-90B8-915F5B77AEAB}">
      <dgm:prSet/>
      <dgm:spPr/>
      <dgm:t>
        <a:bodyPr/>
        <a:lstStyle/>
        <a:p>
          <a:endParaRPr lang="fr-FR"/>
        </a:p>
      </dgm:t>
    </dgm:pt>
    <dgm:pt modelId="{BF9A9A30-56A9-4249-B2AE-A2E771375C8C}">
      <dgm:prSet phldrT="[Texte]"/>
      <dgm:spPr/>
      <dgm:t>
        <a:bodyPr/>
        <a:lstStyle/>
        <a:p>
          <a:r>
            <a:rPr lang="fr-FR" dirty="0"/>
            <a:t>Automate HE</a:t>
          </a:r>
        </a:p>
      </dgm:t>
    </dgm:pt>
    <dgm:pt modelId="{5E6A77D6-629F-4489-94CB-3D0F01E352AE}" type="sibTrans" cxnId="{8FCB56AA-773B-4C32-BD11-9B71B18AF0AF}">
      <dgm:prSet/>
      <dgm:spPr/>
      <dgm:t>
        <a:bodyPr/>
        <a:lstStyle/>
        <a:p>
          <a:endParaRPr lang="fr-FR"/>
        </a:p>
      </dgm:t>
    </dgm:pt>
    <dgm:pt modelId="{116EF358-C2C2-427B-AAE3-988177C34036}" type="parTrans" cxnId="{8FCB56AA-773B-4C32-BD11-9B71B18AF0AF}">
      <dgm:prSet/>
      <dgm:spPr/>
      <dgm:t>
        <a:bodyPr/>
        <a:lstStyle/>
        <a:p>
          <a:endParaRPr lang="fr-FR"/>
        </a:p>
      </dgm:t>
    </dgm:pt>
    <dgm:pt modelId="{6A7E7161-AE0D-448B-9EC0-8FF1D5A970EC}" type="pres">
      <dgm:prSet presAssocID="{D1683FEC-0E12-45F5-81FB-AEAC167C4E81}" presName="hierChild1" presStyleCnt="0">
        <dgm:presLayoutVars>
          <dgm:orgChart val="1"/>
          <dgm:chPref val="1"/>
          <dgm:dir/>
          <dgm:animOne val="branch"/>
          <dgm:animLvl val="lvl"/>
          <dgm:resizeHandles/>
        </dgm:presLayoutVars>
      </dgm:prSet>
      <dgm:spPr/>
      <dgm:t>
        <a:bodyPr/>
        <a:lstStyle/>
        <a:p>
          <a:endParaRPr lang="fr-FR"/>
        </a:p>
      </dgm:t>
    </dgm:pt>
    <dgm:pt modelId="{545698D4-CAC2-43C0-99E4-5B99462E302C}" type="pres">
      <dgm:prSet presAssocID="{465AD58E-7E23-4D47-868A-0FE640C7E0B4}" presName="hierRoot1" presStyleCnt="0">
        <dgm:presLayoutVars>
          <dgm:hierBranch val="init"/>
        </dgm:presLayoutVars>
      </dgm:prSet>
      <dgm:spPr/>
    </dgm:pt>
    <dgm:pt modelId="{4AAA3A33-59B7-46E3-BF47-8A91D121BE24}" type="pres">
      <dgm:prSet presAssocID="{465AD58E-7E23-4D47-868A-0FE640C7E0B4}" presName="rootComposite1" presStyleCnt="0"/>
      <dgm:spPr/>
    </dgm:pt>
    <dgm:pt modelId="{495C3C49-A3B7-40AF-B068-F08B99B4F456}" type="pres">
      <dgm:prSet presAssocID="{465AD58E-7E23-4D47-868A-0FE640C7E0B4}" presName="rootText1" presStyleLbl="node0" presStyleIdx="0" presStyleCnt="1" custLinFactNeighborX="0" custLinFactNeighborY="-45191">
        <dgm:presLayoutVars>
          <dgm:chPref val="3"/>
        </dgm:presLayoutVars>
      </dgm:prSet>
      <dgm:spPr/>
      <dgm:t>
        <a:bodyPr/>
        <a:lstStyle/>
        <a:p>
          <a:endParaRPr lang="fr-FR"/>
        </a:p>
      </dgm:t>
    </dgm:pt>
    <dgm:pt modelId="{ACA633B7-AAC2-4B5B-ADBC-75D39B7246D7}" type="pres">
      <dgm:prSet presAssocID="{465AD58E-7E23-4D47-868A-0FE640C7E0B4}" presName="rootConnector1" presStyleLbl="node1" presStyleIdx="0" presStyleCnt="0"/>
      <dgm:spPr/>
      <dgm:t>
        <a:bodyPr/>
        <a:lstStyle/>
        <a:p>
          <a:endParaRPr lang="fr-FR"/>
        </a:p>
      </dgm:t>
    </dgm:pt>
    <dgm:pt modelId="{A630BF30-D57D-416B-998A-9F0CFBAC4FDF}" type="pres">
      <dgm:prSet presAssocID="{465AD58E-7E23-4D47-868A-0FE640C7E0B4}" presName="hierChild2" presStyleCnt="0"/>
      <dgm:spPr/>
    </dgm:pt>
    <dgm:pt modelId="{B4442890-6039-4D69-81D9-A69B95A9B53C}" type="pres">
      <dgm:prSet presAssocID="{E9466C79-86D1-4D13-A8FE-13892AD6AB53}" presName="Name37" presStyleLbl="parChTrans1D2" presStyleIdx="0" presStyleCnt="3"/>
      <dgm:spPr/>
      <dgm:t>
        <a:bodyPr/>
        <a:lstStyle/>
        <a:p>
          <a:endParaRPr lang="fr-FR"/>
        </a:p>
      </dgm:t>
    </dgm:pt>
    <dgm:pt modelId="{D96F0328-82FE-4654-A389-E00DD80BCE5C}" type="pres">
      <dgm:prSet presAssocID="{59E89116-1961-409B-9BF8-1DE676C9D19D}" presName="hierRoot2" presStyleCnt="0">
        <dgm:presLayoutVars>
          <dgm:hierBranch val="init"/>
        </dgm:presLayoutVars>
      </dgm:prSet>
      <dgm:spPr/>
    </dgm:pt>
    <dgm:pt modelId="{3DA6EAFE-2167-4474-A1C3-C4E96BF47A11}" type="pres">
      <dgm:prSet presAssocID="{59E89116-1961-409B-9BF8-1DE676C9D19D}" presName="rootComposite" presStyleCnt="0"/>
      <dgm:spPr/>
    </dgm:pt>
    <dgm:pt modelId="{0A41E8CE-82A3-4E95-80DA-714D5FE9D351}" type="pres">
      <dgm:prSet presAssocID="{59E89116-1961-409B-9BF8-1DE676C9D19D}" presName="rootText" presStyleLbl="node2" presStyleIdx="0" presStyleCnt="3" custLinFactNeighborX="17802" custLinFactNeighborY="83972">
        <dgm:presLayoutVars>
          <dgm:chPref val="3"/>
        </dgm:presLayoutVars>
      </dgm:prSet>
      <dgm:spPr/>
      <dgm:t>
        <a:bodyPr/>
        <a:lstStyle/>
        <a:p>
          <a:endParaRPr lang="fr-FR"/>
        </a:p>
      </dgm:t>
    </dgm:pt>
    <dgm:pt modelId="{B91E1E26-767B-41BF-8765-C35E901BFAA5}" type="pres">
      <dgm:prSet presAssocID="{59E89116-1961-409B-9BF8-1DE676C9D19D}" presName="rootConnector" presStyleLbl="node2" presStyleIdx="0" presStyleCnt="3"/>
      <dgm:spPr/>
      <dgm:t>
        <a:bodyPr/>
        <a:lstStyle/>
        <a:p>
          <a:endParaRPr lang="fr-FR"/>
        </a:p>
      </dgm:t>
    </dgm:pt>
    <dgm:pt modelId="{72687DE7-1218-4639-9530-F719CE17BE78}" type="pres">
      <dgm:prSet presAssocID="{59E89116-1961-409B-9BF8-1DE676C9D19D}" presName="hierChild4" presStyleCnt="0"/>
      <dgm:spPr/>
    </dgm:pt>
    <dgm:pt modelId="{BE31CDE0-0EB0-4E1D-855E-FD16BDC958C0}" type="pres">
      <dgm:prSet presAssocID="{59E89116-1961-409B-9BF8-1DE676C9D19D}" presName="hierChild5" presStyleCnt="0"/>
      <dgm:spPr/>
    </dgm:pt>
    <dgm:pt modelId="{F6BC06B4-83DC-4E62-8E6E-18EFA50E9027}" type="pres">
      <dgm:prSet presAssocID="{720CDA48-DE6A-45D0-B729-EF247D319BAE}" presName="Name37" presStyleLbl="parChTrans1D2" presStyleIdx="1" presStyleCnt="3"/>
      <dgm:spPr/>
      <dgm:t>
        <a:bodyPr/>
        <a:lstStyle/>
        <a:p>
          <a:endParaRPr lang="fr-FR"/>
        </a:p>
      </dgm:t>
    </dgm:pt>
    <dgm:pt modelId="{21A63477-36BB-46B1-A065-231E367142BA}" type="pres">
      <dgm:prSet presAssocID="{930D4169-35EC-49EC-91B2-F6F80B604A96}" presName="hierRoot2" presStyleCnt="0">
        <dgm:presLayoutVars>
          <dgm:hierBranch val="init"/>
        </dgm:presLayoutVars>
      </dgm:prSet>
      <dgm:spPr/>
    </dgm:pt>
    <dgm:pt modelId="{15502E09-22E7-4E33-8AD4-AA20F8D30FD7}" type="pres">
      <dgm:prSet presAssocID="{930D4169-35EC-49EC-91B2-F6F80B604A96}" presName="rootComposite" presStyleCnt="0"/>
      <dgm:spPr/>
    </dgm:pt>
    <dgm:pt modelId="{0037191C-548F-4D4B-9BCD-551D7BA415CE}" type="pres">
      <dgm:prSet presAssocID="{930D4169-35EC-49EC-91B2-F6F80B604A96}" presName="rootText" presStyleLbl="node2" presStyleIdx="1" presStyleCnt="3" custLinFactNeighborX="-2" custLinFactNeighborY="-59628">
        <dgm:presLayoutVars>
          <dgm:chPref val="3"/>
        </dgm:presLayoutVars>
      </dgm:prSet>
      <dgm:spPr/>
      <dgm:t>
        <a:bodyPr/>
        <a:lstStyle/>
        <a:p>
          <a:endParaRPr lang="fr-FR"/>
        </a:p>
      </dgm:t>
    </dgm:pt>
    <dgm:pt modelId="{C3EBAE81-A90B-4EF0-803B-6726FBFB37CD}" type="pres">
      <dgm:prSet presAssocID="{930D4169-35EC-49EC-91B2-F6F80B604A96}" presName="rootConnector" presStyleLbl="node2" presStyleIdx="1" presStyleCnt="3"/>
      <dgm:spPr/>
      <dgm:t>
        <a:bodyPr/>
        <a:lstStyle/>
        <a:p>
          <a:endParaRPr lang="fr-FR"/>
        </a:p>
      </dgm:t>
    </dgm:pt>
    <dgm:pt modelId="{0C1B73C3-3877-4FA1-BC11-5CEE299C837A}" type="pres">
      <dgm:prSet presAssocID="{930D4169-35EC-49EC-91B2-F6F80B604A96}" presName="hierChild4" presStyleCnt="0"/>
      <dgm:spPr/>
    </dgm:pt>
    <dgm:pt modelId="{FDB5603C-E960-43C2-A1F5-7513BBB5AE81}" type="pres">
      <dgm:prSet presAssocID="{930D4169-35EC-49EC-91B2-F6F80B604A96}" presName="hierChild5" presStyleCnt="0"/>
      <dgm:spPr/>
    </dgm:pt>
    <dgm:pt modelId="{68802F6E-0ACA-4CAA-A3B0-C011B39D7462}" type="pres">
      <dgm:prSet presAssocID="{116EF358-C2C2-427B-AAE3-988177C34036}" presName="Name37" presStyleLbl="parChTrans1D2" presStyleIdx="2" presStyleCnt="3"/>
      <dgm:spPr/>
      <dgm:t>
        <a:bodyPr/>
        <a:lstStyle/>
        <a:p>
          <a:endParaRPr lang="fr-FR"/>
        </a:p>
      </dgm:t>
    </dgm:pt>
    <dgm:pt modelId="{71033FC6-E8FB-40ED-9817-198DDA4E8383}" type="pres">
      <dgm:prSet presAssocID="{BF9A9A30-56A9-4249-B2AE-A2E771375C8C}" presName="hierRoot2" presStyleCnt="0">
        <dgm:presLayoutVars>
          <dgm:hierBranch val="init"/>
        </dgm:presLayoutVars>
      </dgm:prSet>
      <dgm:spPr/>
    </dgm:pt>
    <dgm:pt modelId="{B5E63710-2139-463B-9085-28A0FE1D7D66}" type="pres">
      <dgm:prSet presAssocID="{BF9A9A30-56A9-4249-B2AE-A2E771375C8C}" presName="rootComposite" presStyleCnt="0"/>
      <dgm:spPr/>
    </dgm:pt>
    <dgm:pt modelId="{56F071FD-52A8-48D2-9BC3-1D39FC1E89F5}" type="pres">
      <dgm:prSet presAssocID="{BF9A9A30-56A9-4249-B2AE-A2E771375C8C}" presName="rootText" presStyleLbl="node2" presStyleIdx="2" presStyleCnt="3" custLinFactNeighborX="-9681" custLinFactNeighborY="83972">
        <dgm:presLayoutVars>
          <dgm:chPref val="3"/>
        </dgm:presLayoutVars>
      </dgm:prSet>
      <dgm:spPr/>
      <dgm:t>
        <a:bodyPr/>
        <a:lstStyle/>
        <a:p>
          <a:endParaRPr lang="fr-FR"/>
        </a:p>
      </dgm:t>
    </dgm:pt>
    <dgm:pt modelId="{D644FA4E-75C6-4059-8659-2722CB488AED}" type="pres">
      <dgm:prSet presAssocID="{BF9A9A30-56A9-4249-B2AE-A2E771375C8C}" presName="rootConnector" presStyleLbl="node2" presStyleIdx="2" presStyleCnt="3"/>
      <dgm:spPr/>
      <dgm:t>
        <a:bodyPr/>
        <a:lstStyle/>
        <a:p>
          <a:endParaRPr lang="fr-FR"/>
        </a:p>
      </dgm:t>
    </dgm:pt>
    <dgm:pt modelId="{DE8C7F17-5885-4D83-B884-7F408E75845D}" type="pres">
      <dgm:prSet presAssocID="{BF9A9A30-56A9-4249-B2AE-A2E771375C8C}" presName="hierChild4" presStyleCnt="0"/>
      <dgm:spPr/>
    </dgm:pt>
    <dgm:pt modelId="{164E7786-BAC7-4D51-BD16-9365FF5A4E6E}" type="pres">
      <dgm:prSet presAssocID="{BF9A9A30-56A9-4249-B2AE-A2E771375C8C}" presName="hierChild5" presStyleCnt="0"/>
      <dgm:spPr/>
    </dgm:pt>
    <dgm:pt modelId="{4F04B41F-D921-4917-865D-2AC122FC8407}" type="pres">
      <dgm:prSet presAssocID="{465AD58E-7E23-4D47-868A-0FE640C7E0B4}" presName="hierChild3" presStyleCnt="0"/>
      <dgm:spPr/>
    </dgm:pt>
  </dgm:ptLst>
  <dgm:cxnLst>
    <dgm:cxn modelId="{8FCB56AA-773B-4C32-BD11-9B71B18AF0AF}" srcId="{465AD58E-7E23-4D47-868A-0FE640C7E0B4}" destId="{BF9A9A30-56A9-4249-B2AE-A2E771375C8C}" srcOrd="2" destOrd="0" parTransId="{116EF358-C2C2-427B-AAE3-988177C34036}" sibTransId="{5E6A77D6-629F-4489-94CB-3D0F01E352AE}"/>
    <dgm:cxn modelId="{DB297341-470E-458D-A8B9-6624844F3710}" srcId="{D1683FEC-0E12-45F5-81FB-AEAC167C4E81}" destId="{465AD58E-7E23-4D47-868A-0FE640C7E0B4}" srcOrd="0" destOrd="0" parTransId="{8F890BDA-CB65-4ACC-96DF-AC95976B09FD}" sibTransId="{93698EB2-FA53-4545-AE8C-6156AF34D3B5}"/>
    <dgm:cxn modelId="{038CB898-4D40-404B-8F88-F9EC7B06F86B}" type="presOf" srcId="{59E89116-1961-409B-9BF8-1DE676C9D19D}" destId="{B91E1E26-767B-41BF-8765-C35E901BFAA5}" srcOrd="1" destOrd="0" presId="urn:microsoft.com/office/officeart/2005/8/layout/orgChart1"/>
    <dgm:cxn modelId="{93C6A785-C2B5-4C12-97E8-20BAF5861B6E}" type="presOf" srcId="{BF9A9A30-56A9-4249-B2AE-A2E771375C8C}" destId="{56F071FD-52A8-48D2-9BC3-1D39FC1E89F5}" srcOrd="0" destOrd="0" presId="urn:microsoft.com/office/officeart/2005/8/layout/orgChart1"/>
    <dgm:cxn modelId="{06D6F3C2-A5F6-4585-9404-D30DC6F4C80D}" srcId="{465AD58E-7E23-4D47-868A-0FE640C7E0B4}" destId="{930D4169-35EC-49EC-91B2-F6F80B604A96}" srcOrd="1" destOrd="0" parTransId="{720CDA48-DE6A-45D0-B729-EF247D319BAE}" sibTransId="{A478DE13-D083-425E-835E-A0765008F745}"/>
    <dgm:cxn modelId="{49329995-55AD-4BD8-B9C9-E91789715C01}" type="presOf" srcId="{59E89116-1961-409B-9BF8-1DE676C9D19D}" destId="{0A41E8CE-82A3-4E95-80DA-714D5FE9D351}" srcOrd="0" destOrd="0" presId="urn:microsoft.com/office/officeart/2005/8/layout/orgChart1"/>
    <dgm:cxn modelId="{F5E7D01C-1A57-4009-AAA1-6C5EB2EEF018}" type="presOf" srcId="{BF9A9A30-56A9-4249-B2AE-A2E771375C8C}" destId="{D644FA4E-75C6-4059-8659-2722CB488AED}" srcOrd="1" destOrd="0" presId="urn:microsoft.com/office/officeart/2005/8/layout/orgChart1"/>
    <dgm:cxn modelId="{963812F9-7051-4B14-AFC1-83852F44F1E8}" type="presOf" srcId="{E9466C79-86D1-4D13-A8FE-13892AD6AB53}" destId="{B4442890-6039-4D69-81D9-A69B95A9B53C}" srcOrd="0" destOrd="0" presId="urn:microsoft.com/office/officeart/2005/8/layout/orgChart1"/>
    <dgm:cxn modelId="{5665F482-04F6-4968-BF78-B19D3DEA57AE}" type="presOf" srcId="{465AD58E-7E23-4D47-868A-0FE640C7E0B4}" destId="{495C3C49-A3B7-40AF-B068-F08B99B4F456}" srcOrd="0" destOrd="0" presId="urn:microsoft.com/office/officeart/2005/8/layout/orgChart1"/>
    <dgm:cxn modelId="{5E59D578-269A-4214-90B8-915F5B77AEAB}" srcId="{465AD58E-7E23-4D47-868A-0FE640C7E0B4}" destId="{59E89116-1961-409B-9BF8-1DE676C9D19D}" srcOrd="0" destOrd="0" parTransId="{E9466C79-86D1-4D13-A8FE-13892AD6AB53}" sibTransId="{CC160604-5FB9-45DC-8DEA-23B994BC3BCE}"/>
    <dgm:cxn modelId="{3BCFD788-B911-4DB0-BC7B-700E4E24CF68}" type="presOf" srcId="{930D4169-35EC-49EC-91B2-F6F80B604A96}" destId="{0037191C-548F-4D4B-9BCD-551D7BA415CE}" srcOrd="0" destOrd="0" presId="urn:microsoft.com/office/officeart/2005/8/layout/orgChart1"/>
    <dgm:cxn modelId="{197BA971-9EA6-4FB5-998B-56BC68FBBCE9}" type="presOf" srcId="{930D4169-35EC-49EC-91B2-F6F80B604A96}" destId="{C3EBAE81-A90B-4EF0-803B-6726FBFB37CD}" srcOrd="1" destOrd="0" presId="urn:microsoft.com/office/officeart/2005/8/layout/orgChart1"/>
    <dgm:cxn modelId="{FD85BD90-E1DE-4AAB-9BC9-D546ECBE8744}" type="presOf" srcId="{D1683FEC-0E12-45F5-81FB-AEAC167C4E81}" destId="{6A7E7161-AE0D-448B-9EC0-8FF1D5A970EC}" srcOrd="0" destOrd="0" presId="urn:microsoft.com/office/officeart/2005/8/layout/orgChart1"/>
    <dgm:cxn modelId="{44988FBD-57D5-4EF6-B78B-10BADC20EE13}" type="presOf" srcId="{720CDA48-DE6A-45D0-B729-EF247D319BAE}" destId="{F6BC06B4-83DC-4E62-8E6E-18EFA50E9027}" srcOrd="0" destOrd="0" presId="urn:microsoft.com/office/officeart/2005/8/layout/orgChart1"/>
    <dgm:cxn modelId="{EA086915-7B8C-4A1A-A28D-2D67CF923D93}" type="presOf" srcId="{116EF358-C2C2-427B-AAE3-988177C34036}" destId="{68802F6E-0ACA-4CAA-A3B0-C011B39D7462}" srcOrd="0" destOrd="0" presId="urn:microsoft.com/office/officeart/2005/8/layout/orgChart1"/>
    <dgm:cxn modelId="{78987ABE-EC2E-4336-9D19-C2E06FF0A122}" type="presOf" srcId="{465AD58E-7E23-4D47-868A-0FE640C7E0B4}" destId="{ACA633B7-AAC2-4B5B-ADBC-75D39B7246D7}" srcOrd="1" destOrd="0" presId="urn:microsoft.com/office/officeart/2005/8/layout/orgChart1"/>
    <dgm:cxn modelId="{1D8FB320-328C-4789-B2CF-D97B4FD4CC98}" type="presParOf" srcId="{6A7E7161-AE0D-448B-9EC0-8FF1D5A970EC}" destId="{545698D4-CAC2-43C0-99E4-5B99462E302C}" srcOrd="0" destOrd="0" presId="urn:microsoft.com/office/officeart/2005/8/layout/orgChart1"/>
    <dgm:cxn modelId="{C77D88FD-360E-4DE8-B1DD-14C4BA29904D}" type="presParOf" srcId="{545698D4-CAC2-43C0-99E4-5B99462E302C}" destId="{4AAA3A33-59B7-46E3-BF47-8A91D121BE24}" srcOrd="0" destOrd="0" presId="urn:microsoft.com/office/officeart/2005/8/layout/orgChart1"/>
    <dgm:cxn modelId="{9B98168B-6533-4CD3-A34D-D267E8C5556D}" type="presParOf" srcId="{4AAA3A33-59B7-46E3-BF47-8A91D121BE24}" destId="{495C3C49-A3B7-40AF-B068-F08B99B4F456}" srcOrd="0" destOrd="0" presId="urn:microsoft.com/office/officeart/2005/8/layout/orgChart1"/>
    <dgm:cxn modelId="{8A984604-0BF6-4E87-8EC9-894F5A3CBCED}" type="presParOf" srcId="{4AAA3A33-59B7-46E3-BF47-8A91D121BE24}" destId="{ACA633B7-AAC2-4B5B-ADBC-75D39B7246D7}" srcOrd="1" destOrd="0" presId="urn:microsoft.com/office/officeart/2005/8/layout/orgChart1"/>
    <dgm:cxn modelId="{8D034468-245F-4CF8-8054-AB49332693D7}" type="presParOf" srcId="{545698D4-CAC2-43C0-99E4-5B99462E302C}" destId="{A630BF30-D57D-416B-998A-9F0CFBAC4FDF}" srcOrd="1" destOrd="0" presId="urn:microsoft.com/office/officeart/2005/8/layout/orgChart1"/>
    <dgm:cxn modelId="{937A2C3D-03CF-4A54-AF22-81F84FE290C3}" type="presParOf" srcId="{A630BF30-D57D-416B-998A-9F0CFBAC4FDF}" destId="{B4442890-6039-4D69-81D9-A69B95A9B53C}" srcOrd="0" destOrd="0" presId="urn:microsoft.com/office/officeart/2005/8/layout/orgChart1"/>
    <dgm:cxn modelId="{D2BFF43F-DAF5-48A9-9D0F-8494BB597C88}" type="presParOf" srcId="{A630BF30-D57D-416B-998A-9F0CFBAC4FDF}" destId="{D96F0328-82FE-4654-A389-E00DD80BCE5C}" srcOrd="1" destOrd="0" presId="urn:microsoft.com/office/officeart/2005/8/layout/orgChart1"/>
    <dgm:cxn modelId="{D6E02929-8659-4514-ADF3-B167112F7D71}" type="presParOf" srcId="{D96F0328-82FE-4654-A389-E00DD80BCE5C}" destId="{3DA6EAFE-2167-4474-A1C3-C4E96BF47A11}" srcOrd="0" destOrd="0" presId="urn:microsoft.com/office/officeart/2005/8/layout/orgChart1"/>
    <dgm:cxn modelId="{F5C54597-36F1-4CC5-ABCE-1662FCA1D80E}" type="presParOf" srcId="{3DA6EAFE-2167-4474-A1C3-C4E96BF47A11}" destId="{0A41E8CE-82A3-4E95-80DA-714D5FE9D351}" srcOrd="0" destOrd="0" presId="urn:microsoft.com/office/officeart/2005/8/layout/orgChart1"/>
    <dgm:cxn modelId="{2816AA4E-70E1-4376-8C0E-1B32CD971653}" type="presParOf" srcId="{3DA6EAFE-2167-4474-A1C3-C4E96BF47A11}" destId="{B91E1E26-767B-41BF-8765-C35E901BFAA5}" srcOrd="1" destOrd="0" presId="urn:microsoft.com/office/officeart/2005/8/layout/orgChart1"/>
    <dgm:cxn modelId="{377E7821-0219-4002-A354-06269E0D783B}" type="presParOf" srcId="{D96F0328-82FE-4654-A389-E00DD80BCE5C}" destId="{72687DE7-1218-4639-9530-F719CE17BE78}" srcOrd="1" destOrd="0" presId="urn:microsoft.com/office/officeart/2005/8/layout/orgChart1"/>
    <dgm:cxn modelId="{29CF7C22-E986-44C1-AC31-7069AC9ADC00}" type="presParOf" srcId="{D96F0328-82FE-4654-A389-E00DD80BCE5C}" destId="{BE31CDE0-0EB0-4E1D-855E-FD16BDC958C0}" srcOrd="2" destOrd="0" presId="urn:microsoft.com/office/officeart/2005/8/layout/orgChart1"/>
    <dgm:cxn modelId="{12014601-46E0-41A9-A8C9-4F3789D330E9}" type="presParOf" srcId="{A630BF30-D57D-416B-998A-9F0CFBAC4FDF}" destId="{F6BC06B4-83DC-4E62-8E6E-18EFA50E9027}" srcOrd="2" destOrd="0" presId="urn:microsoft.com/office/officeart/2005/8/layout/orgChart1"/>
    <dgm:cxn modelId="{3008C7D2-1E42-403D-B8BE-0DB3E2DE076F}" type="presParOf" srcId="{A630BF30-D57D-416B-998A-9F0CFBAC4FDF}" destId="{21A63477-36BB-46B1-A065-231E367142BA}" srcOrd="3" destOrd="0" presId="urn:microsoft.com/office/officeart/2005/8/layout/orgChart1"/>
    <dgm:cxn modelId="{DB0CF036-D6DE-4AAB-87E7-04286D592CBB}" type="presParOf" srcId="{21A63477-36BB-46B1-A065-231E367142BA}" destId="{15502E09-22E7-4E33-8AD4-AA20F8D30FD7}" srcOrd="0" destOrd="0" presId="urn:microsoft.com/office/officeart/2005/8/layout/orgChart1"/>
    <dgm:cxn modelId="{D6357030-9A37-4090-A32B-10C3DB5AD859}" type="presParOf" srcId="{15502E09-22E7-4E33-8AD4-AA20F8D30FD7}" destId="{0037191C-548F-4D4B-9BCD-551D7BA415CE}" srcOrd="0" destOrd="0" presId="urn:microsoft.com/office/officeart/2005/8/layout/orgChart1"/>
    <dgm:cxn modelId="{628A8210-9990-4472-B2DD-4A39867EF942}" type="presParOf" srcId="{15502E09-22E7-4E33-8AD4-AA20F8D30FD7}" destId="{C3EBAE81-A90B-4EF0-803B-6726FBFB37CD}" srcOrd="1" destOrd="0" presId="urn:microsoft.com/office/officeart/2005/8/layout/orgChart1"/>
    <dgm:cxn modelId="{53E8F23A-D7BA-473B-8FFA-87329AEC230E}" type="presParOf" srcId="{21A63477-36BB-46B1-A065-231E367142BA}" destId="{0C1B73C3-3877-4FA1-BC11-5CEE299C837A}" srcOrd="1" destOrd="0" presId="urn:microsoft.com/office/officeart/2005/8/layout/orgChart1"/>
    <dgm:cxn modelId="{B102AD3F-9A53-4EA0-92AB-5B5705E8E542}" type="presParOf" srcId="{21A63477-36BB-46B1-A065-231E367142BA}" destId="{FDB5603C-E960-43C2-A1F5-7513BBB5AE81}" srcOrd="2" destOrd="0" presId="urn:microsoft.com/office/officeart/2005/8/layout/orgChart1"/>
    <dgm:cxn modelId="{CA007163-47CE-4630-9F12-0FD13DD66136}" type="presParOf" srcId="{A630BF30-D57D-416B-998A-9F0CFBAC4FDF}" destId="{68802F6E-0ACA-4CAA-A3B0-C011B39D7462}" srcOrd="4" destOrd="0" presId="urn:microsoft.com/office/officeart/2005/8/layout/orgChart1"/>
    <dgm:cxn modelId="{E113D8BB-A374-4252-8E5F-A2BAE433536D}" type="presParOf" srcId="{A630BF30-D57D-416B-998A-9F0CFBAC4FDF}" destId="{71033FC6-E8FB-40ED-9817-198DDA4E8383}" srcOrd="5" destOrd="0" presId="urn:microsoft.com/office/officeart/2005/8/layout/orgChart1"/>
    <dgm:cxn modelId="{C5B927AA-3C6A-4FC6-8A9F-D84D40101C48}" type="presParOf" srcId="{71033FC6-E8FB-40ED-9817-198DDA4E8383}" destId="{B5E63710-2139-463B-9085-28A0FE1D7D66}" srcOrd="0" destOrd="0" presId="urn:microsoft.com/office/officeart/2005/8/layout/orgChart1"/>
    <dgm:cxn modelId="{6117D565-4B39-4C92-B827-F0D799532C61}" type="presParOf" srcId="{B5E63710-2139-463B-9085-28A0FE1D7D66}" destId="{56F071FD-52A8-48D2-9BC3-1D39FC1E89F5}" srcOrd="0" destOrd="0" presId="urn:microsoft.com/office/officeart/2005/8/layout/orgChart1"/>
    <dgm:cxn modelId="{BF2B6E3E-FCD7-48F8-9090-48100ABDA37C}" type="presParOf" srcId="{B5E63710-2139-463B-9085-28A0FE1D7D66}" destId="{D644FA4E-75C6-4059-8659-2722CB488AED}" srcOrd="1" destOrd="0" presId="urn:microsoft.com/office/officeart/2005/8/layout/orgChart1"/>
    <dgm:cxn modelId="{04AA2468-E093-4F5E-A570-1BD83B7616A4}" type="presParOf" srcId="{71033FC6-E8FB-40ED-9817-198DDA4E8383}" destId="{DE8C7F17-5885-4D83-B884-7F408E75845D}" srcOrd="1" destOrd="0" presId="urn:microsoft.com/office/officeart/2005/8/layout/orgChart1"/>
    <dgm:cxn modelId="{E7A4D37B-F643-4320-ABA1-9A2E2975E314}" type="presParOf" srcId="{71033FC6-E8FB-40ED-9817-198DDA4E8383}" destId="{164E7786-BAC7-4D51-BD16-9365FF5A4E6E}" srcOrd="2" destOrd="0" presId="urn:microsoft.com/office/officeart/2005/8/layout/orgChart1"/>
    <dgm:cxn modelId="{9D813ECB-9A19-4FED-8AC3-BD73B55D44AB}" type="presParOf" srcId="{545698D4-CAC2-43C0-99E4-5B99462E302C}" destId="{4F04B41F-D921-4917-865D-2AC122FC8407}"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802F6E-0ACA-4CAA-A3B0-C011B39D7462}">
      <dsp:nvSpPr>
        <dsp:cNvPr id="0" name=""/>
        <dsp:cNvSpPr/>
      </dsp:nvSpPr>
      <dsp:spPr>
        <a:xfrm>
          <a:off x="2544282" y="841040"/>
          <a:ext cx="1656075" cy="1081911"/>
        </a:xfrm>
        <a:custGeom>
          <a:avLst/>
          <a:gdLst/>
          <a:ahLst/>
          <a:cxnLst/>
          <a:rect l="0" t="0" r="0" b="0"/>
          <a:pathLst>
            <a:path>
              <a:moveTo>
                <a:pt x="0" y="0"/>
              </a:moveTo>
              <a:lnTo>
                <a:pt x="0" y="925704"/>
              </a:lnTo>
              <a:lnTo>
                <a:pt x="1656075" y="925704"/>
              </a:lnTo>
              <a:lnTo>
                <a:pt x="1656075" y="10819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BC06B4-83DC-4E62-8E6E-18EFA50E9027}">
      <dsp:nvSpPr>
        <dsp:cNvPr id="0" name=""/>
        <dsp:cNvSpPr/>
      </dsp:nvSpPr>
      <dsp:spPr>
        <a:xfrm>
          <a:off x="2498532" y="841040"/>
          <a:ext cx="91440" cy="205025"/>
        </a:xfrm>
        <a:custGeom>
          <a:avLst/>
          <a:gdLst/>
          <a:ahLst/>
          <a:cxnLst/>
          <a:rect l="0" t="0" r="0" b="0"/>
          <a:pathLst>
            <a:path>
              <a:moveTo>
                <a:pt x="45749" y="0"/>
              </a:moveTo>
              <a:lnTo>
                <a:pt x="45749" y="48818"/>
              </a:lnTo>
              <a:lnTo>
                <a:pt x="45720" y="48818"/>
              </a:lnTo>
              <a:lnTo>
                <a:pt x="45720" y="20502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442890-6039-4D69-81D9-A69B95A9B53C}">
      <dsp:nvSpPr>
        <dsp:cNvPr id="0" name=""/>
        <dsp:cNvSpPr/>
      </dsp:nvSpPr>
      <dsp:spPr>
        <a:xfrm>
          <a:off x="1009021" y="841040"/>
          <a:ext cx="1535260" cy="1081911"/>
        </a:xfrm>
        <a:custGeom>
          <a:avLst/>
          <a:gdLst/>
          <a:ahLst/>
          <a:cxnLst/>
          <a:rect l="0" t="0" r="0" b="0"/>
          <a:pathLst>
            <a:path>
              <a:moveTo>
                <a:pt x="1535260" y="0"/>
              </a:moveTo>
              <a:lnTo>
                <a:pt x="1535260" y="925704"/>
              </a:lnTo>
              <a:lnTo>
                <a:pt x="0" y="925704"/>
              </a:lnTo>
              <a:lnTo>
                <a:pt x="0" y="10819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5C3C49-A3B7-40AF-B068-F08B99B4F456}">
      <dsp:nvSpPr>
        <dsp:cNvPr id="0" name=""/>
        <dsp:cNvSpPr/>
      </dsp:nvSpPr>
      <dsp:spPr>
        <a:xfrm>
          <a:off x="1800440" y="97197"/>
          <a:ext cx="1487684" cy="7438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a:t>PC</a:t>
          </a:r>
        </a:p>
      </dsp:txBody>
      <dsp:txXfrm>
        <a:off x="1800440" y="97197"/>
        <a:ext cx="1487684" cy="743842"/>
      </dsp:txXfrm>
    </dsp:sp>
    <dsp:sp modelId="{0A41E8CE-82A3-4E95-80DA-714D5FE9D351}">
      <dsp:nvSpPr>
        <dsp:cNvPr id="0" name=""/>
        <dsp:cNvSpPr/>
      </dsp:nvSpPr>
      <dsp:spPr>
        <a:xfrm>
          <a:off x="265179" y="1922951"/>
          <a:ext cx="1487684" cy="7438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a:t>Automate BE</a:t>
          </a:r>
        </a:p>
      </dsp:txBody>
      <dsp:txXfrm>
        <a:off x="265179" y="1922951"/>
        <a:ext cx="1487684" cy="743842"/>
      </dsp:txXfrm>
    </dsp:sp>
    <dsp:sp modelId="{0037191C-548F-4D4B-9BCD-551D7BA415CE}">
      <dsp:nvSpPr>
        <dsp:cNvPr id="0" name=""/>
        <dsp:cNvSpPr/>
      </dsp:nvSpPr>
      <dsp:spPr>
        <a:xfrm>
          <a:off x="1800410" y="1046065"/>
          <a:ext cx="1487684" cy="7438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a:t>Automate</a:t>
          </a:r>
        </a:p>
        <a:p>
          <a:pPr lvl="0" algn="ctr" defTabSz="933450">
            <a:lnSpc>
              <a:spcPct val="90000"/>
            </a:lnSpc>
            <a:spcBef>
              <a:spcPct val="0"/>
            </a:spcBef>
            <a:spcAft>
              <a:spcPct val="35000"/>
            </a:spcAft>
          </a:pPr>
          <a:r>
            <a:rPr lang="fr-FR" sz="2100" kern="1200" dirty="0"/>
            <a:t>Serveur</a:t>
          </a:r>
        </a:p>
      </dsp:txBody>
      <dsp:txXfrm>
        <a:off x="1800410" y="1046065"/>
        <a:ext cx="1487684" cy="743842"/>
      </dsp:txXfrm>
    </dsp:sp>
    <dsp:sp modelId="{56F071FD-52A8-48D2-9BC3-1D39FC1E89F5}">
      <dsp:nvSpPr>
        <dsp:cNvPr id="0" name=""/>
        <dsp:cNvSpPr/>
      </dsp:nvSpPr>
      <dsp:spPr>
        <a:xfrm>
          <a:off x="3456515" y="1922951"/>
          <a:ext cx="1487684" cy="7438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a:t>Automate HE</a:t>
          </a:r>
        </a:p>
      </dsp:txBody>
      <dsp:txXfrm>
        <a:off x="3456515" y="1922951"/>
        <a:ext cx="1487684" cy="74384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A83644-639F-4AC7-AF17-B70E1B7032A0}" type="datetimeFigureOut">
              <a:rPr lang="fr-FR" smtClean="0"/>
              <a:pPr/>
              <a:t>14/10/2020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9F7E2E-3386-425B-972E-28137E212700}" type="slidenum">
              <a:rPr lang="fr-FR" smtClean="0"/>
              <a:pPr/>
              <a:t>‹N°›</a:t>
            </a:fld>
            <a:endParaRPr lang="fr-FR"/>
          </a:p>
        </p:txBody>
      </p:sp>
    </p:spTree>
    <p:extLst>
      <p:ext uri="{BB962C8B-B14F-4D97-AF65-F5344CB8AC3E}">
        <p14:creationId xmlns="" xmlns:p14="http://schemas.microsoft.com/office/powerpoint/2010/main" val="47943001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45C8B-7DD6-4107-967C-E2B5E047A08F}" type="datetimeFigureOut">
              <a:rPr lang="fr-FR" smtClean="0"/>
              <a:pPr/>
              <a:t>14/10/2020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2FEAB-F54A-462E-B4D5-AE00615214EC}" type="slidenum">
              <a:rPr lang="fr-FR" smtClean="0"/>
              <a:pPr/>
              <a:t>‹N°›</a:t>
            </a:fld>
            <a:endParaRPr lang="fr-FR"/>
          </a:p>
        </p:txBody>
      </p:sp>
    </p:spTree>
    <p:extLst>
      <p:ext uri="{BB962C8B-B14F-4D97-AF65-F5344CB8AC3E}">
        <p14:creationId xmlns="" xmlns:p14="http://schemas.microsoft.com/office/powerpoint/2010/main" val="378480247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
            <a:ext cx="1911927" cy="1352290"/>
          </a:xfrm>
          <a:prstGeom prst="rect">
            <a:avLst/>
          </a:prstGeom>
        </p:spPr>
      </p:pic>
      <p:sp>
        <p:nvSpPr>
          <p:cNvPr id="12" name="Rectangle 11"/>
          <p:cNvSpPr/>
          <p:nvPr userDrawn="1"/>
        </p:nvSpPr>
        <p:spPr>
          <a:xfrm>
            <a:off x="1911927" y="136700"/>
            <a:ext cx="10168313" cy="906508"/>
          </a:xfrm>
          <a:prstGeom prst="rect">
            <a:avLst/>
          </a:prstGeom>
          <a:solidFill>
            <a:srgbClr val="12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aseline="-25000" dirty="0"/>
          </a:p>
        </p:txBody>
      </p:sp>
      <p:sp>
        <p:nvSpPr>
          <p:cNvPr id="15" name="Espace réservé du numéro de diapositive 14"/>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41948826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17170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35528706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99" y="0"/>
            <a:ext cx="12191598" cy="6857998"/>
          </a:xfrm>
          <a:prstGeom prst="rect">
            <a:avLst/>
          </a:prstGeom>
        </p:spPr>
      </p:pic>
      <p:sp>
        <p:nvSpPr>
          <p:cNvPr id="3" name="Espace réservé du texte 2"/>
          <p:cNvSpPr>
            <a:spLocks noGrp="1"/>
          </p:cNvSpPr>
          <p:nvPr>
            <p:ph type="body" idx="1"/>
          </p:nvPr>
        </p:nvSpPr>
        <p:spPr>
          <a:xfrm>
            <a:off x="839032" y="1681711"/>
            <a:ext cx="5158153" cy="822888"/>
          </a:xfrm>
        </p:spPr>
        <p:txBody>
          <a:bodyPr anchor="b"/>
          <a:lstStyle>
            <a:lvl1pPr marL="0" indent="0">
              <a:buNone/>
              <a:defRPr sz="2716" b="1">
                <a:solidFill>
                  <a:srgbClr val="00294B"/>
                </a:solidFill>
              </a:defRPr>
            </a:lvl1pPr>
            <a:lvl2pPr marL="517413" indent="0">
              <a:buNone/>
              <a:defRPr sz="2263" b="1"/>
            </a:lvl2pPr>
            <a:lvl3pPr marL="1034826" indent="0">
              <a:buNone/>
              <a:defRPr sz="2037" b="1"/>
            </a:lvl3pPr>
            <a:lvl4pPr marL="1552240" indent="0">
              <a:buNone/>
              <a:defRPr sz="1811" b="1"/>
            </a:lvl4pPr>
            <a:lvl5pPr marL="2069653" indent="0">
              <a:buNone/>
              <a:defRPr sz="1811" b="1"/>
            </a:lvl5pPr>
            <a:lvl6pPr marL="2587066" indent="0">
              <a:buNone/>
              <a:defRPr sz="1811" b="1"/>
            </a:lvl6pPr>
            <a:lvl7pPr marL="3104479" indent="0">
              <a:buNone/>
              <a:defRPr sz="1811" b="1"/>
            </a:lvl7pPr>
            <a:lvl8pPr marL="3621893" indent="0">
              <a:buNone/>
              <a:defRPr sz="1811" b="1"/>
            </a:lvl8pPr>
            <a:lvl9pPr marL="4139306" indent="0">
              <a:buNone/>
              <a:defRPr sz="1811" b="1"/>
            </a:lvl9pPr>
          </a:lstStyle>
          <a:p>
            <a:pPr lvl="0"/>
            <a:r>
              <a:rPr lang="fr-FR" dirty="0" smtClean="0"/>
              <a:t>Modifiez les styles du texte du masque</a:t>
            </a:r>
          </a:p>
        </p:txBody>
      </p:sp>
      <p:sp>
        <p:nvSpPr>
          <p:cNvPr id="4" name="Espace réservé du contenu 3"/>
          <p:cNvSpPr>
            <a:spLocks noGrp="1"/>
          </p:cNvSpPr>
          <p:nvPr>
            <p:ph sz="half" idx="2" hasCustomPrompt="1"/>
          </p:nvPr>
        </p:nvSpPr>
        <p:spPr>
          <a:xfrm>
            <a:off x="839032" y="2504599"/>
            <a:ext cx="5158153" cy="3685030"/>
          </a:xfrm>
        </p:spPr>
        <p:txBody>
          <a:bodyPr/>
          <a:lstStyle>
            <a:lvl1pPr>
              <a:defRPr>
                <a:solidFill>
                  <a:srgbClr val="FF6700"/>
                </a:solidFill>
              </a:defRPr>
            </a:lvl1pPr>
            <a:lvl2pPr>
              <a:defRPr>
                <a:solidFill>
                  <a:srgbClr val="00294B"/>
                </a:solidFill>
              </a:defRPr>
            </a:lvl2pPr>
            <a:lvl3pPr>
              <a:defRPr>
                <a:solidFill>
                  <a:srgbClr val="456487"/>
                </a:solidFill>
              </a:defRPr>
            </a:lvl3pPr>
            <a:lvl4pPr>
              <a:defRPr>
                <a:solidFill>
                  <a:srgbClr val="456487"/>
                </a:solidFill>
              </a:defRPr>
            </a:lvl4pPr>
            <a:lvl5pPr>
              <a:defRPr>
                <a:solidFill>
                  <a:srgbClr val="456487"/>
                </a:solidFill>
              </a:defRPr>
            </a:lvl5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6171460" y="1681711"/>
            <a:ext cx="5183306" cy="822888"/>
          </a:xfrm>
        </p:spPr>
        <p:txBody>
          <a:bodyPr anchor="b"/>
          <a:lstStyle>
            <a:lvl1pPr marL="0" indent="0">
              <a:buNone/>
              <a:defRPr sz="2716" b="1">
                <a:solidFill>
                  <a:srgbClr val="00294B"/>
                </a:solidFill>
              </a:defRPr>
            </a:lvl1pPr>
            <a:lvl2pPr marL="517413" indent="0">
              <a:buNone/>
              <a:defRPr sz="2263" b="1"/>
            </a:lvl2pPr>
            <a:lvl3pPr marL="1034826" indent="0">
              <a:buNone/>
              <a:defRPr sz="2037" b="1"/>
            </a:lvl3pPr>
            <a:lvl4pPr marL="1552240" indent="0">
              <a:buNone/>
              <a:defRPr sz="1811" b="1"/>
            </a:lvl4pPr>
            <a:lvl5pPr marL="2069653" indent="0">
              <a:buNone/>
              <a:defRPr sz="1811" b="1"/>
            </a:lvl5pPr>
            <a:lvl6pPr marL="2587066" indent="0">
              <a:buNone/>
              <a:defRPr sz="1811" b="1"/>
            </a:lvl6pPr>
            <a:lvl7pPr marL="3104479" indent="0">
              <a:buNone/>
              <a:defRPr sz="1811" b="1"/>
            </a:lvl7pPr>
            <a:lvl8pPr marL="3621893" indent="0">
              <a:buNone/>
              <a:defRPr sz="1811" b="1"/>
            </a:lvl8pPr>
            <a:lvl9pPr marL="4139306" indent="0">
              <a:buNone/>
              <a:defRPr sz="1811" b="1"/>
            </a:lvl9pPr>
          </a:lstStyle>
          <a:p>
            <a:pPr lvl="0"/>
            <a:r>
              <a:rPr lang="fr-FR" dirty="0" smtClean="0"/>
              <a:t>Modifiez les styles du texte du masque</a:t>
            </a:r>
          </a:p>
        </p:txBody>
      </p:sp>
      <p:sp>
        <p:nvSpPr>
          <p:cNvPr id="6" name="Espace réservé du contenu 5"/>
          <p:cNvSpPr>
            <a:spLocks noGrp="1"/>
          </p:cNvSpPr>
          <p:nvPr>
            <p:ph sz="quarter" idx="4" hasCustomPrompt="1"/>
          </p:nvPr>
        </p:nvSpPr>
        <p:spPr>
          <a:xfrm>
            <a:off x="6171460" y="2504599"/>
            <a:ext cx="5183306" cy="3685030"/>
          </a:xfrm>
        </p:spPr>
        <p:txBody>
          <a:bodyPr/>
          <a:lstStyle>
            <a:lvl1pPr marL="258707" indent="-258707">
              <a:defRPr lang="fr-FR" sz="3169" kern="1200" dirty="0" smtClean="0">
                <a:solidFill>
                  <a:srgbClr val="FF6700"/>
                </a:solidFill>
                <a:latin typeface="+mn-lt"/>
                <a:ea typeface="+mn-ea"/>
                <a:cs typeface="+mn-cs"/>
              </a:defRPr>
            </a:lvl1pPr>
            <a:lvl2pPr marL="776120" indent="-258707">
              <a:defRPr lang="fr-FR" sz="2716" kern="1200" dirty="0" smtClean="0">
                <a:solidFill>
                  <a:srgbClr val="00294B"/>
                </a:solidFill>
                <a:latin typeface="+mn-lt"/>
                <a:ea typeface="+mn-ea"/>
                <a:cs typeface="+mn-cs"/>
              </a:defRPr>
            </a:lvl2pPr>
            <a:lvl3pPr marL="1293533" indent="-258707">
              <a:defRPr lang="fr-FR" sz="2263" kern="1200" dirty="0" smtClean="0">
                <a:solidFill>
                  <a:srgbClr val="456487"/>
                </a:solidFill>
                <a:latin typeface="+mn-lt"/>
                <a:ea typeface="+mn-ea"/>
                <a:cs typeface="+mn-cs"/>
              </a:defRPr>
            </a:lvl3pPr>
            <a:lvl4pPr>
              <a:defRPr>
                <a:solidFill>
                  <a:srgbClr val="456487"/>
                </a:solidFill>
              </a:defRPr>
            </a:lvl4pPr>
            <a:lvl5pPr>
              <a:defRPr>
                <a:solidFill>
                  <a:srgbClr val="456487"/>
                </a:solidFill>
              </a:defRPr>
            </a:lvl5pPr>
          </a:lstStyle>
          <a:p>
            <a:pPr marL="258707" lvl="0" indent="-258707" algn="l" defTabSz="1034826" rtl="0" eaLnBrk="1" latinLnBrk="0" hangingPunct="1">
              <a:lnSpc>
                <a:spcPct val="90000"/>
              </a:lnSpc>
              <a:spcBef>
                <a:spcPts val="1132"/>
              </a:spcBef>
              <a:buFont typeface="Arial" panose="020B0604020202020204" pitchFamily="34" charset="0"/>
              <a:buChar char="•"/>
            </a:pPr>
            <a:r>
              <a:rPr lang="fr-FR" dirty="0" smtClean="0"/>
              <a:t>Modifier les styles du texte du masque</a:t>
            </a:r>
          </a:p>
          <a:p>
            <a:pPr marL="776120" lvl="1" indent="-258707" algn="l" defTabSz="1034826" rtl="0" eaLnBrk="1" latinLnBrk="0" hangingPunct="1">
              <a:lnSpc>
                <a:spcPct val="90000"/>
              </a:lnSpc>
              <a:spcBef>
                <a:spcPts val="566"/>
              </a:spcBef>
              <a:buFont typeface="Arial" panose="020B0604020202020204" pitchFamily="34" charset="0"/>
              <a:buChar char="•"/>
            </a:pPr>
            <a:r>
              <a:rPr lang="fr-FR" dirty="0" smtClean="0"/>
              <a:t>Deuxième niveau</a:t>
            </a:r>
          </a:p>
          <a:p>
            <a:pPr marL="1293533" lvl="2" indent="-258707" algn="l" defTabSz="1034826" rtl="0" eaLnBrk="1" latinLnBrk="0" hangingPunct="1">
              <a:lnSpc>
                <a:spcPct val="90000"/>
              </a:lnSpc>
              <a:spcBef>
                <a:spcPts val="566"/>
              </a:spcBef>
              <a:buFont typeface="Arial" panose="020B0604020202020204" pitchFamily="34" charset="0"/>
              <a:buChar char="•"/>
            </a:pPr>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a:xfrm>
            <a:off x="228399" y="6467913"/>
            <a:ext cx="2729259" cy="364730"/>
          </a:xfrm>
        </p:spPr>
        <p:txBody>
          <a:bodyPr/>
          <a:lstStyle>
            <a:lvl1pPr>
              <a:defRPr>
                <a:solidFill>
                  <a:schemeClr val="bg1"/>
                </a:solidFill>
              </a:defRPr>
            </a:lvl1pPr>
          </a:lstStyle>
          <a:p>
            <a:r>
              <a:rPr lang="fr-FR" smtClean="0"/>
              <a:t>01/03/2020</a:t>
            </a:r>
            <a:endParaRPr lang="fr-FR" dirty="0"/>
          </a:p>
        </p:txBody>
      </p:sp>
      <p:sp>
        <p:nvSpPr>
          <p:cNvPr id="8" name="Espace réservé du pied de page 7"/>
          <p:cNvSpPr>
            <a:spLocks noGrp="1"/>
          </p:cNvSpPr>
          <p:nvPr>
            <p:ph type="ftr" sz="quarter" idx="11"/>
          </p:nvPr>
        </p:nvSpPr>
        <p:spPr>
          <a:xfrm>
            <a:off x="3325189" y="6467913"/>
            <a:ext cx="5541624" cy="364730"/>
          </a:xfrm>
        </p:spPr>
        <p:txBody>
          <a:bodyPr/>
          <a:lstStyle>
            <a:lvl1pPr>
              <a:defRPr>
                <a:solidFill>
                  <a:schemeClr val="bg1"/>
                </a:solidFill>
              </a:defRPr>
            </a:lvl1pPr>
          </a:lstStyle>
          <a:p>
            <a:r>
              <a:rPr lang="fr-FR" dirty="0" smtClean="0"/>
              <a:t>Mon exposé - Lieu - Titre</a:t>
            </a:r>
            <a:endParaRPr lang="fr-FR" dirty="0"/>
          </a:p>
        </p:txBody>
      </p:sp>
      <p:sp>
        <p:nvSpPr>
          <p:cNvPr id="9" name="Espace réservé du numéro de diapositive 8"/>
          <p:cNvSpPr>
            <a:spLocks noGrp="1"/>
          </p:cNvSpPr>
          <p:nvPr>
            <p:ph type="sldNum" sz="quarter" idx="12"/>
          </p:nvPr>
        </p:nvSpPr>
        <p:spPr>
          <a:xfrm>
            <a:off x="9234343" y="6467913"/>
            <a:ext cx="2741673" cy="364730"/>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591738" y="169116"/>
            <a:ext cx="6438063" cy="488983"/>
          </a:xfrm>
        </p:spPr>
        <p:txBody>
          <a:bodyPr>
            <a:normAutofit/>
          </a:bodyPr>
          <a:lstStyle>
            <a:lvl1pPr>
              <a:defRPr lang="fr-FR" sz="2716" b="1" kern="1200" dirty="0" smtClean="0">
                <a:solidFill>
                  <a:srgbClr val="00294B"/>
                </a:solidFill>
                <a:latin typeface="+mj-lt"/>
                <a:ea typeface="+mj-ea"/>
                <a:cs typeface="+mj-cs"/>
              </a:defRPr>
            </a:lvl1pPr>
          </a:lstStyle>
          <a:p>
            <a:r>
              <a:rPr lang="fr-FR" dirty="0" smtClean="0"/>
              <a:t>Modifiez le style du titre</a:t>
            </a:r>
            <a:endParaRPr lang="fr-FR" dirty="0"/>
          </a:p>
        </p:txBody>
      </p:sp>
    </p:spTree>
    <p:extLst>
      <p:ext uri="{BB962C8B-B14F-4D97-AF65-F5344CB8AC3E}">
        <p14:creationId xmlns="" xmlns:p14="http://schemas.microsoft.com/office/powerpoint/2010/main" val="1459348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tro-slide-perso">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99" y="0"/>
            <a:ext cx="12191598" cy="6857998"/>
          </a:xfrm>
          <a:prstGeom prst="rect">
            <a:avLst/>
          </a:prstGeom>
        </p:spPr>
      </p:pic>
      <p:sp>
        <p:nvSpPr>
          <p:cNvPr id="7" name="Espace réservé de la date 6"/>
          <p:cNvSpPr>
            <a:spLocks noGrp="1"/>
          </p:cNvSpPr>
          <p:nvPr>
            <p:ph type="dt" sz="half" idx="10"/>
          </p:nvPr>
        </p:nvSpPr>
        <p:spPr>
          <a:xfrm>
            <a:off x="228399" y="6467913"/>
            <a:ext cx="2729259" cy="364730"/>
          </a:xfrm>
        </p:spPr>
        <p:txBody>
          <a:bodyPr/>
          <a:lstStyle>
            <a:lvl1pPr>
              <a:defRPr>
                <a:solidFill>
                  <a:schemeClr val="bg1"/>
                </a:solidFill>
              </a:defRPr>
            </a:lvl1pPr>
          </a:lstStyle>
          <a:p>
            <a:r>
              <a:rPr lang="fr-FR" smtClean="0"/>
              <a:t>01/03/2020</a:t>
            </a:r>
            <a:endParaRPr lang="fr-FR" dirty="0"/>
          </a:p>
        </p:txBody>
      </p:sp>
      <p:sp>
        <p:nvSpPr>
          <p:cNvPr id="8" name="Espace réservé du pied de page 7"/>
          <p:cNvSpPr>
            <a:spLocks noGrp="1"/>
          </p:cNvSpPr>
          <p:nvPr>
            <p:ph type="ftr" sz="quarter" idx="11"/>
          </p:nvPr>
        </p:nvSpPr>
        <p:spPr>
          <a:xfrm>
            <a:off x="3325189" y="6467913"/>
            <a:ext cx="5541624" cy="364730"/>
          </a:xfrm>
        </p:spPr>
        <p:txBody>
          <a:bodyPr/>
          <a:lstStyle>
            <a:lvl1pPr>
              <a:defRPr>
                <a:solidFill>
                  <a:schemeClr val="bg1"/>
                </a:solidFill>
              </a:defRPr>
            </a:lvl1pPr>
          </a:lstStyle>
          <a:p>
            <a:r>
              <a:rPr lang="fr-FR" dirty="0" smtClean="0"/>
              <a:t>Mon exposé - Lieu - Titre</a:t>
            </a:r>
            <a:endParaRPr lang="fr-FR" dirty="0"/>
          </a:p>
        </p:txBody>
      </p:sp>
      <p:sp>
        <p:nvSpPr>
          <p:cNvPr id="9" name="Espace réservé du numéro de diapositive 8"/>
          <p:cNvSpPr>
            <a:spLocks noGrp="1"/>
          </p:cNvSpPr>
          <p:nvPr>
            <p:ph type="sldNum" sz="quarter" idx="12"/>
          </p:nvPr>
        </p:nvSpPr>
        <p:spPr>
          <a:xfrm>
            <a:off x="9234343" y="6467913"/>
            <a:ext cx="2741673" cy="364730"/>
          </a:xfrm>
        </p:spPr>
        <p:txBody>
          <a:bodyPr/>
          <a:lstStyle>
            <a:lvl1pPr>
              <a:defRPr>
                <a:solidFill>
                  <a:schemeClr val="bg1"/>
                </a:solidFill>
              </a:defRPr>
            </a:lvl1pPr>
          </a:lstStyle>
          <a:p>
            <a:fld id="{77E71596-5F9D-49C5-9701-16B3CA54319D}" type="slidenum">
              <a:rPr lang="fr-FR" smtClean="0"/>
              <a:pPr/>
              <a:t>‹N°›</a:t>
            </a:fld>
            <a:endParaRPr lang="fr-FR" dirty="0"/>
          </a:p>
        </p:txBody>
      </p:sp>
      <p:sp>
        <p:nvSpPr>
          <p:cNvPr id="11" name="Titre 1"/>
          <p:cNvSpPr>
            <a:spLocks noGrp="1"/>
          </p:cNvSpPr>
          <p:nvPr>
            <p:ph type="title"/>
          </p:nvPr>
        </p:nvSpPr>
        <p:spPr>
          <a:xfrm>
            <a:off x="2591738" y="169116"/>
            <a:ext cx="6438063" cy="488983"/>
          </a:xfrm>
        </p:spPr>
        <p:txBody>
          <a:bodyPr>
            <a:normAutofit/>
          </a:bodyPr>
          <a:lstStyle>
            <a:lvl1pPr>
              <a:defRPr lang="fr-FR" sz="2716" b="1" kern="1200" dirty="0" smtClean="0">
                <a:solidFill>
                  <a:srgbClr val="00294B"/>
                </a:solidFill>
                <a:latin typeface="+mj-lt"/>
                <a:ea typeface="+mj-ea"/>
                <a:cs typeface="+mj-cs"/>
              </a:defRPr>
            </a:lvl1pPr>
          </a:lstStyle>
          <a:p>
            <a:r>
              <a:rPr lang="fr-FR" dirty="0" smtClean="0"/>
              <a:t>Modifiez le style du titre</a:t>
            </a:r>
            <a:endParaRPr lang="fr-FR" dirty="0"/>
          </a:p>
        </p:txBody>
      </p:sp>
    </p:spTree>
    <p:extLst>
      <p:ext uri="{BB962C8B-B14F-4D97-AF65-F5344CB8AC3E}">
        <p14:creationId xmlns="" xmlns:p14="http://schemas.microsoft.com/office/powerpoint/2010/main" val="265975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27459993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103454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98463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3972310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925105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1780362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52228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27359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9BD26-08E1-4940-9936-19A146343100}" type="slidenum">
              <a:rPr lang="fr-FR" smtClean="0"/>
              <a:pPr/>
              <a:t>‹N°›</a:t>
            </a:fld>
            <a:endParaRPr lang="fr-FR"/>
          </a:p>
        </p:txBody>
      </p:sp>
    </p:spTree>
    <p:extLst>
      <p:ext uri="{BB962C8B-B14F-4D97-AF65-F5344CB8AC3E}">
        <p14:creationId xmlns="" xmlns:p14="http://schemas.microsoft.com/office/powerpoint/2010/main" val="3571865435"/>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jpeg"/><Relationship Id="rId4" Type="http://schemas.openxmlformats.org/officeDocument/2006/relationships/diagramLayout" Target="../diagrams/layout1.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7E71596-5F9D-49C5-9701-16B3CA54319D}" type="slidenum">
              <a:rPr lang="fr-FR" smtClean="0"/>
              <a:pPr/>
              <a:t>1</a:t>
            </a:fld>
            <a:endParaRPr lang="fr-FR" dirty="0"/>
          </a:p>
        </p:txBody>
      </p:sp>
      <p:sp>
        <p:nvSpPr>
          <p:cNvPr id="6"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7"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pic>
        <p:nvPicPr>
          <p:cNvPr id="9" name="Picture 4"/>
          <p:cNvPicPr>
            <a:picLocks noChangeAspect="1"/>
          </p:cNvPicPr>
          <p:nvPr/>
        </p:nvPicPr>
        <p:blipFill>
          <a:blip r:embed="rId2" cstate="print">
            <a:alphaModFix/>
            <a:lum/>
          </a:blip>
          <a:srcRect/>
          <a:stretch>
            <a:fillRect/>
          </a:stretch>
        </p:blipFill>
        <p:spPr>
          <a:xfrm>
            <a:off x="-12815" y="1313234"/>
            <a:ext cx="12192000" cy="4479840"/>
          </a:xfrm>
          <a:prstGeom prst="rect">
            <a:avLst/>
          </a:prstGeom>
          <a:noFill/>
          <a:ln>
            <a:noFill/>
          </a:ln>
        </p:spPr>
      </p:pic>
      <p:sp>
        <p:nvSpPr>
          <p:cNvPr id="10" name="Rectangle 9"/>
          <p:cNvSpPr/>
          <p:nvPr/>
        </p:nvSpPr>
        <p:spPr>
          <a:xfrm>
            <a:off x="1358900" y="1688237"/>
            <a:ext cx="5346700" cy="1200329"/>
          </a:xfrm>
          <a:prstGeom prst="rect">
            <a:avLst/>
          </a:prstGeom>
        </p:spPr>
        <p:txBody>
          <a:bodyPr wrap="square">
            <a:spAutoFit/>
          </a:bodyPr>
          <a:lstStyle/>
          <a:p>
            <a:pPr algn="ctr"/>
            <a:r>
              <a:rPr lang="fr-FR" sz="3600" dirty="0" smtClean="0"/>
              <a:t>Journée Thématique « </a:t>
            </a:r>
            <a:r>
              <a:rPr lang="fr-FR" sz="3600" smtClean="0"/>
              <a:t>Contrôle </a:t>
            </a:r>
            <a:r>
              <a:rPr lang="fr-FR" sz="3600" smtClean="0"/>
              <a:t>&amp; Commande</a:t>
            </a:r>
            <a:r>
              <a:rPr lang="fr-FR" sz="3600" dirty="0" smtClean="0"/>
              <a:t> »</a:t>
            </a:r>
            <a:endParaRPr lang="fr-FR" sz="3600" baseline="-25000" dirty="0"/>
          </a:p>
        </p:txBody>
      </p:sp>
      <p:sp>
        <p:nvSpPr>
          <p:cNvPr id="11" name="ZoneTexte 10"/>
          <p:cNvSpPr txBox="1"/>
          <p:nvPr/>
        </p:nvSpPr>
        <p:spPr>
          <a:xfrm>
            <a:off x="1914206" y="4330223"/>
            <a:ext cx="3686493" cy="954107"/>
          </a:xfrm>
          <a:prstGeom prst="rect">
            <a:avLst/>
          </a:prstGeom>
          <a:noFill/>
        </p:spPr>
        <p:txBody>
          <a:bodyPr wrap="square" rtlCol="0">
            <a:spAutoFit/>
          </a:bodyPr>
          <a:lstStyle/>
          <a:p>
            <a:pPr algn="ctr"/>
            <a:r>
              <a:rPr lang="fr-FR" sz="2800" dirty="0" smtClean="0"/>
              <a:t>Elie Borg</a:t>
            </a:r>
          </a:p>
          <a:p>
            <a:pPr algn="ctr"/>
            <a:r>
              <a:rPr lang="fr-FR" sz="2800" dirty="0" smtClean="0"/>
              <a:t>Jeudi 15 Octobre</a:t>
            </a:r>
            <a:endParaRPr lang="fr-FR" sz="2800" dirty="0"/>
          </a:p>
        </p:txBody>
      </p:sp>
    </p:spTree>
    <p:extLst>
      <p:ext uri="{BB962C8B-B14F-4D97-AF65-F5344CB8AC3E}">
        <p14:creationId xmlns="" xmlns:p14="http://schemas.microsoft.com/office/powerpoint/2010/main" val="3959311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10</a:t>
            </a:fld>
            <a:endParaRPr lang="fr-FR" dirty="0"/>
          </a:p>
        </p:txBody>
      </p:sp>
      <p:sp>
        <p:nvSpPr>
          <p:cNvPr id="43" name="Titre 3"/>
          <p:cNvSpPr>
            <a:spLocks noGrp="1"/>
          </p:cNvSpPr>
          <p:nvPr>
            <p:ph type="title"/>
          </p:nvPr>
        </p:nvSpPr>
        <p:spPr/>
        <p:txBody>
          <a:bodyPr>
            <a:normAutofit/>
          </a:bodyPr>
          <a:lstStyle/>
          <a:p>
            <a:pPr algn="ctr"/>
            <a:r>
              <a:rPr lang="fr-FR" dirty="0" smtClean="0"/>
              <a:t>C&amp;C </a:t>
            </a:r>
            <a:r>
              <a:rPr lang="fr-FR" dirty="0"/>
              <a:t>Tandem - fentes </a:t>
            </a:r>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7" name="Rectangle 15"/>
          <p:cNvSpPr>
            <a:spLocks noChangeArrowheads="1"/>
          </p:cNvSpPr>
          <p:nvPr/>
        </p:nvSpPr>
        <p:spPr bwMode="auto">
          <a:xfrm>
            <a:off x="0" y="1371601"/>
            <a:ext cx="9169400" cy="1600438"/>
          </a:xfrm>
          <a:prstGeom prst="rect">
            <a:avLst/>
          </a:prstGeom>
          <a:noFill/>
          <a:ln w="9525">
            <a:noFill/>
            <a:miter lim="800000"/>
            <a:headEnd/>
            <a:tailEnd/>
          </a:ln>
        </p:spPr>
        <p:txBody>
          <a:bodyPr wrap="square">
            <a:spAutoFit/>
          </a:bodyPr>
          <a:lstStyle/>
          <a:p>
            <a:r>
              <a:rPr lang="fr-FR" sz="1400" b="1" u="sng" dirty="0">
                <a:solidFill>
                  <a:srgbClr val="0070C0"/>
                </a:solidFill>
              </a:rPr>
              <a:t>Remplacement des anciennes stations SUN (2000) </a:t>
            </a:r>
            <a:endParaRPr lang="fr-FR" sz="1400" dirty="0">
              <a:solidFill>
                <a:srgbClr val="0070C0"/>
              </a:solidFill>
            </a:endParaRPr>
          </a:p>
          <a:p>
            <a:r>
              <a:rPr lang="fr-FR" sz="1400" dirty="0">
                <a:ea typeface="Calibri" pitchFamily="34" charset="0"/>
                <a:cs typeface="Calibri" pitchFamily="34" charset="0"/>
              </a:rPr>
              <a:t>Le système informatique comprenait 8 ordinateurs </a:t>
            </a:r>
            <a:r>
              <a:rPr lang="fr-FR" sz="1400" dirty="0" smtClean="0">
                <a:ea typeface="Calibri" pitchFamily="34" charset="0"/>
                <a:cs typeface="Calibri" pitchFamily="34" charset="0"/>
              </a:rPr>
              <a:t>travaillant </a:t>
            </a:r>
            <a:r>
              <a:rPr lang="fr-FR" sz="1400" dirty="0">
                <a:ea typeface="Calibri" pitchFamily="34" charset="0"/>
                <a:cs typeface="Calibri" pitchFamily="34" charset="0"/>
              </a:rPr>
              <a:t>en réseau (3 stations SUN, 2 PC et 3 châssis VME), et 93 cartes d’acquisition reliées aux boucles optiques d’un réseau </a:t>
            </a:r>
            <a:r>
              <a:rPr lang="fr-FR" sz="1400" dirty="0" err="1">
                <a:ea typeface="Calibri" pitchFamily="34" charset="0"/>
                <a:cs typeface="Calibri" pitchFamily="34" charset="0"/>
              </a:rPr>
              <a:t>Bitbus</a:t>
            </a:r>
            <a:r>
              <a:rPr lang="fr-FR" sz="1400" dirty="0">
                <a:ea typeface="Calibri" pitchFamily="34" charset="0"/>
                <a:cs typeface="Calibri" pitchFamily="34" charset="0"/>
              </a:rPr>
              <a:t>. Ce système a été développé par le service informatique. Il est aujourd’hui obsolète, </a:t>
            </a:r>
            <a:r>
              <a:rPr lang="fr-FR" sz="1400" dirty="0" smtClean="0">
                <a:ea typeface="Calibri" pitchFamily="34" charset="0"/>
                <a:cs typeface="Calibri" pitchFamily="34" charset="0"/>
              </a:rPr>
              <a:t> nous n’avons plus </a:t>
            </a:r>
            <a:r>
              <a:rPr lang="fr-FR" sz="1400" dirty="0">
                <a:ea typeface="Calibri" pitchFamily="34" charset="0"/>
                <a:cs typeface="Calibri" pitchFamily="34" charset="0"/>
              </a:rPr>
              <a:t>de pièces de </a:t>
            </a:r>
            <a:r>
              <a:rPr lang="fr-FR" sz="1400" dirty="0" smtClean="0">
                <a:ea typeface="Calibri" pitchFamily="34" charset="0"/>
                <a:cs typeface="Calibri" pitchFamily="34" charset="0"/>
              </a:rPr>
              <a:t>rechange</a:t>
            </a:r>
            <a:r>
              <a:rPr lang="fr-FR" sz="1400" dirty="0" smtClean="0"/>
              <a:t>.</a:t>
            </a:r>
            <a:endParaRPr lang="fr-FR" sz="1400" dirty="0"/>
          </a:p>
          <a:p>
            <a:endParaRPr lang="fr-FR" sz="1400" b="1" dirty="0">
              <a:ea typeface="Calibri" pitchFamily="34" charset="0"/>
              <a:cs typeface="Calibri" pitchFamily="34" charset="0"/>
            </a:endParaRPr>
          </a:p>
          <a:p>
            <a:r>
              <a:rPr lang="fr-FR" sz="1400" dirty="0">
                <a:cs typeface="Arabic Typesetting" pitchFamily="66" charset="-78"/>
              </a:rPr>
              <a:t>Une nouvelle solution a été </a:t>
            </a:r>
            <a:r>
              <a:rPr lang="fr-FR" sz="1400" dirty="0" smtClean="0">
                <a:cs typeface="Arabic Typesetting" pitchFamily="66" charset="-78"/>
              </a:rPr>
              <a:t>développée </a:t>
            </a:r>
            <a:r>
              <a:rPr lang="fr-FR" sz="1400" dirty="0">
                <a:cs typeface="Arabic Typesetting" pitchFamily="66" charset="-78"/>
              </a:rPr>
              <a:t>par le groupe </a:t>
            </a:r>
            <a:r>
              <a:rPr lang="fr-FR" sz="1400" dirty="0" smtClean="0">
                <a:cs typeface="Arabic Typesetting" pitchFamily="66" charset="-78"/>
              </a:rPr>
              <a:t>RF\Sécurité:</a:t>
            </a:r>
            <a:r>
              <a:rPr lang="fr-FR" sz="1400" b="1" dirty="0" smtClean="0">
                <a:solidFill>
                  <a:srgbClr val="FF0000"/>
                </a:solidFill>
              </a:rPr>
              <a:t> </a:t>
            </a:r>
          </a:p>
          <a:p>
            <a:r>
              <a:rPr lang="fr-FR" sz="1400" dirty="0" smtClean="0">
                <a:cs typeface="Arabic Typesetting" pitchFamily="66" charset="-78"/>
              </a:rPr>
              <a:t>Utilisation d’un Automate de siemens deuxième version.</a:t>
            </a:r>
            <a:endParaRPr lang="fr-FR" sz="1400" dirty="0">
              <a:cs typeface="Arabic Typesetting" pitchFamily="66" charset="-78"/>
            </a:endParaRPr>
          </a:p>
        </p:txBody>
      </p:sp>
      <p:pic>
        <p:nvPicPr>
          <p:cNvPr id="9" name="Picture 4" descr="C:\Users\said\Desktop\Fentes Tandem.png"/>
          <p:cNvPicPr>
            <a:picLocks noChangeAspect="1" noChangeArrowheads="1"/>
          </p:cNvPicPr>
          <p:nvPr/>
        </p:nvPicPr>
        <p:blipFill>
          <a:blip r:embed="rId2" cstate="print"/>
          <a:srcRect r="20333"/>
          <a:stretch>
            <a:fillRect/>
          </a:stretch>
        </p:blipFill>
        <p:spPr bwMode="auto">
          <a:xfrm>
            <a:off x="204259" y="3263900"/>
            <a:ext cx="3748616" cy="1763712"/>
          </a:xfrm>
          <a:prstGeom prst="rect">
            <a:avLst/>
          </a:prstGeom>
          <a:noFill/>
          <a:ln w="9525">
            <a:noFill/>
            <a:miter lim="800000"/>
            <a:headEnd/>
            <a:tailEnd/>
          </a:ln>
        </p:spPr>
      </p:pic>
      <p:graphicFrame>
        <p:nvGraphicFramePr>
          <p:cNvPr id="10" name="Diagramme 9"/>
          <p:cNvGraphicFramePr/>
          <p:nvPr/>
        </p:nvGraphicFramePr>
        <p:xfrm>
          <a:off x="4079776" y="2175149"/>
          <a:ext cx="5088565" cy="266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descr="C:\Users\said\Desktop\automatetandem1.jpg"/>
          <p:cNvPicPr>
            <a:picLocks noChangeAspect="1" noChangeArrowheads="1"/>
          </p:cNvPicPr>
          <p:nvPr/>
        </p:nvPicPr>
        <p:blipFill>
          <a:blip r:embed="rId8" cstate="print"/>
          <a:srcRect/>
          <a:stretch>
            <a:fillRect/>
          </a:stretch>
        </p:blipFill>
        <p:spPr bwMode="auto">
          <a:xfrm>
            <a:off x="4368801" y="4841944"/>
            <a:ext cx="4510617" cy="1538287"/>
          </a:xfrm>
          <a:prstGeom prst="rect">
            <a:avLst/>
          </a:prstGeom>
          <a:noFill/>
          <a:ln w="9525">
            <a:noFill/>
            <a:miter lim="800000"/>
            <a:headEnd/>
            <a:tailEnd/>
          </a:ln>
        </p:spPr>
      </p:pic>
      <p:pic>
        <p:nvPicPr>
          <p:cNvPr id="12" name="Picture 2" descr="C:\Users\said\Desktop\IMG_8075.JPG"/>
          <p:cNvPicPr>
            <a:picLocks noChangeAspect="1" noChangeArrowheads="1"/>
          </p:cNvPicPr>
          <p:nvPr/>
        </p:nvPicPr>
        <p:blipFill>
          <a:blip r:embed="rId9" cstate="print"/>
          <a:srcRect/>
          <a:stretch>
            <a:fillRect/>
          </a:stretch>
        </p:blipFill>
        <p:spPr bwMode="auto">
          <a:xfrm>
            <a:off x="9230784" y="1237845"/>
            <a:ext cx="2783416" cy="1691366"/>
          </a:xfrm>
          <a:prstGeom prst="rect">
            <a:avLst/>
          </a:prstGeom>
          <a:noFill/>
          <a:ln w="9525">
            <a:noFill/>
            <a:miter lim="800000"/>
            <a:headEnd/>
            <a:tailEnd/>
          </a:ln>
        </p:spPr>
      </p:pic>
      <p:pic>
        <p:nvPicPr>
          <p:cNvPr id="13" name="Picture 2" descr="C:\Users\said\Desktop\IMG_8076.JPG"/>
          <p:cNvPicPr>
            <a:picLocks noChangeAspect="1" noChangeArrowheads="1"/>
          </p:cNvPicPr>
          <p:nvPr/>
        </p:nvPicPr>
        <p:blipFill>
          <a:blip r:embed="rId10" cstate="print"/>
          <a:srcRect/>
          <a:stretch>
            <a:fillRect/>
          </a:stretch>
        </p:blipFill>
        <p:spPr bwMode="auto">
          <a:xfrm>
            <a:off x="9228667" y="3125856"/>
            <a:ext cx="2785533" cy="2619375"/>
          </a:xfrm>
          <a:prstGeom prst="rect">
            <a:avLst/>
          </a:prstGeom>
          <a:noFill/>
          <a:ln w="9525">
            <a:noFill/>
            <a:miter lim="800000"/>
            <a:headEnd/>
            <a:tailEnd/>
          </a:ln>
        </p:spPr>
      </p:pic>
      <p:sp>
        <p:nvSpPr>
          <p:cNvPr id="14" name="ZoneTexte 13"/>
          <p:cNvSpPr txBox="1"/>
          <p:nvPr/>
        </p:nvSpPr>
        <p:spPr>
          <a:xfrm>
            <a:off x="213784" y="5015278"/>
            <a:ext cx="3501957" cy="1200329"/>
          </a:xfrm>
          <a:prstGeom prst="rect">
            <a:avLst/>
          </a:prstGeom>
          <a:noFill/>
        </p:spPr>
        <p:txBody>
          <a:bodyPr wrap="square" rtlCol="0">
            <a:spAutoFit/>
          </a:bodyPr>
          <a:lstStyle/>
          <a:p>
            <a:r>
              <a:rPr lang="fr-FR" dirty="0" smtClean="0"/>
              <a:t>1 CPU S7-1516</a:t>
            </a:r>
          </a:p>
          <a:p>
            <a:r>
              <a:rPr lang="fr-FR" dirty="0" smtClean="0"/>
              <a:t>2 CPU S7-1512</a:t>
            </a:r>
          </a:p>
          <a:p>
            <a:r>
              <a:rPr lang="fr-FR" dirty="0" smtClean="0"/>
              <a:t>Sortie    16*8</a:t>
            </a:r>
          </a:p>
          <a:p>
            <a:r>
              <a:rPr lang="fr-FR" dirty="0" smtClean="0"/>
              <a:t>Entrée   28*8</a:t>
            </a:r>
            <a:endParaRPr lang="fr-FR" dirty="0"/>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11</a:t>
            </a:fld>
            <a:endParaRPr lang="fr-FR" dirty="0"/>
          </a:p>
        </p:txBody>
      </p:sp>
      <p:sp>
        <p:nvSpPr>
          <p:cNvPr id="43" name="Titre 3"/>
          <p:cNvSpPr>
            <a:spLocks noGrp="1"/>
          </p:cNvSpPr>
          <p:nvPr>
            <p:ph type="title"/>
          </p:nvPr>
        </p:nvSpPr>
        <p:spPr/>
        <p:txBody>
          <a:bodyPr>
            <a:normAutofit/>
          </a:bodyPr>
          <a:lstStyle/>
          <a:p>
            <a:pPr algn="ctr"/>
            <a:r>
              <a:rPr lang="fr-FR" dirty="0"/>
              <a:t>Sécurité Tandem</a:t>
            </a:r>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pic>
        <p:nvPicPr>
          <p:cNvPr id="6" name="Picture 5" descr="C:\Users\said\Desktop\Visu sécu Tandem.png"/>
          <p:cNvPicPr>
            <a:picLocks noChangeAspect="1" noChangeArrowheads="1"/>
          </p:cNvPicPr>
          <p:nvPr/>
        </p:nvPicPr>
        <p:blipFill>
          <a:blip r:embed="rId2" cstate="print"/>
          <a:srcRect/>
          <a:stretch>
            <a:fillRect/>
          </a:stretch>
        </p:blipFill>
        <p:spPr bwMode="auto">
          <a:xfrm>
            <a:off x="220831" y="3935412"/>
            <a:ext cx="3744383" cy="2132012"/>
          </a:xfrm>
          <a:prstGeom prst="rect">
            <a:avLst/>
          </a:prstGeom>
          <a:noFill/>
          <a:ln w="9525">
            <a:noFill/>
            <a:miter lim="800000"/>
            <a:headEnd/>
            <a:tailEnd/>
          </a:ln>
        </p:spPr>
      </p:pic>
      <p:sp>
        <p:nvSpPr>
          <p:cNvPr id="7" name="Rectangle 15"/>
          <p:cNvSpPr>
            <a:spLocks noChangeArrowheads="1"/>
          </p:cNvSpPr>
          <p:nvPr/>
        </p:nvSpPr>
        <p:spPr bwMode="auto">
          <a:xfrm>
            <a:off x="0" y="1508673"/>
            <a:ext cx="8432800" cy="1600438"/>
          </a:xfrm>
          <a:prstGeom prst="rect">
            <a:avLst/>
          </a:prstGeom>
          <a:noFill/>
          <a:ln w="9525">
            <a:noFill/>
            <a:miter lim="800000"/>
            <a:headEnd/>
            <a:tailEnd/>
          </a:ln>
        </p:spPr>
        <p:txBody>
          <a:bodyPr wrap="square">
            <a:spAutoFit/>
          </a:bodyPr>
          <a:lstStyle/>
          <a:p>
            <a:r>
              <a:rPr lang="fr-FR" sz="1400" dirty="0" smtClean="0">
                <a:ea typeface="Calibri" pitchFamily="34" charset="0"/>
                <a:cs typeface="Calibri" pitchFamily="34" charset="0"/>
              </a:rPr>
              <a:t>Le système de sécurité des personnes ( PSS ) garantit l’absence de tout agent ou expérimentateur dans les zones, pendant le fonctionnement de l’accélérateur. Toute entrée indésirable déclenchera l’arrêt immédiat du faisceau par réaction de l’automate de sécurité des accès.</a:t>
            </a:r>
          </a:p>
          <a:p>
            <a:endParaRPr lang="fr-FR" sz="1400" dirty="0" smtClean="0">
              <a:ea typeface="Calibri" pitchFamily="34" charset="0"/>
              <a:cs typeface="Calibri" pitchFamily="34" charset="0"/>
            </a:endParaRPr>
          </a:p>
          <a:p>
            <a:r>
              <a:rPr lang="fr-FR" sz="1400" dirty="0" smtClean="0">
                <a:ea typeface="Calibri" pitchFamily="34" charset="0"/>
                <a:cs typeface="Calibri" pitchFamily="34" charset="0"/>
              </a:rPr>
              <a:t>Les automates de sécurité remplacent avantageusement les fonctions de sécurité à base de logique câblée. Ils réduisent les coûts de câblage, apportent des fonctions de diagnostic, facilitent la maintenance et la modification des installations. fut développé par H.BZYL</a:t>
            </a:r>
          </a:p>
        </p:txBody>
      </p:sp>
      <p:sp>
        <p:nvSpPr>
          <p:cNvPr id="9" name="Rectangle 8"/>
          <p:cNvSpPr>
            <a:spLocks noChangeArrowheads="1"/>
          </p:cNvSpPr>
          <p:nvPr/>
        </p:nvSpPr>
        <p:spPr bwMode="auto">
          <a:xfrm>
            <a:off x="48000" y="3300186"/>
            <a:ext cx="7202349" cy="523220"/>
          </a:xfrm>
          <a:prstGeom prst="rect">
            <a:avLst/>
          </a:prstGeom>
          <a:noFill/>
          <a:ln w="9525">
            <a:noFill/>
            <a:miter lim="800000"/>
            <a:headEnd/>
            <a:tailEnd/>
          </a:ln>
        </p:spPr>
        <p:txBody>
          <a:bodyPr wrap="square">
            <a:spAutoFit/>
          </a:bodyPr>
          <a:lstStyle/>
          <a:p>
            <a:r>
              <a:rPr lang="fr-FR" sz="1400" dirty="0" smtClean="0">
                <a:cs typeface="Arabic Typesetting" pitchFamily="66" charset="-78"/>
              </a:rPr>
              <a:t>La supervision du Tandem et du </a:t>
            </a:r>
            <a:r>
              <a:rPr lang="fr-FR" sz="1400" dirty="0" err="1" smtClean="0">
                <a:cs typeface="Arabic Typesetting" pitchFamily="66" charset="-78"/>
              </a:rPr>
              <a:t>Linac</a:t>
            </a:r>
            <a:r>
              <a:rPr lang="fr-FR" sz="1400" dirty="0" smtClean="0">
                <a:cs typeface="Arabic Typesetting" pitchFamily="66" charset="-78"/>
              </a:rPr>
              <a:t> permettent de voir en temps réel l’état du système de sécurité  comme le présente la capture d’écran ci-dessus.</a:t>
            </a:r>
            <a:endParaRPr lang="fr-FR" sz="1400" dirty="0">
              <a:cs typeface="Arabic Typesetting" pitchFamily="66" charset="-78"/>
            </a:endParaRPr>
          </a:p>
        </p:txBody>
      </p:sp>
      <p:sp>
        <p:nvSpPr>
          <p:cNvPr id="10" name="ZoneTexte 9"/>
          <p:cNvSpPr txBox="1"/>
          <p:nvPr/>
        </p:nvSpPr>
        <p:spPr>
          <a:xfrm>
            <a:off x="4092210" y="4181051"/>
            <a:ext cx="2976045" cy="1754326"/>
          </a:xfrm>
          <a:prstGeom prst="rect">
            <a:avLst/>
          </a:prstGeom>
          <a:noFill/>
        </p:spPr>
        <p:txBody>
          <a:bodyPr wrap="square" rtlCol="0">
            <a:spAutoFit/>
          </a:bodyPr>
          <a:lstStyle/>
          <a:p>
            <a:r>
              <a:rPr lang="fr-FR" dirty="0" smtClean="0">
                <a:ea typeface="Verdana" pitchFamily="34" charset="0"/>
                <a:cs typeface="Verdana" pitchFamily="34" charset="0"/>
              </a:rPr>
              <a:t>3 CPU S7-317F </a:t>
            </a:r>
            <a:r>
              <a:rPr lang="fr-FR" dirty="0" err="1" smtClean="0">
                <a:ea typeface="Verdana" pitchFamily="34" charset="0"/>
                <a:cs typeface="Verdana" pitchFamily="34" charset="0"/>
              </a:rPr>
              <a:t>Safety</a:t>
            </a:r>
            <a:endParaRPr lang="fr-FR" dirty="0" smtClean="0">
              <a:ea typeface="Verdana" pitchFamily="34" charset="0"/>
              <a:cs typeface="Verdana" pitchFamily="34" charset="0"/>
            </a:endParaRPr>
          </a:p>
          <a:p>
            <a:r>
              <a:rPr lang="fr-FR" dirty="0" smtClean="0">
                <a:ea typeface="Verdana" pitchFamily="34" charset="0"/>
                <a:cs typeface="Verdana" pitchFamily="34" charset="0"/>
              </a:rPr>
              <a:t>nombre de variables:</a:t>
            </a:r>
          </a:p>
          <a:p>
            <a:r>
              <a:rPr lang="fr-FR" dirty="0" smtClean="0">
                <a:ea typeface="Verdana" pitchFamily="34" charset="0"/>
                <a:cs typeface="Verdana" pitchFamily="34" charset="0"/>
              </a:rPr>
              <a:t>entrées redondantes 180</a:t>
            </a:r>
          </a:p>
          <a:p>
            <a:r>
              <a:rPr lang="fr-FR" dirty="0" smtClean="0">
                <a:ea typeface="Verdana" pitchFamily="34" charset="0"/>
                <a:cs typeface="Verdana" pitchFamily="34" charset="0"/>
              </a:rPr>
              <a:t>Sorties sécurisées 80</a:t>
            </a:r>
          </a:p>
          <a:p>
            <a:r>
              <a:rPr lang="fr-FR" dirty="0" smtClean="0">
                <a:ea typeface="Verdana" pitchFamily="34" charset="0"/>
                <a:cs typeface="Verdana" pitchFamily="34" charset="0"/>
              </a:rPr>
              <a:t>Entrées standards 176</a:t>
            </a:r>
          </a:p>
          <a:p>
            <a:r>
              <a:rPr lang="fr-FR" dirty="0" smtClean="0">
                <a:ea typeface="Verdana" pitchFamily="34" charset="0"/>
                <a:cs typeface="Verdana" pitchFamily="34" charset="0"/>
              </a:rPr>
              <a:t>Sorties standards 112</a:t>
            </a:r>
            <a:endParaRPr lang="fr-FR" dirty="0">
              <a:ea typeface="Verdana" pitchFamily="34" charset="0"/>
              <a:cs typeface="Verdana" pitchFamily="34" charset="0"/>
            </a:endParaRPr>
          </a:p>
        </p:txBody>
      </p:sp>
      <p:pic>
        <p:nvPicPr>
          <p:cNvPr id="11" name="Picture 2" descr="C:\Users\borg\Desktop\Boulot\IMG20201006100508.jpg"/>
          <p:cNvPicPr>
            <a:picLocks noChangeAspect="1" noChangeArrowheads="1"/>
          </p:cNvPicPr>
          <p:nvPr/>
        </p:nvPicPr>
        <p:blipFill>
          <a:blip r:embed="rId3" cstate="print"/>
          <a:srcRect/>
          <a:stretch>
            <a:fillRect/>
          </a:stretch>
        </p:blipFill>
        <p:spPr bwMode="auto">
          <a:xfrm>
            <a:off x="8436751" y="2094369"/>
            <a:ext cx="3658797" cy="3570036"/>
          </a:xfrm>
          <a:prstGeom prst="rect">
            <a:avLst/>
          </a:prstGeom>
          <a:noFill/>
        </p:spPr>
      </p:pic>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12</a:t>
            </a:fld>
            <a:endParaRPr lang="fr-FR" dirty="0"/>
          </a:p>
        </p:txBody>
      </p:sp>
      <p:sp>
        <p:nvSpPr>
          <p:cNvPr id="43" name="Titre 3"/>
          <p:cNvSpPr>
            <a:spLocks noGrp="1"/>
          </p:cNvSpPr>
          <p:nvPr>
            <p:ph type="title"/>
          </p:nvPr>
        </p:nvSpPr>
        <p:spPr/>
        <p:txBody>
          <a:bodyPr>
            <a:normAutofit/>
          </a:bodyPr>
          <a:lstStyle/>
          <a:p>
            <a:pPr algn="ctr"/>
            <a:r>
              <a:rPr lang="fr-FR" dirty="0" smtClean="0"/>
              <a:t>Interaction Tandem </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pic>
        <p:nvPicPr>
          <p:cNvPr id="1027" name="Picture 3" descr="G:\Sauvegarde PC Thony\Tandem\C&amp;C Tandem\Synoptique réseau supervision Tandem.bmp"/>
          <p:cNvPicPr>
            <a:picLocks noChangeAspect="1" noChangeArrowheads="1"/>
          </p:cNvPicPr>
          <p:nvPr/>
        </p:nvPicPr>
        <p:blipFill>
          <a:blip r:embed="rId2" cstate="print"/>
          <a:srcRect/>
          <a:stretch>
            <a:fillRect/>
          </a:stretch>
        </p:blipFill>
        <p:spPr bwMode="auto">
          <a:xfrm>
            <a:off x="2364827" y="760463"/>
            <a:ext cx="8818179" cy="5372561"/>
          </a:xfrm>
          <a:prstGeom prst="rect">
            <a:avLst/>
          </a:prstGeom>
          <a:noFill/>
        </p:spPr>
      </p:pic>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13</a:t>
            </a:fld>
            <a:endParaRPr lang="fr-FR" dirty="0"/>
          </a:p>
        </p:txBody>
      </p:sp>
      <p:sp>
        <p:nvSpPr>
          <p:cNvPr id="43" name="Titre 3"/>
          <p:cNvSpPr>
            <a:spLocks noGrp="1"/>
          </p:cNvSpPr>
          <p:nvPr>
            <p:ph type="title"/>
          </p:nvPr>
        </p:nvSpPr>
        <p:spPr/>
        <p:txBody>
          <a:bodyPr>
            <a:normAutofit/>
          </a:bodyPr>
          <a:lstStyle/>
          <a:p>
            <a:pPr algn="ctr"/>
            <a:r>
              <a:rPr lang="fr-FR" dirty="0"/>
              <a:t>LINAC électron</a:t>
            </a:r>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15"/>
          <p:cNvSpPr>
            <a:spLocks noChangeArrowheads="1"/>
          </p:cNvSpPr>
          <p:nvPr/>
        </p:nvSpPr>
        <p:spPr bwMode="auto">
          <a:xfrm>
            <a:off x="48000" y="1460500"/>
            <a:ext cx="11233149" cy="3231654"/>
          </a:xfrm>
          <a:prstGeom prst="rect">
            <a:avLst/>
          </a:prstGeom>
          <a:noFill/>
          <a:ln w="9525">
            <a:noFill/>
            <a:miter lim="800000"/>
            <a:headEnd/>
            <a:tailEnd/>
          </a:ln>
        </p:spPr>
        <p:txBody>
          <a:bodyPr wrap="square">
            <a:spAutoFit/>
          </a:bodyPr>
          <a:lstStyle/>
          <a:p>
            <a:pPr lvl="0"/>
            <a:r>
              <a:rPr lang="fr-FR" sz="1400" dirty="0" smtClean="0">
                <a:solidFill>
                  <a:srgbClr val="222222"/>
                </a:solidFill>
                <a:cs typeface="Arial" pitchFamily="34" charset="0"/>
              </a:rPr>
              <a:t>L'objectif de cette installation est double : assurer le développement de la physique avec des faisceaux à énergie d'extraction des produits de fission et servir de banc d'essai pour certains aspects de la R&amp;D pour le projet SPIRAL2. Le premier faisceau d'électrons a été extrait du LINAC en décembre 2005 et un ensemble cible uranium / source d'ions a été irradié pour la première fois en juin 2006. </a:t>
            </a:r>
          </a:p>
          <a:p>
            <a:pPr lvl="0"/>
            <a:endParaRPr lang="fr-FR" sz="1400" dirty="0" smtClean="0">
              <a:cs typeface="Arial" pitchFamily="34" charset="0"/>
            </a:endParaRPr>
          </a:p>
          <a:p>
            <a:r>
              <a:rPr lang="fr-FR" sz="1400" dirty="0" smtClean="0">
                <a:ea typeface="Calibri" pitchFamily="34" charset="0"/>
                <a:cs typeface="Calibri" pitchFamily="34" charset="0"/>
              </a:rPr>
              <a:t>La supervision du Contrôle et commande par panorama, fut développé par B. </a:t>
            </a:r>
            <a:r>
              <a:rPr lang="fr-FR" sz="1400" dirty="0" err="1" smtClean="0">
                <a:ea typeface="Calibri" pitchFamily="34" charset="0"/>
                <a:cs typeface="Calibri" pitchFamily="34" charset="0"/>
              </a:rPr>
              <a:t>Lesellier</a:t>
            </a:r>
            <a:r>
              <a:rPr lang="fr-FR" sz="1400" dirty="0" smtClean="0">
                <a:ea typeface="Calibri" pitchFamily="34" charset="0"/>
                <a:cs typeface="Calibri" pitchFamily="34" charset="0"/>
              </a:rPr>
              <a:t>. </a:t>
            </a:r>
          </a:p>
          <a:p>
            <a:r>
              <a:rPr lang="fr-FR" sz="1400" dirty="0" smtClean="0">
                <a:ea typeface="Calibri" pitchFamily="34" charset="0"/>
                <a:cs typeface="Calibri" pitchFamily="34" charset="0"/>
              </a:rPr>
              <a:t>L’ automatisation a </a:t>
            </a:r>
            <a:r>
              <a:rPr lang="fr-FR" sz="1400" smtClean="0">
                <a:ea typeface="Calibri" pitchFamily="34" charset="0"/>
                <a:cs typeface="Calibri" pitchFamily="34" charset="0"/>
              </a:rPr>
              <a:t>été réalisé </a:t>
            </a:r>
            <a:r>
              <a:rPr lang="fr-FR" sz="1400" dirty="0" smtClean="0">
                <a:ea typeface="Calibri" pitchFamily="34" charset="0"/>
                <a:cs typeface="Calibri" pitchFamily="34" charset="0"/>
              </a:rPr>
              <a:t>par </a:t>
            </a:r>
            <a:r>
              <a:rPr lang="fr-FR" sz="1400" dirty="0" err="1" smtClean="0">
                <a:ea typeface="Calibri" pitchFamily="34" charset="0"/>
                <a:cs typeface="Calibri" pitchFamily="34" charset="0"/>
              </a:rPr>
              <a:t>T.Corbin</a:t>
            </a:r>
            <a:r>
              <a:rPr lang="fr-FR" sz="1400" dirty="0" smtClean="0">
                <a:ea typeface="Calibri" pitchFamily="34" charset="0"/>
                <a:cs typeface="Calibri" pitchFamily="34" charset="0"/>
              </a:rPr>
              <a:t>.</a:t>
            </a:r>
          </a:p>
          <a:p>
            <a:r>
              <a:rPr lang="fr-FR" sz="1400" dirty="0" smtClean="0">
                <a:latin typeface="Calibri" pitchFamily="34" charset="0"/>
                <a:ea typeface="Calibri" pitchFamily="34" charset="0"/>
                <a:cs typeface="Calibri" pitchFamily="34" charset="0"/>
              </a:rPr>
              <a:t>Utilisation de la première version des Automates Programmables Industriels (API) de  siemens.</a:t>
            </a:r>
          </a:p>
          <a:p>
            <a:r>
              <a:rPr lang="fr-FR" sz="1400" dirty="0" smtClean="0">
                <a:latin typeface="Calibri" pitchFamily="34" charset="0"/>
              </a:rPr>
              <a:t>On utilise le logiciel SIMATIC STEP-7 pour la création des programmes.</a:t>
            </a:r>
          </a:p>
          <a:p>
            <a:endParaRPr lang="fr-FR" sz="1400" dirty="0" smtClean="0">
              <a:ea typeface="Calibri" pitchFamily="34" charset="0"/>
              <a:cs typeface="Calibri" pitchFamily="34" charset="0"/>
            </a:endParaRPr>
          </a:p>
          <a:p>
            <a:endParaRPr lang="fr-FR" sz="1400" dirty="0" smtClean="0">
              <a:latin typeface="Calibri" pitchFamily="34" charset="0"/>
            </a:endParaRPr>
          </a:p>
          <a:p>
            <a:endParaRPr lang="fr-FR" sz="1400" dirty="0" smtClean="0"/>
          </a:p>
          <a:p>
            <a:endParaRPr lang="fr-FR" sz="1400" dirty="0" smtClean="0">
              <a:ea typeface="Calibri" pitchFamily="34" charset="0"/>
              <a:cs typeface="Calibri" pitchFamily="34" charset="0"/>
            </a:endParaRPr>
          </a:p>
          <a:p>
            <a:endParaRPr lang="fr-FR" sz="1400" dirty="0" smtClean="0">
              <a:ea typeface="Calibri" pitchFamily="34" charset="0"/>
              <a:cs typeface="Calibri" pitchFamily="34" charset="0"/>
            </a:endParaRPr>
          </a:p>
          <a:p>
            <a:r>
              <a:rPr lang="fr-FR" sz="1400" dirty="0" smtClean="0">
                <a:ea typeface="Calibri" pitchFamily="34" charset="0"/>
                <a:cs typeface="Calibri" pitchFamily="34" charset="0"/>
              </a:rPr>
              <a:t>   </a:t>
            </a:r>
            <a:endParaRPr lang="fr-FR" sz="1400" dirty="0"/>
          </a:p>
          <a:p>
            <a:endParaRPr lang="fr-FR" sz="800" b="1" dirty="0">
              <a:latin typeface="Calibri" pitchFamily="34" charset="0"/>
              <a:ea typeface="Calibri" pitchFamily="34" charset="0"/>
              <a:cs typeface="Calibri" pitchFamily="34" charset="0"/>
            </a:endParaRPr>
          </a:p>
        </p:txBody>
      </p:sp>
      <p:sp>
        <p:nvSpPr>
          <p:cNvPr id="7" name="ZoneTexte 6"/>
          <p:cNvSpPr txBox="1"/>
          <p:nvPr/>
        </p:nvSpPr>
        <p:spPr>
          <a:xfrm>
            <a:off x="5019472" y="4717994"/>
            <a:ext cx="3501957" cy="1477328"/>
          </a:xfrm>
          <a:prstGeom prst="rect">
            <a:avLst/>
          </a:prstGeom>
          <a:noFill/>
        </p:spPr>
        <p:txBody>
          <a:bodyPr wrap="square" rtlCol="0">
            <a:spAutoFit/>
          </a:bodyPr>
          <a:lstStyle/>
          <a:p>
            <a:r>
              <a:rPr lang="fr-FR" dirty="0" smtClean="0"/>
              <a:t>CPU S7-315</a:t>
            </a:r>
          </a:p>
          <a:p>
            <a:r>
              <a:rPr lang="fr-FR" dirty="0" smtClean="0"/>
              <a:t>Entrée    8*8</a:t>
            </a:r>
          </a:p>
          <a:p>
            <a:r>
              <a:rPr lang="fr-FR" dirty="0" smtClean="0"/>
              <a:t>Sortie     8*8</a:t>
            </a:r>
          </a:p>
          <a:p>
            <a:r>
              <a:rPr lang="fr-FR" dirty="0" smtClean="0"/>
              <a:t>Entrée Analogique 6*8</a:t>
            </a:r>
          </a:p>
          <a:p>
            <a:r>
              <a:rPr lang="fr-FR" dirty="0" smtClean="0"/>
              <a:t>Sortie Analogique  2*8</a:t>
            </a:r>
          </a:p>
        </p:txBody>
      </p:sp>
      <p:pic>
        <p:nvPicPr>
          <p:cNvPr id="9" name="Picture 2" descr="C:\Users\borg\Desktop\Boulot\IMG20201001222118.jpg"/>
          <p:cNvPicPr>
            <a:picLocks noChangeAspect="1" noChangeArrowheads="1"/>
          </p:cNvPicPr>
          <p:nvPr/>
        </p:nvPicPr>
        <p:blipFill>
          <a:blip r:embed="rId2" cstate="print"/>
          <a:srcRect/>
          <a:stretch>
            <a:fillRect/>
          </a:stretch>
        </p:blipFill>
        <p:spPr bwMode="auto">
          <a:xfrm>
            <a:off x="122716" y="3417118"/>
            <a:ext cx="4884056" cy="2747282"/>
          </a:xfrm>
          <a:prstGeom prst="rect">
            <a:avLst/>
          </a:prstGeom>
          <a:noFill/>
        </p:spPr>
      </p:pic>
      <p:pic>
        <p:nvPicPr>
          <p:cNvPr id="10" name="Picture 3" descr="C:\Users\borg\Pictures\Bloc OB1.png"/>
          <p:cNvPicPr>
            <a:picLocks noChangeAspect="1" noChangeArrowheads="1"/>
          </p:cNvPicPr>
          <p:nvPr/>
        </p:nvPicPr>
        <p:blipFill>
          <a:blip r:embed="rId3" cstate="print"/>
          <a:srcRect/>
          <a:stretch>
            <a:fillRect/>
          </a:stretch>
        </p:blipFill>
        <p:spPr bwMode="auto">
          <a:xfrm>
            <a:off x="6498558" y="3111419"/>
            <a:ext cx="5256001" cy="2123879"/>
          </a:xfrm>
          <a:prstGeom prst="rect">
            <a:avLst/>
          </a:prstGeom>
          <a:noFill/>
        </p:spPr>
      </p:pic>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14</a:t>
            </a:fld>
            <a:endParaRPr lang="fr-FR" dirty="0"/>
          </a:p>
        </p:txBody>
      </p:sp>
      <p:sp>
        <p:nvSpPr>
          <p:cNvPr id="43" name="Titre 3"/>
          <p:cNvSpPr>
            <a:spLocks noGrp="1"/>
          </p:cNvSpPr>
          <p:nvPr>
            <p:ph type="title"/>
          </p:nvPr>
        </p:nvSpPr>
        <p:spPr/>
        <p:txBody>
          <a:bodyPr>
            <a:normAutofit/>
          </a:bodyPr>
          <a:lstStyle/>
          <a:p>
            <a:pPr algn="ctr"/>
            <a:r>
              <a:rPr lang="fr-FR" dirty="0"/>
              <a:t>Séparateur  </a:t>
            </a:r>
            <a:r>
              <a:rPr lang="fr-FR" dirty="0" smtClean="0"/>
              <a:t>PARRNe</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15"/>
          <p:cNvSpPr>
            <a:spLocks noChangeArrowheads="1"/>
          </p:cNvSpPr>
          <p:nvPr/>
        </p:nvSpPr>
        <p:spPr bwMode="auto">
          <a:xfrm>
            <a:off x="48000" y="1625600"/>
            <a:ext cx="12144000" cy="1508105"/>
          </a:xfrm>
          <a:prstGeom prst="rect">
            <a:avLst/>
          </a:prstGeom>
          <a:noFill/>
          <a:ln w="9525">
            <a:noFill/>
            <a:miter lim="800000"/>
            <a:headEnd/>
            <a:tailEnd/>
          </a:ln>
        </p:spPr>
        <p:txBody>
          <a:bodyPr wrap="square">
            <a:spAutoFit/>
          </a:bodyPr>
          <a:lstStyle/>
          <a:p>
            <a:r>
              <a:rPr lang="fr-FR" sz="1400" dirty="0" smtClean="0"/>
              <a:t>Le programme a donc pour objectif la détermination des conditions optimales de production des noyaux riches en neutrons issus de la fission de l’U238 par la technique ISOL</a:t>
            </a:r>
            <a:r>
              <a:rPr lang="fr-FR" sz="1400" dirty="0" smtClean="0">
                <a:latin typeface="Calibri" pitchFamily="34" charset="0"/>
                <a:ea typeface="Calibri" pitchFamily="34" charset="0"/>
                <a:cs typeface="Calibri" pitchFamily="34" charset="0"/>
              </a:rPr>
              <a:t> .</a:t>
            </a:r>
          </a:p>
          <a:p>
            <a:endParaRPr lang="fr-FR" sz="1400" dirty="0" smtClean="0">
              <a:latin typeface="Calibri" pitchFamily="34" charset="0"/>
              <a:ea typeface="Calibri" pitchFamily="34" charset="0"/>
              <a:cs typeface="Calibri" pitchFamily="34" charset="0"/>
            </a:endParaRPr>
          </a:p>
          <a:p>
            <a:r>
              <a:rPr lang="fr-FR" sz="1400" dirty="0" smtClean="0">
                <a:latin typeface="Calibri" pitchFamily="34" charset="0"/>
                <a:ea typeface="Calibri" pitchFamily="34" charset="0"/>
                <a:cs typeface="Calibri" pitchFamily="34" charset="0"/>
              </a:rPr>
              <a:t>Le contrôle et commande fut développé entre 2007et 2009 par le groupe Contrôle et Commande Instrumentation</a:t>
            </a:r>
            <a:r>
              <a:rPr lang="fr-FR" sz="1400" dirty="0" smtClean="0">
                <a:ea typeface="Calibri" pitchFamily="34" charset="0"/>
                <a:cs typeface="Calibri" pitchFamily="34" charset="0"/>
              </a:rPr>
              <a:t> : </a:t>
            </a:r>
            <a:r>
              <a:rPr lang="fr-FR" sz="1400" dirty="0" err="1" smtClean="0">
                <a:ea typeface="Calibri" pitchFamily="34" charset="0"/>
                <a:cs typeface="Calibri" pitchFamily="34" charset="0"/>
              </a:rPr>
              <a:t>T.Corbin</a:t>
            </a:r>
            <a:r>
              <a:rPr lang="fr-FR" sz="1400" dirty="0" smtClean="0">
                <a:ea typeface="Calibri" pitchFamily="34" charset="0"/>
                <a:cs typeface="Calibri" pitchFamily="34" charset="0"/>
              </a:rPr>
              <a:t> &amp; H</a:t>
            </a:r>
            <a:r>
              <a:rPr lang="fr-FR" sz="1400" dirty="0" smtClean="0">
                <a:latin typeface="Calibri" pitchFamily="34" charset="0"/>
                <a:ea typeface="Calibri" pitchFamily="34" charset="0"/>
                <a:cs typeface="Calibri" pitchFamily="34" charset="0"/>
              </a:rPr>
              <a:t>.Croizet</a:t>
            </a:r>
          </a:p>
          <a:p>
            <a:endParaRPr lang="fr-FR" sz="1400" dirty="0" smtClean="0">
              <a:latin typeface="Calibri" pitchFamily="34" charset="0"/>
              <a:ea typeface="Calibri" pitchFamily="34" charset="0"/>
              <a:cs typeface="Calibri" pitchFamily="34" charset="0"/>
            </a:endParaRPr>
          </a:p>
          <a:p>
            <a:r>
              <a:rPr lang="fr-FR" sz="1400" dirty="0" smtClean="0">
                <a:latin typeface="Calibri" pitchFamily="34" charset="0"/>
                <a:ea typeface="Calibri" pitchFamily="34" charset="0"/>
                <a:cs typeface="Calibri" pitchFamily="34" charset="0"/>
              </a:rPr>
              <a:t>Utilisation de la première version des API de  siemens et d’un </a:t>
            </a:r>
            <a:r>
              <a:rPr lang="fr-FR" sz="1400" dirty="0" err="1" smtClean="0">
                <a:latin typeface="Calibri" pitchFamily="34" charset="0"/>
                <a:ea typeface="Calibri" pitchFamily="34" charset="0"/>
                <a:cs typeface="Calibri" pitchFamily="34" charset="0"/>
              </a:rPr>
              <a:t>Wago</a:t>
            </a:r>
            <a:r>
              <a:rPr lang="fr-FR" sz="1400" dirty="0" smtClean="0">
                <a:latin typeface="Calibri" pitchFamily="34" charset="0"/>
                <a:ea typeface="Calibri" pitchFamily="34" charset="0"/>
                <a:cs typeface="Calibri" pitchFamily="34" charset="0"/>
              </a:rPr>
              <a:t>.</a:t>
            </a:r>
            <a:endParaRPr lang="fr-FR" sz="1400" dirty="0"/>
          </a:p>
          <a:p>
            <a:endParaRPr lang="fr-FR" sz="800" b="1" dirty="0">
              <a:latin typeface="Calibri" pitchFamily="34" charset="0"/>
              <a:ea typeface="Calibri" pitchFamily="34" charset="0"/>
              <a:cs typeface="Calibri" pitchFamily="34" charset="0"/>
            </a:endParaRPr>
          </a:p>
        </p:txBody>
      </p:sp>
      <p:pic>
        <p:nvPicPr>
          <p:cNvPr id="9" name="Picture 2" descr="C:\Users\borg\Desktop\Boulot\IMG20201006100348.jpg"/>
          <p:cNvPicPr>
            <a:picLocks noChangeAspect="1" noChangeArrowheads="1"/>
          </p:cNvPicPr>
          <p:nvPr/>
        </p:nvPicPr>
        <p:blipFill>
          <a:blip r:embed="rId2" cstate="print"/>
          <a:srcRect/>
          <a:stretch>
            <a:fillRect/>
          </a:stretch>
        </p:blipFill>
        <p:spPr bwMode="auto">
          <a:xfrm>
            <a:off x="154118" y="3311424"/>
            <a:ext cx="3073177" cy="3073177"/>
          </a:xfrm>
          <a:prstGeom prst="rect">
            <a:avLst/>
          </a:prstGeom>
          <a:noFill/>
        </p:spPr>
      </p:pic>
      <p:pic>
        <p:nvPicPr>
          <p:cNvPr id="10" name="Picture 3" descr="C:\Users\borg\Desktop\Boulot\IMG20201001222141.jpg"/>
          <p:cNvPicPr>
            <a:picLocks noChangeAspect="1" noChangeArrowheads="1"/>
          </p:cNvPicPr>
          <p:nvPr/>
        </p:nvPicPr>
        <p:blipFill>
          <a:blip r:embed="rId3" cstate="print"/>
          <a:srcRect/>
          <a:stretch>
            <a:fillRect/>
          </a:stretch>
        </p:blipFill>
        <p:spPr bwMode="auto">
          <a:xfrm>
            <a:off x="5726846" y="2869577"/>
            <a:ext cx="5461775" cy="3072248"/>
          </a:xfrm>
          <a:prstGeom prst="rect">
            <a:avLst/>
          </a:prstGeom>
          <a:noFill/>
        </p:spPr>
      </p:pic>
      <p:sp>
        <p:nvSpPr>
          <p:cNvPr id="12" name="ZoneTexte 11"/>
          <p:cNvSpPr txBox="1"/>
          <p:nvPr/>
        </p:nvSpPr>
        <p:spPr>
          <a:xfrm>
            <a:off x="3238029" y="4108486"/>
            <a:ext cx="3247581" cy="1200329"/>
          </a:xfrm>
          <a:prstGeom prst="rect">
            <a:avLst/>
          </a:prstGeom>
          <a:noFill/>
        </p:spPr>
        <p:txBody>
          <a:bodyPr wrap="square" rtlCol="0">
            <a:spAutoFit/>
          </a:bodyPr>
          <a:lstStyle/>
          <a:p>
            <a:r>
              <a:rPr lang="fr-FR" dirty="0" smtClean="0"/>
              <a:t>CPU S7-315</a:t>
            </a:r>
          </a:p>
          <a:p>
            <a:r>
              <a:rPr lang="fr-FR" dirty="0" smtClean="0"/>
              <a:t>Entrée    20*8</a:t>
            </a:r>
          </a:p>
          <a:p>
            <a:r>
              <a:rPr lang="fr-FR" dirty="0" smtClean="0"/>
              <a:t>Sortie     16*8</a:t>
            </a:r>
          </a:p>
          <a:p>
            <a:r>
              <a:rPr lang="fr-FR" dirty="0" smtClean="0"/>
              <a:t>Entrée Analogique 6*8</a:t>
            </a: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15</a:t>
            </a:fld>
            <a:endParaRPr lang="fr-FR" dirty="0"/>
          </a:p>
        </p:txBody>
      </p:sp>
      <p:sp>
        <p:nvSpPr>
          <p:cNvPr id="43" name="Titre 3"/>
          <p:cNvSpPr>
            <a:spLocks noGrp="1"/>
          </p:cNvSpPr>
          <p:nvPr>
            <p:ph type="title"/>
          </p:nvPr>
        </p:nvSpPr>
        <p:spPr/>
        <p:txBody>
          <a:bodyPr>
            <a:normAutofit/>
          </a:bodyPr>
          <a:lstStyle/>
          <a:p>
            <a:pPr algn="ctr"/>
            <a:r>
              <a:rPr lang="fr-FR" dirty="0" smtClean="0"/>
              <a:t>Interaction </a:t>
            </a:r>
            <a:r>
              <a:rPr lang="fr-FR" dirty="0" err="1" smtClean="0"/>
              <a:t>Linac</a:t>
            </a:r>
            <a:r>
              <a:rPr lang="fr-FR" dirty="0" smtClean="0"/>
              <a:t> &amp; Séparateur </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grpSp>
        <p:nvGrpSpPr>
          <p:cNvPr id="6" name="Groupe 5"/>
          <p:cNvGrpSpPr/>
          <p:nvPr/>
        </p:nvGrpSpPr>
        <p:grpSpPr>
          <a:xfrm>
            <a:off x="1610163" y="1237894"/>
            <a:ext cx="8768473" cy="4458411"/>
            <a:chOff x="1286313" y="1514119"/>
            <a:chExt cx="8768473" cy="4458411"/>
          </a:xfrm>
        </p:grpSpPr>
        <p:sp>
          <p:nvSpPr>
            <p:cNvPr id="7" name="Rectangle 6"/>
            <p:cNvSpPr/>
            <p:nvPr/>
          </p:nvSpPr>
          <p:spPr>
            <a:xfrm>
              <a:off x="3775824" y="1628140"/>
              <a:ext cx="1526312" cy="571840"/>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Supervision</a:t>
              </a:r>
            </a:p>
            <a:p>
              <a:pPr lvl="0" algn="ctr" defTabSz="622300">
                <a:lnSpc>
                  <a:spcPct val="90000"/>
                </a:lnSpc>
                <a:spcBef>
                  <a:spcPct val="0"/>
                </a:spcBef>
                <a:spcAft>
                  <a:spcPct val="35000"/>
                </a:spcAft>
              </a:pPr>
              <a:r>
                <a:rPr lang="fr-FR" sz="1400" b="1" kern="1200" dirty="0" err="1" smtClean="0"/>
                <a:t>Linac</a:t>
              </a:r>
              <a:endParaRPr lang="fr-FR" sz="1400" b="1" kern="1200" dirty="0"/>
            </a:p>
          </p:txBody>
        </p:sp>
        <p:sp>
          <p:nvSpPr>
            <p:cNvPr id="9" name="Rectangle 8"/>
            <p:cNvSpPr/>
            <p:nvPr/>
          </p:nvSpPr>
          <p:spPr>
            <a:xfrm>
              <a:off x="1286313" y="4375150"/>
              <a:ext cx="2716185" cy="1597380"/>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C&amp;C  LINAC</a:t>
              </a:r>
            </a:p>
            <a:p>
              <a:pPr lvl="0" algn="ctr" defTabSz="622300">
                <a:lnSpc>
                  <a:spcPct val="90000"/>
                </a:lnSpc>
                <a:spcBef>
                  <a:spcPct val="0"/>
                </a:spcBef>
                <a:spcAft>
                  <a:spcPct val="35000"/>
                </a:spcAft>
              </a:pPr>
              <a:r>
                <a:rPr lang="fr-FR" sz="1400" kern="1200" dirty="0" smtClean="0"/>
                <a:t>1 automate S7-300</a:t>
              </a:r>
            </a:p>
            <a:p>
              <a:pPr lvl="0" algn="ctr" defTabSz="622300">
                <a:lnSpc>
                  <a:spcPct val="90000"/>
                </a:lnSpc>
                <a:spcBef>
                  <a:spcPct val="0"/>
                </a:spcBef>
                <a:spcAft>
                  <a:spcPct val="35000"/>
                </a:spcAft>
              </a:pPr>
              <a:r>
                <a:rPr lang="fr-FR" sz="1400" kern="1200" dirty="0" smtClean="0"/>
                <a:t> 2 </a:t>
              </a:r>
              <a:r>
                <a:rPr lang="fr-FR" sz="1400" kern="1200" dirty="0" err="1" smtClean="0"/>
                <a:t>wago</a:t>
              </a:r>
              <a:endParaRPr lang="fr-FR" sz="1400" kern="1200" dirty="0" smtClean="0"/>
            </a:p>
            <a:p>
              <a:pPr lvl="0" algn="ctr" defTabSz="622300">
                <a:lnSpc>
                  <a:spcPct val="90000"/>
                </a:lnSpc>
                <a:spcBef>
                  <a:spcPct val="0"/>
                </a:spcBef>
                <a:spcAft>
                  <a:spcPct val="35000"/>
                </a:spcAft>
              </a:pPr>
              <a:r>
                <a:rPr lang="fr-FR" sz="1400" kern="1200" dirty="0" smtClean="0"/>
                <a:t>1 automate 1512</a:t>
              </a:r>
            </a:p>
            <a:p>
              <a:pPr lvl="0" algn="ctr" defTabSz="622300">
                <a:lnSpc>
                  <a:spcPct val="90000"/>
                </a:lnSpc>
                <a:spcBef>
                  <a:spcPct val="0"/>
                </a:spcBef>
                <a:spcAft>
                  <a:spcPct val="35000"/>
                </a:spcAft>
              </a:pPr>
              <a:r>
                <a:rPr lang="fr-FR" sz="1400" kern="1200" dirty="0" smtClean="0"/>
                <a:t>Équipements en RS232</a:t>
              </a:r>
            </a:p>
          </p:txBody>
        </p:sp>
        <p:sp>
          <p:nvSpPr>
            <p:cNvPr id="10" name="Rectangle 9"/>
            <p:cNvSpPr/>
            <p:nvPr/>
          </p:nvSpPr>
          <p:spPr>
            <a:xfrm>
              <a:off x="4408248" y="2794000"/>
              <a:ext cx="2616882" cy="941862"/>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PC Serveur</a:t>
              </a:r>
            </a:p>
            <a:p>
              <a:pPr lvl="0" algn="ctr" defTabSz="622300">
                <a:lnSpc>
                  <a:spcPct val="90000"/>
                </a:lnSpc>
                <a:spcBef>
                  <a:spcPct val="0"/>
                </a:spcBef>
                <a:spcAft>
                  <a:spcPct val="35000"/>
                </a:spcAft>
              </a:pPr>
              <a:r>
                <a:rPr lang="fr-FR" sz="1400" kern="1200" dirty="0" smtClean="0"/>
                <a:t>Environ 1000 Variables</a:t>
              </a:r>
            </a:p>
            <a:p>
              <a:pPr lvl="0" algn="ctr" defTabSz="622300">
                <a:lnSpc>
                  <a:spcPct val="90000"/>
                </a:lnSpc>
                <a:spcBef>
                  <a:spcPct val="0"/>
                </a:spcBef>
                <a:spcAft>
                  <a:spcPct val="35000"/>
                </a:spcAft>
              </a:pPr>
              <a:endParaRPr lang="fr-FR" sz="1000" kern="1200" dirty="0"/>
            </a:p>
          </p:txBody>
        </p:sp>
        <p:sp>
          <p:nvSpPr>
            <p:cNvPr id="11" name="Rectangle 10"/>
            <p:cNvSpPr/>
            <p:nvPr/>
          </p:nvSpPr>
          <p:spPr>
            <a:xfrm>
              <a:off x="7422771" y="4381500"/>
              <a:ext cx="2632015" cy="1584680"/>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C&amp;C  Séparateur</a:t>
              </a:r>
            </a:p>
            <a:p>
              <a:pPr lvl="0" algn="ctr" defTabSz="622300">
                <a:lnSpc>
                  <a:spcPct val="90000"/>
                </a:lnSpc>
                <a:spcBef>
                  <a:spcPct val="0"/>
                </a:spcBef>
                <a:spcAft>
                  <a:spcPct val="35000"/>
                </a:spcAft>
              </a:pPr>
              <a:r>
                <a:rPr lang="fr-FR" sz="1400" kern="1200" dirty="0" smtClean="0"/>
                <a:t>1 automate S7-300</a:t>
              </a:r>
            </a:p>
            <a:p>
              <a:pPr lvl="0" algn="ctr" defTabSz="622300">
                <a:lnSpc>
                  <a:spcPct val="90000"/>
                </a:lnSpc>
                <a:spcBef>
                  <a:spcPct val="0"/>
                </a:spcBef>
                <a:spcAft>
                  <a:spcPct val="35000"/>
                </a:spcAft>
              </a:pPr>
              <a:r>
                <a:rPr lang="fr-FR" sz="1400" kern="1200" dirty="0" smtClean="0"/>
                <a:t>3 </a:t>
              </a:r>
              <a:r>
                <a:rPr lang="fr-FR" sz="1400" kern="1200" dirty="0" err="1" smtClean="0"/>
                <a:t>wago</a:t>
              </a:r>
              <a:endParaRPr lang="fr-FR" sz="1400" kern="1200" dirty="0" smtClean="0"/>
            </a:p>
            <a:p>
              <a:pPr lvl="0" algn="ctr" defTabSz="622300">
                <a:lnSpc>
                  <a:spcPct val="90000"/>
                </a:lnSpc>
                <a:spcBef>
                  <a:spcPct val="0"/>
                </a:spcBef>
                <a:spcAft>
                  <a:spcPct val="35000"/>
                </a:spcAft>
              </a:pPr>
              <a:r>
                <a:rPr lang="fr-FR" sz="1400" kern="1200" dirty="0" smtClean="0"/>
                <a:t>1 automate 1512</a:t>
              </a:r>
            </a:p>
            <a:p>
              <a:pPr lvl="0" algn="ctr" defTabSz="622300">
                <a:lnSpc>
                  <a:spcPct val="90000"/>
                </a:lnSpc>
                <a:spcBef>
                  <a:spcPct val="0"/>
                </a:spcBef>
                <a:spcAft>
                  <a:spcPct val="35000"/>
                </a:spcAft>
              </a:pPr>
              <a:r>
                <a:rPr lang="fr-FR" sz="1400" kern="1200" dirty="0" smtClean="0"/>
                <a:t>Équipements </a:t>
              </a:r>
              <a:r>
                <a:rPr lang="fr-FR" sz="1400" kern="1200" dirty="0" err="1" smtClean="0"/>
                <a:t>ethernet</a:t>
              </a:r>
              <a:r>
                <a:rPr lang="fr-FR" sz="1400" kern="1200" dirty="0" smtClean="0"/>
                <a:t>/RS232</a:t>
              </a:r>
              <a:endParaRPr lang="fr-FR" sz="1400" kern="1200" dirty="0"/>
            </a:p>
          </p:txBody>
        </p:sp>
        <p:sp>
          <p:nvSpPr>
            <p:cNvPr id="12" name="Rectangle 11"/>
            <p:cNvSpPr/>
            <p:nvPr/>
          </p:nvSpPr>
          <p:spPr>
            <a:xfrm>
              <a:off x="6004813" y="1514119"/>
              <a:ext cx="1954352" cy="791468"/>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Supervision</a:t>
              </a:r>
            </a:p>
            <a:p>
              <a:pPr lvl="0" algn="ctr" defTabSz="622300">
                <a:lnSpc>
                  <a:spcPct val="90000"/>
                </a:lnSpc>
                <a:spcBef>
                  <a:spcPct val="0"/>
                </a:spcBef>
                <a:spcAft>
                  <a:spcPct val="35000"/>
                </a:spcAft>
              </a:pPr>
              <a:r>
                <a:rPr lang="fr-FR" sz="1400" b="1" kern="1200" dirty="0" smtClean="0"/>
                <a:t>Séparateur</a:t>
              </a:r>
              <a:endParaRPr lang="fr-FR" sz="1400" b="1" kern="1200" dirty="0"/>
            </a:p>
          </p:txBody>
        </p:sp>
        <p:sp>
          <p:nvSpPr>
            <p:cNvPr id="13" name="Rectangle 12"/>
            <p:cNvSpPr/>
            <p:nvPr/>
          </p:nvSpPr>
          <p:spPr>
            <a:xfrm>
              <a:off x="4855502" y="4651886"/>
              <a:ext cx="1714265" cy="1043908"/>
            </a:xfrm>
            <a:prstGeom prst="rect">
              <a:avLst/>
            </a:prstGeom>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Système Sécurité</a:t>
              </a:r>
            </a:p>
            <a:p>
              <a:pPr algn="ctr" defTabSz="622300">
                <a:lnSpc>
                  <a:spcPct val="90000"/>
                </a:lnSpc>
                <a:spcBef>
                  <a:spcPct val="0"/>
                </a:spcBef>
                <a:spcAft>
                  <a:spcPct val="35000"/>
                </a:spcAft>
              </a:pPr>
              <a:r>
                <a:rPr lang="fr-FR" sz="1400" kern="1200" dirty="0" smtClean="0"/>
                <a:t> </a:t>
              </a:r>
              <a:r>
                <a:rPr lang="fr-FR" sz="1400" dirty="0" smtClean="0">
                  <a:ea typeface="Verdana" pitchFamily="34" charset="0"/>
                  <a:cs typeface="Verdana" pitchFamily="34" charset="0"/>
                </a:rPr>
                <a:t>3 CPU S7-317F </a:t>
              </a:r>
              <a:r>
                <a:rPr lang="fr-FR" sz="1400" dirty="0" err="1" smtClean="0">
                  <a:ea typeface="Verdana" pitchFamily="34" charset="0"/>
                  <a:cs typeface="Verdana" pitchFamily="34" charset="0"/>
                </a:rPr>
                <a:t>Safety</a:t>
              </a:r>
              <a:endParaRPr lang="fr-FR" sz="1400" dirty="0" smtClean="0">
                <a:ea typeface="Verdana" pitchFamily="34" charset="0"/>
                <a:cs typeface="Verdana" pitchFamily="34" charset="0"/>
              </a:endParaRPr>
            </a:p>
            <a:p>
              <a:pPr lvl="0" algn="ctr" defTabSz="622300">
                <a:lnSpc>
                  <a:spcPct val="90000"/>
                </a:lnSpc>
                <a:spcBef>
                  <a:spcPct val="0"/>
                </a:spcBef>
                <a:spcAft>
                  <a:spcPct val="35000"/>
                </a:spcAft>
              </a:pPr>
              <a:endParaRPr lang="fr-FR" sz="1400" kern="1200" dirty="0" smtClean="0"/>
            </a:p>
          </p:txBody>
        </p:sp>
        <p:cxnSp>
          <p:nvCxnSpPr>
            <p:cNvPr id="14" name="Connecteur droit 13"/>
            <p:cNvCxnSpPr>
              <a:stCxn id="10" idx="0"/>
            </p:cNvCxnSpPr>
            <p:nvPr/>
          </p:nvCxnSpPr>
          <p:spPr>
            <a:xfrm flipH="1" flipV="1">
              <a:off x="5713413" y="2502694"/>
              <a:ext cx="0" cy="2913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flipV="1">
              <a:off x="4507707" y="2495551"/>
              <a:ext cx="24717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510088" y="2199980"/>
              <a:ext cx="0" cy="305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endCxn id="12" idx="2"/>
            </p:cNvCxnSpPr>
            <p:nvPr/>
          </p:nvCxnSpPr>
          <p:spPr>
            <a:xfrm flipV="1">
              <a:off x="6979444" y="2305587"/>
              <a:ext cx="0" cy="2018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2578101" y="4095750"/>
              <a:ext cx="621029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H="1" flipV="1">
              <a:off x="2576513" y="4083844"/>
              <a:ext cx="0" cy="2913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a:stCxn id="13" idx="0"/>
              <a:endCxn id="10" idx="2"/>
            </p:cNvCxnSpPr>
            <p:nvPr/>
          </p:nvCxnSpPr>
          <p:spPr>
            <a:xfrm flipV="1">
              <a:off x="5712635" y="3735862"/>
              <a:ext cx="4054" cy="9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8786813" y="4083844"/>
              <a:ext cx="0" cy="2913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16</a:t>
            </a:fld>
            <a:endParaRPr lang="fr-FR" dirty="0"/>
          </a:p>
        </p:txBody>
      </p:sp>
      <p:sp>
        <p:nvSpPr>
          <p:cNvPr id="43" name="Titre 3"/>
          <p:cNvSpPr>
            <a:spLocks noGrp="1"/>
          </p:cNvSpPr>
          <p:nvPr>
            <p:ph type="title"/>
          </p:nvPr>
        </p:nvSpPr>
        <p:spPr/>
        <p:txBody>
          <a:bodyPr>
            <a:normAutofit/>
          </a:bodyPr>
          <a:lstStyle/>
          <a:p>
            <a:pPr algn="ctr"/>
            <a:r>
              <a:rPr lang="fr-FR" dirty="0" smtClean="0"/>
              <a:t>Banc de carburation</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15"/>
          <p:cNvSpPr>
            <a:spLocks noChangeArrowheads="1"/>
          </p:cNvSpPr>
          <p:nvPr/>
        </p:nvSpPr>
        <p:spPr bwMode="auto">
          <a:xfrm>
            <a:off x="48000" y="1625600"/>
            <a:ext cx="12144000" cy="1508105"/>
          </a:xfrm>
          <a:prstGeom prst="rect">
            <a:avLst/>
          </a:prstGeom>
          <a:noFill/>
          <a:ln w="9525">
            <a:noFill/>
            <a:miter lim="800000"/>
            <a:headEnd/>
            <a:tailEnd/>
          </a:ln>
        </p:spPr>
        <p:txBody>
          <a:bodyPr wrap="square">
            <a:spAutoFit/>
          </a:bodyPr>
          <a:lstStyle/>
          <a:p>
            <a:r>
              <a:rPr lang="fr-FR" sz="1400" dirty="0" smtClean="0"/>
              <a:t>L’objectif est de réaliser la synthèse et la caractérisation des pastilles de carbure d’uranium utilisées sur </a:t>
            </a:r>
            <a:r>
              <a:rPr lang="fr-FR" sz="1400" dirty="0" err="1" smtClean="0"/>
              <a:t>PARRNe</a:t>
            </a:r>
            <a:r>
              <a:rPr lang="fr-FR" sz="1400" dirty="0" smtClean="0"/>
              <a:t>.</a:t>
            </a:r>
          </a:p>
          <a:p>
            <a:r>
              <a:rPr lang="fr-FR" sz="1400" dirty="0" smtClean="0">
                <a:latin typeface="Calibri" pitchFamily="34" charset="0"/>
                <a:ea typeface="Calibri" pitchFamily="34" charset="0"/>
                <a:cs typeface="Calibri" pitchFamily="34" charset="0"/>
              </a:rPr>
              <a:t>Il est également impliqué dans la recherche et le développement de nouvelles cibles pour les faisceaux radioactifs intenses.</a:t>
            </a:r>
          </a:p>
          <a:p>
            <a:endParaRPr lang="fr-FR" sz="1400" dirty="0" smtClean="0">
              <a:latin typeface="Calibri" pitchFamily="34" charset="0"/>
              <a:ea typeface="Calibri" pitchFamily="34" charset="0"/>
              <a:cs typeface="Calibri" pitchFamily="34" charset="0"/>
            </a:endParaRPr>
          </a:p>
          <a:p>
            <a:r>
              <a:rPr lang="fr-FR" sz="1400" dirty="0" smtClean="0">
                <a:latin typeface="Calibri" pitchFamily="34" charset="0"/>
                <a:ea typeface="Calibri" pitchFamily="34" charset="0"/>
                <a:cs typeface="Calibri" pitchFamily="34" charset="0"/>
              </a:rPr>
              <a:t>Le contrôle et commande fut développé entre 2007et 2009 par le groupe Contrôle et Commande Instrumentation</a:t>
            </a:r>
            <a:r>
              <a:rPr lang="fr-FR" sz="1400" dirty="0" smtClean="0">
                <a:ea typeface="Calibri" pitchFamily="34" charset="0"/>
                <a:cs typeface="Calibri" pitchFamily="34" charset="0"/>
              </a:rPr>
              <a:t> : </a:t>
            </a:r>
            <a:r>
              <a:rPr lang="fr-FR" sz="1400" dirty="0" err="1" smtClean="0">
                <a:ea typeface="Calibri" pitchFamily="34" charset="0"/>
                <a:cs typeface="Calibri" pitchFamily="34" charset="0"/>
              </a:rPr>
              <a:t>T.Corbin</a:t>
            </a:r>
            <a:r>
              <a:rPr lang="fr-FR" sz="1400" dirty="0" smtClean="0">
                <a:ea typeface="Calibri" pitchFamily="34" charset="0"/>
                <a:cs typeface="Calibri" pitchFamily="34" charset="0"/>
              </a:rPr>
              <a:t> &amp; H</a:t>
            </a:r>
            <a:r>
              <a:rPr lang="fr-FR" sz="1400" dirty="0" smtClean="0">
                <a:latin typeface="Calibri" pitchFamily="34" charset="0"/>
                <a:ea typeface="Calibri" pitchFamily="34" charset="0"/>
                <a:cs typeface="Calibri" pitchFamily="34" charset="0"/>
              </a:rPr>
              <a:t>.Croizet</a:t>
            </a:r>
          </a:p>
          <a:p>
            <a:endParaRPr lang="fr-FR" sz="1400" dirty="0" smtClean="0">
              <a:latin typeface="Calibri" pitchFamily="34" charset="0"/>
              <a:ea typeface="Calibri" pitchFamily="34" charset="0"/>
              <a:cs typeface="Calibri" pitchFamily="34" charset="0"/>
            </a:endParaRPr>
          </a:p>
          <a:p>
            <a:r>
              <a:rPr lang="fr-FR" sz="1400" dirty="0" smtClean="0">
                <a:latin typeface="Calibri" pitchFamily="34" charset="0"/>
                <a:ea typeface="Calibri" pitchFamily="34" charset="0"/>
                <a:cs typeface="Calibri" pitchFamily="34" charset="0"/>
              </a:rPr>
              <a:t>Utilisation de la première version des API et supervision par un écran tactile de siemens .</a:t>
            </a:r>
            <a:endParaRPr lang="fr-FR" sz="1400" dirty="0"/>
          </a:p>
          <a:p>
            <a:endParaRPr lang="fr-FR" sz="800" b="1" dirty="0">
              <a:latin typeface="Calibri" pitchFamily="34" charset="0"/>
              <a:ea typeface="Calibri" pitchFamily="34" charset="0"/>
              <a:cs typeface="Calibri" pitchFamily="34" charset="0"/>
            </a:endParaRPr>
          </a:p>
        </p:txBody>
      </p:sp>
      <p:pic>
        <p:nvPicPr>
          <p:cNvPr id="1026" name="Picture 2" descr="C:\Users\borg\Desktop\Personnel\Boulot\Présentation Pôle Alto\Présentation Pôle Alto 02\Images\Carburation\Four.jpg"/>
          <p:cNvPicPr>
            <a:picLocks noChangeAspect="1" noChangeArrowheads="1"/>
          </p:cNvPicPr>
          <p:nvPr/>
        </p:nvPicPr>
        <p:blipFill>
          <a:blip r:embed="rId2" cstate="print"/>
          <a:srcRect/>
          <a:stretch>
            <a:fillRect/>
          </a:stretch>
        </p:blipFill>
        <p:spPr bwMode="auto">
          <a:xfrm>
            <a:off x="168165" y="3371729"/>
            <a:ext cx="3225361" cy="2651356"/>
          </a:xfrm>
          <a:prstGeom prst="rect">
            <a:avLst/>
          </a:prstGeom>
          <a:noFill/>
        </p:spPr>
      </p:pic>
      <p:pic>
        <p:nvPicPr>
          <p:cNvPr id="1027" name="Picture 3" descr="C:\Users\borg\Desktop\IMG20201008150413.jpg"/>
          <p:cNvPicPr>
            <a:picLocks noChangeAspect="1" noChangeArrowheads="1"/>
          </p:cNvPicPr>
          <p:nvPr/>
        </p:nvPicPr>
        <p:blipFill>
          <a:blip r:embed="rId3" cstate="print"/>
          <a:srcRect/>
          <a:stretch>
            <a:fillRect/>
          </a:stretch>
        </p:blipFill>
        <p:spPr bwMode="auto">
          <a:xfrm>
            <a:off x="7269216" y="2782614"/>
            <a:ext cx="3220107" cy="3600000"/>
          </a:xfrm>
          <a:prstGeom prst="rect">
            <a:avLst/>
          </a:prstGeom>
          <a:noFill/>
        </p:spPr>
      </p:pic>
      <p:sp>
        <p:nvSpPr>
          <p:cNvPr id="13" name="ZoneTexte 12"/>
          <p:cNvSpPr txBox="1"/>
          <p:nvPr/>
        </p:nvSpPr>
        <p:spPr>
          <a:xfrm>
            <a:off x="3521806" y="4560430"/>
            <a:ext cx="3247581" cy="1477328"/>
          </a:xfrm>
          <a:prstGeom prst="rect">
            <a:avLst/>
          </a:prstGeom>
          <a:noFill/>
        </p:spPr>
        <p:txBody>
          <a:bodyPr wrap="square" rtlCol="0">
            <a:spAutoFit/>
          </a:bodyPr>
          <a:lstStyle/>
          <a:p>
            <a:r>
              <a:rPr lang="fr-FR" dirty="0" smtClean="0"/>
              <a:t>CPU S7-315</a:t>
            </a:r>
          </a:p>
          <a:p>
            <a:r>
              <a:rPr lang="fr-FR" dirty="0" smtClean="0"/>
              <a:t>Entrée    4*8</a:t>
            </a:r>
          </a:p>
          <a:p>
            <a:r>
              <a:rPr lang="fr-FR" dirty="0" smtClean="0"/>
              <a:t>Sortie     4*8</a:t>
            </a:r>
          </a:p>
          <a:p>
            <a:r>
              <a:rPr lang="fr-FR" dirty="0" smtClean="0"/>
              <a:t>Entrée Analogique  6*8</a:t>
            </a:r>
          </a:p>
          <a:p>
            <a:r>
              <a:rPr lang="fr-FR" dirty="0" smtClean="0"/>
              <a:t>Sortie Analogique   2*8</a:t>
            </a: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17</a:t>
            </a:fld>
            <a:endParaRPr lang="fr-FR" dirty="0"/>
          </a:p>
        </p:txBody>
      </p:sp>
      <p:sp>
        <p:nvSpPr>
          <p:cNvPr id="43" name="Titre 3"/>
          <p:cNvSpPr>
            <a:spLocks noGrp="1"/>
          </p:cNvSpPr>
          <p:nvPr>
            <p:ph type="title"/>
          </p:nvPr>
        </p:nvSpPr>
        <p:spPr/>
        <p:txBody>
          <a:bodyPr>
            <a:normAutofit/>
          </a:bodyPr>
          <a:lstStyle/>
          <a:p>
            <a:pPr algn="ctr"/>
            <a:r>
              <a:rPr lang="fr-FR" dirty="0" smtClean="0"/>
              <a:t>Conclusion</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15"/>
          <p:cNvSpPr>
            <a:spLocks noChangeArrowheads="1"/>
          </p:cNvSpPr>
          <p:nvPr/>
        </p:nvSpPr>
        <p:spPr bwMode="auto">
          <a:xfrm>
            <a:off x="48000" y="1460500"/>
            <a:ext cx="11233149" cy="3662541"/>
          </a:xfrm>
          <a:prstGeom prst="rect">
            <a:avLst/>
          </a:prstGeom>
          <a:noFill/>
          <a:ln w="9525">
            <a:noFill/>
            <a:miter lim="800000"/>
            <a:headEnd/>
            <a:tailEnd/>
          </a:ln>
        </p:spPr>
        <p:txBody>
          <a:bodyPr wrap="square">
            <a:spAutoFit/>
          </a:bodyPr>
          <a:lstStyle/>
          <a:p>
            <a:pPr lvl="0"/>
            <a:r>
              <a:rPr lang="fr-FR" sz="1400" b="1" u="sng" dirty="0" smtClean="0">
                <a:solidFill>
                  <a:srgbClr val="0070C0"/>
                </a:solidFill>
                <a:cs typeface="Arial" pitchFamily="34" charset="0"/>
              </a:rPr>
              <a:t>Actuel</a:t>
            </a:r>
          </a:p>
          <a:p>
            <a:pPr lvl="0"/>
            <a:endParaRPr lang="fr-FR" sz="1400" dirty="0" smtClean="0">
              <a:solidFill>
                <a:srgbClr val="222222"/>
              </a:solidFill>
              <a:ea typeface="Calibri" pitchFamily="34" charset="0"/>
              <a:cs typeface="Arial" pitchFamily="34" charset="0"/>
            </a:endParaRPr>
          </a:p>
          <a:p>
            <a:pPr lvl="0"/>
            <a:r>
              <a:rPr lang="fr-FR" sz="1400" dirty="0" smtClean="0">
                <a:solidFill>
                  <a:srgbClr val="222222"/>
                </a:solidFill>
                <a:ea typeface="Calibri" pitchFamily="34" charset="0"/>
                <a:cs typeface="Arial" pitchFamily="34" charset="0"/>
              </a:rPr>
              <a:t>En 1994 tentative automatisation du Tandem en collaboration du groupe ALTO et Service Informatique. Le système était lent et inexploitable. Il fut abandonné</a:t>
            </a:r>
          </a:p>
          <a:p>
            <a:pPr lvl="0"/>
            <a:r>
              <a:rPr lang="fr-FR" sz="1400" dirty="0" smtClean="0">
                <a:solidFill>
                  <a:srgbClr val="222222"/>
                </a:solidFill>
                <a:ea typeface="Calibri" pitchFamily="34" charset="0"/>
                <a:cs typeface="Arial" pitchFamily="34" charset="0"/>
              </a:rPr>
              <a:t>A partir de 2005 à nos jours  création de plusieurs C &amp; C par les groupes ALTO ( Linac et Lignes , SIHL, Fentes Tandem, Sécurité, Banc )  par automates et supervisions. Tous opérationnels.</a:t>
            </a:r>
          </a:p>
          <a:p>
            <a:pPr lvl="0"/>
            <a:endParaRPr lang="fr-FR" sz="1400" dirty="0" smtClean="0">
              <a:solidFill>
                <a:srgbClr val="222222"/>
              </a:solidFill>
              <a:ea typeface="Calibri" pitchFamily="34" charset="0"/>
              <a:cs typeface="Arial" pitchFamily="34" charset="0"/>
            </a:endParaRPr>
          </a:p>
          <a:p>
            <a:pPr lvl="0"/>
            <a:r>
              <a:rPr lang="fr-FR" sz="1400" b="1" u="sng" dirty="0" smtClean="0">
                <a:solidFill>
                  <a:srgbClr val="0070C0"/>
                </a:solidFill>
                <a:ea typeface="Calibri" pitchFamily="34" charset="0"/>
                <a:cs typeface="Arial" pitchFamily="34" charset="0"/>
              </a:rPr>
              <a:t>Futur</a:t>
            </a:r>
          </a:p>
          <a:p>
            <a:pPr lvl="0"/>
            <a:endParaRPr lang="fr-FR" sz="1400" dirty="0" smtClean="0">
              <a:solidFill>
                <a:srgbClr val="222222"/>
              </a:solidFill>
              <a:ea typeface="Calibri" pitchFamily="34" charset="0"/>
              <a:cs typeface="Arial" pitchFamily="34" charset="0"/>
            </a:endParaRPr>
          </a:p>
          <a:p>
            <a:pPr lvl="0"/>
            <a:r>
              <a:rPr lang="fr-FR" sz="1400" dirty="0" smtClean="0">
                <a:solidFill>
                  <a:srgbClr val="222222"/>
                </a:solidFill>
                <a:ea typeface="Calibri" pitchFamily="34" charset="0"/>
                <a:cs typeface="Arial" pitchFamily="34" charset="0"/>
              </a:rPr>
              <a:t>Jouvence  des anciens C &amp; C  du parc ALTO.</a:t>
            </a:r>
          </a:p>
          <a:p>
            <a:pPr lvl="0"/>
            <a:r>
              <a:rPr lang="fr-FR" sz="1400" dirty="0" smtClean="0">
                <a:solidFill>
                  <a:srgbClr val="222222"/>
                </a:solidFill>
                <a:ea typeface="Calibri" pitchFamily="34" charset="0"/>
                <a:cs typeface="Arial" pitchFamily="34" charset="0"/>
              </a:rPr>
              <a:t>Développement de nouveau C &amp; C pour le tandem et ses lignes, pour le projet </a:t>
            </a:r>
            <a:r>
              <a:rPr lang="fr-FR" sz="1400" dirty="0" err="1" smtClean="0">
                <a:solidFill>
                  <a:srgbClr val="222222"/>
                </a:solidFill>
                <a:ea typeface="Calibri" pitchFamily="34" charset="0"/>
                <a:cs typeface="Arial" pitchFamily="34" charset="0"/>
              </a:rPr>
              <a:t>Space</a:t>
            </a:r>
            <a:r>
              <a:rPr lang="fr-FR" sz="1400" dirty="0" smtClean="0">
                <a:solidFill>
                  <a:srgbClr val="222222"/>
                </a:solidFill>
                <a:ea typeface="Calibri" pitchFamily="34" charset="0"/>
                <a:cs typeface="Arial" pitchFamily="34" charset="0"/>
              </a:rPr>
              <a:t> Alto ainsi que la nouvelle ligne </a:t>
            </a:r>
            <a:r>
              <a:rPr lang="fr-FR" sz="1400" dirty="0" err="1" smtClean="0">
                <a:solidFill>
                  <a:srgbClr val="222222"/>
                </a:solidFill>
                <a:ea typeface="Calibri" pitchFamily="34" charset="0"/>
                <a:cs typeface="Arial" pitchFamily="34" charset="0"/>
              </a:rPr>
              <a:t>Retien</a:t>
            </a:r>
            <a:r>
              <a:rPr lang="fr-FR" sz="1400" dirty="0" smtClean="0">
                <a:solidFill>
                  <a:srgbClr val="222222"/>
                </a:solidFill>
                <a:ea typeface="Calibri" pitchFamily="34" charset="0"/>
                <a:cs typeface="Arial" pitchFamily="34" charset="0"/>
              </a:rPr>
              <a:t>. </a:t>
            </a:r>
            <a:endParaRPr lang="fr-FR" sz="1400" dirty="0" smtClean="0">
              <a:ea typeface="Calibri" pitchFamily="34" charset="0"/>
              <a:cs typeface="Calibri" pitchFamily="34" charset="0"/>
            </a:endParaRPr>
          </a:p>
          <a:p>
            <a:endParaRPr lang="fr-FR" sz="1400" dirty="0" smtClean="0">
              <a:latin typeface="Calibri" pitchFamily="34" charset="0"/>
            </a:endParaRPr>
          </a:p>
          <a:p>
            <a:endParaRPr lang="fr-FR" sz="1400" dirty="0" smtClean="0"/>
          </a:p>
          <a:p>
            <a:endParaRPr lang="fr-FR" sz="1400" dirty="0" smtClean="0">
              <a:ea typeface="Calibri" pitchFamily="34" charset="0"/>
              <a:cs typeface="Calibri" pitchFamily="34" charset="0"/>
            </a:endParaRPr>
          </a:p>
          <a:p>
            <a:endParaRPr lang="fr-FR" sz="1400" dirty="0" smtClean="0">
              <a:ea typeface="Calibri" pitchFamily="34" charset="0"/>
              <a:cs typeface="Calibri" pitchFamily="34" charset="0"/>
            </a:endParaRPr>
          </a:p>
          <a:p>
            <a:r>
              <a:rPr lang="fr-FR" sz="1400" dirty="0" smtClean="0">
                <a:ea typeface="Calibri" pitchFamily="34" charset="0"/>
                <a:cs typeface="Calibri" pitchFamily="34" charset="0"/>
              </a:rPr>
              <a:t>   </a:t>
            </a:r>
            <a:endParaRPr lang="fr-FR" sz="1400" dirty="0"/>
          </a:p>
          <a:p>
            <a:endParaRPr lang="fr-FR" sz="800" b="1" dirty="0">
              <a:latin typeface="Calibri" pitchFamily="34" charset="0"/>
              <a:ea typeface="Calibri" pitchFamily="34" charset="0"/>
              <a:cs typeface="Calibri" pitchFamily="34" charset="0"/>
            </a:endParaRP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7E71596-5F9D-49C5-9701-16B3CA54319D}" type="slidenum">
              <a:rPr lang="fr-FR" smtClean="0"/>
              <a:pPr/>
              <a:t>18</a:t>
            </a:fld>
            <a:endParaRPr lang="fr-FR" dirty="0"/>
          </a:p>
        </p:txBody>
      </p:sp>
      <p:sp>
        <p:nvSpPr>
          <p:cNvPr id="6"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7"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5" name="Rectangle 4"/>
          <p:cNvSpPr/>
          <p:nvPr/>
        </p:nvSpPr>
        <p:spPr>
          <a:xfrm>
            <a:off x="0" y="2916674"/>
            <a:ext cx="12192000" cy="646331"/>
          </a:xfrm>
          <a:prstGeom prst="rect">
            <a:avLst/>
          </a:prstGeom>
        </p:spPr>
        <p:txBody>
          <a:bodyPr wrap="square">
            <a:spAutoFit/>
          </a:bodyPr>
          <a:lstStyle/>
          <a:p>
            <a:pPr algn="ctr"/>
            <a:r>
              <a:rPr lang="fr-FR" sz="3600" dirty="0" smtClean="0"/>
              <a:t>Merci pour votre attention</a:t>
            </a:r>
            <a:endParaRPr lang="fr-FR" sz="3600" baseline="-25000" dirty="0"/>
          </a:p>
        </p:txBody>
      </p:sp>
    </p:spTree>
    <p:extLst>
      <p:ext uri="{BB962C8B-B14F-4D97-AF65-F5344CB8AC3E}">
        <p14:creationId xmlns="" xmlns:p14="http://schemas.microsoft.com/office/powerpoint/2010/main" val="3959311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2</a:t>
            </a:fld>
            <a:endParaRPr lang="fr-FR" dirty="0"/>
          </a:p>
        </p:txBody>
      </p:sp>
      <p:sp>
        <p:nvSpPr>
          <p:cNvPr id="43" name="Titre 3"/>
          <p:cNvSpPr>
            <a:spLocks noGrp="1"/>
          </p:cNvSpPr>
          <p:nvPr>
            <p:ph type="title"/>
          </p:nvPr>
        </p:nvSpPr>
        <p:spPr/>
        <p:txBody>
          <a:bodyPr>
            <a:normAutofit/>
          </a:bodyPr>
          <a:lstStyle/>
          <a:p>
            <a:pPr algn="ctr"/>
            <a:r>
              <a:rPr lang="fr-FR" dirty="0" smtClean="0"/>
              <a:t>Sommaire</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47" name="Rectangle 1"/>
          <p:cNvSpPr>
            <a:spLocks noChangeArrowheads="1"/>
          </p:cNvSpPr>
          <p:nvPr/>
        </p:nvSpPr>
        <p:spPr bwMode="auto">
          <a:xfrm>
            <a:off x="201595" y="1727983"/>
            <a:ext cx="6408756"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fr-FR"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Présentation générale de la plateforme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fr-FR"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fr-FR"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Organisation et ressources humaines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fr-FR"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fr-FR" sz="1600" b="0" i="0"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Space</a:t>
            </a:r>
            <a:r>
              <a:rPr kumimoji="0" lang="fr-FR" sz="1600" b="0" i="0" u="none" strike="noStrike" cap="none" normalizeH="0" dirty="0" smtClean="0">
                <a:ln>
                  <a:noFill/>
                </a:ln>
                <a:solidFill>
                  <a:schemeClr val="tx1"/>
                </a:solidFill>
                <a:effectLst/>
                <a:latin typeface="Verdana" pitchFamily="34" charset="0"/>
                <a:ea typeface="Verdana" pitchFamily="34" charset="0"/>
                <a:cs typeface="Verdana" pitchFamily="34" charset="0"/>
              </a:rPr>
              <a:t> ALTO</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lang="fr-FR" sz="1600" baseline="0" dirty="0" smtClean="0">
              <a:latin typeface="Verdana" pitchFamily="34" charset="0"/>
              <a:ea typeface="Verdana" pitchFamily="34" charset="0"/>
              <a:cs typeface="Verdana" pitchFamily="34" charset="0"/>
            </a:endParaRPr>
          </a:p>
          <a:p>
            <a:pPr marL="342900" indent="-342900" defTabSz="914400" fontAlgn="base">
              <a:spcBef>
                <a:spcPct val="0"/>
              </a:spcBef>
              <a:spcAft>
                <a:spcPct val="0"/>
              </a:spcAft>
              <a:buFont typeface="+mj-lt"/>
              <a:buAutoNum type="arabicPeriod"/>
            </a:pPr>
            <a:r>
              <a:rPr lang="fr-FR" sz="1600" dirty="0" smtClean="0">
                <a:latin typeface="Verdana" pitchFamily="34" charset="0"/>
                <a:ea typeface="Verdana" pitchFamily="34" charset="0"/>
                <a:cs typeface="Verdana" pitchFamily="34" charset="0"/>
              </a:rPr>
              <a:t>C&amp;C Tandem</a:t>
            </a:r>
          </a:p>
          <a:p>
            <a:pPr marL="342900" indent="-342900" defTabSz="914400" fontAlgn="base">
              <a:spcBef>
                <a:spcPct val="0"/>
              </a:spcBef>
              <a:spcAft>
                <a:spcPct val="0"/>
              </a:spcAft>
              <a:buFont typeface="+mj-lt"/>
              <a:buAutoNum type="arabicPeriod"/>
            </a:pPr>
            <a:endParaRPr lang="fr-FR" sz="1600" dirty="0" smtClean="0">
              <a:latin typeface="Verdana" pitchFamily="34" charset="0"/>
              <a:ea typeface="Verdana" pitchFamily="34" charset="0"/>
              <a:cs typeface="Verdana" pitchFamily="34" charset="0"/>
            </a:endParaRPr>
          </a:p>
          <a:p>
            <a:pPr marL="342900" lvl="0" indent="-342900" defTabSz="914400" fontAlgn="base">
              <a:spcBef>
                <a:spcPct val="0"/>
              </a:spcBef>
              <a:spcAft>
                <a:spcPct val="0"/>
              </a:spcAft>
              <a:buFont typeface="+mj-lt"/>
              <a:buAutoNum type="arabicPeriod"/>
            </a:pPr>
            <a:r>
              <a:rPr lang="fr-FR" sz="1600" dirty="0" smtClean="0">
                <a:latin typeface="Verdana" pitchFamily="34" charset="0"/>
                <a:ea typeface="Verdana" pitchFamily="34" charset="0"/>
                <a:cs typeface="Verdana" pitchFamily="34" charset="0"/>
              </a:rPr>
              <a:t>C&amp;C Linac</a:t>
            </a:r>
          </a:p>
          <a:p>
            <a:pPr marL="342900" lvl="0" indent="-342900" defTabSz="914400" fontAlgn="base">
              <a:spcBef>
                <a:spcPct val="0"/>
              </a:spcBef>
              <a:spcAft>
                <a:spcPct val="0"/>
              </a:spcAft>
              <a:buFont typeface="+mj-lt"/>
              <a:buAutoNum type="arabicPeriod"/>
            </a:pPr>
            <a:endParaRPr lang="fr-FR" sz="1600" dirty="0" smtClean="0">
              <a:latin typeface="Verdana" pitchFamily="34" charset="0"/>
              <a:ea typeface="Verdana" pitchFamily="34" charset="0"/>
              <a:cs typeface="Verdana" pitchFamily="34" charset="0"/>
            </a:endParaRPr>
          </a:p>
          <a:p>
            <a:pPr marL="342900" indent="-342900" defTabSz="914400" fontAlgn="base">
              <a:spcBef>
                <a:spcPct val="0"/>
              </a:spcBef>
              <a:spcAft>
                <a:spcPct val="0"/>
              </a:spcAft>
              <a:buFont typeface="+mj-lt"/>
              <a:buAutoNum type="arabicPeriod"/>
            </a:pPr>
            <a:r>
              <a:rPr lang="fr-FR" sz="1600" dirty="0" smtClean="0">
                <a:latin typeface="Verdana" pitchFamily="34" charset="0"/>
                <a:ea typeface="Verdana" pitchFamily="34" charset="0"/>
                <a:cs typeface="Verdana" pitchFamily="34" charset="0"/>
              </a:rPr>
              <a:t>C&amp;C </a:t>
            </a:r>
            <a:r>
              <a:rPr lang="fr-FR" sz="1600" dirty="0" err="1" smtClean="0">
                <a:latin typeface="Verdana" pitchFamily="34" charset="0"/>
                <a:ea typeface="Verdana" pitchFamily="34" charset="0"/>
                <a:cs typeface="Verdana" pitchFamily="34" charset="0"/>
              </a:rPr>
              <a:t>PARRNe</a:t>
            </a:r>
            <a:endParaRPr lang="fr-FR" sz="1600" dirty="0" smtClean="0">
              <a:latin typeface="Verdana" pitchFamily="34" charset="0"/>
              <a:ea typeface="Verdana" pitchFamily="34" charset="0"/>
              <a:cs typeface="Verdana" pitchFamily="34" charset="0"/>
            </a:endParaRPr>
          </a:p>
          <a:p>
            <a:pPr marL="342900" indent="-342900" defTabSz="914400" fontAlgn="base">
              <a:spcBef>
                <a:spcPct val="0"/>
              </a:spcBef>
              <a:spcAft>
                <a:spcPct val="0"/>
              </a:spcAft>
              <a:buFont typeface="+mj-lt"/>
              <a:buAutoNum type="arabicPeriod"/>
            </a:pPr>
            <a:endParaRPr lang="fr-FR" sz="1600" dirty="0" smtClean="0">
              <a:latin typeface="Verdana" pitchFamily="34" charset="0"/>
              <a:ea typeface="Verdana" pitchFamily="34" charset="0"/>
              <a:cs typeface="Verdana" pitchFamily="34" charset="0"/>
            </a:endParaRPr>
          </a:p>
          <a:p>
            <a:pPr marL="342900" lvl="0" indent="-342900" defTabSz="914400" fontAlgn="base">
              <a:spcBef>
                <a:spcPct val="0"/>
              </a:spcBef>
              <a:spcAft>
                <a:spcPct val="0"/>
              </a:spcAft>
              <a:buFont typeface="+mj-lt"/>
              <a:buAutoNum type="arabicPeriod"/>
            </a:pPr>
            <a:r>
              <a:rPr lang="fr-FR" sz="1600" dirty="0" smtClean="0">
                <a:latin typeface="Verdana" pitchFamily="34" charset="0"/>
                <a:ea typeface="Verdana" pitchFamily="34" charset="0"/>
                <a:cs typeface="Verdana" pitchFamily="34" charset="0"/>
              </a:rPr>
              <a:t>C&amp;C banc de carburation</a:t>
            </a:r>
          </a:p>
          <a:p>
            <a:pPr marL="342900" lvl="0" indent="-342900" defTabSz="914400" fontAlgn="base">
              <a:spcBef>
                <a:spcPct val="0"/>
              </a:spcBef>
              <a:spcAft>
                <a:spcPct val="0"/>
              </a:spcAft>
              <a:buFont typeface="+mj-lt"/>
              <a:buAutoNum type="arabicPeriod"/>
            </a:pPr>
            <a:endParaRPr lang="fr-FR" sz="1600" dirty="0" smtClean="0">
              <a:latin typeface="Verdana" pitchFamily="34" charset="0"/>
              <a:ea typeface="Verdana" pitchFamily="34" charset="0"/>
              <a:cs typeface="Verdana" pitchFamily="34" charset="0"/>
            </a:endParaRPr>
          </a:p>
          <a:p>
            <a:pPr marL="342900" indent="-342900" defTabSz="914400" fontAlgn="base">
              <a:spcBef>
                <a:spcPct val="0"/>
              </a:spcBef>
              <a:spcAft>
                <a:spcPct val="0"/>
              </a:spcAft>
              <a:buFont typeface="+mj-lt"/>
              <a:buAutoNum type="arabicPeriod"/>
            </a:pPr>
            <a:r>
              <a:rPr lang="fr-FR" sz="1600" dirty="0" smtClean="0">
                <a:latin typeface="Verdana" pitchFamily="34" charset="0"/>
                <a:ea typeface="Verdana" pitchFamily="34" charset="0"/>
                <a:cs typeface="Verdana" pitchFamily="34" charset="0"/>
              </a:rPr>
              <a:t>Conclusion</a:t>
            </a:r>
          </a:p>
          <a:p>
            <a:pPr marL="342900" lvl="0" indent="-342900" defTabSz="914400" fontAlgn="base">
              <a:spcBef>
                <a:spcPct val="0"/>
              </a:spcBef>
              <a:spcAft>
                <a:spcPct val="0"/>
              </a:spcAft>
              <a:buFont typeface="+mj-lt"/>
              <a:buAutoNum type="arabicPeriod"/>
            </a:pPr>
            <a:endParaRPr lang="fr-FR" sz="1600" dirty="0" smtClean="0">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0"/>
              </a:spcBef>
              <a:spcAft>
                <a:spcPct val="0"/>
              </a:spcAft>
              <a:buClrTx/>
              <a:buSzTx/>
              <a:tabLst/>
            </a:pPr>
            <a:endParaRPr lang="fr-FR" sz="1600" dirty="0" smtClean="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3</a:t>
            </a:fld>
            <a:endParaRPr lang="fr-FR" dirty="0"/>
          </a:p>
        </p:txBody>
      </p:sp>
      <p:sp>
        <p:nvSpPr>
          <p:cNvPr id="43" name="Titre 3"/>
          <p:cNvSpPr>
            <a:spLocks noGrp="1"/>
          </p:cNvSpPr>
          <p:nvPr>
            <p:ph type="title"/>
          </p:nvPr>
        </p:nvSpPr>
        <p:spPr/>
        <p:txBody>
          <a:bodyPr>
            <a:normAutofit/>
          </a:bodyPr>
          <a:lstStyle/>
          <a:p>
            <a:pPr algn="ctr"/>
            <a:r>
              <a:rPr lang="fr-FR" dirty="0" smtClean="0"/>
              <a:t>Installation ALTO</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520700" y="793095"/>
            <a:ext cx="10439400" cy="5344625"/>
          </a:xfrm>
          <a:prstGeom prst="rect">
            <a:avLst/>
          </a:prstGeom>
          <a:noFill/>
          <a:ln w="9525">
            <a:noFill/>
            <a:miter lim="800000"/>
            <a:headEnd/>
            <a:tailEnd/>
          </a:ln>
          <a:effectLst/>
        </p:spPr>
      </p:pic>
      <p:sp>
        <p:nvSpPr>
          <p:cNvPr id="7" name="ZoneTexte 6"/>
          <p:cNvSpPr txBox="1"/>
          <p:nvPr/>
        </p:nvSpPr>
        <p:spPr>
          <a:xfrm>
            <a:off x="9112469" y="1860331"/>
            <a:ext cx="506870" cy="307777"/>
          </a:xfrm>
          <a:prstGeom prst="rect">
            <a:avLst/>
          </a:prstGeom>
          <a:noFill/>
        </p:spPr>
        <p:txBody>
          <a:bodyPr wrap="none" rtlCol="0">
            <a:spAutoFit/>
          </a:bodyPr>
          <a:lstStyle/>
          <a:p>
            <a:r>
              <a:rPr lang="fr-FR" sz="1400" dirty="0" smtClean="0">
                <a:solidFill>
                  <a:srgbClr val="FFFF00"/>
                </a:solidFill>
              </a:rPr>
              <a:t>SHIL</a:t>
            </a:r>
            <a:endParaRPr lang="fr-FR" sz="1400" dirty="0">
              <a:solidFill>
                <a:srgbClr val="FFFF00"/>
              </a:solidFill>
            </a:endParaRPr>
          </a:p>
        </p:txBody>
      </p:sp>
      <p:sp>
        <p:nvSpPr>
          <p:cNvPr id="11" name="ZoneTexte 10"/>
          <p:cNvSpPr txBox="1"/>
          <p:nvPr/>
        </p:nvSpPr>
        <p:spPr>
          <a:xfrm>
            <a:off x="3999186" y="1518745"/>
            <a:ext cx="915251" cy="307777"/>
          </a:xfrm>
          <a:prstGeom prst="rect">
            <a:avLst/>
          </a:prstGeom>
          <a:noFill/>
        </p:spPr>
        <p:txBody>
          <a:bodyPr wrap="none" rtlCol="0">
            <a:spAutoFit/>
          </a:bodyPr>
          <a:lstStyle/>
          <a:p>
            <a:r>
              <a:rPr lang="fr-FR" sz="1400" dirty="0" smtClean="0">
                <a:solidFill>
                  <a:srgbClr val="FFFF00"/>
                </a:solidFill>
              </a:rPr>
              <a:t>Split -Pôle</a:t>
            </a:r>
            <a:endParaRPr lang="fr-FR" sz="1400" dirty="0">
              <a:solidFill>
                <a:srgbClr val="FFFF00"/>
              </a:solidFill>
            </a:endParaRPr>
          </a:p>
        </p:txBody>
      </p:sp>
      <p:sp>
        <p:nvSpPr>
          <p:cNvPr id="12" name="ZoneTexte 11"/>
          <p:cNvSpPr txBox="1"/>
          <p:nvPr/>
        </p:nvSpPr>
        <p:spPr>
          <a:xfrm>
            <a:off x="2191407" y="2222938"/>
            <a:ext cx="558166" cy="307777"/>
          </a:xfrm>
          <a:prstGeom prst="rect">
            <a:avLst/>
          </a:prstGeom>
          <a:noFill/>
        </p:spPr>
        <p:txBody>
          <a:bodyPr wrap="none" rtlCol="0">
            <a:spAutoFit/>
          </a:bodyPr>
          <a:lstStyle/>
          <a:p>
            <a:r>
              <a:rPr lang="fr-FR" sz="1400" dirty="0" err="1" smtClean="0">
                <a:solidFill>
                  <a:srgbClr val="FFFF00"/>
                </a:solidFill>
              </a:rPr>
              <a:t>Linac</a:t>
            </a:r>
            <a:endParaRPr lang="fr-FR" sz="1400" dirty="0">
              <a:solidFill>
                <a:srgbClr val="FFFF00"/>
              </a:solidFill>
            </a:endParaRPr>
          </a:p>
        </p:txBody>
      </p:sp>
      <p:sp>
        <p:nvSpPr>
          <p:cNvPr id="13" name="ZoneTexte 12"/>
          <p:cNvSpPr txBox="1"/>
          <p:nvPr/>
        </p:nvSpPr>
        <p:spPr>
          <a:xfrm>
            <a:off x="8749861" y="5039711"/>
            <a:ext cx="1638205" cy="307777"/>
          </a:xfrm>
          <a:prstGeom prst="rect">
            <a:avLst/>
          </a:prstGeom>
          <a:noFill/>
        </p:spPr>
        <p:txBody>
          <a:bodyPr wrap="none" rtlCol="0">
            <a:spAutoFit/>
          </a:bodyPr>
          <a:lstStyle/>
          <a:p>
            <a:r>
              <a:rPr lang="fr-FR" sz="1400" dirty="0" smtClean="0">
                <a:solidFill>
                  <a:srgbClr val="FFFF00"/>
                </a:solidFill>
              </a:rPr>
              <a:t>Salle de carburation</a:t>
            </a:r>
            <a:endParaRPr lang="fr-FR" sz="1400" dirty="0">
              <a:solidFill>
                <a:srgbClr val="FFFF00"/>
              </a:solidFill>
            </a:endParaRPr>
          </a:p>
        </p:txBody>
      </p:sp>
      <p:sp>
        <p:nvSpPr>
          <p:cNvPr id="14" name="ZoneTexte 13"/>
          <p:cNvSpPr txBox="1"/>
          <p:nvPr/>
        </p:nvSpPr>
        <p:spPr>
          <a:xfrm>
            <a:off x="651642" y="2396357"/>
            <a:ext cx="1444626" cy="307777"/>
          </a:xfrm>
          <a:prstGeom prst="rect">
            <a:avLst/>
          </a:prstGeom>
          <a:noFill/>
        </p:spPr>
        <p:txBody>
          <a:bodyPr wrap="none" rtlCol="0">
            <a:spAutoFit/>
          </a:bodyPr>
          <a:lstStyle/>
          <a:p>
            <a:r>
              <a:rPr lang="fr-FR" sz="1400" dirty="0" smtClean="0">
                <a:solidFill>
                  <a:srgbClr val="FFFF00"/>
                </a:solidFill>
              </a:rPr>
              <a:t>Ligne 320 </a:t>
            </a:r>
            <a:r>
              <a:rPr lang="fr-FR" sz="1400" dirty="0" err="1" smtClean="0">
                <a:solidFill>
                  <a:srgbClr val="FFFF00"/>
                </a:solidFill>
              </a:rPr>
              <a:t>Bachus</a:t>
            </a:r>
            <a:endParaRPr lang="fr-FR" sz="1400" dirty="0">
              <a:solidFill>
                <a:srgbClr val="FFFF00"/>
              </a:solidFill>
            </a:endParaRPr>
          </a:p>
        </p:txBody>
      </p:sp>
      <p:sp>
        <p:nvSpPr>
          <p:cNvPr id="15" name="ZoneTexte 14"/>
          <p:cNvSpPr txBox="1"/>
          <p:nvPr/>
        </p:nvSpPr>
        <p:spPr>
          <a:xfrm>
            <a:off x="5186855" y="5785944"/>
            <a:ext cx="766941" cy="307777"/>
          </a:xfrm>
          <a:prstGeom prst="rect">
            <a:avLst/>
          </a:prstGeom>
          <a:noFill/>
        </p:spPr>
        <p:txBody>
          <a:bodyPr wrap="none" rtlCol="0">
            <a:spAutoFit/>
          </a:bodyPr>
          <a:lstStyle/>
          <a:p>
            <a:r>
              <a:rPr lang="fr-FR" sz="1400" dirty="0" smtClean="0">
                <a:solidFill>
                  <a:srgbClr val="FFFF00"/>
                </a:solidFill>
              </a:rPr>
              <a:t>Tandem</a:t>
            </a:r>
            <a:endParaRPr lang="fr-FR" sz="1400" dirty="0">
              <a:solidFill>
                <a:srgbClr val="FFFF00"/>
              </a:solidFill>
            </a:endParaRPr>
          </a:p>
        </p:txBody>
      </p:sp>
      <p:sp>
        <p:nvSpPr>
          <p:cNvPr id="16" name="ZoneTexte 15"/>
          <p:cNvSpPr txBox="1"/>
          <p:nvPr/>
        </p:nvSpPr>
        <p:spPr>
          <a:xfrm>
            <a:off x="751490" y="5796456"/>
            <a:ext cx="885179" cy="307777"/>
          </a:xfrm>
          <a:prstGeom prst="rect">
            <a:avLst/>
          </a:prstGeom>
          <a:noFill/>
        </p:spPr>
        <p:txBody>
          <a:bodyPr wrap="none" rtlCol="0">
            <a:spAutoFit/>
          </a:bodyPr>
          <a:lstStyle/>
          <a:p>
            <a:r>
              <a:rPr lang="fr-FR" sz="1400" dirty="0" smtClean="0">
                <a:solidFill>
                  <a:srgbClr val="FFFF00"/>
                </a:solidFill>
              </a:rPr>
              <a:t>Ligne 510</a:t>
            </a:r>
            <a:endParaRPr lang="fr-FR" sz="1400" dirty="0">
              <a:solidFill>
                <a:srgbClr val="FFFF00"/>
              </a:solidFill>
            </a:endParaRPr>
          </a:p>
        </p:txBody>
      </p:sp>
      <p:sp>
        <p:nvSpPr>
          <p:cNvPr id="17" name="ZoneTexte 16"/>
          <p:cNvSpPr txBox="1"/>
          <p:nvPr/>
        </p:nvSpPr>
        <p:spPr>
          <a:xfrm>
            <a:off x="4030717" y="5670330"/>
            <a:ext cx="713593" cy="307777"/>
          </a:xfrm>
          <a:prstGeom prst="rect">
            <a:avLst/>
          </a:prstGeom>
          <a:noFill/>
        </p:spPr>
        <p:txBody>
          <a:bodyPr wrap="none" rtlCol="0">
            <a:spAutoFit/>
          </a:bodyPr>
          <a:lstStyle/>
          <a:p>
            <a:r>
              <a:rPr lang="fr-FR" sz="1400" dirty="0" smtClean="0">
                <a:solidFill>
                  <a:srgbClr val="FFFF00"/>
                </a:solidFill>
              </a:rPr>
              <a:t>Aimant</a:t>
            </a:r>
            <a:endParaRPr lang="fr-FR" sz="1400" dirty="0">
              <a:solidFill>
                <a:srgbClr val="FFFF00"/>
              </a:solidFill>
            </a:endParaRPr>
          </a:p>
        </p:txBody>
      </p:sp>
      <p:sp>
        <p:nvSpPr>
          <p:cNvPr id="18" name="ZoneTexte 17"/>
          <p:cNvSpPr txBox="1"/>
          <p:nvPr/>
        </p:nvSpPr>
        <p:spPr>
          <a:xfrm>
            <a:off x="604344" y="2853557"/>
            <a:ext cx="1414811" cy="307777"/>
          </a:xfrm>
          <a:prstGeom prst="rect">
            <a:avLst/>
          </a:prstGeom>
          <a:noFill/>
        </p:spPr>
        <p:txBody>
          <a:bodyPr wrap="none" rtlCol="0">
            <a:spAutoFit/>
          </a:bodyPr>
          <a:lstStyle/>
          <a:p>
            <a:r>
              <a:rPr lang="fr-FR" sz="1400" dirty="0" smtClean="0">
                <a:solidFill>
                  <a:srgbClr val="FFFF00"/>
                </a:solidFill>
              </a:rPr>
              <a:t>Ligne 420 </a:t>
            </a:r>
            <a:r>
              <a:rPr lang="fr-FR" sz="1400" dirty="0" err="1" smtClean="0">
                <a:solidFill>
                  <a:srgbClr val="FFFF00"/>
                </a:solidFill>
              </a:rPr>
              <a:t>Orgam</a:t>
            </a:r>
            <a:endParaRPr lang="fr-FR" sz="1400" dirty="0">
              <a:solidFill>
                <a:srgbClr val="FFFF00"/>
              </a:solidFill>
            </a:endParaRP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4</a:t>
            </a:fld>
            <a:endParaRPr lang="fr-FR" dirty="0"/>
          </a:p>
        </p:txBody>
      </p:sp>
      <p:sp>
        <p:nvSpPr>
          <p:cNvPr id="43" name="Titre 3"/>
          <p:cNvSpPr>
            <a:spLocks noGrp="1"/>
          </p:cNvSpPr>
          <p:nvPr>
            <p:ph type="title"/>
          </p:nvPr>
        </p:nvSpPr>
        <p:spPr/>
        <p:txBody>
          <a:bodyPr>
            <a:normAutofit/>
          </a:bodyPr>
          <a:lstStyle/>
          <a:p>
            <a:pPr algn="ctr"/>
            <a:r>
              <a:rPr lang="fr-FR" dirty="0" smtClean="0"/>
              <a:t>Installation ALTO</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9" name="Rectangle 3"/>
          <p:cNvSpPr txBox="1">
            <a:spLocks noChangeArrowheads="1"/>
          </p:cNvSpPr>
          <p:nvPr/>
        </p:nvSpPr>
        <p:spPr bwMode="auto">
          <a:xfrm>
            <a:off x="143339" y="1612900"/>
            <a:ext cx="11713301" cy="4372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indent="0">
              <a:lnSpc>
                <a:spcPct val="90000"/>
              </a:lnSpc>
              <a:buFont typeface="Arial" pitchFamily="34" charset="0"/>
              <a:buNone/>
            </a:pPr>
            <a:r>
              <a:rPr lang="fr-FR" altLang="fr-FR" sz="1400" b="1" u="sng" dirty="0" smtClean="0">
                <a:solidFill>
                  <a:srgbClr val="0070C0"/>
                </a:solidFill>
                <a:latin typeface="+mn-lt"/>
                <a:ea typeface="Verdana" pitchFamily="34" charset="0"/>
                <a:cs typeface="Verdana" pitchFamily="34" charset="0"/>
              </a:rPr>
              <a:t>Description technique </a:t>
            </a:r>
          </a:p>
          <a:p>
            <a:pPr marL="0" indent="0">
              <a:lnSpc>
                <a:spcPct val="90000"/>
              </a:lnSpc>
              <a:buFont typeface="Arial" pitchFamily="34" charset="0"/>
              <a:buNone/>
            </a:pPr>
            <a:endParaRPr lang="fr-FR" altLang="fr-FR" sz="1400" b="1" u="sng" dirty="0" smtClean="0">
              <a:solidFill>
                <a:srgbClr val="0070C0"/>
              </a:solidFill>
              <a:latin typeface="+mn-lt"/>
              <a:ea typeface="Verdana" pitchFamily="34" charset="0"/>
              <a:cs typeface="Verdana" pitchFamily="34" charset="0"/>
            </a:endParaRPr>
          </a:p>
          <a:p>
            <a:pPr>
              <a:lnSpc>
                <a:spcPct val="90000"/>
              </a:lnSpc>
            </a:pPr>
            <a:r>
              <a:rPr lang="fr-FR" altLang="fr-FR" sz="1400" dirty="0" smtClean="0">
                <a:latin typeface="+mn-lt"/>
                <a:ea typeface="Verdana" pitchFamily="34" charset="0"/>
                <a:cs typeface="Verdana" pitchFamily="34" charset="0"/>
              </a:rPr>
              <a:t>L’installation ALTO abrite deux accélérateurs </a:t>
            </a:r>
            <a:r>
              <a:rPr lang="fr-FR" sz="1400" dirty="0" smtClean="0">
                <a:latin typeface="+mn-lt"/>
                <a:ea typeface="Verdana" pitchFamily="34" charset="0"/>
                <a:cs typeface="Verdana" pitchFamily="34" charset="0"/>
              </a:rPr>
              <a:t>linéaires, un électrostatique de 15 MV et un d’électrons de 50 MeV -10μ, d’un laboratoire de fabrication des cibles en carbure d’uranium UCx, d’un laboratoire de fabrication des couches minces, de 2 séparateurs d’isotopes on ligne et hors ligne, des grands instruments scientifiques associés (2 spectromètres de masse Bacchus et Split-pôle, des multidétecteurs AGAT, NUBALL, BEDO, TETRA), d’un banc de test des sources stables, d’une plateforme lasers et de 10 lignes expérimentales. </a:t>
            </a:r>
            <a:r>
              <a:rPr lang="fr-FR" altLang="fr-FR" sz="1400" b="1" u="sng" dirty="0">
                <a:solidFill>
                  <a:srgbClr val="0070C0"/>
                </a:solidFill>
                <a:latin typeface="+mn-lt"/>
                <a:ea typeface="Verdana" pitchFamily="34" charset="0"/>
                <a:cs typeface="Verdana" pitchFamily="34" charset="0"/>
              </a:rPr>
              <a:t/>
            </a:r>
            <a:br>
              <a:rPr lang="fr-FR" altLang="fr-FR" sz="1400" b="1" u="sng" dirty="0">
                <a:solidFill>
                  <a:srgbClr val="0070C0"/>
                </a:solidFill>
                <a:latin typeface="+mn-lt"/>
                <a:ea typeface="Verdana" pitchFamily="34" charset="0"/>
                <a:cs typeface="Verdana" pitchFamily="34" charset="0"/>
              </a:rPr>
            </a:br>
            <a:endParaRPr lang="fr-FR" altLang="fr-FR" sz="1400" b="1" u="sng" dirty="0" smtClean="0">
              <a:solidFill>
                <a:srgbClr val="0070C0"/>
              </a:solidFill>
              <a:latin typeface="+mn-lt"/>
              <a:ea typeface="Verdana" pitchFamily="34" charset="0"/>
              <a:cs typeface="Verdana" pitchFamily="34" charset="0"/>
            </a:endParaRPr>
          </a:p>
          <a:p>
            <a:pPr>
              <a:lnSpc>
                <a:spcPct val="90000"/>
              </a:lnSpc>
            </a:pPr>
            <a:r>
              <a:rPr lang="fr-FR" sz="1400" b="1" u="sng" dirty="0" smtClean="0">
                <a:solidFill>
                  <a:srgbClr val="0070C0"/>
                </a:solidFill>
                <a:latin typeface="+mn-lt"/>
                <a:cs typeface="Arial" pitchFamily="34" charset="0"/>
              </a:rPr>
              <a:t>L'objectif</a:t>
            </a:r>
            <a:endParaRPr lang="fr-FR" sz="1400" b="1" u="sng" dirty="0" smtClean="0">
              <a:solidFill>
                <a:srgbClr val="0070C0"/>
              </a:solidFill>
              <a:latin typeface="+mn-lt"/>
              <a:ea typeface="Verdana" pitchFamily="34" charset="0"/>
              <a:cs typeface="Verdana" pitchFamily="34" charset="0"/>
            </a:endParaRPr>
          </a:p>
          <a:p>
            <a:pPr>
              <a:lnSpc>
                <a:spcPct val="90000"/>
              </a:lnSpc>
              <a:buFontTx/>
              <a:buChar char="-"/>
            </a:pPr>
            <a:r>
              <a:rPr lang="fr-FR" sz="1400" dirty="0" smtClean="0">
                <a:latin typeface="+mn-lt"/>
                <a:ea typeface="Verdana" pitchFamily="34" charset="0"/>
                <a:cs typeface="Verdana" pitchFamily="34" charset="0"/>
              </a:rPr>
              <a:t>Fournir des faisceaux d'ions stables et radioactifs avec un support technique pour les expériences.</a:t>
            </a:r>
            <a:br>
              <a:rPr lang="fr-FR" sz="1400" dirty="0" smtClean="0">
                <a:latin typeface="+mn-lt"/>
                <a:ea typeface="Verdana" pitchFamily="34" charset="0"/>
                <a:cs typeface="Verdana" pitchFamily="34" charset="0"/>
              </a:rPr>
            </a:br>
            <a:r>
              <a:rPr lang="fr-FR" sz="1400" dirty="0" smtClean="0">
                <a:latin typeface="+mn-lt"/>
                <a:ea typeface="Verdana" pitchFamily="34" charset="0"/>
                <a:cs typeface="Verdana" pitchFamily="34" charset="0"/>
              </a:rPr>
              <a:t>-Développement de sources d'ions et de cibles d'actinides épaisses pour la production de RIB.</a:t>
            </a:r>
            <a:br>
              <a:rPr lang="fr-FR" sz="1400" dirty="0" smtClean="0">
                <a:latin typeface="+mn-lt"/>
                <a:ea typeface="Verdana" pitchFamily="34" charset="0"/>
                <a:cs typeface="Verdana" pitchFamily="34" charset="0"/>
              </a:rPr>
            </a:br>
            <a:r>
              <a:rPr lang="fr-FR" sz="1400" dirty="0" smtClean="0">
                <a:latin typeface="+mn-lt"/>
                <a:ea typeface="Verdana" pitchFamily="34" charset="0"/>
                <a:cs typeface="Verdana" pitchFamily="34" charset="0"/>
              </a:rPr>
              <a:t>-Développement de cibles minces stables et radioactives pour des expériences.</a:t>
            </a:r>
            <a:endParaRPr lang="fr-FR" altLang="fr-FR" sz="1400" u="sng" dirty="0" smtClean="0">
              <a:latin typeface="+mn-lt"/>
              <a:ea typeface="Verdana" pitchFamily="34" charset="0"/>
              <a:cs typeface="Verdana" pitchFamily="34" charset="0"/>
            </a:endParaRPr>
          </a:p>
          <a:p>
            <a:pPr marL="0" indent="0">
              <a:lnSpc>
                <a:spcPct val="90000"/>
              </a:lnSpc>
            </a:pPr>
            <a:r>
              <a:rPr lang="fr-FR" altLang="fr-FR" sz="1200" b="1" dirty="0" smtClean="0">
                <a:solidFill>
                  <a:schemeClr val="accent3">
                    <a:lumMod val="75000"/>
                  </a:schemeClr>
                </a:solidFill>
              </a:rPr>
              <a:t>          </a:t>
            </a:r>
          </a:p>
          <a:p>
            <a:pPr marL="0" indent="0">
              <a:lnSpc>
                <a:spcPct val="90000"/>
              </a:lnSpc>
              <a:buFont typeface="Arial" pitchFamily="34" charset="0"/>
              <a:buNone/>
            </a:pPr>
            <a:endParaRPr lang="fr-FR" altLang="fr-FR" sz="1200" b="1" dirty="0" smtClean="0">
              <a:solidFill>
                <a:schemeClr val="accent3">
                  <a:lumMod val="75000"/>
                </a:schemeClr>
              </a:solidFill>
            </a:endParaRPr>
          </a:p>
          <a:p>
            <a:pPr>
              <a:lnSpc>
                <a:spcPct val="90000"/>
              </a:lnSpc>
            </a:pPr>
            <a:r>
              <a:rPr lang="fr-FR" altLang="fr-FR" sz="1200" b="1" dirty="0" smtClean="0">
                <a:solidFill>
                  <a:schemeClr val="accent3">
                    <a:lumMod val="75000"/>
                  </a:schemeClr>
                </a:solidFill>
              </a:rPr>
              <a:t>                                  Tandem                                                                          Linac                                     </a:t>
            </a:r>
            <a:endParaRPr lang="fr-FR" altLang="fr-FR" sz="1200" dirty="0" smtClean="0">
              <a:solidFill>
                <a:schemeClr val="tx2">
                  <a:lumMod val="75000"/>
                </a:schemeClr>
              </a:solidFill>
            </a:endParaRPr>
          </a:p>
          <a:p>
            <a:pPr lvl="1">
              <a:lnSpc>
                <a:spcPct val="90000"/>
              </a:lnSpc>
            </a:pPr>
            <a:endParaRPr lang="fr-FR" altLang="fr-FR" sz="1200" dirty="0" smtClean="0">
              <a:solidFill>
                <a:schemeClr val="tx2">
                  <a:lumMod val="75000"/>
                </a:schemeClr>
              </a:solidFill>
            </a:endParaRPr>
          </a:p>
          <a:p>
            <a:pPr lvl="1">
              <a:lnSpc>
                <a:spcPct val="90000"/>
              </a:lnSpc>
            </a:pPr>
            <a:endParaRPr lang="fr-FR" altLang="fr-FR" sz="1200" dirty="0" smtClean="0">
              <a:solidFill>
                <a:schemeClr val="tx2">
                  <a:lumMod val="75000"/>
                </a:schemeClr>
              </a:solidFill>
            </a:endParaRPr>
          </a:p>
          <a:p>
            <a:pPr lvl="1">
              <a:buFont typeface="Arial" pitchFamily="34" charset="0"/>
              <a:buChar char="•"/>
            </a:pPr>
            <a:endParaRPr lang="fr-FR" altLang="fr-FR" sz="1200" b="1" dirty="0" smtClean="0">
              <a:solidFill>
                <a:schemeClr val="accent3">
                  <a:lumMod val="75000"/>
                </a:schemeClr>
              </a:solidFill>
            </a:endParaRPr>
          </a:p>
          <a:p>
            <a:r>
              <a:rPr lang="fr-FR" sz="1100" b="1" dirty="0" smtClean="0">
                <a:solidFill>
                  <a:schemeClr val="accent6">
                    <a:lumMod val="50000"/>
                  </a:schemeClr>
                </a:solidFill>
              </a:rPr>
              <a:t>	                                           </a:t>
            </a:r>
          </a:p>
          <a:p>
            <a:endParaRPr lang="fr-FR" sz="1100" b="1" dirty="0" smtClean="0">
              <a:solidFill>
                <a:schemeClr val="accent6">
                  <a:lumMod val="50000"/>
                </a:schemeClr>
              </a:solidFill>
            </a:endParaRPr>
          </a:p>
          <a:p>
            <a:endParaRPr lang="fr-FR" sz="1100" b="1" dirty="0" smtClean="0">
              <a:solidFill>
                <a:schemeClr val="accent6">
                  <a:lumMod val="50000"/>
                </a:schemeClr>
              </a:solidFill>
            </a:endParaRPr>
          </a:p>
          <a:p>
            <a:pPr lvl="1"/>
            <a:r>
              <a:rPr lang="fr-FR" sz="1100" b="1" dirty="0" smtClean="0">
                <a:solidFill>
                  <a:schemeClr val="accent6">
                    <a:lumMod val="50000"/>
                  </a:schemeClr>
                </a:solidFill>
              </a:rPr>
              <a:t>		</a:t>
            </a: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a:solidFill>
                <a:srgbClr val="4D4D4D"/>
              </a:solidFill>
            </a:endParaRPr>
          </a:p>
          <a:p>
            <a:pPr marL="0" indent="0">
              <a:lnSpc>
                <a:spcPct val="90000"/>
              </a:lnSpc>
              <a:buFont typeface="Arial" pitchFamily="34" charset="0"/>
              <a:buNone/>
            </a:pPr>
            <a:endParaRPr lang="fr-FR" altLang="fr-FR" sz="1200" b="1" dirty="0" smtClean="0">
              <a:solidFill>
                <a:srgbClr val="0070C0"/>
              </a:solidFill>
            </a:endParaRPr>
          </a:p>
        </p:txBody>
      </p:sp>
      <p:pic>
        <p:nvPicPr>
          <p:cNvPr id="10" name="Picture 6" descr="L'image “http://ipnweb.in2p3.fr/%7etandem/ressources/images/phototank2.jpg” ne peut pas être affichée. Elle contient des erreurs."/>
          <p:cNvPicPr>
            <a:picLocks noChangeAspect="1" noChangeArrowheads="1"/>
          </p:cNvPicPr>
          <p:nvPr/>
        </p:nvPicPr>
        <p:blipFill>
          <a:blip r:embed="rId2" cstate="print"/>
          <a:srcRect/>
          <a:stretch>
            <a:fillRect/>
          </a:stretch>
        </p:blipFill>
        <p:spPr bwMode="auto">
          <a:xfrm>
            <a:off x="421871" y="4371552"/>
            <a:ext cx="3705629" cy="1969332"/>
          </a:xfrm>
          <a:prstGeom prst="rect">
            <a:avLst/>
          </a:prstGeom>
          <a:noFill/>
          <a:ln w="9525">
            <a:noFill/>
            <a:miter lim="800000"/>
            <a:headEnd/>
            <a:tailEnd/>
          </a:ln>
        </p:spPr>
      </p:pic>
      <p:pic>
        <p:nvPicPr>
          <p:cNvPr id="11" name="Picture 26" descr="\\Ipntdmnt1\transferts\curaudeau\TANDEM ALTO\P6160084.JPG"/>
          <p:cNvPicPr>
            <a:picLocks noChangeAspect="1" noChangeArrowheads="1"/>
          </p:cNvPicPr>
          <p:nvPr/>
        </p:nvPicPr>
        <p:blipFill>
          <a:blip r:embed="rId3" cstate="print"/>
          <a:srcRect/>
          <a:stretch>
            <a:fillRect/>
          </a:stretch>
        </p:blipFill>
        <p:spPr bwMode="auto">
          <a:xfrm>
            <a:off x="4881866" y="4371552"/>
            <a:ext cx="3995434" cy="1969332"/>
          </a:xfrm>
          <a:prstGeom prst="rect">
            <a:avLst/>
          </a:prstGeom>
          <a:noFill/>
          <a:ln w="9525">
            <a:noFill/>
            <a:miter lim="800000"/>
            <a:headEnd/>
            <a:tailEnd/>
          </a:ln>
        </p:spPr>
      </p:pic>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5</a:t>
            </a:fld>
            <a:endParaRPr lang="fr-FR" dirty="0"/>
          </a:p>
        </p:txBody>
      </p:sp>
      <p:sp>
        <p:nvSpPr>
          <p:cNvPr id="43" name="Titre 3"/>
          <p:cNvSpPr>
            <a:spLocks noGrp="1"/>
          </p:cNvSpPr>
          <p:nvPr>
            <p:ph type="title"/>
          </p:nvPr>
        </p:nvSpPr>
        <p:spPr/>
        <p:txBody>
          <a:bodyPr>
            <a:normAutofit/>
          </a:bodyPr>
          <a:lstStyle/>
          <a:p>
            <a:pPr algn="ctr"/>
            <a:r>
              <a:rPr lang="fr-FR" dirty="0" smtClean="0"/>
              <a:t>Installation ALTO</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3"/>
          <p:cNvSpPr txBox="1">
            <a:spLocks noChangeArrowheads="1"/>
          </p:cNvSpPr>
          <p:nvPr/>
        </p:nvSpPr>
        <p:spPr bwMode="auto">
          <a:xfrm>
            <a:off x="0" y="1473200"/>
            <a:ext cx="11713301" cy="509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pPr>
            <a:r>
              <a:rPr lang="fr-FR" altLang="fr-FR" sz="1400" b="1" u="sng" dirty="0" smtClean="0">
                <a:solidFill>
                  <a:srgbClr val="0070C0"/>
                </a:solidFill>
                <a:latin typeface="+mn-lt"/>
              </a:rPr>
              <a:t>Description scientifique</a:t>
            </a:r>
          </a:p>
          <a:p>
            <a:pPr algn="just">
              <a:lnSpc>
                <a:spcPct val="90000"/>
              </a:lnSpc>
            </a:pPr>
            <a:r>
              <a:rPr lang="fr-FR" altLang="fr-FR" sz="1400" dirty="0" smtClean="0">
                <a:latin typeface="+mn-lt"/>
              </a:rPr>
              <a:t>ALTO est une installation qui combine des possibilités des mesures avec des faisceaux stables et radioactifs pour des études de physique nucléaire fondamentale, l’astrophysique, physique des solides et de physique atomique. Elle fournit des faisceaux pour des collaborations locales et internationales. Les expériences sont approuvées par un comité international (PAC).</a:t>
            </a:r>
          </a:p>
          <a:p>
            <a:pPr>
              <a:lnSpc>
                <a:spcPct val="90000"/>
              </a:lnSpc>
            </a:pPr>
            <a:endParaRPr lang="fr-FR" altLang="fr-FR" sz="1400" b="1" dirty="0" smtClean="0">
              <a:solidFill>
                <a:srgbClr val="FF0000"/>
              </a:solidFill>
              <a:latin typeface="+mn-lt"/>
            </a:endParaRPr>
          </a:p>
          <a:p>
            <a:pPr>
              <a:lnSpc>
                <a:spcPct val="90000"/>
              </a:lnSpc>
            </a:pPr>
            <a:r>
              <a:rPr lang="fr-FR" altLang="fr-FR" sz="1400" b="1" u="sng" dirty="0" smtClean="0">
                <a:solidFill>
                  <a:srgbClr val="0070C0"/>
                </a:solidFill>
                <a:latin typeface="+mn-lt"/>
              </a:rPr>
              <a:t>Thématiques scientifiques par équipement</a:t>
            </a:r>
            <a:r>
              <a:rPr lang="fr-FR" altLang="fr-FR" sz="1400" b="1" dirty="0" smtClean="0">
                <a:solidFill>
                  <a:srgbClr val="0070C0"/>
                </a:solidFill>
                <a:latin typeface="+mn-lt"/>
              </a:rPr>
              <a:t>: </a:t>
            </a:r>
          </a:p>
          <a:p>
            <a:pPr>
              <a:lnSpc>
                <a:spcPct val="90000"/>
              </a:lnSpc>
            </a:pPr>
            <a:r>
              <a:rPr lang="fr-FR" altLang="fr-FR" sz="1400" dirty="0" smtClean="0">
                <a:latin typeface="+mn-lt"/>
              </a:rPr>
              <a:t>Au moins </a:t>
            </a:r>
            <a:r>
              <a:rPr lang="fr-FR" altLang="fr-FR" sz="1400" b="1" dirty="0" smtClean="0">
                <a:latin typeface="+mn-lt"/>
              </a:rPr>
              <a:t>11 publications par an, </a:t>
            </a:r>
            <a:r>
              <a:rPr lang="fr-FR" altLang="fr-FR" sz="1400" dirty="0" smtClean="0">
                <a:latin typeface="+mn-lt"/>
              </a:rPr>
              <a:t>au moins </a:t>
            </a:r>
            <a:r>
              <a:rPr lang="fr-FR" altLang="fr-FR" sz="1400" b="1" dirty="0" smtClean="0">
                <a:latin typeface="+mn-lt"/>
              </a:rPr>
              <a:t>16 thésards de 2014 à 2017 </a:t>
            </a:r>
            <a:r>
              <a:rPr lang="fr-FR" altLang="fr-FR" sz="1400" dirty="0" smtClean="0">
                <a:latin typeface="+mn-lt"/>
              </a:rPr>
              <a:t>dont</a:t>
            </a:r>
            <a:r>
              <a:rPr lang="fr-FR" altLang="fr-FR" sz="1400" b="1" dirty="0" smtClean="0">
                <a:latin typeface="+mn-lt"/>
              </a:rPr>
              <a:t> 10 nationaux</a:t>
            </a:r>
            <a:r>
              <a:rPr lang="fr-FR" altLang="fr-FR" sz="1400" dirty="0" smtClean="0">
                <a:latin typeface="+mn-lt"/>
              </a:rPr>
              <a:t>.</a:t>
            </a:r>
          </a:p>
          <a:p>
            <a:pPr lvl="1">
              <a:lnSpc>
                <a:spcPct val="90000"/>
              </a:lnSpc>
              <a:buFont typeface="Arial" pitchFamily="34" charset="0"/>
              <a:buChar char="•"/>
            </a:pPr>
            <a:endParaRPr lang="fr-FR" altLang="fr-FR" sz="1400" dirty="0" smtClean="0">
              <a:solidFill>
                <a:srgbClr val="4D4D4D"/>
              </a:solidFill>
              <a:latin typeface="+mn-lt"/>
            </a:endParaRPr>
          </a:p>
          <a:p>
            <a:pPr lvl="1" algn="just">
              <a:lnSpc>
                <a:spcPct val="90000"/>
              </a:lnSpc>
              <a:buFont typeface="Arial" pitchFamily="34" charset="0"/>
              <a:buChar char="•"/>
            </a:pPr>
            <a:r>
              <a:rPr lang="fr-FR" altLang="fr-FR" sz="1400" dirty="0" smtClean="0">
                <a:latin typeface="+mn-lt"/>
              </a:rPr>
              <a:t>Equipement 1: </a:t>
            </a:r>
            <a:r>
              <a:rPr lang="fr-FR" altLang="fr-FR" sz="1400" b="1" dirty="0" smtClean="0">
                <a:latin typeface="+mn-lt"/>
              </a:rPr>
              <a:t>Spectroscopie gamma</a:t>
            </a:r>
            <a:r>
              <a:rPr lang="fr-FR" altLang="fr-FR" sz="1400" dirty="0" smtClean="0">
                <a:latin typeface="+mn-lt"/>
              </a:rPr>
              <a:t> – ORGAM, </a:t>
            </a:r>
            <a:r>
              <a:rPr lang="fr-FR" altLang="fr-FR" sz="1400" dirty="0" err="1" smtClean="0">
                <a:latin typeface="+mn-lt"/>
              </a:rPr>
              <a:t>Minorca</a:t>
            </a:r>
            <a:r>
              <a:rPr lang="fr-FR" altLang="fr-FR" sz="1400" dirty="0" smtClean="0">
                <a:latin typeface="+mn-lt"/>
              </a:rPr>
              <a:t>, Paris, nu-</a:t>
            </a:r>
            <a:r>
              <a:rPr lang="fr-FR" altLang="fr-FR" sz="1400" dirty="0" err="1" smtClean="0">
                <a:latin typeface="+mn-lt"/>
              </a:rPr>
              <a:t>ball</a:t>
            </a:r>
            <a:r>
              <a:rPr lang="fr-FR" altLang="fr-FR" sz="1400" dirty="0" smtClean="0">
                <a:latin typeface="+mn-lt"/>
              </a:rPr>
              <a:t>. Responsable I. </a:t>
            </a:r>
            <a:r>
              <a:rPr lang="fr-FR" altLang="fr-FR" sz="1400" dirty="0" err="1" smtClean="0">
                <a:latin typeface="+mn-lt"/>
              </a:rPr>
              <a:t>Matea</a:t>
            </a:r>
            <a:r>
              <a:rPr lang="fr-FR" altLang="fr-FR" sz="1400" dirty="0" smtClean="0">
                <a:latin typeface="+mn-lt"/>
              </a:rPr>
              <a:t>/M. </a:t>
            </a:r>
            <a:r>
              <a:rPr lang="fr-FR" altLang="fr-FR" sz="1400" dirty="0" err="1" smtClean="0">
                <a:latin typeface="+mn-lt"/>
              </a:rPr>
              <a:t>Lebois</a:t>
            </a:r>
            <a:r>
              <a:rPr lang="fr-FR" altLang="fr-FR" sz="1400" dirty="0" smtClean="0">
                <a:latin typeface="+mn-lt"/>
              </a:rPr>
              <a:t>. Des différentes manips sont effectuées régulièrement. </a:t>
            </a:r>
            <a:r>
              <a:rPr lang="fr-FR" altLang="fr-FR" sz="1400" b="1" dirty="0" smtClean="0">
                <a:latin typeface="+mn-lt"/>
              </a:rPr>
              <a:t>Une publication en PRL </a:t>
            </a:r>
            <a:r>
              <a:rPr lang="fr-FR" altLang="fr-FR" sz="1400" dirty="0" smtClean="0">
                <a:latin typeface="+mn-lt"/>
              </a:rPr>
              <a:t>(Public </a:t>
            </a:r>
            <a:r>
              <a:rPr lang="fr-FR" altLang="fr-FR" sz="1400" dirty="0" err="1" smtClean="0">
                <a:latin typeface="+mn-lt"/>
              </a:rPr>
              <a:t>Review</a:t>
            </a:r>
            <a:r>
              <a:rPr lang="fr-FR" altLang="fr-FR" sz="1400" dirty="0" smtClean="0">
                <a:latin typeface="+mn-lt"/>
              </a:rPr>
              <a:t> </a:t>
            </a:r>
            <a:r>
              <a:rPr lang="fr-FR" altLang="fr-FR" sz="1400" dirty="0" err="1" smtClean="0">
                <a:latin typeface="+mn-lt"/>
              </a:rPr>
              <a:t>Letters</a:t>
            </a:r>
            <a:r>
              <a:rPr lang="fr-FR" altLang="fr-FR" sz="1400" dirty="0" smtClean="0">
                <a:latin typeface="+mn-lt"/>
              </a:rPr>
              <a:t>) </a:t>
            </a:r>
            <a:r>
              <a:rPr lang="fr-FR" altLang="fr-FR" sz="1400" b="1" dirty="0" smtClean="0">
                <a:latin typeface="+mn-lt"/>
              </a:rPr>
              <a:t>en 2015</a:t>
            </a:r>
            <a:r>
              <a:rPr lang="fr-FR" altLang="fr-FR" sz="1400" dirty="0" smtClean="0">
                <a:latin typeface="+mn-lt"/>
              </a:rPr>
              <a:t> sur l’application de méthode de RIV en géométrie de faisceau radioactif. </a:t>
            </a:r>
            <a:r>
              <a:rPr lang="fr-FR" altLang="fr-FR" sz="1400" b="1" dirty="0" smtClean="0">
                <a:latin typeface="+mn-lt"/>
              </a:rPr>
              <a:t>Une thèse soutenue</a:t>
            </a:r>
            <a:r>
              <a:rPr lang="fr-FR" altLang="fr-FR" sz="1400" dirty="0" smtClean="0">
                <a:latin typeface="+mn-lt"/>
              </a:rPr>
              <a:t> en janvier 2016 (A. </a:t>
            </a:r>
            <a:r>
              <a:rPr lang="fr-FR" altLang="fr-FR" sz="1400" dirty="0" err="1" smtClean="0">
                <a:latin typeface="+mn-lt"/>
              </a:rPr>
              <a:t>Kusoglu</a:t>
            </a:r>
            <a:r>
              <a:rPr lang="fr-FR" altLang="fr-FR" sz="1400" dirty="0" smtClean="0">
                <a:latin typeface="+mn-lt"/>
              </a:rPr>
              <a:t>, U. d’Istanbul et U. Paris-Sud). L’analyse des données de </a:t>
            </a:r>
            <a:r>
              <a:rPr lang="fr-FR" altLang="fr-FR" sz="1400" dirty="0" err="1" smtClean="0">
                <a:latin typeface="+mn-lt"/>
              </a:rPr>
              <a:t>Minorca</a:t>
            </a:r>
            <a:r>
              <a:rPr lang="fr-FR" altLang="fr-FR" sz="1400" dirty="0" smtClean="0">
                <a:latin typeface="+mn-lt"/>
              </a:rPr>
              <a:t> (en total 7 manip réussies en 2014 et 2015) sont en cours d’analyses. </a:t>
            </a:r>
          </a:p>
          <a:p>
            <a:pPr lvl="1">
              <a:lnSpc>
                <a:spcPct val="90000"/>
              </a:lnSpc>
              <a:buFont typeface="Arial" pitchFamily="34" charset="0"/>
              <a:buChar char="•"/>
            </a:pPr>
            <a:endParaRPr lang="fr-FR" altLang="fr-FR" sz="1400" dirty="0" smtClean="0">
              <a:latin typeface="+mn-lt"/>
            </a:endParaRPr>
          </a:p>
          <a:p>
            <a:pPr lvl="1" algn="just">
              <a:lnSpc>
                <a:spcPct val="90000"/>
              </a:lnSpc>
              <a:buFont typeface="Arial" pitchFamily="34" charset="0"/>
              <a:buChar char="•"/>
            </a:pPr>
            <a:r>
              <a:rPr lang="fr-FR" altLang="fr-FR" sz="1400" dirty="0" smtClean="0">
                <a:latin typeface="+mn-lt"/>
              </a:rPr>
              <a:t>Equipement 2: </a:t>
            </a:r>
            <a:r>
              <a:rPr lang="fr-FR" altLang="fr-FR" sz="1400" b="1" dirty="0" smtClean="0">
                <a:latin typeface="+mn-lt"/>
              </a:rPr>
              <a:t>Licorne</a:t>
            </a:r>
            <a:r>
              <a:rPr lang="fr-FR" altLang="fr-FR" sz="1400" dirty="0" smtClean="0">
                <a:latin typeface="+mn-lt"/>
              </a:rPr>
              <a:t> – source des neutrons de haute énergie (.7 – 7 MeV). Responsables J. Wilson et M. </a:t>
            </a:r>
            <a:r>
              <a:rPr lang="fr-FR" altLang="fr-FR" sz="1400" dirty="0" err="1" smtClean="0">
                <a:latin typeface="+mn-lt"/>
              </a:rPr>
              <a:t>Lebois</a:t>
            </a:r>
            <a:r>
              <a:rPr lang="fr-FR" altLang="fr-FR" sz="1400" dirty="0" smtClean="0">
                <a:latin typeface="+mn-lt"/>
              </a:rPr>
              <a:t>. Des études ont été effectuées en 2015 en utilisant le spectromètre gamma avec </a:t>
            </a:r>
            <a:r>
              <a:rPr lang="fr-FR" altLang="fr-FR" sz="1400" dirty="0" err="1" smtClean="0">
                <a:latin typeface="+mn-lt"/>
              </a:rPr>
              <a:t>Minorca</a:t>
            </a:r>
            <a:r>
              <a:rPr lang="fr-FR" altLang="fr-FR" sz="1400" dirty="0" smtClean="0">
                <a:latin typeface="+mn-lt"/>
              </a:rPr>
              <a:t> et la fission d’une cible massive de </a:t>
            </a:r>
            <a:r>
              <a:rPr lang="fr-FR" altLang="fr-FR" sz="1400" baseline="30000" dirty="0" smtClean="0">
                <a:latin typeface="+mn-lt"/>
              </a:rPr>
              <a:t>238</a:t>
            </a:r>
            <a:r>
              <a:rPr lang="fr-FR" altLang="fr-FR" sz="1400" dirty="0" smtClean="0">
                <a:latin typeface="+mn-lt"/>
              </a:rPr>
              <a:t>U (~30 g). </a:t>
            </a:r>
            <a:r>
              <a:rPr lang="fr-FR" altLang="fr-FR" sz="1400" b="1" dirty="0" smtClean="0">
                <a:latin typeface="+mn-lt"/>
              </a:rPr>
              <a:t>Un thésard d’IPN</a:t>
            </a:r>
            <a:r>
              <a:rPr lang="fr-FR" altLang="fr-FR" sz="1400" dirty="0" smtClean="0">
                <a:latin typeface="+mn-lt"/>
              </a:rPr>
              <a:t> travaille exclusivement sur ces données.</a:t>
            </a:r>
          </a:p>
          <a:p>
            <a:pPr lvl="1">
              <a:lnSpc>
                <a:spcPct val="90000"/>
              </a:lnSpc>
              <a:buFont typeface="Arial" pitchFamily="34" charset="0"/>
              <a:buChar char="•"/>
            </a:pPr>
            <a:endParaRPr lang="fr-FR" altLang="fr-FR" sz="1400" dirty="0" smtClean="0">
              <a:latin typeface="+mn-lt"/>
            </a:endParaRPr>
          </a:p>
          <a:p>
            <a:pPr lvl="1" algn="just">
              <a:lnSpc>
                <a:spcPct val="90000"/>
              </a:lnSpc>
              <a:buFont typeface="Arial" pitchFamily="34" charset="0"/>
              <a:buChar char="•"/>
            </a:pPr>
            <a:r>
              <a:rPr lang="fr-FR" altLang="fr-FR" sz="1400" dirty="0" smtClean="0">
                <a:latin typeface="+mn-lt"/>
              </a:rPr>
              <a:t>Equipement 3: </a:t>
            </a:r>
            <a:r>
              <a:rPr lang="fr-FR" altLang="fr-FR" sz="1400" b="1" dirty="0" smtClean="0">
                <a:latin typeface="+mn-lt"/>
              </a:rPr>
              <a:t>Spectromètre Split-Pole</a:t>
            </a:r>
            <a:r>
              <a:rPr lang="fr-FR" altLang="fr-FR" sz="1400" dirty="0" smtClean="0">
                <a:latin typeface="+mn-lt"/>
              </a:rPr>
              <a:t> – réactions nucléaires d’intérêts de structure nucléaire et d’astrophysique nucléaire. Responsable I. Stefan. Une à deux campagnes par an sont normalement programmées. C’est une installation unique qui attire des collaborations internationales de haut niveau.</a:t>
            </a:r>
          </a:p>
          <a:p>
            <a:pPr lvl="1">
              <a:lnSpc>
                <a:spcPct val="90000"/>
              </a:lnSpc>
              <a:buFont typeface="Arial" pitchFamily="34" charset="0"/>
              <a:buChar char="•"/>
            </a:pPr>
            <a:endParaRPr lang="fr-FR" altLang="fr-FR" sz="1400" dirty="0" smtClean="0">
              <a:latin typeface="+mn-lt"/>
            </a:endParaRPr>
          </a:p>
          <a:p>
            <a:pPr lvl="1" algn="just">
              <a:lnSpc>
                <a:spcPct val="90000"/>
              </a:lnSpc>
              <a:buFont typeface="Arial" pitchFamily="34" charset="0"/>
              <a:buChar char="•"/>
            </a:pPr>
            <a:r>
              <a:rPr lang="fr-FR" altLang="fr-FR" sz="1400" dirty="0" smtClean="0">
                <a:latin typeface="+mn-lt"/>
              </a:rPr>
              <a:t>Equipement 4: </a:t>
            </a:r>
            <a:r>
              <a:rPr lang="fr-FR" altLang="fr-FR" sz="1400" b="1" dirty="0" smtClean="0">
                <a:latin typeface="+mn-lt"/>
              </a:rPr>
              <a:t>Etudes avec des faisceau radioactifs</a:t>
            </a:r>
            <a:r>
              <a:rPr lang="fr-FR" altLang="fr-FR" sz="1400" dirty="0" smtClean="0">
                <a:latin typeface="+mn-lt"/>
              </a:rPr>
              <a:t> – </a:t>
            </a:r>
            <a:r>
              <a:rPr lang="fr-FR" altLang="fr-FR" sz="1400" dirty="0" err="1" smtClean="0">
                <a:latin typeface="+mn-lt"/>
              </a:rPr>
              <a:t>BeDo</a:t>
            </a:r>
            <a:r>
              <a:rPr lang="fr-FR" altLang="fr-FR" sz="1400" dirty="0" smtClean="0">
                <a:latin typeface="+mn-lt"/>
              </a:rPr>
              <a:t>. Responsable D. </a:t>
            </a:r>
            <a:r>
              <a:rPr lang="fr-FR" altLang="fr-FR" sz="1400" dirty="0" err="1" smtClean="0">
                <a:latin typeface="+mn-lt"/>
              </a:rPr>
              <a:t>Verney</a:t>
            </a:r>
            <a:r>
              <a:rPr lang="fr-FR" altLang="fr-FR" sz="1400" dirty="0" smtClean="0">
                <a:latin typeface="+mn-lt"/>
              </a:rPr>
              <a:t>. Etudes de décroissance beta-gamma pour des noyaux radioactifs très riche en neutrons. Un article sur la coexistence de forme autour de </a:t>
            </a:r>
            <a:r>
              <a:rPr lang="fr-FR" altLang="fr-FR" sz="1400" baseline="30000" dirty="0" smtClean="0">
                <a:latin typeface="+mn-lt"/>
              </a:rPr>
              <a:t>78</a:t>
            </a:r>
            <a:r>
              <a:rPr lang="fr-FR" altLang="fr-FR" sz="1400" dirty="0" smtClean="0">
                <a:latin typeface="+mn-lt"/>
              </a:rPr>
              <a:t>Ni vient d’être </a:t>
            </a:r>
            <a:r>
              <a:rPr lang="fr-FR" altLang="fr-FR" sz="1400" b="1" dirty="0" smtClean="0">
                <a:latin typeface="+mn-lt"/>
              </a:rPr>
              <a:t>publié en PRL (mai 2016)</a:t>
            </a:r>
            <a:r>
              <a:rPr lang="fr-FR" altLang="fr-FR" sz="1400" dirty="0" smtClean="0">
                <a:latin typeface="+mn-lt"/>
              </a:rPr>
              <a:t>.</a:t>
            </a:r>
            <a:endParaRPr lang="fr-FR" altLang="fr-FR" sz="1400" b="1" u="sng" dirty="0" smtClean="0">
              <a:latin typeface="+mn-lt"/>
            </a:endParaRPr>
          </a:p>
          <a:p>
            <a:pPr marL="0" indent="0">
              <a:lnSpc>
                <a:spcPct val="90000"/>
              </a:lnSpc>
              <a:buFont typeface="Arial" pitchFamily="34" charset="0"/>
              <a:buNone/>
            </a:pPr>
            <a:r>
              <a:rPr lang="fr-FR" altLang="fr-FR" sz="1200" b="1" dirty="0">
                <a:solidFill>
                  <a:srgbClr val="0070C0"/>
                </a:solidFill>
              </a:rPr>
              <a:t/>
            </a:r>
            <a:br>
              <a:rPr lang="fr-FR" altLang="fr-FR" sz="1200" b="1" dirty="0">
                <a:solidFill>
                  <a:srgbClr val="0070C0"/>
                </a:solidFill>
              </a:rPr>
            </a:br>
            <a:r>
              <a:rPr lang="fr-FR" altLang="fr-FR" sz="1200" b="1" dirty="0" smtClean="0">
                <a:solidFill>
                  <a:schemeClr val="accent3">
                    <a:lumMod val="75000"/>
                  </a:schemeClr>
                </a:solidFill>
              </a:rPr>
              <a:t>                                                        </a:t>
            </a:r>
          </a:p>
          <a:p>
            <a:pPr lvl="1">
              <a:lnSpc>
                <a:spcPct val="90000"/>
              </a:lnSpc>
            </a:pPr>
            <a:endParaRPr lang="fr-FR" altLang="fr-FR" sz="1200" dirty="0" smtClean="0">
              <a:solidFill>
                <a:schemeClr val="tx2">
                  <a:lumMod val="75000"/>
                </a:schemeClr>
              </a:solidFill>
            </a:endParaRPr>
          </a:p>
          <a:p>
            <a:pPr lvl="1">
              <a:lnSpc>
                <a:spcPct val="90000"/>
              </a:lnSpc>
            </a:pPr>
            <a:endParaRPr lang="fr-FR" altLang="fr-FR" sz="1200" dirty="0" smtClean="0">
              <a:solidFill>
                <a:schemeClr val="tx2">
                  <a:lumMod val="75000"/>
                </a:schemeClr>
              </a:solidFill>
            </a:endParaRPr>
          </a:p>
          <a:p>
            <a:pPr lvl="1">
              <a:lnSpc>
                <a:spcPct val="90000"/>
              </a:lnSpc>
            </a:pPr>
            <a:endParaRPr lang="fr-FR" altLang="fr-FR" sz="1200" dirty="0" smtClean="0">
              <a:solidFill>
                <a:schemeClr val="tx2">
                  <a:lumMod val="75000"/>
                </a:schemeClr>
              </a:solidFill>
            </a:endParaRPr>
          </a:p>
          <a:p>
            <a:pPr lvl="1">
              <a:buFont typeface="Arial" pitchFamily="34" charset="0"/>
              <a:buChar char="•"/>
            </a:pPr>
            <a:endParaRPr lang="fr-FR" altLang="fr-FR" sz="1200" b="1" dirty="0" smtClean="0">
              <a:solidFill>
                <a:schemeClr val="accent3">
                  <a:lumMod val="75000"/>
                </a:schemeClr>
              </a:solidFill>
            </a:endParaRPr>
          </a:p>
          <a:p>
            <a:r>
              <a:rPr lang="fr-FR" sz="1100" b="1" dirty="0" smtClean="0">
                <a:solidFill>
                  <a:schemeClr val="accent6">
                    <a:lumMod val="50000"/>
                  </a:schemeClr>
                </a:solidFill>
              </a:rPr>
              <a:t>	</a:t>
            </a:r>
          </a:p>
          <a:p>
            <a:endParaRPr lang="fr-FR" sz="1100" b="1" dirty="0" smtClean="0">
              <a:solidFill>
                <a:schemeClr val="accent6">
                  <a:lumMod val="50000"/>
                </a:schemeClr>
              </a:solidFill>
            </a:endParaRPr>
          </a:p>
          <a:p>
            <a:endParaRPr lang="fr-FR" sz="1100" b="1" dirty="0" smtClean="0">
              <a:solidFill>
                <a:schemeClr val="accent6">
                  <a:lumMod val="50000"/>
                </a:schemeClr>
              </a:solidFill>
            </a:endParaRPr>
          </a:p>
          <a:p>
            <a:pPr lvl="1"/>
            <a:r>
              <a:rPr lang="fr-FR" sz="1100" b="1" dirty="0" smtClean="0">
                <a:solidFill>
                  <a:schemeClr val="accent6">
                    <a:lumMod val="50000"/>
                  </a:schemeClr>
                </a:solidFill>
              </a:rPr>
              <a:t>		</a:t>
            </a: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smtClean="0">
              <a:solidFill>
                <a:schemeClr val="accent3">
                  <a:lumMod val="75000"/>
                </a:schemeClr>
              </a:solidFill>
            </a:endParaRPr>
          </a:p>
          <a:p>
            <a:pPr lvl="1">
              <a:lnSpc>
                <a:spcPct val="90000"/>
              </a:lnSpc>
              <a:buFont typeface="Arial" pitchFamily="34" charset="0"/>
              <a:buChar char="•"/>
            </a:pPr>
            <a:endParaRPr lang="fr-FR" altLang="fr-FR" sz="1200" dirty="0">
              <a:solidFill>
                <a:srgbClr val="4D4D4D"/>
              </a:solidFill>
            </a:endParaRPr>
          </a:p>
          <a:p>
            <a:pPr marL="0" indent="0">
              <a:lnSpc>
                <a:spcPct val="90000"/>
              </a:lnSpc>
              <a:buFont typeface="Arial" pitchFamily="34" charset="0"/>
              <a:buNone/>
            </a:pPr>
            <a:endParaRPr lang="fr-FR" altLang="fr-FR" sz="1200" b="1" dirty="0" smtClean="0">
              <a:solidFill>
                <a:srgbClr val="0070C0"/>
              </a:solidFill>
            </a:endParaRP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6</a:t>
            </a:fld>
            <a:endParaRPr lang="fr-FR" dirty="0"/>
          </a:p>
        </p:txBody>
      </p:sp>
      <p:sp>
        <p:nvSpPr>
          <p:cNvPr id="43" name="Titre 3"/>
          <p:cNvSpPr>
            <a:spLocks noGrp="1"/>
          </p:cNvSpPr>
          <p:nvPr>
            <p:ph type="title"/>
          </p:nvPr>
        </p:nvSpPr>
        <p:spPr/>
        <p:txBody>
          <a:bodyPr>
            <a:normAutofit/>
          </a:bodyPr>
          <a:lstStyle/>
          <a:p>
            <a:pPr algn="ctr"/>
            <a:r>
              <a:rPr lang="fr-FR" dirty="0"/>
              <a:t>Organigramme fonctionnel </a:t>
            </a:r>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cxnSp>
        <p:nvCxnSpPr>
          <p:cNvPr id="9" name="Connecteur droit 67"/>
          <p:cNvCxnSpPr>
            <a:cxnSpLocks noChangeShapeType="1"/>
          </p:cNvCxnSpPr>
          <p:nvPr/>
        </p:nvCxnSpPr>
        <p:spPr bwMode="auto">
          <a:xfrm flipH="1">
            <a:off x="4002652" y="1801021"/>
            <a:ext cx="306024" cy="0"/>
          </a:xfrm>
          <a:prstGeom prst="line">
            <a:avLst/>
          </a:prstGeom>
          <a:noFill/>
          <a:ln w="31750" algn="ctr">
            <a:solidFill>
              <a:srgbClr val="1F497D"/>
            </a:solidFill>
            <a:round/>
            <a:headEnd/>
            <a:tailEnd/>
          </a:ln>
        </p:spPr>
      </p:cxnSp>
      <p:sp>
        <p:nvSpPr>
          <p:cNvPr id="10" name="ZoneTexte 9"/>
          <p:cNvSpPr txBox="1"/>
          <p:nvPr/>
        </p:nvSpPr>
        <p:spPr>
          <a:xfrm>
            <a:off x="495300" y="1639984"/>
            <a:ext cx="3507352" cy="400110"/>
          </a:xfrm>
          <a:prstGeom prst="rect">
            <a:avLst/>
          </a:prstGeom>
          <a:solidFill>
            <a:schemeClr val="bg1"/>
          </a:solidFill>
          <a:ln w="28575">
            <a:solidFill>
              <a:schemeClr val="tx1"/>
            </a:solidFill>
          </a:ln>
        </p:spPr>
        <p:txBody>
          <a:bodyPr wrap="square" rtlCol="0">
            <a:spAutoFit/>
          </a:bodyPr>
          <a:lstStyle/>
          <a:p>
            <a:r>
              <a:rPr lang="fr-FR" sz="1000" dirty="0" err="1"/>
              <a:t>Resp</a:t>
            </a:r>
            <a:r>
              <a:rPr lang="fr-FR" sz="1000" dirty="0"/>
              <a:t> </a:t>
            </a:r>
            <a:r>
              <a:rPr lang="fr-FR" sz="1000" dirty="0" smtClean="0"/>
              <a:t>Scientifique </a:t>
            </a:r>
            <a:r>
              <a:rPr lang="fr-FR" sz="1000" b="1" dirty="0" smtClean="0"/>
              <a:t>J. Wilson</a:t>
            </a:r>
            <a:endParaRPr lang="fr-FR" sz="1000" b="1" dirty="0"/>
          </a:p>
          <a:p>
            <a:r>
              <a:rPr lang="fr-FR" sz="1000" dirty="0" err="1"/>
              <a:t>Resp</a:t>
            </a:r>
            <a:r>
              <a:rPr lang="fr-FR" sz="1000" dirty="0"/>
              <a:t> </a:t>
            </a:r>
            <a:r>
              <a:rPr lang="fr-FR" sz="1000" dirty="0" smtClean="0"/>
              <a:t>Scientifique  Adjoint.</a:t>
            </a:r>
            <a:r>
              <a:rPr lang="fr-FR" sz="1000" b="1" dirty="0" smtClean="0"/>
              <a:t> E. Minaya Ramirez. </a:t>
            </a:r>
            <a:endParaRPr lang="fr-FR" sz="1000" b="1" dirty="0"/>
          </a:p>
        </p:txBody>
      </p:sp>
      <p:sp>
        <p:nvSpPr>
          <p:cNvPr id="11" name="Rectangle 41"/>
          <p:cNvSpPr>
            <a:spLocks noChangeArrowheads="1"/>
          </p:cNvSpPr>
          <p:nvPr/>
        </p:nvSpPr>
        <p:spPr bwMode="auto">
          <a:xfrm>
            <a:off x="3839966" y="2242171"/>
            <a:ext cx="2904425" cy="400109"/>
          </a:xfrm>
          <a:prstGeom prst="rect">
            <a:avLst/>
          </a:prstGeom>
          <a:noFill/>
          <a:ln w="25400" algn="ctr">
            <a:solidFill>
              <a:schemeClr val="tx1"/>
            </a:solidFill>
            <a:miter lim="800000"/>
            <a:headEnd/>
            <a:tailEnd/>
          </a:ln>
        </p:spPr>
        <p:txBody>
          <a:bodyPr anchor="ctr"/>
          <a:lstStyle/>
          <a:p>
            <a:pPr algn="ctr"/>
            <a:r>
              <a:rPr lang="fr-FR" sz="1000" dirty="0" smtClean="0">
                <a:solidFill>
                  <a:srgbClr val="000000"/>
                </a:solidFill>
                <a:cs typeface="Arial" pitchFamily="34" charset="0"/>
              </a:rPr>
              <a:t>Adjoint</a:t>
            </a:r>
            <a:r>
              <a:rPr lang="fr-FR" sz="1000" b="1" dirty="0" smtClean="0">
                <a:solidFill>
                  <a:srgbClr val="000000"/>
                </a:solidFill>
                <a:cs typeface="Arial" pitchFamily="34" charset="0"/>
              </a:rPr>
              <a:t>  A. SEMSOUM</a:t>
            </a:r>
            <a:endParaRPr lang="fr-FR" sz="1000" dirty="0">
              <a:cs typeface="Arial" pitchFamily="34" charset="0"/>
            </a:endParaRPr>
          </a:p>
        </p:txBody>
      </p:sp>
      <p:sp>
        <p:nvSpPr>
          <p:cNvPr id="12" name="ZoneTexte 11"/>
          <p:cNvSpPr txBox="1"/>
          <p:nvPr/>
        </p:nvSpPr>
        <p:spPr>
          <a:xfrm>
            <a:off x="1702751" y="2810409"/>
            <a:ext cx="2923912" cy="553998"/>
          </a:xfrm>
          <a:prstGeom prst="rect">
            <a:avLst/>
          </a:prstGeom>
          <a:solidFill>
            <a:schemeClr val="bg1"/>
          </a:solidFill>
          <a:ln w="28575">
            <a:solidFill>
              <a:schemeClr val="tx1"/>
            </a:solidFill>
          </a:ln>
        </p:spPr>
        <p:txBody>
          <a:bodyPr wrap="square" rtlCol="0">
            <a:spAutoFit/>
          </a:bodyPr>
          <a:lstStyle/>
          <a:p>
            <a:pPr algn="ctr"/>
            <a:r>
              <a:rPr lang="fr-FR" sz="1000" b="1" dirty="0" smtClean="0">
                <a:solidFill>
                  <a:schemeClr val="accent4">
                    <a:lumMod val="75000"/>
                  </a:schemeClr>
                </a:solidFill>
                <a:latin typeface="Arial" pitchFamily="34" charset="0"/>
                <a:cs typeface="Arial" pitchFamily="34" charset="0"/>
              </a:rPr>
              <a:t>Couches minces</a:t>
            </a:r>
            <a:endParaRPr lang="fr-FR" sz="1000" dirty="0" smtClean="0"/>
          </a:p>
          <a:p>
            <a:pPr algn="ctr"/>
            <a:r>
              <a:rPr lang="fr-FR" sz="1000" b="1" dirty="0" smtClean="0"/>
              <a:t> Emmanuel Blanc</a:t>
            </a:r>
            <a:endParaRPr lang="fr-FR" sz="1000" b="1" dirty="0"/>
          </a:p>
          <a:p>
            <a:pPr algn="ctr"/>
            <a:r>
              <a:rPr lang="fr-FR" sz="1000" b="1" dirty="0" smtClean="0"/>
              <a:t>André Limongi</a:t>
            </a:r>
            <a:endParaRPr lang="fr-FR" sz="1000" b="1" dirty="0"/>
          </a:p>
        </p:txBody>
      </p:sp>
      <p:sp>
        <p:nvSpPr>
          <p:cNvPr id="13" name="ZoneTexte 12"/>
          <p:cNvSpPr txBox="1"/>
          <p:nvPr/>
        </p:nvSpPr>
        <p:spPr>
          <a:xfrm>
            <a:off x="1702751" y="3480382"/>
            <a:ext cx="2923912" cy="1785104"/>
          </a:xfrm>
          <a:prstGeom prst="rect">
            <a:avLst/>
          </a:prstGeom>
          <a:solidFill>
            <a:schemeClr val="bg1"/>
          </a:solidFill>
          <a:ln w="28575">
            <a:solidFill>
              <a:schemeClr val="tx1"/>
            </a:solidFill>
          </a:ln>
        </p:spPr>
        <p:txBody>
          <a:bodyPr wrap="square" rtlCol="0">
            <a:spAutoFit/>
          </a:bodyPr>
          <a:lstStyle/>
          <a:p>
            <a:pPr algn="ctr"/>
            <a:r>
              <a:rPr lang="fr-FR" sz="1000" b="1" dirty="0" smtClean="0">
                <a:solidFill>
                  <a:schemeClr val="accent4">
                    <a:lumMod val="75000"/>
                  </a:schemeClr>
                </a:solidFill>
                <a:cs typeface="Arial" pitchFamily="34" charset="0"/>
              </a:rPr>
              <a:t>Tandem/Lignes/salle physique</a:t>
            </a:r>
          </a:p>
          <a:p>
            <a:pPr algn="ctr"/>
            <a:r>
              <a:rPr lang="fr-FR" sz="1000" b="1" dirty="0" smtClean="0">
                <a:cs typeface="Arial" pitchFamily="34" charset="0"/>
              </a:rPr>
              <a:t>Alain SEMSOUM</a:t>
            </a:r>
          </a:p>
          <a:p>
            <a:pPr algn="ctr"/>
            <a:r>
              <a:rPr lang="fr-FR" sz="1000" b="1" dirty="0" smtClean="0">
                <a:cs typeface="Arial" pitchFamily="34" charset="0"/>
              </a:rPr>
              <a:t>Elie BORG</a:t>
            </a:r>
          </a:p>
          <a:p>
            <a:pPr algn="ctr"/>
            <a:r>
              <a:rPr lang="fr-FR" sz="1000" b="1" dirty="0" smtClean="0">
                <a:cs typeface="Arial" pitchFamily="34" charset="0"/>
              </a:rPr>
              <a:t>Ahmed BOUAFIA</a:t>
            </a:r>
          </a:p>
          <a:p>
            <a:pPr algn="ctr"/>
            <a:r>
              <a:rPr lang="fr-FR" sz="1000" b="1" dirty="0" smtClean="0">
                <a:cs typeface="Arial" pitchFamily="34" charset="0"/>
              </a:rPr>
              <a:t>Sébastien FONTEYRAUD</a:t>
            </a:r>
          </a:p>
          <a:p>
            <a:pPr algn="ctr"/>
            <a:r>
              <a:rPr lang="fr-FR" sz="1000" b="1" dirty="0" smtClean="0">
                <a:cs typeface="Arial" pitchFamily="34" charset="0"/>
              </a:rPr>
              <a:t>Florent FAHY</a:t>
            </a:r>
          </a:p>
          <a:p>
            <a:pPr algn="ctr"/>
            <a:r>
              <a:rPr lang="fr-FR" sz="1000" b="1" dirty="0" smtClean="0">
                <a:cs typeface="Arial" pitchFamily="34" charset="0"/>
              </a:rPr>
              <a:t>Robert LEPLAT</a:t>
            </a:r>
          </a:p>
          <a:p>
            <a:pPr algn="ctr"/>
            <a:r>
              <a:rPr lang="fr-FR" sz="1000" b="1" dirty="0" smtClean="0">
                <a:cs typeface="Arial" pitchFamily="34" charset="0"/>
              </a:rPr>
              <a:t>Mario MANGANO</a:t>
            </a:r>
          </a:p>
          <a:p>
            <a:pPr algn="ctr"/>
            <a:r>
              <a:rPr lang="fr-FR" sz="1000" b="1" dirty="0" smtClean="0">
                <a:cs typeface="Arial" pitchFamily="34" charset="0"/>
              </a:rPr>
              <a:t>Sébastien NAVARETTE</a:t>
            </a:r>
          </a:p>
          <a:p>
            <a:pPr algn="ctr"/>
            <a:r>
              <a:rPr lang="fr-FR" sz="1000" b="1" dirty="0" smtClean="0">
                <a:cs typeface="Arial" pitchFamily="34" charset="0"/>
              </a:rPr>
              <a:t>Christophe VOGEL</a:t>
            </a:r>
          </a:p>
          <a:p>
            <a:pPr algn="ctr"/>
            <a:endParaRPr lang="fr-FR" sz="1000" b="1" dirty="0"/>
          </a:p>
        </p:txBody>
      </p:sp>
      <p:sp>
        <p:nvSpPr>
          <p:cNvPr id="14" name="ZoneTexte 13"/>
          <p:cNvSpPr txBox="1"/>
          <p:nvPr/>
        </p:nvSpPr>
        <p:spPr>
          <a:xfrm>
            <a:off x="1702751" y="5332433"/>
            <a:ext cx="2923912" cy="707886"/>
          </a:xfrm>
          <a:prstGeom prst="rect">
            <a:avLst/>
          </a:prstGeom>
          <a:solidFill>
            <a:schemeClr val="bg1"/>
          </a:solidFill>
          <a:ln w="28575">
            <a:solidFill>
              <a:schemeClr val="tx1"/>
            </a:solidFill>
          </a:ln>
        </p:spPr>
        <p:txBody>
          <a:bodyPr wrap="square" rtlCol="0">
            <a:spAutoFit/>
          </a:bodyPr>
          <a:lstStyle/>
          <a:p>
            <a:pPr algn="ctr"/>
            <a:r>
              <a:rPr lang="fr-FR" sz="1000" b="1" dirty="0" smtClean="0">
                <a:solidFill>
                  <a:schemeClr val="accent4">
                    <a:lumMod val="75000"/>
                  </a:schemeClr>
                </a:solidFill>
                <a:cs typeface="Arial" pitchFamily="34" charset="0"/>
              </a:rPr>
              <a:t>Linac/HF/Sécurité</a:t>
            </a:r>
            <a:endParaRPr lang="fr-FR" sz="1000" b="1" dirty="0" smtClean="0">
              <a:cs typeface="Arial" pitchFamily="34" charset="0"/>
            </a:endParaRPr>
          </a:p>
          <a:p>
            <a:pPr algn="ctr"/>
            <a:r>
              <a:rPr lang="fr-FR" sz="1000" b="1" dirty="0" smtClean="0">
                <a:solidFill>
                  <a:srgbClr val="000000"/>
                </a:solidFill>
                <a:cs typeface="Arial" pitchFamily="34" charset="0"/>
              </a:rPr>
              <a:t>Stéphane JOURDAIN</a:t>
            </a:r>
          </a:p>
          <a:p>
            <a:pPr algn="ctr"/>
            <a:r>
              <a:rPr lang="fr-FR" sz="1000" b="1" dirty="0" smtClean="0">
                <a:solidFill>
                  <a:srgbClr val="000000"/>
                </a:solidFill>
                <a:cs typeface="Arial" pitchFamily="34" charset="0"/>
              </a:rPr>
              <a:t>Fabien DEBRAY</a:t>
            </a:r>
          </a:p>
          <a:p>
            <a:pPr algn="ctr"/>
            <a:r>
              <a:rPr lang="fr-FR" sz="1000" b="1" dirty="0" smtClean="0">
                <a:solidFill>
                  <a:srgbClr val="000000"/>
                </a:solidFill>
                <a:cs typeface="Arial" pitchFamily="34" charset="0"/>
              </a:rPr>
              <a:t>Lucas TRANCHARD</a:t>
            </a:r>
            <a:endParaRPr lang="fr-FR" sz="1000" b="1" dirty="0">
              <a:solidFill>
                <a:srgbClr val="000000"/>
              </a:solidFill>
              <a:cs typeface="Arial" pitchFamily="34" charset="0"/>
            </a:endParaRPr>
          </a:p>
        </p:txBody>
      </p:sp>
      <p:cxnSp>
        <p:nvCxnSpPr>
          <p:cNvPr id="15" name="Connecteur droit 57"/>
          <p:cNvCxnSpPr>
            <a:cxnSpLocks noChangeShapeType="1"/>
          </p:cNvCxnSpPr>
          <p:nvPr/>
        </p:nvCxnSpPr>
        <p:spPr bwMode="auto">
          <a:xfrm flipV="1">
            <a:off x="5199107" y="2040096"/>
            <a:ext cx="0" cy="202075"/>
          </a:xfrm>
          <a:prstGeom prst="line">
            <a:avLst/>
          </a:prstGeom>
          <a:noFill/>
          <a:ln w="31750" algn="ctr">
            <a:solidFill>
              <a:srgbClr val="1F497D"/>
            </a:solidFill>
            <a:round/>
            <a:headEnd/>
            <a:tailEnd/>
          </a:ln>
        </p:spPr>
      </p:cxnSp>
      <p:sp>
        <p:nvSpPr>
          <p:cNvPr id="17" name="ZoneTexte 16"/>
          <p:cNvSpPr txBox="1"/>
          <p:nvPr/>
        </p:nvSpPr>
        <p:spPr>
          <a:xfrm>
            <a:off x="2654863" y="799362"/>
            <a:ext cx="2923912" cy="615553"/>
          </a:xfrm>
          <a:prstGeom prst="rect">
            <a:avLst/>
          </a:prstGeom>
          <a:solidFill>
            <a:schemeClr val="bg1"/>
          </a:solidFill>
          <a:ln w="28575">
            <a:solidFill>
              <a:schemeClr val="tx1"/>
            </a:solidFill>
          </a:ln>
        </p:spPr>
        <p:txBody>
          <a:bodyPr wrap="square" rtlCol="0">
            <a:spAutoFit/>
          </a:bodyPr>
          <a:lstStyle/>
          <a:p>
            <a:pPr algn="ctr"/>
            <a:endParaRPr lang="fr-FR" sz="1000" b="1" dirty="0" smtClean="0"/>
          </a:p>
          <a:p>
            <a:pPr algn="ctr"/>
            <a:r>
              <a:rPr lang="fr-FR" sz="1400" b="1" dirty="0" smtClean="0"/>
              <a:t>Direction  </a:t>
            </a:r>
            <a:r>
              <a:rPr lang="fr-FR" sz="1400" b="1" dirty="0" err="1" smtClean="0"/>
              <a:t>IJCLab</a:t>
            </a:r>
            <a:r>
              <a:rPr lang="fr-FR" sz="1400" b="1" dirty="0" smtClean="0"/>
              <a:t>.</a:t>
            </a:r>
          </a:p>
          <a:p>
            <a:pPr algn="ctr"/>
            <a:r>
              <a:rPr lang="fr-FR" sz="1000" b="1" dirty="0" smtClean="0"/>
              <a:t> </a:t>
            </a:r>
            <a:endParaRPr lang="fr-FR" sz="1000" b="1" dirty="0"/>
          </a:p>
        </p:txBody>
      </p:sp>
      <p:cxnSp>
        <p:nvCxnSpPr>
          <p:cNvPr id="18" name="Connecteur droit 57"/>
          <p:cNvCxnSpPr>
            <a:cxnSpLocks noChangeShapeType="1"/>
          </p:cNvCxnSpPr>
          <p:nvPr/>
        </p:nvCxnSpPr>
        <p:spPr bwMode="auto">
          <a:xfrm flipH="1">
            <a:off x="3164708" y="1414915"/>
            <a:ext cx="1" cy="225069"/>
          </a:xfrm>
          <a:prstGeom prst="line">
            <a:avLst/>
          </a:prstGeom>
          <a:noFill/>
          <a:ln w="31750" algn="ctr">
            <a:solidFill>
              <a:srgbClr val="1F497D"/>
            </a:solidFill>
            <a:round/>
            <a:headEnd/>
            <a:tailEnd/>
          </a:ln>
        </p:spPr>
      </p:cxnSp>
      <p:cxnSp>
        <p:nvCxnSpPr>
          <p:cNvPr id="19" name="Connecteur droit 57"/>
          <p:cNvCxnSpPr>
            <a:cxnSpLocks noChangeShapeType="1"/>
          </p:cNvCxnSpPr>
          <p:nvPr/>
        </p:nvCxnSpPr>
        <p:spPr bwMode="auto">
          <a:xfrm>
            <a:off x="5012759" y="1414915"/>
            <a:ext cx="0" cy="225069"/>
          </a:xfrm>
          <a:prstGeom prst="line">
            <a:avLst/>
          </a:prstGeom>
          <a:noFill/>
          <a:ln w="31750" algn="ctr">
            <a:solidFill>
              <a:srgbClr val="1F497D"/>
            </a:solidFill>
            <a:round/>
            <a:headEnd/>
            <a:tailEnd/>
          </a:ln>
        </p:spPr>
      </p:cxnSp>
      <p:sp>
        <p:nvSpPr>
          <p:cNvPr id="21" name="Rectangle 41"/>
          <p:cNvSpPr>
            <a:spLocks noChangeArrowheads="1"/>
          </p:cNvSpPr>
          <p:nvPr/>
        </p:nvSpPr>
        <p:spPr bwMode="auto">
          <a:xfrm>
            <a:off x="4308677" y="1639983"/>
            <a:ext cx="2904425" cy="400109"/>
          </a:xfrm>
          <a:prstGeom prst="rect">
            <a:avLst/>
          </a:prstGeom>
          <a:noFill/>
          <a:ln w="25400" algn="ctr">
            <a:solidFill>
              <a:schemeClr val="tx1"/>
            </a:solidFill>
            <a:miter lim="800000"/>
            <a:headEnd/>
            <a:tailEnd/>
          </a:ln>
        </p:spPr>
        <p:txBody>
          <a:bodyPr anchor="ctr"/>
          <a:lstStyle/>
          <a:p>
            <a:pPr algn="ctr"/>
            <a:r>
              <a:rPr lang="fr-FR" sz="1000" dirty="0" smtClean="0">
                <a:solidFill>
                  <a:srgbClr val="000000"/>
                </a:solidFill>
                <a:cs typeface="Arial" pitchFamily="34" charset="0"/>
              </a:rPr>
              <a:t>Responsable opérationnel</a:t>
            </a:r>
            <a:r>
              <a:rPr lang="fr-FR" sz="1000" dirty="0" smtClean="0">
                <a:cs typeface="Arial" pitchFamily="34" charset="0"/>
              </a:rPr>
              <a:t>  </a:t>
            </a:r>
            <a:r>
              <a:rPr lang="fr-FR" sz="1000" b="1" dirty="0" smtClean="0">
                <a:solidFill>
                  <a:srgbClr val="000000"/>
                </a:solidFill>
                <a:cs typeface="Arial" pitchFamily="34" charset="0"/>
              </a:rPr>
              <a:t>A. SAID</a:t>
            </a:r>
            <a:endParaRPr lang="fr-FR" sz="1000" dirty="0">
              <a:cs typeface="Arial" pitchFamily="34" charset="0"/>
            </a:endParaRPr>
          </a:p>
        </p:txBody>
      </p:sp>
      <p:sp>
        <p:nvSpPr>
          <p:cNvPr id="23" name="Rectangle 41"/>
          <p:cNvSpPr>
            <a:spLocks noChangeArrowheads="1"/>
          </p:cNvSpPr>
          <p:nvPr/>
        </p:nvSpPr>
        <p:spPr bwMode="auto">
          <a:xfrm>
            <a:off x="7926665" y="1112876"/>
            <a:ext cx="2576235"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SPR</a:t>
            </a:r>
            <a:endParaRPr lang="fr-FR" sz="1400" b="1" dirty="0">
              <a:cs typeface="Arial" pitchFamily="34" charset="0"/>
            </a:endParaRPr>
          </a:p>
        </p:txBody>
      </p:sp>
      <p:sp>
        <p:nvSpPr>
          <p:cNvPr id="24" name="Rectangle 41"/>
          <p:cNvSpPr>
            <a:spLocks noChangeArrowheads="1"/>
          </p:cNvSpPr>
          <p:nvPr/>
        </p:nvSpPr>
        <p:spPr bwMode="auto">
          <a:xfrm>
            <a:off x="7926666" y="1633724"/>
            <a:ext cx="257623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Administration</a:t>
            </a:r>
            <a:endParaRPr lang="fr-FR" sz="1400" b="1" dirty="0">
              <a:cs typeface="Arial" pitchFamily="34" charset="0"/>
            </a:endParaRPr>
          </a:p>
        </p:txBody>
      </p:sp>
      <p:sp>
        <p:nvSpPr>
          <p:cNvPr id="25" name="Rectangle 41"/>
          <p:cNvSpPr>
            <a:spLocks noChangeArrowheads="1"/>
          </p:cNvSpPr>
          <p:nvPr/>
        </p:nvSpPr>
        <p:spPr bwMode="auto">
          <a:xfrm>
            <a:off x="7926666" y="2154572"/>
            <a:ext cx="257623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STIRI</a:t>
            </a:r>
            <a:endParaRPr lang="fr-FR" sz="1400" b="1" dirty="0">
              <a:cs typeface="Arial" pitchFamily="34" charset="0"/>
            </a:endParaRPr>
          </a:p>
        </p:txBody>
      </p:sp>
      <p:sp>
        <p:nvSpPr>
          <p:cNvPr id="26" name="Rectangle 41"/>
          <p:cNvSpPr>
            <a:spLocks noChangeArrowheads="1"/>
          </p:cNvSpPr>
          <p:nvPr/>
        </p:nvSpPr>
        <p:spPr bwMode="auto">
          <a:xfrm>
            <a:off x="7926666" y="2675420"/>
            <a:ext cx="257623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Service Qualité</a:t>
            </a:r>
            <a:endParaRPr lang="fr-FR" sz="1400" b="1" dirty="0">
              <a:cs typeface="Arial" pitchFamily="34" charset="0"/>
            </a:endParaRPr>
          </a:p>
        </p:txBody>
      </p:sp>
      <p:sp>
        <p:nvSpPr>
          <p:cNvPr id="27" name="Rectangle 41"/>
          <p:cNvSpPr>
            <a:spLocks noChangeArrowheads="1"/>
          </p:cNvSpPr>
          <p:nvPr/>
        </p:nvSpPr>
        <p:spPr bwMode="auto">
          <a:xfrm>
            <a:off x="7926665" y="3196268"/>
            <a:ext cx="260397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Service Management de projets</a:t>
            </a:r>
            <a:endParaRPr lang="fr-FR" sz="1400" b="1" dirty="0">
              <a:cs typeface="Arial" pitchFamily="34" charset="0"/>
            </a:endParaRPr>
          </a:p>
        </p:txBody>
      </p:sp>
      <p:sp>
        <p:nvSpPr>
          <p:cNvPr id="29" name="Rectangle 41"/>
          <p:cNvSpPr>
            <a:spLocks noChangeArrowheads="1"/>
          </p:cNvSpPr>
          <p:nvPr/>
        </p:nvSpPr>
        <p:spPr bwMode="auto">
          <a:xfrm>
            <a:off x="7926666" y="4237964"/>
            <a:ext cx="260397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Pôle  Nucléaire</a:t>
            </a:r>
            <a:endParaRPr lang="fr-FR" sz="1400" b="1" dirty="0">
              <a:cs typeface="Arial" pitchFamily="34" charset="0"/>
            </a:endParaRPr>
          </a:p>
        </p:txBody>
      </p:sp>
      <p:sp>
        <p:nvSpPr>
          <p:cNvPr id="30" name="Rectangle 29"/>
          <p:cNvSpPr>
            <a:spLocks noChangeArrowheads="1"/>
          </p:cNvSpPr>
          <p:nvPr/>
        </p:nvSpPr>
        <p:spPr bwMode="auto">
          <a:xfrm>
            <a:off x="7926666" y="3717116"/>
            <a:ext cx="260397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Pôle Ingénierie</a:t>
            </a:r>
            <a:endParaRPr lang="fr-FR" sz="1400" b="1" dirty="0">
              <a:cs typeface="Arial" pitchFamily="34" charset="0"/>
            </a:endParaRPr>
          </a:p>
        </p:txBody>
      </p:sp>
      <p:sp>
        <p:nvSpPr>
          <p:cNvPr id="31" name="Rectangle 41"/>
          <p:cNvSpPr>
            <a:spLocks noChangeArrowheads="1"/>
          </p:cNvSpPr>
          <p:nvPr/>
        </p:nvSpPr>
        <p:spPr bwMode="auto">
          <a:xfrm>
            <a:off x="7926666" y="4758812"/>
            <a:ext cx="260397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Pôle Accélérateurs</a:t>
            </a:r>
            <a:endParaRPr lang="fr-FR" sz="1400" b="1" dirty="0">
              <a:cs typeface="Arial" pitchFamily="34" charset="0"/>
            </a:endParaRPr>
          </a:p>
        </p:txBody>
      </p:sp>
      <p:sp>
        <p:nvSpPr>
          <p:cNvPr id="32" name="Rectangle 41"/>
          <p:cNvSpPr>
            <a:spLocks noChangeArrowheads="1"/>
          </p:cNvSpPr>
          <p:nvPr/>
        </p:nvSpPr>
        <p:spPr bwMode="auto">
          <a:xfrm>
            <a:off x="7926666" y="5279660"/>
            <a:ext cx="260397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Andromède</a:t>
            </a:r>
            <a:endParaRPr lang="fr-FR" sz="1400" b="1" dirty="0">
              <a:cs typeface="Arial" pitchFamily="34" charset="0"/>
            </a:endParaRPr>
          </a:p>
        </p:txBody>
      </p:sp>
      <p:sp>
        <p:nvSpPr>
          <p:cNvPr id="33" name="Rectangle 41"/>
          <p:cNvSpPr>
            <a:spLocks noChangeArrowheads="1"/>
          </p:cNvSpPr>
          <p:nvPr/>
        </p:nvSpPr>
        <p:spPr bwMode="auto">
          <a:xfrm>
            <a:off x="7926666" y="5800508"/>
            <a:ext cx="2603976" cy="400109"/>
          </a:xfrm>
          <a:prstGeom prst="rect">
            <a:avLst/>
          </a:prstGeom>
          <a:noFill/>
          <a:ln w="25400" algn="ctr">
            <a:solidFill>
              <a:schemeClr val="tx1"/>
            </a:solidFill>
            <a:miter lim="800000"/>
            <a:headEnd/>
            <a:tailEnd/>
          </a:ln>
        </p:spPr>
        <p:txBody>
          <a:bodyPr anchor="ctr"/>
          <a:lstStyle/>
          <a:p>
            <a:pPr algn="ctr"/>
            <a:r>
              <a:rPr lang="fr-FR" sz="1400" b="1" dirty="0" smtClean="0">
                <a:cs typeface="Arial" pitchFamily="34" charset="0"/>
              </a:rPr>
              <a:t>Scalp</a:t>
            </a:r>
            <a:endParaRPr lang="fr-FR" sz="1400" b="1" dirty="0">
              <a:cs typeface="Arial" pitchFamily="34" charset="0"/>
            </a:endParaRPr>
          </a:p>
        </p:txBody>
      </p:sp>
      <p:sp>
        <p:nvSpPr>
          <p:cNvPr id="40" name="Rectangle 39">
            <a:extLst>
              <a:ext uri="{FF2B5EF4-FFF2-40B4-BE49-F238E27FC236}">
                <a16:creationId xmlns="" xmlns:a16="http://schemas.microsoft.com/office/drawing/2014/main" id="{70C27198-D524-4CAB-9B02-B86075B857C6}"/>
              </a:ext>
            </a:extLst>
          </p:cNvPr>
          <p:cNvSpPr/>
          <p:nvPr/>
        </p:nvSpPr>
        <p:spPr>
          <a:xfrm>
            <a:off x="5403978" y="3166195"/>
            <a:ext cx="1745381" cy="1107996"/>
          </a:xfrm>
          <a:prstGeom prst="rect">
            <a:avLst/>
          </a:prstGeom>
        </p:spPr>
        <p:txBody>
          <a:bodyPr wrap="square">
            <a:spAutoFit/>
          </a:bodyPr>
          <a:lstStyle/>
          <a:p>
            <a:r>
              <a:rPr lang="fr-FR" sz="1100" dirty="0" smtClean="0">
                <a:solidFill>
                  <a:prstClr val="black"/>
                </a:solidFill>
              </a:rPr>
              <a:t>La plateforme  fonctionnement en lien  et collaboration avec</a:t>
            </a:r>
          </a:p>
          <a:p>
            <a:r>
              <a:rPr lang="fr-FR" sz="1100" dirty="0" smtClean="0">
                <a:solidFill>
                  <a:prstClr val="black"/>
                </a:solidFill>
              </a:rPr>
              <a:t>les services supports, l’administration , les pôles  et  les autres plateformes.</a:t>
            </a:r>
            <a:endParaRPr lang="fr-FR" sz="1100" dirty="0">
              <a:solidFill>
                <a:prstClr val="black"/>
              </a:solidFill>
            </a:endParaRPr>
          </a:p>
        </p:txBody>
      </p:sp>
      <p:cxnSp>
        <p:nvCxnSpPr>
          <p:cNvPr id="41" name="Connecteur droit 57"/>
          <p:cNvCxnSpPr>
            <a:cxnSpLocks noChangeShapeType="1"/>
          </p:cNvCxnSpPr>
          <p:nvPr/>
        </p:nvCxnSpPr>
        <p:spPr bwMode="auto">
          <a:xfrm>
            <a:off x="4308676" y="2642279"/>
            <a:ext cx="0" cy="168130"/>
          </a:xfrm>
          <a:prstGeom prst="line">
            <a:avLst/>
          </a:prstGeom>
          <a:noFill/>
          <a:ln w="31750" algn="ctr">
            <a:solidFill>
              <a:srgbClr val="1F497D"/>
            </a:solidFill>
            <a:round/>
            <a:headEnd/>
            <a:tailEnd/>
          </a:ln>
        </p:spPr>
      </p:cxnSp>
      <p:cxnSp>
        <p:nvCxnSpPr>
          <p:cNvPr id="42" name="Connecteur droit 41"/>
          <p:cNvCxnSpPr>
            <a:cxnSpLocks noChangeShapeType="1"/>
          </p:cNvCxnSpPr>
          <p:nvPr/>
        </p:nvCxnSpPr>
        <p:spPr bwMode="auto">
          <a:xfrm>
            <a:off x="4308676" y="3364407"/>
            <a:ext cx="0" cy="131987"/>
          </a:xfrm>
          <a:prstGeom prst="line">
            <a:avLst/>
          </a:prstGeom>
          <a:noFill/>
          <a:ln w="31750" algn="ctr">
            <a:solidFill>
              <a:srgbClr val="1F497D"/>
            </a:solidFill>
            <a:round/>
            <a:headEnd/>
            <a:tailEnd/>
          </a:ln>
        </p:spPr>
      </p:cxnSp>
      <p:cxnSp>
        <p:nvCxnSpPr>
          <p:cNvPr id="44" name="Connecteur droit 57"/>
          <p:cNvCxnSpPr>
            <a:cxnSpLocks noChangeShapeType="1"/>
          </p:cNvCxnSpPr>
          <p:nvPr/>
        </p:nvCxnSpPr>
        <p:spPr bwMode="auto">
          <a:xfrm>
            <a:off x="4308676" y="5265487"/>
            <a:ext cx="0" cy="66947"/>
          </a:xfrm>
          <a:prstGeom prst="line">
            <a:avLst/>
          </a:prstGeom>
          <a:noFill/>
          <a:ln w="31750" algn="ctr">
            <a:solidFill>
              <a:srgbClr val="1F497D"/>
            </a:solidFill>
            <a:round/>
            <a:headEnd/>
            <a:tailEnd/>
          </a:ln>
        </p:spPr>
      </p:cxnSp>
      <p:sp>
        <p:nvSpPr>
          <p:cNvPr id="47" name="Accolade fermante 46"/>
          <p:cNvSpPr/>
          <p:nvPr/>
        </p:nvSpPr>
        <p:spPr>
          <a:xfrm flipH="1">
            <a:off x="7264400" y="990600"/>
            <a:ext cx="635000" cy="5270500"/>
          </a:xfrm>
          <a:prstGeom prst="rightBrace">
            <a:avLst>
              <a:gd name="adj1" fmla="val 39676"/>
              <a:gd name="adj2" fmla="val 5192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7</a:t>
            </a:fld>
            <a:endParaRPr lang="fr-FR" dirty="0"/>
          </a:p>
        </p:txBody>
      </p:sp>
      <p:sp>
        <p:nvSpPr>
          <p:cNvPr id="43" name="Titre 3"/>
          <p:cNvSpPr>
            <a:spLocks noGrp="1"/>
          </p:cNvSpPr>
          <p:nvPr>
            <p:ph type="title"/>
          </p:nvPr>
        </p:nvSpPr>
        <p:spPr/>
        <p:txBody>
          <a:bodyPr>
            <a:normAutofit/>
          </a:bodyPr>
          <a:lstStyle/>
          <a:p>
            <a:pPr algn="ctr"/>
            <a:r>
              <a:rPr lang="fr-FR" dirty="0" smtClean="0"/>
              <a:t>SPACE ALTO</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5">
            <a:extLst>
              <a:ext uri="{FF2B5EF4-FFF2-40B4-BE49-F238E27FC236}">
                <a16:creationId xmlns="" xmlns:a16="http://schemas.microsoft.com/office/drawing/2014/main" id="{44135A49-4841-2040-BFAC-99D5021E8A3F}"/>
              </a:ext>
            </a:extLst>
          </p:cNvPr>
          <p:cNvSpPr/>
          <p:nvPr/>
        </p:nvSpPr>
        <p:spPr>
          <a:xfrm>
            <a:off x="1754755" y="914400"/>
            <a:ext cx="8823812" cy="369332"/>
          </a:xfrm>
          <a:prstGeom prst="rect">
            <a:avLst/>
          </a:prstGeom>
        </p:spPr>
        <p:txBody>
          <a:bodyPr wrap="square">
            <a:spAutoFit/>
          </a:bodyPr>
          <a:lstStyle/>
          <a:p>
            <a:pPr algn="ctr"/>
            <a:r>
              <a:rPr lang="fr-FR" altLang="fr-FR" b="1" dirty="0" smtClean="0">
                <a:solidFill>
                  <a:srgbClr val="C00000"/>
                </a:solidFill>
              </a:rPr>
              <a:t>           S</a:t>
            </a:r>
            <a:r>
              <a:rPr lang="fr-FR" altLang="fr-FR" b="1" dirty="0" smtClean="0"/>
              <a:t>tation</a:t>
            </a:r>
            <a:r>
              <a:rPr lang="fr-FR" altLang="fr-FR" b="1" dirty="0" smtClean="0">
                <a:solidFill>
                  <a:srgbClr val="5F5F5F"/>
                </a:solidFill>
              </a:rPr>
              <a:t> </a:t>
            </a:r>
            <a:r>
              <a:rPr lang="fr-FR" altLang="fr-FR" b="1" dirty="0">
                <a:solidFill>
                  <a:srgbClr val="C00000"/>
                </a:solidFill>
              </a:rPr>
              <a:t>P</a:t>
            </a:r>
            <a:r>
              <a:rPr lang="fr-FR" altLang="fr-FR" b="1" dirty="0"/>
              <a:t>our l’</a:t>
            </a:r>
            <a:r>
              <a:rPr lang="fr-FR" altLang="fr-FR" b="1" dirty="0" err="1"/>
              <a:t>irr</a:t>
            </a:r>
            <a:r>
              <a:rPr lang="fr-FR" altLang="fr-FR" b="1" dirty="0" err="1">
                <a:solidFill>
                  <a:srgbClr val="C00000"/>
                </a:solidFill>
              </a:rPr>
              <a:t>A</a:t>
            </a:r>
            <a:r>
              <a:rPr lang="fr-FR" altLang="fr-FR" b="1" dirty="0" err="1"/>
              <a:t>diation</a:t>
            </a:r>
            <a:r>
              <a:rPr lang="fr-FR" altLang="fr-FR" b="1" dirty="0">
                <a:solidFill>
                  <a:srgbClr val="5F5F5F"/>
                </a:solidFill>
              </a:rPr>
              <a:t> </a:t>
            </a:r>
            <a:r>
              <a:rPr lang="fr-FR" altLang="fr-FR" b="1" dirty="0"/>
              <a:t>des</a:t>
            </a:r>
            <a:r>
              <a:rPr lang="fr-FR" altLang="fr-FR" b="1" dirty="0">
                <a:solidFill>
                  <a:srgbClr val="5F5F5F"/>
                </a:solidFill>
              </a:rPr>
              <a:t> </a:t>
            </a:r>
            <a:r>
              <a:rPr lang="fr-FR" altLang="fr-FR" b="1" dirty="0">
                <a:solidFill>
                  <a:srgbClr val="C00000"/>
                </a:solidFill>
              </a:rPr>
              <a:t>C</a:t>
            </a:r>
            <a:r>
              <a:rPr lang="fr-FR" altLang="fr-FR" b="1" dirty="0"/>
              <a:t>omposants et </a:t>
            </a:r>
            <a:r>
              <a:rPr lang="fr-FR" altLang="fr-FR" b="1" dirty="0" err="1"/>
              <a:t>systèm</a:t>
            </a:r>
            <a:r>
              <a:rPr lang="fr-FR" altLang="fr-FR" b="1" dirty="0" err="1">
                <a:solidFill>
                  <a:srgbClr val="C00000"/>
                </a:solidFill>
              </a:rPr>
              <a:t>E</a:t>
            </a:r>
            <a:r>
              <a:rPr lang="fr-FR" altLang="fr-FR" b="1" dirty="0" err="1"/>
              <a:t>s</a:t>
            </a:r>
            <a:r>
              <a:rPr lang="fr-FR" altLang="fr-FR" b="1" dirty="0">
                <a:solidFill>
                  <a:srgbClr val="5F5F5F"/>
                </a:solidFill>
              </a:rPr>
              <a:t> </a:t>
            </a:r>
            <a:r>
              <a:rPr lang="fr-FR" altLang="fr-FR" b="1" dirty="0"/>
              <a:t>à</a:t>
            </a:r>
            <a:r>
              <a:rPr lang="fr-FR" altLang="fr-FR" b="1" dirty="0">
                <a:solidFill>
                  <a:srgbClr val="5F5F5F"/>
                </a:solidFill>
              </a:rPr>
              <a:t> </a:t>
            </a:r>
            <a:r>
              <a:rPr lang="fr-FR" altLang="fr-FR" b="1" dirty="0"/>
              <a:t>ALTO</a:t>
            </a:r>
            <a:endParaRPr lang="fr-FR" altLang="fr-FR" dirty="0"/>
          </a:p>
        </p:txBody>
      </p:sp>
      <p:sp>
        <p:nvSpPr>
          <p:cNvPr id="7" name="ZoneTexte 6">
            <a:extLst>
              <a:ext uri="{FF2B5EF4-FFF2-40B4-BE49-F238E27FC236}">
                <a16:creationId xmlns="" xmlns:a16="http://schemas.microsoft.com/office/drawing/2014/main" id="{A6E729B0-381E-4D49-B432-13F2069CAFAB}"/>
              </a:ext>
            </a:extLst>
          </p:cNvPr>
          <p:cNvSpPr txBox="1"/>
          <p:nvPr/>
        </p:nvSpPr>
        <p:spPr>
          <a:xfrm>
            <a:off x="10210342" y="888657"/>
            <a:ext cx="1309269" cy="369332"/>
          </a:xfrm>
          <a:prstGeom prst="rect">
            <a:avLst/>
          </a:prstGeom>
          <a:noFill/>
        </p:spPr>
        <p:txBody>
          <a:bodyPr wrap="none" rtlCol="0">
            <a:spAutoFit/>
          </a:bodyPr>
          <a:lstStyle/>
          <a:p>
            <a:r>
              <a:rPr lang="fr-FR" dirty="0"/>
              <a:t>SESAME PIA</a:t>
            </a:r>
          </a:p>
        </p:txBody>
      </p:sp>
      <p:sp>
        <p:nvSpPr>
          <p:cNvPr id="9" name="Rectangle 1"/>
          <p:cNvSpPr>
            <a:spLocks noChangeArrowheads="1"/>
          </p:cNvSpPr>
          <p:nvPr/>
        </p:nvSpPr>
        <p:spPr bwMode="auto">
          <a:xfrm>
            <a:off x="146121" y="1412333"/>
            <a:ext cx="1170831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rgbClr val="0070C0"/>
                </a:solidFill>
                <a:effectLst/>
                <a:cs typeface="Arial" pitchFamily="34" charset="0"/>
              </a:rPr>
              <a:t>L'objectif du projet</a:t>
            </a:r>
            <a:endParaRPr kumimoji="0" lang="fr-FR" sz="1400" b="1" i="0" u="none" strike="noStrike" cap="none" normalizeH="0" baseline="0" dirty="0" smtClean="0">
              <a:ln>
                <a:noFill/>
              </a:ln>
              <a:solidFill>
                <a:srgbClr val="0070C0"/>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i="0" u="none" strike="noStrike" cap="none" normalizeH="0" baseline="0" dirty="0" smtClean="0">
                <a:ln>
                  <a:noFill/>
                </a:ln>
                <a:solidFill>
                  <a:schemeClr val="tx1"/>
                </a:solidFill>
                <a:effectLst/>
                <a:cs typeface="Arial" pitchFamily="34" charset="0"/>
              </a:rPr>
              <a:t> - Répondre aux demandes des industriels pour</a:t>
            </a:r>
            <a:r>
              <a:rPr kumimoji="0" lang="fr-FR" sz="1400" i="0" u="none" strike="noStrike" cap="none" normalizeH="0" dirty="0" smtClean="0">
                <a:ln>
                  <a:noFill/>
                </a:ln>
                <a:solidFill>
                  <a:schemeClr val="tx1"/>
                </a:solidFill>
                <a:effectLst/>
                <a:cs typeface="Arial" pitchFamily="34" charset="0"/>
              </a:rPr>
              <a:t> les </a:t>
            </a:r>
            <a:r>
              <a:rPr kumimoji="0" lang="fr-FR" sz="1400" i="0" u="none" strike="noStrike" cap="none" normalizeH="0" baseline="0" dirty="0" smtClean="0">
                <a:ln>
                  <a:noFill/>
                </a:ln>
                <a:solidFill>
                  <a:schemeClr val="tx1"/>
                </a:solidFill>
                <a:effectLst/>
                <a:cs typeface="Arial" pitchFamily="34" charset="0"/>
              </a:rPr>
              <a:t>faisceaux d'électrons, de neutrons et de protons.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i="0" u="none" strike="noStrike" cap="none" normalizeH="0" baseline="0" dirty="0" smtClean="0">
                <a:ln>
                  <a:noFill/>
                </a:ln>
                <a:solidFill>
                  <a:schemeClr val="tx1"/>
                </a:solidFill>
                <a:effectLst/>
                <a:cs typeface="Arial" pitchFamily="34" charset="0"/>
              </a:rPr>
              <a:t> - Créer au sein de la plateforme ALTO, des zones</a:t>
            </a:r>
            <a:r>
              <a:rPr kumimoji="0" lang="fr-FR" sz="1400" i="0" u="none" strike="noStrike" cap="none" normalizeH="0" dirty="0" smtClean="0">
                <a:ln>
                  <a:noFill/>
                </a:ln>
                <a:solidFill>
                  <a:schemeClr val="tx1"/>
                </a:solidFill>
                <a:effectLst/>
                <a:cs typeface="Arial" pitchFamily="34" charset="0"/>
              </a:rPr>
              <a:t> </a:t>
            </a:r>
            <a:r>
              <a:rPr kumimoji="0" lang="fr-FR" sz="1400" i="0" u="none" strike="noStrike" cap="none" normalizeH="0" baseline="0" dirty="0" smtClean="0">
                <a:ln>
                  <a:noFill/>
                </a:ln>
                <a:solidFill>
                  <a:schemeClr val="tx1"/>
                </a:solidFill>
                <a:effectLst/>
                <a:cs typeface="Arial" pitchFamily="34" charset="0"/>
              </a:rPr>
              <a:t> expérimentales performants et fonctionnels dédiés à l'irradiation.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i="0" u="none" strike="noStrike" cap="none" normalizeH="0" baseline="0" dirty="0" smtClean="0">
                <a:ln>
                  <a:noFill/>
                </a:ln>
                <a:solidFill>
                  <a:schemeClr val="tx1"/>
                </a:solidFill>
                <a:effectLst/>
                <a:cs typeface="Arial" pitchFamily="34" charset="0"/>
              </a:rPr>
              <a:t> - Disposer de plusieurs stations automatisées et évolutives pour produire des faisceaux de particules calibrés en énergie, flux et dose.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i="0" u="none" strike="noStrike" cap="none" normalizeH="0" baseline="0" dirty="0" smtClean="0">
                <a:ln>
                  <a:noFill/>
                </a:ln>
                <a:solidFill>
                  <a:schemeClr val="tx1"/>
                </a:solidFill>
                <a:effectLst/>
                <a:cs typeface="Arial" pitchFamily="34" charset="0"/>
              </a:rPr>
              <a:t>- Offrir des possibilités d'irradiation pour simuler parfaitement l'environnement radiatif spatial.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e 24">
            <a:extLst>
              <a:ext uri="{FF2B5EF4-FFF2-40B4-BE49-F238E27FC236}">
                <a16:creationId xmlns="" xmlns:a16="http://schemas.microsoft.com/office/drawing/2014/main" id="{3C3D2ADC-1E19-1C4D-AB5A-B6A31C35063D}"/>
              </a:ext>
            </a:extLst>
          </p:cNvPr>
          <p:cNvGrpSpPr>
            <a:grpSpLocks/>
          </p:cNvGrpSpPr>
          <p:nvPr/>
        </p:nvGrpSpPr>
        <p:grpSpPr bwMode="auto">
          <a:xfrm>
            <a:off x="110567" y="2503243"/>
            <a:ext cx="7572533" cy="3851961"/>
            <a:chOff x="1351" y="-360"/>
            <a:chExt cx="29559" cy="39851"/>
          </a:xfrm>
        </p:grpSpPr>
        <p:grpSp>
          <p:nvGrpSpPr>
            <p:cNvPr id="11" name="Groupe 48">
              <a:extLst>
                <a:ext uri="{FF2B5EF4-FFF2-40B4-BE49-F238E27FC236}">
                  <a16:creationId xmlns="" xmlns:a16="http://schemas.microsoft.com/office/drawing/2014/main" id="{653673B1-96AB-164D-9580-E9D1CAD35887}"/>
                </a:ext>
              </a:extLst>
            </p:cNvPr>
            <p:cNvGrpSpPr>
              <a:grpSpLocks/>
            </p:cNvGrpSpPr>
            <p:nvPr/>
          </p:nvGrpSpPr>
          <p:grpSpPr bwMode="auto">
            <a:xfrm>
              <a:off x="2157" y="0"/>
              <a:ext cx="28753" cy="39491"/>
              <a:chOff x="2392" y="0"/>
              <a:chExt cx="31886" cy="44915"/>
            </a:xfrm>
          </p:grpSpPr>
          <p:grpSp>
            <p:nvGrpSpPr>
              <p:cNvPr id="18" name="Groupe 50">
                <a:extLst>
                  <a:ext uri="{FF2B5EF4-FFF2-40B4-BE49-F238E27FC236}">
                    <a16:creationId xmlns="" xmlns:a16="http://schemas.microsoft.com/office/drawing/2014/main" id="{CC8F494B-9225-264A-AC93-7CA005100861}"/>
                  </a:ext>
                </a:extLst>
              </p:cNvPr>
              <p:cNvGrpSpPr>
                <a:grpSpLocks/>
              </p:cNvGrpSpPr>
              <p:nvPr/>
            </p:nvGrpSpPr>
            <p:grpSpPr bwMode="auto">
              <a:xfrm>
                <a:off x="2392" y="0"/>
                <a:ext cx="31831" cy="44915"/>
                <a:chOff x="2392" y="0"/>
                <a:chExt cx="31831" cy="44915"/>
              </a:xfrm>
            </p:grpSpPr>
            <p:grpSp>
              <p:nvGrpSpPr>
                <p:cNvPr id="20" name="Groupe 51">
                  <a:extLst>
                    <a:ext uri="{FF2B5EF4-FFF2-40B4-BE49-F238E27FC236}">
                      <a16:creationId xmlns="" xmlns:a16="http://schemas.microsoft.com/office/drawing/2014/main" id="{0D8241CA-27F4-2846-84F6-39C0BE523A22}"/>
                    </a:ext>
                  </a:extLst>
                </p:cNvPr>
                <p:cNvGrpSpPr>
                  <a:grpSpLocks/>
                </p:cNvGrpSpPr>
                <p:nvPr/>
              </p:nvGrpSpPr>
              <p:grpSpPr bwMode="auto">
                <a:xfrm>
                  <a:off x="2392" y="0"/>
                  <a:ext cx="31831" cy="44915"/>
                  <a:chOff x="3588" y="0"/>
                  <a:chExt cx="47738" cy="66512"/>
                </a:xfrm>
              </p:grpSpPr>
              <p:pic>
                <p:nvPicPr>
                  <p:cNvPr id="22" name="Image 52">
                    <a:extLst>
                      <a:ext uri="{FF2B5EF4-FFF2-40B4-BE49-F238E27FC236}">
                        <a16:creationId xmlns="" xmlns:a16="http://schemas.microsoft.com/office/drawing/2014/main" id="{6336218F-C2B5-9146-868B-E777F6B71DD1}"/>
                      </a:ext>
                    </a:extLst>
                  </p:cNvPr>
                  <p:cNvPicPr>
                    <a:picLocks noChangeAspect="1"/>
                  </p:cNvPicPr>
                  <p:nvPr/>
                </p:nvPicPr>
                <p:blipFill rotWithShape="1">
                  <a:blip r:embed="rId2" cstate="print">
                    <a:extLst>
                      <a:ext uri="{28A0092B-C50C-407E-A947-70E740481C1C}">
                        <a14:useLocalDpi xmlns="" xmlns:a14="http://schemas.microsoft.com/office/drawing/2010/main" val="0"/>
                      </a:ext>
                    </a:extLst>
                  </a:blip>
                  <a:srcRect l="10463" t="-2" r="23840" b="339"/>
                  <a:stretch/>
                </p:blipFill>
                <p:spPr bwMode="auto">
                  <a:xfrm>
                    <a:off x="4861" y="0"/>
                    <a:ext cx="46465" cy="3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Image 53">
                    <a:extLst>
                      <a:ext uri="{FF2B5EF4-FFF2-40B4-BE49-F238E27FC236}">
                        <a16:creationId xmlns="" xmlns:a16="http://schemas.microsoft.com/office/drawing/2014/main" id="{52636ACB-0F4E-0B47-AF97-1F9069FF766E}"/>
                      </a:ext>
                    </a:extLst>
                  </p:cNvPr>
                  <p:cNvPicPr>
                    <a:picLocks noChangeAspect="1"/>
                  </p:cNvPicPr>
                  <p:nvPr/>
                </p:nvPicPr>
                <p:blipFill>
                  <a:blip r:embed="rId3" cstate="print">
                    <a:extLst>
                      <a:ext uri="{28A0092B-C50C-407E-A947-70E740481C1C}">
                        <a14:useLocalDpi xmlns="" xmlns:a14="http://schemas.microsoft.com/office/drawing/2010/main" val="0"/>
                      </a:ext>
                    </a:extLst>
                  </a:blip>
                  <a:srcRect l="14972" r="18173"/>
                  <a:stretch>
                    <a:fillRect/>
                  </a:stretch>
                </p:blipFill>
                <p:spPr bwMode="auto">
                  <a:xfrm>
                    <a:off x="4861" y="38939"/>
                    <a:ext cx="38468" cy="27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Ellipse 54">
                    <a:extLst>
                      <a:ext uri="{FF2B5EF4-FFF2-40B4-BE49-F238E27FC236}">
                        <a16:creationId xmlns="" xmlns:a16="http://schemas.microsoft.com/office/drawing/2014/main" id="{7417A50D-C24C-3649-B107-DF1AFABC25DB}"/>
                      </a:ext>
                    </a:extLst>
                  </p:cNvPr>
                  <p:cNvSpPr>
                    <a:spLocks noChangeArrowheads="1"/>
                  </p:cNvSpPr>
                  <p:nvPr/>
                </p:nvSpPr>
                <p:spPr bwMode="auto">
                  <a:xfrm>
                    <a:off x="12900" y="27003"/>
                    <a:ext cx="12226" cy="6370"/>
                  </a:xfrm>
                  <a:prstGeom prst="ellipse">
                    <a:avLst/>
                  </a:prstGeom>
                  <a:noFill/>
                  <a:ln w="28575">
                    <a:solidFill>
                      <a:srgbClr val="ED7D3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cxnSp>
                <p:nvCxnSpPr>
                  <p:cNvPr id="25" name="Connecteur droit avec flèche 55">
                    <a:extLst>
                      <a:ext uri="{FF2B5EF4-FFF2-40B4-BE49-F238E27FC236}">
                        <a16:creationId xmlns="" xmlns:a16="http://schemas.microsoft.com/office/drawing/2014/main" id="{726559A6-4126-8246-A202-345EC97AC025}"/>
                      </a:ext>
                    </a:extLst>
                  </p:cNvPr>
                  <p:cNvCxnSpPr>
                    <a:cxnSpLocks noChangeShapeType="1"/>
                  </p:cNvCxnSpPr>
                  <p:nvPr/>
                </p:nvCxnSpPr>
                <p:spPr bwMode="auto">
                  <a:xfrm>
                    <a:off x="20342" y="34007"/>
                    <a:ext cx="75" cy="4932"/>
                  </a:xfrm>
                  <a:prstGeom prst="straightConnector1">
                    <a:avLst/>
                  </a:prstGeom>
                  <a:noFill/>
                  <a:ln w="38100">
                    <a:solidFill>
                      <a:srgbClr val="ED7D31"/>
                    </a:solidFill>
                    <a:miter lim="800000"/>
                    <a:headEnd/>
                    <a:tailEnd type="triangle" w="med" len="med"/>
                  </a:ln>
                  <a:extLst>
                    <a:ext uri="{909E8E84-426E-40DD-AFC4-6F175D3DCCD1}">
                      <a14:hiddenFill xmlns="" xmlns:a14="http://schemas.microsoft.com/office/drawing/2010/main">
                        <a:noFill/>
                      </a14:hiddenFill>
                    </a:ext>
                  </a:extLst>
                </p:spPr>
              </p:cxnSp>
              <p:sp>
                <p:nvSpPr>
                  <p:cNvPr id="26" name="ZoneTexte 12">
                    <a:extLst>
                      <a:ext uri="{FF2B5EF4-FFF2-40B4-BE49-F238E27FC236}">
                        <a16:creationId xmlns="" xmlns:a16="http://schemas.microsoft.com/office/drawing/2014/main" id="{C105EAFD-0457-4945-B68A-932208130172}"/>
                      </a:ext>
                    </a:extLst>
                  </p:cNvPr>
                  <p:cNvSpPr txBox="1">
                    <a:spLocks noChangeArrowheads="1"/>
                  </p:cNvSpPr>
                  <p:nvPr/>
                </p:nvSpPr>
                <p:spPr bwMode="auto">
                  <a:xfrm>
                    <a:off x="8991" y="42765"/>
                    <a:ext cx="10852" cy="9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500"/>
                      </a:spcBef>
                      <a:spcAft>
                        <a:spcPts val="500"/>
                      </a:spcAft>
                    </a:pPr>
                    <a:r>
                      <a:rPr lang="fr-FR" altLang="fr-FR" sz="1100">
                        <a:solidFill>
                          <a:srgbClr val="FFFFFF"/>
                        </a:solidFill>
                        <a:latin typeface="Calibri" panose="020F0502020204030204" pitchFamily="34" charset="0"/>
                        <a:cs typeface="Arial" panose="020B0604020202020204" pitchFamily="34" charset="0"/>
                      </a:rPr>
                      <a:t>Station ions </a:t>
                    </a:r>
                    <a:endParaRPr lang="fr-FR" altLang="fr-FR" sz="1200">
                      <a:latin typeface="Times New Roman" panose="02020603050405020304" pitchFamily="18" charset="0"/>
                      <a:cs typeface="Arial" panose="020B0604020202020204" pitchFamily="34" charset="0"/>
                    </a:endParaRPr>
                  </a:p>
                  <a:p>
                    <a:pPr eaLnBrk="1" hangingPunct="1">
                      <a:spcBef>
                        <a:spcPts val="500"/>
                      </a:spcBef>
                      <a:spcAft>
                        <a:spcPts val="500"/>
                      </a:spcAft>
                    </a:pPr>
                    <a:r>
                      <a:rPr lang="fr-FR" altLang="fr-FR" sz="1100">
                        <a:solidFill>
                          <a:srgbClr val="FFFFFF"/>
                        </a:solidFill>
                        <a:latin typeface="Calibri" panose="020F0502020204030204" pitchFamily="34" charset="0"/>
                        <a:cs typeface="Arial" panose="020B0604020202020204" pitchFamily="34" charset="0"/>
                      </a:rPr>
                      <a:t>IBA</a:t>
                    </a:r>
                    <a:endParaRPr lang="fr-FR" altLang="fr-FR">
                      <a:cs typeface="Arial" panose="020B0604020202020204" pitchFamily="34" charset="0"/>
                    </a:endParaRPr>
                  </a:p>
                </p:txBody>
              </p:sp>
              <p:sp>
                <p:nvSpPr>
                  <p:cNvPr id="27" name="Text Box 20">
                    <a:extLst>
                      <a:ext uri="{FF2B5EF4-FFF2-40B4-BE49-F238E27FC236}">
                        <a16:creationId xmlns="" xmlns:a16="http://schemas.microsoft.com/office/drawing/2014/main" id="{2BC9F640-8EB8-9E4C-8139-6D7FDD9BFB6E}"/>
                      </a:ext>
                    </a:extLst>
                  </p:cNvPr>
                  <p:cNvSpPr txBox="1">
                    <a:spLocks noChangeArrowheads="1"/>
                  </p:cNvSpPr>
                  <p:nvPr/>
                </p:nvSpPr>
                <p:spPr bwMode="auto">
                  <a:xfrm>
                    <a:off x="7792" y="53457"/>
                    <a:ext cx="23570" cy="7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500"/>
                      </a:spcBef>
                      <a:spcAft>
                        <a:spcPts val="500"/>
                      </a:spcAft>
                    </a:pPr>
                    <a:r>
                      <a:rPr lang="fr-FR" altLang="fr-FR" sz="1100">
                        <a:solidFill>
                          <a:srgbClr val="FFFFFF"/>
                        </a:solidFill>
                        <a:latin typeface="Calibri" panose="020F0502020204030204" pitchFamily="34" charset="0"/>
                        <a:cs typeface="Arial" panose="020B0604020202020204" pitchFamily="34" charset="0"/>
                      </a:rPr>
                      <a:t>Station</a:t>
                    </a:r>
                  </a:p>
                  <a:p>
                    <a:pPr eaLnBrk="1" hangingPunct="1">
                      <a:spcBef>
                        <a:spcPts val="500"/>
                      </a:spcBef>
                      <a:spcAft>
                        <a:spcPts val="500"/>
                      </a:spcAft>
                    </a:pPr>
                    <a:r>
                      <a:rPr lang="fr-FR" altLang="fr-FR" sz="1100">
                        <a:solidFill>
                          <a:srgbClr val="FFFFFF"/>
                        </a:solidFill>
                        <a:latin typeface="Calibri" panose="020F0502020204030204" pitchFamily="34" charset="0"/>
                        <a:cs typeface="Arial" panose="020B0604020202020204" pitchFamily="34" charset="0"/>
                      </a:rPr>
                      <a:t>Neutrons, LICORNE2</a:t>
                    </a:r>
                    <a:endParaRPr lang="fr-FR" altLang="fr-FR">
                      <a:cs typeface="Arial" panose="020B0604020202020204" pitchFamily="34" charset="0"/>
                    </a:endParaRPr>
                  </a:p>
                </p:txBody>
              </p:sp>
              <p:sp>
                <p:nvSpPr>
                  <p:cNvPr id="28" name="ZoneTexte 14">
                    <a:extLst>
                      <a:ext uri="{FF2B5EF4-FFF2-40B4-BE49-F238E27FC236}">
                        <a16:creationId xmlns="" xmlns:a16="http://schemas.microsoft.com/office/drawing/2014/main" id="{11F9C723-609B-F446-B169-69E4AA13B22F}"/>
                      </a:ext>
                    </a:extLst>
                  </p:cNvPr>
                  <p:cNvSpPr txBox="1">
                    <a:spLocks noChangeArrowheads="1"/>
                  </p:cNvSpPr>
                  <p:nvPr/>
                </p:nvSpPr>
                <p:spPr bwMode="auto">
                  <a:xfrm>
                    <a:off x="3588" y="51898"/>
                    <a:ext cx="20671" cy="7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cs typeface="Arial" panose="020B0604020202020204" pitchFamily="34" charset="0"/>
                    </a:endParaRPr>
                  </a:p>
                </p:txBody>
              </p:sp>
              <p:sp>
                <p:nvSpPr>
                  <p:cNvPr id="29" name="Text Box 22">
                    <a:extLst>
                      <a:ext uri="{FF2B5EF4-FFF2-40B4-BE49-F238E27FC236}">
                        <a16:creationId xmlns="" xmlns:a16="http://schemas.microsoft.com/office/drawing/2014/main" id="{BC73474D-70D6-724D-9344-AAA0DFD2F058}"/>
                      </a:ext>
                    </a:extLst>
                  </p:cNvPr>
                  <p:cNvSpPr txBox="1">
                    <a:spLocks noChangeArrowheads="1"/>
                  </p:cNvSpPr>
                  <p:nvPr/>
                </p:nvSpPr>
                <p:spPr bwMode="auto">
                  <a:xfrm>
                    <a:off x="27194" y="50559"/>
                    <a:ext cx="10742" cy="4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500"/>
                      </a:spcBef>
                      <a:spcAft>
                        <a:spcPts val="500"/>
                      </a:spcAft>
                    </a:pPr>
                    <a:r>
                      <a:rPr lang="fr-FR" altLang="fr-FR" sz="1000">
                        <a:solidFill>
                          <a:srgbClr val="FFFFFF"/>
                        </a:solidFill>
                        <a:latin typeface="Calibri" panose="020F0502020204030204" pitchFamily="34" charset="0"/>
                        <a:cs typeface="Arial" panose="020B0604020202020204" pitchFamily="34" charset="0"/>
                      </a:rPr>
                      <a:t>Aimants</a:t>
                    </a:r>
                    <a:endParaRPr lang="fr-FR" altLang="fr-FR">
                      <a:cs typeface="Arial" panose="020B0604020202020204" pitchFamily="34" charset="0"/>
                    </a:endParaRPr>
                  </a:p>
                </p:txBody>
              </p:sp>
            </p:grpSp>
            <p:sp>
              <p:nvSpPr>
                <p:cNvPr id="21" name="Text Box 23">
                  <a:extLst>
                    <a:ext uri="{FF2B5EF4-FFF2-40B4-BE49-F238E27FC236}">
                      <a16:creationId xmlns="" xmlns:a16="http://schemas.microsoft.com/office/drawing/2014/main" id="{DE9F97D5-DF0C-3045-B5EB-20716B9CA67D}"/>
                    </a:ext>
                  </a:extLst>
                </p:cNvPr>
                <p:cNvSpPr txBox="1">
                  <a:spLocks noChangeArrowheads="1"/>
                </p:cNvSpPr>
                <p:nvPr/>
              </p:nvSpPr>
              <p:spPr bwMode="auto">
                <a:xfrm>
                  <a:off x="10397" y="26295"/>
                  <a:ext cx="10259" cy="35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500"/>
                    </a:spcBef>
                    <a:spcAft>
                      <a:spcPts val="500"/>
                    </a:spcAft>
                  </a:pPr>
                  <a:r>
                    <a:rPr lang="fr-FR" altLang="fr-FR" sz="1100" b="1">
                      <a:solidFill>
                        <a:srgbClr val="FFFFFF"/>
                      </a:solidFill>
                      <a:latin typeface="Calibri" panose="020F0502020204030204" pitchFamily="34" charset="0"/>
                      <a:cs typeface="Arial" panose="020B0604020202020204" pitchFamily="34" charset="0"/>
                    </a:rPr>
                    <a:t>S</a:t>
                  </a:r>
                  <a:r>
                    <a:rPr lang="fr-FR" altLang="fr-FR" sz="1100" b="1" u="sng">
                      <a:solidFill>
                        <a:srgbClr val="FFFFFF"/>
                      </a:solidFill>
                      <a:latin typeface="Calibri" panose="020F0502020204030204" pitchFamily="34" charset="0"/>
                      <a:cs typeface="Arial" panose="020B0604020202020204" pitchFamily="34" charset="0"/>
                    </a:rPr>
                    <a:t>alle PIN</a:t>
                  </a:r>
                  <a:endParaRPr lang="fr-FR" altLang="fr-FR">
                    <a:cs typeface="Arial" panose="020B0604020202020204" pitchFamily="34" charset="0"/>
                  </a:endParaRPr>
                </a:p>
              </p:txBody>
            </p:sp>
          </p:grpSp>
          <p:sp>
            <p:nvSpPr>
              <p:cNvPr id="19" name="Text Box 24">
                <a:extLst>
                  <a:ext uri="{FF2B5EF4-FFF2-40B4-BE49-F238E27FC236}">
                    <a16:creationId xmlns="" xmlns:a16="http://schemas.microsoft.com/office/drawing/2014/main" id="{81AD91CF-B2BE-7F43-BC9C-DCA040FC69F5}"/>
                  </a:ext>
                </a:extLst>
              </p:cNvPr>
              <p:cNvSpPr txBox="1">
                <a:spLocks noChangeArrowheads="1"/>
              </p:cNvSpPr>
              <p:nvPr/>
            </p:nvSpPr>
            <p:spPr bwMode="auto">
              <a:xfrm>
                <a:off x="29199" y="10110"/>
                <a:ext cx="5079" cy="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500"/>
                  </a:spcBef>
                  <a:spcAft>
                    <a:spcPts val="500"/>
                  </a:spcAft>
                </a:pPr>
                <a:r>
                  <a:rPr lang="fr-FR" altLang="fr-FR" sz="1200" b="1" dirty="0">
                    <a:solidFill>
                      <a:srgbClr val="FFFFFF"/>
                    </a:solidFill>
                    <a:latin typeface="Calibri" panose="020F0502020204030204" pitchFamily="34" charset="0"/>
                    <a:cs typeface="Arial" panose="020B0604020202020204" pitchFamily="34" charset="0"/>
                  </a:rPr>
                  <a:t>Plateforme</a:t>
                </a:r>
              </a:p>
              <a:p>
                <a:pPr algn="ctr" eaLnBrk="1" hangingPunct="1">
                  <a:spcBef>
                    <a:spcPts val="500"/>
                  </a:spcBef>
                  <a:spcAft>
                    <a:spcPts val="500"/>
                  </a:spcAft>
                </a:pPr>
                <a:r>
                  <a:rPr lang="fr-FR" altLang="fr-FR" sz="1200" b="1" dirty="0">
                    <a:solidFill>
                      <a:srgbClr val="FFFFFF"/>
                    </a:solidFill>
                    <a:latin typeface="Calibri" panose="020F0502020204030204" pitchFamily="34" charset="0"/>
                    <a:cs typeface="Arial" panose="020B0604020202020204" pitchFamily="34" charset="0"/>
                  </a:rPr>
                  <a:t> ALTO</a:t>
                </a:r>
                <a:endParaRPr lang="fr-FR" altLang="fr-FR" dirty="0">
                  <a:cs typeface="Arial" panose="020B0604020202020204" pitchFamily="34" charset="0"/>
                </a:endParaRPr>
              </a:p>
            </p:txBody>
          </p:sp>
        </p:grpSp>
        <p:sp>
          <p:nvSpPr>
            <p:cNvPr id="12" name="Ellipse 63">
              <a:extLst>
                <a:ext uri="{FF2B5EF4-FFF2-40B4-BE49-F238E27FC236}">
                  <a16:creationId xmlns="" xmlns:a16="http://schemas.microsoft.com/office/drawing/2014/main" id="{19D3554E-B9C6-9E4F-B4E9-3BF9A9A22BD2}"/>
                </a:ext>
              </a:extLst>
            </p:cNvPr>
            <p:cNvSpPr>
              <a:spLocks noChangeArrowheads="1"/>
            </p:cNvSpPr>
            <p:nvPr/>
          </p:nvSpPr>
          <p:spPr bwMode="auto">
            <a:xfrm>
              <a:off x="9287" y="8310"/>
              <a:ext cx="4684" cy="3782"/>
            </a:xfrm>
            <a:prstGeom prst="ellipse">
              <a:avLst/>
            </a:prstGeom>
            <a:noFill/>
            <a:ln w="28575">
              <a:solidFill>
                <a:srgbClr val="FFD966"/>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cxnSp>
          <p:nvCxnSpPr>
            <p:cNvPr id="13" name="Connecteur droit avec flèche 25602">
              <a:extLst>
                <a:ext uri="{FF2B5EF4-FFF2-40B4-BE49-F238E27FC236}">
                  <a16:creationId xmlns="" xmlns:a16="http://schemas.microsoft.com/office/drawing/2014/main" id="{DE3EDA90-DD92-604C-B3E2-2513D60BCF66}"/>
                </a:ext>
              </a:extLst>
            </p:cNvPr>
            <p:cNvCxnSpPr>
              <a:cxnSpLocks noChangeShapeType="1"/>
            </p:cNvCxnSpPr>
            <p:nvPr/>
          </p:nvCxnSpPr>
          <p:spPr bwMode="auto">
            <a:xfrm flipH="1" flipV="1">
              <a:off x="5370" y="6891"/>
              <a:ext cx="3342" cy="2250"/>
            </a:xfrm>
            <a:prstGeom prst="straightConnector1">
              <a:avLst/>
            </a:prstGeom>
            <a:noFill/>
            <a:ln w="19050">
              <a:solidFill>
                <a:srgbClr val="FFC000"/>
              </a:solidFill>
              <a:miter lim="800000"/>
              <a:headEnd/>
              <a:tailEnd type="triangle" w="med" len="med"/>
            </a:ln>
            <a:extLst>
              <a:ext uri="{909E8E84-426E-40DD-AFC4-6F175D3DCCD1}">
                <a14:hiddenFill xmlns="" xmlns:a14="http://schemas.microsoft.com/office/drawing/2010/main">
                  <a:noFill/>
                </a14:hiddenFill>
              </a:ext>
            </a:extLst>
          </p:spPr>
        </p:cxnSp>
        <p:sp>
          <p:nvSpPr>
            <p:cNvPr id="14" name="Text Box 27">
              <a:extLst>
                <a:ext uri="{FF2B5EF4-FFF2-40B4-BE49-F238E27FC236}">
                  <a16:creationId xmlns="" xmlns:a16="http://schemas.microsoft.com/office/drawing/2014/main" id="{53472DF0-6B39-C744-8B74-52A433B007BA}"/>
                </a:ext>
              </a:extLst>
            </p:cNvPr>
            <p:cNvSpPr txBox="1">
              <a:spLocks noChangeArrowheads="1"/>
            </p:cNvSpPr>
            <p:nvPr/>
          </p:nvSpPr>
          <p:spPr bwMode="auto">
            <a:xfrm>
              <a:off x="1351" y="4382"/>
              <a:ext cx="6248" cy="2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500"/>
                </a:spcBef>
                <a:spcAft>
                  <a:spcPts val="500"/>
                </a:spcAft>
              </a:pPr>
              <a:r>
                <a:rPr lang="fr-FR" altLang="fr-FR" sz="1000" b="1">
                  <a:solidFill>
                    <a:srgbClr val="000000"/>
                  </a:solidFill>
                  <a:latin typeface="Calibri" panose="020F0502020204030204" pitchFamily="34" charset="0"/>
                  <a:cs typeface="Arial" panose="020B0604020202020204" pitchFamily="34" charset="0"/>
                </a:rPr>
                <a:t>Salle IE</a:t>
              </a:r>
              <a:endParaRPr lang="fr-FR" altLang="fr-FR">
                <a:cs typeface="Arial" panose="020B0604020202020204" pitchFamily="34" charset="0"/>
              </a:endParaRPr>
            </a:p>
          </p:txBody>
        </p:sp>
        <p:sp>
          <p:nvSpPr>
            <p:cNvPr id="15" name="Ellipse 25610">
              <a:extLst>
                <a:ext uri="{FF2B5EF4-FFF2-40B4-BE49-F238E27FC236}">
                  <a16:creationId xmlns="" xmlns:a16="http://schemas.microsoft.com/office/drawing/2014/main" id="{97EE4E56-1C05-3844-967E-13A1E27A8033}"/>
                </a:ext>
              </a:extLst>
            </p:cNvPr>
            <p:cNvSpPr>
              <a:spLocks noChangeArrowheads="1"/>
            </p:cNvSpPr>
            <p:nvPr/>
          </p:nvSpPr>
          <p:spPr bwMode="auto">
            <a:xfrm>
              <a:off x="20848" y="6346"/>
              <a:ext cx="3185" cy="2974"/>
            </a:xfrm>
            <a:prstGeom prst="ellipse">
              <a:avLst/>
            </a:prstGeom>
            <a:noFill/>
            <a:ln w="28575">
              <a:solidFill>
                <a:srgbClr val="70AD47"/>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a:p>
          </p:txBody>
        </p:sp>
        <p:cxnSp>
          <p:nvCxnSpPr>
            <p:cNvPr id="16" name="Connecteur droit avec flèche 25612">
              <a:extLst>
                <a:ext uri="{FF2B5EF4-FFF2-40B4-BE49-F238E27FC236}">
                  <a16:creationId xmlns="" xmlns:a16="http://schemas.microsoft.com/office/drawing/2014/main" id="{970AA8A9-7947-0F4E-9BD7-2133780A3C45}"/>
                </a:ext>
              </a:extLst>
            </p:cNvPr>
            <p:cNvCxnSpPr>
              <a:cxnSpLocks noChangeShapeType="1"/>
            </p:cNvCxnSpPr>
            <p:nvPr/>
          </p:nvCxnSpPr>
          <p:spPr bwMode="auto">
            <a:xfrm flipV="1">
              <a:off x="24033" y="2590"/>
              <a:ext cx="184" cy="3953"/>
            </a:xfrm>
            <a:prstGeom prst="straightConnector1">
              <a:avLst/>
            </a:prstGeom>
            <a:noFill/>
            <a:ln w="19050">
              <a:solidFill>
                <a:srgbClr val="70AD47"/>
              </a:solidFill>
              <a:miter lim="800000"/>
              <a:headEnd/>
              <a:tailEnd type="triangle" w="med" len="med"/>
            </a:ln>
            <a:extLst>
              <a:ext uri="{909E8E84-426E-40DD-AFC4-6F175D3DCCD1}">
                <a14:hiddenFill xmlns="" xmlns:a14="http://schemas.microsoft.com/office/drawing/2010/main">
                  <a:noFill/>
                </a14:hiddenFill>
              </a:ext>
            </a:extLst>
          </p:spPr>
        </p:cxnSp>
        <p:sp>
          <p:nvSpPr>
            <p:cNvPr id="17" name="Text Box 29">
              <a:extLst>
                <a:ext uri="{FF2B5EF4-FFF2-40B4-BE49-F238E27FC236}">
                  <a16:creationId xmlns="" xmlns:a16="http://schemas.microsoft.com/office/drawing/2014/main" id="{EF408C8B-DE4B-5E44-8382-2F4CF0A3C6EE}"/>
                </a:ext>
              </a:extLst>
            </p:cNvPr>
            <p:cNvSpPr txBox="1">
              <a:spLocks noChangeArrowheads="1"/>
            </p:cNvSpPr>
            <p:nvPr/>
          </p:nvSpPr>
          <p:spPr bwMode="auto">
            <a:xfrm>
              <a:off x="19662" y="-360"/>
              <a:ext cx="11198" cy="2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500"/>
                </a:spcBef>
                <a:spcAft>
                  <a:spcPts val="500"/>
                </a:spcAft>
              </a:pPr>
              <a:r>
                <a:rPr lang="fr-FR" altLang="fr-FR" sz="1100" b="1" dirty="0">
                  <a:solidFill>
                    <a:srgbClr val="70AD47"/>
                  </a:solidFill>
                  <a:latin typeface="Calibri" panose="020F0502020204030204" pitchFamily="34" charset="0"/>
                  <a:cs typeface="Arial" panose="020B0604020202020204" pitchFamily="34" charset="0"/>
                </a:rPr>
                <a:t>Salle d’accueil industriels</a:t>
              </a:r>
              <a:endParaRPr lang="fr-FR" altLang="fr-FR" dirty="0">
                <a:solidFill>
                  <a:srgbClr val="70AD47"/>
                </a:solidFill>
                <a:cs typeface="Arial" panose="020B0604020202020204" pitchFamily="34" charset="0"/>
              </a:endParaRPr>
            </a:p>
          </p:txBody>
        </p:sp>
      </p:grpSp>
      <p:graphicFrame>
        <p:nvGraphicFramePr>
          <p:cNvPr id="30" name="Tableau 29">
            <a:extLst>
              <a:ext uri="{FF2B5EF4-FFF2-40B4-BE49-F238E27FC236}">
                <a16:creationId xmlns="" xmlns:a16="http://schemas.microsoft.com/office/drawing/2014/main" id="{995E0F9B-6F88-0B4E-8AFE-1B98F86A5187}"/>
              </a:ext>
            </a:extLst>
          </p:cNvPr>
          <p:cNvGraphicFramePr>
            <a:graphicFrameLocks noGrp="1"/>
          </p:cNvGraphicFramePr>
          <p:nvPr/>
        </p:nvGraphicFramePr>
        <p:xfrm>
          <a:off x="7171267" y="4334315"/>
          <a:ext cx="4800600" cy="1500189"/>
        </p:xfrm>
        <a:graphic>
          <a:graphicData uri="http://schemas.openxmlformats.org/drawingml/2006/table">
            <a:tbl>
              <a:tblPr/>
              <a:tblGrid>
                <a:gridCol w="1455444">
                  <a:extLst>
                    <a:ext uri="{9D8B030D-6E8A-4147-A177-3AD203B41FA5}">
                      <a16:colId xmlns="" xmlns:a16="http://schemas.microsoft.com/office/drawing/2014/main" val="20000"/>
                    </a:ext>
                  </a:extLst>
                </a:gridCol>
                <a:gridCol w="1884105">
                  <a:extLst>
                    <a:ext uri="{9D8B030D-6E8A-4147-A177-3AD203B41FA5}">
                      <a16:colId xmlns="" xmlns:a16="http://schemas.microsoft.com/office/drawing/2014/main" val="20001"/>
                    </a:ext>
                  </a:extLst>
                </a:gridCol>
                <a:gridCol w="1461051">
                  <a:extLst>
                    <a:ext uri="{9D8B030D-6E8A-4147-A177-3AD203B41FA5}">
                      <a16:colId xmlns="" xmlns:a16="http://schemas.microsoft.com/office/drawing/2014/main" val="20002"/>
                    </a:ext>
                  </a:extLst>
                </a:gridCol>
              </a:tblGrid>
              <a:tr h="288439">
                <a:tc>
                  <a:txBody>
                    <a:bodyPr/>
                    <a:lstStyle/>
                    <a:p>
                      <a:pPr algn="ctr">
                        <a:lnSpc>
                          <a:spcPct val="107000"/>
                        </a:lnSpc>
                        <a:spcAft>
                          <a:spcPts val="0"/>
                        </a:spcAft>
                      </a:pPr>
                      <a:r>
                        <a:rPr lang="fr-FR" sz="1400" b="1" kern="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Faisceaux</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fr-FR" sz="1400" b="1" kern="5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Énergie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lnSpc>
                          <a:spcPct val="107000"/>
                        </a:lnSpc>
                        <a:spcAft>
                          <a:spcPts val="0"/>
                        </a:spcAft>
                      </a:pPr>
                      <a:r>
                        <a:rPr lang="fr-FR" sz="1400" b="1" kern="5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Flux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 xmlns:a16="http://schemas.microsoft.com/office/drawing/2014/main" val="10000"/>
                  </a:ext>
                </a:extLst>
              </a:tr>
              <a:tr h="503904">
                <a:tc>
                  <a:txBody>
                    <a:bodyPr/>
                    <a:lstStyle/>
                    <a:p>
                      <a:pPr algn="ctr">
                        <a:lnSpc>
                          <a:spcPct val="107000"/>
                        </a:lnSpc>
                        <a:spcAft>
                          <a:spcPts val="0"/>
                        </a:spcAft>
                      </a:pPr>
                      <a:r>
                        <a:rPr lang="fr-FR" sz="1400" kern="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Neutrons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7000"/>
                        </a:lnSpc>
                        <a:spcAft>
                          <a:spcPts val="0"/>
                        </a:spcAft>
                      </a:pPr>
                      <a:r>
                        <a:rPr lang="fr-FR" sz="1400" kern="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 – 4 MeV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kern="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7000"/>
                        </a:lnSpc>
                        <a:spcAft>
                          <a:spcPts val="0"/>
                        </a:spcAft>
                      </a:pPr>
                      <a:r>
                        <a:rPr lang="fr-FR" sz="1400" kern="50" dirty="0">
                          <a:effectLst/>
                          <a:latin typeface="Calibri" panose="020F0502020204030204" pitchFamily="34" charset="0"/>
                          <a:ea typeface="SimSun" panose="02010600030101010101" pitchFamily="2" charset="-122"/>
                          <a:cs typeface="Calibri" panose="020F0502020204030204" pitchFamily="34" charset="0"/>
                        </a:rPr>
                        <a:t>10</a:t>
                      </a:r>
                      <a:r>
                        <a:rPr lang="fr-FR" sz="1400" kern="50" baseline="30000" dirty="0">
                          <a:effectLst/>
                          <a:latin typeface="Calibri" panose="020F0502020204030204" pitchFamily="34" charset="0"/>
                          <a:ea typeface="SimSun" panose="02010600030101010101" pitchFamily="2" charset="-122"/>
                          <a:cs typeface="Calibri" panose="020F0502020204030204" pitchFamily="34" charset="0"/>
                        </a:rPr>
                        <a:t>8 </a:t>
                      </a:r>
                      <a:r>
                        <a:rPr lang="fr-FR" sz="1400" kern="50" dirty="0">
                          <a:effectLst/>
                          <a:latin typeface="Calibri" panose="020F0502020204030204" pitchFamily="34" charset="0"/>
                          <a:ea typeface="SimSun" panose="02010600030101010101" pitchFamily="2" charset="-122"/>
                          <a:cs typeface="Calibri" panose="020F0502020204030204" pitchFamily="34" charset="0"/>
                        </a:rPr>
                        <a:t>n/s/sr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 xmlns:a16="http://schemas.microsoft.com/office/drawing/2014/main" val="10001"/>
                  </a:ext>
                </a:extLst>
              </a:tr>
              <a:tr h="251100">
                <a:tc>
                  <a:txBody>
                    <a:bodyPr/>
                    <a:lstStyle/>
                    <a:p>
                      <a:pPr algn="ctr">
                        <a:lnSpc>
                          <a:spcPct val="107000"/>
                        </a:lnSpc>
                        <a:spcAft>
                          <a:spcPts val="0"/>
                        </a:spcAft>
                      </a:pPr>
                      <a:r>
                        <a:rPr lang="fr-FR" sz="1400" kern="5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Protons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a:lnSpc>
                          <a:spcPct val="107000"/>
                        </a:lnSpc>
                        <a:spcAft>
                          <a:spcPts val="0"/>
                        </a:spcAft>
                      </a:pPr>
                      <a:r>
                        <a:rPr lang="fr-FR" sz="1400" kern="50" dirty="0">
                          <a:effectLst/>
                          <a:latin typeface="Calibri" panose="020F0502020204030204" pitchFamily="34" charset="0"/>
                          <a:ea typeface="Times New Roman" panose="02020603050405020304" pitchFamily="18" charset="0"/>
                          <a:cs typeface="Calibri" panose="020F0502020204030204" pitchFamily="34" charset="0"/>
                        </a:rPr>
                        <a:t>20 </a:t>
                      </a:r>
                      <a:r>
                        <a:rPr lang="fr-FR" sz="1400" kern="50" dirty="0" err="1">
                          <a:effectLst/>
                          <a:latin typeface="Calibri" panose="020F0502020204030204" pitchFamily="34" charset="0"/>
                          <a:ea typeface="Times New Roman" panose="02020603050405020304" pitchFamily="18" charset="0"/>
                          <a:cs typeface="Calibri" panose="020F0502020204030204" pitchFamily="34" charset="0"/>
                        </a:rPr>
                        <a:t>keV</a:t>
                      </a:r>
                      <a:r>
                        <a:rPr lang="fr-FR" sz="1400" kern="50" dirty="0">
                          <a:effectLst/>
                          <a:latin typeface="Calibri" panose="020F0502020204030204" pitchFamily="34" charset="0"/>
                          <a:ea typeface="Times New Roman" panose="02020603050405020304" pitchFamily="18" charset="0"/>
                          <a:cs typeface="Calibri" panose="020F0502020204030204" pitchFamily="34" charset="0"/>
                        </a:rPr>
                        <a:t> – 30 MeV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a:lnSpc>
                          <a:spcPct val="107000"/>
                        </a:lnSpc>
                        <a:spcAft>
                          <a:spcPts val="0"/>
                        </a:spcAft>
                      </a:pPr>
                      <a:r>
                        <a:rPr lang="fr-FR" sz="1400" kern="50" dirty="0">
                          <a:effectLst/>
                          <a:latin typeface="Calibri" panose="020F0502020204030204" pitchFamily="34" charset="0"/>
                          <a:ea typeface="SimSun" panose="02010600030101010101" pitchFamily="2" charset="-122"/>
                          <a:cs typeface="Calibri" panose="020F0502020204030204" pitchFamily="34" charset="0"/>
                        </a:rPr>
                        <a:t>10</a:t>
                      </a:r>
                      <a:r>
                        <a:rPr lang="fr-FR" sz="1400" kern="50" baseline="30000" dirty="0">
                          <a:effectLst/>
                          <a:latin typeface="Calibri" panose="020F0502020204030204" pitchFamily="34" charset="0"/>
                          <a:ea typeface="SimSun" panose="02010600030101010101" pitchFamily="2" charset="-122"/>
                          <a:cs typeface="Calibri" panose="020F0502020204030204" pitchFamily="34" charset="0"/>
                        </a:rPr>
                        <a:t>16</a:t>
                      </a:r>
                      <a:r>
                        <a:rPr lang="fr-FR" sz="1400" kern="50" dirty="0">
                          <a:effectLst/>
                          <a:latin typeface="Calibri" panose="020F0502020204030204" pitchFamily="34" charset="0"/>
                          <a:ea typeface="SimSun" panose="02010600030101010101" pitchFamily="2" charset="-122"/>
                          <a:cs typeface="Calibri" panose="020F0502020204030204" pitchFamily="34" charset="0"/>
                        </a:rPr>
                        <a:t> p/s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 xmlns:a16="http://schemas.microsoft.com/office/drawing/2014/main" val="10002"/>
                  </a:ext>
                </a:extLst>
              </a:tr>
              <a:tr h="456746">
                <a:tc>
                  <a:txBody>
                    <a:bodyPr/>
                    <a:lstStyle/>
                    <a:p>
                      <a:pPr algn="ctr">
                        <a:lnSpc>
                          <a:spcPct val="107000"/>
                        </a:lnSpc>
                        <a:spcAft>
                          <a:spcPts val="0"/>
                        </a:spcAft>
                      </a:pPr>
                      <a:r>
                        <a:rPr lang="fr-FR" sz="1400" kern="50" dirty="0">
                          <a:effectLst/>
                          <a:latin typeface="Calibri" panose="020F0502020204030204" pitchFamily="34" charset="0"/>
                          <a:ea typeface="Times New Roman" panose="02020603050405020304" pitchFamily="18" charset="0"/>
                          <a:cs typeface="Calibri" panose="020F0502020204030204" pitchFamily="34" charset="0"/>
                        </a:rPr>
                        <a:t>Electrons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7000"/>
                        </a:lnSpc>
                        <a:spcAft>
                          <a:spcPts val="0"/>
                        </a:spcAft>
                      </a:pPr>
                      <a:r>
                        <a:rPr lang="fr-FR" sz="1400" kern="50" dirty="0">
                          <a:effectLst/>
                          <a:latin typeface="Calibri" panose="020F0502020204030204" pitchFamily="34" charset="0"/>
                          <a:ea typeface="Times New Roman" panose="02020603050405020304" pitchFamily="18" charset="0"/>
                          <a:cs typeface="Calibri" panose="020F0502020204030204" pitchFamily="34" charset="0"/>
                        </a:rPr>
                        <a:t>Jusqu’à 50MeV</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ctr">
                        <a:lnSpc>
                          <a:spcPct val="107000"/>
                        </a:lnSpc>
                        <a:spcAft>
                          <a:spcPts val="0"/>
                        </a:spcAft>
                      </a:pPr>
                      <a:r>
                        <a:rPr lang="fr-FR" sz="1400" kern="50" dirty="0">
                          <a:effectLst/>
                          <a:latin typeface="Calibri" panose="020F0502020204030204" pitchFamily="34" charset="0"/>
                          <a:ea typeface="SimSun" panose="02010600030101010101" pitchFamily="2" charset="-122"/>
                          <a:cs typeface="Calibri" panose="020F0502020204030204" pitchFamily="34" charset="0"/>
                        </a:rPr>
                        <a:t>5x10</a:t>
                      </a:r>
                      <a:r>
                        <a:rPr lang="fr-FR" sz="1400" kern="50" baseline="30000" dirty="0">
                          <a:effectLst/>
                          <a:latin typeface="Calibri" panose="020F0502020204030204" pitchFamily="34" charset="0"/>
                          <a:ea typeface="SimSun" panose="02010600030101010101" pitchFamily="2" charset="-122"/>
                          <a:cs typeface="Calibri" panose="020F0502020204030204" pitchFamily="34" charset="0"/>
                        </a:rPr>
                        <a:t>10</a:t>
                      </a:r>
                      <a:r>
                        <a:rPr lang="fr-FR" sz="1400" kern="50" dirty="0">
                          <a:effectLst/>
                          <a:latin typeface="Calibri" panose="020F0502020204030204" pitchFamily="34" charset="0"/>
                          <a:ea typeface="SimSun" panose="02010600030101010101" pitchFamily="2" charset="-122"/>
                          <a:cs typeface="Calibri" panose="020F0502020204030204" pitchFamily="34" charset="0"/>
                        </a:rPr>
                        <a:t> p/cm</a:t>
                      </a:r>
                      <a:r>
                        <a:rPr lang="fr-FR" sz="1400" kern="50" baseline="30000" dirty="0">
                          <a:effectLst/>
                          <a:latin typeface="Calibri" panose="020F0502020204030204" pitchFamily="34" charset="0"/>
                          <a:ea typeface="SimSun" panose="02010600030101010101" pitchFamily="2" charset="-122"/>
                          <a:cs typeface="Calibri" panose="020F0502020204030204" pitchFamily="34" charset="0"/>
                        </a:rPr>
                        <a:t>2</a:t>
                      </a:r>
                      <a:r>
                        <a:rPr lang="fr-FR" sz="1400" kern="50" dirty="0">
                          <a:effectLst/>
                          <a:latin typeface="Calibri" panose="020F0502020204030204" pitchFamily="34" charset="0"/>
                          <a:ea typeface="SimSun" panose="02010600030101010101" pitchFamily="2" charset="-122"/>
                          <a:cs typeface="Calibri" panose="020F0502020204030204" pitchFamily="34" charset="0"/>
                        </a:rPr>
                        <a: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 xmlns:a16="http://schemas.microsoft.com/office/drawing/2014/main" val="10003"/>
                  </a:ext>
                </a:extLst>
              </a:tr>
            </a:tbl>
          </a:graphicData>
        </a:graphic>
      </p:graphicFrame>
      <p:sp>
        <p:nvSpPr>
          <p:cNvPr id="31" name="Rectangle 30">
            <a:extLst>
              <a:ext uri="{FF2B5EF4-FFF2-40B4-BE49-F238E27FC236}">
                <a16:creationId xmlns="" xmlns:a16="http://schemas.microsoft.com/office/drawing/2014/main" id="{57EFD206-8A59-074C-981E-2A403A763B18}"/>
              </a:ext>
            </a:extLst>
          </p:cNvPr>
          <p:cNvSpPr/>
          <p:nvPr/>
        </p:nvSpPr>
        <p:spPr>
          <a:xfrm>
            <a:off x="8588431" y="3053353"/>
            <a:ext cx="2727269" cy="584775"/>
          </a:xfrm>
          <a:prstGeom prst="rect">
            <a:avLst/>
          </a:prstGeom>
        </p:spPr>
        <p:txBody>
          <a:bodyPr wrap="square">
            <a:spAutoFit/>
          </a:bodyPr>
          <a:lstStyle/>
          <a:p>
            <a:pPr algn="just"/>
            <a:r>
              <a:rPr lang="fr-FR" sz="1600" dirty="0"/>
              <a:t>AIM for ISO9001 et</a:t>
            </a:r>
          </a:p>
          <a:p>
            <a:pPr algn="just"/>
            <a:r>
              <a:rPr lang="fr-FR" sz="1600" dirty="0"/>
              <a:t>ISO17025 </a:t>
            </a:r>
            <a:r>
              <a:rPr lang="fr-FR" sz="1600" dirty="0" smtClean="0"/>
              <a:t>labellisation </a:t>
            </a:r>
            <a:endParaRPr lang="fr-FR" sz="1600" dirty="0"/>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8</a:t>
            </a:fld>
            <a:endParaRPr lang="fr-FR" dirty="0"/>
          </a:p>
        </p:txBody>
      </p:sp>
      <p:sp>
        <p:nvSpPr>
          <p:cNvPr id="43" name="Titre 3"/>
          <p:cNvSpPr>
            <a:spLocks noGrp="1"/>
          </p:cNvSpPr>
          <p:nvPr>
            <p:ph type="title"/>
          </p:nvPr>
        </p:nvSpPr>
        <p:spPr/>
        <p:txBody>
          <a:bodyPr>
            <a:normAutofit/>
          </a:bodyPr>
          <a:lstStyle/>
          <a:p>
            <a:pPr algn="ctr"/>
            <a:r>
              <a:rPr lang="fr-FR" dirty="0"/>
              <a:t>C&amp;C Tandem</a:t>
            </a:r>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1"/>
          <p:cNvSpPr>
            <a:spLocks noChangeArrowheads="1"/>
          </p:cNvSpPr>
          <p:nvPr/>
        </p:nvSpPr>
        <p:spPr bwMode="auto">
          <a:xfrm>
            <a:off x="146121" y="1627777"/>
            <a:ext cx="1170831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rgbClr val="0070C0"/>
                </a:solidFill>
                <a:effectLst/>
                <a:cs typeface="Arial" pitchFamily="34" charset="0"/>
              </a:rPr>
              <a:t>Tandem</a:t>
            </a:r>
          </a:p>
          <a:p>
            <a:pPr marL="0" marR="0" lvl="0" indent="0" algn="l" defTabSz="914400" rtl="0" eaLnBrk="1" fontAlgn="base" latinLnBrk="0" hangingPunct="1">
              <a:lnSpc>
                <a:spcPct val="100000"/>
              </a:lnSpc>
              <a:spcBef>
                <a:spcPct val="0"/>
              </a:spcBef>
              <a:spcAft>
                <a:spcPct val="0"/>
              </a:spcAft>
              <a:buClrTx/>
              <a:buSzTx/>
              <a:buFontTx/>
              <a:buNone/>
              <a:tabLst/>
            </a:pPr>
            <a:endParaRPr lang="fr-FR" sz="1400" b="1" u="sng" dirty="0" smtClean="0">
              <a:solidFill>
                <a:srgbClr val="0070C0"/>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i="0" strike="noStrike" cap="none" normalizeH="0" baseline="0" dirty="0" smtClean="0">
                <a:ln>
                  <a:noFill/>
                </a:ln>
                <a:effectLst/>
                <a:cs typeface="Arial" pitchFamily="34" charset="0"/>
              </a:rPr>
              <a:t>Créé dans les années 1970, le</a:t>
            </a:r>
            <a:r>
              <a:rPr kumimoji="0" lang="fr-FR" sz="1400" i="0" strike="noStrike" cap="none" normalizeH="0" dirty="0" smtClean="0">
                <a:ln>
                  <a:noFill/>
                </a:ln>
                <a:effectLst/>
                <a:cs typeface="Arial" pitchFamily="34" charset="0"/>
              </a:rPr>
              <a:t> pilotage est effectué par </a:t>
            </a:r>
            <a:r>
              <a:rPr lang="fr-FR" sz="1400" dirty="0" smtClean="0">
                <a:cs typeface="Arial" pitchFamily="34" charset="0"/>
              </a:rPr>
              <a:t>logique câblée et carte électronique</a:t>
            </a:r>
            <a:r>
              <a:rPr kumimoji="0" lang="fr-FR" sz="1400" i="0" strike="noStrike" cap="none" normalizeH="0" dirty="0" smtClean="0">
                <a:ln>
                  <a:noFill/>
                </a:ln>
                <a:effectLst/>
                <a:cs typeface="Arial" pitchFamily="34" charset="0"/>
              </a:rPr>
              <a:t>. </a:t>
            </a:r>
            <a:endParaRPr kumimoji="0" lang="fr-FR" sz="1400" i="0" strike="noStrike" cap="none" normalizeH="0" baseline="0" dirty="0" smtClean="0">
              <a:ln>
                <a:noFill/>
              </a:ln>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D:\Personnel\Boulot\Photo Bât 109\Photo démarrage tank\Le pupitre  01a.JPG"/>
          <p:cNvPicPr>
            <a:picLocks noChangeAspect="1" noChangeArrowheads="1"/>
          </p:cNvPicPr>
          <p:nvPr/>
        </p:nvPicPr>
        <p:blipFill>
          <a:blip r:embed="rId2" cstate="print"/>
          <a:srcRect/>
          <a:stretch>
            <a:fillRect/>
          </a:stretch>
        </p:blipFill>
        <p:spPr bwMode="auto">
          <a:xfrm>
            <a:off x="5543551" y="2590800"/>
            <a:ext cx="4811215" cy="3600000"/>
          </a:xfrm>
          <a:prstGeom prst="rect">
            <a:avLst/>
          </a:prstGeom>
          <a:noFill/>
        </p:spPr>
      </p:pic>
      <p:pic>
        <p:nvPicPr>
          <p:cNvPr id="1027" name="Picture 3" descr="D:\Personnel\Boulot\Photo Bât 109\Photo démarrage tank\Le pupitre  01b.JPG"/>
          <p:cNvPicPr>
            <a:picLocks noChangeAspect="1" noChangeArrowheads="1"/>
          </p:cNvPicPr>
          <p:nvPr/>
        </p:nvPicPr>
        <p:blipFill>
          <a:blip r:embed="rId3" cstate="print"/>
          <a:srcRect/>
          <a:stretch>
            <a:fillRect/>
          </a:stretch>
        </p:blipFill>
        <p:spPr bwMode="auto">
          <a:xfrm>
            <a:off x="400051" y="2543175"/>
            <a:ext cx="4811215" cy="3600000"/>
          </a:xfrm>
          <a:prstGeom prst="rect">
            <a:avLst/>
          </a:prstGeom>
          <a:noFill/>
        </p:spPr>
      </p:pic>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7E71596-5F9D-49C5-9701-16B3CA54319D}" type="slidenum">
              <a:rPr lang="fr-FR" smtClean="0"/>
              <a:pPr/>
              <a:t>9</a:t>
            </a:fld>
            <a:endParaRPr lang="fr-FR" dirty="0"/>
          </a:p>
        </p:txBody>
      </p:sp>
      <p:sp>
        <p:nvSpPr>
          <p:cNvPr id="43" name="Titre 3"/>
          <p:cNvSpPr>
            <a:spLocks noGrp="1"/>
          </p:cNvSpPr>
          <p:nvPr>
            <p:ph type="title"/>
          </p:nvPr>
        </p:nvSpPr>
        <p:spPr/>
        <p:txBody>
          <a:bodyPr>
            <a:normAutofit/>
          </a:bodyPr>
          <a:lstStyle/>
          <a:p>
            <a:pPr algn="ctr"/>
            <a:r>
              <a:rPr lang="fr-FR" dirty="0" smtClean="0"/>
              <a:t>Explication d’un API</a:t>
            </a:r>
            <a:endParaRPr lang="fr-FR" dirty="0"/>
          </a:p>
        </p:txBody>
      </p:sp>
      <p:sp>
        <p:nvSpPr>
          <p:cNvPr id="45" name="Espace réservé du pied de page 6"/>
          <p:cNvSpPr>
            <a:spLocks noGrp="1"/>
          </p:cNvSpPr>
          <p:nvPr>
            <p:ph type="ftr" sz="quarter" idx="11"/>
          </p:nvPr>
        </p:nvSpPr>
        <p:spPr>
          <a:xfrm>
            <a:off x="3325189" y="6467913"/>
            <a:ext cx="5541624" cy="364730"/>
          </a:xfrm>
        </p:spPr>
        <p:txBody>
          <a:bodyPr/>
          <a:lstStyle/>
          <a:p>
            <a:r>
              <a:rPr lang="fr-FR" dirty="0" smtClean="0"/>
              <a:t>Journée Thématique « Contrôle commande » - Elie Borg</a:t>
            </a:r>
          </a:p>
        </p:txBody>
      </p:sp>
      <p:sp>
        <p:nvSpPr>
          <p:cNvPr id="46" name="Espace réservé de la date 5"/>
          <p:cNvSpPr>
            <a:spLocks noGrp="1"/>
          </p:cNvSpPr>
          <p:nvPr>
            <p:ph type="dt" sz="half" idx="10"/>
          </p:nvPr>
        </p:nvSpPr>
        <p:spPr>
          <a:xfrm>
            <a:off x="228399" y="6467913"/>
            <a:ext cx="2729259" cy="364730"/>
          </a:xfrm>
        </p:spPr>
        <p:txBody>
          <a:bodyPr/>
          <a:lstStyle/>
          <a:p>
            <a:r>
              <a:rPr lang="fr-FR" dirty="0" smtClean="0"/>
              <a:t>15/10/2020</a:t>
            </a:r>
            <a:endParaRPr lang="fr-FR" dirty="0"/>
          </a:p>
        </p:txBody>
      </p:sp>
      <p:sp>
        <p:nvSpPr>
          <p:cNvPr id="6" name="Rectangle 15"/>
          <p:cNvSpPr>
            <a:spLocks noChangeArrowheads="1"/>
          </p:cNvSpPr>
          <p:nvPr/>
        </p:nvSpPr>
        <p:spPr bwMode="auto">
          <a:xfrm>
            <a:off x="340100" y="1638300"/>
            <a:ext cx="11233149" cy="4370427"/>
          </a:xfrm>
          <a:prstGeom prst="rect">
            <a:avLst/>
          </a:prstGeom>
          <a:noFill/>
          <a:ln w="9525">
            <a:noFill/>
            <a:miter lim="800000"/>
            <a:headEnd/>
            <a:tailEnd/>
          </a:ln>
        </p:spPr>
        <p:txBody>
          <a:bodyPr>
            <a:spAutoFit/>
          </a:bodyPr>
          <a:lstStyle/>
          <a:p>
            <a:r>
              <a:rPr lang="fr-FR" sz="1200" b="1" u="sng" dirty="0" smtClean="0">
                <a:solidFill>
                  <a:srgbClr val="0070C0"/>
                </a:solidFill>
              </a:rPr>
              <a:t>Automate Programmable Industriel</a:t>
            </a:r>
          </a:p>
          <a:p>
            <a:endParaRPr lang="fr-FR" sz="1200" b="1" u="sng" dirty="0" smtClean="0">
              <a:solidFill>
                <a:srgbClr val="0070C0"/>
              </a:solidFill>
            </a:endParaRPr>
          </a:p>
          <a:p>
            <a:r>
              <a:rPr lang="fr-FR" sz="1200" dirty="0" smtClean="0"/>
              <a:t>On utilise la logique programmée qui  est obtenue par la mise en place d’un appareil capable d’interagir avec un équipement en recevant les informations sur le système, de traiter des données, de transmettre des ordres et enfin de dialoguer avec l’opérateur à partir d’un programme.(IHM Interface Homme Machine)</a:t>
            </a:r>
          </a:p>
          <a:p>
            <a:endParaRPr lang="fr-FR" sz="1200" dirty="0" smtClean="0">
              <a:solidFill>
                <a:schemeClr val="tx1">
                  <a:lumMod val="95000"/>
                  <a:lumOff val="5000"/>
                </a:schemeClr>
              </a:solidFill>
              <a:ea typeface="Calibri" pitchFamily="34" charset="0"/>
              <a:cs typeface="Calibri" pitchFamily="34" charset="0"/>
            </a:endParaRPr>
          </a:p>
          <a:p>
            <a:r>
              <a:rPr lang="fr-FR" sz="1200" u="sng" dirty="0" smtClean="0"/>
              <a:t>L’alimentation électrique</a:t>
            </a:r>
            <a:r>
              <a:rPr lang="fr-FR" sz="1200" dirty="0" smtClean="0"/>
              <a:t> :  Elle permet d’</a:t>
            </a:r>
            <a:r>
              <a:rPr lang="fr-FR" sz="1200" i="1" dirty="0" smtClean="0"/>
              <a:t>alimenter</a:t>
            </a:r>
            <a:r>
              <a:rPr lang="fr-FR" sz="1200" dirty="0" smtClean="0"/>
              <a:t> l’unité centrale </a:t>
            </a:r>
            <a:r>
              <a:rPr lang="fr-FR" sz="1200" dirty="0"/>
              <a:t>,</a:t>
            </a:r>
            <a:r>
              <a:rPr lang="fr-FR" sz="1200" dirty="0" smtClean="0"/>
              <a:t> les différents modules d'entrées et de sorties de l’automate. Il faut </a:t>
            </a:r>
            <a:r>
              <a:rPr lang="fr-FR" sz="1200" i="1" dirty="0" smtClean="0"/>
              <a:t>adapter</a:t>
            </a:r>
            <a:r>
              <a:rPr lang="fr-FR" sz="1200" dirty="0" smtClean="0"/>
              <a:t> le signal électrique délivré par le fournisseur d'énergie à l'alimentation supportée par l'automate. Pour un automate fonctionnant en courant continu sous 24V il faut </a:t>
            </a:r>
            <a:r>
              <a:rPr lang="fr-FR" sz="1200" i="1" dirty="0" smtClean="0"/>
              <a:t>utiliser</a:t>
            </a:r>
            <a:r>
              <a:rPr lang="fr-FR" sz="1200" dirty="0" smtClean="0"/>
              <a:t> une alimentation à courant continu ou redresseur permettant de </a:t>
            </a:r>
            <a:r>
              <a:rPr lang="fr-FR" sz="1200" i="1" dirty="0" smtClean="0"/>
              <a:t>convertir</a:t>
            </a:r>
            <a:r>
              <a:rPr lang="fr-FR" sz="1200" dirty="0" smtClean="0"/>
              <a:t> le 230V alternatif en 24V continu.</a:t>
            </a:r>
          </a:p>
          <a:p>
            <a:r>
              <a:rPr lang="fr-FR" sz="1200" dirty="0" smtClean="0"/>
              <a:t/>
            </a:r>
            <a:br>
              <a:rPr lang="fr-FR" sz="1200" dirty="0" smtClean="0"/>
            </a:br>
            <a:r>
              <a:rPr lang="fr-FR" sz="1200" dirty="0" smtClean="0"/>
              <a:t> </a:t>
            </a:r>
            <a:r>
              <a:rPr lang="fr-FR" sz="1200" u="sng" dirty="0" smtClean="0"/>
              <a:t>L’unité centrale</a:t>
            </a:r>
            <a:r>
              <a:rPr lang="fr-FR" sz="1200" dirty="0" smtClean="0"/>
              <a:t> :Le microprocesseur est la partie maîtresse, c’est lui qui gère les différents constituants de l’automate. Il lit en permanence le programme stocké dans sa mémoire et en fonction des informations reçues par l’intermédiaire du module d’entrées, il commande le module de sortie.</a:t>
            </a:r>
          </a:p>
          <a:p>
            <a:r>
              <a:rPr lang="fr-FR" sz="1200" dirty="0" smtClean="0"/>
              <a:t/>
            </a:r>
            <a:br>
              <a:rPr lang="fr-FR" sz="1200" dirty="0" smtClean="0"/>
            </a:br>
            <a:r>
              <a:rPr lang="fr-FR" sz="1200" dirty="0" smtClean="0"/>
              <a:t> </a:t>
            </a:r>
            <a:r>
              <a:rPr lang="fr-FR" sz="1200" u="sng" dirty="0" smtClean="0"/>
              <a:t>Le module d’entrées</a:t>
            </a:r>
            <a:r>
              <a:rPr lang="fr-FR" sz="1200" dirty="0" smtClean="0"/>
              <a:t> :Il assure la transformation et l’adaptation des signaux électriques provenant des différentes entrées de l’automate sur lesquelles sont raccordés des capteurs ou organes de commandes (bouton poussoir, contact auxiliaire…) en informations compréhensibles par l’unité centrale.</a:t>
            </a:r>
          </a:p>
          <a:p>
            <a:r>
              <a:rPr lang="fr-FR" sz="1200" dirty="0" smtClean="0"/>
              <a:t/>
            </a:r>
            <a:br>
              <a:rPr lang="fr-FR" sz="1200" dirty="0" smtClean="0"/>
            </a:br>
            <a:r>
              <a:rPr lang="fr-FR" sz="1200" dirty="0" smtClean="0"/>
              <a:t> </a:t>
            </a:r>
            <a:r>
              <a:rPr lang="fr-FR" sz="1200" u="sng" dirty="0" smtClean="0"/>
              <a:t>Le module de sorties</a:t>
            </a:r>
            <a:r>
              <a:rPr lang="fr-FR" sz="1200" dirty="0" smtClean="0"/>
              <a:t> :Il transforme les signaux logiques fournis par l’unité centrale en signaux pouvant </a:t>
            </a:r>
            <a:r>
              <a:rPr lang="fr-FR" sz="1200" i="1" dirty="0" smtClean="0"/>
              <a:t>commander</a:t>
            </a:r>
            <a:r>
              <a:rPr lang="fr-FR" sz="1200" dirty="0" smtClean="0"/>
              <a:t> des </a:t>
            </a:r>
            <a:r>
              <a:rPr lang="fr-FR" sz="1200" dirty="0" err="1" smtClean="0"/>
              <a:t>préactionneurs</a:t>
            </a:r>
            <a:r>
              <a:rPr lang="fr-FR" sz="1200" dirty="0" smtClean="0"/>
              <a:t> (contacteurs, distributeurs, voyants…) via différentes sorties de types électromécaniques à relais ou statiques à transistor ou triacs.</a:t>
            </a:r>
          </a:p>
          <a:p>
            <a:r>
              <a:rPr lang="fr-FR" sz="1200" dirty="0" smtClean="0"/>
              <a:t/>
            </a:r>
            <a:br>
              <a:rPr lang="fr-FR" sz="1200" dirty="0" smtClean="0"/>
            </a:br>
            <a:r>
              <a:rPr lang="fr-FR" sz="1200" u="sng" dirty="0" smtClean="0"/>
              <a:t>Les entrées et sorties des automates peuvent être de type :</a:t>
            </a:r>
            <a:r>
              <a:rPr lang="fr-FR" sz="1200" dirty="0" smtClean="0"/>
              <a:t/>
            </a:r>
            <a:br>
              <a:rPr lang="fr-FR" sz="1200" dirty="0" smtClean="0"/>
            </a:br>
            <a:r>
              <a:rPr lang="fr-FR" sz="1200" dirty="0" smtClean="0"/>
              <a:t>           • Tout Ou Rien (TOR).</a:t>
            </a:r>
            <a:br>
              <a:rPr lang="fr-FR" sz="1200" dirty="0" smtClean="0"/>
            </a:br>
            <a:r>
              <a:rPr lang="fr-FR" sz="1200" dirty="0" smtClean="0"/>
              <a:t>           • Analogique , permet de recueillir un signal électrique variable pouvant prendre une infinité de valeurs s'étendant sur une plage définie. La valeur d'une entrée analogique change continuellement dans le temps en fonction de la grandeur physique mesurée par le capteur.</a:t>
            </a:r>
            <a:endParaRPr lang="fr-FR" sz="1200" dirty="0"/>
          </a:p>
          <a:p>
            <a:endParaRPr lang="fr-FR" sz="1400" dirty="0">
              <a:ea typeface="Calibri" pitchFamily="34" charset="0"/>
              <a:cs typeface="Calibri" pitchFamily="34" charset="0"/>
            </a:endParaRPr>
          </a:p>
        </p:txBody>
      </p:sp>
    </p:spTree>
    <p:extLst>
      <p:ext uri="{BB962C8B-B14F-4D97-AF65-F5344CB8AC3E}">
        <p14:creationId xmlns="" xmlns:p14="http://schemas.microsoft.com/office/powerpoint/2010/main" val="2640684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1437</Words>
  <Application>Microsoft Office PowerPoint</Application>
  <PresentationFormat>Personnalisé</PresentationFormat>
  <Paragraphs>316</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Sommaire</vt:lpstr>
      <vt:lpstr>Installation ALTO</vt:lpstr>
      <vt:lpstr>Installation ALTO</vt:lpstr>
      <vt:lpstr>Installation ALTO</vt:lpstr>
      <vt:lpstr>Organigramme fonctionnel </vt:lpstr>
      <vt:lpstr>SPACE ALTO</vt:lpstr>
      <vt:lpstr>C&amp;C Tandem</vt:lpstr>
      <vt:lpstr>Explication d’un API</vt:lpstr>
      <vt:lpstr>C&amp;C Tandem - fentes </vt:lpstr>
      <vt:lpstr>Sécurité Tandem</vt:lpstr>
      <vt:lpstr>Interaction Tandem </vt:lpstr>
      <vt:lpstr>LINAC électron</vt:lpstr>
      <vt:lpstr>Séparateur  PARRNe</vt:lpstr>
      <vt:lpstr>Interaction Linac &amp; Séparateur </vt:lpstr>
      <vt:lpstr>Banc de carburation</vt:lpstr>
      <vt:lpstr>Conclusion</vt:lpstr>
      <vt:lpstr>Diapositive 18</vt:lpstr>
    </vt:vector>
  </TitlesOfParts>
  <Company>I.P.N.Orsay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Guillot</dc:creator>
  <cp:lastModifiedBy>borg</cp:lastModifiedBy>
  <cp:revision>116</cp:revision>
  <dcterms:created xsi:type="dcterms:W3CDTF">2020-03-26T18:07:17Z</dcterms:created>
  <dcterms:modified xsi:type="dcterms:W3CDTF">2020-10-14T14:05:15Z</dcterms:modified>
</cp:coreProperties>
</file>