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66" r:id="rId18"/>
    <p:sldId id="258" r:id="rId19"/>
    <p:sldId id="259" r:id="rId2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276"/>
    <a:srgbClr val="E55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1" autoAdjust="0"/>
  </p:normalViewPr>
  <p:slideViewPr>
    <p:cSldViewPr snapToGrid="0" snapToObjects="1">
      <p:cViewPr varScale="1">
        <p:scale>
          <a:sx n="110" d="100"/>
          <a:sy n="110" d="100"/>
        </p:scale>
        <p:origin x="294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ECCF0-0D4E-484C-93C0-7D89DC9A2190}" type="datetime1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889E-C0A3-124B-B320-E279F44807ED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 descr="logo-IJCLab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33"/>
            <a:ext cx="876237" cy="6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DC5AA-08D2-474D-9AFE-6D002FBEB5C5}" type="datetime1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D198-DE08-9F46-AA80-5905956B6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1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observables sont le résultat de la combinaison de plusieurs entrées combinées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D198-DE08-9F46-AA80-5905956B65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09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Héron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conçoit des mécanismes pour théâtres, qui, grâce à un système de poids, de contre poids et de poulie arrive à faire bouger des plates-formes, des petits personnage et le décors.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canard artificiel de cuivre doré qui boit, mange, cancane, barbote et digère comme un vrai canard. Les mouvements de ce canard pouvait être programmé grâce à des pignons</a:t>
            </a:r>
          </a:p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D198-DE08-9F46-AA80-5905956B65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19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Il fut utilisé pour des calculs ayant servi à créer la bombe H. Cependant il n’était programmable que manuellement grâce à des commutateurs et des câbles à enficher. Pour la petite anecdote, la première erreur informatique est due à un insecte étant venu se loger dans les lampes et ayant créé un court-circuit ainsi naquit le mot « bug »  Il fut utilisé pour des calculs ayant servi à créer la bombe H. Cependant il n’était programmable que manuellement grâce à des commutateurs et des câbles à enficher. Pour la petite anecdote, la première erreur informatique est due à un insecte étant venu se loger dans les lampes et ayant créé un court-circuit ainsi naquit le mot « bug »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D198-DE08-9F46-AA80-5905956B65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28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8 « tortues » électroniques sont chacune équipée d’un œil photoélectrique et de 2 amplificateurs à tubes commandant des relais qui activent des moteurs de direction et de progression. Ce fut les premiers robots réagissant à des stimulation sensorielles.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D198-DE08-9F46-AA80-5905956B65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6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D198-DE08-9F46-AA80-5905956B65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76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D198-DE08-9F46-AA80-5905956B651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64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n-IN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00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0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7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72B384D-0AA5-4085-93EC-1BE6D5096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984" y="4852465"/>
            <a:ext cx="1275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r>
              <a:rPr lang="fr-FR"/>
              <a:t>05/10/2020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6AF6EFC-58C3-4BCF-833B-99FC24264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820" y="4852465"/>
            <a:ext cx="38083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8D256EC-88F8-4DE5-83B1-42EADC981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331" y="4852465"/>
            <a:ext cx="1347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891B64C-2D59-6941-846F-422793648F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61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n-IN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75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n-IN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64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59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51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n-IN"/>
              <a:t>Cliquez pour modifier les styles du texte du masque</a:t>
            </a:r>
          </a:p>
          <a:p>
            <a:pPr lvl="1"/>
            <a:r>
              <a:rPr lang="bn-IN"/>
              <a:t>Deuxième niveau</a:t>
            </a:r>
          </a:p>
          <a:p>
            <a:pPr lvl="2"/>
            <a:r>
              <a:rPr lang="bn-IN"/>
              <a:t>Troisième niveau</a:t>
            </a:r>
          </a:p>
          <a:p>
            <a:pPr lvl="3"/>
            <a:r>
              <a:rPr lang="bn-IN"/>
              <a:t>Quatrième niveau</a:t>
            </a:r>
          </a:p>
          <a:p>
            <a:pPr lvl="4"/>
            <a:r>
              <a:rPr lang="bn-IN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92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n-IN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n-IN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05/10/2020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67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489555"/>
            <a:ext cx="8229600" cy="57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IN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n-IN" dirty="0"/>
              <a:t>Cliquez pour modifier les styles du texte du masque</a:t>
            </a:r>
          </a:p>
          <a:p>
            <a:pPr lvl="1"/>
            <a:r>
              <a:rPr lang="bn-IN" dirty="0"/>
              <a:t>Deuxième niveau</a:t>
            </a:r>
          </a:p>
          <a:p>
            <a:pPr lvl="2"/>
            <a:r>
              <a:rPr lang="bn-IN" dirty="0"/>
              <a:t>Troisième niveau</a:t>
            </a:r>
          </a:p>
          <a:p>
            <a:pPr lvl="3"/>
            <a:r>
              <a:rPr lang="bn-IN" dirty="0"/>
              <a:t>Quatrième niveau</a:t>
            </a:r>
          </a:p>
          <a:p>
            <a:pPr lvl="4"/>
            <a:r>
              <a:rPr lang="bn-IN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0984" y="4852465"/>
            <a:ext cx="1275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r>
              <a:rPr lang="fr-FR"/>
              <a:t>05/10/2020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67820" y="4852465"/>
            <a:ext cx="38083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defRPr>
            </a:lvl1pPr>
          </a:lstStyle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75331" y="4852465"/>
            <a:ext cx="1347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891B64C-2D59-6941-846F-422793648F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2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592A6-5324-4B41-A0E2-911B6E206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Plateformes </a:t>
            </a:r>
            <a:r>
              <a:rPr lang="fr-FR" dirty="0" err="1"/>
              <a:t>IJCLab</a:t>
            </a:r>
            <a:br>
              <a:rPr lang="fr-FR" dirty="0"/>
            </a:br>
            <a:r>
              <a:rPr lang="fr-FR" dirty="0"/>
              <a:t>Journée thématique Contrôle-Commande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3BF4BC-C48D-4E67-AD78-D05BA387D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2992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1EDB-FE9E-43D6-BBDD-DEEC4C14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problème de </a:t>
            </a:r>
            <a:r>
              <a:rPr lang="fr-FR" dirty="0" err="1"/>
              <a:t>manpower</a:t>
            </a:r>
            <a:r>
              <a:rPr lang="fr-FR" dirty="0"/>
              <a:t>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82069-7B95-41B5-9759-98971F82A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métiers de plus en plus technique</a:t>
            </a:r>
          </a:p>
          <a:p>
            <a:r>
              <a:rPr lang="fr-FR" dirty="0"/>
              <a:t>Des domaines techniques de plus en plus vastes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EB0F0F-58A2-4994-B7BD-8CEA9FE73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07CFD2-1630-49A4-8898-98EC8DED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0C4BB-58D0-415B-83E2-3CFD43CE07E8}"/>
              </a:ext>
            </a:extLst>
          </p:cNvPr>
          <p:cNvSpPr/>
          <p:nvPr/>
        </p:nvSpPr>
        <p:spPr>
          <a:xfrm>
            <a:off x="7251751" y="2429690"/>
            <a:ext cx="1235373" cy="802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Objets à contrôler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9C519-6E9B-48AA-8042-E3D71FAA9EDC}"/>
              </a:ext>
            </a:extLst>
          </p:cNvPr>
          <p:cNvSpPr/>
          <p:nvPr/>
        </p:nvSpPr>
        <p:spPr>
          <a:xfrm>
            <a:off x="7031549" y="2429690"/>
            <a:ext cx="220202" cy="80243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/>
              <a:t>Actionneurs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C84B6-D805-4296-9A78-888C76EA0962}"/>
              </a:ext>
            </a:extLst>
          </p:cNvPr>
          <p:cNvSpPr/>
          <p:nvPr/>
        </p:nvSpPr>
        <p:spPr>
          <a:xfrm>
            <a:off x="8487124" y="2429690"/>
            <a:ext cx="220202" cy="80243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/>
              <a:t>Capteurs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4E18C4C-8384-4FEF-8672-0CAEF814ED21}"/>
              </a:ext>
            </a:extLst>
          </p:cNvPr>
          <p:cNvSpPr/>
          <p:nvPr/>
        </p:nvSpPr>
        <p:spPr>
          <a:xfrm>
            <a:off x="5207216" y="3053907"/>
            <a:ext cx="1268963" cy="44600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dirty="0"/>
              <a:t>Asservissement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B944BA4A-B498-4131-A949-A238553A6C50}"/>
              </a:ext>
            </a:extLst>
          </p:cNvPr>
          <p:cNvCxnSpPr>
            <a:cxnSpLocks/>
            <a:stCxn id="9" idx="6"/>
            <a:endCxn id="7" idx="1"/>
          </p:cNvCxnSpPr>
          <p:nvPr/>
        </p:nvCxnSpPr>
        <p:spPr>
          <a:xfrm flipV="1">
            <a:off x="6476179" y="2830907"/>
            <a:ext cx="555370" cy="44600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7C739593-5BF7-4E47-938E-27257A17FBF8}"/>
              </a:ext>
            </a:extLst>
          </p:cNvPr>
          <p:cNvCxnSpPr>
            <a:cxnSpLocks/>
            <a:stCxn id="8" idx="3"/>
            <a:endCxn id="9" idx="4"/>
          </p:cNvCxnSpPr>
          <p:nvPr/>
        </p:nvCxnSpPr>
        <p:spPr>
          <a:xfrm flipH="1">
            <a:off x="5841698" y="2830907"/>
            <a:ext cx="2865628" cy="669002"/>
          </a:xfrm>
          <a:prstGeom prst="curvedConnector4">
            <a:avLst>
              <a:gd name="adj1" fmla="val -7977"/>
              <a:gd name="adj2" fmla="val 13417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Domotique Siemens s7-300 | Page 5">
            <a:extLst>
              <a:ext uri="{FF2B5EF4-FFF2-40B4-BE49-F238E27FC236}">
                <a16:creationId xmlns:a16="http://schemas.microsoft.com/office/drawing/2014/main" id="{8B817FE4-AFBE-463A-90C6-9DE002A94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5588" r="13429" b="12199"/>
          <a:stretch/>
        </p:blipFill>
        <p:spPr bwMode="auto">
          <a:xfrm>
            <a:off x="3358461" y="2185226"/>
            <a:ext cx="1330353" cy="21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73CD46EE-7151-42F8-8426-B29AD49E57C6}"/>
              </a:ext>
            </a:extLst>
          </p:cNvPr>
          <p:cNvCxnSpPr>
            <a:cxnSpLocks/>
            <a:stCxn id="2064" idx="3"/>
            <a:endCxn id="9" idx="2"/>
          </p:cNvCxnSpPr>
          <p:nvPr/>
        </p:nvCxnSpPr>
        <p:spPr>
          <a:xfrm flipV="1">
            <a:off x="4688814" y="3276908"/>
            <a:ext cx="518402" cy="373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1DA1982-339C-48EB-A480-9AF2B0A25C4F}"/>
              </a:ext>
            </a:extLst>
          </p:cNvPr>
          <p:cNvSpPr txBox="1"/>
          <p:nvPr/>
        </p:nvSpPr>
        <p:spPr>
          <a:xfrm>
            <a:off x="4666001" y="2968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N</a:t>
            </a:r>
          </a:p>
        </p:txBody>
      </p: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6B494798-1613-4918-A6C6-A3DC331CB94A}"/>
              </a:ext>
            </a:extLst>
          </p:cNvPr>
          <p:cNvCxnSpPr>
            <a:cxnSpLocks/>
            <a:stCxn id="7170" idx="3"/>
            <a:endCxn id="12" idx="2"/>
          </p:cNvCxnSpPr>
          <p:nvPr/>
        </p:nvCxnSpPr>
        <p:spPr>
          <a:xfrm>
            <a:off x="1662867" y="2637192"/>
            <a:ext cx="221034" cy="53085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Système numérique de contrôle-commande DeltaV">
            <a:extLst>
              <a:ext uri="{FF2B5EF4-FFF2-40B4-BE49-F238E27FC236}">
                <a16:creationId xmlns:a16="http://schemas.microsoft.com/office/drawing/2014/main" id="{46618ACB-D658-442D-8248-5288171A6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7" y="2185226"/>
            <a:ext cx="1437150" cy="9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uage 11">
            <a:extLst>
              <a:ext uri="{FF2B5EF4-FFF2-40B4-BE49-F238E27FC236}">
                <a16:creationId xmlns:a16="http://schemas.microsoft.com/office/drawing/2014/main" id="{BACAA8E8-3273-4C97-A29B-2747E0740C48}"/>
              </a:ext>
            </a:extLst>
          </p:cNvPr>
          <p:cNvSpPr/>
          <p:nvPr/>
        </p:nvSpPr>
        <p:spPr>
          <a:xfrm>
            <a:off x="1880334" y="2825616"/>
            <a:ext cx="1150091" cy="68486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2" name="Connecteur : en arc 21">
            <a:extLst>
              <a:ext uri="{FF2B5EF4-FFF2-40B4-BE49-F238E27FC236}">
                <a16:creationId xmlns:a16="http://schemas.microsoft.com/office/drawing/2014/main" id="{153EC9D3-667B-45F1-8A8B-FBEEEE5546BC}"/>
              </a:ext>
            </a:extLst>
          </p:cNvPr>
          <p:cNvCxnSpPr>
            <a:cxnSpLocks/>
            <a:stCxn id="12" idx="0"/>
            <a:endCxn id="2064" idx="1"/>
          </p:cNvCxnSpPr>
          <p:nvPr/>
        </p:nvCxnSpPr>
        <p:spPr>
          <a:xfrm>
            <a:off x="3029467" y="3168049"/>
            <a:ext cx="328994" cy="11259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omputer Server Rack at Rs 18000/unit(s) | Thane West | Thane| ID:  11646923330">
            <a:extLst>
              <a:ext uri="{FF2B5EF4-FFF2-40B4-BE49-F238E27FC236}">
                <a16:creationId xmlns:a16="http://schemas.microsoft.com/office/drawing/2014/main" id="{173BAF3C-E3EB-4362-973F-8DF43F24C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489" y="3266613"/>
            <a:ext cx="678400" cy="15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88EAD370-805C-41FA-8C64-5F965085B23C}"/>
              </a:ext>
            </a:extLst>
          </p:cNvPr>
          <p:cNvCxnSpPr>
            <a:cxnSpLocks/>
            <a:stCxn id="7172" idx="1"/>
            <a:endCxn id="12" idx="1"/>
          </p:cNvCxnSpPr>
          <p:nvPr/>
        </p:nvCxnSpPr>
        <p:spPr>
          <a:xfrm flipV="1">
            <a:off x="1206889" y="3509753"/>
            <a:ext cx="1248491" cy="516383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améras rayons X Andor Technology - Tous les produits sur DirectIndustry">
            <a:extLst>
              <a:ext uri="{FF2B5EF4-FFF2-40B4-BE49-F238E27FC236}">
                <a16:creationId xmlns:a16="http://schemas.microsoft.com/office/drawing/2014/main" id="{EBFFACB4-C342-44EF-9E77-A84C8E56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25" y="4158301"/>
            <a:ext cx="746839" cy="5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necteur : en arc 31">
            <a:extLst>
              <a:ext uri="{FF2B5EF4-FFF2-40B4-BE49-F238E27FC236}">
                <a16:creationId xmlns:a16="http://schemas.microsoft.com/office/drawing/2014/main" id="{B285BCF6-203A-407D-91B9-D88E072B9B97}"/>
              </a:ext>
            </a:extLst>
          </p:cNvPr>
          <p:cNvCxnSpPr>
            <a:cxnSpLocks/>
            <a:stCxn id="7174" idx="3"/>
            <a:endCxn id="12" idx="1"/>
          </p:cNvCxnSpPr>
          <p:nvPr/>
        </p:nvCxnSpPr>
        <p:spPr>
          <a:xfrm flipH="1" flipV="1">
            <a:off x="2455380" y="3509753"/>
            <a:ext cx="55284" cy="914468"/>
          </a:xfrm>
          <a:prstGeom prst="curvedConnector4">
            <a:avLst>
              <a:gd name="adj1" fmla="val -413501"/>
              <a:gd name="adj2" fmla="val 645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073EBEC1-BFFD-4191-8C2F-A3FCBA25E0DC}"/>
              </a:ext>
            </a:extLst>
          </p:cNvPr>
          <p:cNvSpPr txBox="1"/>
          <p:nvPr/>
        </p:nvSpPr>
        <p:spPr>
          <a:xfrm>
            <a:off x="2971702" y="284646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K</a:t>
            </a:r>
          </a:p>
        </p:txBody>
      </p:sp>
      <p:pic>
        <p:nvPicPr>
          <p:cNvPr id="7176" name="Picture 8" descr="Alimentation de laboratoire Vcc 4S. KEYSIGHT AGILENT HP 66000A - Achat et  location alimentation de laboratoire">
            <a:extLst>
              <a:ext uri="{FF2B5EF4-FFF2-40B4-BE49-F238E27FC236}">
                <a16:creationId xmlns:a16="http://schemas.microsoft.com/office/drawing/2014/main" id="{D1BAD336-2B09-4EE6-A525-33F3C5B2C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43" y="2045958"/>
            <a:ext cx="953320" cy="52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968ADA37-ADF8-41ED-AC74-7D2B46B4DBE2}"/>
              </a:ext>
            </a:extLst>
          </p:cNvPr>
          <p:cNvCxnSpPr>
            <a:cxnSpLocks/>
            <a:stCxn id="12" idx="3"/>
            <a:endCxn id="7176" idx="1"/>
          </p:cNvCxnSpPr>
          <p:nvPr/>
        </p:nvCxnSpPr>
        <p:spPr>
          <a:xfrm rot="5400000" flipH="1" flipV="1">
            <a:off x="3680001" y="1084233"/>
            <a:ext cx="555920" cy="300516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08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5DC4D25-A4F8-4C3D-BE42-492AE8E0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Et dans </a:t>
            </a:r>
            <a:r>
              <a:rPr lang="fr-FR" cap="small" dirty="0" err="1"/>
              <a:t>IJCLab</a:t>
            </a:r>
            <a:r>
              <a:rPr lang="fr-FR" cap="small" dirty="0"/>
              <a:t> ?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B2E35C8-061D-457B-B819-A16CF2439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9FEEFC-D6F9-471A-8719-D3BAC075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20C829-2119-433E-95CD-0D57CDDA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60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27DBA21-6B71-4332-B19E-2122BA28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Activité </a:t>
            </a:r>
            <a:r>
              <a:rPr lang="fr-FR" dirty="0" err="1"/>
              <a:t>omni-présente</a:t>
            </a:r>
            <a:r>
              <a:rPr lang="fr-FR" dirty="0"/>
              <a:t> (positif)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A3EB9AB-5178-4AAD-A11B-815CFEDB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les plateformes</a:t>
            </a:r>
          </a:p>
          <a:p>
            <a:pPr lvl="1"/>
            <a:r>
              <a:rPr lang="fr-FR" dirty="0"/>
              <a:t>Raisons de service : réactivité, connaissance « intime » de la machine</a:t>
            </a:r>
          </a:p>
          <a:p>
            <a:pPr lvl="1"/>
            <a:r>
              <a:rPr lang="fr-FR" dirty="0"/>
              <a:t>Connaissance fine des besoins utilisateurs</a:t>
            </a:r>
          </a:p>
          <a:p>
            <a:r>
              <a:rPr lang="fr-FR" dirty="0"/>
              <a:t>Dans les services techniques </a:t>
            </a:r>
            <a:r>
              <a:rPr lang="fr-FR" sz="1200" dirty="0"/>
              <a:t>(Instrumentation, Accélérateurs, Electronique, Informatique)</a:t>
            </a:r>
            <a:endParaRPr lang="fr-FR" dirty="0"/>
          </a:p>
          <a:p>
            <a:pPr lvl="1"/>
            <a:r>
              <a:rPr lang="fr-FR" dirty="0"/>
              <a:t>R&amp;T, gestion de bancs de tests, détecteurs</a:t>
            </a:r>
          </a:p>
          <a:p>
            <a:pPr lvl="1"/>
            <a:r>
              <a:rPr lang="fr-FR" dirty="0"/>
              <a:t>Expériences non </a:t>
            </a:r>
            <a:r>
              <a:rPr lang="fr-FR" dirty="0" err="1"/>
              <a:t>IJCLab</a:t>
            </a:r>
            <a:endParaRPr lang="fr-FR" dirty="0"/>
          </a:p>
          <a:p>
            <a:pPr lvl="1"/>
            <a:r>
              <a:rPr lang="fr-FR" dirty="0"/>
              <a:t>Vision transverse de l’état de l’art</a:t>
            </a:r>
          </a:p>
          <a:p>
            <a:pPr lvl="1"/>
            <a:r>
              <a:rPr lang="fr-FR" dirty="0"/>
              <a:t>Plus spécialisé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4EC966-4784-4955-B733-BDC34699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00C413-B566-405B-B63F-82B6B9D37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2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27DBA21-6B71-4332-B19E-2122BA28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Activité </a:t>
            </a:r>
            <a:r>
              <a:rPr lang="fr-FR" dirty="0" err="1"/>
              <a:t>omni-présente</a:t>
            </a:r>
            <a:r>
              <a:rPr lang="fr-FR" dirty="0"/>
              <a:t> (négatif)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A3EB9AB-5178-4AAD-A11B-815CFEDBF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Sur les plateformes</a:t>
            </a:r>
          </a:p>
          <a:p>
            <a:pPr lvl="1"/>
            <a:r>
              <a:rPr lang="fr-FR" dirty="0"/>
              <a:t>Difficultés à prendre le temps</a:t>
            </a:r>
          </a:p>
          <a:p>
            <a:pPr lvl="1"/>
            <a:r>
              <a:rPr lang="fr-FR" dirty="0"/>
              <a:t>Expertise centré sur les besoins</a:t>
            </a:r>
          </a:p>
          <a:p>
            <a:pPr lvl="1"/>
            <a:r>
              <a:rPr lang="fr-FR" dirty="0"/>
              <a:t>« Fidélité » technologique forte</a:t>
            </a:r>
          </a:p>
          <a:p>
            <a:r>
              <a:rPr lang="fr-FR" dirty="0"/>
              <a:t>Dans les services techniques </a:t>
            </a:r>
            <a:r>
              <a:rPr lang="fr-FR" sz="1200" dirty="0"/>
              <a:t>(Instrumentation, Accélérateurs, Electronique, Informatique)</a:t>
            </a:r>
            <a:endParaRPr lang="fr-FR" dirty="0"/>
          </a:p>
          <a:p>
            <a:pPr lvl="1"/>
            <a:r>
              <a:rPr lang="fr-FR" dirty="0"/>
              <a:t>Moins bonne connaissance du besoin utilisateur</a:t>
            </a:r>
          </a:p>
          <a:p>
            <a:pPr lvl="1"/>
            <a:r>
              <a:rPr lang="fr-FR" dirty="0"/>
              <a:t>Moins impacté par les problématiques d’exploitation</a:t>
            </a:r>
          </a:p>
          <a:p>
            <a:pPr lvl="1"/>
            <a:r>
              <a:rPr lang="fr-FR" dirty="0"/>
              <a:t>Plus « volage » technologiquement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4EC966-4784-4955-B733-BDC34699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00C413-B566-405B-B63F-82B6B9D37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8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3F5BE-34ED-4F84-B8C0-48AA28F7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futur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6157D-0984-49EE-A278-7EB4C1802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À nous de le construire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CFD377-25BC-4EAD-AB4B-C8B8F6A56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3D4892-77F0-4B7E-96A1-B7E641C8D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3207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B83970-FE5B-4F70-A16C-81F5619E0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1F79AF-5F54-4A43-B15F-3EFA6071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415561-FF05-400A-AD69-73F59FFC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24"/>
          <a:stretch/>
        </p:blipFill>
        <p:spPr>
          <a:xfrm>
            <a:off x="2378700" y="640781"/>
            <a:ext cx="4386597" cy="418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D633050-CF05-4DEB-BA77-F532F574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Service Online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A62A5B7-50A1-4B5C-BE90-BF9CA9F68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3E81228-442C-485E-B73C-757F3596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034B76-3748-40B1-B821-077EC55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71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6C777-D4A0-47F6-BCBB-76E8CDEB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Rôle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FA365C-F607-4D3F-9F68-FE385948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Soutien aux expériences</a:t>
            </a:r>
          </a:p>
          <a:p>
            <a:r>
              <a:rPr lang="fr-FR" dirty="0"/>
              <a:t>Soutien aux plateformes</a:t>
            </a:r>
          </a:p>
          <a:p>
            <a:r>
              <a:rPr lang="fr-FR" dirty="0"/>
              <a:t>Interface avec l’exploitation informatique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322EC-7176-44B7-886D-692BC85AD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67496F-76E1-4F87-8EB2-0091C0719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56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1D50779-1819-488A-8947-AA7BF9B2D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Implantation dans la Vallée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4C98E0-28E4-4BEC-9370-5041F7A7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26AE60-CEA6-4422-8C60-F6C1F31F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075385-A007-4E40-9AFD-B597EB8F3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94"/>
          <a:stretch/>
        </p:blipFill>
        <p:spPr>
          <a:xfrm>
            <a:off x="0" y="1025468"/>
            <a:ext cx="9144000" cy="4118032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48F14D5D-5ACA-4D52-83B9-5E984D024033}"/>
              </a:ext>
            </a:extLst>
          </p:cNvPr>
          <p:cNvGrpSpPr/>
          <p:nvPr/>
        </p:nvGrpSpPr>
        <p:grpSpPr>
          <a:xfrm>
            <a:off x="1759564" y="1686805"/>
            <a:ext cx="5812812" cy="2182906"/>
            <a:chOff x="1759564" y="1686805"/>
            <a:chExt cx="5812812" cy="218290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59534355-438B-48B8-9325-DD985AFAE107}"/>
                </a:ext>
              </a:extLst>
            </p:cNvPr>
            <p:cNvSpPr/>
            <p:nvPr/>
          </p:nvSpPr>
          <p:spPr>
            <a:xfrm>
              <a:off x="1759564" y="1686805"/>
              <a:ext cx="829956" cy="3165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/>
                <a:t>Ex LAL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9684C4B-9A4F-474A-9F68-FFDB30B0151E}"/>
                </a:ext>
              </a:extLst>
            </p:cNvPr>
            <p:cNvSpPr/>
            <p:nvPr/>
          </p:nvSpPr>
          <p:spPr>
            <a:xfrm>
              <a:off x="4814647" y="3452533"/>
              <a:ext cx="919404" cy="4171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/>
                <a:t>Ex CSNSM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11D2346-F24A-4886-8A3E-4C5BFEF3FC49}"/>
                </a:ext>
              </a:extLst>
            </p:cNvPr>
            <p:cNvSpPr/>
            <p:nvPr/>
          </p:nvSpPr>
          <p:spPr>
            <a:xfrm>
              <a:off x="6820718" y="2667305"/>
              <a:ext cx="751658" cy="417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/>
                <a:t>Ex IPNO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323B91B-F764-49BE-BAE5-0E50B08BF360}"/>
              </a:ext>
            </a:extLst>
          </p:cNvPr>
          <p:cNvGrpSpPr/>
          <p:nvPr/>
        </p:nvGrpSpPr>
        <p:grpSpPr>
          <a:xfrm>
            <a:off x="336440" y="956076"/>
            <a:ext cx="6484278" cy="1795139"/>
            <a:chOff x="336440" y="460776"/>
            <a:chExt cx="6484278" cy="1795139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D2D612A-479C-40A5-87C7-9325422ED777}"/>
                </a:ext>
              </a:extLst>
            </p:cNvPr>
            <p:cNvSpPr/>
            <p:nvPr/>
          </p:nvSpPr>
          <p:spPr>
            <a:xfrm>
              <a:off x="6052897" y="460776"/>
              <a:ext cx="767821" cy="38394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/>
                <a:t>ALTO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742555D-763D-498B-ADCA-D33880241223}"/>
                </a:ext>
              </a:extLst>
            </p:cNvPr>
            <p:cNvSpPr/>
            <p:nvPr/>
          </p:nvSpPr>
          <p:spPr>
            <a:xfrm>
              <a:off x="2881228" y="1354564"/>
              <a:ext cx="1064239" cy="74999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/>
                <a:t>IGLOO :</a:t>
              </a:r>
              <a:br>
                <a:rPr lang="fr-FR" sz="1200" dirty="0"/>
              </a:br>
              <a:r>
                <a:rPr lang="fr-FR" sz="1200" dirty="0" err="1"/>
                <a:t>ThomX</a:t>
              </a:r>
              <a:r>
                <a:rPr lang="fr-FR" sz="1200" dirty="0"/>
                <a:t> + </a:t>
              </a:r>
              <a:r>
                <a:rPr lang="fr-FR" sz="1200" dirty="0" err="1"/>
                <a:t>Andromede</a:t>
              </a:r>
              <a:r>
                <a:rPr lang="fr-FR" sz="1200" dirty="0"/>
                <a:t> + …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4DE7762-C169-4046-9CB2-6A8BD8ABFE84}"/>
                </a:ext>
              </a:extLst>
            </p:cNvPr>
            <p:cNvSpPr/>
            <p:nvPr/>
          </p:nvSpPr>
          <p:spPr>
            <a:xfrm>
              <a:off x="5367979" y="1838736"/>
              <a:ext cx="732144" cy="417179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/>
                <a:t>SCALP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93C6EBC-C357-421E-9ED6-6F64FF4828C0}"/>
                </a:ext>
              </a:extLst>
            </p:cNvPr>
            <p:cNvSpPr/>
            <p:nvPr/>
          </p:nvSpPr>
          <p:spPr>
            <a:xfrm>
              <a:off x="336440" y="1045380"/>
              <a:ext cx="1116124" cy="424997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200" dirty="0" err="1"/>
                <a:t>LaseriX</a:t>
              </a:r>
              <a:r>
                <a:rPr lang="fr-FR" sz="1200" dirty="0"/>
                <a:t> + PHIL + …</a:t>
              </a:r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453B6412-33A3-42CF-9CFD-7DD0A0C7BFCE}"/>
              </a:ext>
            </a:extLst>
          </p:cNvPr>
          <p:cNvSpPr/>
          <p:nvPr/>
        </p:nvSpPr>
        <p:spPr>
          <a:xfrm>
            <a:off x="7345892" y="3661122"/>
            <a:ext cx="759883" cy="2975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err="1"/>
              <a:t>IJCLab</a:t>
            </a:r>
            <a:r>
              <a:rPr lang="fr-FR" sz="12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193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6C777-D4A0-47F6-BCBB-76E8CDEB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Service Online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FA365C-F607-4D3F-9F68-FE385948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5 compétences</a:t>
            </a:r>
          </a:p>
          <a:p>
            <a:pPr lvl="1"/>
            <a:r>
              <a:rPr lang="fr-FR" dirty="0"/>
              <a:t>Acquisition</a:t>
            </a:r>
          </a:p>
          <a:p>
            <a:pPr lvl="1"/>
            <a:r>
              <a:rPr lang="fr-FR" dirty="0"/>
              <a:t>Contrôle-commande</a:t>
            </a:r>
          </a:p>
          <a:p>
            <a:pPr lvl="1"/>
            <a:r>
              <a:rPr lang="fr-FR" dirty="0"/>
              <a:t>Online </a:t>
            </a:r>
            <a:r>
              <a:rPr lang="fr-FR" dirty="0" err="1"/>
              <a:t>Computing</a:t>
            </a:r>
            <a:endParaRPr lang="fr-FR" dirty="0"/>
          </a:p>
          <a:p>
            <a:pPr lvl="1"/>
            <a:r>
              <a:rPr lang="fr-FR" dirty="0"/>
              <a:t>FEE Online</a:t>
            </a:r>
          </a:p>
          <a:p>
            <a:pPr lvl="1"/>
            <a:r>
              <a:rPr lang="fr-FR" dirty="0"/>
              <a:t>Gestion de projets</a:t>
            </a:r>
          </a:p>
          <a:p>
            <a:r>
              <a:rPr lang="fr-FR" dirty="0"/>
              <a:t>Périmètre et objectifs :</a:t>
            </a:r>
          </a:p>
          <a:p>
            <a:pPr lvl="1"/>
            <a:r>
              <a:rPr lang="fr-FR" dirty="0"/>
              <a:t>Activités informatiques « en ligne »</a:t>
            </a:r>
          </a:p>
          <a:p>
            <a:pPr lvl="1"/>
            <a:r>
              <a:rPr lang="fr-FR" dirty="0"/>
              <a:t>Consolider les compétences existantes</a:t>
            </a:r>
          </a:p>
          <a:p>
            <a:pPr lvl="1"/>
            <a:r>
              <a:rPr lang="fr-FR" dirty="0"/>
              <a:t>Renforcer les liens avec le FEE</a:t>
            </a:r>
          </a:p>
          <a:p>
            <a:pPr lvl="1"/>
            <a:r>
              <a:rPr lang="fr-FR" dirty="0"/>
              <a:t>Développer l’« Online </a:t>
            </a:r>
            <a:r>
              <a:rPr lang="fr-FR" dirty="0" err="1"/>
              <a:t>computing</a:t>
            </a:r>
            <a:r>
              <a:rPr lang="fr-FR" dirty="0"/>
              <a:t>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322EC-7176-44B7-886D-692BC85AD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67496F-76E1-4F87-8EB2-0091C0719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5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E8AB7-A35B-4483-95B2-1908D45A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Quels objets concernés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F0014-D1FA-420E-B2B0-A5F3F657C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contrôle-commande permet d’automatiser les tâches :</a:t>
            </a:r>
          </a:p>
          <a:p>
            <a:pPr lvl="1"/>
            <a:r>
              <a:rPr lang="fr-FR" dirty="0"/>
              <a:t>Délicates</a:t>
            </a:r>
          </a:p>
          <a:p>
            <a:pPr lvl="1"/>
            <a:r>
              <a:rPr lang="fr-FR" dirty="0"/>
              <a:t>Rébarbatives</a:t>
            </a:r>
          </a:p>
          <a:p>
            <a:pPr lvl="1"/>
            <a:r>
              <a:rPr lang="fr-FR" dirty="0"/>
              <a:t>Dangereuses</a:t>
            </a:r>
          </a:p>
          <a:p>
            <a:pPr lvl="1"/>
            <a:r>
              <a:rPr lang="fr-FR" dirty="0"/>
              <a:t>Répétitives</a:t>
            </a:r>
          </a:p>
          <a:p>
            <a:r>
              <a:rPr lang="fr-FR" dirty="0"/>
              <a:t>Pratiquement tout objet manufacturé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732B7D-68E0-4077-B2BF-9D2F25F51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2A264A-771C-418D-98A6-383CC6D95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0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AF169-B56B-4A8B-A026-3A43A215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Entrées &amp; Sorties du système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671032-A1FF-42C8-B54A-CE792F0C9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 – les actionneurs qui permettent d’agir sur le système</a:t>
            </a:r>
          </a:p>
          <a:p>
            <a:pPr lvl="1"/>
            <a:r>
              <a:rPr lang="fr-FR" dirty="0"/>
              <a:t>Pour un quadripôle : les alimentations</a:t>
            </a:r>
          </a:p>
          <a:p>
            <a:pPr lvl="1"/>
            <a:r>
              <a:rPr lang="fr-FR" dirty="0"/>
              <a:t>Pour le vide : les pompes</a:t>
            </a:r>
          </a:p>
          <a:p>
            <a:r>
              <a:rPr lang="fr-FR" dirty="0"/>
              <a:t>Out – Observables qui permettent de qualifier le système</a:t>
            </a:r>
          </a:p>
          <a:p>
            <a:pPr lvl="1"/>
            <a:r>
              <a:rPr lang="fr-FR" dirty="0"/>
              <a:t>Pour un aimant : le champ magnétique généré</a:t>
            </a:r>
          </a:p>
          <a:p>
            <a:pPr lvl="1"/>
            <a:r>
              <a:rPr lang="fr-FR" dirty="0"/>
              <a:t>Pour un faisceau : l’intensité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32AC37-BDDD-4133-9B2B-CE15A891C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292043-59F4-4A84-A5B5-7486437B1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8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DA4B9-A90D-4F76-940F-3B793A18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thématique en évolution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47708D-C9E7-4EAA-8DF3-93DB15A53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Intelligence des composants communicants</a:t>
            </a:r>
          </a:p>
          <a:p>
            <a:pPr lvl="1"/>
            <a:r>
              <a:rPr lang="fr-FR" dirty="0"/>
              <a:t>Contrôle </a:t>
            </a:r>
            <a:r>
              <a:rPr lang="fr-FR" dirty="0" err="1"/>
              <a:t>déportable</a:t>
            </a:r>
            <a:endParaRPr lang="fr-FR" dirty="0"/>
          </a:p>
          <a:p>
            <a:pPr lvl="1"/>
            <a:r>
              <a:rPr lang="fr-FR" dirty="0"/>
              <a:t>Intercommunication plus aisé</a:t>
            </a:r>
          </a:p>
          <a:p>
            <a:r>
              <a:rPr lang="fr-FR" dirty="0"/>
              <a:t>Exigence des utilisateurs</a:t>
            </a:r>
          </a:p>
          <a:p>
            <a:pPr lvl="1"/>
            <a:r>
              <a:rPr lang="fr-FR" dirty="0"/>
              <a:t>Opérateurs de ligne</a:t>
            </a:r>
          </a:p>
          <a:p>
            <a:pPr lvl="1"/>
            <a:r>
              <a:rPr lang="fr-FR" dirty="0"/>
              <a:t>Expérimentateur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32A37E-0F30-475B-B354-FF5C7124B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067169-464A-464C-8895-CD35B656E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1EDB-FE9E-43D6-BBDD-DEEC4C14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problème de </a:t>
            </a:r>
            <a:r>
              <a:rPr lang="fr-FR" dirty="0" err="1"/>
              <a:t>manpower</a:t>
            </a:r>
            <a:r>
              <a:rPr lang="fr-FR" dirty="0"/>
              <a:t>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82069-7B95-41B5-9759-98971F82A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métiers de plus en plus technique</a:t>
            </a:r>
          </a:p>
          <a:p>
            <a:r>
              <a:rPr lang="fr-FR" dirty="0"/>
              <a:t>Des domaines techniques de plus en plus vastes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EB0F0F-58A2-4994-B7BD-8CEA9FE73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07CFD2-1630-49A4-8898-98EC8DED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0C4BB-58D0-415B-83E2-3CFD43CE07E8}"/>
              </a:ext>
            </a:extLst>
          </p:cNvPr>
          <p:cNvSpPr/>
          <p:nvPr/>
        </p:nvSpPr>
        <p:spPr>
          <a:xfrm>
            <a:off x="7251751" y="2429690"/>
            <a:ext cx="1235373" cy="802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Objets à contrôler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9C519-6E9B-48AA-8042-E3D71FAA9EDC}"/>
              </a:ext>
            </a:extLst>
          </p:cNvPr>
          <p:cNvSpPr/>
          <p:nvPr/>
        </p:nvSpPr>
        <p:spPr>
          <a:xfrm>
            <a:off x="7031549" y="2429690"/>
            <a:ext cx="220202" cy="80243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/>
              <a:t>Actionneurs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C84B6-D805-4296-9A78-888C76EA0962}"/>
              </a:ext>
            </a:extLst>
          </p:cNvPr>
          <p:cNvSpPr/>
          <p:nvPr/>
        </p:nvSpPr>
        <p:spPr>
          <a:xfrm>
            <a:off x="8487124" y="2429690"/>
            <a:ext cx="220202" cy="80243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/>
              <a:t>Capteurs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4E18C4C-8384-4FEF-8672-0CAEF814ED21}"/>
              </a:ext>
            </a:extLst>
          </p:cNvPr>
          <p:cNvSpPr/>
          <p:nvPr/>
        </p:nvSpPr>
        <p:spPr>
          <a:xfrm>
            <a:off x="5207216" y="3053907"/>
            <a:ext cx="1268963" cy="44600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dirty="0"/>
              <a:t>Asservissement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B944BA4A-B498-4131-A949-A238553A6C50}"/>
              </a:ext>
            </a:extLst>
          </p:cNvPr>
          <p:cNvCxnSpPr>
            <a:cxnSpLocks/>
            <a:stCxn id="9" idx="6"/>
            <a:endCxn id="7" idx="1"/>
          </p:cNvCxnSpPr>
          <p:nvPr/>
        </p:nvCxnSpPr>
        <p:spPr>
          <a:xfrm flipV="1">
            <a:off x="6476179" y="2830907"/>
            <a:ext cx="555370" cy="44600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7C739593-5BF7-4E47-938E-27257A17FBF8}"/>
              </a:ext>
            </a:extLst>
          </p:cNvPr>
          <p:cNvCxnSpPr>
            <a:cxnSpLocks/>
            <a:stCxn id="8" idx="3"/>
            <a:endCxn id="9" idx="4"/>
          </p:cNvCxnSpPr>
          <p:nvPr/>
        </p:nvCxnSpPr>
        <p:spPr>
          <a:xfrm flipH="1">
            <a:off x="5841698" y="2830907"/>
            <a:ext cx="2865628" cy="669002"/>
          </a:xfrm>
          <a:prstGeom prst="curvedConnector4">
            <a:avLst>
              <a:gd name="adj1" fmla="val -7977"/>
              <a:gd name="adj2" fmla="val 13417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anneaux d'alimentation et de contrôle électrique - Solutions de traçage  des processus">
            <a:extLst>
              <a:ext uri="{FF2B5EF4-FFF2-40B4-BE49-F238E27FC236}">
                <a16:creationId xmlns:a16="http://schemas.microsoft.com/office/drawing/2014/main" id="{FED07647-B504-4083-99BF-485B1C33F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0" r="82928" b="27075"/>
          <a:stretch/>
        </p:blipFill>
        <p:spPr bwMode="auto">
          <a:xfrm>
            <a:off x="2162509" y="2554952"/>
            <a:ext cx="641334" cy="142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A39F5405-3F3E-44FF-AD8A-5C303892AF51}"/>
              </a:ext>
            </a:extLst>
          </p:cNvPr>
          <p:cNvCxnSpPr>
            <a:cxnSpLocks/>
            <a:stCxn id="1026" idx="3"/>
            <a:endCxn id="9" idx="2"/>
          </p:cNvCxnSpPr>
          <p:nvPr/>
        </p:nvCxnSpPr>
        <p:spPr>
          <a:xfrm>
            <a:off x="2803843" y="3267811"/>
            <a:ext cx="2403373" cy="909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4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31EDB-FE9E-43D6-BBDD-DEEC4C14D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problème de </a:t>
            </a:r>
            <a:r>
              <a:rPr lang="fr-FR" dirty="0" err="1"/>
              <a:t>manpower</a:t>
            </a:r>
            <a:r>
              <a:rPr lang="fr-FR" dirty="0"/>
              <a:t>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B82069-7B95-41B5-9759-98971F82A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métiers de plus en plus technique</a:t>
            </a:r>
          </a:p>
          <a:p>
            <a:r>
              <a:rPr lang="fr-FR" dirty="0"/>
              <a:t>Des domaines techniques de plus en plus vastes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1EB0F0F-58A2-4994-B7BD-8CEA9FE73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07CFD2-1630-49A4-8898-98EC8DED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A0C4BB-58D0-415B-83E2-3CFD43CE07E8}"/>
              </a:ext>
            </a:extLst>
          </p:cNvPr>
          <p:cNvSpPr/>
          <p:nvPr/>
        </p:nvSpPr>
        <p:spPr>
          <a:xfrm>
            <a:off x="7251751" y="2429690"/>
            <a:ext cx="1235373" cy="802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Objets à contrôler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9C519-6E9B-48AA-8042-E3D71FAA9EDC}"/>
              </a:ext>
            </a:extLst>
          </p:cNvPr>
          <p:cNvSpPr/>
          <p:nvPr/>
        </p:nvSpPr>
        <p:spPr>
          <a:xfrm>
            <a:off x="7031549" y="2429690"/>
            <a:ext cx="220202" cy="80243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/>
              <a:t>Actionneurs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BC84B6-D805-4296-9A78-888C76EA0962}"/>
              </a:ext>
            </a:extLst>
          </p:cNvPr>
          <p:cNvSpPr/>
          <p:nvPr/>
        </p:nvSpPr>
        <p:spPr>
          <a:xfrm>
            <a:off x="8487124" y="2429690"/>
            <a:ext cx="220202" cy="80243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000" dirty="0"/>
              <a:t>Capteurs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4E18C4C-8384-4FEF-8672-0CAEF814ED21}"/>
              </a:ext>
            </a:extLst>
          </p:cNvPr>
          <p:cNvSpPr/>
          <p:nvPr/>
        </p:nvSpPr>
        <p:spPr>
          <a:xfrm>
            <a:off x="5207216" y="3053907"/>
            <a:ext cx="1268963" cy="446002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050" dirty="0"/>
              <a:t>Asservissement</a:t>
            </a:r>
          </a:p>
        </p:txBody>
      </p:sp>
      <p:cxnSp>
        <p:nvCxnSpPr>
          <p:cNvPr id="11" name="Connecteur : en arc 10">
            <a:extLst>
              <a:ext uri="{FF2B5EF4-FFF2-40B4-BE49-F238E27FC236}">
                <a16:creationId xmlns:a16="http://schemas.microsoft.com/office/drawing/2014/main" id="{B944BA4A-B498-4131-A949-A238553A6C50}"/>
              </a:ext>
            </a:extLst>
          </p:cNvPr>
          <p:cNvCxnSpPr>
            <a:cxnSpLocks/>
            <a:stCxn id="9" idx="6"/>
            <a:endCxn id="7" idx="1"/>
          </p:cNvCxnSpPr>
          <p:nvPr/>
        </p:nvCxnSpPr>
        <p:spPr>
          <a:xfrm flipV="1">
            <a:off x="6476179" y="2830907"/>
            <a:ext cx="555370" cy="44600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7C739593-5BF7-4E47-938E-27257A17FBF8}"/>
              </a:ext>
            </a:extLst>
          </p:cNvPr>
          <p:cNvCxnSpPr>
            <a:cxnSpLocks/>
            <a:stCxn id="8" idx="3"/>
            <a:endCxn id="9" idx="4"/>
          </p:cNvCxnSpPr>
          <p:nvPr/>
        </p:nvCxnSpPr>
        <p:spPr>
          <a:xfrm flipH="1">
            <a:off x="5841698" y="2830907"/>
            <a:ext cx="2865628" cy="669002"/>
          </a:xfrm>
          <a:prstGeom prst="curvedConnector4">
            <a:avLst>
              <a:gd name="adj1" fmla="val -7977"/>
              <a:gd name="adj2" fmla="val 13417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Domotique Siemens s7-300 | Page 5">
            <a:extLst>
              <a:ext uri="{FF2B5EF4-FFF2-40B4-BE49-F238E27FC236}">
                <a16:creationId xmlns:a16="http://schemas.microsoft.com/office/drawing/2014/main" id="{8B817FE4-AFBE-463A-90C6-9DE002A94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5588" r="13429" b="12199"/>
          <a:stretch/>
        </p:blipFill>
        <p:spPr bwMode="auto">
          <a:xfrm>
            <a:off x="3358461" y="2185226"/>
            <a:ext cx="1330353" cy="21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73CD46EE-7151-42F8-8426-B29AD49E57C6}"/>
              </a:ext>
            </a:extLst>
          </p:cNvPr>
          <p:cNvCxnSpPr>
            <a:cxnSpLocks/>
            <a:stCxn id="2064" idx="3"/>
            <a:endCxn id="9" idx="2"/>
          </p:cNvCxnSpPr>
          <p:nvPr/>
        </p:nvCxnSpPr>
        <p:spPr>
          <a:xfrm flipV="1">
            <a:off x="4688814" y="3276908"/>
            <a:ext cx="518402" cy="373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1DA1982-339C-48EB-A480-9AF2B0A25C4F}"/>
              </a:ext>
            </a:extLst>
          </p:cNvPr>
          <p:cNvSpPr txBox="1"/>
          <p:nvPr/>
        </p:nvSpPr>
        <p:spPr>
          <a:xfrm>
            <a:off x="4666001" y="296822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x N</a:t>
            </a:r>
          </a:p>
        </p:txBody>
      </p:sp>
      <p:pic>
        <p:nvPicPr>
          <p:cNvPr id="2066" name="Picture 18" descr="2012] [Création d'une IHM en Labview pour le pilotage. Rapport de stage.  des caméras du PHotoInjecteur du LAL (PHIL)] Etudiant : Songkai SONG - PDF  Téléchargement Gratuit">
            <a:extLst>
              <a:ext uri="{FF2B5EF4-FFF2-40B4-BE49-F238E27FC236}">
                <a16:creationId xmlns:a16="http://schemas.microsoft.com/office/drawing/2014/main" id="{F01BB857-9EAE-4198-8847-361D75521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0" y="2803226"/>
            <a:ext cx="1310499" cy="9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6B494798-1613-4918-A6C6-A3DC331CB94A}"/>
              </a:ext>
            </a:extLst>
          </p:cNvPr>
          <p:cNvCxnSpPr>
            <a:cxnSpLocks/>
            <a:stCxn id="2066" idx="3"/>
            <a:endCxn id="2064" idx="1"/>
          </p:cNvCxnSpPr>
          <p:nvPr/>
        </p:nvCxnSpPr>
        <p:spPr>
          <a:xfrm flipV="1">
            <a:off x="1477479" y="3280640"/>
            <a:ext cx="1880982" cy="84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07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70DFA-1A26-45E5-B8AF-0A03CB1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Aparté sur l’automatisme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74A01-CEBE-4697-9DCC-B3FD3297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-1000 : statuts articulés égyptiennes</a:t>
            </a:r>
          </a:p>
          <a:p>
            <a:pPr>
              <a:lnSpc>
                <a:spcPct val="150000"/>
              </a:lnSpc>
            </a:pPr>
            <a:r>
              <a:rPr lang="fr-FR" dirty="0"/>
              <a:t>Héron d’Alexandrie (1</a:t>
            </a:r>
            <a:r>
              <a:rPr lang="fr-FR" baseline="30000" dirty="0"/>
              <a:t>er</a:t>
            </a:r>
            <a:r>
              <a:rPr lang="fr-FR" dirty="0"/>
              <a:t> siècle) crée le « Traité des automates »</a:t>
            </a:r>
          </a:p>
          <a:p>
            <a:pPr>
              <a:lnSpc>
                <a:spcPct val="150000"/>
              </a:lnSpc>
            </a:pPr>
            <a:r>
              <a:rPr lang="fr-FR" dirty="0"/>
              <a:t>1383 – Église de Dijon, premier automate</a:t>
            </a:r>
          </a:p>
          <a:p>
            <a:pPr>
              <a:lnSpc>
                <a:spcPct val="150000"/>
              </a:lnSpc>
            </a:pPr>
            <a:r>
              <a:rPr lang="fr-FR" dirty="0"/>
              <a:t>Blaise Pascal (1623-1662) crée la Pascaline</a:t>
            </a:r>
          </a:p>
          <a:p>
            <a:pPr>
              <a:lnSpc>
                <a:spcPct val="150000"/>
              </a:lnSpc>
            </a:pPr>
            <a:r>
              <a:rPr lang="fr-FR" dirty="0"/>
              <a:t>1738, canard de Jacques de Vaucanson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04DAB8-1976-4E59-B088-206B0FE0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FF0A67-0A71-447D-9817-E77F3FBD8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100" name="Picture 4" descr="Canard de Jacques Vaucanson">
            <a:extLst>
              <a:ext uri="{FF2B5EF4-FFF2-40B4-BE49-F238E27FC236}">
                <a16:creationId xmlns:a16="http://schemas.microsoft.com/office/drawing/2014/main" id="{412D70DF-C35A-4104-9D8F-D2B007D9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95" y="3310723"/>
            <a:ext cx="1403099" cy="12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Jacquemart.JPG">
            <a:extLst>
              <a:ext uri="{FF2B5EF4-FFF2-40B4-BE49-F238E27FC236}">
                <a16:creationId xmlns:a16="http://schemas.microsoft.com/office/drawing/2014/main" id="{517FCCC2-F545-42ED-AC83-632FB4F15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96" y="2437568"/>
            <a:ext cx="782290" cy="10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7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70DFA-1A26-45E5-B8AF-0A03CB1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Aparté sur l’automatisme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74A01-CEBE-4697-9DCC-B3FD3297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fr-FR" dirty="0"/>
              <a:t>1801, métier à tisser Jacquard</a:t>
            </a:r>
          </a:p>
          <a:p>
            <a:pPr lvl="1"/>
            <a:r>
              <a:rPr lang="fr-FR" dirty="0"/>
              <a:t>métier était une tâche délicate et répétitive</a:t>
            </a:r>
          </a:p>
          <a:p>
            <a:r>
              <a:rPr lang="fr-FR" dirty="0"/>
              <a:t>1921, apparition du mot « robot »</a:t>
            </a:r>
          </a:p>
          <a:p>
            <a:pPr lvl="1"/>
            <a:r>
              <a:rPr lang="fr-FR" dirty="0"/>
              <a:t>En tchèque – signifie corvée, travail obligatoire</a:t>
            </a:r>
          </a:p>
          <a:p>
            <a:r>
              <a:rPr lang="fr-FR" dirty="0"/>
              <a:t>1942, « trois lois de la robotique » par I. Asimov</a:t>
            </a:r>
          </a:p>
          <a:p>
            <a:r>
              <a:rPr lang="fr-FR" dirty="0"/>
              <a:t>1946, l’ENIAC</a:t>
            </a:r>
          </a:p>
          <a:p>
            <a:pPr lvl="1"/>
            <a:r>
              <a:rPr lang="fr-FR" dirty="0"/>
              <a:t>19000 lampes à vides, 30 tonnes, 1500 m</a:t>
            </a:r>
            <a:r>
              <a:rPr lang="fr-FR" baseline="30000" dirty="0"/>
              <a:t>2</a:t>
            </a:r>
            <a:r>
              <a:rPr lang="fr-FR" dirty="0"/>
              <a:t> et 140 kilowatts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04DAB8-1976-4E59-B088-206B0FE0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FF0A67-0A71-447D-9817-E77F3FBD8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122" name="Picture 2" descr="ENIAC">
            <a:extLst>
              <a:ext uri="{FF2B5EF4-FFF2-40B4-BE49-F238E27FC236}">
                <a16:creationId xmlns:a16="http://schemas.microsoft.com/office/drawing/2014/main" id="{7FCC4ED1-FB41-43C1-AFD1-3108DDDB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40" y="1985553"/>
            <a:ext cx="2178324" cy="180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70DFA-1A26-45E5-B8AF-0A03CB1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Aparté sur l’automatisme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574A01-CEBE-4697-9DCC-B3FD3297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r>
              <a:rPr lang="fr-FR" dirty="0"/>
              <a:t>1950 – Tortues de Grey Walter</a:t>
            </a:r>
          </a:p>
          <a:p>
            <a:endParaRPr lang="fr-FR" dirty="0"/>
          </a:p>
          <a:p>
            <a:endParaRPr lang="fr-FR" dirty="0"/>
          </a:p>
          <a:p>
            <a:pPr>
              <a:lnSpc>
                <a:spcPct val="200000"/>
              </a:lnSpc>
            </a:pPr>
            <a:r>
              <a:rPr lang="fr-FR" dirty="0"/>
              <a:t>1967 – </a:t>
            </a:r>
            <a:r>
              <a:rPr lang="fr-FR" dirty="0" err="1"/>
              <a:t>Shakley</a:t>
            </a:r>
            <a:r>
              <a:rPr lang="fr-FR" dirty="0"/>
              <a:t>, première tentative de robot lunaire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04DAB8-1976-4E59-B088-206B0FE01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2020/10/15 - Introduction Journée controle commande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FF0A67-0A71-447D-9817-E77F3FBD8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91B64C-2D59-6941-846F-422793648F87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146" name="Picture 2" descr="Tortues de Grey Walter.jpg">
            <a:extLst>
              <a:ext uri="{FF2B5EF4-FFF2-40B4-BE49-F238E27FC236}">
                <a16:creationId xmlns:a16="http://schemas.microsoft.com/office/drawing/2014/main" id="{9A097A5B-7CA8-45B1-89BC-1FB16914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21" y="1012459"/>
            <a:ext cx="1705149" cy="1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akey.jpg">
            <a:extLst>
              <a:ext uri="{FF2B5EF4-FFF2-40B4-BE49-F238E27FC236}">
                <a16:creationId xmlns:a16="http://schemas.microsoft.com/office/drawing/2014/main" id="{DFFE5461-131B-40A3-941E-5E0CBF52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67" y="1758852"/>
            <a:ext cx="1429091" cy="26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4278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47979</TotalTime>
  <Words>919</Words>
  <Application>Microsoft Office PowerPoint</Application>
  <PresentationFormat>Affichage à l'écran (16:9)</PresentationFormat>
  <Paragraphs>161</Paragraphs>
  <Slides>19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Vrinda</vt:lpstr>
      <vt:lpstr>Thème Office</vt:lpstr>
      <vt:lpstr>Plateformes IJCLab Journée thématique Contrôle-Commande</vt:lpstr>
      <vt:lpstr>Quels objets concernés ?</vt:lpstr>
      <vt:lpstr>Entrées &amp; Sorties du système</vt:lpstr>
      <vt:lpstr>Une thématique en évolution</vt:lpstr>
      <vt:lpstr>Un problème de manpower …</vt:lpstr>
      <vt:lpstr>Un problème de manpower …</vt:lpstr>
      <vt:lpstr>Aparté sur l’automatisme</vt:lpstr>
      <vt:lpstr>Aparté sur l’automatisme</vt:lpstr>
      <vt:lpstr>Aparté sur l’automatisme</vt:lpstr>
      <vt:lpstr>Un problème de manpower …</vt:lpstr>
      <vt:lpstr>Et dans IJCLab ?</vt:lpstr>
      <vt:lpstr>Activité omni-présente (positif)</vt:lpstr>
      <vt:lpstr>Activité omni-présente (négatif)</vt:lpstr>
      <vt:lpstr>Le futur …</vt:lpstr>
      <vt:lpstr>Présentation PowerPoint</vt:lpstr>
      <vt:lpstr>Service Online</vt:lpstr>
      <vt:lpstr>Rôle</vt:lpstr>
      <vt:lpstr>Implantation dans la Vallée</vt:lpstr>
      <vt:lpstr>Service Online</vt:lpstr>
    </vt:vector>
  </TitlesOfParts>
  <Company>CSNSM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 Bachelet</dc:creator>
  <cp:lastModifiedBy>Eric Legay</cp:lastModifiedBy>
  <cp:revision>175</cp:revision>
  <dcterms:created xsi:type="dcterms:W3CDTF">2020-08-18T08:36:37Z</dcterms:created>
  <dcterms:modified xsi:type="dcterms:W3CDTF">2020-10-15T07:46:38Z</dcterms:modified>
</cp:coreProperties>
</file>