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456487"/>
    <a:srgbClr val="FF6700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94" autoAdjust="0"/>
    <p:restoredTop sz="96291" autoAdjust="0"/>
  </p:normalViewPr>
  <p:slideViewPr>
    <p:cSldViewPr>
      <p:cViewPr varScale="1">
        <p:scale>
          <a:sx n="144" d="100"/>
          <a:sy n="144" d="100"/>
        </p:scale>
        <p:origin x="248" y="18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14/10/2020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1785987" y="1445568"/>
            <a:ext cx="7416824" cy="2808312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PERLE Management Board Meeting</a:t>
            </a:r>
          </a:p>
          <a:p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dirty="0"/>
              <a:t>Meeting Agenda: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-</a:t>
            </a:r>
            <a:r>
              <a:rPr lang="fr-FR" b="0" dirty="0"/>
              <a:t> </a:t>
            </a:r>
            <a:r>
              <a:rPr lang="fr-FR" sz="1800" b="0" dirty="0"/>
              <a:t>Project </a:t>
            </a:r>
            <a:r>
              <a:rPr lang="fr-FR" sz="1800" b="0" dirty="0" err="1"/>
              <a:t>Status</a:t>
            </a:r>
            <a:r>
              <a:rPr lang="fr-FR" sz="1800" b="0" dirty="0"/>
              <a:t> - Walid</a:t>
            </a:r>
            <a:br>
              <a:rPr lang="fr-FR" sz="1800" dirty="0"/>
            </a:br>
            <a:r>
              <a:rPr lang="fr-FR" sz="1800" b="0" dirty="0"/>
              <a:t>- </a:t>
            </a:r>
            <a:r>
              <a:rPr lang="fr-FR" sz="1800" b="0" dirty="0" err="1"/>
              <a:t>Timelines</a:t>
            </a:r>
            <a:r>
              <a:rPr lang="fr-FR" sz="1800" b="0" dirty="0"/>
              <a:t> + </a:t>
            </a:r>
            <a:r>
              <a:rPr lang="fr-FR" sz="1800" b="0" dirty="0" err="1"/>
              <a:t>Milestones</a:t>
            </a:r>
            <a:r>
              <a:rPr lang="fr-FR" sz="1800" b="0" dirty="0"/>
              <a:t> - Max</a:t>
            </a:r>
            <a:br>
              <a:rPr lang="fr-FR" sz="1800" dirty="0"/>
            </a:br>
            <a:r>
              <a:rPr lang="fr-FR" sz="1800" b="0" dirty="0"/>
              <a:t>- WBS First </a:t>
            </a:r>
            <a:r>
              <a:rPr lang="fr-FR" sz="1800" b="0" dirty="0" err="1"/>
              <a:t>Draft</a:t>
            </a:r>
            <a:r>
              <a:rPr lang="fr-FR" sz="1800" b="0" dirty="0"/>
              <a:t> - Walid</a:t>
            </a:r>
            <a:br>
              <a:rPr lang="fr-FR" sz="1800" dirty="0"/>
            </a:br>
            <a:r>
              <a:rPr lang="fr-FR" sz="1800" b="0" dirty="0"/>
              <a:t>- </a:t>
            </a:r>
            <a:r>
              <a:rPr lang="fr-FR" sz="1800" b="0" dirty="0" err="1"/>
              <a:t>AoB</a:t>
            </a:r>
            <a:endParaRPr lang="en-GB" sz="18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14/10/2020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W. KAABI - IJCLab – PERLE Management </a:t>
            </a:r>
            <a:r>
              <a:rPr lang="fr-FR" dirty="0" err="1"/>
              <a:t>Board</a:t>
            </a:r>
            <a:r>
              <a:rPr lang="fr-FR" dirty="0"/>
              <a:t> Meeting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E006C54-BB0B-2547-9AE5-CF54732EF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779" y="713524"/>
            <a:ext cx="1688697" cy="1020076"/>
          </a:xfrm>
          <a:prstGeom prst="rect">
            <a:avLst/>
          </a:prstGeom>
        </p:spPr>
      </p:pic>
      <p:pic>
        <p:nvPicPr>
          <p:cNvPr id="17" name="image16.png">
            <a:extLst>
              <a:ext uri="{FF2B5EF4-FFF2-40B4-BE49-F238E27FC236}">
                <a16:creationId xmlns:a16="http://schemas.microsoft.com/office/drawing/2014/main" id="{D6100B59-55BD-0049-81EB-0360C0D328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355" y="4782614"/>
            <a:ext cx="1857304" cy="4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19.png">
            <a:extLst>
              <a:ext uri="{FF2B5EF4-FFF2-40B4-BE49-F238E27FC236}">
                <a16:creationId xmlns:a16="http://schemas.microsoft.com/office/drawing/2014/main" id="{14D02C9C-A5D0-9D47-B355-201CA555E1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123" y="4830008"/>
            <a:ext cx="1842498" cy="43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" descr="Fichier:Logo CERN.jpg">
            <a:extLst>
              <a:ext uri="{FF2B5EF4-FFF2-40B4-BE49-F238E27FC236}">
                <a16:creationId xmlns:a16="http://schemas.microsoft.com/office/drawing/2014/main" id="{4A38EEF4-00B0-6B49-8B75-4774BAB4F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982" y="4648566"/>
            <a:ext cx="779368" cy="77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ésultat de recherche d'images pour &quot;Liverpool university logo&quot;">
            <a:extLst>
              <a:ext uri="{FF2B5EF4-FFF2-40B4-BE49-F238E27FC236}">
                <a16:creationId xmlns:a16="http://schemas.microsoft.com/office/drawing/2014/main" id="{4564D4DB-2970-4840-9572-D914E47F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8755" y="4613920"/>
            <a:ext cx="1828055" cy="74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ésultat de recherche d'images pour &quot;Budker institute novosibirsk logo&quot;">
            <a:extLst>
              <a:ext uri="{FF2B5EF4-FFF2-40B4-BE49-F238E27FC236}">
                <a16:creationId xmlns:a16="http://schemas.microsoft.com/office/drawing/2014/main" id="{8EA38C9E-DF34-024E-BB5D-EE26A899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587" y="4635216"/>
            <a:ext cx="1408365" cy="7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ésultat de recherche d'images pour &quot;logo in2p3&quot;">
            <a:extLst>
              <a:ext uri="{FF2B5EF4-FFF2-40B4-BE49-F238E27FC236}">
                <a16:creationId xmlns:a16="http://schemas.microsoft.com/office/drawing/2014/main" id="{8E744C06-E436-6846-92E0-AA1D71EEB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50" y="4648565"/>
            <a:ext cx="1356944" cy="75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56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Project Status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Espace réservé de la date 5">
            <a:extLst>
              <a:ext uri="{FF2B5EF4-FFF2-40B4-BE49-F238E27FC236}">
                <a16:creationId xmlns:a16="http://schemas.microsoft.com/office/drawing/2014/main" id="{581F173D-20B4-CF41-98CB-16627B12B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14/10/2020</a:t>
            </a:r>
          </a:p>
        </p:txBody>
      </p:sp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7F5F06DB-F526-EE42-B0C5-179DBC8F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W. KAABI - IJCLab – PERLE Management </a:t>
            </a:r>
            <a:r>
              <a:rPr lang="fr-FR" dirty="0" err="1"/>
              <a:t>Board</a:t>
            </a:r>
            <a:r>
              <a:rPr lang="fr-FR" dirty="0"/>
              <a:t> Meeting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6C3909-20ED-E049-B113-AEAD564E38B5}"/>
              </a:ext>
            </a:extLst>
          </p:cNvPr>
          <p:cNvSpPr txBox="1"/>
          <p:nvPr/>
        </p:nvSpPr>
        <p:spPr>
          <a:xfrm>
            <a:off x="993899" y="1589584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n-lt"/>
              </a:rPr>
              <a:t>Composition of the PERLE Management Board:</a:t>
            </a:r>
          </a:p>
          <a:p>
            <a:endParaRPr lang="en-GB" sz="18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GB" sz="1800" dirty="0">
                <a:latin typeface="+mn-lt"/>
              </a:rPr>
              <a:t>A. </a:t>
            </a:r>
            <a:r>
              <a:rPr lang="en-GB" sz="1800" dirty="0" err="1">
                <a:latin typeface="+mn-lt"/>
              </a:rPr>
              <a:t>Bogacz</a:t>
            </a:r>
            <a:r>
              <a:rPr lang="en-GB" sz="1800" dirty="0">
                <a:latin typeface="+mn-lt"/>
              </a:rPr>
              <a:t> (JLAB)</a:t>
            </a:r>
          </a:p>
          <a:p>
            <a:pPr marL="342900" indent="-342900">
              <a:buFontTx/>
              <a:buChar char="-"/>
            </a:pPr>
            <a:r>
              <a:rPr lang="en-GB" sz="1800" dirty="0">
                <a:latin typeface="+mn-lt"/>
              </a:rPr>
              <a:t>P. </a:t>
            </a:r>
            <a:r>
              <a:rPr lang="en-GB" sz="1800" dirty="0" err="1">
                <a:latin typeface="+mn-lt"/>
              </a:rPr>
              <a:t>Duthil</a:t>
            </a:r>
            <a:r>
              <a:rPr lang="en-GB" sz="1800" dirty="0">
                <a:latin typeface="+mn-lt"/>
              </a:rPr>
              <a:t> (IJCLab)</a:t>
            </a:r>
          </a:p>
          <a:p>
            <a:pPr marL="342900" indent="-342900">
              <a:buFontTx/>
              <a:buChar char="-"/>
            </a:pPr>
            <a:r>
              <a:rPr lang="en-GB" sz="1800" dirty="0">
                <a:latin typeface="+mn-lt"/>
              </a:rPr>
              <a:t>F. Gerick (CERN)</a:t>
            </a:r>
          </a:p>
          <a:p>
            <a:pPr marL="342900" indent="-342900">
              <a:buFontTx/>
              <a:buChar char="-"/>
            </a:pPr>
            <a:r>
              <a:rPr lang="en-GB" sz="1800" dirty="0">
                <a:latin typeface="+mn-lt"/>
              </a:rPr>
              <a:t>B. </a:t>
            </a:r>
            <a:r>
              <a:rPr lang="en-GB" sz="1800" dirty="0" err="1">
                <a:latin typeface="+mn-lt"/>
              </a:rPr>
              <a:t>Militsyn</a:t>
            </a:r>
            <a:r>
              <a:rPr lang="en-GB" sz="1800" dirty="0">
                <a:latin typeface="+mn-lt"/>
              </a:rPr>
              <a:t> (Daresbury)</a:t>
            </a:r>
          </a:p>
          <a:p>
            <a:pPr marL="342900" indent="-342900">
              <a:buFontTx/>
              <a:buChar char="-"/>
            </a:pPr>
            <a:r>
              <a:rPr lang="en-GB" sz="1800" dirty="0">
                <a:latin typeface="+mn-lt"/>
              </a:rPr>
              <a:t>E. </a:t>
            </a:r>
            <a:r>
              <a:rPr lang="en-GB" sz="1800" dirty="0" err="1">
                <a:latin typeface="+mn-lt"/>
              </a:rPr>
              <a:t>Levitchev</a:t>
            </a:r>
            <a:r>
              <a:rPr lang="en-GB" sz="1800" dirty="0">
                <a:latin typeface="+mn-lt"/>
              </a:rPr>
              <a:t> (BINP)</a:t>
            </a:r>
          </a:p>
          <a:p>
            <a:pPr marL="342900" indent="-342900">
              <a:buFontTx/>
              <a:buChar char="-"/>
            </a:pPr>
            <a:r>
              <a:rPr lang="en-GB" sz="1800" dirty="0">
                <a:latin typeface="+mn-lt"/>
              </a:rPr>
              <a:t>F. </a:t>
            </a:r>
            <a:r>
              <a:rPr lang="en-GB" sz="1800" dirty="0" err="1">
                <a:latin typeface="+mn-lt"/>
              </a:rPr>
              <a:t>Marhauser</a:t>
            </a:r>
            <a:r>
              <a:rPr lang="en-GB" sz="1800" dirty="0">
                <a:latin typeface="+mn-lt"/>
              </a:rPr>
              <a:t> (JLAB)</a:t>
            </a:r>
          </a:p>
          <a:p>
            <a:pPr marL="342900" indent="-342900">
              <a:buFontTx/>
              <a:buChar char="-"/>
            </a:pPr>
            <a:r>
              <a:rPr lang="en-GB" sz="1800" dirty="0">
                <a:latin typeface="+mn-lt"/>
              </a:rPr>
              <a:t>C. Vallerand (IJCLab)</a:t>
            </a:r>
          </a:p>
          <a:p>
            <a:r>
              <a:rPr lang="en-GB" sz="1800" dirty="0">
                <a:latin typeface="+mn-lt"/>
              </a:rPr>
              <a:t>And </a:t>
            </a:r>
          </a:p>
          <a:p>
            <a:pPr marL="342900" indent="-342900">
              <a:buFontTx/>
              <a:buChar char="-"/>
            </a:pPr>
            <a:r>
              <a:rPr lang="en-GB" sz="1800" dirty="0">
                <a:latin typeface="+mn-lt"/>
              </a:rPr>
              <a:t>M. Klein (</a:t>
            </a:r>
            <a:r>
              <a:rPr lang="en-GB" sz="1800" dirty="0" err="1">
                <a:latin typeface="+mn-lt"/>
              </a:rPr>
              <a:t>UoL</a:t>
            </a:r>
            <a:r>
              <a:rPr lang="en-GB" sz="1800" dirty="0">
                <a:latin typeface="+mn-lt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GB" sz="1800" dirty="0">
                <a:latin typeface="+mn-lt"/>
              </a:rPr>
              <a:t>W. Kaabi (IJCLab)</a:t>
            </a:r>
          </a:p>
        </p:txBody>
      </p:sp>
    </p:spTree>
    <p:extLst>
      <p:ext uri="{BB962C8B-B14F-4D97-AF65-F5344CB8AC3E}">
        <p14:creationId xmlns:p14="http://schemas.microsoft.com/office/powerpoint/2010/main" val="176267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Project Status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Espace réservé de la date 5">
            <a:extLst>
              <a:ext uri="{FF2B5EF4-FFF2-40B4-BE49-F238E27FC236}">
                <a16:creationId xmlns:a16="http://schemas.microsoft.com/office/drawing/2014/main" id="{581F173D-20B4-CF41-98CB-16627B12B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14/10/2020</a:t>
            </a:r>
          </a:p>
        </p:txBody>
      </p:sp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7F5F06DB-F526-EE42-B0C5-179DBC8F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W. KAABI - IJCLab – PERLE Management </a:t>
            </a:r>
            <a:r>
              <a:rPr lang="fr-FR" dirty="0" err="1"/>
              <a:t>Board</a:t>
            </a:r>
            <a:r>
              <a:rPr lang="fr-FR" dirty="0"/>
              <a:t> Meeting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6C3909-20ED-E049-B113-AEAD564E38B5}"/>
              </a:ext>
            </a:extLst>
          </p:cNvPr>
          <p:cNvSpPr txBox="1"/>
          <p:nvPr/>
        </p:nvSpPr>
        <p:spPr>
          <a:xfrm>
            <a:off x="489843" y="1301552"/>
            <a:ext cx="9433048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+mn-lt"/>
              </a:rPr>
              <a:t>Status of the Collaboration Agreement signatures:</a:t>
            </a:r>
          </a:p>
          <a:p>
            <a:pPr>
              <a:lnSpc>
                <a:spcPct val="150000"/>
              </a:lnSpc>
            </a:pPr>
            <a:endParaRPr lang="en-GB" sz="18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>
                <a:latin typeface="+mn-lt"/>
              </a:rPr>
              <a:t>Feedbacks from IN2P3-CNRS lead to some modifications </a:t>
            </a:r>
            <a:r>
              <a:rPr lang="en-GB" sz="1800" dirty="0">
                <a:latin typeface="+mn-lt"/>
                <a:sym typeface="Wingdings" pitchFamily="2" charset="2"/>
              </a:rPr>
              <a:t> 2</a:t>
            </a:r>
            <a:r>
              <a:rPr lang="en-GB" sz="1800" baseline="30000" dirty="0">
                <a:latin typeface="+mn-lt"/>
                <a:sym typeface="Wingdings" pitchFamily="2" charset="2"/>
              </a:rPr>
              <a:t>nd</a:t>
            </a:r>
            <a:r>
              <a:rPr lang="en-GB" sz="1800" dirty="0">
                <a:latin typeface="+mn-lt"/>
                <a:sym typeface="Wingdings" pitchFamily="2" charset="2"/>
              </a:rPr>
              <a:t> draft presented to CB (July 24</a:t>
            </a:r>
            <a:r>
              <a:rPr lang="en-GB" sz="1800" baseline="30000" dirty="0">
                <a:latin typeface="+mn-lt"/>
                <a:sym typeface="Wingdings" pitchFamily="2" charset="2"/>
              </a:rPr>
              <a:t>th</a:t>
            </a:r>
            <a:r>
              <a:rPr lang="en-GB" sz="1800" dirty="0">
                <a:latin typeface="+mn-lt"/>
                <a:sym typeface="Wingdings" pitchFamily="2" charset="2"/>
              </a:rPr>
              <a:t>),  released and circulated to the collaborator.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>
                <a:latin typeface="+mn-lt"/>
                <a:sym typeface="Wingdings" pitchFamily="2" charset="2"/>
              </a:rPr>
              <a:t>Positive preliminary answer from DoE for the signature of the CA and an ICRADA between JLAB and IJCLab is drafted and under discussion currently before signature.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 err="1">
                <a:latin typeface="+mn-lt"/>
                <a:sym typeface="Wingdings" pitchFamily="2" charset="2"/>
              </a:rPr>
              <a:t>UoL</a:t>
            </a:r>
            <a:r>
              <a:rPr lang="en-GB" sz="1800" dirty="0">
                <a:latin typeface="+mn-lt"/>
                <a:sym typeface="Wingdings" pitchFamily="2" charset="2"/>
              </a:rPr>
              <a:t> is ready to sign the CA. BINP too (TBC) as we already collaborate within the </a:t>
            </a:r>
            <a:r>
              <a:rPr lang="en-GB" sz="1800" dirty="0" err="1">
                <a:latin typeface="+mn-lt"/>
                <a:sym typeface="Wingdings" pitchFamily="2" charset="2"/>
              </a:rPr>
              <a:t>CREMLINplus</a:t>
            </a:r>
            <a:r>
              <a:rPr lang="en-GB" sz="1800" dirty="0">
                <a:latin typeface="+mn-lt"/>
                <a:sym typeface="Wingdings" pitchFamily="2" charset="2"/>
              </a:rPr>
              <a:t> project ( European H2020 program).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>
                <a:latin typeface="+mn-lt"/>
                <a:sym typeface="Wingdings" pitchFamily="2" charset="2"/>
              </a:rPr>
              <a:t>Daresbury and CERN are waiting for the feedback of their legal services. </a:t>
            </a:r>
          </a:p>
        </p:txBody>
      </p:sp>
    </p:spTree>
    <p:extLst>
      <p:ext uri="{BB962C8B-B14F-4D97-AF65-F5344CB8AC3E}">
        <p14:creationId xmlns:p14="http://schemas.microsoft.com/office/powerpoint/2010/main" val="428978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Project Status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Espace réservé de la date 5">
            <a:extLst>
              <a:ext uri="{FF2B5EF4-FFF2-40B4-BE49-F238E27FC236}">
                <a16:creationId xmlns:a16="http://schemas.microsoft.com/office/drawing/2014/main" id="{581F173D-20B4-CF41-98CB-16627B12B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14/10/2020</a:t>
            </a:r>
          </a:p>
        </p:txBody>
      </p:sp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7F5F06DB-F526-EE42-B0C5-179DBC8F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W. KAABI - IJCLab – PERLE Management </a:t>
            </a:r>
            <a:r>
              <a:rPr lang="fr-FR" dirty="0" err="1"/>
              <a:t>Board</a:t>
            </a:r>
            <a:r>
              <a:rPr lang="fr-FR" dirty="0"/>
              <a:t> Meeting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6C3909-20ED-E049-B113-AEAD564E38B5}"/>
              </a:ext>
            </a:extLst>
          </p:cNvPr>
          <p:cNvSpPr txBox="1"/>
          <p:nvPr/>
        </p:nvSpPr>
        <p:spPr>
          <a:xfrm>
            <a:off x="489843" y="1589584"/>
            <a:ext cx="943304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>
                <a:latin typeface="+mn-lt"/>
              </a:rPr>
              <a:t>Work on Progress for the injection line design (Ben Hounsell PhD).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>
                <a:latin typeface="+mn-lt"/>
              </a:rPr>
              <a:t>Post-doc position hiring process: Lattice and optics optimisation + beam dynamics studies.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sz="1800">
                <a:latin typeface="+mn-lt"/>
              </a:rPr>
              <a:t>short list of 3 candidates selected, will be contacted this week.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>
                <a:latin typeface="+mn-lt"/>
              </a:rPr>
              <a:t>Recent interactions with several projects/program and communities: </a:t>
            </a:r>
          </a:p>
          <a:p>
            <a:pPr marL="787400" lvl="1" indent="-285750">
              <a:lnSpc>
                <a:spcPct val="150000"/>
              </a:lnSpc>
              <a:buFontTx/>
              <a:buChar char="-"/>
            </a:pPr>
            <a:r>
              <a:rPr lang="en-GB" sz="1800">
                <a:latin typeface="+mn-lt"/>
              </a:rPr>
              <a:t>ERL as an electron source for e-RIB interaction (Future program at GANIL-France)</a:t>
            </a:r>
          </a:p>
          <a:p>
            <a:pPr marL="787400" lvl="1" indent="-285750">
              <a:lnSpc>
                <a:spcPct val="150000"/>
              </a:lnSpc>
              <a:buFontTx/>
              <a:buChar char="-"/>
            </a:pPr>
            <a:r>
              <a:rPr lang="en-GB" sz="1800">
                <a:latin typeface="+mn-lt"/>
              </a:rPr>
              <a:t>ERL as an electron Cooler for EIC (EIC workshop)</a:t>
            </a:r>
          </a:p>
          <a:p>
            <a:pPr marL="787400" lvl="1" indent="-285750">
              <a:lnSpc>
                <a:spcPct val="150000"/>
              </a:lnSpc>
              <a:buFontTx/>
              <a:buChar char="-"/>
            </a:pPr>
            <a:r>
              <a:rPr lang="en-GB" sz="1800">
                <a:latin typeface="+mn-lt"/>
              </a:rPr>
              <a:t>Submission of a Snowmass paper on PERLE project.   </a:t>
            </a:r>
          </a:p>
        </p:txBody>
      </p:sp>
    </p:spTree>
    <p:extLst>
      <p:ext uri="{BB962C8B-B14F-4D97-AF65-F5344CB8AC3E}">
        <p14:creationId xmlns:p14="http://schemas.microsoft.com/office/powerpoint/2010/main" val="1304245181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15422</TotalTime>
  <Words>326</Words>
  <Application>Microsoft Macintosh PowerPoint</Application>
  <PresentationFormat>Personnalisé</PresentationFormat>
  <Paragraphs>44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1_modele-IJCLAb-powerpoint</vt:lpstr>
      <vt:lpstr>Présentation PowerPoint</vt:lpstr>
      <vt:lpstr>Project Status</vt:lpstr>
      <vt:lpstr>Project Status</vt:lpstr>
      <vt:lpstr>Project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Walid Kaabi</cp:lastModifiedBy>
  <cp:revision>1527</cp:revision>
  <dcterms:created xsi:type="dcterms:W3CDTF">2011-03-09T16:37:49Z</dcterms:created>
  <dcterms:modified xsi:type="dcterms:W3CDTF">2020-10-14T11:23:03Z</dcterms:modified>
</cp:coreProperties>
</file>