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1" r:id="rId2"/>
    <p:sldId id="320" r:id="rId3"/>
    <p:sldId id="322" r:id="rId4"/>
    <p:sldId id="382" r:id="rId5"/>
    <p:sldId id="326" r:id="rId6"/>
    <p:sldId id="383" r:id="rId7"/>
    <p:sldId id="304" r:id="rId8"/>
    <p:sldId id="305" r:id="rId9"/>
    <p:sldId id="336" r:id="rId10"/>
    <p:sldId id="376" r:id="rId11"/>
    <p:sldId id="317" r:id="rId12"/>
    <p:sldId id="363" r:id="rId13"/>
    <p:sldId id="375" r:id="rId14"/>
    <p:sldId id="338" r:id="rId15"/>
    <p:sldId id="349" r:id="rId16"/>
    <p:sldId id="348" r:id="rId17"/>
    <p:sldId id="350" r:id="rId18"/>
    <p:sldId id="277" r:id="rId19"/>
    <p:sldId id="355" r:id="rId20"/>
    <p:sldId id="367" r:id="rId21"/>
    <p:sldId id="380" r:id="rId22"/>
    <p:sldId id="357" r:id="rId23"/>
    <p:sldId id="377" r:id="rId24"/>
    <p:sldId id="361" r:id="rId25"/>
    <p:sldId id="385" r:id="rId26"/>
    <p:sldId id="401" r:id="rId27"/>
    <p:sldId id="391" r:id="rId28"/>
    <p:sldId id="308" r:id="rId29"/>
    <p:sldId id="392" r:id="rId30"/>
    <p:sldId id="393" r:id="rId31"/>
    <p:sldId id="384" r:id="rId32"/>
    <p:sldId id="387" r:id="rId33"/>
    <p:sldId id="282" r:id="rId34"/>
    <p:sldId id="399" r:id="rId35"/>
    <p:sldId id="343" r:id="rId36"/>
    <p:sldId id="333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5" autoAdjust="0"/>
    <p:restoredTop sz="93645" autoAdjust="0"/>
  </p:normalViewPr>
  <p:slideViewPr>
    <p:cSldViewPr>
      <p:cViewPr varScale="1">
        <p:scale>
          <a:sx n="77" d="100"/>
          <a:sy n="77" d="100"/>
        </p:scale>
        <p:origin x="26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3849A-75DF-4742-A02D-38670BEE6A6D}" type="datetimeFigureOut">
              <a:rPr lang="fr-FR" smtClean="0"/>
              <a:t>25/01/2021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C6D79-A755-49F4-9028-AA4A2476087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99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6D79-A755-49F4-9028-AA4A2476087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C1C69-C934-4C81-B268-500B6A2134E6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8633B-0262-40CA-8C31-A6BC84A1931B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EE790-10AD-4B9B-9FCA-09C00F4DA8C4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15D52-6B16-4968-968B-EDE673277658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E307E-30E3-4ABB-AA71-F06B390F1D33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DF729-94E5-4BC2-988C-EB42330D6F9F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4C58F-0CBA-42DE-9F65-B60058CC1C4D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22DC1-6E13-4BE1-8732-39CB74AC2FDA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19B16-4B89-48EB-B470-75E77692AB9B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E6F46-C66D-4009-9605-4088E5426B39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D5C63-8E23-4C36-96D7-861CEC80B349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69D748-3ECB-470D-89E4-5CF74E07A65C}" type="slidenum">
              <a:rPr lang="fr-FR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8EF1F9-EC1F-4B07-8171-ABFECCB5E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9" y="188640"/>
            <a:ext cx="7064175" cy="57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8C85F-1493-47DA-9153-DB4AEF254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747769" cy="4176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C079DB-C71B-4D4A-BF84-7608FF69C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4" y="2420888"/>
            <a:ext cx="4026048" cy="4032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FFC38A-458E-4E47-B3EA-73D3739E91EF}"/>
              </a:ext>
            </a:extLst>
          </p:cNvPr>
          <p:cNvSpPr txBox="1"/>
          <p:nvPr/>
        </p:nvSpPr>
        <p:spPr>
          <a:xfrm flipH="1">
            <a:off x="4257678" y="404664"/>
            <a:ext cx="43467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Séparation chimique des nouveaux éléments radioactifs émetteurs d’électrons positifs  </a:t>
            </a:r>
          </a:p>
          <a:p>
            <a:r>
              <a:rPr lang="fr-FR" sz="2000" dirty="0"/>
              <a:t>                              29 janvier 1934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99F93B-2716-4F1A-B863-6064C1A933EC}"/>
              </a:ext>
            </a:extLst>
          </p:cNvPr>
          <p:cNvSpPr txBox="1"/>
          <p:nvPr/>
        </p:nvSpPr>
        <p:spPr>
          <a:xfrm>
            <a:off x="8676456" y="5374120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7226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rdinateur\Desktop\Photothè-Science-mars2013\ph-perso-labo\1153-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-387424"/>
            <a:ext cx="6732240" cy="469942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5E0B75-64F7-449C-A3D0-97C812FB189F}"/>
              </a:ext>
            </a:extLst>
          </p:cNvPr>
          <p:cNvSpPr txBox="1"/>
          <p:nvPr/>
        </p:nvSpPr>
        <p:spPr>
          <a:xfrm>
            <a:off x="683568" y="4941168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000" dirty="0"/>
              <a:t>Juillet 1934   Décès de Marie Curie  </a:t>
            </a:r>
          </a:p>
          <a:p>
            <a:r>
              <a:rPr lang="fr-FR" sz="2000" dirty="0"/>
              <a:t>                                                  Décembre 1935 Prix Nobel de chimie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Deux équipes  et de nouvelles responsabilités</a:t>
            </a:r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47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DF4943-C626-4F16-B95A-D2C6746CE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5" y="1916832"/>
            <a:ext cx="3120465" cy="40919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984AF5-67DE-420D-9E85-5AAA7B3F1869}"/>
              </a:ext>
            </a:extLst>
          </p:cNvPr>
          <p:cNvSpPr txBox="1"/>
          <p:nvPr/>
        </p:nvSpPr>
        <p:spPr>
          <a:xfrm>
            <a:off x="257715" y="201116"/>
            <a:ext cx="86285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                     De nouveaux laboratoires  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Le laboratoire de synthèse atomique         </a:t>
            </a:r>
            <a:r>
              <a:rPr lang="fr-FR" dirty="0"/>
              <a:t>F. Joliot professeur au Collège de France</a:t>
            </a:r>
          </a:p>
          <a:p>
            <a:r>
              <a:rPr lang="fr-FR" dirty="0"/>
              <a:t>Utilisation des isotopes radioactifs             </a:t>
            </a:r>
            <a:r>
              <a:rPr lang="fr-FR" dirty="0">
                <a:solidFill>
                  <a:srgbClr val="FF0000"/>
                </a:solidFill>
              </a:rPr>
              <a:t>Le laboratoire de chimie nucléaire </a:t>
            </a:r>
            <a:r>
              <a:rPr lang="fr-FR" dirty="0"/>
              <a:t>et la</a:t>
            </a:r>
          </a:p>
          <a:p>
            <a:r>
              <a:rPr lang="fr-FR" dirty="0"/>
              <a:t>comme traceurs en biologie                       construction d’un cyclotron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E3837E-E72C-47A6-930D-B78CF769E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85752"/>
            <a:ext cx="4139952" cy="42996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852E25-B605-41A0-BD54-5C743885A207}"/>
              </a:ext>
            </a:extLst>
          </p:cNvPr>
          <p:cNvSpPr txBox="1"/>
          <p:nvPr/>
        </p:nvSpPr>
        <p:spPr>
          <a:xfrm>
            <a:off x="257715" y="6165304"/>
            <a:ext cx="312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générateur racheté à l’industrie</a:t>
            </a:r>
          </a:p>
        </p:txBody>
      </p:sp>
    </p:spTree>
    <p:extLst>
      <p:ext uri="{BB962C8B-B14F-4D97-AF65-F5344CB8AC3E}">
        <p14:creationId xmlns:p14="http://schemas.microsoft.com/office/powerpoint/2010/main" val="181200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2E7942-7836-4D65-B097-5F3384B07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1" y="1372435"/>
            <a:ext cx="7562974" cy="54855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34FD5C-2404-4A90-B11F-126391165B8A}"/>
              </a:ext>
            </a:extLst>
          </p:cNvPr>
          <p:cNvSpPr txBox="1"/>
          <p:nvPr/>
        </p:nvSpPr>
        <p:spPr>
          <a:xfrm>
            <a:off x="600889" y="404664"/>
            <a:ext cx="800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vie de famille et des vacances actives: des éléments nécessaires</a:t>
            </a:r>
          </a:p>
          <a:p>
            <a:endParaRPr lang="fr-FR" dirty="0"/>
          </a:p>
          <a:p>
            <a:r>
              <a:rPr lang="fr-FR" dirty="0"/>
              <a:t> des goûts communs et des opinions de gauche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7E35CA-81E0-4E43-82ED-E72B40FD6F3C}"/>
              </a:ext>
            </a:extLst>
          </p:cNvPr>
          <p:cNvSpPr txBox="1"/>
          <p:nvPr/>
        </p:nvSpPr>
        <p:spPr>
          <a:xfrm>
            <a:off x="7736083" y="11760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Juin 1932</a:t>
            </a:r>
          </a:p>
          <a:p>
            <a:r>
              <a:rPr lang="fr-FR" sz="2000" dirty="0"/>
              <a:t> à Soisy</a:t>
            </a:r>
          </a:p>
        </p:txBody>
      </p:sp>
    </p:spTree>
    <p:extLst>
      <p:ext uri="{BB962C8B-B14F-4D97-AF65-F5344CB8AC3E}">
        <p14:creationId xmlns:p14="http://schemas.microsoft.com/office/powerpoint/2010/main" val="2206018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D43899-9F2C-4DD3-9CB9-1EFAD91E2687}"/>
              </a:ext>
            </a:extLst>
          </p:cNvPr>
          <p:cNvSpPr txBox="1"/>
          <p:nvPr/>
        </p:nvSpPr>
        <p:spPr>
          <a:xfrm>
            <a:off x="539552" y="196851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universitaires « Dreyfusards»                     </a:t>
            </a:r>
            <a:r>
              <a:rPr lang="fr-FR" sz="2000" dirty="0"/>
              <a:t>Un groupe à l’</a:t>
            </a:r>
            <a:r>
              <a:rPr lang="fr-FR" sz="2000" dirty="0" err="1"/>
              <a:t>Arcouest</a:t>
            </a:r>
            <a:endParaRPr lang="fr-FR" sz="2000" dirty="0"/>
          </a:p>
          <a:p>
            <a:r>
              <a:rPr lang="fr-FR" dirty="0"/>
              <a:t>Louis Lapicque et Charles Seignobos          </a:t>
            </a:r>
            <a:r>
              <a:rPr lang="fr-FR" sz="1800" dirty="0">
                <a:solidFill>
                  <a:srgbClr val="FF0000"/>
                </a:solidFill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Fort-la-science :    Jean Perrin Marie Curie Emile Borel</a:t>
            </a:r>
            <a:r>
              <a:rPr lang="fr-FR" sz="2400" dirty="0"/>
              <a:t>        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13C2F8-A647-48A9-9BAF-04DCCE45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4084"/>
            <a:ext cx="3275855" cy="44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5198D24-45AC-414E-ACE0-3856BD29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021166"/>
            <a:ext cx="5508104" cy="39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7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B392200-E10A-4243-8C68-976FA2D5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78027"/>
            <a:ext cx="3204864" cy="23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6695C4-480E-4D05-8DE6-A0E1AC17F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" y="404664"/>
            <a:ext cx="4364938" cy="30243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558216-32FD-4D5F-A523-3A5CC51D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578140"/>
            <a:ext cx="2196454" cy="31180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12AFE5A-C7A9-4D73-BC82-F832A6006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100" y="157382"/>
            <a:ext cx="4361520" cy="31180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9C3A33-AF98-4668-BC41-AE87056FA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09" y="3578140"/>
            <a:ext cx="2099018" cy="28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2582E5-5B43-4DCD-B3E1-F600AABD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6549055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B0751D-F15D-49C7-9D4B-DA658BD81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55" y="2708920"/>
            <a:ext cx="2594945" cy="40537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C565E1-7AAA-46BC-B23E-854645BAA090}"/>
              </a:ext>
            </a:extLst>
          </p:cNvPr>
          <p:cNvSpPr txBox="1"/>
          <p:nvPr/>
        </p:nvSpPr>
        <p:spPr>
          <a:xfrm>
            <a:off x="611560" y="692696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Sur la terrasse de la maison à l’</a:t>
            </a:r>
            <a:r>
              <a:rPr lang="fr-FR" sz="2000" dirty="0" err="1"/>
              <a:t>Arcouest</a:t>
            </a:r>
            <a:r>
              <a:rPr lang="fr-FR" sz="2000" dirty="0"/>
              <a:t>            1930</a:t>
            </a:r>
          </a:p>
        </p:txBody>
      </p:sp>
    </p:spTree>
    <p:extLst>
      <p:ext uri="{BB962C8B-B14F-4D97-AF65-F5344CB8AC3E}">
        <p14:creationId xmlns:p14="http://schemas.microsoft.com/office/powerpoint/2010/main" val="29092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6A8F528-8B8B-4C1A-9963-716B5A5E3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11" y="3279432"/>
            <a:ext cx="3003521" cy="3575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8294A9-A1D7-4790-B64F-CB9E7392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16632"/>
            <a:ext cx="4044704" cy="28163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40F05A-AEAE-44FF-B83F-0383DE110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3491881" cy="29935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E0CE35-45D9-404D-8B07-22F8A530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184" y="3429000"/>
            <a:ext cx="3797816" cy="29474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946ED6-2A53-44ED-B59F-AD9DEF2CC8DA}"/>
              </a:ext>
            </a:extLst>
          </p:cNvPr>
          <p:cNvSpPr txBox="1"/>
          <p:nvPr/>
        </p:nvSpPr>
        <p:spPr>
          <a:xfrm>
            <a:off x="5508104" y="630932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</a:t>
            </a:r>
            <a:r>
              <a:rPr lang="fr-FR" sz="2000" dirty="0"/>
              <a:t>1937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17B3EC-F36B-4ECF-A2FC-AADCAE098735}"/>
              </a:ext>
            </a:extLst>
          </p:cNvPr>
          <p:cNvSpPr txBox="1"/>
          <p:nvPr/>
        </p:nvSpPr>
        <p:spPr>
          <a:xfrm>
            <a:off x="395536" y="4725144"/>
            <a:ext cx="974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821592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rdinateur\Desktop\photothèqueCJC\CJC-1918-1934\1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65168"/>
            <a:ext cx="3693344" cy="2622255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FD061C-F802-407C-BD4F-AF860434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86" y="1356973"/>
            <a:ext cx="4270987" cy="30732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A929FF-CDB2-43EC-8EDD-12D551B0A503}"/>
              </a:ext>
            </a:extLst>
          </p:cNvPr>
          <p:cNvSpPr txBox="1"/>
          <p:nvPr/>
        </p:nvSpPr>
        <p:spPr>
          <a:xfrm>
            <a:off x="402795" y="433643"/>
            <a:ext cx="363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Septembre  1935</a:t>
            </a:r>
          </a:p>
          <a:p>
            <a:r>
              <a:rPr lang="fr-FR" dirty="0"/>
              <a:t>La nouvelle maison</a:t>
            </a:r>
          </a:p>
          <a:p>
            <a:r>
              <a:rPr lang="fr-FR" dirty="0"/>
              <a:t>        près du Parc de Sceaux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FE9424-47CB-4494-BA54-6C9CC7146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65" y="4452047"/>
            <a:ext cx="1772072" cy="2376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4ACA62-E1E8-4E3E-8847-7417D56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329" y="4730899"/>
            <a:ext cx="2413256" cy="18297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E02130A-DF58-42F7-A110-08A47B1E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418" y="3185936"/>
            <a:ext cx="4525522" cy="34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F4257F-F31A-4C69-BEC4-68BA99AC31BA}"/>
              </a:ext>
            </a:extLst>
          </p:cNvPr>
          <p:cNvSpPr txBox="1"/>
          <p:nvPr/>
        </p:nvSpPr>
        <p:spPr>
          <a:xfrm>
            <a:off x="539552" y="149607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L’engagement antifasciste  et le Front populaire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Le comité de vigilance des intellectuels </a:t>
            </a:r>
            <a:r>
              <a:rPr lang="fr-FR" sz="2000" dirty="0" err="1"/>
              <a:t>antifascites</a:t>
            </a:r>
            <a:endParaRPr lang="fr-FR" sz="2000" dirty="0"/>
          </a:p>
          <a:p>
            <a:r>
              <a:rPr lang="fr-FR" sz="2000" dirty="0"/>
              <a:t>                                                                            La guerre d’Espagne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D4B1FF-7028-4A01-A965-4BC315D8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469"/>
            <a:ext cx="6531988" cy="440070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9E957EA-79F1-4440-8151-CA44FD23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88" y="3361053"/>
            <a:ext cx="2534161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92E8B1-23BD-4B54-9D51-6A8CB5814737}"/>
              </a:ext>
            </a:extLst>
          </p:cNvPr>
          <p:cNvSpPr txBox="1"/>
          <p:nvPr/>
        </p:nvSpPr>
        <p:spPr>
          <a:xfrm>
            <a:off x="251520" y="59492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la terrasse des Perrin –pour la fête du Capitaine                    Fête de l’</a:t>
            </a:r>
            <a:r>
              <a:rPr lang="fr-FR" dirty="0" err="1"/>
              <a:t>Arcouest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55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C9B336-C3B1-41BE-99D9-80F2019C8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27384"/>
            <a:ext cx="2885463" cy="43204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0ADCAF5-EB64-4407-B549-C9E3396FD3AB}"/>
              </a:ext>
            </a:extLst>
          </p:cNvPr>
          <p:cNvSpPr txBox="1"/>
          <p:nvPr/>
        </p:nvSpPr>
        <p:spPr>
          <a:xfrm>
            <a:off x="3203848" y="1196752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 années</a:t>
            </a:r>
          </a:p>
          <a:p>
            <a:r>
              <a:rPr lang="fr-FR" sz="2800" dirty="0"/>
              <a:t> de transition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3EEE96-6964-4F74-87DE-DCED2AC263FD}"/>
              </a:ext>
            </a:extLst>
          </p:cNvPr>
          <p:cNvSpPr txBox="1"/>
          <p:nvPr/>
        </p:nvSpPr>
        <p:spPr>
          <a:xfrm>
            <a:off x="395536" y="4445530"/>
            <a:ext cx="81369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familles d’éléments radioactifs</a:t>
            </a:r>
          </a:p>
          <a:p>
            <a:r>
              <a:rPr lang="fr-FR" sz="2400" dirty="0"/>
              <a:t>Les propriétés des rayonnements </a:t>
            </a:r>
            <a:r>
              <a:rPr lang="fr-FR" sz="2400" dirty="0">
                <a:latin typeface="Symbol" panose="05050102010706020507" pitchFamily="18" charset="2"/>
              </a:rPr>
              <a:t>a  b  g</a:t>
            </a:r>
            <a:endParaRPr lang="fr-FR" sz="2400" dirty="0"/>
          </a:p>
          <a:p>
            <a:r>
              <a:rPr lang="fr-FR" sz="2400" dirty="0"/>
              <a:t>                                       Le noyau 1911</a:t>
            </a:r>
          </a:p>
          <a:p>
            <a:r>
              <a:rPr lang="fr-FR" sz="2400" dirty="0"/>
              <a:t>                                                </a:t>
            </a:r>
          </a:p>
          <a:p>
            <a:r>
              <a:rPr lang="fr-FR" sz="2800" dirty="0"/>
              <a:t>                1919        Les transmutations artificielles         </a:t>
            </a:r>
          </a:p>
          <a:p>
            <a:r>
              <a:rPr lang="fr-FR" sz="2800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C53CE5-DE30-4C8E-9B88-D75BF9235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" y="9536"/>
            <a:ext cx="274144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4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rdinateur\Desktop\photothèqueCJC\JC-1934-1945\1707.jpg">
            <a:extLst>
              <a:ext uri="{FF2B5EF4-FFF2-40B4-BE49-F238E27FC236}">
                <a16:creationId xmlns:a16="http://schemas.microsoft.com/office/drawing/2014/main" id="{F5BCBDD7-2F66-4C87-A378-732E861A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4248472" cy="606718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74B06F-366B-406B-9F4B-97AFB82BDDD8}"/>
              </a:ext>
            </a:extLst>
          </p:cNvPr>
          <p:cNvSpPr txBox="1"/>
          <p:nvPr/>
        </p:nvSpPr>
        <p:spPr>
          <a:xfrm>
            <a:off x="4716016" y="47667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recherche scientifique </a:t>
            </a:r>
          </a:p>
          <a:p>
            <a:r>
              <a:rPr lang="fr-FR" dirty="0"/>
              <a:t> et </a:t>
            </a:r>
            <a:r>
              <a:rPr lang="fr-FR" sz="2000" dirty="0"/>
              <a:t>Jean</a:t>
            </a:r>
            <a:r>
              <a:rPr lang="fr-FR" dirty="0"/>
              <a:t> Perrin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4B2107-BDA1-4598-9316-17B7088B0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5701"/>
            <a:ext cx="2808312" cy="24496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8932A2-D5F2-4C40-B961-F1E6D00EC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24" y="1248503"/>
            <a:ext cx="2213964" cy="26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2A68E3-3743-439A-9137-A9BC2229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81" y="4537"/>
            <a:ext cx="5022019" cy="47351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DC11AB-9044-48FB-8E34-8D8CDE65F3FA}"/>
              </a:ext>
            </a:extLst>
          </p:cNvPr>
          <p:cNvSpPr txBox="1"/>
          <p:nvPr/>
        </p:nvSpPr>
        <p:spPr>
          <a:xfrm>
            <a:off x="539552" y="5486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Octobre 1938</a:t>
            </a:r>
          </a:p>
          <a:p>
            <a:r>
              <a:rPr lang="fr-FR" dirty="0"/>
              <a:t>        Institut du Radium </a:t>
            </a:r>
          </a:p>
          <a:p>
            <a:endParaRPr lang="fr-FR" dirty="0"/>
          </a:p>
          <a:p>
            <a:r>
              <a:rPr lang="fr-FR" dirty="0"/>
              <a:t>Irène Curie et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877DEB-4AC5-4FD2-AFAC-17962E67D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2856"/>
            <a:ext cx="2114188" cy="25202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1A335B-B608-4F22-BCAB-A0B95722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397" y="2466472"/>
            <a:ext cx="1994872" cy="29991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CEB638-B3F1-41C9-86AE-9C72DEA42079}"/>
              </a:ext>
            </a:extLst>
          </p:cNvPr>
          <p:cNvSpPr txBox="1"/>
          <p:nvPr/>
        </p:nvSpPr>
        <p:spPr>
          <a:xfrm>
            <a:off x="4543167" y="4981689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propriétés de R 3 h 5 sont celles du Lanthane dont on ne peut le séparer que par fractionnement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D62925-FC8B-440F-A07A-015BCFC6194A}"/>
              </a:ext>
            </a:extLst>
          </p:cNvPr>
          <p:cNvSpPr txBox="1"/>
          <p:nvPr/>
        </p:nvSpPr>
        <p:spPr>
          <a:xfrm>
            <a:off x="2379748" y="20027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Pavel </a:t>
            </a:r>
            <a:r>
              <a:rPr lang="fr-FR" dirty="0" err="1"/>
              <a:t>Savich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4181D6-477D-47B3-89BF-A275163D21B2}"/>
              </a:ext>
            </a:extLst>
          </p:cNvPr>
          <p:cNvSpPr txBox="1"/>
          <p:nvPr/>
        </p:nvSpPr>
        <p:spPr>
          <a:xfrm>
            <a:off x="179512" y="5733256"/>
            <a:ext cx="43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La découverte de la fission </a:t>
            </a:r>
          </a:p>
          <a:p>
            <a:r>
              <a:rPr lang="fr-FR" dirty="0"/>
              <a:t>  et son explication – Meitner et </a:t>
            </a:r>
            <a:r>
              <a:rPr lang="fr-FR" dirty="0" err="1"/>
              <a:t>Frish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5973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9900E4-DDE4-499C-9BEA-4E21E7C0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32"/>
            <a:ext cx="5428782" cy="35283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86FD5E-8B5C-4DC4-93E1-0BD6504D3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58" y="2486164"/>
            <a:ext cx="3419872" cy="43718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DF82ED-D29D-4F4B-B4F6-740CD83DE4A0}"/>
              </a:ext>
            </a:extLst>
          </p:cNvPr>
          <p:cNvSpPr txBox="1"/>
          <p:nvPr/>
        </p:nvSpPr>
        <p:spPr>
          <a:xfrm>
            <a:off x="5940152" y="968531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Au laboratoire de chimie nucléaire puis à Ivry</a:t>
            </a:r>
          </a:p>
          <a:p>
            <a:r>
              <a:rPr lang="fr-FR" dirty="0"/>
              <a:t>Février 1939- Avril 1940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F95EAE-3571-4585-BDA5-A2AB293F8C48}"/>
              </a:ext>
            </a:extLst>
          </p:cNvPr>
          <p:cNvSpPr txBox="1"/>
          <p:nvPr/>
        </p:nvSpPr>
        <p:spPr>
          <a:xfrm>
            <a:off x="312876" y="4437111"/>
            <a:ext cx="50405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Joliot  </a:t>
            </a:r>
            <a:r>
              <a:rPr lang="fr-FR" dirty="0" err="1"/>
              <a:t>Halban</a:t>
            </a:r>
            <a:r>
              <a:rPr lang="fr-FR" dirty="0"/>
              <a:t> et Kowarski</a:t>
            </a:r>
          </a:p>
          <a:p>
            <a:pPr algn="just"/>
            <a:r>
              <a:rPr lang="fr-FR" sz="1600" dirty="0"/>
              <a:t>Reconstitution pour la bataille de l’eau lourde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                                          Des brevets fin mars 1939</a:t>
            </a:r>
          </a:p>
          <a:p>
            <a:pPr algn="just"/>
            <a:r>
              <a:rPr lang="fr-FR" sz="1600" dirty="0"/>
              <a:t> Dispositif de production d’énergie</a:t>
            </a:r>
          </a:p>
          <a:p>
            <a:pPr algn="just"/>
            <a:r>
              <a:rPr lang="fr-FR" sz="1600" dirty="0"/>
              <a:t>   Perfectionnement aux charges explosives             </a:t>
            </a:r>
          </a:p>
          <a:p>
            <a:pPr algn="just"/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498806-AAA8-43A4-8059-CE14B1AE030F}"/>
              </a:ext>
            </a:extLst>
          </p:cNvPr>
          <p:cNvSpPr txBox="1"/>
          <p:nvPr/>
        </p:nvSpPr>
        <p:spPr>
          <a:xfrm>
            <a:off x="1187624" y="26064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                 Recherches sur la réaction en chaîne </a:t>
            </a:r>
          </a:p>
        </p:txBody>
      </p:sp>
    </p:spTree>
    <p:extLst>
      <p:ext uri="{BB962C8B-B14F-4D97-AF65-F5344CB8AC3E}">
        <p14:creationId xmlns:p14="http://schemas.microsoft.com/office/powerpoint/2010/main" val="2570015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9786AF-17E9-4D9A-8ED1-77967D59E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26"/>
            <a:ext cx="3746174" cy="29513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DD07A3-F772-4F9D-9318-AFFB91CCBEA0}"/>
              </a:ext>
            </a:extLst>
          </p:cNvPr>
          <p:cNvSpPr txBox="1"/>
          <p:nvPr/>
        </p:nvSpPr>
        <p:spPr>
          <a:xfrm>
            <a:off x="735697" y="3284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Wolfgang </a:t>
            </a:r>
            <a:r>
              <a:rPr lang="fr-FR" dirty="0" err="1"/>
              <a:t>Gentner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9D5C2B5-8CED-4F34-AEFD-02C4CF1EB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5" y="4581128"/>
            <a:ext cx="3241740" cy="22178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79D177-F2A5-4E80-9F05-7E07EEB39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454" y="1900696"/>
            <a:ext cx="2847305" cy="43495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90ADA4-9291-4367-BB21-FEE9D8BD3984}"/>
              </a:ext>
            </a:extLst>
          </p:cNvPr>
          <p:cNvSpPr txBox="1"/>
          <p:nvPr/>
        </p:nvSpPr>
        <p:spPr>
          <a:xfrm>
            <a:off x="3370435" y="625029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 sanatorium de Leysin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023EEBC-7CB1-4257-AE63-2CD2D592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487" y="2503136"/>
            <a:ext cx="2491513" cy="17170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722574-56A4-421F-8BAA-3801BD7A4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171" y="4220204"/>
            <a:ext cx="2603648" cy="194141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B29DDA7-7792-4F92-A300-B3C7129307C9}"/>
              </a:ext>
            </a:extLst>
          </p:cNvPr>
          <p:cNvSpPr txBox="1"/>
          <p:nvPr/>
        </p:nvSpPr>
        <p:spPr>
          <a:xfrm>
            <a:off x="4276223" y="61066"/>
            <a:ext cx="4752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</a:t>
            </a:r>
            <a:r>
              <a:rPr lang="fr-FR" sz="2400" dirty="0"/>
              <a:t>   L’occupation</a:t>
            </a:r>
          </a:p>
          <a:p>
            <a:r>
              <a:rPr lang="fr-FR" sz="2000" dirty="0"/>
              <a:t>     Le choix de rester en France </a:t>
            </a:r>
          </a:p>
          <a:p>
            <a:r>
              <a:rPr lang="fr-FR" sz="2000" dirty="0"/>
              <a:t>     Le laboratoire occupé </a:t>
            </a:r>
          </a:p>
          <a:p>
            <a:r>
              <a:rPr lang="fr-FR" sz="2000" dirty="0"/>
              <a:t>     L’arrestation de Paul Langevin</a:t>
            </a:r>
          </a:p>
          <a:p>
            <a:r>
              <a:rPr lang="fr-FR" sz="2000" dirty="0"/>
              <a:t>                                 La résistance</a:t>
            </a:r>
          </a:p>
        </p:txBody>
      </p:sp>
    </p:spTree>
    <p:extLst>
      <p:ext uri="{BB962C8B-B14F-4D97-AF65-F5344CB8AC3E}">
        <p14:creationId xmlns:p14="http://schemas.microsoft.com/office/powerpoint/2010/main" val="2517860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0460641-5FD8-4409-B888-46527EF99FD5}"/>
              </a:ext>
            </a:extLst>
          </p:cNvPr>
          <p:cNvSpPr txBox="1"/>
          <p:nvPr/>
        </p:nvSpPr>
        <p:spPr>
          <a:xfrm>
            <a:off x="4879438" y="908720"/>
            <a:ext cx="3616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9274BA-A20E-4E6C-A14F-CCF5C61A1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" y="2204864"/>
            <a:ext cx="4427800" cy="34176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202C03-B499-4D8E-9F39-A7C4EF0F6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895" y="-14909"/>
            <a:ext cx="3071105" cy="28827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D80A61-59CB-476B-843C-2D9098478365}"/>
              </a:ext>
            </a:extLst>
          </p:cNvPr>
          <p:cNvSpPr txBox="1"/>
          <p:nvPr/>
        </p:nvSpPr>
        <p:spPr>
          <a:xfrm>
            <a:off x="1147641" y="1677741"/>
            <a:ext cx="32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missions en Allemagne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E6D074-CD50-4012-8F6C-0698EA49D0A8}"/>
              </a:ext>
            </a:extLst>
          </p:cNvPr>
          <p:cNvSpPr txBox="1"/>
          <p:nvPr/>
        </p:nvSpPr>
        <p:spPr>
          <a:xfrm>
            <a:off x="395536" y="778397"/>
            <a:ext cx="50297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Août 1944- fin 1945</a:t>
            </a:r>
          </a:p>
          <a:p>
            <a:r>
              <a:rPr lang="fr-FR" sz="2000" dirty="0"/>
              <a:t>La réorganisation  et la relance du CNRS                     </a:t>
            </a:r>
          </a:p>
          <a:p>
            <a:endParaRPr lang="fr-FR" sz="2000" dirty="0"/>
          </a:p>
          <a:p>
            <a:r>
              <a:rPr lang="fr-FR" sz="2000" dirty="0"/>
              <a:t>                                                   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CC1689-E220-4962-B96C-8CC2D792C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576" y="2946417"/>
            <a:ext cx="4934722" cy="35996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D09253-F8BE-4A51-AAFD-5AD13C51C5F5}"/>
              </a:ext>
            </a:extLst>
          </p:cNvPr>
          <p:cNvSpPr txBox="1"/>
          <p:nvPr/>
        </p:nvSpPr>
        <p:spPr>
          <a:xfrm>
            <a:off x="213390" y="5622504"/>
            <a:ext cx="3998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Réunion - à l’Institut du  radium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                                     Organisation du CEA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7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1AD3C7-990F-485A-BEED-7EF5D0D3C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306528" cy="57742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6AF38A-2535-4271-83C9-6D08E446214A}"/>
              </a:ext>
            </a:extLst>
          </p:cNvPr>
          <p:cNvSpPr txBox="1"/>
          <p:nvPr/>
        </p:nvSpPr>
        <p:spPr>
          <a:xfrm>
            <a:off x="611560" y="18864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Le  CEA  à    Chatillon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5C6312-4239-4041-82A5-EAC3299CC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87" y="2819201"/>
            <a:ext cx="3800162" cy="39788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DB6426-B152-46E1-8822-DBD4FD96B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04" y="59946"/>
            <a:ext cx="4097636" cy="2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69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36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2738"/>
            <a:ext cx="4186955" cy="6408096"/>
          </a:xfrm>
          <a:prstGeom prst="rect">
            <a:avLst/>
          </a:prstGeom>
        </p:spPr>
      </p:pic>
      <p:pic>
        <p:nvPicPr>
          <p:cNvPr id="3" name="Image 2" descr="1268-F et P Marsouin 19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-24"/>
            <a:ext cx="3964131" cy="2694803"/>
          </a:xfrm>
          <a:prstGeom prst="rect">
            <a:avLst/>
          </a:prstGeom>
        </p:spPr>
      </p:pic>
      <p:pic>
        <p:nvPicPr>
          <p:cNvPr id="4" name="Image 3" descr="1504-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43" y="2714620"/>
            <a:ext cx="3071189" cy="41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5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90-IetF-Arcouest.jpg">
            <a:extLst>
              <a:ext uri="{FF2B5EF4-FFF2-40B4-BE49-F238E27FC236}">
                <a16:creationId xmlns:a16="http://schemas.microsoft.com/office/drawing/2014/main" id="{C9CA2C80-3921-4E34-A86C-A545E9D1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9"/>
            <a:ext cx="3779912" cy="38841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E0668B-FC46-487D-B886-B0FB3BD5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28" y="55372"/>
            <a:ext cx="4813409" cy="36213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1C7722-3135-4207-A77A-C62F758E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297" y="4059292"/>
            <a:ext cx="3744416" cy="27987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028211-FDA9-4C3E-A7F7-44E045F1D2D3}"/>
              </a:ext>
            </a:extLst>
          </p:cNvPr>
          <p:cNvSpPr txBox="1"/>
          <p:nvPr/>
        </p:nvSpPr>
        <p:spPr>
          <a:xfrm>
            <a:off x="3995936" y="3676728"/>
            <a:ext cx="5117777" cy="382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Inauguration de la pile Zoé – décembre 1948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6221A1-37C0-4F82-A1C0-2A957BAA1AB7}"/>
              </a:ext>
            </a:extLst>
          </p:cNvPr>
          <p:cNvSpPr txBox="1"/>
          <p:nvPr/>
        </p:nvSpPr>
        <p:spPr>
          <a:xfrm>
            <a:off x="323528" y="4437112"/>
            <a:ext cx="47525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Des difficultés politiques croissantes</a:t>
            </a:r>
          </a:p>
          <a:p>
            <a:endParaRPr lang="fr-FR" sz="2000" dirty="0"/>
          </a:p>
          <a:p>
            <a:r>
              <a:rPr lang="fr-FR" sz="2000" dirty="0"/>
              <a:t>  Le lancement du chantier de Saclay:</a:t>
            </a:r>
          </a:p>
          <a:p>
            <a:r>
              <a:rPr lang="fr-FR" sz="2000" dirty="0"/>
              <a:t>                   Une visite de Joliot et Dautry</a:t>
            </a:r>
          </a:p>
          <a:p>
            <a:endParaRPr lang="fr-FR" sz="2000" dirty="0"/>
          </a:p>
          <a:p>
            <a:r>
              <a:rPr lang="fr-FR" sz="2000" dirty="0"/>
              <a:t>  La révocation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50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3355" cy="5832410"/>
          </a:xfrm>
          <a:prstGeom prst="rect">
            <a:avLst/>
          </a:prstGeom>
        </p:spPr>
      </p:pic>
      <p:pic>
        <p:nvPicPr>
          <p:cNvPr id="3" name="Image 2" descr="1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66" y="3882385"/>
            <a:ext cx="4403534" cy="3047077"/>
          </a:xfrm>
          <a:prstGeom prst="rect">
            <a:avLst/>
          </a:prstGeom>
        </p:spPr>
      </p:pic>
      <p:pic>
        <p:nvPicPr>
          <p:cNvPr id="4" name="Image 3" descr="2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2856" y="-71463"/>
            <a:ext cx="4821144" cy="38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1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7B1C850-DFF1-4218-A1C5-65B5A42DEB5C}"/>
              </a:ext>
            </a:extLst>
          </p:cNvPr>
          <p:cNvSpPr txBox="1"/>
          <p:nvPr/>
        </p:nvSpPr>
        <p:spPr>
          <a:xfrm>
            <a:off x="827584" y="620688"/>
            <a:ext cx="75608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Après les bombardements d’Hiroshima et de Nagasaki </a:t>
            </a:r>
            <a:r>
              <a:rPr lang="fr-FR" sz="1800" dirty="0"/>
              <a:t>  </a:t>
            </a:r>
          </a:p>
          <a:p>
            <a:pPr algn="just"/>
            <a:r>
              <a:rPr lang="fr-FR" sz="1800" dirty="0"/>
              <a:t>            les scientifiques veulent être entendus</a:t>
            </a:r>
          </a:p>
          <a:p>
            <a:pPr algn="just"/>
            <a:r>
              <a:rPr lang="fr-FR" dirty="0"/>
              <a:t>               </a:t>
            </a:r>
          </a:p>
          <a:p>
            <a:pPr algn="just"/>
            <a:r>
              <a:rPr lang="fr-FR" sz="2000" dirty="0">
                <a:solidFill>
                  <a:srgbClr val="FF0000"/>
                </a:solidFill>
              </a:rPr>
              <a:t>  </a:t>
            </a:r>
            <a:r>
              <a:rPr lang="fr-FR" sz="2400" dirty="0">
                <a:solidFill>
                  <a:srgbClr val="FF0000"/>
                </a:solidFill>
              </a:rPr>
              <a:t>La Fédération mondiale des travailleurs scientifiques </a:t>
            </a:r>
          </a:p>
          <a:p>
            <a:pPr algn="just"/>
            <a:r>
              <a:rPr lang="fr-FR" sz="2400" dirty="0">
                <a:solidFill>
                  <a:srgbClr val="FF0000"/>
                </a:solidFill>
              </a:rPr>
              <a:t>  L’Emergency </a:t>
            </a:r>
            <a:r>
              <a:rPr lang="fr-FR" sz="2400" dirty="0" err="1">
                <a:solidFill>
                  <a:srgbClr val="FF0000"/>
                </a:solidFill>
              </a:rPr>
              <a:t>commitee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>
                <a:solidFill>
                  <a:srgbClr val="FF0000"/>
                </a:solidFill>
              </a:rPr>
              <a:t>atomic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scientists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Image 6" descr="FMTS1224.jpg">
            <a:extLst>
              <a:ext uri="{FF2B5EF4-FFF2-40B4-BE49-F238E27FC236}">
                <a16:creationId xmlns:a16="http://schemas.microsoft.com/office/drawing/2014/main" id="{375FDD7E-A78F-4615-B928-01D9BBD8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" y="2348880"/>
            <a:ext cx="4355976" cy="30814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E05E64-9B1C-4D02-B89F-3A5F0DDB3685}"/>
              </a:ext>
            </a:extLst>
          </p:cNvPr>
          <p:cNvSpPr txBox="1"/>
          <p:nvPr/>
        </p:nvSpPr>
        <p:spPr>
          <a:xfrm>
            <a:off x="4572000" y="4653136"/>
            <a:ext cx="4355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commission </a:t>
            </a:r>
          </a:p>
          <a:p>
            <a:r>
              <a:rPr lang="fr-FR" sz="2400" dirty="0"/>
              <a:t>     des nations unies</a:t>
            </a:r>
          </a:p>
          <a:p>
            <a:r>
              <a:rPr lang="fr-FR" sz="2400" dirty="0"/>
              <a:t>           pour l’énergie atomique</a:t>
            </a:r>
          </a:p>
          <a:p>
            <a:r>
              <a:rPr lang="fr-FR" sz="2400" dirty="0"/>
              <a:t> juillet 1946  - mai 1948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71AC12-4F6E-4783-ADF2-3F427F82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39107"/>
            <a:ext cx="3131840" cy="2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53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F4D574-6CCC-4293-A1C5-5DC165D71913}"/>
              </a:ext>
            </a:extLst>
          </p:cNvPr>
          <p:cNvSpPr txBox="1"/>
          <p:nvPr/>
        </p:nvSpPr>
        <p:spPr>
          <a:xfrm>
            <a:off x="467544" y="620688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680FD3-67B6-42F7-8AE1-5578FC7D490E}"/>
              </a:ext>
            </a:extLst>
          </p:cNvPr>
          <p:cNvSpPr txBox="1"/>
          <p:nvPr/>
        </p:nvSpPr>
        <p:spPr>
          <a:xfrm>
            <a:off x="524947" y="212735"/>
            <a:ext cx="799288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dirty="0">
                <a:solidFill>
                  <a:srgbClr val="FF0000"/>
                </a:solidFill>
              </a:rPr>
              <a:t>Les techniques expérimentales</a:t>
            </a:r>
          </a:p>
          <a:p>
            <a:r>
              <a:rPr lang="fr-FR" dirty="0"/>
              <a:t> </a:t>
            </a:r>
            <a:endParaRPr lang="fr-FR" sz="2000" dirty="0"/>
          </a:p>
          <a:p>
            <a:r>
              <a:rPr lang="fr-FR" sz="2000" dirty="0"/>
              <a:t> Comptage des scintillations  </a:t>
            </a:r>
          </a:p>
          <a:p>
            <a:r>
              <a:rPr lang="fr-FR" sz="2000" dirty="0"/>
              <a:t> Chambre d’ionisation couplée à un électromètre</a:t>
            </a:r>
          </a:p>
          <a:p>
            <a:r>
              <a:rPr lang="fr-FR" sz="2000" dirty="0"/>
              <a:t> Chambre de Wilson </a:t>
            </a:r>
          </a:p>
          <a:p>
            <a:r>
              <a:rPr lang="fr-FR" sz="2000" dirty="0"/>
              <a:t> Compteurs Geiger</a:t>
            </a:r>
          </a:p>
          <a:p>
            <a:r>
              <a:rPr lang="fr-FR" sz="2000" dirty="0"/>
              <a:t> Spectrométrie magnétique</a:t>
            </a:r>
          </a:p>
          <a:p>
            <a:r>
              <a:rPr lang="fr-FR" sz="2000" dirty="0"/>
              <a:t>  </a:t>
            </a:r>
          </a:p>
          <a:p>
            <a:r>
              <a:rPr lang="fr-FR" sz="2400" dirty="0"/>
              <a:t>  </a:t>
            </a:r>
            <a:r>
              <a:rPr lang="fr-FR" sz="2400" dirty="0">
                <a:solidFill>
                  <a:srgbClr val="FF0000"/>
                </a:solidFill>
              </a:rPr>
              <a:t>Les techniques d’accélération de particules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   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  </a:t>
            </a:r>
            <a:r>
              <a:rPr lang="fr-FR" sz="2000" dirty="0"/>
              <a:t>1923 l’effet Compton  </a:t>
            </a:r>
          </a:p>
          <a:p>
            <a:r>
              <a:rPr lang="fr-FR" sz="2000" dirty="0"/>
              <a:t>                            et l’atténuation des rayons </a:t>
            </a:r>
            <a:r>
              <a:rPr lang="fr-FR" sz="2000" dirty="0">
                <a:latin typeface="Symbol" panose="05050102010706020507" pitchFamily="18" charset="2"/>
              </a:rPr>
              <a:t>g</a:t>
            </a:r>
            <a:endParaRPr lang="fr-FR" sz="2000" dirty="0"/>
          </a:p>
          <a:p>
            <a:r>
              <a:rPr lang="fr-FR" sz="2000" dirty="0"/>
              <a:t>                     </a:t>
            </a:r>
          </a:p>
          <a:p>
            <a:endParaRPr lang="fr-FR" sz="2000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   Gamow: La description par effet tunnel de la radioactivité </a:t>
            </a:r>
            <a:r>
              <a:rPr lang="fr-FR" sz="20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  un succès de la mécanique quantique    </a:t>
            </a:r>
          </a:p>
          <a:p>
            <a:r>
              <a:rPr lang="fr-FR" sz="2000" dirty="0"/>
              <a:t>                                                        </a:t>
            </a:r>
          </a:p>
          <a:p>
            <a:r>
              <a:rPr lang="fr-FR" sz="2000" dirty="0"/>
              <a:t>  </a:t>
            </a:r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44101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CECA0E-27F6-4F11-B5C5-A2FE9FE33187}"/>
              </a:ext>
            </a:extLst>
          </p:cNvPr>
          <p:cNvSpPr txBox="1"/>
          <p:nvPr/>
        </p:nvSpPr>
        <p:spPr>
          <a:xfrm>
            <a:off x="755576" y="836712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 La guerre froide</a:t>
            </a:r>
          </a:p>
          <a:p>
            <a:r>
              <a:rPr lang="fr-FR" sz="2400" dirty="0"/>
              <a:t>             Le mouvement mondial des partisans de la Paix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876B1F-090B-46A2-AE80-9A9931161507}"/>
              </a:ext>
            </a:extLst>
          </p:cNvPr>
          <p:cNvSpPr txBox="1"/>
          <p:nvPr/>
        </p:nvSpPr>
        <p:spPr>
          <a:xfrm>
            <a:off x="4810346" y="2328240"/>
            <a:ext cx="4248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L’Appel de </a:t>
            </a:r>
            <a:r>
              <a:rPr lang="fr-FR" sz="2000" dirty="0"/>
              <a:t>Stockholm</a:t>
            </a:r>
            <a:r>
              <a:rPr lang="fr-FR" dirty="0"/>
              <a:t>   mars 1950</a:t>
            </a:r>
          </a:p>
          <a:p>
            <a:r>
              <a:rPr lang="fr-FR" dirty="0"/>
              <a:t>L’interdiction et le contrôle de la bombe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5D84DD-105F-4EEA-A583-8875FF80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3" y="1844824"/>
            <a:ext cx="4579515" cy="3312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972057-6F1B-4C1D-8BA5-7072796B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27" y="3823646"/>
            <a:ext cx="4248473" cy="305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94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35165A-AD6C-40A2-B0D3-BDEC908E7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" y="2202720"/>
            <a:ext cx="2745176" cy="36329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C6E8D5-1820-43A1-817C-133F4A2F839C}"/>
              </a:ext>
            </a:extLst>
          </p:cNvPr>
          <p:cNvSpPr txBox="1"/>
          <p:nvPr/>
        </p:nvSpPr>
        <p:spPr>
          <a:xfrm>
            <a:off x="899592" y="908720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course aux armes thermonucléaires</a:t>
            </a:r>
          </a:p>
          <a:p>
            <a:r>
              <a:rPr lang="fr-FR" sz="2400" dirty="0"/>
              <a:t>                                    et l’appel Einstein Russel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2C8E9F-8066-459C-81DD-6123B584B448}"/>
              </a:ext>
            </a:extLst>
          </p:cNvPr>
          <p:cNvSpPr txBox="1"/>
          <p:nvPr/>
        </p:nvSpPr>
        <p:spPr>
          <a:xfrm>
            <a:off x="3389344" y="2663622"/>
            <a:ext cx="52565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Les armes nucléaires mettent en péril la survie de l’humanité. Les gouvernements doivent comprendre qu’ils ne sauraient atteindre leurs objectifs par la guerre. Nous les invitons  à s’employer à régler par des moyens pacifiques tous leurs différends ».</a:t>
            </a:r>
          </a:p>
          <a:p>
            <a:pPr algn="just"/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Les conférences  </a:t>
            </a:r>
            <a:r>
              <a:rPr lang="fr-F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Pugwach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1954-1955  </a:t>
            </a:r>
            <a:r>
              <a:rPr lang="fr-FR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sortie du purgatoire</a:t>
            </a:r>
          </a:p>
          <a:p>
            <a:pPr algn="just"/>
            <a:endParaRPr lang="fr-FR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Des moyens pour les laboratoires</a:t>
            </a:r>
          </a:p>
          <a:p>
            <a:pPr algn="just"/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FEA9AD-6D8F-479D-9A3D-110AFB049543}"/>
              </a:ext>
            </a:extLst>
          </p:cNvPr>
          <p:cNvSpPr txBox="1"/>
          <p:nvPr/>
        </p:nvSpPr>
        <p:spPr>
          <a:xfrm>
            <a:off x="3650703" y="1916832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scientifiques en ordre dispersé</a:t>
            </a:r>
          </a:p>
        </p:txBody>
      </p:sp>
    </p:spTree>
    <p:extLst>
      <p:ext uri="{BB962C8B-B14F-4D97-AF65-F5344CB8AC3E}">
        <p14:creationId xmlns:p14="http://schemas.microsoft.com/office/powerpoint/2010/main" val="4128954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9A6B3D-BA67-41EB-8812-DDCCE709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" y="0"/>
            <a:ext cx="3182003" cy="40388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664987-6E52-4428-BED3-EA0F8534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34022"/>
            <a:ext cx="4572000" cy="44990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A1DFF0-E6E5-4936-AAE5-AAC669F9B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60782"/>
            <a:ext cx="3005189" cy="31038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2A02FF-EFFD-411C-BF33-78C6DEEEC613}"/>
              </a:ext>
            </a:extLst>
          </p:cNvPr>
          <p:cNvSpPr txBox="1"/>
          <p:nvPr/>
        </p:nvSpPr>
        <p:spPr>
          <a:xfrm>
            <a:off x="3851920" y="47667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CERN</a:t>
            </a:r>
          </a:p>
          <a:p>
            <a:r>
              <a:rPr lang="fr-FR" dirty="0">
                <a:solidFill>
                  <a:srgbClr val="FF0000"/>
                </a:solidFill>
              </a:rPr>
              <a:t>     et des laboratoires modernes en France</a:t>
            </a:r>
          </a:p>
          <a:p>
            <a:r>
              <a:rPr lang="fr-FR" dirty="0">
                <a:solidFill>
                  <a:srgbClr val="FF0000"/>
                </a:solidFill>
              </a:rPr>
              <a:t>   Le troisième cycle 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             et le centre d’Orsay</a:t>
            </a:r>
          </a:p>
        </p:txBody>
      </p:sp>
    </p:spTree>
    <p:extLst>
      <p:ext uri="{BB962C8B-B14F-4D97-AF65-F5344CB8AC3E}">
        <p14:creationId xmlns:p14="http://schemas.microsoft.com/office/powerpoint/2010/main" val="1428013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941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16BFD7-7863-4D32-9956-ABCB63E8F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25737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1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094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55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BB5863-8323-4FAB-9E63-96B34F52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56" y="1988840"/>
            <a:ext cx="2919064" cy="481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609C40-D775-44AD-9427-A3DC64DD3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878562"/>
            <a:ext cx="3482305" cy="29348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BA323B-10E7-4174-A859-283730A22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80929"/>
            <a:ext cx="2456005" cy="40324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080FC09-7E53-4051-9F73-19C9D4935E5C}"/>
              </a:ext>
            </a:extLst>
          </p:cNvPr>
          <p:cNvSpPr txBox="1"/>
          <p:nvPr/>
        </p:nvSpPr>
        <p:spPr>
          <a:xfrm>
            <a:off x="251520" y="-27384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Rome  Janvier 1931        Zurich  Avril  1931</a:t>
            </a:r>
          </a:p>
          <a:p>
            <a:r>
              <a:rPr lang="fr-FR" sz="2400" dirty="0"/>
              <a:t>La controverse sur la radioactivité </a:t>
            </a:r>
            <a:r>
              <a:rPr lang="fr-FR" sz="2400" dirty="0">
                <a:latin typeface="Symbol" panose="05050102010706020507" pitchFamily="18" charset="2"/>
              </a:rPr>
              <a:t>b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controverse sur les rayons cosmiques</a:t>
            </a:r>
          </a:p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rayonnement de Bothe et Becker</a:t>
            </a:r>
          </a:p>
          <a:p>
            <a:endParaRPr lang="fr-FR" sz="2400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53C045-B990-4EA3-8A5E-66DFD69611A6}"/>
              </a:ext>
            </a:extLst>
          </p:cNvPr>
          <p:cNvSpPr txBox="1"/>
          <p:nvPr/>
        </p:nvSpPr>
        <p:spPr>
          <a:xfrm>
            <a:off x="6117432" y="3316922"/>
            <a:ext cx="291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 Lise Meitner</a:t>
            </a:r>
          </a:p>
        </p:txBody>
      </p:sp>
    </p:spTree>
    <p:extLst>
      <p:ext uri="{BB962C8B-B14F-4D97-AF65-F5344CB8AC3E}">
        <p14:creationId xmlns:p14="http://schemas.microsoft.com/office/powerpoint/2010/main" val="351236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2F1E51-5FF2-431D-9DA8-F0833D6EEFDF}"/>
              </a:ext>
            </a:extLst>
          </p:cNvPr>
          <p:cNvSpPr txBox="1"/>
          <p:nvPr/>
        </p:nvSpPr>
        <p:spPr>
          <a:xfrm>
            <a:off x="1062102" y="404664"/>
            <a:ext cx="7686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Thèse d’Irène Curie 1925 et  Collaborations diverses</a:t>
            </a:r>
          </a:p>
          <a:p>
            <a:r>
              <a:rPr lang="fr-FR" sz="2400" dirty="0"/>
              <a:t> Licence es science puis thèse de Frédéric Joliot 1930</a:t>
            </a:r>
          </a:p>
          <a:p>
            <a:r>
              <a:rPr lang="fr-FR" sz="2400" dirty="0"/>
              <a:t>  Premiers travaux commun  en 1929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F145EE-7AE9-478C-827E-A0F68C9A4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19" y="1700808"/>
            <a:ext cx="732632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3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517B37-C781-4189-B4D2-0904C5BC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" y="1216109"/>
            <a:ext cx="3572253" cy="56418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EC1ACF-AB1A-4742-9C77-20407B80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895306"/>
            <a:ext cx="2785343" cy="35679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F8FF7-C313-4626-83D6-5748A77A27D4}"/>
              </a:ext>
            </a:extLst>
          </p:cNvPr>
          <p:cNvSpPr txBox="1"/>
          <p:nvPr/>
        </p:nvSpPr>
        <p:spPr>
          <a:xfrm>
            <a:off x="7259" y="71601"/>
            <a:ext cx="655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/>
              <a:t>une feuille mince pour fermer la chambre d’ionisation </a:t>
            </a:r>
          </a:p>
          <a:p>
            <a:r>
              <a:rPr lang="fr-FR" dirty="0"/>
              <a:t>  Une expérience sur un sujet mineur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0F5ED-65B6-4043-BDD6-1A9BBF495806}"/>
              </a:ext>
            </a:extLst>
          </p:cNvPr>
          <p:cNvSpPr txBox="1"/>
          <p:nvPr/>
        </p:nvSpPr>
        <p:spPr>
          <a:xfrm>
            <a:off x="6939422" y="2282728"/>
            <a:ext cx="1269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Source </a:t>
            </a:r>
            <a:r>
              <a:rPr lang="fr-FR" dirty="0">
                <a:latin typeface="Symbol" panose="05050102010706020507" pitchFamily="18" charset="2"/>
              </a:rPr>
              <a:t>a</a:t>
            </a:r>
          </a:p>
          <a:p>
            <a:pPr marL="285750" indent="-285750">
              <a:buFont typeface="Symbol" panose="05050102010706020507" pitchFamily="18" charset="2"/>
              <a:buChar char="+"/>
            </a:pPr>
            <a:r>
              <a:rPr lang="fr-FR" dirty="0">
                <a:latin typeface="Symbol" panose="05050102010706020507" pitchFamily="18" charset="2"/>
              </a:rPr>
              <a:t>B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dirty="0">
              <a:latin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+"/>
            </a:pPr>
            <a:endParaRPr lang="fr-FR" dirty="0">
              <a:latin typeface="Symbol" panose="05050102010706020507" pitchFamily="18" charset="2"/>
            </a:endParaRPr>
          </a:p>
          <a:p>
            <a:r>
              <a:rPr lang="fr-FR" dirty="0">
                <a:latin typeface="Symbol" panose="05050102010706020507" pitchFamily="18" charset="2"/>
              </a:rPr>
              <a:t> 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cran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paraffine</a:t>
            </a:r>
            <a:endParaRPr lang="fr-FR" dirty="0">
              <a:latin typeface="Symbol" panose="05050102010706020507" pitchFamily="18" charset="2"/>
            </a:endParaRPr>
          </a:p>
          <a:p>
            <a:endParaRPr lang="fr-FR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2E5E44-52C8-4044-BF24-CC223CDA390D}"/>
              </a:ext>
            </a:extLst>
          </p:cNvPr>
          <p:cNvSpPr txBox="1"/>
          <p:nvPr/>
        </p:nvSpPr>
        <p:spPr>
          <a:xfrm>
            <a:off x="6939422" y="4437112"/>
            <a:ext cx="1594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Chambre </a:t>
            </a:r>
          </a:p>
          <a:p>
            <a:r>
              <a:rPr lang="fr-FR" dirty="0"/>
              <a:t>d’ionisation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Électromètre</a:t>
            </a:r>
          </a:p>
          <a:p>
            <a:r>
              <a:rPr lang="fr-FR" dirty="0"/>
              <a:t>Hoffman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AF1BB3-27B0-4183-BC73-4C57F140F46D}"/>
              </a:ext>
            </a:extLst>
          </p:cNvPr>
          <p:cNvSpPr txBox="1"/>
          <p:nvPr/>
        </p:nvSpPr>
        <p:spPr>
          <a:xfrm>
            <a:off x="3995936" y="111996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rayonnement de Bothe et Becker projette </a:t>
            </a:r>
          </a:p>
          <a:p>
            <a:r>
              <a:rPr lang="fr-FR" dirty="0">
                <a:solidFill>
                  <a:srgbClr val="FF0000"/>
                </a:solidFill>
              </a:rPr>
              <a:t>des protons hors d’une substance hydrogénée</a:t>
            </a:r>
          </a:p>
        </p:txBody>
      </p:sp>
    </p:spTree>
    <p:extLst>
      <p:ext uri="{BB962C8B-B14F-4D97-AF65-F5344CB8AC3E}">
        <p14:creationId xmlns:p14="http://schemas.microsoft.com/office/powerpoint/2010/main" val="24196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Ordinateur\Desktop\Photothè-Science-mars2013\schéma-expéria\expérience chadwi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33927"/>
            <a:ext cx="8858279" cy="4807441"/>
          </a:xfrm>
          <a:prstGeom prst="rect">
            <a:avLst/>
          </a:prstGeom>
          <a:noFill/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937666"/>
              </p:ext>
            </p:extLst>
          </p:nvPr>
        </p:nvGraphicFramePr>
        <p:xfrm>
          <a:off x="1527175" y="7137400"/>
          <a:ext cx="6702425" cy="324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172120" imgH="2228755" progId="Word.Document.12">
                  <p:embed/>
                </p:oleObj>
              </mc:Choice>
              <mc:Fallback>
                <p:oleObj name="Document" r:id="rId3" imgW="9172120" imgH="2228755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7137400"/>
                        <a:ext cx="6702425" cy="324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E906C6A-24AF-47E8-9ED9-072C91C6B1E4}"/>
              </a:ext>
            </a:extLst>
          </p:cNvPr>
          <p:cNvSpPr txBox="1"/>
          <p:nvPr/>
        </p:nvSpPr>
        <p:spPr>
          <a:xfrm>
            <a:off x="611560" y="7647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découverte du neutron    Expérience de Chadwick   Nature </a:t>
            </a:r>
            <a:r>
              <a:rPr lang="fr-FR" sz="2400" dirty="0" err="1"/>
              <a:t>Fev</a:t>
            </a:r>
            <a:r>
              <a:rPr lang="fr-FR" sz="2400" dirty="0"/>
              <a:t> 1932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6E09BFE-2390-4858-B1FC-AFAD9C6742F2}"/>
              </a:ext>
            </a:extLst>
          </p:cNvPr>
          <p:cNvSpPr txBox="1"/>
          <p:nvPr/>
        </p:nvSpPr>
        <p:spPr>
          <a:xfrm>
            <a:off x="758969" y="260648"/>
            <a:ext cx="71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 été 1932 Anderson découvre les électrons positifs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     dans le rayonnement cosmique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- </a:t>
            </a:r>
            <a:r>
              <a:rPr lang="fr-FR" sz="2000" dirty="0"/>
              <a:t>au laboratoire</a:t>
            </a:r>
            <a:r>
              <a:rPr lang="fr-FR" sz="2000" dirty="0">
                <a:solidFill>
                  <a:srgbClr val="FF0000"/>
                </a:solidFill>
              </a:rPr>
              <a:t>       </a:t>
            </a:r>
            <a:r>
              <a:rPr lang="fr-FR" sz="2000" dirty="0"/>
              <a:t>Des paires d’électrons positifs et négatifs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-1933 – Les Joliot-  Des neutrons et des électrons positifs</a:t>
            </a:r>
            <a:r>
              <a:rPr lang="fr-FR" sz="2400" dirty="0"/>
              <a:t>               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040893-E2FE-4594-B86B-AB3AF31A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35" y="1976795"/>
            <a:ext cx="6984776" cy="48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0EB9DB-62C6-456C-898C-F7C1BB36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41631"/>
            <a:ext cx="7143890" cy="34875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627E17-B82A-4AE6-963E-344A25F2330F}"/>
              </a:ext>
            </a:extLst>
          </p:cNvPr>
          <p:cNvSpPr txBox="1"/>
          <p:nvPr/>
        </p:nvSpPr>
        <p:spPr>
          <a:xfrm>
            <a:off x="574976" y="416450"/>
            <a:ext cx="8000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 même seuil en énergie des rayons </a:t>
            </a:r>
            <a:r>
              <a:rPr lang="fr-FR" sz="2400" dirty="0">
                <a:latin typeface="Symbol" panose="05050102010706020507" pitchFamily="18" charset="2"/>
              </a:rPr>
              <a:t>a</a:t>
            </a:r>
          </a:p>
          <a:p>
            <a:r>
              <a:rPr lang="fr-FR" sz="2400" dirty="0">
                <a:latin typeface="Symbol" panose="05050102010706020507" pitchFamily="18" charset="2"/>
              </a:rPr>
              <a:t> </a:t>
            </a:r>
            <a:r>
              <a:rPr lang="fr-FR" sz="2400" dirty="0"/>
              <a:t>pour l’émission des neutrons et des électrons positifs</a:t>
            </a:r>
          </a:p>
          <a:p>
            <a:r>
              <a:rPr lang="fr-FR" sz="2400" dirty="0"/>
              <a:t> Mais </a:t>
            </a:r>
            <a:r>
              <a:rPr lang="fr-FR" sz="2400" dirty="0">
                <a:solidFill>
                  <a:srgbClr val="FF0000"/>
                </a:solidFill>
              </a:rPr>
              <a:t>…. Un processus en deux étapes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4CF8AF-6E25-4A90-AFAD-990C97A64214}"/>
              </a:ext>
            </a:extLst>
          </p:cNvPr>
          <p:cNvSpPr txBox="1"/>
          <p:nvPr/>
        </p:nvSpPr>
        <p:spPr>
          <a:xfrm>
            <a:off x="539552" y="5354052"/>
            <a:ext cx="8000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                                                         </a:t>
            </a:r>
            <a:r>
              <a:rPr lang="fr-FR" sz="2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800" dirty="0"/>
              <a:t>       </a:t>
            </a:r>
            <a:r>
              <a:rPr lang="fr-FR" sz="2800" baseline="30000" dirty="0"/>
              <a:t>30</a:t>
            </a:r>
            <a:r>
              <a:rPr lang="fr-FR" sz="2800" dirty="0"/>
              <a:t>Si + </a:t>
            </a:r>
            <a:r>
              <a:rPr lang="fr-FR" sz="2800" dirty="0">
                <a:latin typeface="Symbol" panose="05050102010706020507" pitchFamily="18" charset="2"/>
              </a:rPr>
              <a:t>b</a:t>
            </a:r>
            <a:r>
              <a:rPr lang="fr-FR" sz="2800" baseline="30000" dirty="0">
                <a:latin typeface="Symbol" panose="05050102010706020507" pitchFamily="18" charset="2"/>
              </a:rPr>
              <a:t>+  </a:t>
            </a:r>
            <a:r>
              <a:rPr lang="fr-FR" sz="2800" dirty="0">
                <a:latin typeface="Symbol" panose="05050102010706020507" pitchFamily="18" charset="2"/>
              </a:rPr>
              <a:t>...</a:t>
            </a:r>
            <a:endParaRPr lang="fr-FR" sz="2800" dirty="0">
              <a:solidFill>
                <a:srgbClr val="FF0000"/>
              </a:solidFill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Un nouveau type de radioactivité </a:t>
            </a:r>
            <a:r>
              <a:rPr lang="fr-FR" sz="2800" dirty="0"/>
              <a:t> </a:t>
            </a:r>
            <a:r>
              <a:rPr lang="fr-FR" sz="2800" dirty="0">
                <a:latin typeface="Symbol" panose="05050102010706020507" pitchFamily="18" charset="2"/>
              </a:rPr>
              <a:t> 15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janvier</a:t>
            </a:r>
            <a:r>
              <a:rPr lang="fr-FR" sz="2800" dirty="0">
                <a:latin typeface="Symbol" panose="05050102010706020507" pitchFamily="18" charset="2"/>
              </a:rPr>
              <a:t> 1934</a:t>
            </a: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A270B3-E047-49EE-B4BA-D847B22E2FEA}"/>
              </a:ext>
            </a:extLst>
          </p:cNvPr>
          <p:cNvSpPr txBox="1"/>
          <p:nvPr/>
        </p:nvSpPr>
        <p:spPr>
          <a:xfrm>
            <a:off x="5276982" y="4581128"/>
            <a:ext cx="303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800" baseline="30000" dirty="0">
                <a:solidFill>
                  <a:srgbClr val="FF0000"/>
                </a:solidFill>
              </a:rPr>
              <a:t>27</a:t>
            </a:r>
            <a:r>
              <a:rPr lang="fr-FR" sz="2800" dirty="0">
                <a:solidFill>
                  <a:srgbClr val="FF0000"/>
                </a:solidFill>
              </a:rPr>
              <a:t>Al + </a:t>
            </a:r>
            <a:r>
              <a:rPr lang="fr-FR" sz="2800" dirty="0">
                <a:solidFill>
                  <a:srgbClr val="FF0000"/>
                </a:solidFill>
                <a:latin typeface="Symbol" panose="05050102010706020507" pitchFamily="18" charset="2"/>
              </a:rPr>
              <a:t>a     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+ </a:t>
            </a:r>
            <a:r>
              <a:rPr lang="fr-FR" sz="2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fr-FR" sz="28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38F01F3-5D28-4C63-B82F-C72750B9F946}"/>
              </a:ext>
            </a:extLst>
          </p:cNvPr>
          <p:cNvCxnSpPr/>
          <p:nvPr/>
        </p:nvCxnSpPr>
        <p:spPr>
          <a:xfrm flipH="1">
            <a:off x="7074568" y="4221088"/>
            <a:ext cx="17712" cy="1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840834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6959</TotalTime>
  <Words>798</Words>
  <Application>Microsoft Office PowerPoint</Application>
  <PresentationFormat>Affichage à l'écran (4:3)</PresentationFormat>
  <Paragraphs>173</Paragraphs>
  <Slides>36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Modèle par défaut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I.P.N. Orsay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Orsay 11 octobre 2007</dc:title>
  <dc:creator>IPN</dc:creator>
  <cp:lastModifiedBy>Hélène Langevin</cp:lastModifiedBy>
  <cp:revision>247</cp:revision>
  <dcterms:created xsi:type="dcterms:W3CDTF">2007-10-11T08:17:38Z</dcterms:created>
  <dcterms:modified xsi:type="dcterms:W3CDTF">2021-01-25T20:10:12Z</dcterms:modified>
</cp:coreProperties>
</file>