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sldIdLst>
    <p:sldId id="259" r:id="rId2"/>
  </p:sldIdLst>
  <p:sldSz cx="10691813" cy="1511935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700"/>
    <a:srgbClr val="0029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14" autoAdjust="0"/>
    <p:restoredTop sz="94689"/>
  </p:normalViewPr>
  <p:slideViewPr>
    <p:cSldViewPr snapToGrid="0">
      <p:cViewPr>
        <p:scale>
          <a:sx n="127" d="100"/>
          <a:sy n="127" d="100"/>
        </p:scale>
        <p:origin x="295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amp;E-socle-seminaire">
    <p:spTree>
      <p:nvGrpSpPr>
        <p:cNvPr id="1" name=""/>
        <p:cNvGrpSpPr/>
        <p:nvPr/>
      </p:nvGrpSpPr>
      <p:grpSpPr>
        <a:xfrm>
          <a:off x="0" y="0"/>
          <a:ext cx="0" cy="0"/>
          <a:chOff x="0" y="0"/>
          <a:chExt cx="0" cy="0"/>
        </a:xfrm>
      </p:grpSpPr>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3" y="2244"/>
            <a:ext cx="10689905" cy="15114861"/>
          </a:xfrm>
          <a:prstGeom prst="rect">
            <a:avLst/>
          </a:prstGeom>
        </p:spPr>
      </p:pic>
      <p:sp>
        <p:nvSpPr>
          <p:cNvPr id="2" name="Titre 1"/>
          <p:cNvSpPr>
            <a:spLocks noGrp="1"/>
          </p:cNvSpPr>
          <p:nvPr>
            <p:ph type="ctrTitle" hasCustomPrompt="1"/>
          </p:nvPr>
        </p:nvSpPr>
        <p:spPr>
          <a:xfrm>
            <a:off x="1090456" y="2873798"/>
            <a:ext cx="8510902" cy="935091"/>
          </a:xfrm>
        </p:spPr>
        <p:txBody>
          <a:bodyPr anchor="ctr">
            <a:noAutofit/>
          </a:bodyPr>
          <a:lstStyle>
            <a:lvl1pPr algn="ctr">
              <a:defRPr sz="3000" b="1" i="0" cap="none" baseline="0">
                <a:solidFill>
                  <a:srgbClr val="FF6700"/>
                </a:solidFill>
                <a:latin typeface="+mn-lt"/>
              </a:defRPr>
            </a:lvl1pPr>
          </a:lstStyle>
          <a:p>
            <a:r>
              <a:rPr lang="en-US" dirty="0"/>
              <a:t>Le </a:t>
            </a:r>
            <a:r>
              <a:rPr lang="en-US" dirty="0" err="1"/>
              <a:t>titre</a:t>
            </a:r>
            <a:r>
              <a:rPr lang="en-US" dirty="0"/>
              <a:t> du </a:t>
            </a:r>
            <a:r>
              <a:rPr lang="en-US" dirty="0" err="1"/>
              <a:t>séminaire</a:t>
            </a:r>
            <a:r>
              <a:rPr lang="en-US" dirty="0"/>
              <a:t> (Calibri 30)</a:t>
            </a:r>
            <a:br>
              <a:rPr lang="en-US" dirty="0"/>
            </a:br>
            <a:r>
              <a:rPr lang="en-US" dirty="0"/>
              <a:t>Maximum 2 </a:t>
            </a:r>
            <a:r>
              <a:rPr lang="en-US" dirty="0" err="1"/>
              <a:t>ligne</a:t>
            </a:r>
            <a:r>
              <a:rPr lang="en-US" dirty="0"/>
              <a:t> </a:t>
            </a:r>
            <a:r>
              <a:rPr lang="en-US" dirty="0" err="1"/>
              <a:t>ou</a:t>
            </a:r>
            <a:r>
              <a:rPr lang="en-US" dirty="0"/>
              <a:t> </a:t>
            </a:r>
            <a:r>
              <a:rPr lang="en-US" dirty="0" err="1"/>
              <a:t>diminuer</a:t>
            </a:r>
            <a:r>
              <a:rPr lang="en-US" dirty="0"/>
              <a:t> la police</a:t>
            </a:r>
          </a:p>
        </p:txBody>
      </p:sp>
      <p:sp>
        <p:nvSpPr>
          <p:cNvPr id="11" name="Sous-titre 2"/>
          <p:cNvSpPr txBox="1">
            <a:spLocks/>
          </p:cNvSpPr>
          <p:nvPr userDrawn="1"/>
        </p:nvSpPr>
        <p:spPr>
          <a:xfrm>
            <a:off x="1336477" y="7089732"/>
            <a:ext cx="8018860" cy="2893512"/>
          </a:xfrm>
          <a:prstGeom prst="rect">
            <a:avLst/>
          </a:prstGeom>
        </p:spPr>
        <p:txBody>
          <a:bodyPr vert="horz" lIns="91440" tIns="45720" rIns="91440" bIns="45720" rtlCol="0">
            <a:noAutofit/>
          </a:bodyPr>
          <a:lstStyle>
            <a:lvl1pPr marL="0" indent="0" algn="ctr" defTabSz="783001" rtl="0" eaLnBrk="1" latinLnBrk="0" hangingPunct="1">
              <a:lnSpc>
                <a:spcPct val="90000"/>
              </a:lnSpc>
              <a:spcBef>
                <a:spcPts val="856"/>
              </a:spcBef>
              <a:buFont typeface="Arial" panose="020B0604020202020204" pitchFamily="34" charset="0"/>
              <a:buNone/>
              <a:defRPr sz="1800" kern="1200">
                <a:solidFill>
                  <a:schemeClr val="tx1"/>
                </a:solidFill>
                <a:latin typeface="+mn-lt"/>
                <a:ea typeface="+mn-ea"/>
                <a:cs typeface="+mn-cs"/>
              </a:defRPr>
            </a:lvl1pPr>
            <a:lvl2pPr marL="391500" indent="0" algn="ctr" defTabSz="783001" rtl="0" eaLnBrk="1" latinLnBrk="0" hangingPunct="1">
              <a:lnSpc>
                <a:spcPct val="90000"/>
              </a:lnSpc>
              <a:spcBef>
                <a:spcPts val="428"/>
              </a:spcBef>
              <a:buFont typeface="Arial" panose="020B0604020202020204" pitchFamily="34" charset="0"/>
              <a:buNone/>
              <a:defRPr sz="1713" kern="1200">
                <a:solidFill>
                  <a:schemeClr val="tx1"/>
                </a:solidFill>
                <a:latin typeface="+mn-lt"/>
                <a:ea typeface="+mn-ea"/>
                <a:cs typeface="+mn-cs"/>
              </a:defRPr>
            </a:lvl2pPr>
            <a:lvl3pPr marL="783001" indent="0" algn="ctr" defTabSz="783001" rtl="0" eaLnBrk="1" latinLnBrk="0" hangingPunct="1">
              <a:lnSpc>
                <a:spcPct val="90000"/>
              </a:lnSpc>
              <a:spcBef>
                <a:spcPts val="428"/>
              </a:spcBef>
              <a:buFont typeface="Arial" panose="020B0604020202020204" pitchFamily="34" charset="0"/>
              <a:buNone/>
              <a:defRPr sz="1541" kern="1200">
                <a:solidFill>
                  <a:schemeClr val="tx1"/>
                </a:solidFill>
                <a:latin typeface="+mn-lt"/>
                <a:ea typeface="+mn-ea"/>
                <a:cs typeface="+mn-cs"/>
              </a:defRPr>
            </a:lvl3pPr>
            <a:lvl4pPr marL="11745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4pPr>
            <a:lvl5pPr marL="15660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5pPr>
            <a:lvl6pPr marL="19575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6pPr>
            <a:lvl7pPr marL="23490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7pPr>
            <a:lvl8pPr marL="27405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8pPr>
            <a:lvl9pPr marL="31320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9pPr>
          </a:lstStyle>
          <a:p>
            <a:pPr algn="ctr"/>
            <a:endParaRPr lang="fr-FR" sz="1800" i="1" dirty="0"/>
          </a:p>
        </p:txBody>
      </p:sp>
      <p:sp>
        <p:nvSpPr>
          <p:cNvPr id="12" name="Titre 1"/>
          <p:cNvSpPr txBox="1">
            <a:spLocks/>
          </p:cNvSpPr>
          <p:nvPr userDrawn="1"/>
        </p:nvSpPr>
        <p:spPr>
          <a:xfrm>
            <a:off x="1090456" y="11349521"/>
            <a:ext cx="8510902" cy="3021814"/>
          </a:xfrm>
          <a:prstGeom prst="rect">
            <a:avLst/>
          </a:prstGeom>
        </p:spPr>
        <p:txBody>
          <a:bodyPr vert="horz" lIns="91440" tIns="45720" rIns="91440" bIns="45720" rtlCol="0" anchor="b">
            <a:noAutofit/>
          </a:bodyPr>
          <a:lstStyle>
            <a:lvl1pPr algn="ctr" defTabSz="783001" rtl="0" eaLnBrk="1" latinLnBrk="0" hangingPunct="1">
              <a:lnSpc>
                <a:spcPct val="90000"/>
              </a:lnSpc>
              <a:spcBef>
                <a:spcPct val="0"/>
              </a:spcBef>
              <a:buNone/>
              <a:defRPr sz="2800" b="1" kern="1200">
                <a:solidFill>
                  <a:srgbClr val="FF6700"/>
                </a:solidFill>
                <a:latin typeface="+mn-lt"/>
                <a:ea typeface="+mj-ea"/>
                <a:cs typeface="+mj-cs"/>
              </a:defRPr>
            </a:lvl1pPr>
          </a:lstStyle>
          <a:p>
            <a:pPr algn="just"/>
            <a:endParaRPr lang="fr-FR" sz="1800" b="0" i="1" dirty="0">
              <a:solidFill>
                <a:schemeClr val="tx1"/>
              </a:solidFill>
            </a:endParaRPr>
          </a:p>
        </p:txBody>
      </p:sp>
      <p:sp>
        <p:nvSpPr>
          <p:cNvPr id="26" name="Espace réservé du texte 25"/>
          <p:cNvSpPr>
            <a:spLocks noGrp="1"/>
          </p:cNvSpPr>
          <p:nvPr>
            <p:ph type="body" sz="quarter" idx="17" hasCustomPrompt="1"/>
          </p:nvPr>
        </p:nvSpPr>
        <p:spPr>
          <a:xfrm>
            <a:off x="1090969" y="3933872"/>
            <a:ext cx="8509877" cy="413220"/>
          </a:xfrm>
        </p:spPr>
        <p:txBody>
          <a:bodyPr anchor="ctr">
            <a:noAutofit/>
          </a:bodyPr>
          <a:lstStyle>
            <a:lvl1pPr marL="0" indent="0" algn="ctr">
              <a:buNone/>
              <a:defRPr sz="3000" b="1">
                <a:solidFill>
                  <a:srgbClr val="00294B"/>
                </a:solidFill>
                <a:latin typeface="+mn-lt"/>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r>
              <a:rPr lang="fr-FR" dirty="0"/>
              <a:t>Orateur (</a:t>
            </a:r>
            <a:r>
              <a:rPr lang="fr-FR" dirty="0" err="1"/>
              <a:t>calibri</a:t>
            </a:r>
            <a:r>
              <a:rPr lang="fr-FR" dirty="0"/>
              <a:t> 30)</a:t>
            </a:r>
          </a:p>
        </p:txBody>
      </p:sp>
      <p:sp>
        <p:nvSpPr>
          <p:cNvPr id="28" name="Espace réservé du texte 27"/>
          <p:cNvSpPr>
            <a:spLocks noGrp="1"/>
          </p:cNvSpPr>
          <p:nvPr>
            <p:ph type="body" sz="quarter" idx="18" hasCustomPrompt="1"/>
          </p:nvPr>
        </p:nvSpPr>
        <p:spPr>
          <a:xfrm>
            <a:off x="1090456" y="4359571"/>
            <a:ext cx="8509877" cy="359597"/>
          </a:xfrm>
        </p:spPr>
        <p:txBody>
          <a:bodyPr anchor="ctr">
            <a:noAutofit/>
          </a:bodyPr>
          <a:lstStyle>
            <a:lvl1pPr marL="0" indent="0" algn="ctr">
              <a:buNone/>
              <a:defRPr sz="2800">
                <a:solidFill>
                  <a:srgbClr val="FF6700"/>
                </a:solidFill>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r>
              <a:rPr lang="fr-FR" dirty="0"/>
              <a:t>Affiliation (Calibri 28)</a:t>
            </a:r>
          </a:p>
        </p:txBody>
      </p:sp>
      <p:sp>
        <p:nvSpPr>
          <p:cNvPr id="30" name="Espace réservé du texte 29"/>
          <p:cNvSpPr>
            <a:spLocks noGrp="1"/>
          </p:cNvSpPr>
          <p:nvPr>
            <p:ph type="body" sz="quarter" idx="19" hasCustomPrompt="1"/>
          </p:nvPr>
        </p:nvSpPr>
        <p:spPr>
          <a:xfrm>
            <a:off x="1090969" y="4822262"/>
            <a:ext cx="8509877" cy="430212"/>
          </a:xfrm>
        </p:spPr>
        <p:txBody>
          <a:bodyPr anchor="ctr">
            <a:noAutofit/>
          </a:bodyPr>
          <a:lstStyle>
            <a:lvl1pPr marL="0" indent="0" algn="ctr">
              <a:buNone/>
              <a:defRPr lang="fr-FR" sz="3000" b="1" kern="1200" dirty="0" smtClean="0">
                <a:solidFill>
                  <a:srgbClr val="00294B"/>
                </a:solidFill>
                <a:latin typeface="+mn-lt"/>
                <a:ea typeface="+mn-ea"/>
                <a:cs typeface="+mn-cs"/>
              </a:defRPr>
            </a:lvl1pPr>
          </a:lstStyle>
          <a:p>
            <a:pPr lvl="0"/>
            <a:r>
              <a:rPr lang="fr-FR" dirty="0"/>
              <a:t>Date (</a:t>
            </a:r>
            <a:r>
              <a:rPr lang="fr-FR" dirty="0" err="1"/>
              <a:t>calibri</a:t>
            </a:r>
            <a:r>
              <a:rPr lang="fr-FR" dirty="0"/>
              <a:t> 30)</a:t>
            </a:r>
          </a:p>
        </p:txBody>
      </p:sp>
      <p:sp>
        <p:nvSpPr>
          <p:cNvPr id="32" name="Espace réservé du texte 31"/>
          <p:cNvSpPr>
            <a:spLocks noGrp="1"/>
          </p:cNvSpPr>
          <p:nvPr>
            <p:ph type="body" sz="quarter" idx="20" hasCustomPrompt="1"/>
          </p:nvPr>
        </p:nvSpPr>
        <p:spPr>
          <a:xfrm>
            <a:off x="1090969" y="5284680"/>
            <a:ext cx="8509877" cy="403225"/>
          </a:xfrm>
        </p:spPr>
        <p:txBody>
          <a:bodyPr anchor="ctr">
            <a:noAutofit/>
          </a:bodyPr>
          <a:lstStyle>
            <a:lvl1pPr marL="0" indent="0" algn="ctr">
              <a:buNone/>
              <a:defRPr sz="2800">
                <a:solidFill>
                  <a:srgbClr val="FF6700"/>
                </a:solidFill>
              </a:defRPr>
            </a:lvl1pPr>
            <a:lvl2pPr marL="391501" indent="0">
              <a:buNone/>
              <a:defRPr/>
            </a:lvl2pPr>
            <a:lvl3pPr marL="783001" indent="0">
              <a:buNone/>
              <a:defRPr/>
            </a:lvl3pPr>
            <a:lvl4pPr marL="1174501" indent="0">
              <a:buNone/>
              <a:defRPr/>
            </a:lvl4pPr>
            <a:lvl5pPr marL="1566002" indent="0">
              <a:buNone/>
              <a:defRPr/>
            </a:lvl5pPr>
          </a:lstStyle>
          <a:p>
            <a:pPr lvl="0"/>
            <a:r>
              <a:rPr lang="fr-FR" sz="2800" dirty="0"/>
              <a:t>Lieu (Calibri 28)</a:t>
            </a:r>
            <a:endParaRPr lang="fr-FR" dirty="0"/>
          </a:p>
        </p:txBody>
      </p:sp>
      <p:sp>
        <p:nvSpPr>
          <p:cNvPr id="34" name="Espace réservé du contenu 33"/>
          <p:cNvSpPr>
            <a:spLocks noGrp="1"/>
          </p:cNvSpPr>
          <p:nvPr>
            <p:ph sz="quarter" idx="21" hasCustomPrompt="1"/>
          </p:nvPr>
        </p:nvSpPr>
        <p:spPr>
          <a:xfrm>
            <a:off x="1090969" y="6011863"/>
            <a:ext cx="8509877" cy="6781244"/>
          </a:xfrm>
        </p:spPr>
        <p:txBody>
          <a:bodyPr>
            <a:normAutofit/>
          </a:bodyPr>
          <a:lstStyle>
            <a:lvl1pPr marL="0" marR="0" indent="0" algn="just" defTabSz="783001" rtl="0" eaLnBrk="1" fontAlgn="auto" latinLnBrk="0" hangingPunct="1">
              <a:lnSpc>
                <a:spcPct val="90000"/>
              </a:lnSpc>
              <a:spcBef>
                <a:spcPts val="856"/>
              </a:spcBef>
              <a:spcAft>
                <a:spcPts val="0"/>
              </a:spcAft>
              <a:buClrTx/>
              <a:buSzTx/>
              <a:buFont typeface="Arial" panose="020B0604020202020204" pitchFamily="34" charset="0"/>
              <a:buNone/>
              <a:tabLst/>
              <a:defRPr sz="2000" baseline="0"/>
            </a:lvl1pPr>
            <a:lvl2pPr marL="391501" indent="0" algn="just">
              <a:buNone/>
              <a:defRPr sz="2400"/>
            </a:lvl2pPr>
            <a:lvl3pPr marL="783001" indent="0" algn="just">
              <a:buNone/>
              <a:defRPr sz="2400"/>
            </a:lvl3pPr>
            <a:lvl4pPr marL="1174501" indent="0" algn="just">
              <a:buNone/>
              <a:defRPr sz="2400"/>
            </a:lvl4pPr>
            <a:lvl5pPr marL="1566002" indent="0" algn="just">
              <a:buNone/>
              <a:defRPr sz="2400"/>
            </a:lvl5pPr>
          </a:lstStyle>
          <a:p>
            <a:pPr lvl="0"/>
            <a:r>
              <a:rPr lang="fr-FR" dirty="0"/>
              <a:t>Résumé, figures, références, photo orateur, etc….(Calibri 20), si le texte est vraiment long réduire la police</a:t>
            </a:r>
          </a:p>
          <a:p>
            <a:pPr lvl="0"/>
            <a:r>
              <a:rPr lang="fr-FR" dirty="0"/>
              <a:t>Exemple : Les procédés basés sur des mélanges de poudres sont couramment employés pour la prépara- </a:t>
            </a:r>
            <a:r>
              <a:rPr lang="fr-FR" dirty="0" err="1"/>
              <a:t>tion</a:t>
            </a:r>
            <a:r>
              <a:rPr lang="fr-FR" dirty="0"/>
              <a:t> des oxydes mixtes d’actinides et/ou de lanthanides, notamment dans le cadre de la fabrication du combustible </a:t>
            </a:r>
            <a:r>
              <a:rPr lang="fr-FR" dirty="0" err="1"/>
              <a:t>MOx</a:t>
            </a:r>
            <a:r>
              <a:rPr lang="fr-FR" dirty="0"/>
              <a:t>. Afin d’aboutir à des composés plus homogènes, ouvrant la voie à des propriétés physico-chimiques optimisées, des voies humides, basées sur la précipitation de précurseurs puis leur conversion en oxyde lors de traitements thermiques à haute température, sont également envisagées depuis plusieurs années. Néanmoins, ces dernières peuvent s’accompagner de plusieurs </a:t>
            </a:r>
            <a:r>
              <a:rPr lang="fr-FR" dirty="0" err="1"/>
              <a:t>désavan</a:t>
            </a:r>
            <a:r>
              <a:rPr lang="fr-FR" dirty="0"/>
              <a:t>- </a:t>
            </a:r>
            <a:r>
              <a:rPr lang="fr-FR" dirty="0" err="1"/>
              <a:t>tages</a:t>
            </a:r>
            <a:r>
              <a:rPr lang="fr-FR" dirty="0"/>
              <a:t>, tels que la présence de carbone résiduel dans les échantillons, ou des morphologies peu </a:t>
            </a:r>
            <a:r>
              <a:rPr lang="fr-FR" dirty="0" err="1"/>
              <a:t>favor</a:t>
            </a:r>
            <a:r>
              <a:rPr lang="fr-FR" dirty="0"/>
              <a:t>- ables à la céramisation. Dans ce contexte, le Laboratoire des Interfaces de Matériaux en Evolution de l’ICSM travaille depuis plusieurs années au développement de voies de synthèse originales permettant de passer directement des cations en solution à l’oxyde, notamment à travers l’utilisation de conditions hydrothermales “douces”</a:t>
            </a:r>
          </a:p>
        </p:txBody>
      </p:sp>
    </p:spTree>
    <p:extLst>
      <p:ext uri="{BB962C8B-B14F-4D97-AF65-F5344CB8AC3E}">
        <p14:creationId xmlns:p14="http://schemas.microsoft.com/office/powerpoint/2010/main" val="3166739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amp;E-socle-seminaire-vierge">
    <p:spTree>
      <p:nvGrpSpPr>
        <p:cNvPr id="1" name=""/>
        <p:cNvGrpSpPr/>
        <p:nvPr/>
      </p:nvGrpSpPr>
      <p:grpSpPr>
        <a:xfrm>
          <a:off x="0" y="0"/>
          <a:ext cx="0" cy="0"/>
          <a:chOff x="0" y="0"/>
          <a:chExt cx="0" cy="0"/>
        </a:xfrm>
      </p:grpSpPr>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3" y="2244"/>
            <a:ext cx="10689905" cy="15114861"/>
          </a:xfrm>
          <a:prstGeom prst="rect">
            <a:avLst/>
          </a:prstGeom>
        </p:spPr>
      </p:pic>
      <p:sp>
        <p:nvSpPr>
          <p:cNvPr id="11" name="Sous-titre 2"/>
          <p:cNvSpPr txBox="1">
            <a:spLocks/>
          </p:cNvSpPr>
          <p:nvPr userDrawn="1"/>
        </p:nvSpPr>
        <p:spPr>
          <a:xfrm>
            <a:off x="1336477" y="7089732"/>
            <a:ext cx="8018860" cy="2893512"/>
          </a:xfrm>
          <a:prstGeom prst="rect">
            <a:avLst/>
          </a:prstGeom>
        </p:spPr>
        <p:txBody>
          <a:bodyPr vert="horz" lIns="91440" tIns="45720" rIns="91440" bIns="45720" rtlCol="0">
            <a:noAutofit/>
          </a:bodyPr>
          <a:lstStyle>
            <a:lvl1pPr marL="0" indent="0" algn="ctr" defTabSz="783001" rtl="0" eaLnBrk="1" latinLnBrk="0" hangingPunct="1">
              <a:lnSpc>
                <a:spcPct val="90000"/>
              </a:lnSpc>
              <a:spcBef>
                <a:spcPts val="856"/>
              </a:spcBef>
              <a:buFont typeface="Arial" panose="020B0604020202020204" pitchFamily="34" charset="0"/>
              <a:buNone/>
              <a:defRPr sz="1800" kern="1200">
                <a:solidFill>
                  <a:schemeClr val="tx1"/>
                </a:solidFill>
                <a:latin typeface="+mn-lt"/>
                <a:ea typeface="+mn-ea"/>
                <a:cs typeface="+mn-cs"/>
              </a:defRPr>
            </a:lvl1pPr>
            <a:lvl2pPr marL="391500" indent="0" algn="ctr" defTabSz="783001" rtl="0" eaLnBrk="1" latinLnBrk="0" hangingPunct="1">
              <a:lnSpc>
                <a:spcPct val="90000"/>
              </a:lnSpc>
              <a:spcBef>
                <a:spcPts val="428"/>
              </a:spcBef>
              <a:buFont typeface="Arial" panose="020B0604020202020204" pitchFamily="34" charset="0"/>
              <a:buNone/>
              <a:defRPr sz="1713" kern="1200">
                <a:solidFill>
                  <a:schemeClr val="tx1"/>
                </a:solidFill>
                <a:latin typeface="+mn-lt"/>
                <a:ea typeface="+mn-ea"/>
                <a:cs typeface="+mn-cs"/>
              </a:defRPr>
            </a:lvl2pPr>
            <a:lvl3pPr marL="783001" indent="0" algn="ctr" defTabSz="783001" rtl="0" eaLnBrk="1" latinLnBrk="0" hangingPunct="1">
              <a:lnSpc>
                <a:spcPct val="90000"/>
              </a:lnSpc>
              <a:spcBef>
                <a:spcPts val="428"/>
              </a:spcBef>
              <a:buFont typeface="Arial" panose="020B0604020202020204" pitchFamily="34" charset="0"/>
              <a:buNone/>
              <a:defRPr sz="1541" kern="1200">
                <a:solidFill>
                  <a:schemeClr val="tx1"/>
                </a:solidFill>
                <a:latin typeface="+mn-lt"/>
                <a:ea typeface="+mn-ea"/>
                <a:cs typeface="+mn-cs"/>
              </a:defRPr>
            </a:lvl3pPr>
            <a:lvl4pPr marL="11745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4pPr>
            <a:lvl5pPr marL="15660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5pPr>
            <a:lvl6pPr marL="19575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6pPr>
            <a:lvl7pPr marL="23490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7pPr>
            <a:lvl8pPr marL="27405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8pPr>
            <a:lvl9pPr marL="31320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9pPr>
          </a:lstStyle>
          <a:p>
            <a:pPr algn="ctr"/>
            <a:endParaRPr lang="fr-FR" sz="1800" i="1" dirty="0"/>
          </a:p>
        </p:txBody>
      </p:sp>
      <p:sp>
        <p:nvSpPr>
          <p:cNvPr id="12" name="Titre 1"/>
          <p:cNvSpPr txBox="1">
            <a:spLocks/>
          </p:cNvSpPr>
          <p:nvPr userDrawn="1"/>
        </p:nvSpPr>
        <p:spPr>
          <a:xfrm>
            <a:off x="1090456" y="11349521"/>
            <a:ext cx="8510902" cy="3021814"/>
          </a:xfrm>
          <a:prstGeom prst="rect">
            <a:avLst/>
          </a:prstGeom>
        </p:spPr>
        <p:txBody>
          <a:bodyPr vert="horz" lIns="91440" tIns="45720" rIns="91440" bIns="45720" rtlCol="0" anchor="b">
            <a:noAutofit/>
          </a:bodyPr>
          <a:lstStyle>
            <a:lvl1pPr algn="ctr" defTabSz="783001" rtl="0" eaLnBrk="1" latinLnBrk="0" hangingPunct="1">
              <a:lnSpc>
                <a:spcPct val="90000"/>
              </a:lnSpc>
              <a:spcBef>
                <a:spcPct val="0"/>
              </a:spcBef>
              <a:buNone/>
              <a:defRPr sz="2800" b="1" kern="1200">
                <a:solidFill>
                  <a:srgbClr val="FF6700"/>
                </a:solidFill>
                <a:latin typeface="+mn-lt"/>
                <a:ea typeface="+mj-ea"/>
                <a:cs typeface="+mj-cs"/>
              </a:defRPr>
            </a:lvl1pPr>
          </a:lstStyle>
          <a:p>
            <a:pPr algn="just"/>
            <a:endParaRPr lang="fr-FR" sz="1800" b="0" i="1" dirty="0">
              <a:solidFill>
                <a:schemeClr val="tx1"/>
              </a:solidFill>
            </a:endParaRPr>
          </a:p>
        </p:txBody>
      </p:sp>
    </p:spTree>
    <p:extLst>
      <p:ext uri="{BB962C8B-B14F-4D97-AF65-F5344CB8AC3E}">
        <p14:creationId xmlns:p14="http://schemas.microsoft.com/office/powerpoint/2010/main" val="22894585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6797AD0E-C04A-433E-8238-707A180E2005}" type="datetimeFigureOut">
              <a:rPr lang="fr-FR" smtClean="0"/>
              <a:t>02/12/2020</a:t>
            </a:fld>
            <a:endParaRPr lang="fr-FR"/>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C7818029-8EC8-4C9E-8B85-81564CF8065D}" type="slidenum">
              <a:rPr lang="fr-FR" smtClean="0"/>
              <a:t>‹N°›</a:t>
            </a:fld>
            <a:endParaRPr lang="fr-FR"/>
          </a:p>
        </p:txBody>
      </p:sp>
    </p:spTree>
    <p:extLst>
      <p:ext uri="{BB962C8B-B14F-4D97-AF65-F5344CB8AC3E}">
        <p14:creationId xmlns:p14="http://schemas.microsoft.com/office/powerpoint/2010/main" val="434518741"/>
      </p:ext>
    </p:extLst>
  </p:cSld>
  <p:clrMap bg1="lt1" tx1="dk1" bg2="lt2" tx2="dk2" accent1="accent1" accent2="accent2" accent3="accent3" accent4="accent4" accent5="accent5" accent6="accent6" hlink="hlink" folHlink="folHlink"/>
  <p:sldLayoutIdLst>
    <p:sldLayoutId id="2147483667" r:id="rId1"/>
    <p:sldLayoutId id="2147483668" r:id="rId2"/>
  </p:sldLayoutIdLst>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90456" y="2873798"/>
            <a:ext cx="8815544" cy="935091"/>
          </a:xfrm>
        </p:spPr>
        <p:txBody>
          <a:bodyPr/>
          <a:lstStyle/>
          <a:p>
            <a:r>
              <a:rPr lang="fr-FR" sz="2800" b="0" dirty="0"/>
              <a:t>Précipitation directe d'oxydes d'actinides et de lanthanides: de nouvelles méthodes pour de nouvelles propriétés</a:t>
            </a:r>
            <a:endParaRPr lang="en-GB" sz="2800" dirty="0"/>
          </a:p>
        </p:txBody>
      </p:sp>
      <p:sp>
        <p:nvSpPr>
          <p:cNvPr id="3" name="Espace réservé du texte 2"/>
          <p:cNvSpPr>
            <a:spLocks noGrp="1"/>
          </p:cNvSpPr>
          <p:nvPr>
            <p:ph type="body" sz="quarter" idx="17"/>
          </p:nvPr>
        </p:nvSpPr>
        <p:spPr/>
        <p:txBody>
          <a:bodyPr/>
          <a:lstStyle/>
          <a:p>
            <a:r>
              <a:rPr lang="fr-FR" dirty="0"/>
              <a:t>Nicolas CLAVIER</a:t>
            </a:r>
          </a:p>
        </p:txBody>
      </p:sp>
      <p:sp>
        <p:nvSpPr>
          <p:cNvPr id="4" name="Espace réservé du texte 3"/>
          <p:cNvSpPr>
            <a:spLocks noGrp="1"/>
          </p:cNvSpPr>
          <p:nvPr>
            <p:ph type="body" sz="quarter" idx="18"/>
          </p:nvPr>
        </p:nvSpPr>
        <p:spPr/>
        <p:txBody>
          <a:bodyPr/>
          <a:lstStyle/>
          <a:p>
            <a:r>
              <a:rPr lang="fr-FR" dirty="0"/>
              <a:t>ICSM - </a:t>
            </a:r>
            <a:r>
              <a:rPr lang="fr-FR" dirty="0" err="1"/>
              <a:t>Univ</a:t>
            </a:r>
            <a:r>
              <a:rPr lang="fr-FR" dirty="0"/>
              <a:t> Montpellier, CEA, CNRS, ENSCM, Marcoule</a:t>
            </a:r>
          </a:p>
        </p:txBody>
      </p:sp>
      <p:sp>
        <p:nvSpPr>
          <p:cNvPr id="5" name="Espace réservé du texte 4"/>
          <p:cNvSpPr>
            <a:spLocks noGrp="1"/>
          </p:cNvSpPr>
          <p:nvPr>
            <p:ph type="body" sz="quarter" idx="19"/>
          </p:nvPr>
        </p:nvSpPr>
        <p:spPr/>
        <p:txBody>
          <a:bodyPr/>
          <a:lstStyle/>
          <a:p>
            <a:r>
              <a:rPr lang="fr-FR" dirty="0"/>
              <a:t>Jeudi 14 janvier 2021 15H30</a:t>
            </a:r>
          </a:p>
        </p:txBody>
      </p:sp>
      <p:sp>
        <p:nvSpPr>
          <p:cNvPr id="6" name="Espace réservé du texte 5"/>
          <p:cNvSpPr>
            <a:spLocks noGrp="1"/>
          </p:cNvSpPr>
          <p:nvPr>
            <p:ph type="body" sz="quarter" idx="20"/>
          </p:nvPr>
        </p:nvSpPr>
        <p:spPr/>
        <p:txBody>
          <a:bodyPr/>
          <a:lstStyle/>
          <a:p>
            <a:r>
              <a:rPr lang="fr-FR" dirty="0"/>
              <a:t>Visio via Zoom </a:t>
            </a:r>
          </a:p>
        </p:txBody>
      </p:sp>
      <p:sp>
        <p:nvSpPr>
          <p:cNvPr id="7" name="Espace réservé du contenu 6"/>
          <p:cNvSpPr>
            <a:spLocks noGrp="1"/>
          </p:cNvSpPr>
          <p:nvPr>
            <p:ph sz="quarter" idx="21"/>
          </p:nvPr>
        </p:nvSpPr>
        <p:spPr/>
        <p:txBody>
          <a:bodyPr>
            <a:normAutofit fontScale="92500" lnSpcReduction="20000"/>
          </a:bodyPr>
          <a:lstStyle/>
          <a:p>
            <a:r>
              <a:rPr lang="fr-FR" dirty="0"/>
              <a:t>Les procédés basés sur des mélanges de poudres sont couramment employés pour la préparation des oxydes mixtes d’actinides et/ou de lanthanides, notamment dans le cadre de la fabrication du combustible </a:t>
            </a:r>
            <a:r>
              <a:rPr lang="fr-FR" dirty="0" err="1"/>
              <a:t>MOx</a:t>
            </a:r>
            <a:r>
              <a:rPr lang="fr-FR" dirty="0"/>
              <a:t>. Afin d’aboutir à des composés plus homogènes, ouvrant la voie à des propriétés physico-chimiques optimisées, des voies humides, basées sur la précipitation de précurseurs puis leur conversion en oxyde lors de traitements thermiques à haute température, sont également envisagées depuis plusieurs années. Néanmoins, ces dernières peuvent s’accompagner de plusieurs désavantages, tels que la présence de carbone résiduel dans les échantillons, ou des morphologies peu favorables à la céramisation.</a:t>
            </a:r>
          </a:p>
          <a:p>
            <a:r>
              <a:rPr lang="fr-FR" dirty="0"/>
              <a:t>Dans ce contexte, le Laboratoire des Interfaces de Matériaux en Evolution de l’ICSM travaille depuis plusieurs années au développement de voies de synthèse originales permettant de passer directement des cations en solution à l’oxyde, notamment à travers l’utilisation de conditions hydrothermales « douces » (typiquement 200 &lt; </a:t>
            </a:r>
            <a:r>
              <a:rPr lang="fr-FR" dirty="0" err="1"/>
              <a:t>T</a:t>
            </a:r>
            <a:r>
              <a:rPr lang="fr-FR" dirty="0"/>
              <a:t> &lt; 250°C, </a:t>
            </a:r>
            <a:r>
              <a:rPr lang="fr-FR" dirty="0" err="1"/>
              <a:t>t</a:t>
            </a:r>
            <a:r>
              <a:rPr lang="fr-FR" dirty="0"/>
              <a:t> = 5 – 24 h). Ces dernières conduisent à la décomposition des ligands organiques initialement employés lors de l’étape de précipitation, puis à l’hydrolyse des cations. A titre d’exemple, les travaux récents sur la conversion hydrothermale de l’oxalate d’uranium(IV) ont montré, via une étude multiparamétrique, que l’ajustement des conditions expérimentales (température et durée du traitement hydrothermal, pH du milieu réactionnel) permettait d'éliminer efficacement le carbone résiduel (jusqu’à des teneurs de l’ordre de 100 ppm) et d’orienter la morphologie des poudres obtenues.</a:t>
            </a:r>
          </a:p>
          <a:p>
            <a:r>
              <a:rPr lang="fr-FR" dirty="0"/>
              <a:t>Cette présentation s’attachera donc à détailler plusieurs voies de synthèse originale ayant permis d’aboutir à des oxydes d’actinides et/ou de lanthanides présentant une morphologie maitrisée, allant typiquement de </a:t>
            </a:r>
            <a:r>
              <a:rPr lang="fr-FR" dirty="0" err="1"/>
              <a:t>nanopoudres</a:t>
            </a:r>
            <a:r>
              <a:rPr lang="fr-FR" dirty="0"/>
              <a:t> à des microparticules sphériques ou bipyramidales. L’impact des modifications morphologiques et chimiques induites par les voies de synthèse sera par la suite illustré à travers différentes propriétés des poudres d’oxydes, dont le comportement lors des étapes de frittage et de dissolution. </a:t>
            </a:r>
          </a:p>
          <a:p>
            <a:r>
              <a:rPr lang="fr-FR" dirty="0"/>
              <a:t>Nicolas Clavier, J. </a:t>
            </a:r>
            <a:r>
              <a:rPr lang="fr-FR" dirty="0" err="1"/>
              <a:t>Manaud</a:t>
            </a:r>
            <a:r>
              <a:rPr lang="fr-FR" dirty="0"/>
              <a:t>, J. Martinez, M. Massonnet, V. </a:t>
            </a:r>
            <a:r>
              <a:rPr lang="fr-FR" dirty="0" err="1"/>
              <a:t>Trillaud</a:t>
            </a:r>
            <a:r>
              <a:rPr lang="fr-FR" dirty="0"/>
              <a:t>, J. </a:t>
            </a:r>
            <a:r>
              <a:rPr lang="fr-FR" dirty="0" err="1"/>
              <a:t>Maynadié</a:t>
            </a:r>
            <a:r>
              <a:rPr lang="fr-FR" dirty="0"/>
              <a:t>, N. </a:t>
            </a:r>
            <a:r>
              <a:rPr lang="fr-FR" dirty="0" err="1"/>
              <a:t>Dacheux</a:t>
            </a:r>
            <a:endParaRPr lang="fr-FR" dirty="0"/>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383" y="2029261"/>
            <a:ext cx="2045166" cy="838391"/>
          </a:xfrm>
          <a:prstGeom prst="rect">
            <a:avLst/>
          </a:prstGeom>
        </p:spPr>
      </p:pic>
      <p:pic>
        <p:nvPicPr>
          <p:cNvPr id="12" name="Imag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7549" y="1847651"/>
            <a:ext cx="1791108" cy="838391"/>
          </a:xfrm>
          <a:prstGeom prst="rect">
            <a:avLst/>
          </a:prstGeom>
        </p:spPr>
      </p:pic>
      <p:pic>
        <p:nvPicPr>
          <p:cNvPr id="14" name="Image 13">
            <a:extLst>
              <a:ext uri="{FF2B5EF4-FFF2-40B4-BE49-F238E27FC236}">
                <a16:creationId xmlns:a16="http://schemas.microsoft.com/office/drawing/2014/main" id="{E54271A0-A08C-1147-8DB8-FC9F25D167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67768" y="1715105"/>
            <a:ext cx="6252870" cy="948750"/>
          </a:xfrm>
          <a:prstGeom prst="rect">
            <a:avLst/>
          </a:prstGeom>
        </p:spPr>
      </p:pic>
    </p:spTree>
    <p:extLst>
      <p:ext uri="{BB962C8B-B14F-4D97-AF65-F5344CB8AC3E}">
        <p14:creationId xmlns:p14="http://schemas.microsoft.com/office/powerpoint/2010/main" val="63673544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644</TotalTime>
  <Words>404</Words>
  <Application>Microsoft Macintosh PowerPoint</Application>
  <PresentationFormat>Personnalisé</PresentationFormat>
  <Paragraphs>9</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Précipitation directe d'oxydes d'actinides et de lanthanides: de nouvelles méthodes pour de nouvelles propriétés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Kariluc</dc:creator>
  <cp:lastModifiedBy>Frederico Garrido</cp:lastModifiedBy>
  <cp:revision>37</cp:revision>
  <cp:lastPrinted>2020-12-02T10:20:27Z</cp:lastPrinted>
  <dcterms:created xsi:type="dcterms:W3CDTF">2020-05-20T14:58:24Z</dcterms:created>
  <dcterms:modified xsi:type="dcterms:W3CDTF">2020-12-02T15:37:38Z</dcterms:modified>
</cp:coreProperties>
</file>