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303" r:id="rId4"/>
    <p:sldId id="283" r:id="rId5"/>
    <p:sldId id="293" r:id="rId6"/>
    <p:sldId id="258" r:id="rId7"/>
    <p:sldId id="307" r:id="rId8"/>
    <p:sldId id="308" r:id="rId9"/>
    <p:sldId id="309" r:id="rId10"/>
    <p:sldId id="310" r:id="rId11"/>
    <p:sldId id="311" r:id="rId12"/>
    <p:sldId id="260" r:id="rId13"/>
    <p:sldId id="294" r:id="rId14"/>
    <p:sldId id="295" r:id="rId15"/>
    <p:sldId id="341" r:id="rId16"/>
    <p:sldId id="342" r:id="rId17"/>
    <p:sldId id="343" r:id="rId18"/>
    <p:sldId id="312" r:id="rId19"/>
    <p:sldId id="313" r:id="rId20"/>
    <p:sldId id="339" r:id="rId21"/>
    <p:sldId id="299" r:id="rId22"/>
    <p:sldId id="262" r:id="rId23"/>
    <p:sldId id="289" r:id="rId24"/>
    <p:sldId id="323" r:id="rId25"/>
    <p:sldId id="290" r:id="rId26"/>
    <p:sldId id="291" r:id="rId27"/>
    <p:sldId id="340" r:id="rId28"/>
    <p:sldId id="322" r:id="rId29"/>
    <p:sldId id="320" r:id="rId30"/>
    <p:sldId id="270" r:id="rId31"/>
    <p:sldId id="315" r:id="rId32"/>
    <p:sldId id="316" r:id="rId33"/>
    <p:sldId id="317" r:id="rId34"/>
    <p:sldId id="318" r:id="rId35"/>
    <p:sldId id="344" r:id="rId36"/>
    <p:sldId id="324" r:id="rId37"/>
    <p:sldId id="336" r:id="rId38"/>
    <p:sldId id="337" r:id="rId39"/>
    <p:sldId id="338" r:id="rId40"/>
    <p:sldId id="335" r:id="rId41"/>
    <p:sldId id="332" r:id="rId42"/>
    <p:sldId id="333" r:id="rId43"/>
    <p:sldId id="334" r:id="rId44"/>
    <p:sldId id="325" r:id="rId45"/>
    <p:sldId id="326" r:id="rId46"/>
    <p:sldId id="327" r:id="rId47"/>
    <p:sldId id="328" r:id="rId48"/>
    <p:sldId id="329" r:id="rId49"/>
    <p:sldId id="330" r:id="rId50"/>
    <p:sldId id="33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9C3C0-07FA-474B-8114-DF43535BF01F}" type="datetimeFigureOut">
              <a:rPr lang="en-GB" smtClean="0"/>
              <a:t>16/12/2020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0643A-C7B0-4000-BB5A-97F2E6DA4B30}" type="slidenum">
              <a:rPr lang="en-GB" smtClean="0"/>
              <a:t>‹#›</a:t>
            </a:fld>
            <a:endParaRPr lang="en-GB"/>
          </a:p>
        </p:txBody>
      </p:sp>
    </p:spTree>
    <p:extLst>
      <p:ext uri="{BB962C8B-B14F-4D97-AF65-F5344CB8AC3E}">
        <p14:creationId xmlns:p14="http://schemas.microsoft.com/office/powerpoint/2010/main" val="292381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current requirements that the injector is being designed for are as follows</a:t>
            </a:r>
            <a:r>
              <a:rPr lang="en-GB" baseline="0" dirty="0" smtClean="0"/>
              <a:t> An injection energy of 7 MeV although there is some potential for that number to change. A bunch charge of 500 </a:t>
            </a:r>
            <a:r>
              <a:rPr lang="en-GB" baseline="0" dirty="0" err="1" smtClean="0"/>
              <a:t>pC</a:t>
            </a:r>
            <a:r>
              <a:rPr lang="en-GB" baseline="0" dirty="0" smtClean="0"/>
              <a:t> which will mean a beam current of 20 mA. An </a:t>
            </a:r>
            <a:r>
              <a:rPr lang="en-GB" baseline="0" dirty="0" err="1" smtClean="0"/>
              <a:t>rms</a:t>
            </a:r>
            <a:r>
              <a:rPr lang="en-GB" baseline="0" dirty="0" smtClean="0"/>
              <a:t> bunch length of 3 mm. The multi-objective optimisation does however provide some indication of the trade off between bunch length and transverse emittance so some idea of how changing this value would change the emittance can be seen. The goal for the emittance is for it to be less than 6 mm </a:t>
            </a:r>
            <a:r>
              <a:rPr lang="en-GB" baseline="0" dirty="0" err="1" smtClean="0"/>
              <a:t>mrad</a:t>
            </a:r>
            <a:r>
              <a:rPr lang="en-GB" baseline="0" dirty="0" smtClean="0"/>
              <a:t>. Finally the uncorrelated energy spread should be less than 10 </a:t>
            </a:r>
            <a:r>
              <a:rPr lang="en-GB" baseline="0" dirty="0" err="1" smtClean="0"/>
              <a:t>keV</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4ED37863-57B5-4BBB-B2E5-22BB6D8B3201}" type="slidenum">
              <a:rPr lang="en-GB" smtClean="0"/>
              <a:t>4</a:t>
            </a:fld>
            <a:endParaRPr lang="en-GB"/>
          </a:p>
        </p:txBody>
      </p:sp>
    </p:spTree>
    <p:extLst>
      <p:ext uri="{BB962C8B-B14F-4D97-AF65-F5344CB8AC3E}">
        <p14:creationId xmlns:p14="http://schemas.microsoft.com/office/powerpoint/2010/main" val="415167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So the general</a:t>
            </a:r>
            <a:r>
              <a:rPr lang="en-GB" baseline="0" dirty="0" smtClean="0"/>
              <a:t> overview of the injector is that it uses a modified ALICE upgrade type DC electron gun. Followed by a solenoid, an 802 MHz </a:t>
            </a:r>
            <a:r>
              <a:rPr lang="en-GB" baseline="0" dirty="0" err="1" smtClean="0"/>
              <a:t>buncher</a:t>
            </a:r>
            <a:r>
              <a:rPr lang="en-GB" baseline="0" dirty="0" smtClean="0"/>
              <a:t> and then another solenoid. The solenoids control transverse beam size and are used for emittance compensation. The </a:t>
            </a:r>
            <a:r>
              <a:rPr lang="en-GB" baseline="0" dirty="0" err="1" smtClean="0"/>
              <a:t>buncher</a:t>
            </a:r>
            <a:r>
              <a:rPr lang="en-GB" baseline="0" dirty="0" smtClean="0"/>
              <a:t> cavity compresses the </a:t>
            </a:r>
            <a:r>
              <a:rPr lang="en-GB" baseline="0" dirty="0" err="1" smtClean="0"/>
              <a:t>bunchs</a:t>
            </a:r>
            <a:r>
              <a:rPr lang="en-GB" baseline="0" dirty="0" smtClean="0"/>
              <a:t> longitudinally. The next step is the booster </a:t>
            </a:r>
            <a:r>
              <a:rPr lang="en-GB" baseline="0" dirty="0" err="1" smtClean="0"/>
              <a:t>linac</a:t>
            </a:r>
            <a:r>
              <a:rPr lang="en-GB" baseline="0" dirty="0" smtClean="0"/>
              <a:t> which in this case consists of five single cell 802 MHz cavities with individually controllable amplitudes and phases. This allows for further bunch compression in the first couple of cavities in the booster. The cavities in the booster will either be all beta equals 0.8 or beta equals one these options are in the process of being studied. The results presented in later in this presentation are for beta equals 0.8 cavities.</a:t>
            </a:r>
            <a:endParaRPr lang="en-GB" dirty="0"/>
          </a:p>
        </p:txBody>
      </p:sp>
      <p:sp>
        <p:nvSpPr>
          <p:cNvPr id="4" name="Slide Number Placeholder 3"/>
          <p:cNvSpPr>
            <a:spLocks noGrp="1"/>
          </p:cNvSpPr>
          <p:nvPr>
            <p:ph type="sldNum" sz="quarter" idx="10"/>
          </p:nvPr>
        </p:nvSpPr>
        <p:spPr/>
        <p:txBody>
          <a:bodyPr/>
          <a:lstStyle/>
          <a:p>
            <a:fld id="{4ED37863-57B5-4BBB-B2E5-22BB6D8B3201}" type="slidenum">
              <a:rPr lang="en-GB" smtClean="0"/>
              <a:t>5</a:t>
            </a:fld>
            <a:endParaRPr lang="en-GB"/>
          </a:p>
        </p:txBody>
      </p:sp>
    </p:spTree>
    <p:extLst>
      <p:ext uri="{BB962C8B-B14F-4D97-AF65-F5344CB8AC3E}">
        <p14:creationId xmlns:p14="http://schemas.microsoft.com/office/powerpoint/2010/main" val="108604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F8DF7E-F6A2-4880-8AE3-A37AC3BA4FB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313774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F8DF7E-F6A2-4880-8AE3-A37AC3BA4FB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49648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F8DF7E-F6A2-4880-8AE3-A37AC3BA4FB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214347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F8DF7E-F6A2-4880-8AE3-A37AC3BA4FB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128224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F8DF7E-F6A2-4880-8AE3-A37AC3BA4FB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943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F8DF7E-F6A2-4880-8AE3-A37AC3BA4FB2}"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9696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F8DF7E-F6A2-4880-8AE3-A37AC3BA4FB2}" type="datetimeFigureOut">
              <a:rPr lang="en-GB" smtClean="0"/>
              <a:t>16/12/2020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276548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F8DF7E-F6A2-4880-8AE3-A37AC3BA4FB2}" type="datetimeFigureOut">
              <a:rPr lang="en-GB" smtClean="0"/>
              <a:t>16/12/2020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77764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8DF7E-F6A2-4880-8AE3-A37AC3BA4FB2}" type="datetimeFigureOut">
              <a:rPr lang="en-GB" smtClean="0"/>
              <a:t>16/12/2020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268126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F8DF7E-F6A2-4880-8AE3-A37AC3BA4FB2}"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112056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F8DF7E-F6A2-4880-8AE3-A37AC3BA4FB2}"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4ED58-34A2-47FA-9768-9EAB6FEB73F9}" type="slidenum">
              <a:rPr lang="en-GB" smtClean="0"/>
              <a:t>‹#›</a:t>
            </a:fld>
            <a:endParaRPr lang="en-GB"/>
          </a:p>
        </p:txBody>
      </p:sp>
    </p:spTree>
    <p:extLst>
      <p:ext uri="{BB962C8B-B14F-4D97-AF65-F5344CB8AC3E}">
        <p14:creationId xmlns:p14="http://schemas.microsoft.com/office/powerpoint/2010/main" val="232768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8DF7E-F6A2-4880-8AE3-A37AC3BA4FB2}" type="datetimeFigureOut">
              <a:rPr lang="en-GB" smtClean="0"/>
              <a:t>16/12/2020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4ED58-34A2-47FA-9768-9EAB6FEB73F9}" type="slidenum">
              <a:rPr lang="en-GB" smtClean="0"/>
              <a:t>‹#›</a:t>
            </a:fld>
            <a:endParaRPr lang="en-GB"/>
          </a:p>
        </p:txBody>
      </p:sp>
    </p:spTree>
    <p:extLst>
      <p:ext uri="{BB962C8B-B14F-4D97-AF65-F5344CB8AC3E}">
        <p14:creationId xmlns:p14="http://schemas.microsoft.com/office/powerpoint/2010/main" val="1936311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PERLE injector design review</a:t>
            </a:r>
            <a:endParaRPr lang="en-GB" dirty="0"/>
          </a:p>
        </p:txBody>
      </p:sp>
      <p:sp>
        <p:nvSpPr>
          <p:cNvPr id="9" name="Subtitle 8"/>
          <p:cNvSpPr>
            <a:spLocks noGrp="1"/>
          </p:cNvSpPr>
          <p:nvPr>
            <p:ph type="subTitle" idx="1"/>
          </p:nvPr>
        </p:nvSpPr>
        <p:spPr/>
        <p:txBody>
          <a:bodyPr/>
          <a:lstStyle/>
          <a:p>
            <a:r>
              <a:rPr lang="en-GB" dirty="0" smtClean="0"/>
              <a:t>16/12/20</a:t>
            </a:r>
          </a:p>
          <a:p>
            <a:r>
              <a:rPr lang="en-GB" dirty="0" smtClean="0"/>
              <a:t>Ben Hounsell</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6967" y="197933"/>
            <a:ext cx="1446943" cy="8123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403" y="301266"/>
            <a:ext cx="3320552" cy="6056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2233" y="42901"/>
            <a:ext cx="1163325" cy="112236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430"/>
            <a:ext cx="3299205" cy="1346833"/>
          </a:xfrm>
          <a:prstGeom prst="rect">
            <a:avLst/>
          </a:prstGeom>
        </p:spPr>
      </p:pic>
    </p:spTree>
    <p:extLst>
      <p:ext uri="{BB962C8B-B14F-4D97-AF65-F5344CB8AC3E}">
        <p14:creationId xmlns:p14="http://schemas.microsoft.com/office/powerpoint/2010/main" val="1005475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Pareto front projections</a:t>
            </a:r>
            <a:endParaRPr lang="en-GB" dirty="0"/>
          </a:p>
        </p:txBody>
      </p:sp>
      <p:pic>
        <p:nvPicPr>
          <p:cNvPr id="6" name="Picture 5"/>
          <p:cNvPicPr>
            <a:picLocks noChangeAspect="1"/>
          </p:cNvPicPr>
          <p:nvPr/>
        </p:nvPicPr>
        <p:blipFill>
          <a:blip r:embed="rId2"/>
          <a:stretch>
            <a:fillRect/>
          </a:stretch>
        </p:blipFill>
        <p:spPr>
          <a:xfrm>
            <a:off x="71977" y="2150957"/>
            <a:ext cx="12048046" cy="3095678"/>
          </a:xfrm>
          <a:prstGeom prst="rect">
            <a:avLst/>
          </a:prstGeom>
        </p:spPr>
      </p:pic>
    </p:spTree>
    <p:extLst>
      <p:ext uri="{BB962C8B-B14F-4D97-AF65-F5344CB8AC3E}">
        <p14:creationId xmlns:p14="http://schemas.microsoft.com/office/powerpoint/2010/main" val="1678705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Selected electron gun</a:t>
            </a:r>
            <a:endParaRPr lang="en-GB" dirty="0"/>
          </a:p>
        </p:txBody>
      </p:sp>
      <p:sp>
        <p:nvSpPr>
          <p:cNvPr id="3" name="Content Placeholder 2"/>
          <p:cNvSpPr>
            <a:spLocks noGrp="1"/>
          </p:cNvSpPr>
          <p:nvPr>
            <p:ph idx="1"/>
          </p:nvPr>
        </p:nvSpPr>
        <p:spPr>
          <a:xfrm>
            <a:off x="838200" y="1825625"/>
            <a:ext cx="10515600" cy="4351338"/>
          </a:xfrm>
        </p:spPr>
        <p:txBody>
          <a:bodyPr/>
          <a:lstStyle/>
          <a:p>
            <a:r>
              <a:rPr lang="en-GB" dirty="0" smtClean="0"/>
              <a:t>The selected electron gun has a much low focusing angle than the 20 degree angle of the original design.</a:t>
            </a:r>
          </a:p>
          <a:p>
            <a:r>
              <a:rPr lang="en-GB" dirty="0" smtClean="0"/>
              <a:t>The anode has been moved slightly in.</a:t>
            </a:r>
          </a:p>
          <a:p>
            <a:r>
              <a:rPr lang="en-GB" dirty="0" smtClean="0"/>
              <a:t>These changes increase the cathode surface electrode field.</a:t>
            </a:r>
            <a:endParaRPr lang="en-GB" dirty="0"/>
          </a:p>
        </p:txBody>
      </p:sp>
      <p:grpSp>
        <p:nvGrpSpPr>
          <p:cNvPr id="6" name="Group 5"/>
          <p:cNvGrpSpPr/>
          <p:nvPr/>
        </p:nvGrpSpPr>
        <p:grpSpPr>
          <a:xfrm>
            <a:off x="1837508" y="3717145"/>
            <a:ext cx="8064138" cy="2997164"/>
            <a:chOff x="624414" y="3748134"/>
            <a:chExt cx="6968297" cy="2599163"/>
          </a:xfrm>
        </p:grpSpPr>
        <p:pic>
          <p:nvPicPr>
            <p:cNvPr id="7" name="Picture 6"/>
            <p:cNvPicPr>
              <a:picLocks noChangeAspect="1"/>
            </p:cNvPicPr>
            <p:nvPr/>
          </p:nvPicPr>
          <p:blipFill rotWithShape="1">
            <a:blip r:embed="rId2"/>
            <a:srcRect t="2962"/>
            <a:stretch/>
          </p:blipFill>
          <p:spPr>
            <a:xfrm>
              <a:off x="624414" y="3802455"/>
              <a:ext cx="6868534" cy="254484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8667" r="5698"/>
            <a:stretch/>
          </p:blipFill>
          <p:spPr>
            <a:xfrm>
              <a:off x="4946636" y="3748134"/>
              <a:ext cx="2646075" cy="1914050"/>
            </a:xfrm>
            <a:prstGeom prst="rect">
              <a:avLst/>
            </a:prstGeom>
          </p:spPr>
        </p:pic>
      </p:grpSp>
    </p:spTree>
    <p:extLst>
      <p:ext uri="{BB962C8B-B14F-4D97-AF65-F5344CB8AC3E}">
        <p14:creationId xmlns:p14="http://schemas.microsoft.com/office/powerpoint/2010/main" val="135466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Injector cathode to booster exit optimisation</a:t>
            </a:r>
            <a:endParaRPr lang="en-GB" dirty="0"/>
          </a:p>
        </p:txBody>
      </p:sp>
      <p:sp>
        <p:nvSpPr>
          <p:cNvPr id="9" name="Subtitle 8"/>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7692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Injector optimisation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new gun design was then used as part of an optimisation of the injector up until the booster exit</a:t>
            </a:r>
          </a:p>
          <a:p>
            <a:r>
              <a:rPr lang="en-GB" dirty="0" smtClean="0"/>
              <a:t>The optimisation had 5 objectives to minimise at the booster exit:</a:t>
            </a:r>
          </a:p>
          <a:p>
            <a:pPr lvl="1"/>
            <a:r>
              <a:rPr lang="en-GB" dirty="0" smtClean="0"/>
              <a:t>Transverse emittance</a:t>
            </a:r>
          </a:p>
          <a:p>
            <a:pPr lvl="1"/>
            <a:r>
              <a:rPr lang="en-GB" dirty="0" smtClean="0"/>
              <a:t>Longitudinal emittance</a:t>
            </a:r>
          </a:p>
          <a:p>
            <a:pPr lvl="1"/>
            <a:r>
              <a:rPr lang="en-GB" dirty="0" smtClean="0"/>
              <a:t>RMS energy spread</a:t>
            </a:r>
          </a:p>
          <a:p>
            <a:pPr lvl="1"/>
            <a:r>
              <a:rPr lang="en-GB" dirty="0" smtClean="0"/>
              <a:t>X halo parameter</a:t>
            </a:r>
          </a:p>
          <a:p>
            <a:pPr lvl="1"/>
            <a:r>
              <a:rPr lang="en-GB" dirty="0" smtClean="0"/>
              <a:t>Z halo parameter</a:t>
            </a:r>
          </a:p>
          <a:p>
            <a:r>
              <a:rPr lang="en-GB" dirty="0" smtClean="0"/>
              <a:t>Constraints were used to keep the beam size below 6 mm as well as to achieve a final beam energy of 7 MeV and a final bunch length of 3 mm.</a:t>
            </a:r>
          </a:p>
          <a:p>
            <a:r>
              <a:rPr lang="en-GB" dirty="0" smtClean="0"/>
              <a:t>The optimisation was performed using NSGAIII.</a:t>
            </a:r>
            <a:endParaRPr lang="en-GB" dirty="0"/>
          </a:p>
        </p:txBody>
      </p:sp>
      <p:sp>
        <p:nvSpPr>
          <p:cNvPr id="6" name="Slide Number Placeholder 5"/>
          <p:cNvSpPr>
            <a:spLocks noGrp="1"/>
          </p:cNvSpPr>
          <p:nvPr>
            <p:ph type="sldNum" sz="quarter" idx="12"/>
          </p:nvPr>
        </p:nvSpPr>
        <p:spPr/>
        <p:txBody>
          <a:bodyPr/>
          <a:lstStyle/>
          <a:p>
            <a:fld id="{126F0C57-0A65-41A4-AA7B-6436A34938E5}" type="slidenum">
              <a:rPr lang="en-GB" smtClean="0"/>
              <a:t>13</a:t>
            </a:fld>
            <a:endParaRPr lang="en-GB"/>
          </a:p>
        </p:txBody>
      </p:sp>
    </p:spTree>
    <p:extLst>
      <p:ext uri="{BB962C8B-B14F-4D97-AF65-F5344CB8AC3E}">
        <p14:creationId xmlns:p14="http://schemas.microsoft.com/office/powerpoint/2010/main" val="4010680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Pareto Front projections</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060"/>
          <a:stretch/>
        </p:blipFill>
        <p:spPr>
          <a:xfrm>
            <a:off x="353961" y="1825377"/>
            <a:ext cx="5982398" cy="406333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343"/>
          <a:stretch/>
        </p:blipFill>
        <p:spPr>
          <a:xfrm>
            <a:off x="6096000" y="1838033"/>
            <a:ext cx="5982397" cy="4050675"/>
          </a:xfrm>
          <a:prstGeom prst="rect">
            <a:avLst/>
          </a:prstGeom>
        </p:spPr>
      </p:pic>
      <p:sp>
        <p:nvSpPr>
          <p:cNvPr id="9" name="Slide Number Placeholder 8"/>
          <p:cNvSpPr>
            <a:spLocks noGrp="1"/>
          </p:cNvSpPr>
          <p:nvPr>
            <p:ph type="sldNum" sz="quarter" idx="12"/>
          </p:nvPr>
        </p:nvSpPr>
        <p:spPr/>
        <p:txBody>
          <a:bodyPr/>
          <a:lstStyle/>
          <a:p>
            <a:fld id="{126F0C57-0A65-41A4-AA7B-6436A34938E5}" type="slidenum">
              <a:rPr lang="en-GB" smtClean="0"/>
              <a:t>14</a:t>
            </a:fld>
            <a:endParaRPr lang="en-GB"/>
          </a:p>
        </p:txBody>
      </p:sp>
    </p:spTree>
    <p:extLst>
      <p:ext uri="{BB962C8B-B14F-4D97-AF65-F5344CB8AC3E}">
        <p14:creationId xmlns:p14="http://schemas.microsoft.com/office/powerpoint/2010/main" val="3015894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RMS beam sizes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200" y="1345474"/>
            <a:ext cx="7380788" cy="5512526"/>
          </a:xfrm>
          <a:prstGeom prst="rect">
            <a:avLst/>
          </a:prstGeom>
        </p:spPr>
      </p:pic>
    </p:spTree>
    <p:extLst>
      <p:ext uri="{BB962C8B-B14F-4D97-AF65-F5344CB8AC3E}">
        <p14:creationId xmlns:p14="http://schemas.microsoft.com/office/powerpoint/2010/main" val="1851072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RMS emittances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567" y="1282767"/>
            <a:ext cx="7254866" cy="5418478"/>
          </a:xfrm>
          <a:prstGeom prst="rect">
            <a:avLst/>
          </a:prstGeom>
        </p:spPr>
      </p:pic>
    </p:spTree>
    <p:extLst>
      <p:ext uri="{BB962C8B-B14F-4D97-AF65-F5344CB8AC3E}">
        <p14:creationId xmlns:p14="http://schemas.microsoft.com/office/powerpoint/2010/main" val="1079945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gain and energy spread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477" y="1385703"/>
            <a:ext cx="7117045" cy="5315543"/>
          </a:xfrm>
          <a:prstGeom prst="rect">
            <a:avLst/>
          </a:prstGeom>
        </p:spPr>
      </p:pic>
    </p:spTree>
    <p:extLst>
      <p:ext uri="{BB962C8B-B14F-4D97-AF65-F5344CB8AC3E}">
        <p14:creationId xmlns:p14="http://schemas.microsoft.com/office/powerpoint/2010/main" val="1659228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Transverse phase space evolution</a:t>
            </a:r>
            <a:endParaRPr lang="en-GB" dirty="0"/>
          </a:p>
        </p:txBody>
      </p:sp>
      <p:sp>
        <p:nvSpPr>
          <p:cNvPr id="13" name="TextBox 12"/>
          <p:cNvSpPr txBox="1"/>
          <p:nvPr/>
        </p:nvSpPr>
        <p:spPr>
          <a:xfrm>
            <a:off x="5839096" y="6178731"/>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14" name="TextBox 13"/>
          <p:cNvSpPr txBox="1"/>
          <p:nvPr/>
        </p:nvSpPr>
        <p:spPr>
          <a:xfrm>
            <a:off x="3274167" y="3776032"/>
            <a:ext cx="401264" cy="369332"/>
          </a:xfrm>
          <a:prstGeom prst="rect">
            <a:avLst/>
          </a:prstGeom>
          <a:noFill/>
        </p:spPr>
        <p:txBody>
          <a:bodyPr wrap="none" rtlCol="0">
            <a:spAutoFit/>
          </a:bodyPr>
          <a:lstStyle/>
          <a:p>
            <a:r>
              <a:rPr lang="en-GB" dirty="0" err="1" smtClean="0"/>
              <a:t>px</a:t>
            </a:r>
            <a:endParaRPr lang="en-GB" dirty="0"/>
          </a:p>
        </p:txBody>
      </p:sp>
    </p:spTree>
    <p:extLst>
      <p:ext uri="{BB962C8B-B14F-4D97-AF65-F5344CB8AC3E}">
        <p14:creationId xmlns:p14="http://schemas.microsoft.com/office/powerpoint/2010/main" val="2125926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91347" y="6367986"/>
            <a:ext cx="654346" cy="369332"/>
          </a:xfrm>
          <a:prstGeom prst="rect">
            <a:avLst/>
          </a:prstGeom>
          <a:noFill/>
        </p:spPr>
        <p:txBody>
          <a:bodyPr wrap="none" rtlCol="0">
            <a:spAutoFit/>
          </a:bodyPr>
          <a:lstStyle/>
          <a:p>
            <a:r>
              <a:rPr lang="en-GB" dirty="0" smtClean="0"/>
              <a:t>z (m)</a:t>
            </a:r>
            <a:endParaRPr lang="en-GB" dirty="0"/>
          </a:p>
        </p:txBody>
      </p:sp>
      <p:sp>
        <p:nvSpPr>
          <p:cNvPr id="13" name="TextBox 12"/>
          <p:cNvSpPr txBox="1"/>
          <p:nvPr/>
        </p:nvSpPr>
        <p:spPr>
          <a:xfrm>
            <a:off x="3517350" y="4007956"/>
            <a:ext cx="394723" cy="369332"/>
          </a:xfrm>
          <a:prstGeom prst="rect">
            <a:avLst/>
          </a:prstGeom>
          <a:noFill/>
        </p:spPr>
        <p:txBody>
          <a:bodyPr wrap="none" rtlCol="0">
            <a:spAutoFit/>
          </a:bodyPr>
          <a:lstStyle/>
          <a:p>
            <a:r>
              <a:rPr lang="en-GB" dirty="0" err="1" smtClean="0"/>
              <a:t>pz</a:t>
            </a:r>
            <a:endParaRPr lang="en-GB" dirty="0"/>
          </a:p>
        </p:txBody>
      </p:sp>
      <p:sp>
        <p:nvSpPr>
          <p:cNvPr id="4" name="Title 3"/>
          <p:cNvSpPr>
            <a:spLocks noGrp="1"/>
          </p:cNvSpPr>
          <p:nvPr>
            <p:ph type="title"/>
          </p:nvPr>
        </p:nvSpPr>
        <p:spPr/>
        <p:txBody>
          <a:bodyPr/>
          <a:lstStyle/>
          <a:p>
            <a:r>
              <a:rPr lang="en-GB" dirty="0" smtClean="0"/>
              <a:t>Longitudinal phase space evolution</a:t>
            </a:r>
            <a:endParaRPr lang="en-GB" dirty="0"/>
          </a:p>
        </p:txBody>
      </p:sp>
    </p:spTree>
    <p:extLst>
      <p:ext uri="{BB962C8B-B14F-4D97-AF65-F5344CB8AC3E}">
        <p14:creationId xmlns:p14="http://schemas.microsoft.com/office/powerpoint/2010/main" val="312741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PERLE injector specification and design considerations</a:t>
            </a:r>
          </a:p>
          <a:p>
            <a:r>
              <a:rPr lang="en-GB" dirty="0" smtClean="0"/>
              <a:t>ALICE electron gun re-optimisation</a:t>
            </a:r>
          </a:p>
          <a:p>
            <a:r>
              <a:rPr lang="en-GB" dirty="0" smtClean="0"/>
              <a:t>Injector optimisation (Cathode to booster exit)</a:t>
            </a:r>
          </a:p>
          <a:p>
            <a:r>
              <a:rPr lang="en-GB" dirty="0" smtClean="0"/>
              <a:t>Merger optimisation</a:t>
            </a:r>
          </a:p>
        </p:txBody>
      </p:sp>
    </p:spTree>
    <p:extLst>
      <p:ext uri="{BB962C8B-B14F-4D97-AF65-F5344CB8AC3E}">
        <p14:creationId xmlns:p14="http://schemas.microsoft.com/office/powerpoint/2010/main" val="1416638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Intrabunch</a:t>
            </a:r>
            <a:r>
              <a:rPr lang="en-GB" dirty="0" smtClean="0"/>
              <a:t> particle motion</a:t>
            </a:r>
            <a:endParaRPr lang="en-GB" dirty="0"/>
          </a:p>
        </p:txBody>
      </p:sp>
      <p:sp>
        <p:nvSpPr>
          <p:cNvPr id="5" name="TextBox 4"/>
          <p:cNvSpPr txBox="1"/>
          <p:nvPr/>
        </p:nvSpPr>
        <p:spPr>
          <a:xfrm>
            <a:off x="0" y="3922933"/>
            <a:ext cx="663577" cy="369332"/>
          </a:xfrm>
          <a:prstGeom prst="rect">
            <a:avLst/>
          </a:prstGeom>
          <a:noFill/>
        </p:spPr>
        <p:txBody>
          <a:bodyPr wrap="square" rtlCol="0">
            <a:spAutoFit/>
          </a:bodyPr>
          <a:lstStyle/>
          <a:p>
            <a:r>
              <a:rPr lang="en-GB" dirty="0"/>
              <a:t>x</a:t>
            </a:r>
            <a:r>
              <a:rPr lang="en-GB" dirty="0" smtClean="0"/>
              <a:t> (m)</a:t>
            </a:r>
            <a:endParaRPr lang="en-GB" dirty="0"/>
          </a:p>
        </p:txBody>
      </p:sp>
      <p:sp>
        <p:nvSpPr>
          <p:cNvPr id="6" name="TextBox 5"/>
          <p:cNvSpPr txBox="1"/>
          <p:nvPr/>
        </p:nvSpPr>
        <p:spPr>
          <a:xfrm>
            <a:off x="3070414" y="6204171"/>
            <a:ext cx="530507" cy="646331"/>
          </a:xfrm>
          <a:prstGeom prst="rect">
            <a:avLst/>
          </a:prstGeom>
          <a:noFill/>
        </p:spPr>
        <p:txBody>
          <a:bodyPr wrap="square" rtlCol="0">
            <a:spAutoFit/>
          </a:bodyPr>
          <a:lstStyle/>
          <a:p>
            <a:r>
              <a:rPr lang="en-GB" dirty="0" smtClean="0"/>
              <a:t>z (m)</a:t>
            </a:r>
            <a:endParaRPr lang="en-GB" dirty="0"/>
          </a:p>
        </p:txBody>
      </p:sp>
      <p:sp>
        <p:nvSpPr>
          <p:cNvPr id="7" name="TextBox 6"/>
          <p:cNvSpPr txBox="1"/>
          <p:nvPr/>
        </p:nvSpPr>
        <p:spPr>
          <a:xfrm>
            <a:off x="6039911" y="3922933"/>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8" name="TextBox 7"/>
          <p:cNvSpPr txBox="1"/>
          <p:nvPr/>
        </p:nvSpPr>
        <p:spPr>
          <a:xfrm>
            <a:off x="9331928" y="6239566"/>
            <a:ext cx="654346" cy="369332"/>
          </a:xfrm>
          <a:prstGeom prst="rect">
            <a:avLst/>
          </a:prstGeom>
          <a:noFill/>
        </p:spPr>
        <p:txBody>
          <a:bodyPr wrap="none" rtlCol="0">
            <a:spAutoFit/>
          </a:bodyPr>
          <a:lstStyle/>
          <a:p>
            <a:r>
              <a:rPr lang="en-GB" dirty="0" smtClean="0"/>
              <a:t>z (m)</a:t>
            </a:r>
            <a:endParaRPr lang="en-GB" dirty="0"/>
          </a:p>
        </p:txBody>
      </p:sp>
    </p:spTree>
    <p:extLst>
      <p:ext uri="{BB962C8B-B14F-4D97-AF65-F5344CB8AC3E}">
        <p14:creationId xmlns:p14="http://schemas.microsoft.com/office/powerpoint/2010/main" val="3308379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Ultimate parameters of the current injector design</a:t>
            </a:r>
            <a:endParaRPr lang="en-GB" dirty="0"/>
          </a:p>
        </p:txBody>
      </p:sp>
      <p:sp>
        <p:nvSpPr>
          <p:cNvPr id="3" name="Content Placeholder 2"/>
          <p:cNvSpPr>
            <a:spLocks noGrp="1"/>
          </p:cNvSpPr>
          <p:nvPr>
            <p:ph idx="1"/>
          </p:nvPr>
        </p:nvSpPr>
        <p:spPr>
          <a:xfrm>
            <a:off x="838200" y="1825625"/>
            <a:ext cx="5257800" cy="4351338"/>
          </a:xfrm>
        </p:spPr>
        <p:txBody>
          <a:bodyPr>
            <a:normAutofit/>
          </a:bodyPr>
          <a:lstStyle/>
          <a:p>
            <a:r>
              <a:rPr lang="en-GB" dirty="0" smtClean="0"/>
              <a:t>The unpolarised PERLE injector is capable of meeting the required specification at the booster exit.</a:t>
            </a:r>
          </a:p>
          <a:p>
            <a:r>
              <a:rPr lang="en-GB" dirty="0" smtClean="0"/>
              <a:t>The transverse emittance and phase space are satisfactory.</a:t>
            </a:r>
          </a:p>
          <a:p>
            <a:r>
              <a:rPr lang="en-GB" dirty="0" smtClean="0"/>
              <a:t>The Longitudinal phase space is less linear than would be desired. The possibility of linearization will be investigated.</a:t>
            </a:r>
            <a:endParaRPr lang="en-GB" dirty="0"/>
          </a:p>
        </p:txBody>
      </p:sp>
      <p:graphicFrame>
        <p:nvGraphicFramePr>
          <p:cNvPr id="4" name="Table 3"/>
          <p:cNvGraphicFramePr>
            <a:graphicFrameLocks noGrp="1"/>
          </p:cNvGraphicFramePr>
          <p:nvPr>
            <p:extLst/>
          </p:nvPr>
        </p:nvGraphicFramePr>
        <p:xfrm>
          <a:off x="6302477" y="2337424"/>
          <a:ext cx="5673214" cy="3327740"/>
        </p:xfrm>
        <a:graphic>
          <a:graphicData uri="http://schemas.openxmlformats.org/drawingml/2006/table">
            <a:tbl>
              <a:tblPr firstRow="1" bandRow="1">
                <a:tableStyleId>{7DF18680-E054-41AD-8BC1-D1AEF772440D}</a:tableStyleId>
              </a:tblPr>
              <a:tblGrid>
                <a:gridCol w="4788310">
                  <a:extLst>
                    <a:ext uri="{9D8B030D-6E8A-4147-A177-3AD203B41FA5}">
                      <a16:colId xmlns:a16="http://schemas.microsoft.com/office/drawing/2014/main" val="2612147746"/>
                    </a:ext>
                  </a:extLst>
                </a:gridCol>
                <a:gridCol w="884904">
                  <a:extLst>
                    <a:ext uri="{9D8B030D-6E8A-4147-A177-3AD203B41FA5}">
                      <a16:colId xmlns:a16="http://schemas.microsoft.com/office/drawing/2014/main" val="2780684216"/>
                    </a:ext>
                  </a:extLst>
                </a:gridCol>
              </a:tblGrid>
              <a:tr h="448162">
                <a:tc gridSpan="2">
                  <a:txBody>
                    <a:bodyPr/>
                    <a:lstStyle/>
                    <a:p>
                      <a:pPr algn="ctr"/>
                      <a:r>
                        <a:rPr lang="en-GB" sz="2600" dirty="0" smtClean="0"/>
                        <a:t>Achieved</a:t>
                      </a:r>
                      <a:r>
                        <a:rPr lang="en-GB" sz="2600" baseline="0" dirty="0" smtClean="0"/>
                        <a:t> bunch parameters</a:t>
                      </a:r>
                      <a:endParaRPr lang="en-GB" sz="2600" dirty="0"/>
                    </a:p>
                  </a:txBody>
                  <a:tcPr/>
                </a:tc>
                <a:tc hMerge="1">
                  <a:txBody>
                    <a:bodyPr/>
                    <a:lstStyle/>
                    <a:p>
                      <a:endParaRPr lang="en-GB" dirty="0"/>
                    </a:p>
                  </a:txBody>
                  <a:tcPr/>
                </a:tc>
                <a:extLst>
                  <a:ext uri="{0D108BD9-81ED-4DB2-BD59-A6C34878D82A}">
                    <a16:rowId xmlns:a16="http://schemas.microsoft.com/office/drawing/2014/main" val="3470952287"/>
                  </a:ext>
                </a:extLst>
              </a:tr>
              <a:tr h="817237">
                <a:tc>
                  <a:txBody>
                    <a:bodyPr/>
                    <a:lstStyle/>
                    <a:p>
                      <a:r>
                        <a:rPr lang="en-GB" sz="2600" dirty="0" smtClean="0"/>
                        <a:t>Transverse emittance/ mm </a:t>
                      </a:r>
                      <a:r>
                        <a:rPr lang="en-GB" sz="2600" dirty="0" err="1" smtClean="0"/>
                        <a:t>mrad</a:t>
                      </a:r>
                      <a:endParaRPr lang="en-GB" sz="2600" dirty="0"/>
                    </a:p>
                  </a:txBody>
                  <a:tcPr/>
                </a:tc>
                <a:tc>
                  <a:txBody>
                    <a:bodyPr/>
                    <a:lstStyle/>
                    <a:p>
                      <a:r>
                        <a:rPr lang="en-GB" sz="2600" dirty="0" smtClean="0"/>
                        <a:t>4.0</a:t>
                      </a:r>
                      <a:endParaRPr lang="en-GB" sz="2600" dirty="0"/>
                    </a:p>
                  </a:txBody>
                  <a:tcPr/>
                </a:tc>
                <a:extLst>
                  <a:ext uri="{0D108BD9-81ED-4DB2-BD59-A6C34878D82A}">
                    <a16:rowId xmlns:a16="http://schemas.microsoft.com/office/drawing/2014/main" val="3835055260"/>
                  </a:ext>
                </a:extLst>
              </a:tr>
              <a:tr h="817237">
                <a:tc>
                  <a:txBody>
                    <a:bodyPr/>
                    <a:lstStyle/>
                    <a:p>
                      <a:r>
                        <a:rPr lang="en-GB" sz="2600" dirty="0" smtClean="0"/>
                        <a:t>Longitudinal emittance/</a:t>
                      </a:r>
                      <a:r>
                        <a:rPr lang="en-GB" sz="2600" baseline="0" dirty="0" smtClean="0"/>
                        <a:t> </a:t>
                      </a:r>
                      <a:r>
                        <a:rPr lang="en-GB" sz="2600" baseline="0" dirty="0" err="1" smtClean="0"/>
                        <a:t>keV</a:t>
                      </a:r>
                      <a:r>
                        <a:rPr lang="en-GB" sz="2600" baseline="0" dirty="0" smtClean="0"/>
                        <a:t> mm</a:t>
                      </a:r>
                      <a:endParaRPr lang="en-GB" sz="2600" dirty="0"/>
                    </a:p>
                  </a:txBody>
                  <a:tcPr/>
                </a:tc>
                <a:tc>
                  <a:txBody>
                    <a:bodyPr/>
                    <a:lstStyle/>
                    <a:p>
                      <a:r>
                        <a:rPr lang="en-GB" sz="2600" dirty="0" smtClean="0"/>
                        <a:t>25.1</a:t>
                      </a:r>
                      <a:endParaRPr lang="en-GB" sz="2600" dirty="0"/>
                    </a:p>
                  </a:txBody>
                  <a:tcPr/>
                </a:tc>
                <a:extLst>
                  <a:ext uri="{0D108BD9-81ED-4DB2-BD59-A6C34878D82A}">
                    <a16:rowId xmlns:a16="http://schemas.microsoft.com/office/drawing/2014/main" val="353166223"/>
                  </a:ext>
                </a:extLst>
              </a:tr>
              <a:tr h="602793">
                <a:tc>
                  <a:txBody>
                    <a:bodyPr/>
                    <a:lstStyle/>
                    <a:p>
                      <a:r>
                        <a:rPr lang="en-GB" sz="2600" dirty="0" smtClean="0"/>
                        <a:t>Bunch length/ mm</a:t>
                      </a:r>
                      <a:endParaRPr lang="en-GB" sz="2600" dirty="0"/>
                    </a:p>
                  </a:txBody>
                  <a:tcPr/>
                </a:tc>
                <a:tc>
                  <a:txBody>
                    <a:bodyPr/>
                    <a:lstStyle/>
                    <a:p>
                      <a:r>
                        <a:rPr lang="en-GB" sz="2600" dirty="0" smtClean="0"/>
                        <a:t>3.0</a:t>
                      </a:r>
                      <a:endParaRPr lang="en-GB" sz="2600" dirty="0"/>
                    </a:p>
                  </a:txBody>
                  <a:tcPr/>
                </a:tc>
                <a:extLst>
                  <a:ext uri="{0D108BD9-81ED-4DB2-BD59-A6C34878D82A}">
                    <a16:rowId xmlns:a16="http://schemas.microsoft.com/office/drawing/2014/main" val="2544097910"/>
                  </a:ext>
                </a:extLst>
              </a:tr>
              <a:tr h="602793">
                <a:tc>
                  <a:txBody>
                    <a:bodyPr/>
                    <a:lstStyle/>
                    <a:p>
                      <a:r>
                        <a:rPr lang="en-GB" sz="2600" dirty="0" smtClean="0"/>
                        <a:t>Energy/ MeV</a:t>
                      </a:r>
                      <a:endParaRPr lang="en-GB" sz="2600" dirty="0"/>
                    </a:p>
                  </a:txBody>
                  <a:tcPr/>
                </a:tc>
                <a:tc>
                  <a:txBody>
                    <a:bodyPr/>
                    <a:lstStyle/>
                    <a:p>
                      <a:r>
                        <a:rPr lang="en-GB" sz="2600" dirty="0" smtClean="0"/>
                        <a:t>7.0</a:t>
                      </a:r>
                      <a:endParaRPr lang="en-GB" sz="2600" dirty="0"/>
                    </a:p>
                  </a:txBody>
                  <a:tcPr/>
                </a:tc>
                <a:extLst>
                  <a:ext uri="{0D108BD9-81ED-4DB2-BD59-A6C34878D82A}">
                    <a16:rowId xmlns:a16="http://schemas.microsoft.com/office/drawing/2014/main" val="1213245443"/>
                  </a:ext>
                </a:extLst>
              </a:tr>
            </a:tbl>
          </a:graphicData>
        </a:graphic>
      </p:graphicFrame>
      <p:sp>
        <p:nvSpPr>
          <p:cNvPr id="7" name="Slide Number Placeholder 6"/>
          <p:cNvSpPr>
            <a:spLocks noGrp="1"/>
          </p:cNvSpPr>
          <p:nvPr>
            <p:ph type="sldNum" sz="quarter" idx="12"/>
          </p:nvPr>
        </p:nvSpPr>
        <p:spPr/>
        <p:txBody>
          <a:bodyPr/>
          <a:lstStyle/>
          <a:p>
            <a:fld id="{126F0C57-0A65-41A4-AA7B-6436A34938E5}" type="slidenum">
              <a:rPr lang="en-GB" smtClean="0"/>
              <a:t>21</a:t>
            </a:fld>
            <a:endParaRPr lang="en-GB"/>
          </a:p>
        </p:txBody>
      </p:sp>
    </p:spTree>
    <p:extLst>
      <p:ext uri="{BB962C8B-B14F-4D97-AF65-F5344CB8AC3E}">
        <p14:creationId xmlns:p14="http://schemas.microsoft.com/office/powerpoint/2010/main" val="2760365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Merger scheme selection and optimisation</a:t>
            </a:r>
            <a:endParaRPr lang="en-GB" dirty="0"/>
          </a:p>
        </p:txBody>
      </p:sp>
      <p:sp>
        <p:nvSpPr>
          <p:cNvPr id="9" name="Subtitle 8"/>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6059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ERL mergers</a:t>
            </a:r>
            <a:endParaRPr lang="en-GB" dirty="0"/>
          </a:p>
        </p:txBody>
      </p:sp>
      <p:sp>
        <p:nvSpPr>
          <p:cNvPr id="3" name="Content Placeholder 2"/>
          <p:cNvSpPr>
            <a:spLocks noGrp="1"/>
          </p:cNvSpPr>
          <p:nvPr>
            <p:ph idx="1"/>
          </p:nvPr>
        </p:nvSpPr>
        <p:spPr>
          <a:xfrm>
            <a:off x="838200" y="1402828"/>
            <a:ext cx="5257800" cy="5241382"/>
          </a:xfrm>
        </p:spPr>
        <p:txBody>
          <a:bodyPr>
            <a:normAutofit fontScale="85000" lnSpcReduction="20000"/>
          </a:bodyPr>
          <a:lstStyle/>
          <a:p>
            <a:r>
              <a:rPr lang="en-GB" dirty="0" smtClean="0"/>
              <a:t>Once the beam has been accelerated up to the injection energy it needs to be merged into the main ERL loop. The merger is the beamline which does this.</a:t>
            </a:r>
          </a:p>
          <a:p>
            <a:r>
              <a:rPr lang="en-GB" dirty="0" smtClean="0"/>
              <a:t>This must be done in a way that allows the higher energy beams that have already recirculated one or more times to continue to circulate.</a:t>
            </a:r>
          </a:p>
          <a:p>
            <a:r>
              <a:rPr lang="en-GB" dirty="0" smtClean="0"/>
              <a:t>The high repetition rate of ERLs means that this is done with fixed magnetic elements rather than kickers.</a:t>
            </a:r>
          </a:p>
          <a:p>
            <a:r>
              <a:rPr lang="en-GB" dirty="0" smtClean="0"/>
              <a:t>One dipole is common to both the injected beam and the recirculated beam. Before this dipole is the re-injection chicane so that the common dipole bends the recirculated beams back on axis through the main </a:t>
            </a:r>
            <a:r>
              <a:rPr lang="en-GB" dirty="0" err="1" smtClean="0"/>
              <a:t>linac</a:t>
            </a:r>
            <a:r>
              <a:rPr lang="en-GB" dirty="0" smtClean="0"/>
              <a:t>.</a:t>
            </a:r>
          </a:p>
        </p:txBody>
      </p:sp>
      <p:sp>
        <p:nvSpPr>
          <p:cNvPr id="4" name="Rectangle 3"/>
          <p:cNvSpPr/>
          <p:nvPr/>
        </p:nvSpPr>
        <p:spPr>
          <a:xfrm>
            <a:off x="10685418" y="5459748"/>
            <a:ext cx="809897" cy="34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100457" y="5114534"/>
            <a:ext cx="809897" cy="34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29006" y="5114534"/>
            <a:ext cx="809897" cy="34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465304" y="5459748"/>
            <a:ext cx="809897" cy="34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583377" y="4676596"/>
            <a:ext cx="809897" cy="34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84028" y="4675517"/>
            <a:ext cx="809897" cy="34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094873" y="3761389"/>
            <a:ext cx="990675" cy="74817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646623" y="5258266"/>
            <a:ext cx="1247512" cy="7481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30" idx="3"/>
            <a:endCxn id="9" idx="1"/>
          </p:cNvCxnSpPr>
          <p:nvPr/>
        </p:nvCxnSpPr>
        <p:spPr>
          <a:xfrm>
            <a:off x="8097338" y="4135478"/>
            <a:ext cx="186690" cy="7126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3"/>
            <a:endCxn id="8" idx="1"/>
          </p:cNvCxnSpPr>
          <p:nvPr/>
        </p:nvCxnSpPr>
        <p:spPr>
          <a:xfrm>
            <a:off x="9093925" y="4848124"/>
            <a:ext cx="489452" cy="1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 idx="1"/>
          </p:cNvCxnSpPr>
          <p:nvPr/>
        </p:nvCxnSpPr>
        <p:spPr>
          <a:xfrm>
            <a:off x="10384971" y="4824046"/>
            <a:ext cx="300447" cy="808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3"/>
          </p:cNvCxnSpPr>
          <p:nvPr/>
        </p:nvCxnSpPr>
        <p:spPr>
          <a:xfrm>
            <a:off x="11495315" y="5632355"/>
            <a:ext cx="1513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3"/>
            <a:endCxn id="6" idx="1"/>
          </p:cNvCxnSpPr>
          <p:nvPr/>
        </p:nvCxnSpPr>
        <p:spPr>
          <a:xfrm flipV="1">
            <a:off x="7275201" y="5287141"/>
            <a:ext cx="553805" cy="345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3"/>
            <a:endCxn id="5" idx="1"/>
          </p:cNvCxnSpPr>
          <p:nvPr/>
        </p:nvCxnSpPr>
        <p:spPr>
          <a:xfrm>
            <a:off x="8638903" y="5287141"/>
            <a:ext cx="461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 idx="3"/>
            <a:endCxn id="4" idx="1"/>
          </p:cNvCxnSpPr>
          <p:nvPr/>
        </p:nvCxnSpPr>
        <p:spPr>
          <a:xfrm>
            <a:off x="9910354" y="5287141"/>
            <a:ext cx="775064" cy="345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7" idx="1"/>
          </p:cNvCxnSpPr>
          <p:nvPr/>
        </p:nvCxnSpPr>
        <p:spPr>
          <a:xfrm flipH="1">
            <a:off x="6096000" y="5632355"/>
            <a:ext cx="3693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10668" y="2904877"/>
            <a:ext cx="1005030" cy="646331"/>
          </a:xfrm>
          <a:prstGeom prst="rect">
            <a:avLst/>
          </a:prstGeom>
          <a:noFill/>
        </p:spPr>
        <p:txBody>
          <a:bodyPr wrap="square" rtlCol="0">
            <a:spAutoFit/>
          </a:bodyPr>
          <a:lstStyle/>
          <a:p>
            <a:r>
              <a:rPr lang="en-GB" dirty="0" smtClean="0"/>
              <a:t>Booster </a:t>
            </a:r>
            <a:r>
              <a:rPr lang="en-GB" dirty="0" err="1" smtClean="0"/>
              <a:t>linac</a:t>
            </a:r>
            <a:endParaRPr lang="en-GB" dirty="0"/>
          </a:p>
        </p:txBody>
      </p:sp>
      <p:sp>
        <p:nvSpPr>
          <p:cNvPr id="60" name="TextBox 59"/>
          <p:cNvSpPr txBox="1"/>
          <p:nvPr/>
        </p:nvSpPr>
        <p:spPr>
          <a:xfrm>
            <a:off x="11476807" y="4562118"/>
            <a:ext cx="1005030" cy="646331"/>
          </a:xfrm>
          <a:prstGeom prst="rect">
            <a:avLst/>
          </a:prstGeom>
          <a:noFill/>
        </p:spPr>
        <p:txBody>
          <a:bodyPr wrap="square" rtlCol="0">
            <a:spAutoFit/>
          </a:bodyPr>
          <a:lstStyle/>
          <a:p>
            <a:r>
              <a:rPr lang="en-GB" dirty="0" smtClean="0"/>
              <a:t>Main </a:t>
            </a:r>
            <a:r>
              <a:rPr lang="en-GB" dirty="0" err="1" smtClean="0"/>
              <a:t>linac</a:t>
            </a:r>
            <a:endParaRPr lang="en-GB" dirty="0"/>
          </a:p>
        </p:txBody>
      </p:sp>
      <p:sp>
        <p:nvSpPr>
          <p:cNvPr id="61" name="TextBox 60"/>
          <p:cNvSpPr txBox="1"/>
          <p:nvPr/>
        </p:nvSpPr>
        <p:spPr>
          <a:xfrm>
            <a:off x="10495663" y="5804962"/>
            <a:ext cx="1340715" cy="646331"/>
          </a:xfrm>
          <a:prstGeom prst="rect">
            <a:avLst/>
          </a:prstGeom>
          <a:noFill/>
        </p:spPr>
        <p:txBody>
          <a:bodyPr wrap="square" rtlCol="0">
            <a:spAutoFit/>
          </a:bodyPr>
          <a:lstStyle/>
          <a:p>
            <a:r>
              <a:rPr lang="en-GB" dirty="0" smtClean="0"/>
              <a:t>Common dipole</a:t>
            </a:r>
            <a:endParaRPr lang="en-GB" dirty="0"/>
          </a:p>
        </p:txBody>
      </p:sp>
      <p:sp>
        <p:nvSpPr>
          <p:cNvPr id="62" name="TextBox 61"/>
          <p:cNvSpPr txBox="1"/>
          <p:nvPr/>
        </p:nvSpPr>
        <p:spPr>
          <a:xfrm>
            <a:off x="8242662" y="3962051"/>
            <a:ext cx="1340715" cy="369332"/>
          </a:xfrm>
          <a:prstGeom prst="rect">
            <a:avLst/>
          </a:prstGeom>
          <a:noFill/>
        </p:spPr>
        <p:txBody>
          <a:bodyPr wrap="square" rtlCol="0">
            <a:spAutoFit/>
          </a:bodyPr>
          <a:lstStyle/>
          <a:p>
            <a:r>
              <a:rPr lang="en-GB" dirty="0" smtClean="0"/>
              <a:t>merger</a:t>
            </a:r>
            <a:endParaRPr lang="en-GB" dirty="0"/>
          </a:p>
        </p:txBody>
      </p:sp>
      <p:sp>
        <p:nvSpPr>
          <p:cNvPr id="63" name="TextBox 62"/>
          <p:cNvSpPr txBox="1"/>
          <p:nvPr/>
        </p:nvSpPr>
        <p:spPr>
          <a:xfrm>
            <a:off x="8335396" y="5632355"/>
            <a:ext cx="1340715" cy="646331"/>
          </a:xfrm>
          <a:prstGeom prst="rect">
            <a:avLst/>
          </a:prstGeom>
          <a:noFill/>
        </p:spPr>
        <p:txBody>
          <a:bodyPr wrap="square" rtlCol="0">
            <a:spAutoFit/>
          </a:bodyPr>
          <a:lstStyle/>
          <a:p>
            <a:r>
              <a:rPr lang="en-GB" dirty="0" smtClean="0"/>
              <a:t>Re-injection</a:t>
            </a:r>
          </a:p>
          <a:p>
            <a:r>
              <a:rPr lang="en-GB" dirty="0" smtClean="0"/>
              <a:t>chicane</a:t>
            </a:r>
            <a:endParaRPr lang="en-GB" dirty="0"/>
          </a:p>
        </p:txBody>
      </p:sp>
      <p:sp>
        <p:nvSpPr>
          <p:cNvPr id="30" name="Rectangle 29"/>
          <p:cNvSpPr/>
          <p:nvPr/>
        </p:nvSpPr>
        <p:spPr>
          <a:xfrm>
            <a:off x="7287441" y="3962871"/>
            <a:ext cx="809897" cy="34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a:stCxn id="10" idx="3"/>
            <a:endCxn id="30" idx="1"/>
          </p:cNvCxnSpPr>
          <p:nvPr/>
        </p:nvCxnSpPr>
        <p:spPr>
          <a:xfrm>
            <a:off x="7085548" y="4135478"/>
            <a:ext cx="201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534103" y="992788"/>
            <a:ext cx="563235" cy="1784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8510415" y="1594390"/>
            <a:ext cx="990675" cy="19160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urved Connector 16"/>
          <p:cNvCxnSpPr>
            <a:stCxn id="36" idx="3"/>
            <a:endCxn id="36" idx="1"/>
          </p:cNvCxnSpPr>
          <p:nvPr/>
        </p:nvCxnSpPr>
        <p:spPr>
          <a:xfrm flipH="1">
            <a:off x="8510415" y="1690193"/>
            <a:ext cx="990675" cy="12700"/>
          </a:xfrm>
          <a:prstGeom prst="curvedConnector5">
            <a:avLst>
              <a:gd name="adj1" fmla="val -75142"/>
              <a:gd name="adj2" fmla="val 6892819"/>
              <a:gd name="adj3" fmla="val 17750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4" idx="3"/>
            <a:endCxn id="36" idx="1"/>
          </p:cNvCxnSpPr>
          <p:nvPr/>
        </p:nvCxnSpPr>
        <p:spPr>
          <a:xfrm>
            <a:off x="8097338" y="1081994"/>
            <a:ext cx="413077" cy="608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618511" y="727294"/>
            <a:ext cx="1005030" cy="646331"/>
          </a:xfrm>
          <a:prstGeom prst="rect">
            <a:avLst/>
          </a:prstGeom>
          <a:noFill/>
        </p:spPr>
        <p:txBody>
          <a:bodyPr wrap="square" rtlCol="0">
            <a:spAutoFit/>
          </a:bodyPr>
          <a:lstStyle/>
          <a:p>
            <a:r>
              <a:rPr lang="en-GB" dirty="0" smtClean="0"/>
              <a:t>Booster </a:t>
            </a:r>
            <a:r>
              <a:rPr lang="en-GB" dirty="0" err="1" smtClean="0"/>
              <a:t>linac</a:t>
            </a:r>
            <a:endParaRPr lang="en-GB" dirty="0"/>
          </a:p>
        </p:txBody>
      </p:sp>
      <p:sp>
        <p:nvSpPr>
          <p:cNvPr id="48" name="TextBox 47"/>
          <p:cNvSpPr txBox="1"/>
          <p:nvPr/>
        </p:nvSpPr>
        <p:spPr>
          <a:xfrm>
            <a:off x="8385761" y="1201427"/>
            <a:ext cx="1318944" cy="369332"/>
          </a:xfrm>
          <a:prstGeom prst="rect">
            <a:avLst/>
          </a:prstGeom>
          <a:noFill/>
        </p:spPr>
        <p:txBody>
          <a:bodyPr wrap="square" rtlCol="0">
            <a:spAutoFit/>
          </a:bodyPr>
          <a:lstStyle/>
          <a:p>
            <a:r>
              <a:rPr lang="en-GB" dirty="0" smtClean="0"/>
              <a:t>Main </a:t>
            </a:r>
            <a:r>
              <a:rPr lang="en-GB" dirty="0" err="1" smtClean="0"/>
              <a:t>linac</a:t>
            </a:r>
            <a:endParaRPr lang="en-GB" dirty="0"/>
          </a:p>
        </p:txBody>
      </p:sp>
      <p:sp>
        <p:nvSpPr>
          <p:cNvPr id="49" name="TextBox 48"/>
          <p:cNvSpPr txBox="1"/>
          <p:nvPr/>
        </p:nvSpPr>
        <p:spPr>
          <a:xfrm>
            <a:off x="8001995" y="2620658"/>
            <a:ext cx="2007513" cy="369332"/>
          </a:xfrm>
          <a:prstGeom prst="rect">
            <a:avLst/>
          </a:prstGeom>
          <a:noFill/>
        </p:spPr>
        <p:txBody>
          <a:bodyPr wrap="square" rtlCol="0">
            <a:spAutoFit/>
          </a:bodyPr>
          <a:lstStyle/>
          <a:p>
            <a:r>
              <a:rPr lang="en-GB" dirty="0" smtClean="0"/>
              <a:t>Recirculated beam</a:t>
            </a:r>
            <a:endParaRPr lang="en-GB" dirty="0"/>
          </a:p>
        </p:txBody>
      </p:sp>
    </p:spTree>
    <p:extLst>
      <p:ext uri="{BB962C8B-B14F-4D97-AF65-F5344CB8AC3E}">
        <p14:creationId xmlns:p14="http://schemas.microsoft.com/office/powerpoint/2010/main" val="410090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Merger schemes investigated</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84" y="2085969"/>
            <a:ext cx="8199831" cy="3913971"/>
          </a:xfrm>
          <a:prstGeom prst="rect">
            <a:avLst/>
          </a:prstGeom>
        </p:spPr>
      </p:pic>
    </p:spTree>
    <p:extLst>
      <p:ext uri="{BB962C8B-B14F-4D97-AF65-F5344CB8AC3E}">
        <p14:creationId xmlns:p14="http://schemas.microsoft.com/office/powerpoint/2010/main" val="2284142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some design philosophies</a:t>
            </a:r>
            <a:endParaRPr lang="en-GB" dirty="0"/>
          </a:p>
        </p:txBody>
      </p:sp>
      <p:sp>
        <p:nvSpPr>
          <p:cNvPr id="3" name="Content Placeholder 2"/>
          <p:cNvSpPr>
            <a:spLocks noGrp="1"/>
          </p:cNvSpPr>
          <p:nvPr>
            <p:ph idx="1"/>
          </p:nvPr>
        </p:nvSpPr>
        <p:spPr/>
        <p:txBody>
          <a:bodyPr>
            <a:normAutofit fontScale="92500"/>
          </a:bodyPr>
          <a:lstStyle/>
          <a:p>
            <a:r>
              <a:rPr lang="en-GB" dirty="0" smtClean="0"/>
              <a:t>PERLE is a test facility and consequently will need more flexibility than a facility built for a specific purpose and mode of operation.</a:t>
            </a:r>
          </a:p>
          <a:p>
            <a:r>
              <a:rPr lang="en-GB" dirty="0" smtClean="0"/>
              <a:t>Use adjustable elements where ever possible. This is to try and keep as much flexibility in operation as possible and to avoid building an assumption about the amount of space charge force present into the physical system. As it may be desirable to operated with different bunch charges, </a:t>
            </a:r>
            <a:r>
              <a:rPr lang="en-GB" dirty="0"/>
              <a:t>d</a:t>
            </a:r>
            <a:r>
              <a:rPr lang="en-GB" dirty="0" smtClean="0"/>
              <a:t>ifferent bunch sizes, different injection momentums.</a:t>
            </a:r>
          </a:p>
          <a:p>
            <a:r>
              <a:rPr lang="en-GB" dirty="0" smtClean="0"/>
              <a:t>Avoid having matching quadrupoles in the main loop between the merger and the main </a:t>
            </a:r>
            <a:r>
              <a:rPr lang="en-GB" dirty="0" err="1" smtClean="0"/>
              <a:t>linac</a:t>
            </a:r>
            <a:r>
              <a:rPr lang="en-GB" dirty="0" smtClean="0"/>
              <a:t>. These quadrupoles would be seen by the recirculating beams which may pose a problem. In addition the current PERLE lattice doesn’t have a lot of space between the merger and main </a:t>
            </a:r>
            <a:r>
              <a:rPr lang="en-GB" dirty="0" err="1" smtClean="0"/>
              <a:t>linac</a:t>
            </a:r>
            <a:r>
              <a:rPr lang="en-GB" dirty="0" smtClean="0"/>
              <a:t>.</a:t>
            </a:r>
          </a:p>
        </p:txBody>
      </p:sp>
    </p:spTree>
    <p:extLst>
      <p:ext uri="{BB962C8B-B14F-4D97-AF65-F5344CB8AC3E}">
        <p14:creationId xmlns:p14="http://schemas.microsoft.com/office/powerpoint/2010/main" val="356755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Autofit/>
          </a:bodyPr>
          <a:lstStyle/>
          <a:p>
            <a:r>
              <a:rPr lang="en-GB" sz="3200" dirty="0" smtClean="0"/>
              <a:t>3 possible sources of emittance growth</a:t>
            </a:r>
            <a:endParaRPr lang="en-GB" sz="3200" dirty="0"/>
          </a:p>
        </p:txBody>
      </p:sp>
      <p:sp>
        <p:nvSpPr>
          <p:cNvPr id="3" name="Content Placeholder 2"/>
          <p:cNvSpPr>
            <a:spLocks noGrp="1"/>
          </p:cNvSpPr>
          <p:nvPr>
            <p:ph idx="1"/>
          </p:nvPr>
        </p:nvSpPr>
        <p:spPr>
          <a:xfrm>
            <a:off x="838200" y="1279491"/>
            <a:ext cx="10515600" cy="5131933"/>
          </a:xfrm>
        </p:spPr>
        <p:txBody>
          <a:bodyPr>
            <a:normAutofit fontScale="92500" lnSpcReduction="20000"/>
          </a:bodyPr>
          <a:lstStyle/>
          <a:p>
            <a:r>
              <a:rPr lang="en-GB" dirty="0" smtClean="0"/>
              <a:t>Transverse space charge effects: This is the standard projected emittance growth mechanism seen earlier in the injector.</a:t>
            </a:r>
          </a:p>
          <a:p>
            <a:pPr lvl="1"/>
            <a:r>
              <a:rPr lang="en-GB" dirty="0" smtClean="0"/>
              <a:t>Ideal solution: Emittance compensation, not trivial in non-axisymmetric beamlines, needs laminar flow (no crossovers, so no strong focusing)</a:t>
            </a:r>
          </a:p>
          <a:p>
            <a:pPr lvl="1"/>
            <a:r>
              <a:rPr lang="en-GB" dirty="0" smtClean="0"/>
              <a:t>Mitigation: Compensate through the booster prior to the bending section and keep the merger as short as possible to limit the time for emittance growth.</a:t>
            </a:r>
          </a:p>
          <a:p>
            <a:r>
              <a:rPr lang="en-GB" dirty="0" smtClean="0"/>
              <a:t>Longitudinal Space Charge effects: The longitudinal space charge changes the energy of the particles and changes how the dispersion behaves leaving some residual dispersive emittance growth.</a:t>
            </a:r>
          </a:p>
          <a:p>
            <a:pPr lvl="1"/>
            <a:r>
              <a:rPr lang="en-GB" dirty="0" smtClean="0"/>
              <a:t>Ideal solution: Meet the decoupling conditions (zig-zag or similar)</a:t>
            </a:r>
          </a:p>
          <a:p>
            <a:pPr lvl="1"/>
            <a:r>
              <a:rPr lang="en-GB" dirty="0" smtClean="0"/>
              <a:t>Mitigation: Keep the bending angles in the dispersive section as small as possible and keep it as short as possible. This requires accepting that there will be some residual dispersion.</a:t>
            </a:r>
          </a:p>
          <a:p>
            <a:r>
              <a:rPr lang="en-GB" dirty="0" smtClean="0"/>
              <a:t>CSR (Coherent </a:t>
            </a:r>
            <a:r>
              <a:rPr lang="en-GB" dirty="0"/>
              <a:t>S</a:t>
            </a:r>
            <a:r>
              <a:rPr lang="en-GB" dirty="0" smtClean="0"/>
              <a:t>ynchrotron Radiation): This also changes the energy of the particles in the bending magnets and consequently has an effect on the cancellation of the dispersion.</a:t>
            </a:r>
          </a:p>
        </p:txBody>
      </p:sp>
    </p:spTree>
    <p:extLst>
      <p:ext uri="{BB962C8B-B14F-4D97-AF65-F5344CB8AC3E}">
        <p14:creationId xmlns:p14="http://schemas.microsoft.com/office/powerpoint/2010/main" val="242886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 for four dipole schemes</a:t>
            </a:r>
            <a:endParaRPr lang="en-GB" dirty="0"/>
          </a:p>
        </p:txBody>
      </p:sp>
      <p:sp>
        <p:nvSpPr>
          <p:cNvPr id="3" name="Content Placeholder 2"/>
          <p:cNvSpPr>
            <a:spLocks noGrp="1"/>
          </p:cNvSpPr>
          <p:nvPr>
            <p:ph idx="1"/>
          </p:nvPr>
        </p:nvSpPr>
        <p:spPr/>
        <p:txBody>
          <a:bodyPr/>
          <a:lstStyle/>
          <a:p>
            <a:r>
              <a:rPr lang="en-GB" dirty="0" smtClean="0"/>
              <a:t>The purpose of the four dipole schemes is to mitigate the effects of the energy change of the particles, due to longitudinal space charge, on the dispersion.</a:t>
            </a:r>
          </a:p>
          <a:p>
            <a:r>
              <a:rPr lang="en-GB" dirty="0" smtClean="0"/>
              <a:t>In the paper on the zig-zag merger four conditions for </a:t>
            </a:r>
            <a:r>
              <a:rPr lang="en-GB" dirty="0" err="1" smtClean="0"/>
              <a:t>achromaticity</a:t>
            </a:r>
            <a:r>
              <a:rPr lang="en-GB" dirty="0" smtClean="0"/>
              <a:t> in the presence of a generalised dispersion are given. Mergers with bilateral symmetry meet two of these conditions automatically.</a:t>
            </a:r>
          </a:p>
          <a:p>
            <a:r>
              <a:rPr lang="en-GB" dirty="0" smtClean="0"/>
              <a:t>The zig-zag meets the other two by its geometry.</a:t>
            </a:r>
          </a:p>
          <a:p>
            <a:r>
              <a:rPr lang="en-GB" dirty="0" smtClean="0"/>
              <a:t>The four dipole schemes presented here attempt to meet the last two conditions by simply having enough free parameters in the focusing elements.</a:t>
            </a:r>
            <a:endParaRPr lang="en-GB" dirty="0"/>
          </a:p>
        </p:txBody>
      </p:sp>
    </p:spTree>
    <p:extLst>
      <p:ext uri="{BB962C8B-B14F-4D97-AF65-F5344CB8AC3E}">
        <p14:creationId xmlns:p14="http://schemas.microsoft.com/office/powerpoint/2010/main" val="1294845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Merger optimisation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GB" dirty="0" smtClean="0"/>
                  <a:t>Four merger schemes were optimised so that they could be compared.</a:t>
                </a:r>
              </a:p>
              <a:p>
                <a:r>
                  <a:rPr lang="en-GB" dirty="0" smtClean="0"/>
                  <a:t>The optimisation had 2 objectives:</a:t>
                </a:r>
              </a:p>
              <a:p>
                <a:pPr lvl="1"/>
                <a:r>
                  <a:rPr lang="en-GB" dirty="0" smtClean="0"/>
                  <a:t>Minimise transverse emittance </a:t>
                </a:r>
                <a:r>
                  <a:rPr lang="en-GB" dirty="0"/>
                  <a:t>at the entrance to the main </a:t>
                </a:r>
                <a:r>
                  <a:rPr lang="en-GB" dirty="0" err="1"/>
                  <a:t>linac</a:t>
                </a:r>
                <a:r>
                  <a:rPr lang="en-GB" dirty="0" smtClean="0"/>
                  <a:t>.</a:t>
                </a:r>
              </a:p>
              <a:p>
                <a:pPr lvl="1"/>
                <a:r>
                  <a:rPr lang="en-GB" dirty="0" smtClean="0"/>
                  <a:t>Minimise </a:t>
                </a:r>
                <a:r>
                  <a:rPr lang="en-GB" dirty="0" err="1" smtClean="0"/>
                  <a:t>twiss</a:t>
                </a:r>
                <a:r>
                  <a:rPr lang="en-GB" dirty="0" smtClean="0"/>
                  <a:t> mismatch at the entrance to the main </a:t>
                </a:r>
                <a:r>
                  <a:rPr lang="en-GB" dirty="0" err="1" smtClean="0"/>
                  <a:t>linac</a:t>
                </a:r>
                <a:r>
                  <a:rPr lang="en-GB" dirty="0" smtClean="0"/>
                  <a:t>.</a:t>
                </a:r>
              </a:p>
              <a:p>
                <a:pPr lvl="2"/>
                <a:r>
                  <a:rPr lang="en-GB" dirty="0" smtClean="0"/>
                  <a:t>Defined as: </a:t>
                </a:r>
                <a14:m>
                  <m:oMath xmlns:m="http://schemas.openxmlformats.org/officeDocument/2006/math">
                    <m:r>
                      <a:rPr lang="en-GB" sz="1800" i="1">
                        <a:latin typeface="Cambria Math" panose="02040503050406030204" pitchFamily="18" charset="0"/>
                      </a:rPr>
                      <m:t>𝑚𝑎𝑥</m:t>
                    </m:r>
                    <m:d>
                      <m:dPr>
                        <m:ctrlPr>
                          <a:rPr lang="en-GB" sz="1800" i="1">
                            <a:latin typeface="Cambria Math" panose="02040503050406030204" pitchFamily="18" charset="0"/>
                          </a:rPr>
                        </m:ctrlPr>
                      </m:dPr>
                      <m:e>
                        <m:f>
                          <m:fPr>
                            <m:ctrlPr>
                              <a:rPr lang="en-GB" sz="1800" i="1">
                                <a:latin typeface="Cambria Math" panose="02040503050406030204" pitchFamily="18" charset="0"/>
                              </a:rPr>
                            </m:ctrlPr>
                          </m:fPr>
                          <m:num>
                            <m:r>
                              <a:rPr lang="en-GB" sz="1800" i="1">
                                <a:latin typeface="Cambria Math" panose="02040503050406030204" pitchFamily="18" charset="0"/>
                              </a:rPr>
                              <m:t>𝑎𝑏𝑠</m:t>
                            </m:r>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𝛽</m:t>
                                </m:r>
                              </m:e>
                              <m:sub>
                                <m:r>
                                  <a:rPr lang="en-GB" sz="1800" i="1">
                                    <a:latin typeface="Cambria Math" panose="02040503050406030204" pitchFamily="18" charset="0"/>
                                  </a:rPr>
                                  <m:t>𝑥</m:t>
                                </m:r>
                                <m:r>
                                  <a:rPr lang="en-GB" sz="1800" i="1">
                                    <a:latin typeface="Cambria Math" panose="02040503050406030204" pitchFamily="18" charset="0"/>
                                  </a:rPr>
                                  <m:t>,   </m:t>
                                </m:r>
                                <m:r>
                                  <a:rPr lang="en-GB" sz="1800" i="1">
                                    <a:latin typeface="Cambria Math" panose="02040503050406030204" pitchFamily="18" charset="0"/>
                                  </a:rPr>
                                  <m:t>𝑠𝑜𝑙𝑢𝑡𝑖𝑜𝑛</m:t>
                                </m:r>
                                <m:r>
                                  <a:rPr lang="en-GB" sz="1800" i="1">
                                    <a:latin typeface="Cambria Math" panose="02040503050406030204" pitchFamily="18" charset="0"/>
                                  </a:rPr>
                                  <m:t> </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𝛽</m:t>
                                </m:r>
                              </m:e>
                              <m:sub>
                                <m:r>
                                  <a:rPr lang="en-GB" sz="1800" i="1">
                                    <a:latin typeface="Cambria Math" panose="02040503050406030204" pitchFamily="18" charset="0"/>
                                  </a:rPr>
                                  <m:t>𝑥</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r>
                              <a:rPr lang="en-GB" sz="1800" i="1">
                                <a:latin typeface="Cambria Math" panose="02040503050406030204" pitchFamily="18" charset="0"/>
                              </a:rPr>
                              <m:t>)</m:t>
                            </m:r>
                          </m:num>
                          <m:den>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𝛽</m:t>
                                </m:r>
                              </m:e>
                              <m:sub>
                                <m:r>
                                  <a:rPr lang="en-GB" sz="1800" i="1">
                                    <a:latin typeface="Cambria Math" panose="02040503050406030204" pitchFamily="18" charset="0"/>
                                  </a:rPr>
                                  <m:t>𝑥</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den>
                        </m:f>
                        <m:r>
                          <a:rPr lang="en-GB" sz="1800" i="1">
                            <a:latin typeface="Cambria Math" panose="02040503050406030204" pitchFamily="18" charset="0"/>
                          </a:rPr>
                          <m:t>,</m:t>
                        </m:r>
                        <m:f>
                          <m:fPr>
                            <m:ctrlPr>
                              <a:rPr lang="en-GB" sz="1800" i="1">
                                <a:latin typeface="Cambria Math" panose="02040503050406030204" pitchFamily="18" charset="0"/>
                              </a:rPr>
                            </m:ctrlPr>
                          </m:fPr>
                          <m:num>
                            <m:r>
                              <a:rPr lang="en-GB" sz="1800" i="1">
                                <a:latin typeface="Cambria Math" panose="02040503050406030204" pitchFamily="18" charset="0"/>
                              </a:rPr>
                              <m:t>𝑎𝑏𝑠</m:t>
                            </m:r>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𝛽</m:t>
                                </m:r>
                              </m:e>
                              <m:sub>
                                <m:r>
                                  <a:rPr lang="en-GB" sz="1800" i="1">
                                    <a:latin typeface="Cambria Math" panose="02040503050406030204" pitchFamily="18" charset="0"/>
                                    <a:ea typeface="Cambria Math" panose="02040503050406030204" pitchFamily="18" charset="0"/>
                                  </a:rPr>
                                  <m:t>𝑦</m:t>
                                </m:r>
                                <m:r>
                                  <a:rPr lang="en-GB" sz="1800" i="1">
                                    <a:latin typeface="Cambria Math" panose="02040503050406030204" pitchFamily="18" charset="0"/>
                                  </a:rPr>
                                  <m:t>,   </m:t>
                                </m:r>
                                <m:r>
                                  <a:rPr lang="en-GB" sz="1800" i="1">
                                    <a:latin typeface="Cambria Math" panose="02040503050406030204" pitchFamily="18" charset="0"/>
                                  </a:rPr>
                                  <m:t>𝑠𝑜𝑙𝑢𝑡𝑖𝑜𝑛</m:t>
                                </m:r>
                                <m:r>
                                  <a:rPr lang="en-GB" sz="1800" i="1">
                                    <a:latin typeface="Cambria Math" panose="02040503050406030204" pitchFamily="18" charset="0"/>
                                  </a:rPr>
                                  <m:t> </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𝛽</m:t>
                                </m:r>
                              </m:e>
                              <m:sub>
                                <m:r>
                                  <a:rPr lang="en-GB" sz="1800" i="1">
                                    <a:latin typeface="Cambria Math" panose="02040503050406030204" pitchFamily="18" charset="0"/>
                                    <a:ea typeface="Cambria Math" panose="02040503050406030204" pitchFamily="18" charset="0"/>
                                  </a:rPr>
                                  <m:t>𝑦</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r>
                              <a:rPr lang="en-GB" sz="1800" i="1">
                                <a:latin typeface="Cambria Math" panose="02040503050406030204" pitchFamily="18" charset="0"/>
                              </a:rPr>
                              <m:t>)</m:t>
                            </m:r>
                          </m:num>
                          <m:den>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𝛽</m:t>
                                </m:r>
                              </m:e>
                              <m:sub>
                                <m:r>
                                  <a:rPr lang="en-GB" sz="1800" i="1">
                                    <a:latin typeface="Cambria Math" panose="02040503050406030204" pitchFamily="18" charset="0"/>
                                    <a:ea typeface="Cambria Math" panose="02040503050406030204" pitchFamily="18" charset="0"/>
                                  </a:rPr>
                                  <m:t>𝑦</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den>
                        </m:f>
                        <m:r>
                          <a:rPr lang="en-GB" sz="1800" i="1">
                            <a:latin typeface="Cambria Math" panose="02040503050406030204" pitchFamily="18" charset="0"/>
                          </a:rPr>
                          <m:t>,</m:t>
                        </m:r>
                        <m:f>
                          <m:fPr>
                            <m:ctrlPr>
                              <a:rPr lang="en-GB" sz="1800" i="1">
                                <a:latin typeface="Cambria Math" panose="02040503050406030204" pitchFamily="18" charset="0"/>
                              </a:rPr>
                            </m:ctrlPr>
                          </m:fPr>
                          <m:num>
                            <m:r>
                              <a:rPr lang="en-GB" sz="1800" i="1">
                                <a:latin typeface="Cambria Math" panose="02040503050406030204" pitchFamily="18" charset="0"/>
                              </a:rPr>
                              <m:t>𝑎𝑏𝑠</m:t>
                            </m:r>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solidFill>
                                      <a:sysClr val="windowText" lastClr="000000"/>
                                    </a:solidFill>
                                    <a:latin typeface="Cambria Math" panose="02040503050406030204" pitchFamily="18" charset="0"/>
                                    <a:ea typeface="Cambria Math" panose="02040503050406030204" pitchFamily="18" charset="0"/>
                                  </a:rPr>
                                  <m:t>𝛼</m:t>
                                </m:r>
                              </m:e>
                              <m:sub>
                                <m:r>
                                  <a:rPr lang="en-GB" sz="1800" i="1">
                                    <a:latin typeface="Cambria Math" panose="02040503050406030204" pitchFamily="18" charset="0"/>
                                  </a:rPr>
                                  <m:t>𝑥</m:t>
                                </m:r>
                                <m:r>
                                  <a:rPr lang="en-GB" sz="1800" i="1">
                                    <a:latin typeface="Cambria Math" panose="02040503050406030204" pitchFamily="18" charset="0"/>
                                  </a:rPr>
                                  <m:t>,   </m:t>
                                </m:r>
                                <m:r>
                                  <a:rPr lang="en-GB" sz="1800" i="1">
                                    <a:latin typeface="Cambria Math" panose="02040503050406030204" pitchFamily="18" charset="0"/>
                                  </a:rPr>
                                  <m:t>𝑠𝑜𝑙𝑢𝑡𝑖𝑜𝑛</m:t>
                                </m:r>
                                <m:r>
                                  <a:rPr lang="en-GB" sz="1800" i="1">
                                    <a:latin typeface="Cambria Math" panose="02040503050406030204" pitchFamily="18" charset="0"/>
                                  </a:rPr>
                                  <m:t> </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𝛼</m:t>
                                </m:r>
                              </m:e>
                              <m:sub>
                                <m:r>
                                  <a:rPr lang="en-GB" sz="1800" i="1">
                                    <a:latin typeface="Cambria Math" panose="02040503050406030204" pitchFamily="18" charset="0"/>
                                  </a:rPr>
                                  <m:t>𝑥</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r>
                              <a:rPr lang="en-GB" sz="1800" i="1">
                                <a:latin typeface="Cambria Math" panose="02040503050406030204" pitchFamily="18" charset="0"/>
                              </a:rPr>
                              <m:t>)</m:t>
                            </m:r>
                          </m:num>
                          <m:den>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𝛼</m:t>
                                </m:r>
                              </m:e>
                              <m:sub>
                                <m:r>
                                  <a:rPr lang="en-GB" sz="1800" i="1">
                                    <a:latin typeface="Cambria Math" panose="02040503050406030204" pitchFamily="18" charset="0"/>
                                  </a:rPr>
                                  <m:t>𝑥</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den>
                        </m:f>
                        <m:r>
                          <a:rPr lang="en-GB" sz="1800" i="1">
                            <a:latin typeface="Cambria Math" panose="02040503050406030204" pitchFamily="18" charset="0"/>
                          </a:rPr>
                          <m:t>,</m:t>
                        </m:r>
                        <m:f>
                          <m:fPr>
                            <m:ctrlPr>
                              <a:rPr lang="en-GB" sz="1800" i="1">
                                <a:latin typeface="Cambria Math" panose="02040503050406030204" pitchFamily="18" charset="0"/>
                              </a:rPr>
                            </m:ctrlPr>
                          </m:fPr>
                          <m:num>
                            <m:r>
                              <a:rPr lang="en-GB" sz="1800" i="1">
                                <a:latin typeface="Cambria Math" panose="02040503050406030204" pitchFamily="18" charset="0"/>
                              </a:rPr>
                              <m:t>𝑎𝑏𝑠</m:t>
                            </m:r>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𝛼</m:t>
                                </m:r>
                              </m:e>
                              <m:sub>
                                <m:r>
                                  <a:rPr lang="en-GB" sz="1800" i="1">
                                    <a:latin typeface="Cambria Math" panose="02040503050406030204" pitchFamily="18" charset="0"/>
                                    <a:ea typeface="Cambria Math" panose="02040503050406030204" pitchFamily="18" charset="0"/>
                                  </a:rPr>
                                  <m:t>𝑦</m:t>
                                </m:r>
                                <m:r>
                                  <a:rPr lang="en-GB" sz="1800" i="1">
                                    <a:latin typeface="Cambria Math" panose="02040503050406030204" pitchFamily="18" charset="0"/>
                                    <a:ea typeface="Cambria Math" panose="02040503050406030204" pitchFamily="18" charset="0"/>
                                  </a:rPr>
                                  <m:t>,  </m:t>
                                </m:r>
                                <m:r>
                                  <a:rPr lang="en-GB" sz="1800" i="1">
                                    <a:latin typeface="Cambria Math" panose="02040503050406030204" pitchFamily="18" charset="0"/>
                                  </a:rPr>
                                  <m:t>𝑠𝑜𝑙𝑢𝑡𝑖𝑜𝑛</m:t>
                                </m:r>
                                <m:r>
                                  <a:rPr lang="en-GB" sz="1800" i="1">
                                    <a:latin typeface="Cambria Math" panose="02040503050406030204" pitchFamily="18" charset="0"/>
                                  </a:rPr>
                                  <m:t> </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𝛼</m:t>
                                </m:r>
                              </m:e>
                              <m:sub>
                                <m:r>
                                  <a:rPr lang="en-GB" sz="1800" i="1">
                                    <a:latin typeface="Cambria Math" panose="02040503050406030204" pitchFamily="18" charset="0"/>
                                    <a:ea typeface="Cambria Math" panose="02040503050406030204" pitchFamily="18" charset="0"/>
                                  </a:rPr>
                                  <m:t>𝑦</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r>
                              <a:rPr lang="en-GB" sz="1800" i="1">
                                <a:latin typeface="Cambria Math" panose="02040503050406030204" pitchFamily="18" charset="0"/>
                              </a:rPr>
                              <m:t>)</m:t>
                            </m:r>
                          </m:num>
                          <m:den>
                            <m:sSub>
                              <m:sSubPr>
                                <m:ctrlPr>
                                  <a:rPr lang="en-GB" sz="1800" i="1">
                                    <a:latin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𝛼</m:t>
                                </m:r>
                              </m:e>
                              <m:sub>
                                <m:r>
                                  <a:rPr lang="en-GB" sz="1800" i="1">
                                    <a:latin typeface="Cambria Math" panose="02040503050406030204" pitchFamily="18" charset="0"/>
                                    <a:ea typeface="Cambria Math" panose="02040503050406030204" pitchFamily="18" charset="0"/>
                                  </a:rPr>
                                  <m:t>𝑦</m:t>
                                </m:r>
                                <m:r>
                                  <a:rPr lang="en-GB" sz="1800" i="1">
                                    <a:latin typeface="Cambria Math" panose="02040503050406030204" pitchFamily="18" charset="0"/>
                                  </a:rPr>
                                  <m:t>,   </m:t>
                                </m:r>
                                <m:r>
                                  <a:rPr lang="en-GB" sz="1800" i="1">
                                    <a:latin typeface="Cambria Math" panose="02040503050406030204" pitchFamily="18" charset="0"/>
                                  </a:rPr>
                                  <m:t>𝑡𝑎𝑟𝑔𝑒𝑡</m:t>
                                </m:r>
                                <m:r>
                                  <a:rPr lang="en-GB" sz="1800" i="1">
                                    <a:latin typeface="Cambria Math" panose="02040503050406030204" pitchFamily="18" charset="0"/>
                                  </a:rPr>
                                  <m:t> </m:t>
                                </m:r>
                              </m:sub>
                            </m:sSub>
                          </m:den>
                        </m:f>
                      </m:e>
                    </m:d>
                  </m:oMath>
                </a14:m>
                <a:endParaRPr lang="en-GB" sz="1800" dirty="0" smtClean="0"/>
              </a:p>
              <a:p>
                <a:r>
                  <a:rPr lang="en-GB" dirty="0" smtClean="0"/>
                  <a:t>The optimisation was done using NSGAII</a:t>
                </a:r>
              </a:p>
              <a:p>
                <a:r>
                  <a:rPr lang="en-GB" dirty="0" smtClean="0"/>
                  <a:t>The variables were different for the different optimisations but included things such as magnet positions, dipole bend angles, focusing magnet settings and input </a:t>
                </a:r>
                <a:r>
                  <a:rPr lang="en-GB" dirty="0" err="1" smtClean="0"/>
                  <a:t>twiss</a:t>
                </a:r>
                <a:r>
                  <a:rPr lang="en-GB" dirty="0" smtClean="0"/>
                  <a:t> parameters.</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r="-870"/>
                </a:stretch>
              </a:blipFill>
            </p:spPr>
            <p:txBody>
              <a:bodyPr/>
              <a:lstStyle/>
              <a:p>
                <a:r>
                  <a:rPr lang="en-GB">
                    <a:noFill/>
                  </a:rPr>
                  <a:t> </a:t>
                </a:r>
              </a:p>
            </p:txBody>
          </p:sp>
        </mc:Fallback>
      </mc:AlternateContent>
    </p:spTree>
    <p:extLst>
      <p:ext uri="{BB962C8B-B14F-4D97-AF65-F5344CB8AC3E}">
        <p14:creationId xmlns:p14="http://schemas.microsoft.com/office/powerpoint/2010/main" val="514818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Merger schemes investigated</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84" y="2085969"/>
            <a:ext cx="8199831" cy="3913971"/>
          </a:xfrm>
          <a:prstGeom prst="rect">
            <a:avLst/>
          </a:prstGeom>
        </p:spPr>
      </p:pic>
    </p:spTree>
    <p:extLst>
      <p:ext uri="{BB962C8B-B14F-4D97-AF65-F5344CB8AC3E}">
        <p14:creationId xmlns:p14="http://schemas.microsoft.com/office/powerpoint/2010/main" val="2058505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PERLE (Powerful Energy Recovery Linac for Experiments)</a:t>
            </a:r>
            <a:endParaRPr lang="en-GB" dirty="0"/>
          </a:p>
        </p:txBody>
      </p:sp>
      <p:sp>
        <p:nvSpPr>
          <p:cNvPr id="3" name="Content Placeholder 2"/>
          <p:cNvSpPr>
            <a:spLocks noGrp="1"/>
          </p:cNvSpPr>
          <p:nvPr>
            <p:ph idx="1"/>
          </p:nvPr>
        </p:nvSpPr>
        <p:spPr>
          <a:xfrm>
            <a:off x="838200" y="1825625"/>
            <a:ext cx="5053149" cy="4351338"/>
          </a:xfrm>
        </p:spPr>
        <p:txBody>
          <a:bodyPr>
            <a:normAutofit fontScale="92500" lnSpcReduction="10000"/>
          </a:bodyPr>
          <a:lstStyle/>
          <a:p>
            <a:r>
              <a:rPr lang="en-GB" dirty="0" smtClean="0"/>
              <a:t>A 3 turn, 500 MeV, 20 mA beam current ERL.</a:t>
            </a:r>
          </a:p>
          <a:p>
            <a:r>
              <a:rPr lang="en-GB" dirty="0" smtClean="0"/>
              <a:t>Has a number of applications including as a test facility for the </a:t>
            </a:r>
            <a:r>
              <a:rPr lang="en-GB" dirty="0" err="1" smtClean="0"/>
              <a:t>LHeC</a:t>
            </a:r>
            <a:r>
              <a:rPr lang="en-GB" dirty="0" smtClean="0"/>
              <a:t>. Its role as a test facility for the </a:t>
            </a:r>
            <a:r>
              <a:rPr lang="en-GB" dirty="0" err="1" smtClean="0"/>
              <a:t>LHeC</a:t>
            </a:r>
            <a:r>
              <a:rPr lang="en-GB" dirty="0" smtClean="0"/>
              <a:t> is the origin of several of the requirements in the specification.</a:t>
            </a:r>
          </a:p>
          <a:p>
            <a:r>
              <a:rPr lang="en-GB" dirty="0" smtClean="0"/>
              <a:t>Uses the same 802 MHz SRF cavities as the </a:t>
            </a:r>
            <a:r>
              <a:rPr lang="en-GB" dirty="0" err="1" smtClean="0"/>
              <a:t>LHeC</a:t>
            </a:r>
            <a:r>
              <a:rPr lang="en-GB" dirty="0" smtClean="0"/>
              <a:t>.</a:t>
            </a:r>
          </a:p>
          <a:p>
            <a:r>
              <a:rPr lang="en-GB" dirty="0" smtClean="0"/>
              <a:t>Planned to be located at </a:t>
            </a:r>
            <a:r>
              <a:rPr lang="en-GB" dirty="0" err="1" smtClean="0"/>
              <a:t>IJCLab</a:t>
            </a:r>
            <a:r>
              <a:rPr lang="en-GB" dirty="0" smtClean="0"/>
              <a:t> in </a:t>
            </a:r>
            <a:r>
              <a:rPr lang="en-GB" dirty="0" err="1" smtClean="0"/>
              <a:t>Orsay</a:t>
            </a:r>
            <a:r>
              <a:rPr lang="en-GB" dirty="0" smtClean="0"/>
              <a:t>.</a:t>
            </a:r>
            <a:endParaRPr lang="en-GB" dirty="0"/>
          </a:p>
        </p:txBody>
      </p:sp>
      <p:pic>
        <p:nvPicPr>
          <p:cNvPr id="7" name="Picture 6"/>
          <p:cNvPicPr>
            <a:picLocks noChangeAspect="1"/>
          </p:cNvPicPr>
          <p:nvPr/>
        </p:nvPicPr>
        <p:blipFill rotWithShape="1">
          <a:blip r:embed="rId2"/>
          <a:srcRect l="2878" t="18617" r="1923" b="3472"/>
          <a:stretch/>
        </p:blipFill>
        <p:spPr>
          <a:xfrm>
            <a:off x="6300793" y="2189259"/>
            <a:ext cx="5683163" cy="2479481"/>
          </a:xfrm>
          <a:prstGeom prst="rect">
            <a:avLst/>
          </a:prstGeom>
        </p:spPr>
      </p:pic>
    </p:spTree>
    <p:extLst>
      <p:ext uri="{BB962C8B-B14F-4D97-AF65-F5344CB8AC3E}">
        <p14:creationId xmlns:p14="http://schemas.microsoft.com/office/powerpoint/2010/main" val="1213526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of merger </a:t>
            </a:r>
            <a:r>
              <a:rPr lang="en-GB" dirty="0" err="1" smtClean="0"/>
              <a:t>pareto</a:t>
            </a:r>
            <a:r>
              <a:rPr lang="en-GB" dirty="0" smtClean="0"/>
              <a:t> fronts</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095" r="9122"/>
          <a:stretch/>
        </p:blipFill>
        <p:spPr>
          <a:xfrm>
            <a:off x="2203263" y="1690688"/>
            <a:ext cx="6696635" cy="4892992"/>
          </a:xfrm>
          <a:prstGeom prst="rect">
            <a:avLst/>
          </a:prstGeom>
        </p:spPr>
      </p:pic>
    </p:spTree>
    <p:extLst>
      <p:ext uri="{BB962C8B-B14F-4D97-AF65-F5344CB8AC3E}">
        <p14:creationId xmlns:p14="http://schemas.microsoft.com/office/powerpoint/2010/main" val="2509714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RMS beam parameters</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401" r="8408"/>
          <a:stretch/>
        </p:blipFill>
        <p:spPr>
          <a:xfrm>
            <a:off x="1184361" y="1337809"/>
            <a:ext cx="3688085" cy="269460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401" r="8631"/>
          <a:stretch/>
        </p:blipFill>
        <p:spPr>
          <a:xfrm>
            <a:off x="1034137" y="4032417"/>
            <a:ext cx="3838309" cy="281121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700" r="8631"/>
          <a:stretch/>
        </p:blipFill>
        <p:spPr>
          <a:xfrm>
            <a:off x="7049582" y="1337809"/>
            <a:ext cx="3691409" cy="269460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0401" r="8854"/>
          <a:stretch/>
        </p:blipFill>
        <p:spPr>
          <a:xfrm>
            <a:off x="7049582" y="4032418"/>
            <a:ext cx="3691409" cy="2710248"/>
          </a:xfrm>
          <a:prstGeom prst="rect">
            <a:avLst/>
          </a:prstGeom>
        </p:spPr>
      </p:pic>
    </p:spTree>
    <p:extLst>
      <p:ext uri="{BB962C8B-B14F-4D97-AF65-F5344CB8AC3E}">
        <p14:creationId xmlns:p14="http://schemas.microsoft.com/office/powerpoint/2010/main" val="285977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RMS beam sizes</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401" r="8408"/>
          <a:stretch/>
        </p:blipFill>
        <p:spPr>
          <a:xfrm>
            <a:off x="1184361" y="1337809"/>
            <a:ext cx="3688085" cy="269460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401" r="8631"/>
          <a:stretch/>
        </p:blipFill>
        <p:spPr>
          <a:xfrm>
            <a:off x="1034137" y="4032417"/>
            <a:ext cx="3838309" cy="2811217"/>
          </a:xfrm>
          <a:prstGeom prst="rect">
            <a:avLst/>
          </a:prstGeom>
        </p:spPr>
      </p:pic>
      <p:sp>
        <p:nvSpPr>
          <p:cNvPr id="7" name="TextBox 6"/>
          <p:cNvSpPr txBox="1"/>
          <p:nvPr/>
        </p:nvSpPr>
        <p:spPr>
          <a:xfrm>
            <a:off x="8899900" y="6035040"/>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8" name="TextBox 7"/>
          <p:cNvSpPr txBox="1"/>
          <p:nvPr/>
        </p:nvSpPr>
        <p:spPr>
          <a:xfrm>
            <a:off x="6096000" y="3465513"/>
            <a:ext cx="654346" cy="369332"/>
          </a:xfrm>
          <a:prstGeom prst="rect">
            <a:avLst/>
          </a:prstGeom>
          <a:noFill/>
        </p:spPr>
        <p:txBody>
          <a:bodyPr wrap="none" rtlCol="0">
            <a:spAutoFit/>
          </a:bodyPr>
          <a:lstStyle/>
          <a:p>
            <a:r>
              <a:rPr lang="en-GB" dirty="0" smtClean="0"/>
              <a:t>z (m)</a:t>
            </a:r>
            <a:endParaRPr lang="en-GB" dirty="0"/>
          </a:p>
        </p:txBody>
      </p:sp>
    </p:spTree>
    <p:extLst>
      <p:ext uri="{BB962C8B-B14F-4D97-AF65-F5344CB8AC3E}">
        <p14:creationId xmlns:p14="http://schemas.microsoft.com/office/powerpoint/2010/main" val="3193467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RMS transverse emittance</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700" r="8631"/>
          <a:stretch/>
        </p:blipFill>
        <p:spPr>
          <a:xfrm>
            <a:off x="712343" y="2261899"/>
            <a:ext cx="5383657" cy="3929894"/>
          </a:xfrm>
          <a:prstGeom prst="rect">
            <a:avLst/>
          </a:prstGeom>
        </p:spPr>
      </p:pic>
      <p:sp>
        <p:nvSpPr>
          <p:cNvPr id="6" name="TextBox 5"/>
          <p:cNvSpPr txBox="1"/>
          <p:nvPr/>
        </p:nvSpPr>
        <p:spPr>
          <a:xfrm>
            <a:off x="8843554" y="6191793"/>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7" name="TextBox 6"/>
          <p:cNvSpPr txBox="1"/>
          <p:nvPr/>
        </p:nvSpPr>
        <p:spPr>
          <a:xfrm>
            <a:off x="6270925" y="3857514"/>
            <a:ext cx="401264" cy="369332"/>
          </a:xfrm>
          <a:prstGeom prst="rect">
            <a:avLst/>
          </a:prstGeom>
          <a:noFill/>
        </p:spPr>
        <p:txBody>
          <a:bodyPr wrap="none" rtlCol="0">
            <a:spAutoFit/>
          </a:bodyPr>
          <a:lstStyle/>
          <a:p>
            <a:r>
              <a:rPr lang="en-GB" dirty="0" err="1" smtClean="0"/>
              <a:t>px</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87815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RMS longitudinal phase space</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401" r="8854"/>
          <a:stretch/>
        </p:blipFill>
        <p:spPr>
          <a:xfrm>
            <a:off x="838200" y="2151367"/>
            <a:ext cx="5076133" cy="3726918"/>
          </a:xfrm>
          <a:prstGeom prst="rect">
            <a:avLst/>
          </a:prstGeom>
        </p:spPr>
      </p:pic>
      <p:sp>
        <p:nvSpPr>
          <p:cNvPr id="6" name="TextBox 5"/>
          <p:cNvSpPr txBox="1"/>
          <p:nvPr/>
        </p:nvSpPr>
        <p:spPr>
          <a:xfrm>
            <a:off x="9006843" y="6008915"/>
            <a:ext cx="654346" cy="369332"/>
          </a:xfrm>
          <a:prstGeom prst="rect">
            <a:avLst/>
          </a:prstGeom>
          <a:noFill/>
        </p:spPr>
        <p:txBody>
          <a:bodyPr wrap="none" rtlCol="0">
            <a:spAutoFit/>
          </a:bodyPr>
          <a:lstStyle/>
          <a:p>
            <a:r>
              <a:rPr lang="en-GB" dirty="0" smtClean="0"/>
              <a:t>z</a:t>
            </a:r>
            <a:r>
              <a:rPr lang="en-GB" smtClean="0"/>
              <a:t> </a:t>
            </a:r>
            <a:r>
              <a:rPr lang="en-GB" dirty="0" smtClean="0"/>
              <a:t>(m)</a:t>
            </a:r>
            <a:endParaRPr lang="en-GB" dirty="0"/>
          </a:p>
        </p:txBody>
      </p:sp>
      <p:sp>
        <p:nvSpPr>
          <p:cNvPr id="7" name="TextBox 6"/>
          <p:cNvSpPr txBox="1"/>
          <p:nvPr/>
        </p:nvSpPr>
        <p:spPr>
          <a:xfrm>
            <a:off x="6310645" y="3665135"/>
            <a:ext cx="394723" cy="369332"/>
          </a:xfrm>
          <a:prstGeom prst="rect">
            <a:avLst/>
          </a:prstGeom>
          <a:noFill/>
        </p:spPr>
        <p:txBody>
          <a:bodyPr wrap="none" rtlCol="0">
            <a:spAutoFit/>
          </a:bodyPr>
          <a:lstStyle/>
          <a:p>
            <a:r>
              <a:rPr lang="en-GB" dirty="0" err="1" smtClean="0"/>
              <a:t>pz</a:t>
            </a:r>
            <a:endParaRPr lang="en-GB" dirty="0"/>
          </a:p>
        </p:txBody>
      </p:sp>
    </p:spTree>
    <p:extLst>
      <p:ext uri="{BB962C8B-B14F-4D97-AF65-F5344CB8AC3E}">
        <p14:creationId xmlns:p14="http://schemas.microsoft.com/office/powerpoint/2010/main" val="3857467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status and general plans</a:t>
            </a:r>
            <a:endParaRPr lang="en-GB" dirty="0"/>
          </a:p>
        </p:txBody>
      </p:sp>
      <p:sp>
        <p:nvSpPr>
          <p:cNvPr id="3" name="Content Placeholder 2"/>
          <p:cNvSpPr>
            <a:spLocks noGrp="1"/>
          </p:cNvSpPr>
          <p:nvPr>
            <p:ph idx="1"/>
          </p:nvPr>
        </p:nvSpPr>
        <p:spPr/>
        <p:txBody>
          <a:bodyPr>
            <a:normAutofit fontScale="92500"/>
          </a:bodyPr>
          <a:lstStyle/>
          <a:p>
            <a:r>
              <a:rPr lang="en-GB" dirty="0" smtClean="0"/>
              <a:t>There is currently a functional gun optimisation as well as the tools to redo that optimisation if it becomes </a:t>
            </a:r>
            <a:r>
              <a:rPr lang="en-GB" dirty="0" err="1" smtClean="0"/>
              <a:t>neccesary</a:t>
            </a:r>
            <a:r>
              <a:rPr lang="en-GB" dirty="0" smtClean="0"/>
              <a:t>. </a:t>
            </a:r>
          </a:p>
          <a:p>
            <a:r>
              <a:rPr lang="en-GB" dirty="0" smtClean="0"/>
              <a:t>A 5 cavity injector optimisation exists and meets the requirements. A possible change to a 4 cavity </a:t>
            </a:r>
            <a:r>
              <a:rPr lang="en-GB" dirty="0" err="1" smtClean="0"/>
              <a:t>cryomodule</a:t>
            </a:r>
            <a:r>
              <a:rPr lang="en-GB" dirty="0" smtClean="0"/>
              <a:t> would mean that a new optimisation will be needed. The tools for doing that re-optimisation are in place.</a:t>
            </a:r>
          </a:p>
          <a:p>
            <a:r>
              <a:rPr lang="en-GB" dirty="0" smtClean="0"/>
              <a:t>A merger solution does exist although further work is needed. The CSR and phase slippage should be investigated</a:t>
            </a:r>
            <a:r>
              <a:rPr lang="en-GB" dirty="0" smtClean="0"/>
              <a:t>. Either the implications of the current optimisation on the beam dynamics in the main lattice should be investigated or possibly modifying some of the requirements on the merger which might open up alternative schemes.</a:t>
            </a:r>
            <a:endParaRPr lang="en-GB" dirty="0"/>
          </a:p>
        </p:txBody>
      </p:sp>
    </p:spTree>
    <p:extLst>
      <p:ext uri="{BB962C8B-B14F-4D97-AF65-F5344CB8AC3E}">
        <p14:creationId xmlns:p14="http://schemas.microsoft.com/office/powerpoint/2010/main" val="1040105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Additional material</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45223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Injector transverse phase space evolution</a:t>
            </a:r>
            <a:endParaRPr lang="en-GB" dirty="0"/>
          </a:p>
        </p:txBody>
      </p:sp>
      <p:sp>
        <p:nvSpPr>
          <p:cNvPr id="7" name="TextBox 6"/>
          <p:cNvSpPr txBox="1"/>
          <p:nvPr/>
        </p:nvSpPr>
        <p:spPr>
          <a:xfrm>
            <a:off x="5635170" y="6169342"/>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8" name="TextBox 7"/>
          <p:cNvSpPr txBox="1"/>
          <p:nvPr/>
        </p:nvSpPr>
        <p:spPr>
          <a:xfrm>
            <a:off x="3070241" y="3766643"/>
            <a:ext cx="401264" cy="369332"/>
          </a:xfrm>
          <a:prstGeom prst="rect">
            <a:avLst/>
          </a:prstGeom>
          <a:noFill/>
        </p:spPr>
        <p:txBody>
          <a:bodyPr wrap="none" rtlCol="0">
            <a:spAutoFit/>
          </a:bodyPr>
          <a:lstStyle/>
          <a:p>
            <a:r>
              <a:rPr lang="en-GB" dirty="0" err="1" smtClean="0"/>
              <a:t>px</a:t>
            </a:r>
            <a:endParaRPr lang="en-GB" dirty="0"/>
          </a:p>
        </p:txBody>
      </p:sp>
    </p:spTree>
    <p:extLst>
      <p:ext uri="{BB962C8B-B14F-4D97-AF65-F5344CB8AC3E}">
        <p14:creationId xmlns:p14="http://schemas.microsoft.com/office/powerpoint/2010/main" val="1443667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Injector longitudinal phase space evolution</a:t>
            </a:r>
            <a:endParaRPr lang="en-GB" dirty="0"/>
          </a:p>
        </p:txBody>
      </p:sp>
      <p:sp>
        <p:nvSpPr>
          <p:cNvPr id="7" name="TextBox 6"/>
          <p:cNvSpPr txBox="1"/>
          <p:nvPr/>
        </p:nvSpPr>
        <p:spPr>
          <a:xfrm>
            <a:off x="5694179" y="6155715"/>
            <a:ext cx="654346" cy="369332"/>
          </a:xfrm>
          <a:prstGeom prst="rect">
            <a:avLst/>
          </a:prstGeom>
          <a:noFill/>
        </p:spPr>
        <p:txBody>
          <a:bodyPr wrap="none" rtlCol="0">
            <a:spAutoFit/>
          </a:bodyPr>
          <a:lstStyle/>
          <a:p>
            <a:r>
              <a:rPr lang="en-GB" dirty="0" smtClean="0"/>
              <a:t>z (m)</a:t>
            </a:r>
            <a:endParaRPr lang="en-GB" dirty="0"/>
          </a:p>
        </p:txBody>
      </p:sp>
      <p:sp>
        <p:nvSpPr>
          <p:cNvPr id="8" name="TextBox 7"/>
          <p:cNvSpPr txBox="1"/>
          <p:nvPr/>
        </p:nvSpPr>
        <p:spPr>
          <a:xfrm>
            <a:off x="3320182" y="3795685"/>
            <a:ext cx="394723" cy="369332"/>
          </a:xfrm>
          <a:prstGeom prst="rect">
            <a:avLst/>
          </a:prstGeom>
          <a:noFill/>
        </p:spPr>
        <p:txBody>
          <a:bodyPr wrap="none" rtlCol="0">
            <a:spAutoFit/>
          </a:bodyPr>
          <a:lstStyle/>
          <a:p>
            <a:r>
              <a:rPr lang="en-GB" dirty="0" err="1" smtClean="0"/>
              <a:t>pz</a:t>
            </a:r>
            <a:endParaRPr lang="en-GB" dirty="0"/>
          </a:p>
        </p:txBody>
      </p:sp>
    </p:spTree>
    <p:extLst>
      <p:ext uri="{BB962C8B-B14F-4D97-AF65-F5344CB8AC3E}">
        <p14:creationId xmlns:p14="http://schemas.microsoft.com/office/powerpoint/2010/main" val="4095525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Injector charge distribution evolution</a:t>
            </a:r>
            <a:endParaRPr lang="en-GB" dirty="0"/>
          </a:p>
        </p:txBody>
      </p:sp>
      <p:sp>
        <p:nvSpPr>
          <p:cNvPr id="9" name="TextBox 8"/>
          <p:cNvSpPr txBox="1"/>
          <p:nvPr/>
        </p:nvSpPr>
        <p:spPr>
          <a:xfrm>
            <a:off x="3032356" y="3847281"/>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10" name="TextBox 9"/>
          <p:cNvSpPr txBox="1"/>
          <p:nvPr/>
        </p:nvSpPr>
        <p:spPr>
          <a:xfrm>
            <a:off x="5913669" y="6329361"/>
            <a:ext cx="654346" cy="369332"/>
          </a:xfrm>
          <a:prstGeom prst="rect">
            <a:avLst/>
          </a:prstGeom>
          <a:noFill/>
        </p:spPr>
        <p:txBody>
          <a:bodyPr wrap="none" rtlCol="0">
            <a:spAutoFit/>
          </a:bodyPr>
          <a:lstStyle/>
          <a:p>
            <a:r>
              <a:rPr lang="en-GB" dirty="0" smtClean="0"/>
              <a:t>z (m)</a:t>
            </a:r>
            <a:endParaRPr lang="en-GB" dirty="0"/>
          </a:p>
        </p:txBody>
      </p:sp>
    </p:spTree>
    <p:extLst>
      <p:ext uri="{BB962C8B-B14F-4D97-AF65-F5344CB8AC3E}">
        <p14:creationId xmlns:p14="http://schemas.microsoft.com/office/powerpoint/2010/main" val="165212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PERLE injector specification</a:t>
            </a:r>
            <a:endParaRPr lang="en-GB" dirty="0"/>
          </a:p>
        </p:txBody>
      </p:sp>
      <p:graphicFrame>
        <p:nvGraphicFramePr>
          <p:cNvPr id="5" name="Table 4"/>
          <p:cNvGraphicFramePr>
            <a:graphicFrameLocks noGrp="1"/>
          </p:cNvGraphicFramePr>
          <p:nvPr>
            <p:extLst/>
          </p:nvPr>
        </p:nvGraphicFramePr>
        <p:xfrm>
          <a:off x="2013858" y="1690688"/>
          <a:ext cx="8164284" cy="3830792"/>
        </p:xfrm>
        <a:graphic>
          <a:graphicData uri="http://schemas.openxmlformats.org/drawingml/2006/table">
            <a:tbl>
              <a:tblPr firstRow="1" bandRow="1">
                <a:tableStyleId>{5C22544A-7EE6-4342-B048-85BDC9FD1C3A}</a:tableStyleId>
              </a:tblPr>
              <a:tblGrid>
                <a:gridCol w="4082142">
                  <a:extLst>
                    <a:ext uri="{9D8B030D-6E8A-4147-A177-3AD203B41FA5}">
                      <a16:colId xmlns:a16="http://schemas.microsoft.com/office/drawing/2014/main" val="932484189"/>
                    </a:ext>
                  </a:extLst>
                </a:gridCol>
                <a:gridCol w="4082142">
                  <a:extLst>
                    <a:ext uri="{9D8B030D-6E8A-4147-A177-3AD203B41FA5}">
                      <a16:colId xmlns:a16="http://schemas.microsoft.com/office/drawing/2014/main" val="358466248"/>
                    </a:ext>
                  </a:extLst>
                </a:gridCol>
              </a:tblGrid>
              <a:tr h="478849">
                <a:tc>
                  <a:txBody>
                    <a:bodyPr/>
                    <a:lstStyle/>
                    <a:p>
                      <a:endParaRPr lang="en-GB" sz="1800" dirty="0"/>
                    </a:p>
                  </a:txBody>
                  <a:tcPr marL="28932" marR="28932" marT="14467" marB="14467"/>
                </a:tc>
                <a:tc>
                  <a:txBody>
                    <a:bodyPr/>
                    <a:lstStyle/>
                    <a:p>
                      <a:r>
                        <a:rPr lang="en-GB" sz="2400" dirty="0" smtClean="0"/>
                        <a:t>PERLE Parameters</a:t>
                      </a:r>
                      <a:endParaRPr lang="en-GB" sz="2400" dirty="0"/>
                    </a:p>
                  </a:txBody>
                  <a:tcPr marL="28932" marR="28932" marT="14467" marB="14467"/>
                </a:tc>
                <a:extLst>
                  <a:ext uri="{0D108BD9-81ED-4DB2-BD59-A6C34878D82A}">
                    <a16:rowId xmlns:a16="http://schemas.microsoft.com/office/drawing/2014/main" val="3316848582"/>
                  </a:ext>
                </a:extLst>
              </a:tr>
              <a:tr h="478849">
                <a:tc>
                  <a:txBody>
                    <a:bodyPr/>
                    <a:lstStyle/>
                    <a:p>
                      <a:r>
                        <a:rPr lang="en-GB" sz="2400" dirty="0" smtClean="0"/>
                        <a:t>Injection energy</a:t>
                      </a:r>
                      <a:endParaRPr lang="en-GB" sz="2400" dirty="0"/>
                    </a:p>
                  </a:txBody>
                  <a:tcPr marL="28932" marR="28932" marT="14467" marB="14467"/>
                </a:tc>
                <a:tc>
                  <a:txBody>
                    <a:bodyPr/>
                    <a:lstStyle/>
                    <a:p>
                      <a:r>
                        <a:rPr lang="en-GB" sz="2400" dirty="0" smtClean="0"/>
                        <a:t>7 MeV</a:t>
                      </a:r>
                      <a:endParaRPr lang="en-GB" sz="2400" dirty="0"/>
                    </a:p>
                  </a:txBody>
                  <a:tcPr marL="28932" marR="28932" marT="14467" marB="14467"/>
                </a:tc>
                <a:extLst>
                  <a:ext uri="{0D108BD9-81ED-4DB2-BD59-A6C34878D82A}">
                    <a16:rowId xmlns:a16="http://schemas.microsoft.com/office/drawing/2014/main" val="252495761"/>
                  </a:ext>
                </a:extLst>
              </a:tr>
              <a:tr h="478849">
                <a:tc>
                  <a:txBody>
                    <a:bodyPr/>
                    <a:lstStyle/>
                    <a:p>
                      <a:r>
                        <a:rPr lang="en-GB" sz="2400" b="0" dirty="0" smtClean="0"/>
                        <a:t>Bunch charge</a:t>
                      </a:r>
                      <a:endParaRPr lang="en-GB" sz="2400" b="0" dirty="0"/>
                    </a:p>
                  </a:txBody>
                  <a:tcPr marL="28932" marR="28932" marT="14467" marB="14467"/>
                </a:tc>
                <a:tc>
                  <a:txBody>
                    <a:bodyPr/>
                    <a:lstStyle/>
                    <a:p>
                      <a:r>
                        <a:rPr lang="en-GB" sz="2400" b="0" dirty="0" smtClean="0"/>
                        <a:t>500 </a:t>
                      </a:r>
                      <a:r>
                        <a:rPr lang="en-GB" sz="2400" b="0" dirty="0" err="1" smtClean="0"/>
                        <a:t>pC</a:t>
                      </a:r>
                      <a:endParaRPr lang="en-GB" sz="2400" b="0" dirty="0"/>
                    </a:p>
                  </a:txBody>
                  <a:tcPr marL="28932" marR="28932" marT="14467" marB="14467"/>
                </a:tc>
                <a:extLst>
                  <a:ext uri="{0D108BD9-81ED-4DB2-BD59-A6C34878D82A}">
                    <a16:rowId xmlns:a16="http://schemas.microsoft.com/office/drawing/2014/main" val="1624630065"/>
                  </a:ext>
                </a:extLst>
              </a:tr>
              <a:tr h="478849">
                <a:tc>
                  <a:txBody>
                    <a:bodyPr/>
                    <a:lstStyle/>
                    <a:p>
                      <a:r>
                        <a:rPr lang="en-GB" sz="2400" b="0" dirty="0" smtClean="0"/>
                        <a:t>Bunc</a:t>
                      </a:r>
                      <a:r>
                        <a:rPr lang="en-GB" sz="2400" b="0" baseline="0" dirty="0" smtClean="0"/>
                        <a:t>h repetition rate</a:t>
                      </a:r>
                      <a:endParaRPr lang="en-GB" sz="2400" b="0" dirty="0"/>
                    </a:p>
                  </a:txBody>
                  <a:tcPr marL="28932" marR="28932" marT="14467" marB="14467"/>
                </a:tc>
                <a:tc>
                  <a:txBody>
                    <a:bodyPr/>
                    <a:lstStyle/>
                    <a:p>
                      <a:r>
                        <a:rPr lang="en-GB" sz="2400" b="0" dirty="0" smtClean="0"/>
                        <a:t>40.1 MHz</a:t>
                      </a:r>
                      <a:endParaRPr lang="en-GB" sz="2400" b="0" dirty="0"/>
                    </a:p>
                  </a:txBody>
                  <a:tcPr marL="28932" marR="28932" marT="14467" marB="14467"/>
                </a:tc>
                <a:extLst>
                  <a:ext uri="{0D108BD9-81ED-4DB2-BD59-A6C34878D82A}">
                    <a16:rowId xmlns:a16="http://schemas.microsoft.com/office/drawing/2014/main" val="1101522357"/>
                  </a:ext>
                </a:extLst>
              </a:tr>
              <a:tr h="478849">
                <a:tc>
                  <a:txBody>
                    <a:bodyPr/>
                    <a:lstStyle/>
                    <a:p>
                      <a:r>
                        <a:rPr lang="en-GB" sz="2400" dirty="0" smtClean="0"/>
                        <a:t>Average</a:t>
                      </a:r>
                      <a:r>
                        <a:rPr lang="en-GB" sz="2400" baseline="0" dirty="0" smtClean="0"/>
                        <a:t> c</a:t>
                      </a:r>
                      <a:r>
                        <a:rPr lang="en-GB" sz="2400" dirty="0" smtClean="0"/>
                        <a:t>urrent</a:t>
                      </a:r>
                      <a:endParaRPr lang="en-GB" sz="2400" dirty="0"/>
                    </a:p>
                  </a:txBody>
                  <a:tcPr marL="28932" marR="28932" marT="14467" marB="14467"/>
                </a:tc>
                <a:tc>
                  <a:txBody>
                    <a:bodyPr/>
                    <a:lstStyle/>
                    <a:p>
                      <a:r>
                        <a:rPr lang="en-GB" sz="2400" dirty="0" smtClean="0"/>
                        <a:t>20 mA</a:t>
                      </a:r>
                      <a:endParaRPr lang="en-GB" sz="2400" dirty="0"/>
                    </a:p>
                  </a:txBody>
                  <a:tcPr marL="28932" marR="28932" marT="14467" marB="14467"/>
                </a:tc>
                <a:extLst>
                  <a:ext uri="{0D108BD9-81ED-4DB2-BD59-A6C34878D82A}">
                    <a16:rowId xmlns:a16="http://schemas.microsoft.com/office/drawing/2014/main" val="4233947988"/>
                  </a:ext>
                </a:extLst>
              </a:tr>
              <a:tr h="478849">
                <a:tc>
                  <a:txBody>
                    <a:bodyPr/>
                    <a:lstStyle/>
                    <a:p>
                      <a:r>
                        <a:rPr lang="en-GB" sz="2400" dirty="0" smtClean="0"/>
                        <a:t>RMS bunch</a:t>
                      </a:r>
                      <a:r>
                        <a:rPr lang="en-GB" sz="2400" baseline="0" dirty="0" smtClean="0"/>
                        <a:t> length</a:t>
                      </a:r>
                      <a:endParaRPr lang="en-GB" sz="2400" dirty="0"/>
                    </a:p>
                  </a:txBody>
                  <a:tcPr marL="28932" marR="28932" marT="14467" marB="14467"/>
                </a:tc>
                <a:tc>
                  <a:txBody>
                    <a:bodyPr/>
                    <a:lstStyle/>
                    <a:p>
                      <a:r>
                        <a:rPr lang="en-GB" sz="2400" dirty="0" smtClean="0"/>
                        <a:t>3 mm</a:t>
                      </a:r>
                      <a:endParaRPr lang="en-GB" sz="2400" dirty="0"/>
                    </a:p>
                  </a:txBody>
                  <a:tcPr marL="28932" marR="28932" marT="14467" marB="14467"/>
                </a:tc>
                <a:extLst>
                  <a:ext uri="{0D108BD9-81ED-4DB2-BD59-A6C34878D82A}">
                    <a16:rowId xmlns:a16="http://schemas.microsoft.com/office/drawing/2014/main" val="1661509109"/>
                  </a:ext>
                </a:extLst>
              </a:tr>
              <a:tr h="478849">
                <a:tc>
                  <a:txBody>
                    <a:bodyPr/>
                    <a:lstStyle/>
                    <a:p>
                      <a:r>
                        <a:rPr lang="en-GB" sz="2400" b="0" dirty="0" smtClean="0"/>
                        <a:t>Emittance</a:t>
                      </a:r>
                      <a:endParaRPr lang="en-GB" sz="2400" b="0" dirty="0"/>
                    </a:p>
                  </a:txBody>
                  <a:tcPr marL="28932" marR="28932" marT="14467" marB="14467"/>
                </a:tc>
                <a:tc>
                  <a:txBody>
                    <a:bodyPr/>
                    <a:lstStyle/>
                    <a:p>
                      <a:r>
                        <a:rPr lang="en-GB" sz="2400" b="0" dirty="0" smtClean="0"/>
                        <a:t>&lt; 6 </a:t>
                      </a:r>
                      <a:r>
                        <a:rPr lang="el-GR" sz="2400" b="0" dirty="0" smtClean="0"/>
                        <a:t>π∙</a:t>
                      </a:r>
                      <a:r>
                        <a:rPr lang="en-GB" sz="2400" b="0" dirty="0" err="1" smtClean="0"/>
                        <a:t>mm∙mrad</a:t>
                      </a:r>
                      <a:endParaRPr lang="en-GB" sz="2400" b="0" dirty="0"/>
                    </a:p>
                  </a:txBody>
                  <a:tcPr marL="28932" marR="28932" marT="14467" marB="14467"/>
                </a:tc>
                <a:extLst>
                  <a:ext uri="{0D108BD9-81ED-4DB2-BD59-A6C34878D82A}">
                    <a16:rowId xmlns:a16="http://schemas.microsoft.com/office/drawing/2014/main" val="2704338603"/>
                  </a:ext>
                </a:extLst>
              </a:tr>
              <a:tr h="478849">
                <a:tc>
                  <a:txBody>
                    <a:bodyPr/>
                    <a:lstStyle/>
                    <a:p>
                      <a:r>
                        <a:rPr lang="en-GB" sz="2400" dirty="0" smtClean="0"/>
                        <a:t>Uncorrelated energy spread</a:t>
                      </a:r>
                      <a:endParaRPr lang="en-GB" sz="2400" dirty="0"/>
                    </a:p>
                  </a:txBody>
                  <a:tcPr marL="28932" marR="28932" marT="14467" marB="14467"/>
                </a:tc>
                <a:tc>
                  <a:txBody>
                    <a:bodyPr/>
                    <a:lstStyle/>
                    <a:p>
                      <a:r>
                        <a:rPr lang="en-GB" sz="2400" dirty="0" smtClean="0"/>
                        <a:t>&lt; 10 </a:t>
                      </a:r>
                      <a:r>
                        <a:rPr lang="en-GB" sz="2400" dirty="0" err="1" smtClean="0"/>
                        <a:t>keV</a:t>
                      </a:r>
                      <a:endParaRPr lang="en-GB" sz="2400" dirty="0"/>
                    </a:p>
                  </a:txBody>
                  <a:tcPr marL="28932" marR="28932" marT="14467" marB="14467"/>
                </a:tc>
                <a:extLst>
                  <a:ext uri="{0D108BD9-81ED-4DB2-BD59-A6C34878D82A}">
                    <a16:rowId xmlns:a16="http://schemas.microsoft.com/office/drawing/2014/main" val="2808336824"/>
                  </a:ext>
                </a:extLst>
              </a:tr>
            </a:tbl>
          </a:graphicData>
        </a:graphic>
      </p:graphicFrame>
    </p:spTree>
    <p:extLst>
      <p:ext uri="{BB962C8B-B14F-4D97-AF65-F5344CB8AC3E}">
        <p14:creationId xmlns:p14="http://schemas.microsoft.com/office/powerpoint/2010/main" val="3164871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Injector charge distribution slices evolution</a:t>
            </a:r>
            <a:endParaRPr lang="en-GB" dirty="0"/>
          </a:p>
        </p:txBody>
      </p:sp>
      <p:sp>
        <p:nvSpPr>
          <p:cNvPr id="5" name="TextBox 4"/>
          <p:cNvSpPr txBox="1"/>
          <p:nvPr/>
        </p:nvSpPr>
        <p:spPr>
          <a:xfrm>
            <a:off x="2171458" y="3751830"/>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6" name="TextBox 5"/>
          <p:cNvSpPr txBox="1"/>
          <p:nvPr/>
        </p:nvSpPr>
        <p:spPr>
          <a:xfrm>
            <a:off x="5987836" y="6064686"/>
            <a:ext cx="654346" cy="369332"/>
          </a:xfrm>
          <a:prstGeom prst="rect">
            <a:avLst/>
          </a:prstGeom>
          <a:noFill/>
        </p:spPr>
        <p:txBody>
          <a:bodyPr wrap="none" rtlCol="0">
            <a:spAutoFit/>
          </a:bodyPr>
          <a:lstStyle/>
          <a:p>
            <a:r>
              <a:rPr lang="en-GB" dirty="0" smtClean="0"/>
              <a:t>z (m)</a:t>
            </a:r>
            <a:endParaRPr lang="en-GB" dirty="0"/>
          </a:p>
        </p:txBody>
      </p:sp>
    </p:spTree>
    <p:extLst>
      <p:ext uri="{BB962C8B-B14F-4D97-AF65-F5344CB8AC3E}">
        <p14:creationId xmlns:p14="http://schemas.microsoft.com/office/powerpoint/2010/main" val="2918627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Injector charge distribution evolution</a:t>
            </a:r>
            <a:endParaRPr lang="en-GB" dirty="0"/>
          </a:p>
        </p:txBody>
      </p:sp>
      <p:sp>
        <p:nvSpPr>
          <p:cNvPr id="5" name="TextBox 4"/>
          <p:cNvSpPr txBox="1"/>
          <p:nvPr/>
        </p:nvSpPr>
        <p:spPr>
          <a:xfrm>
            <a:off x="2960919" y="3919141"/>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6" name="TextBox 5"/>
          <p:cNvSpPr txBox="1"/>
          <p:nvPr/>
        </p:nvSpPr>
        <p:spPr>
          <a:xfrm>
            <a:off x="6031333" y="6200378"/>
            <a:ext cx="654346" cy="369332"/>
          </a:xfrm>
          <a:prstGeom prst="rect">
            <a:avLst/>
          </a:prstGeom>
          <a:noFill/>
        </p:spPr>
        <p:txBody>
          <a:bodyPr wrap="none" rtlCol="0">
            <a:spAutoFit/>
          </a:bodyPr>
          <a:lstStyle/>
          <a:p>
            <a:r>
              <a:rPr lang="en-GB" dirty="0" smtClean="0"/>
              <a:t>z (m)</a:t>
            </a:r>
            <a:endParaRPr lang="en-GB" dirty="0"/>
          </a:p>
        </p:txBody>
      </p:sp>
    </p:spTree>
    <p:extLst>
      <p:ext uri="{BB962C8B-B14F-4D97-AF65-F5344CB8AC3E}">
        <p14:creationId xmlns:p14="http://schemas.microsoft.com/office/powerpoint/2010/main" val="2144542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 dipole merger charge distribution evolution</a:t>
            </a:r>
            <a:endParaRPr lang="en-GB" dirty="0"/>
          </a:p>
        </p:txBody>
      </p:sp>
      <p:sp>
        <p:nvSpPr>
          <p:cNvPr id="7" name="TextBox 6"/>
          <p:cNvSpPr txBox="1"/>
          <p:nvPr/>
        </p:nvSpPr>
        <p:spPr>
          <a:xfrm>
            <a:off x="5764819" y="6488668"/>
            <a:ext cx="654346" cy="369332"/>
          </a:xfrm>
          <a:prstGeom prst="rect">
            <a:avLst/>
          </a:prstGeom>
          <a:noFill/>
        </p:spPr>
        <p:txBody>
          <a:bodyPr wrap="none" rtlCol="0">
            <a:spAutoFit/>
          </a:bodyPr>
          <a:lstStyle/>
          <a:p>
            <a:r>
              <a:rPr lang="en-GB" dirty="0"/>
              <a:t>z</a:t>
            </a:r>
            <a:r>
              <a:rPr lang="en-GB" dirty="0" smtClean="0"/>
              <a:t> (m)</a:t>
            </a:r>
            <a:endParaRPr lang="en-GB" dirty="0"/>
          </a:p>
        </p:txBody>
      </p:sp>
      <p:sp>
        <p:nvSpPr>
          <p:cNvPr id="8" name="TextBox 7"/>
          <p:cNvSpPr txBox="1"/>
          <p:nvPr/>
        </p:nvSpPr>
        <p:spPr>
          <a:xfrm>
            <a:off x="2960919" y="3919141"/>
            <a:ext cx="662361" cy="369332"/>
          </a:xfrm>
          <a:prstGeom prst="rect">
            <a:avLst/>
          </a:prstGeom>
          <a:noFill/>
        </p:spPr>
        <p:txBody>
          <a:bodyPr wrap="none" rtlCol="0">
            <a:spAutoFit/>
          </a:bodyPr>
          <a:lstStyle/>
          <a:p>
            <a:r>
              <a:rPr lang="en-GB" dirty="0"/>
              <a:t>x</a:t>
            </a:r>
            <a:r>
              <a:rPr lang="en-GB" dirty="0" smtClean="0"/>
              <a:t> (m)</a:t>
            </a:r>
            <a:endParaRPr lang="en-GB" dirty="0"/>
          </a:p>
        </p:txBody>
      </p:sp>
    </p:spTree>
    <p:extLst>
      <p:ext uri="{BB962C8B-B14F-4D97-AF65-F5344CB8AC3E}">
        <p14:creationId xmlns:p14="http://schemas.microsoft.com/office/powerpoint/2010/main" val="2999389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 dipole merger x transverse phase space evolution</a:t>
            </a:r>
            <a:endParaRPr lang="en-GB" dirty="0"/>
          </a:p>
        </p:txBody>
      </p:sp>
      <p:sp>
        <p:nvSpPr>
          <p:cNvPr id="7" name="TextBox 6"/>
          <p:cNvSpPr txBox="1"/>
          <p:nvPr/>
        </p:nvSpPr>
        <p:spPr>
          <a:xfrm>
            <a:off x="5800316" y="6191793"/>
            <a:ext cx="662361" cy="369332"/>
          </a:xfrm>
          <a:prstGeom prst="rect">
            <a:avLst/>
          </a:prstGeom>
          <a:noFill/>
        </p:spPr>
        <p:txBody>
          <a:bodyPr wrap="none" rtlCol="0">
            <a:spAutoFit/>
          </a:bodyPr>
          <a:lstStyle/>
          <a:p>
            <a:r>
              <a:rPr lang="en-GB" dirty="0"/>
              <a:t>x</a:t>
            </a:r>
            <a:r>
              <a:rPr lang="en-GB" dirty="0" smtClean="0"/>
              <a:t> (m)</a:t>
            </a:r>
            <a:endParaRPr lang="en-GB" dirty="0"/>
          </a:p>
        </p:txBody>
      </p:sp>
      <p:sp>
        <p:nvSpPr>
          <p:cNvPr id="8" name="TextBox 7"/>
          <p:cNvSpPr txBox="1"/>
          <p:nvPr/>
        </p:nvSpPr>
        <p:spPr>
          <a:xfrm>
            <a:off x="3227687" y="3857514"/>
            <a:ext cx="401264" cy="369332"/>
          </a:xfrm>
          <a:prstGeom prst="rect">
            <a:avLst/>
          </a:prstGeom>
          <a:noFill/>
        </p:spPr>
        <p:txBody>
          <a:bodyPr wrap="none" rtlCol="0">
            <a:spAutoFit/>
          </a:bodyPr>
          <a:lstStyle/>
          <a:p>
            <a:r>
              <a:rPr lang="en-GB" dirty="0" err="1" smtClean="0"/>
              <a:t>px</a:t>
            </a:r>
            <a:endParaRPr lang="en-GB" dirty="0"/>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3234179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 dipole merger longitudinal phase space evolution</a:t>
            </a:r>
            <a:endParaRPr lang="en-GB" dirty="0"/>
          </a:p>
        </p:txBody>
      </p:sp>
      <p:sp>
        <p:nvSpPr>
          <p:cNvPr id="7" name="TextBox 6"/>
          <p:cNvSpPr txBox="1"/>
          <p:nvPr/>
        </p:nvSpPr>
        <p:spPr>
          <a:xfrm>
            <a:off x="5892168" y="6393317"/>
            <a:ext cx="654346" cy="369332"/>
          </a:xfrm>
          <a:prstGeom prst="rect">
            <a:avLst/>
          </a:prstGeom>
          <a:noFill/>
        </p:spPr>
        <p:txBody>
          <a:bodyPr wrap="none" rtlCol="0">
            <a:spAutoFit/>
          </a:bodyPr>
          <a:lstStyle/>
          <a:p>
            <a:r>
              <a:rPr lang="en-GB" dirty="0" smtClean="0"/>
              <a:t>z</a:t>
            </a:r>
            <a:r>
              <a:rPr lang="en-GB" smtClean="0"/>
              <a:t> </a:t>
            </a:r>
            <a:r>
              <a:rPr lang="en-GB" dirty="0" smtClean="0"/>
              <a:t>(m)</a:t>
            </a:r>
            <a:endParaRPr lang="en-GB" dirty="0"/>
          </a:p>
        </p:txBody>
      </p:sp>
      <p:sp>
        <p:nvSpPr>
          <p:cNvPr id="8" name="TextBox 7"/>
          <p:cNvSpPr txBox="1"/>
          <p:nvPr/>
        </p:nvSpPr>
        <p:spPr>
          <a:xfrm>
            <a:off x="3195970" y="4049537"/>
            <a:ext cx="394723" cy="369332"/>
          </a:xfrm>
          <a:prstGeom prst="rect">
            <a:avLst/>
          </a:prstGeom>
          <a:noFill/>
        </p:spPr>
        <p:txBody>
          <a:bodyPr wrap="none" rtlCol="0">
            <a:spAutoFit/>
          </a:bodyPr>
          <a:lstStyle/>
          <a:p>
            <a:r>
              <a:rPr lang="en-GB" dirty="0" err="1" smtClean="0"/>
              <a:t>pz</a:t>
            </a:r>
            <a:endParaRPr lang="en-GB" dirty="0"/>
          </a:p>
        </p:txBody>
      </p:sp>
    </p:spTree>
    <p:extLst>
      <p:ext uri="{BB962C8B-B14F-4D97-AF65-F5344CB8AC3E}">
        <p14:creationId xmlns:p14="http://schemas.microsoft.com/office/powerpoint/2010/main" val="1580940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3 dipoles with 2 quads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20" y="1077369"/>
            <a:ext cx="7159626" cy="5532437"/>
          </a:xfrm>
          <a:prstGeom prst="rect">
            <a:avLst/>
          </a:prstGeom>
        </p:spPr>
      </p:pic>
      <p:pic>
        <p:nvPicPr>
          <p:cNvPr id="5" name="Picture 4"/>
          <p:cNvPicPr>
            <a:picLocks noChangeAspect="1"/>
          </p:cNvPicPr>
          <p:nvPr/>
        </p:nvPicPr>
        <p:blipFill>
          <a:blip r:embed="rId3"/>
          <a:stretch>
            <a:fillRect/>
          </a:stretch>
        </p:blipFill>
        <p:spPr>
          <a:xfrm>
            <a:off x="7940867" y="2169208"/>
            <a:ext cx="3785944" cy="1798476"/>
          </a:xfrm>
          <a:prstGeom prst="rect">
            <a:avLst/>
          </a:prstGeom>
        </p:spPr>
      </p:pic>
    </p:spTree>
    <p:extLst>
      <p:ext uri="{BB962C8B-B14F-4D97-AF65-F5344CB8AC3E}">
        <p14:creationId xmlns:p14="http://schemas.microsoft.com/office/powerpoint/2010/main" val="1843942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3 dipoles with 6 quads</a:t>
            </a:r>
            <a:endParaRPr lang="en-GB" dirty="0"/>
          </a:p>
        </p:txBody>
      </p:sp>
      <p:grpSp>
        <p:nvGrpSpPr>
          <p:cNvPr id="4" name="Group 3"/>
          <p:cNvGrpSpPr/>
          <p:nvPr/>
        </p:nvGrpSpPr>
        <p:grpSpPr>
          <a:xfrm>
            <a:off x="8283049" y="2388915"/>
            <a:ext cx="3391097" cy="1699342"/>
            <a:chOff x="5465056" y="1679070"/>
            <a:chExt cx="4347675" cy="1827954"/>
          </a:xfrm>
        </p:grpSpPr>
        <p:sp>
          <p:nvSpPr>
            <p:cNvPr id="5" name="Rectangle 4"/>
            <p:cNvSpPr/>
            <p:nvPr/>
          </p:nvSpPr>
          <p:spPr>
            <a:xfrm>
              <a:off x="9177747" y="3313928"/>
              <a:ext cx="297527" cy="1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683400" y="2716391"/>
              <a:ext cx="297527" cy="1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61742" y="2701922"/>
              <a:ext cx="297527" cy="1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7" idx="1"/>
            </p:cNvCxnSpPr>
            <p:nvPr/>
          </p:nvCxnSpPr>
          <p:spPr>
            <a:xfrm>
              <a:off x="5465056" y="2374235"/>
              <a:ext cx="496686" cy="424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3"/>
              <a:endCxn id="6" idx="1"/>
            </p:cNvCxnSpPr>
            <p:nvPr/>
          </p:nvCxnSpPr>
          <p:spPr>
            <a:xfrm>
              <a:off x="6259269" y="2798470"/>
              <a:ext cx="1424131" cy="14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5" idx="1"/>
            </p:cNvCxnSpPr>
            <p:nvPr/>
          </p:nvCxnSpPr>
          <p:spPr>
            <a:xfrm>
              <a:off x="7980927" y="2812939"/>
              <a:ext cx="1196820" cy="597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75274" y="3410476"/>
              <a:ext cx="337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67540" y="2610318"/>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1920000">
              <a:off x="8201921" y="2690534"/>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910503" y="2603084"/>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72298" y="2610318"/>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920000">
              <a:off x="8561353" y="2900289"/>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rot="1920000">
              <a:off x="8899133" y="3114577"/>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p:cNvSpPr txBox="1">
              <a:spLocks/>
            </p:cNvSpPr>
            <p:nvPr/>
          </p:nvSpPr>
          <p:spPr>
            <a:xfrm>
              <a:off x="5959668" y="1679070"/>
              <a:ext cx="3771903" cy="837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3 dipoles with </a:t>
              </a:r>
              <a:r>
                <a:rPr lang="en-GB" dirty="0"/>
                <a:t>6</a:t>
              </a:r>
              <a:r>
                <a:rPr lang="en-GB" dirty="0" smtClean="0"/>
                <a:t> quads</a:t>
              </a:r>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91" y="1102170"/>
            <a:ext cx="7448721" cy="5755830"/>
          </a:xfrm>
          <a:prstGeom prst="rect">
            <a:avLst/>
          </a:prstGeom>
        </p:spPr>
      </p:pic>
    </p:spTree>
    <p:extLst>
      <p:ext uri="{BB962C8B-B14F-4D97-AF65-F5344CB8AC3E}">
        <p14:creationId xmlns:p14="http://schemas.microsoft.com/office/powerpoint/2010/main" val="2123182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4 dipole staircase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61" y="949591"/>
            <a:ext cx="7404287" cy="5721495"/>
          </a:xfrm>
          <a:prstGeom prst="rect">
            <a:avLst/>
          </a:prstGeom>
        </p:spPr>
      </p:pic>
      <p:sp>
        <p:nvSpPr>
          <p:cNvPr id="5" name="Content Placeholder 2"/>
          <p:cNvSpPr>
            <a:spLocks noGrp="1"/>
          </p:cNvSpPr>
          <p:nvPr>
            <p:ph idx="1"/>
          </p:nvPr>
        </p:nvSpPr>
        <p:spPr>
          <a:xfrm>
            <a:off x="8872560" y="2422013"/>
            <a:ext cx="2241765" cy="512626"/>
          </a:xfrm>
        </p:spPr>
        <p:txBody>
          <a:bodyPr>
            <a:normAutofit fontScale="77500" lnSpcReduction="20000"/>
          </a:bodyPr>
          <a:lstStyle/>
          <a:p>
            <a:pPr marL="0" indent="0">
              <a:buNone/>
            </a:pPr>
            <a:r>
              <a:rPr lang="en-GB" dirty="0" smtClean="0"/>
              <a:t>4 dipole Staircase</a:t>
            </a:r>
            <a:endParaRPr lang="en-GB" dirty="0"/>
          </a:p>
        </p:txBody>
      </p:sp>
      <p:sp>
        <p:nvSpPr>
          <p:cNvPr id="6" name="Rectangle 5"/>
          <p:cNvSpPr/>
          <p:nvPr/>
        </p:nvSpPr>
        <p:spPr>
          <a:xfrm>
            <a:off x="10364062" y="3634110"/>
            <a:ext cx="297527" cy="1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043981" y="3611207"/>
            <a:ext cx="297527" cy="1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31953" y="2996263"/>
            <a:ext cx="297527" cy="1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7942512" y="3092811"/>
            <a:ext cx="2894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3"/>
            <a:endCxn id="7" idx="1"/>
          </p:cNvCxnSpPr>
          <p:nvPr/>
        </p:nvCxnSpPr>
        <p:spPr>
          <a:xfrm>
            <a:off x="8529480" y="3092811"/>
            <a:ext cx="514501" cy="614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6" idx="1"/>
          </p:cNvCxnSpPr>
          <p:nvPr/>
        </p:nvCxnSpPr>
        <p:spPr>
          <a:xfrm>
            <a:off x="9341508" y="3707755"/>
            <a:ext cx="1022554" cy="22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a:endCxn id="14" idx="1"/>
          </p:cNvCxnSpPr>
          <p:nvPr/>
        </p:nvCxnSpPr>
        <p:spPr>
          <a:xfrm>
            <a:off x="10661589" y="3730658"/>
            <a:ext cx="666085" cy="563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2580000">
            <a:off x="8833596" y="3311819"/>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327674" y="4197158"/>
            <a:ext cx="297527" cy="1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1625201" y="4307108"/>
            <a:ext cx="3063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2580000">
            <a:off x="11082337" y="3919385"/>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503925" y="3483457"/>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801858" y="3480594"/>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0085492" y="3480594"/>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2580000">
            <a:off x="8645310" y="3132208"/>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2580000">
            <a:off x="10887075" y="3763167"/>
            <a:ext cx="109114" cy="389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7301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
            <a:ext cx="10515600" cy="1325563"/>
          </a:xfrm>
        </p:spPr>
        <p:txBody>
          <a:bodyPr/>
          <a:lstStyle/>
          <a:p>
            <a:r>
              <a:rPr lang="en-GB" dirty="0" smtClean="0"/>
              <a:t>Dogleg 3 quads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9" y="878576"/>
            <a:ext cx="7738078" cy="5979424"/>
          </a:xfrm>
          <a:prstGeom prst="rect">
            <a:avLst/>
          </a:prstGeom>
        </p:spPr>
      </p:pic>
      <p:sp>
        <p:nvSpPr>
          <p:cNvPr id="6" name="Rectangle 5"/>
          <p:cNvSpPr/>
          <p:nvPr/>
        </p:nvSpPr>
        <p:spPr>
          <a:xfrm>
            <a:off x="10591044" y="3894740"/>
            <a:ext cx="232065" cy="179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425484" y="3339245"/>
            <a:ext cx="232065" cy="179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endCxn id="7" idx="1"/>
          </p:cNvCxnSpPr>
          <p:nvPr/>
        </p:nvCxnSpPr>
        <p:spPr>
          <a:xfrm>
            <a:off x="9153901" y="3429000"/>
            <a:ext cx="271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6" idx="1"/>
          </p:cNvCxnSpPr>
          <p:nvPr/>
        </p:nvCxnSpPr>
        <p:spPr>
          <a:xfrm>
            <a:off x="9657549" y="3429000"/>
            <a:ext cx="933495" cy="55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823108" y="3984495"/>
            <a:ext cx="26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920000">
            <a:off x="9829919" y="3315207"/>
            <a:ext cx="85107" cy="3620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rot="1920000">
            <a:off x="10110269" y="3510204"/>
            <a:ext cx="85107" cy="3620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rot="1920000">
            <a:off x="10373730" y="3709415"/>
            <a:ext cx="85107" cy="3620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p:cNvSpPr txBox="1">
            <a:spLocks/>
          </p:cNvSpPr>
          <p:nvPr/>
        </p:nvSpPr>
        <p:spPr>
          <a:xfrm>
            <a:off x="8668836" y="2388915"/>
            <a:ext cx="2942007" cy="778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Dogleg with </a:t>
            </a:r>
            <a:r>
              <a:rPr lang="en-GB" dirty="0"/>
              <a:t>3</a:t>
            </a:r>
            <a:r>
              <a:rPr lang="en-GB" dirty="0" smtClean="0"/>
              <a:t> quads</a:t>
            </a:r>
          </a:p>
        </p:txBody>
      </p:sp>
    </p:spTree>
    <p:extLst>
      <p:ext uri="{BB962C8B-B14F-4D97-AF65-F5344CB8AC3E}">
        <p14:creationId xmlns:p14="http://schemas.microsoft.com/office/powerpoint/2010/main" val="4101201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U-bend 1 quad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944" y="1084217"/>
            <a:ext cx="7471954" cy="5773783"/>
          </a:xfrm>
          <a:prstGeom prst="rect">
            <a:avLst/>
          </a:prstGeom>
        </p:spPr>
      </p:pic>
      <p:sp>
        <p:nvSpPr>
          <p:cNvPr id="5" name="Rectangle 4"/>
          <p:cNvSpPr/>
          <p:nvPr/>
        </p:nvSpPr>
        <p:spPr>
          <a:xfrm>
            <a:off x="10496408" y="3961888"/>
            <a:ext cx="232065" cy="179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683192" y="3747246"/>
            <a:ext cx="232065" cy="179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endCxn id="6" idx="1"/>
          </p:cNvCxnSpPr>
          <p:nvPr/>
        </p:nvCxnSpPr>
        <p:spPr>
          <a:xfrm>
            <a:off x="9480494" y="3613373"/>
            <a:ext cx="202698" cy="223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3"/>
            <a:endCxn id="5" idx="1"/>
          </p:cNvCxnSpPr>
          <p:nvPr/>
        </p:nvCxnSpPr>
        <p:spPr>
          <a:xfrm>
            <a:off x="9915257" y="3837001"/>
            <a:ext cx="581151" cy="214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728473" y="4051643"/>
            <a:ext cx="26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840000">
            <a:off x="10203655" y="3773285"/>
            <a:ext cx="61507" cy="36202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txBox="1">
            <a:spLocks/>
          </p:cNvSpPr>
          <p:nvPr/>
        </p:nvSpPr>
        <p:spPr>
          <a:xfrm>
            <a:off x="8684570" y="2650449"/>
            <a:ext cx="3246939" cy="778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Ubend</a:t>
            </a:r>
            <a:r>
              <a:rPr lang="en-GB" dirty="0" smtClean="0"/>
              <a:t> with 1 quad</a:t>
            </a:r>
          </a:p>
        </p:txBody>
      </p:sp>
    </p:spTree>
    <p:extLst>
      <p:ext uri="{BB962C8B-B14F-4D97-AF65-F5344CB8AC3E}">
        <p14:creationId xmlns:p14="http://schemas.microsoft.com/office/powerpoint/2010/main" val="1011669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PERLE injector layout</a:t>
            </a:r>
            <a:endParaRPr lang="en-GB" dirty="0"/>
          </a:p>
        </p:txBody>
      </p:sp>
      <p:sp>
        <p:nvSpPr>
          <p:cNvPr id="3" name="Content Placeholder 2"/>
          <p:cNvSpPr>
            <a:spLocks noGrp="1"/>
          </p:cNvSpPr>
          <p:nvPr>
            <p:ph idx="1"/>
          </p:nvPr>
        </p:nvSpPr>
        <p:spPr>
          <a:xfrm>
            <a:off x="838200" y="1690688"/>
            <a:ext cx="10515600" cy="2289175"/>
          </a:xfrm>
        </p:spPr>
        <p:txBody>
          <a:bodyPr>
            <a:normAutofit fontScale="92500" lnSpcReduction="20000"/>
          </a:bodyPr>
          <a:lstStyle/>
          <a:p>
            <a:r>
              <a:rPr lang="en-GB" dirty="0" smtClean="0"/>
              <a:t>The PERLE injector consists of:</a:t>
            </a:r>
          </a:p>
          <a:p>
            <a:pPr lvl="1"/>
            <a:r>
              <a:rPr lang="en-GB" dirty="0" smtClean="0"/>
              <a:t>350 kV DC photoemission electron gun. Using an alkali </a:t>
            </a:r>
            <a:r>
              <a:rPr lang="en-GB" dirty="0" err="1" smtClean="0"/>
              <a:t>antimonide</a:t>
            </a:r>
            <a:r>
              <a:rPr lang="en-GB" dirty="0" smtClean="0"/>
              <a:t> photocathode for unpolarised operation.</a:t>
            </a:r>
          </a:p>
          <a:p>
            <a:pPr lvl="1"/>
            <a:r>
              <a:rPr lang="en-GB" dirty="0" smtClean="0"/>
              <a:t>A bunching and focusing section consisting of a solenoid, a normal conducting </a:t>
            </a:r>
            <a:r>
              <a:rPr lang="en-GB" dirty="0" err="1" smtClean="0"/>
              <a:t>buncher</a:t>
            </a:r>
            <a:r>
              <a:rPr lang="en-GB" dirty="0" smtClean="0"/>
              <a:t> cavity and then another solenoid.</a:t>
            </a:r>
          </a:p>
          <a:p>
            <a:pPr lvl="1"/>
            <a:r>
              <a:rPr lang="en-GB" dirty="0" smtClean="0"/>
              <a:t>A superconducting booster </a:t>
            </a:r>
            <a:r>
              <a:rPr lang="en-GB" dirty="0" err="1" smtClean="0"/>
              <a:t>linac</a:t>
            </a:r>
            <a:r>
              <a:rPr lang="en-GB" dirty="0" smtClean="0"/>
              <a:t> with 802 MHz cavities with individual control of the amplitudes and phases.</a:t>
            </a:r>
          </a:p>
          <a:p>
            <a:pPr lvl="1"/>
            <a:r>
              <a:rPr lang="en-GB" dirty="0" smtClean="0"/>
              <a:t>Merger to transport the beam into the main ERL.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048" y="3979863"/>
            <a:ext cx="8424791" cy="2666495"/>
          </a:xfrm>
          <a:prstGeom prst="rect">
            <a:avLst/>
          </a:prstGeom>
        </p:spPr>
      </p:pic>
    </p:spTree>
    <p:extLst>
      <p:ext uri="{BB962C8B-B14F-4D97-AF65-F5344CB8AC3E}">
        <p14:creationId xmlns:p14="http://schemas.microsoft.com/office/powerpoint/2010/main" val="1569008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Transverse (x) halo parameter evolution</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507" y="1348082"/>
            <a:ext cx="7044986" cy="5261724"/>
          </a:xfrm>
          <a:prstGeom prst="rect">
            <a:avLst/>
          </a:prstGeom>
        </p:spPr>
      </p:pic>
    </p:spTree>
    <p:extLst>
      <p:ext uri="{BB962C8B-B14F-4D97-AF65-F5344CB8AC3E}">
        <p14:creationId xmlns:p14="http://schemas.microsoft.com/office/powerpoint/2010/main" val="3547324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ALICE electron gun re-optimisation</a:t>
            </a:r>
            <a:endParaRPr lang="en-GB" dirty="0"/>
          </a:p>
        </p:txBody>
      </p:sp>
      <p:sp>
        <p:nvSpPr>
          <p:cNvPr id="9" name="Subtitle 8"/>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074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Re-optimisation of the ALICE electron gun</a:t>
            </a:r>
            <a:endParaRPr lang="en-GB" dirty="0"/>
          </a:p>
        </p:txBody>
      </p:sp>
      <p:sp>
        <p:nvSpPr>
          <p:cNvPr id="3" name="Content Placeholder 2"/>
          <p:cNvSpPr>
            <a:spLocks noGrp="1"/>
          </p:cNvSpPr>
          <p:nvPr>
            <p:ph idx="1"/>
          </p:nvPr>
        </p:nvSpPr>
        <p:spPr>
          <a:xfrm>
            <a:off x="838200" y="1825625"/>
            <a:ext cx="5257800" cy="4351338"/>
          </a:xfrm>
        </p:spPr>
        <p:txBody>
          <a:bodyPr>
            <a:normAutofit fontScale="92500" lnSpcReduction="20000"/>
          </a:bodyPr>
          <a:lstStyle/>
          <a:p>
            <a:r>
              <a:rPr lang="en-GB" dirty="0" smtClean="0"/>
              <a:t>Further work was done to re-optimise the ALICE electron gun.</a:t>
            </a:r>
          </a:p>
          <a:p>
            <a:r>
              <a:rPr lang="en-GB" dirty="0" smtClean="0"/>
              <a:t>This is necessary for two reasons:</a:t>
            </a:r>
          </a:p>
          <a:p>
            <a:pPr lvl="1"/>
            <a:r>
              <a:rPr lang="en-GB" dirty="0" smtClean="0"/>
              <a:t>PERLE operates with a much higher bunch charge of 500 </a:t>
            </a:r>
            <a:r>
              <a:rPr lang="en-GB" dirty="0" err="1" smtClean="0"/>
              <a:t>pC</a:t>
            </a:r>
            <a:r>
              <a:rPr lang="en-GB" dirty="0" smtClean="0"/>
              <a:t> compared to the 80 </a:t>
            </a:r>
            <a:r>
              <a:rPr lang="en-GB" dirty="0" err="1" smtClean="0"/>
              <a:t>pC</a:t>
            </a:r>
            <a:r>
              <a:rPr lang="en-GB" dirty="0" smtClean="0"/>
              <a:t> of ALICE.</a:t>
            </a:r>
          </a:p>
          <a:p>
            <a:pPr lvl="1"/>
            <a:r>
              <a:rPr lang="en-GB" dirty="0" smtClean="0"/>
              <a:t>For polarised operation the gun needs to be operated at a lower voltage, 220 kV, so the gun should be effective at both 220 kV and 350 kV.</a:t>
            </a:r>
          </a:p>
          <a:p>
            <a:r>
              <a:rPr lang="en-GB" dirty="0" smtClean="0"/>
              <a:t>Finding a compromise solution between 350 kV and 220 kV operation was the main goal of the additional work here.</a:t>
            </a:r>
          </a:p>
          <a:p>
            <a:endParaRPr lang="en-GB" dirty="0"/>
          </a:p>
        </p:txBody>
      </p:sp>
      <p:pic>
        <p:nvPicPr>
          <p:cNvPr id="4" name="Picture 3" descr="DL06-042-08"/>
          <p:cNvPicPr>
            <a:picLocks noChangeAspect="1" noChangeArrowheads="1"/>
          </p:cNvPicPr>
          <p:nvPr/>
        </p:nvPicPr>
        <p:blipFill>
          <a:blip r:embed="rId2" cstate="print"/>
          <a:srcRect l="3781" t="11214" b="6146"/>
          <a:stretch>
            <a:fillRect/>
          </a:stretch>
        </p:blipFill>
        <p:spPr bwMode="auto">
          <a:xfrm>
            <a:off x="6371313" y="1825625"/>
            <a:ext cx="5537114" cy="3183890"/>
          </a:xfrm>
          <a:prstGeom prst="rect">
            <a:avLst/>
          </a:prstGeom>
          <a:noFill/>
          <a:ln w="9525">
            <a:noFill/>
            <a:miter lim="800000"/>
            <a:headEnd/>
            <a:tailEnd/>
          </a:ln>
        </p:spPr>
      </p:pic>
      <p:sp>
        <p:nvSpPr>
          <p:cNvPr id="5" name="TextBox 4"/>
          <p:cNvSpPr txBox="1"/>
          <p:nvPr/>
        </p:nvSpPr>
        <p:spPr>
          <a:xfrm>
            <a:off x="7617017" y="5144452"/>
            <a:ext cx="3045706" cy="369332"/>
          </a:xfrm>
          <a:prstGeom prst="rect">
            <a:avLst/>
          </a:prstGeom>
          <a:noFill/>
        </p:spPr>
        <p:txBody>
          <a:bodyPr wrap="none" rtlCol="0">
            <a:spAutoFit/>
          </a:bodyPr>
          <a:lstStyle/>
          <a:p>
            <a:r>
              <a:rPr lang="en-GB" dirty="0" smtClean="0"/>
              <a:t>An image of the ALICE ERL gun</a:t>
            </a:r>
            <a:endParaRPr lang="en-GB" dirty="0"/>
          </a:p>
        </p:txBody>
      </p:sp>
    </p:spTree>
    <p:extLst>
      <p:ext uri="{BB962C8B-B14F-4D97-AF65-F5344CB8AC3E}">
        <p14:creationId xmlns:p14="http://schemas.microsoft.com/office/powerpoint/2010/main" val="2698311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Re-optimisation procedure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electron gun electrode geometry, laser parameters and first solenoid were optimised together.</a:t>
            </a:r>
          </a:p>
          <a:p>
            <a:r>
              <a:rPr lang="en-GB" dirty="0" smtClean="0"/>
              <a:t>The optimisation had four objectives. To minimise the average slice emittance and </a:t>
            </a:r>
            <a:r>
              <a:rPr lang="en-GB" dirty="0" err="1" smtClean="0"/>
              <a:t>rms</a:t>
            </a:r>
            <a:r>
              <a:rPr lang="en-GB" dirty="0" smtClean="0"/>
              <a:t> </a:t>
            </a:r>
            <a:r>
              <a:rPr lang="en-GB" dirty="0" err="1" smtClean="0"/>
              <a:t>beamsize</a:t>
            </a:r>
            <a:r>
              <a:rPr lang="en-GB" dirty="0" smtClean="0"/>
              <a:t> for both voltages 220 kV and 350 kV.</a:t>
            </a:r>
          </a:p>
          <a:p>
            <a:r>
              <a:rPr lang="en-GB" dirty="0" smtClean="0"/>
              <a:t>The optimisation had four constraints to keep the electrode surface electric field below 10 MV/m (to prevent field emission) and to have no particle losses. These two objectives applied for both voltages.</a:t>
            </a:r>
          </a:p>
          <a:p>
            <a:r>
              <a:rPr lang="en-GB" dirty="0" smtClean="0"/>
              <a:t>The electron gun electrostatics were simulated with POISSON and the beam dynamics with ASTRA.</a:t>
            </a:r>
          </a:p>
          <a:p>
            <a:r>
              <a:rPr lang="en-GB" dirty="0" smtClean="0"/>
              <a:t>The optimisation was performed with the many objective optimisation algorithm NSGAIII.</a:t>
            </a:r>
            <a:endParaRPr lang="en-GB" dirty="0"/>
          </a:p>
        </p:txBody>
      </p:sp>
    </p:spTree>
    <p:extLst>
      <p:ext uri="{BB962C8B-B14F-4D97-AF65-F5344CB8AC3E}">
        <p14:creationId xmlns:p14="http://schemas.microsoft.com/office/powerpoint/2010/main" val="415303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Geometry parameterisation</a:t>
            </a:r>
            <a:endParaRPr lang="en-GB" dirty="0"/>
          </a:p>
        </p:txBody>
      </p:sp>
      <p:sp>
        <p:nvSpPr>
          <p:cNvPr id="3" name="Content Placeholder 2"/>
          <p:cNvSpPr>
            <a:spLocks noGrp="1"/>
          </p:cNvSpPr>
          <p:nvPr>
            <p:ph idx="1"/>
          </p:nvPr>
        </p:nvSpPr>
        <p:spPr>
          <a:xfrm>
            <a:off x="838200" y="1789611"/>
            <a:ext cx="4870269" cy="4387352"/>
          </a:xfrm>
        </p:spPr>
        <p:txBody>
          <a:bodyPr>
            <a:normAutofit fontScale="92500" lnSpcReduction="10000"/>
          </a:bodyPr>
          <a:lstStyle/>
          <a:p>
            <a:r>
              <a:rPr lang="en-GB" dirty="0" smtClean="0"/>
              <a:t>The cathode and the anode electrodes geometry could both be varied.</a:t>
            </a:r>
          </a:p>
          <a:p>
            <a:r>
              <a:rPr lang="en-GB" dirty="0" smtClean="0"/>
              <a:t>The cathode consisted of a flat focusing section and then a curved section modelled as a Bezier curve. It was described by 5 variables.</a:t>
            </a:r>
          </a:p>
          <a:p>
            <a:r>
              <a:rPr lang="en-GB" dirty="0" smtClean="0"/>
              <a:t>The anode consisted of two straight sections with an angle between them and was described by 2 variables.</a:t>
            </a:r>
            <a:endParaRPr lang="en-GB" dirty="0"/>
          </a:p>
        </p:txBody>
      </p:sp>
      <p:pic>
        <p:nvPicPr>
          <p:cNvPr id="5" name="Picture 4"/>
          <p:cNvPicPr>
            <a:picLocks noChangeAspect="1"/>
          </p:cNvPicPr>
          <p:nvPr/>
        </p:nvPicPr>
        <p:blipFill>
          <a:blip r:embed="rId2"/>
          <a:stretch>
            <a:fillRect/>
          </a:stretch>
        </p:blipFill>
        <p:spPr>
          <a:xfrm>
            <a:off x="5708469" y="2063931"/>
            <a:ext cx="6221295" cy="3353784"/>
          </a:xfrm>
          <a:prstGeom prst="rect">
            <a:avLst/>
          </a:prstGeom>
        </p:spPr>
      </p:pic>
    </p:spTree>
    <p:extLst>
      <p:ext uri="{BB962C8B-B14F-4D97-AF65-F5344CB8AC3E}">
        <p14:creationId xmlns:p14="http://schemas.microsoft.com/office/powerpoint/2010/main" val="4103715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2058</Words>
  <Application>Microsoft Office PowerPoint</Application>
  <PresentationFormat>Widescreen</PresentationFormat>
  <Paragraphs>196</Paragraphs>
  <Slides>50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Cambria Math</vt:lpstr>
      <vt:lpstr>Office Theme</vt:lpstr>
      <vt:lpstr>PERLE injector design review</vt:lpstr>
      <vt:lpstr>Overview</vt:lpstr>
      <vt:lpstr>PERLE (Powerful Energy Recovery Linac for Experiments)</vt:lpstr>
      <vt:lpstr>PERLE injector specification</vt:lpstr>
      <vt:lpstr>PERLE injector layout</vt:lpstr>
      <vt:lpstr>ALICE electron gun re-optimisation</vt:lpstr>
      <vt:lpstr>Re-optimisation of the ALICE electron gun</vt:lpstr>
      <vt:lpstr>Re-optimisation procedure</vt:lpstr>
      <vt:lpstr>Geometry parameterisation</vt:lpstr>
      <vt:lpstr>Pareto front projections</vt:lpstr>
      <vt:lpstr>Selected electron gun</vt:lpstr>
      <vt:lpstr>Injector cathode to booster exit optimisation</vt:lpstr>
      <vt:lpstr>Injector optimisation</vt:lpstr>
      <vt:lpstr>Pareto Front projections</vt:lpstr>
      <vt:lpstr>RMS beam sizes</vt:lpstr>
      <vt:lpstr>RMS emittances</vt:lpstr>
      <vt:lpstr>Energy gain and energy spread</vt:lpstr>
      <vt:lpstr>Transverse phase space evolution</vt:lpstr>
      <vt:lpstr>Longitudinal phase space evolution</vt:lpstr>
      <vt:lpstr>Intrabunch particle motion</vt:lpstr>
      <vt:lpstr>Ultimate parameters of the current injector design</vt:lpstr>
      <vt:lpstr>Merger scheme selection and optimisation</vt:lpstr>
      <vt:lpstr>ERL mergers</vt:lpstr>
      <vt:lpstr>Merger schemes investigated</vt:lpstr>
      <vt:lpstr>A some design philosophies</vt:lpstr>
      <vt:lpstr>3 possible sources of emittance growth</vt:lpstr>
      <vt:lpstr>Motivation for four dipole schemes</vt:lpstr>
      <vt:lpstr>Merger optimisation</vt:lpstr>
      <vt:lpstr>Merger schemes investigated</vt:lpstr>
      <vt:lpstr>Comparison of merger pareto fronts</vt:lpstr>
      <vt:lpstr>RMS beam parameters</vt:lpstr>
      <vt:lpstr>RMS beam sizes</vt:lpstr>
      <vt:lpstr>RMS transverse emittance</vt:lpstr>
      <vt:lpstr>RMS longitudinal phase space</vt:lpstr>
      <vt:lpstr>Current status and general plans</vt:lpstr>
      <vt:lpstr>Additional material</vt:lpstr>
      <vt:lpstr>Injector transverse phase space evolution</vt:lpstr>
      <vt:lpstr>Injector longitudinal phase space evolution</vt:lpstr>
      <vt:lpstr>Injector charge distribution evolution</vt:lpstr>
      <vt:lpstr>Injector charge distribution slices evolution</vt:lpstr>
      <vt:lpstr>Injector charge distribution evolution</vt:lpstr>
      <vt:lpstr>4 dipole merger charge distribution evolution</vt:lpstr>
      <vt:lpstr>4 dipole merger x transverse phase space evolution</vt:lpstr>
      <vt:lpstr>4 dipole merger longitudinal phase space evolution</vt:lpstr>
      <vt:lpstr>3 dipoles with 2 quads</vt:lpstr>
      <vt:lpstr>3 dipoles with 6 quads</vt:lpstr>
      <vt:lpstr>4 dipole staircase</vt:lpstr>
      <vt:lpstr>Dogleg 3 quads</vt:lpstr>
      <vt:lpstr>U-bend 1 quad</vt:lpstr>
      <vt:lpstr>Transverse (x) halo parameter evolution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PERLE injector design review</dc:title>
  <dc:creator>Hounsell, Ben (Liverpool Uni.,DL,-)</dc:creator>
  <cp:lastModifiedBy>Hounsell, Ben (Liverpool Uni.,DL,-)</cp:lastModifiedBy>
  <cp:revision>25</cp:revision>
  <dcterms:created xsi:type="dcterms:W3CDTF">2020-11-19T13:06:35Z</dcterms:created>
  <dcterms:modified xsi:type="dcterms:W3CDTF">2020-12-16T13:52:24Z</dcterms:modified>
</cp:coreProperties>
</file>