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2"/>
  </p:notesMasterIdLst>
  <p:sldIdLst>
    <p:sldId id="256" r:id="rId2"/>
    <p:sldId id="393" r:id="rId3"/>
    <p:sldId id="396" r:id="rId4"/>
    <p:sldId id="373" r:id="rId5"/>
    <p:sldId id="386" r:id="rId6"/>
    <p:sldId id="390" r:id="rId7"/>
    <p:sldId id="384" r:id="rId8"/>
    <p:sldId id="385" r:id="rId9"/>
    <p:sldId id="382" r:id="rId10"/>
    <p:sldId id="392" r:id="rId11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00294B"/>
    <a:srgbClr val="FF6700"/>
    <a:srgbClr val="456487"/>
    <a:srgbClr val="E05314"/>
    <a:srgbClr val="6600CC"/>
    <a:srgbClr val="511F74"/>
    <a:srgbClr val="7A286A"/>
    <a:srgbClr val="DF8A2D"/>
    <a:srgbClr val="F3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23" autoAdjust="0"/>
    <p:restoredTop sz="96291" autoAdjust="0"/>
  </p:normalViewPr>
  <p:slideViewPr>
    <p:cSldViewPr>
      <p:cViewPr varScale="1">
        <p:scale>
          <a:sx n="144" d="100"/>
          <a:sy n="144" d="100"/>
        </p:scale>
        <p:origin x="288" y="184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16/12/2020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arxiv.org/abs/arXiv:1206.2913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Relationship Id="rId9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3"/>
          </p:nvPr>
        </p:nvSpPr>
        <p:spPr>
          <a:xfrm>
            <a:off x="1425947" y="1445568"/>
            <a:ext cx="7848872" cy="2736304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PERLE Injection Line Design Review</a:t>
            </a:r>
          </a:p>
          <a:p>
            <a:pPr algn="ctr"/>
            <a:endParaRPr lang="en-GB" sz="2800" dirty="0"/>
          </a:p>
          <a:p>
            <a:pPr algn="ctr"/>
            <a:r>
              <a:rPr lang="en-GB" sz="3000" dirty="0"/>
              <a:t>Introduction </a:t>
            </a:r>
          </a:p>
          <a:p>
            <a:pPr algn="ctr"/>
            <a:r>
              <a:rPr lang="en-GB" sz="1800" dirty="0"/>
              <a:t>Walid Kaabi- IJCLab/CNRS</a:t>
            </a:r>
          </a:p>
          <a:p>
            <a:pPr algn="ctr"/>
            <a:r>
              <a:rPr lang="en-GB" sz="1800" dirty="0"/>
              <a:t>16 December 2020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16/12/2020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E006C54-BB0B-2547-9AE5-CF54732EF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779" y="713524"/>
            <a:ext cx="1688697" cy="1020076"/>
          </a:xfrm>
          <a:prstGeom prst="rect">
            <a:avLst/>
          </a:prstGeom>
        </p:spPr>
      </p:pic>
      <p:pic>
        <p:nvPicPr>
          <p:cNvPr id="17" name="image16.png">
            <a:extLst>
              <a:ext uri="{FF2B5EF4-FFF2-40B4-BE49-F238E27FC236}">
                <a16:creationId xmlns:a16="http://schemas.microsoft.com/office/drawing/2014/main" id="{D6100B59-55BD-0049-81EB-0360C0D328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355" y="4782614"/>
            <a:ext cx="1857304" cy="485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19.png">
            <a:extLst>
              <a:ext uri="{FF2B5EF4-FFF2-40B4-BE49-F238E27FC236}">
                <a16:creationId xmlns:a16="http://schemas.microsoft.com/office/drawing/2014/main" id="{14D02C9C-A5D0-9D47-B355-201CA555E1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123" y="4830008"/>
            <a:ext cx="1842498" cy="438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2" descr="Fichier:Logo CERN.jpg">
            <a:extLst>
              <a:ext uri="{FF2B5EF4-FFF2-40B4-BE49-F238E27FC236}">
                <a16:creationId xmlns:a16="http://schemas.microsoft.com/office/drawing/2014/main" id="{4A38EEF4-00B0-6B49-8B75-4774BAB4F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982" y="4648566"/>
            <a:ext cx="779368" cy="7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Résultat de recherche d'images pour &quot;Liverpool university logo&quot;">
            <a:extLst>
              <a:ext uri="{FF2B5EF4-FFF2-40B4-BE49-F238E27FC236}">
                <a16:creationId xmlns:a16="http://schemas.microsoft.com/office/drawing/2014/main" id="{4564D4DB-2970-4840-9572-D914E47F4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8755" y="4613920"/>
            <a:ext cx="1828055" cy="74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Résultat de recherche d'images pour &quot;Budker institute novosibirsk logo&quot;">
            <a:extLst>
              <a:ext uri="{FF2B5EF4-FFF2-40B4-BE49-F238E27FC236}">
                <a16:creationId xmlns:a16="http://schemas.microsoft.com/office/drawing/2014/main" id="{8EA38C9E-DF34-024E-BB5D-EE26A8990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587" y="4635216"/>
            <a:ext cx="1408365" cy="7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Résultat de recherche d'images pour &quot;logo in2p3&quot;">
            <a:extLst>
              <a:ext uri="{FF2B5EF4-FFF2-40B4-BE49-F238E27FC236}">
                <a16:creationId xmlns:a16="http://schemas.microsoft.com/office/drawing/2014/main" id="{8E744C06-E436-6846-92E0-AA1D71EE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050" y="4648565"/>
            <a:ext cx="1356944" cy="75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15E197-1441-C149-862B-7FC3EBDD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03/06/2020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4C37ECA-4B81-714D-B6A1-05A0043F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W. KAABI - IJCLab – PERLE Collaboration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89578E-FE5A-E34D-B13D-EB1D9148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EDB21A8-4427-3E44-B764-68DA47DE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8"/>
            <a:ext cx="10772775" cy="605161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59F2367-E8DA-5147-BD1C-73521E0BAE8D}"/>
              </a:ext>
            </a:extLst>
          </p:cNvPr>
          <p:cNvSpPr txBox="1"/>
          <p:nvPr/>
        </p:nvSpPr>
        <p:spPr>
          <a:xfrm>
            <a:off x="57795" y="335831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9B55EA2-9655-224B-ADAD-D9D5DADD7D35}"/>
              </a:ext>
            </a:extLst>
          </p:cNvPr>
          <p:cNvSpPr txBox="1"/>
          <p:nvPr/>
        </p:nvSpPr>
        <p:spPr>
          <a:xfrm>
            <a:off x="9073007" y="5561057"/>
            <a:ext cx="1569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u="sng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MESA ERL simulation</a:t>
            </a:r>
            <a:r>
              <a:rPr lang="fr-FR" sz="1200" u="sng" baseline="30000" dirty="0">
                <a:solidFill>
                  <a:schemeClr val="bg1"/>
                </a:solidFill>
                <a:latin typeface="+mn-lt"/>
              </a:rPr>
              <a:t>©</a:t>
            </a:r>
            <a:endParaRPr lang="en-GB" sz="1200" u="sng" baseline="300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142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Introduction to PERLE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498FBF4-F5AB-D74E-A1B6-B21C93A6503C}"/>
              </a:ext>
            </a:extLst>
          </p:cNvPr>
          <p:cNvSpPr txBox="1"/>
          <p:nvPr/>
        </p:nvSpPr>
        <p:spPr>
          <a:xfrm>
            <a:off x="2255150" y="5045968"/>
            <a:ext cx="6174045" cy="36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4" dirty="0">
                <a:latin typeface="Arial" panose="020B0604020202020204" pitchFamily="34" charset="0"/>
                <a:cs typeface="Arial" panose="020B0604020202020204" pitchFamily="34" charset="0"/>
              </a:rPr>
              <a:t>[2] J.L. </a:t>
            </a:r>
            <a:r>
              <a:rPr lang="en-GB" sz="884" dirty="0" err="1">
                <a:latin typeface="Arial" panose="020B0604020202020204" pitchFamily="34" charset="0"/>
                <a:cs typeface="Arial" panose="020B0604020202020204" pitchFamily="34" charset="0"/>
              </a:rPr>
              <a:t>Abelleira</a:t>
            </a:r>
            <a:r>
              <a:rPr lang="en-GB" sz="884" dirty="0">
                <a:latin typeface="Arial" panose="020B0604020202020204" pitchFamily="34" charset="0"/>
                <a:cs typeface="Arial" panose="020B0604020202020204" pitchFamily="34" charset="0"/>
              </a:rPr>
              <a:t> Fernandez et al, “ A Large Hadron Electron Collider at CERN: Report on the Physics and Design Concepts for Machine and Detector “, </a:t>
            </a:r>
            <a:r>
              <a:rPr lang="en-GB" sz="884" dirty="0" err="1">
                <a:latin typeface="Arial" panose="020B0604020202020204" pitchFamily="34" charset="0"/>
                <a:cs typeface="Arial" panose="020B0604020202020204" pitchFamily="34" charset="0"/>
              </a:rPr>
              <a:t>J.Phys</a:t>
            </a:r>
            <a:r>
              <a:rPr lang="en-GB" sz="884" dirty="0">
                <a:latin typeface="Arial" panose="020B0604020202020204" pitchFamily="34" charset="0"/>
                <a:cs typeface="Arial" panose="020B0604020202020204" pitchFamily="34" charset="0"/>
              </a:rPr>
              <a:t>. G39 (2012) 075001, </a:t>
            </a:r>
            <a:r>
              <a:rPr lang="en-GB" sz="884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arXiv:1206.2913</a:t>
            </a:r>
            <a:endParaRPr lang="fr-FR" sz="88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ERLE is a high current, multi-turn ERL facility, designed to study and validate main principles of the Large Hadron Electron Collider (LHeC).…">
            <a:extLst>
              <a:ext uri="{FF2B5EF4-FFF2-40B4-BE49-F238E27FC236}">
                <a16:creationId xmlns:a16="http://schemas.microsoft.com/office/drawing/2014/main" id="{96795CC3-5001-9D4D-9C87-59767D9A1FE9}"/>
              </a:ext>
            </a:extLst>
          </p:cNvPr>
          <p:cNvSpPr txBox="1"/>
          <p:nvPr/>
        </p:nvSpPr>
        <p:spPr>
          <a:xfrm>
            <a:off x="489843" y="1229544"/>
            <a:ext cx="10012804" cy="785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0396" rIns="4039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PERLE: A proposed 3 turns ERL, based on SRF technology, to serve as testbed for studying, testing and validating a broad range of accelerator phenomena &amp; technical choices for future projects.</a:t>
            </a:r>
            <a:r>
              <a:rPr lang="en-US" sz="16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B081F3-161E-4D46-8030-CA2F23C8AFD9}"/>
              </a:ext>
            </a:extLst>
          </p:cNvPr>
          <p:cNvGraphicFramePr>
            <a:graphicFrameLocks noGrp="1"/>
          </p:cNvGraphicFramePr>
          <p:nvPr/>
        </p:nvGraphicFramePr>
        <p:xfrm>
          <a:off x="2456475" y="2260593"/>
          <a:ext cx="5755663" cy="2713367"/>
        </p:xfrm>
        <a:graphic>
          <a:graphicData uri="http://schemas.openxmlformats.org/drawingml/2006/table">
            <a:tbl>
              <a:tblPr firstRow="1" firstCol="1" bandRow="1"/>
              <a:tblGrid>
                <a:gridCol w="2844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7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3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4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6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4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400" b="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400" b="0" baseline="-25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4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4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2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4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4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4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595" marR="605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Espace réservé de la date 5">
            <a:extLst>
              <a:ext uri="{FF2B5EF4-FFF2-40B4-BE49-F238E27FC236}">
                <a16:creationId xmlns:a16="http://schemas.microsoft.com/office/drawing/2014/main" id="{B84C9FC2-D99F-3E4E-917A-96A9E6BF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16/12/2020</a:t>
            </a:r>
          </a:p>
        </p:txBody>
      </p:sp>
    </p:spTree>
    <p:extLst>
      <p:ext uri="{BB962C8B-B14F-4D97-AF65-F5344CB8AC3E}">
        <p14:creationId xmlns:p14="http://schemas.microsoft.com/office/powerpoint/2010/main" val="3734114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Global ERL landscape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3FF8F7-57BE-0646-B4D4-284299CBF29A}"/>
              </a:ext>
            </a:extLst>
          </p:cNvPr>
          <p:cNvSpPr/>
          <p:nvPr/>
        </p:nvSpPr>
        <p:spPr>
          <a:xfrm>
            <a:off x="6475209" y="2848077"/>
            <a:ext cx="127233" cy="127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6239A41-AE14-8344-B54F-4546E24408EE}"/>
              </a:ext>
            </a:extLst>
          </p:cNvPr>
          <p:cNvGrpSpPr/>
          <p:nvPr/>
        </p:nvGrpSpPr>
        <p:grpSpPr>
          <a:xfrm>
            <a:off x="5942890" y="2661075"/>
            <a:ext cx="1533475" cy="654420"/>
            <a:chOff x="6318899" y="3070746"/>
            <a:chExt cx="1735555" cy="7406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C3D34E-A2CD-1C4E-8801-3A1D2ACC90BA}"/>
                </a:ext>
              </a:extLst>
            </p:cNvPr>
            <p:cNvSpPr/>
            <p:nvPr/>
          </p:nvSpPr>
          <p:spPr>
            <a:xfrm>
              <a:off x="6318899" y="3070746"/>
              <a:ext cx="682401" cy="150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CCB86496-4A4D-2F4B-9E73-DE59FE9A4F81}"/>
                </a:ext>
              </a:extLst>
            </p:cNvPr>
            <p:cNvCxnSpPr/>
            <p:nvPr/>
          </p:nvCxnSpPr>
          <p:spPr>
            <a:xfrm>
              <a:off x="6687404" y="3070750"/>
              <a:ext cx="252000" cy="14400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CC5251-C71D-8541-A970-CF7C922B78E9}"/>
                </a:ext>
              </a:extLst>
            </p:cNvPr>
            <p:cNvSpPr/>
            <p:nvPr/>
          </p:nvSpPr>
          <p:spPr>
            <a:xfrm>
              <a:off x="7372053" y="3564341"/>
              <a:ext cx="682401" cy="229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15FD647-9922-5841-812E-48A2871AD508}"/>
                </a:ext>
              </a:extLst>
            </p:cNvPr>
            <p:cNvCxnSpPr/>
            <p:nvPr/>
          </p:nvCxnSpPr>
          <p:spPr>
            <a:xfrm>
              <a:off x="7522196" y="3523405"/>
              <a:ext cx="504000" cy="28800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14666E5-4DFE-DB40-8CAB-CCFDCA2B99BD}"/>
              </a:ext>
            </a:extLst>
          </p:cNvPr>
          <p:cNvCxnSpPr/>
          <p:nvPr/>
        </p:nvCxnSpPr>
        <p:spPr>
          <a:xfrm>
            <a:off x="6557898" y="2811900"/>
            <a:ext cx="0" cy="15904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9BFF9A95-8729-3E4D-A2FC-B8730289FCEB}"/>
              </a:ext>
            </a:extLst>
          </p:cNvPr>
          <p:cNvSpPr txBox="1"/>
          <p:nvPr/>
        </p:nvSpPr>
        <p:spPr>
          <a:xfrm>
            <a:off x="6525556" y="3071071"/>
            <a:ext cx="503787" cy="228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4" b="1" u="sng">
                <a:solidFill>
                  <a:srgbClr val="00B050"/>
                </a:solidFill>
                <a:latin typeface="+mn-lt"/>
              </a:rPr>
              <a:t>PERLE</a:t>
            </a:r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81074466-4A00-EE46-AED1-2742CF1CA790}"/>
              </a:ext>
            </a:extLst>
          </p:cNvPr>
          <p:cNvSpPr/>
          <p:nvPr/>
        </p:nvSpPr>
        <p:spPr>
          <a:xfrm>
            <a:off x="6666421" y="2950487"/>
            <a:ext cx="127233" cy="127233"/>
          </a:xfrm>
          <a:prstGeom prst="star5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7F6A652-492E-5F46-BBCF-DBA9E990F9D3}"/>
              </a:ext>
            </a:extLst>
          </p:cNvPr>
          <p:cNvSpPr/>
          <p:nvPr/>
        </p:nvSpPr>
        <p:spPr>
          <a:xfrm>
            <a:off x="2072063" y="1262266"/>
            <a:ext cx="95425" cy="95425"/>
          </a:xfrm>
          <a:prstGeom prst="ellipse">
            <a:avLst/>
          </a:prstGeom>
          <a:solidFill>
            <a:srgbClr val="FF0000"/>
          </a:solidFill>
          <a:ln>
            <a:solidFill>
              <a:srgbClr val="FF3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F7C53C4-F6EE-6248-AA4B-135E4EA9BAC5}"/>
              </a:ext>
            </a:extLst>
          </p:cNvPr>
          <p:cNvSpPr/>
          <p:nvPr/>
        </p:nvSpPr>
        <p:spPr>
          <a:xfrm>
            <a:off x="1977599" y="1493392"/>
            <a:ext cx="95425" cy="9542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B76B58C-D87A-3B43-84AF-FDDFB98F1CFD}"/>
              </a:ext>
            </a:extLst>
          </p:cNvPr>
          <p:cNvSpPr/>
          <p:nvPr/>
        </p:nvSpPr>
        <p:spPr>
          <a:xfrm>
            <a:off x="2088138" y="1929514"/>
            <a:ext cx="95425" cy="9542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2F2C824-E813-AD4C-84FD-A09DE3897BFF}"/>
              </a:ext>
            </a:extLst>
          </p:cNvPr>
          <p:cNvSpPr/>
          <p:nvPr/>
        </p:nvSpPr>
        <p:spPr>
          <a:xfrm>
            <a:off x="2090145" y="1726524"/>
            <a:ext cx="95425" cy="954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715E33E-DC73-004F-AACD-FE7342C3843A}"/>
              </a:ext>
            </a:extLst>
          </p:cNvPr>
          <p:cNvSpPr/>
          <p:nvPr/>
        </p:nvSpPr>
        <p:spPr>
          <a:xfrm>
            <a:off x="2184608" y="1495400"/>
            <a:ext cx="95425" cy="9542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FBFB058-4519-9945-B192-429944A62EC9}"/>
              </a:ext>
            </a:extLst>
          </p:cNvPr>
          <p:cNvSpPr txBox="1"/>
          <p:nvPr/>
        </p:nvSpPr>
        <p:spPr>
          <a:xfrm>
            <a:off x="2249272" y="1177854"/>
            <a:ext cx="2186294" cy="25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0" b="1">
                <a:solidFill>
                  <a:srgbClr val="FF0000"/>
                </a:solidFill>
                <a:latin typeface="+mn-lt"/>
              </a:rPr>
              <a:t>legacy, decommissioned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9CE447C-CDEC-EE4F-9FB0-9BCCA294A208}"/>
              </a:ext>
            </a:extLst>
          </p:cNvPr>
          <p:cNvSpPr txBox="1"/>
          <p:nvPr/>
        </p:nvSpPr>
        <p:spPr>
          <a:xfrm>
            <a:off x="2299515" y="1421039"/>
            <a:ext cx="2186294" cy="25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60" b="1">
                <a:latin typeface="+mn-lt"/>
              </a:rPr>
              <a:t>Operating (</a:t>
            </a:r>
            <a:r>
              <a:rPr lang="fr-FR" sz="1060" b="1">
                <a:solidFill>
                  <a:srgbClr val="7030A0"/>
                </a:solidFill>
                <a:latin typeface="+mn-lt"/>
              </a:rPr>
              <a:t>SC,</a:t>
            </a:r>
            <a:r>
              <a:rPr lang="fr-FR" sz="1060" b="1">
                <a:solidFill>
                  <a:srgbClr val="FF0000"/>
                </a:solidFill>
                <a:latin typeface="+mn-lt"/>
              </a:rPr>
              <a:t> </a:t>
            </a:r>
            <a:r>
              <a:rPr lang="fr-FR" sz="1060" b="1">
                <a:latin typeface="+mn-lt"/>
              </a:rPr>
              <a:t>NC)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FEB9503-120A-1044-A405-E36796CFAEE2}"/>
              </a:ext>
            </a:extLst>
          </p:cNvPr>
          <p:cNvSpPr txBox="1"/>
          <p:nvPr/>
        </p:nvSpPr>
        <p:spPr>
          <a:xfrm>
            <a:off x="2205056" y="1863127"/>
            <a:ext cx="1772281" cy="25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0" b="1">
                <a:solidFill>
                  <a:schemeClr val="accent5">
                    <a:lumMod val="75000"/>
                  </a:schemeClr>
                </a:solidFill>
                <a:latin typeface="+mn-lt"/>
              </a:rPr>
              <a:t>potential future machine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8037357-CDD4-1249-B9BC-991778D2FBA6}"/>
              </a:ext>
            </a:extLst>
          </p:cNvPr>
          <p:cNvSpPr txBox="1"/>
          <p:nvPr/>
        </p:nvSpPr>
        <p:spPr>
          <a:xfrm>
            <a:off x="2195006" y="1648078"/>
            <a:ext cx="1176628" cy="25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0" b="1">
                <a:solidFill>
                  <a:srgbClr val="00B050"/>
                </a:solidFill>
                <a:latin typeface="+mn-lt"/>
              </a:rPr>
              <a:t>planned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CB96BE2-0806-854C-AFF6-458E8C45B26A}"/>
              </a:ext>
            </a:extLst>
          </p:cNvPr>
          <p:cNvSpPr txBox="1"/>
          <p:nvPr/>
        </p:nvSpPr>
        <p:spPr>
          <a:xfrm>
            <a:off x="5004012" y="4035055"/>
            <a:ext cx="653482" cy="2283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84" b="1" dirty="0">
                <a:solidFill>
                  <a:srgbClr val="7030A0"/>
                </a:solidFill>
                <a:latin typeface="+mn-lt"/>
              </a:rPr>
              <a:t>cERL-KEK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80CBD57-46C7-AD4B-A89E-2622A76A274B}"/>
              </a:ext>
            </a:extLst>
          </p:cNvPr>
          <p:cNvSpPr>
            <a:spLocks noChangeAspect="1"/>
          </p:cNvSpPr>
          <p:nvPr/>
        </p:nvSpPr>
        <p:spPr>
          <a:xfrm>
            <a:off x="4941111" y="4202054"/>
            <a:ext cx="95425" cy="9542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3639CF-8922-F64D-937D-57CC66634225}"/>
              </a:ext>
            </a:extLst>
          </p:cNvPr>
          <p:cNvSpPr/>
          <p:nvPr/>
        </p:nvSpPr>
        <p:spPr>
          <a:xfrm>
            <a:off x="6334341" y="3773659"/>
            <a:ext cx="298744" cy="19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76A1ED7-AFCA-E341-BACC-95C07FC3F34C}"/>
              </a:ext>
            </a:extLst>
          </p:cNvPr>
          <p:cNvGrpSpPr/>
          <p:nvPr/>
        </p:nvGrpSpPr>
        <p:grpSpPr>
          <a:xfrm>
            <a:off x="1209923" y="725488"/>
            <a:ext cx="8652053" cy="4888295"/>
            <a:chOff x="1209923" y="725488"/>
            <a:chExt cx="8652053" cy="488829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A618BD6-752B-894F-BD28-2EB435CDA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9923" y="725488"/>
              <a:ext cx="8652053" cy="4888295"/>
            </a:xfrm>
            <a:prstGeom prst="rect">
              <a:avLst/>
            </a:prstGeom>
          </p:spPr>
        </p:pic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EDDC8B5-B212-894B-8C8E-808A9CE310C4}"/>
                </a:ext>
              </a:extLst>
            </p:cNvPr>
            <p:cNvSpPr/>
            <p:nvPr/>
          </p:nvSpPr>
          <p:spPr>
            <a:xfrm>
              <a:off x="7186588" y="1648078"/>
              <a:ext cx="792088" cy="2554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CB5B1ABA-C158-4443-811F-F8337DA809B1}"/>
                </a:ext>
              </a:extLst>
            </p:cNvPr>
            <p:cNvCxnSpPr/>
            <p:nvPr/>
          </p:nvCxnSpPr>
          <p:spPr>
            <a:xfrm>
              <a:off x="7476365" y="1640462"/>
              <a:ext cx="502311" cy="2814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F0B7409-1C7B-8543-817B-9720A2E80CB5}"/>
              </a:ext>
            </a:extLst>
          </p:cNvPr>
          <p:cNvSpPr/>
          <p:nvPr/>
        </p:nvSpPr>
        <p:spPr>
          <a:xfrm>
            <a:off x="6793654" y="3029744"/>
            <a:ext cx="682711" cy="285751"/>
          </a:xfrm>
          <a:prstGeom prst="roundRect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623E5E9A-DD8C-634E-A298-8E11288FED5B}"/>
              </a:ext>
            </a:extLst>
          </p:cNvPr>
          <p:cNvGrpSpPr/>
          <p:nvPr/>
        </p:nvGrpSpPr>
        <p:grpSpPr>
          <a:xfrm>
            <a:off x="1977599" y="1085528"/>
            <a:ext cx="2508210" cy="940728"/>
            <a:chOff x="1977599" y="1177854"/>
            <a:chExt cx="2508210" cy="940728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60897548-AC85-ED4E-A0E7-EE03E0BC5FD3}"/>
                </a:ext>
              </a:extLst>
            </p:cNvPr>
            <p:cNvSpPr/>
            <p:nvPr/>
          </p:nvSpPr>
          <p:spPr>
            <a:xfrm>
              <a:off x="2072063" y="1262266"/>
              <a:ext cx="95425" cy="954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3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ADD1CF6-C10D-E04D-A10F-20CDF5128D2E}"/>
                </a:ext>
              </a:extLst>
            </p:cNvPr>
            <p:cNvSpPr/>
            <p:nvPr/>
          </p:nvSpPr>
          <p:spPr>
            <a:xfrm>
              <a:off x="1977599" y="1493392"/>
              <a:ext cx="95425" cy="95425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D05FE668-F9B7-9D47-BD69-4EB0DF675069}"/>
                </a:ext>
              </a:extLst>
            </p:cNvPr>
            <p:cNvSpPr/>
            <p:nvPr/>
          </p:nvSpPr>
          <p:spPr>
            <a:xfrm>
              <a:off x="2088138" y="1929514"/>
              <a:ext cx="95425" cy="9542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3CE2D03C-6A43-9747-B6B3-D3F184F1587D}"/>
                </a:ext>
              </a:extLst>
            </p:cNvPr>
            <p:cNvSpPr/>
            <p:nvPr/>
          </p:nvSpPr>
          <p:spPr>
            <a:xfrm>
              <a:off x="2090145" y="1726524"/>
              <a:ext cx="95425" cy="95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BBFD6DF5-7015-E44C-AA62-74F587202806}"/>
                </a:ext>
              </a:extLst>
            </p:cNvPr>
            <p:cNvSpPr/>
            <p:nvPr/>
          </p:nvSpPr>
          <p:spPr>
            <a:xfrm>
              <a:off x="2184608" y="1495400"/>
              <a:ext cx="95425" cy="954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DD602010-EDBD-E34F-9637-6C1609F36CFF}"/>
                </a:ext>
              </a:extLst>
            </p:cNvPr>
            <p:cNvSpPr txBox="1"/>
            <p:nvPr/>
          </p:nvSpPr>
          <p:spPr>
            <a:xfrm>
              <a:off x="2249272" y="1177854"/>
              <a:ext cx="2186294" cy="255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0" b="1" dirty="0">
                  <a:solidFill>
                    <a:srgbClr val="FF0000"/>
                  </a:solidFill>
                  <a:latin typeface="+mn-lt"/>
                </a:rPr>
                <a:t>legacy, decommissioned 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09EF92AA-EBF7-134B-915A-4962BA867341}"/>
                </a:ext>
              </a:extLst>
            </p:cNvPr>
            <p:cNvSpPr txBox="1"/>
            <p:nvPr/>
          </p:nvSpPr>
          <p:spPr>
            <a:xfrm>
              <a:off x="2299515" y="1421039"/>
              <a:ext cx="2186294" cy="255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60" b="1">
                  <a:latin typeface="+mn-lt"/>
                </a:rPr>
                <a:t>Operating (</a:t>
              </a:r>
              <a:r>
                <a:rPr lang="fr-FR" sz="1060" b="1">
                  <a:solidFill>
                    <a:srgbClr val="7030A0"/>
                  </a:solidFill>
                  <a:latin typeface="+mn-lt"/>
                </a:rPr>
                <a:t>SC,</a:t>
              </a:r>
              <a:r>
                <a:rPr lang="fr-FR" sz="1060" b="1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fr-FR" sz="1060" b="1">
                  <a:latin typeface="+mn-lt"/>
                </a:rPr>
                <a:t>NC) 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734336C-E9E4-D042-98AB-DD87DF996067}"/>
                </a:ext>
              </a:extLst>
            </p:cNvPr>
            <p:cNvSpPr txBox="1"/>
            <p:nvPr/>
          </p:nvSpPr>
          <p:spPr>
            <a:xfrm>
              <a:off x="2205056" y="1863127"/>
              <a:ext cx="1772281" cy="255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0" b="1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potential future machine 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2A38FE3-8B3E-C541-AEF8-0E5B0FB835A6}"/>
                </a:ext>
              </a:extLst>
            </p:cNvPr>
            <p:cNvSpPr txBox="1"/>
            <p:nvPr/>
          </p:nvSpPr>
          <p:spPr>
            <a:xfrm>
              <a:off x="2195006" y="1648078"/>
              <a:ext cx="1176628" cy="255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0" b="1">
                  <a:solidFill>
                    <a:srgbClr val="00B050"/>
                  </a:solidFill>
                  <a:latin typeface="+mn-lt"/>
                </a:rPr>
                <a:t>planned </a:t>
              </a:r>
            </a:p>
          </p:txBody>
        </p:sp>
      </p:grpSp>
      <p:sp>
        <p:nvSpPr>
          <p:cNvPr id="48" name="Espace réservé de la date 5">
            <a:extLst>
              <a:ext uri="{FF2B5EF4-FFF2-40B4-BE49-F238E27FC236}">
                <a16:creationId xmlns:a16="http://schemas.microsoft.com/office/drawing/2014/main" id="{60E610C8-8562-7A4A-B770-5DEE02D26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16/12/2020</a:t>
            </a:r>
          </a:p>
        </p:txBody>
      </p:sp>
    </p:spTree>
    <p:extLst>
      <p:ext uri="{BB962C8B-B14F-4D97-AF65-F5344CB8AC3E}">
        <p14:creationId xmlns:p14="http://schemas.microsoft.com/office/powerpoint/2010/main" val="147214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 Configuration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grpSp>
        <p:nvGrpSpPr>
          <p:cNvPr id="6" name="Grouper 88">
            <a:extLst>
              <a:ext uri="{FF2B5EF4-FFF2-40B4-BE49-F238E27FC236}">
                <a16:creationId xmlns:a16="http://schemas.microsoft.com/office/drawing/2014/main" id="{EF14F30E-4A40-0841-B351-4250EB66F4E2}"/>
              </a:ext>
            </a:extLst>
          </p:cNvPr>
          <p:cNvGrpSpPr/>
          <p:nvPr/>
        </p:nvGrpSpPr>
        <p:grpSpPr>
          <a:xfrm>
            <a:off x="2002011" y="747319"/>
            <a:ext cx="7260164" cy="4802705"/>
            <a:chOff x="0" y="0"/>
            <a:chExt cx="8216900" cy="5435600"/>
          </a:xfrm>
        </p:grpSpPr>
        <p:grpSp>
          <p:nvGrpSpPr>
            <p:cNvPr id="8" name="Grouper 83">
              <a:extLst>
                <a:ext uri="{FF2B5EF4-FFF2-40B4-BE49-F238E27FC236}">
                  <a16:creationId xmlns:a16="http://schemas.microsoft.com/office/drawing/2014/main" id="{7C34948E-32EB-B34D-85C6-4C913F754B0F}"/>
                </a:ext>
              </a:extLst>
            </p:cNvPr>
            <p:cNvGrpSpPr/>
            <p:nvPr/>
          </p:nvGrpSpPr>
          <p:grpSpPr>
            <a:xfrm>
              <a:off x="0" y="0"/>
              <a:ext cx="8216900" cy="5435600"/>
              <a:chOff x="0" y="0"/>
              <a:chExt cx="8216900" cy="5435600"/>
            </a:xfrm>
          </p:grpSpPr>
          <p:pic>
            <p:nvPicPr>
              <p:cNvPr id="13" name="Picture 1" descr="Picture 1">
                <a:extLst>
                  <a:ext uri="{FF2B5EF4-FFF2-40B4-BE49-F238E27FC236}">
                    <a16:creationId xmlns:a16="http://schemas.microsoft.com/office/drawing/2014/main" id="{65502D26-3309-B148-893A-9039ABA66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216900" cy="5435600"/>
              </a:xfrm>
              <a:prstGeom prst="rect">
                <a:avLst/>
              </a:prstGeom>
              <a:ln w="9525" cap="flat">
                <a:solidFill>
                  <a:srgbClr val="C87700"/>
                </a:solidFill>
                <a:prstDash val="solid"/>
                <a:miter lim="800000"/>
              </a:ln>
              <a:effectLst/>
            </p:spPr>
          </p:pic>
          <p:sp>
            <p:nvSpPr>
              <p:cNvPr id="14" name="TextBox 21">
                <a:extLst>
                  <a:ext uri="{FF2B5EF4-FFF2-40B4-BE49-F238E27FC236}">
                    <a16:creationId xmlns:a16="http://schemas.microsoft.com/office/drawing/2014/main" id="{9DA61037-1C37-5D4F-9B50-D93DBB053C03}"/>
                  </a:ext>
                </a:extLst>
              </p:cNvPr>
              <p:cNvSpPr txBox="1"/>
              <p:nvPr/>
            </p:nvSpPr>
            <p:spPr>
              <a:xfrm>
                <a:off x="664002" y="4558056"/>
                <a:ext cx="1179295" cy="2950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sz="1060"/>
                  <a:t>D</a:t>
                </a:r>
                <a:r>
                  <a:rPr sz="106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C = </a:t>
                </a:r>
                <a:r>
                  <a:rPr sz="1060"/>
                  <a:t>l</a:t>
                </a:r>
                <a:r>
                  <a:rPr sz="1060" baseline="-25000">
                    <a:latin typeface="Arial"/>
                    <a:ea typeface="Arial"/>
                    <a:cs typeface="Arial"/>
                    <a:sym typeface="Arial"/>
                  </a:rPr>
                  <a:t>RF</a:t>
                </a:r>
                <a:r>
                  <a:rPr sz="106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/2</a:t>
                </a: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5213EC7E-EAAC-4D41-AA89-34E9E5716871}"/>
                  </a:ext>
                </a:extLst>
              </p:cNvPr>
              <p:cNvSpPr txBox="1"/>
              <p:nvPr/>
            </p:nvSpPr>
            <p:spPr>
              <a:xfrm>
                <a:off x="1675436" y="2640567"/>
                <a:ext cx="700327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lang="en-US" sz="1060" dirty="0"/>
                  <a:t>7</a:t>
                </a:r>
                <a:r>
                  <a:rPr sz="1060" dirty="0">
                    <a:solidFill>
                      <a:srgbClr val="C00000"/>
                    </a:solidFill>
                  </a:rPr>
                  <a:t> </a:t>
                </a:r>
                <a:r>
                  <a:rPr sz="1060" dirty="0"/>
                  <a:t>MeV</a:t>
                </a:r>
              </a:p>
            </p:txBody>
          </p:sp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8510DB8F-E6CD-2E48-B570-03C10755B3E3}"/>
                  </a:ext>
                </a:extLst>
              </p:cNvPr>
              <p:cNvSpPr txBox="1"/>
              <p:nvPr/>
            </p:nvSpPr>
            <p:spPr>
              <a:xfrm rot="20272894">
                <a:off x="5008213" y="3608217"/>
                <a:ext cx="1275583" cy="2950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sz="1060" dirty="0"/>
                  <a:t>D</a:t>
                </a:r>
                <a:r>
                  <a:rPr sz="1060" dirty="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E = </a:t>
                </a:r>
                <a:r>
                  <a:rPr lang="en-US" sz="1060" dirty="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80</a:t>
                </a:r>
                <a:r>
                  <a:rPr sz="1060" dirty="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 MeV</a:t>
                </a:r>
              </a:p>
            </p:txBody>
          </p:sp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001D3451-CCA7-D149-8CEE-35EB261B6496}"/>
                  </a:ext>
                </a:extLst>
              </p:cNvPr>
              <p:cNvSpPr txBox="1"/>
              <p:nvPr/>
            </p:nvSpPr>
            <p:spPr>
              <a:xfrm>
                <a:off x="3988165" y="3851702"/>
                <a:ext cx="679336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lang="en-US" sz="1060" dirty="0"/>
                  <a:t>7</a:t>
                </a:r>
                <a:r>
                  <a:rPr sz="1060" dirty="0"/>
                  <a:t> MeV </a:t>
                </a:r>
              </a:p>
            </p:txBody>
          </p:sp>
          <p:sp>
            <p:nvSpPr>
              <p:cNvPr id="18" name="TextBox 12">
                <a:extLst>
                  <a:ext uri="{FF2B5EF4-FFF2-40B4-BE49-F238E27FC236}">
                    <a16:creationId xmlns:a16="http://schemas.microsoft.com/office/drawing/2014/main" id="{02943787-47D9-584C-81C9-BC578CF1B395}"/>
                  </a:ext>
                </a:extLst>
              </p:cNvPr>
              <p:cNvSpPr txBox="1"/>
              <p:nvPr/>
            </p:nvSpPr>
            <p:spPr>
              <a:xfrm>
                <a:off x="7169208" y="1022373"/>
                <a:ext cx="992288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sz="1060"/>
                  <a:t>1 : 3 : 5</a:t>
                </a:r>
              </a:p>
            </p:txBody>
          </p:sp>
          <p:sp>
            <p:nvSpPr>
              <p:cNvPr id="19" name="TextBox 12">
                <a:extLst>
                  <a:ext uri="{FF2B5EF4-FFF2-40B4-BE49-F238E27FC236}">
                    <a16:creationId xmlns:a16="http://schemas.microsoft.com/office/drawing/2014/main" id="{8345AE5D-328C-D24E-80F7-9416C817F7B0}"/>
                  </a:ext>
                </a:extLst>
              </p:cNvPr>
              <p:cNvSpPr txBox="1"/>
              <p:nvPr/>
            </p:nvSpPr>
            <p:spPr>
              <a:xfrm>
                <a:off x="536151" y="3777350"/>
                <a:ext cx="898783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sz="1060"/>
                  <a:t>2 : 4 : 6</a:t>
                </a:r>
              </a:p>
            </p:txBody>
          </p:sp>
          <p:sp>
            <p:nvSpPr>
              <p:cNvPr id="20" name="Straight Arrow Connector 16">
                <a:extLst>
                  <a:ext uri="{FF2B5EF4-FFF2-40B4-BE49-F238E27FC236}">
                    <a16:creationId xmlns:a16="http://schemas.microsoft.com/office/drawing/2014/main" id="{489D118B-5445-D441-8C78-4B0EDF421DF3}"/>
                  </a:ext>
                </a:extLst>
              </p:cNvPr>
              <p:cNvSpPr/>
              <p:nvPr/>
            </p:nvSpPr>
            <p:spPr>
              <a:xfrm flipH="1">
                <a:off x="3753451" y="3671690"/>
                <a:ext cx="658344" cy="389375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0396" tIns="40396" rIns="40396" bIns="40396" numCol="1" anchor="t">
                <a:noAutofit/>
              </a:bodyPr>
              <a:lstStyle/>
              <a:p>
                <a:endParaRPr sz="1767"/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EF476607-62AB-F94B-8B2D-4521668C623A}"/>
                  </a:ext>
                </a:extLst>
              </p:cNvPr>
              <p:cNvSpPr txBox="1"/>
              <p:nvPr/>
            </p:nvSpPr>
            <p:spPr>
              <a:xfrm rot="20492133">
                <a:off x="3404070" y="4175930"/>
                <a:ext cx="616363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sz="1060"/>
                  <a:t>dump</a:t>
                </a:r>
              </a:p>
            </p:txBody>
          </p:sp>
          <p:grpSp>
            <p:nvGrpSpPr>
              <p:cNvPr id="22" name="Cube 50">
                <a:extLst>
                  <a:ext uri="{FF2B5EF4-FFF2-40B4-BE49-F238E27FC236}">
                    <a16:creationId xmlns:a16="http://schemas.microsoft.com/office/drawing/2014/main" id="{34B40F78-8E6D-0F45-A56F-3889D91830EB}"/>
                  </a:ext>
                </a:extLst>
              </p:cNvPr>
              <p:cNvGrpSpPr/>
              <p:nvPr/>
            </p:nvGrpSpPr>
            <p:grpSpPr>
              <a:xfrm>
                <a:off x="887429" y="2952858"/>
                <a:ext cx="749618" cy="224534"/>
                <a:chOff x="0" y="0"/>
                <a:chExt cx="749617" cy="224533"/>
              </a:xfrm>
            </p:grpSpPr>
            <p:sp>
              <p:nvSpPr>
                <p:cNvPr id="31" name="Figure">
                  <a:extLst>
                    <a:ext uri="{FF2B5EF4-FFF2-40B4-BE49-F238E27FC236}">
                      <a16:creationId xmlns:a16="http://schemas.microsoft.com/office/drawing/2014/main" id="{FD7B0445-8257-0A41-914E-2EBA90875A39}"/>
                    </a:ext>
                  </a:extLst>
                </p:cNvPr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6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32" name="Figure">
                  <a:extLst>
                    <a:ext uri="{FF2B5EF4-FFF2-40B4-BE49-F238E27FC236}">
                      <a16:creationId xmlns:a16="http://schemas.microsoft.com/office/drawing/2014/main" id="{2D454A66-BCE3-D24E-92CE-2BD1511C046A}"/>
                    </a:ext>
                  </a:extLst>
                </p:cNvPr>
                <p:cNvSpPr/>
                <p:nvPr/>
              </p:nvSpPr>
              <p:spPr>
                <a:xfrm rot="21040540">
                  <a:off x="714817" y="1441"/>
                  <a:ext cx="26416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33" name="Figure">
                  <a:extLst>
                    <a:ext uri="{FF2B5EF4-FFF2-40B4-BE49-F238E27FC236}">
                      <a16:creationId xmlns:a16="http://schemas.microsoft.com/office/drawing/2014/main" id="{FEBD979E-6C4C-774C-A9F2-0471D697EC98}"/>
                    </a:ext>
                  </a:extLst>
                </p:cNvPr>
                <p:cNvSpPr/>
                <p:nvPr/>
              </p:nvSpPr>
              <p:spPr>
                <a:xfrm rot="21040540">
                  <a:off x="-2765" y="59960"/>
                  <a:ext cx="742307" cy="2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0831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34" name="Figure">
                  <a:extLst>
                    <a:ext uri="{FF2B5EF4-FFF2-40B4-BE49-F238E27FC236}">
                      <a16:creationId xmlns:a16="http://schemas.microsoft.com/office/drawing/2014/main" id="{7160AF57-55E3-FF40-982E-0109BE823D25}"/>
                    </a:ext>
                  </a:extLst>
                </p:cNvPr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20831" y="5400"/>
                      </a:lnTo>
                      <a:lnTo>
                        <a:pt x="21600" y="0"/>
                      </a:lnTo>
                      <a:moveTo>
                        <a:pt x="20831" y="5400"/>
                      </a:moveTo>
                      <a:lnTo>
                        <a:pt x="20831" y="21600"/>
                      </a:lnTo>
                    </a:path>
                  </a:pathLst>
                </a:custGeom>
                <a:noFill/>
                <a:ln w="12699" cap="flat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</p:grpSp>
          <p:sp>
            <p:nvSpPr>
              <p:cNvPr id="23" name="Straight Arrow Connector 8">
                <a:extLst>
                  <a:ext uri="{FF2B5EF4-FFF2-40B4-BE49-F238E27FC236}">
                    <a16:creationId xmlns:a16="http://schemas.microsoft.com/office/drawing/2014/main" id="{71D390F7-0DA4-D84F-AC91-501DDF6B7318}"/>
                  </a:ext>
                </a:extLst>
              </p:cNvPr>
              <p:cNvSpPr/>
              <p:nvPr/>
            </p:nvSpPr>
            <p:spPr>
              <a:xfrm flipV="1">
                <a:off x="1629574" y="2998600"/>
                <a:ext cx="639263" cy="11740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0396" tIns="40396" rIns="40396" bIns="40396" numCol="1" anchor="t">
                <a:noAutofit/>
              </a:bodyPr>
              <a:lstStyle/>
              <a:p>
                <a:endParaRPr sz="1767"/>
              </a:p>
            </p:txBody>
          </p:sp>
          <p:sp>
            <p:nvSpPr>
              <p:cNvPr id="24" name="TextBox 15">
                <a:extLst>
                  <a:ext uri="{FF2B5EF4-FFF2-40B4-BE49-F238E27FC236}">
                    <a16:creationId xmlns:a16="http://schemas.microsoft.com/office/drawing/2014/main" id="{0254CA80-CEB0-E642-B073-5FC63BC0B805}"/>
                  </a:ext>
                </a:extLst>
              </p:cNvPr>
              <p:cNvSpPr txBox="1"/>
              <p:nvPr/>
            </p:nvSpPr>
            <p:spPr>
              <a:xfrm rot="21160245">
                <a:off x="813983" y="2660267"/>
                <a:ext cx="734674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sz="1060"/>
                  <a:t>injector</a:t>
                </a:r>
              </a:p>
            </p:txBody>
          </p:sp>
          <p:grpSp>
            <p:nvGrpSpPr>
              <p:cNvPr id="25" name="Cube 60">
                <a:extLst>
                  <a:ext uri="{FF2B5EF4-FFF2-40B4-BE49-F238E27FC236}">
                    <a16:creationId xmlns:a16="http://schemas.microsoft.com/office/drawing/2014/main" id="{D96CC8E9-76D3-4149-8F61-5576617DBF60}"/>
                  </a:ext>
                </a:extLst>
              </p:cNvPr>
              <p:cNvGrpSpPr/>
              <p:nvPr/>
            </p:nvGrpSpPr>
            <p:grpSpPr>
              <a:xfrm>
                <a:off x="3485612" y="4004178"/>
                <a:ext cx="320046" cy="240957"/>
                <a:chOff x="0" y="0"/>
                <a:chExt cx="320044" cy="240956"/>
              </a:xfrm>
            </p:grpSpPr>
            <p:sp>
              <p:nvSpPr>
                <p:cNvPr id="27" name="Figure">
                  <a:extLst>
                    <a:ext uri="{FF2B5EF4-FFF2-40B4-BE49-F238E27FC236}">
                      <a16:creationId xmlns:a16="http://schemas.microsoft.com/office/drawing/2014/main" id="{C13DCE4B-DE6F-8840-9B5C-7C68A84630A1}"/>
                    </a:ext>
                  </a:extLst>
                </p:cNvPr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4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8" name="Figure">
                  <a:extLst>
                    <a:ext uri="{FF2B5EF4-FFF2-40B4-BE49-F238E27FC236}">
                      <a16:creationId xmlns:a16="http://schemas.microsoft.com/office/drawing/2014/main" id="{F3CEE865-18C6-BB43-AE75-83EAD7ED5279}"/>
                    </a:ext>
                  </a:extLst>
                </p:cNvPr>
                <p:cNvSpPr/>
                <p:nvPr/>
              </p:nvSpPr>
              <p:spPr>
                <a:xfrm rot="20483132" flipH="1">
                  <a:off x="24258" y="80288"/>
                  <a:ext cx="39623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9" name="Figure">
                  <a:extLst>
                    <a:ext uri="{FF2B5EF4-FFF2-40B4-BE49-F238E27FC236}">
                      <a16:creationId xmlns:a16="http://schemas.microsoft.com/office/drawing/2014/main" id="{A14E9F0C-37C2-FE49-A0F5-54791296C24F}"/>
                    </a:ext>
                  </a:extLst>
                </p:cNvPr>
                <p:cNvSpPr/>
                <p:nvPr/>
              </p:nvSpPr>
              <p:spPr>
                <a:xfrm rot="20483132" flipH="1">
                  <a:off x="-1114" y="44342"/>
                  <a:ext cx="284330" cy="39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1859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30" name="Figure">
                  <a:extLst>
                    <a:ext uri="{FF2B5EF4-FFF2-40B4-BE49-F238E27FC236}">
                      <a16:creationId xmlns:a16="http://schemas.microsoft.com/office/drawing/2014/main" id="{4189B44C-0AEA-B143-9B56-B0B22EA023E1}"/>
                    </a:ext>
                  </a:extLst>
                </p:cNvPr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8590" y="5400"/>
                      </a:lnTo>
                      <a:lnTo>
                        <a:pt x="21600" y="0"/>
                      </a:lnTo>
                      <a:moveTo>
                        <a:pt x="18590" y="5400"/>
                      </a:moveTo>
                      <a:lnTo>
                        <a:pt x="18590" y="21600"/>
                      </a:lnTo>
                    </a:path>
                  </a:pathLst>
                </a:custGeom>
                <a:noFill/>
                <a:ln w="12699" cap="flat">
                  <a:solidFill>
                    <a:srgbClr val="DE8400"/>
                  </a:solidFill>
                  <a:prstDash val="solid"/>
                  <a:round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</p:grpSp>
          <p:sp>
            <p:nvSpPr>
              <p:cNvPr id="26" name="Oval 26">
                <a:extLst>
                  <a:ext uri="{FF2B5EF4-FFF2-40B4-BE49-F238E27FC236}">
                    <a16:creationId xmlns:a16="http://schemas.microsoft.com/office/drawing/2014/main" id="{02291DEC-2DC6-E941-8713-EB46E2BA1EFF}"/>
                  </a:ext>
                </a:extLst>
              </p:cNvPr>
              <p:cNvSpPr/>
              <p:nvPr/>
            </p:nvSpPr>
            <p:spPr>
              <a:xfrm>
                <a:off x="868185" y="3063168"/>
                <a:ext cx="125945" cy="1193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396" tIns="40396" rIns="40396" bIns="40396" numCol="1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sz="1767"/>
              </a:p>
            </p:txBody>
          </p:sp>
        </p:grpSp>
        <p:pic>
          <p:nvPicPr>
            <p:cNvPr id="10" name="Image 86" descr="Image 86">
              <a:extLst>
                <a:ext uri="{FF2B5EF4-FFF2-40B4-BE49-F238E27FC236}">
                  <a16:creationId xmlns:a16="http://schemas.microsoft.com/office/drawing/2014/main" id="{281279C8-0699-8A4F-A528-C733A06FD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6990" y="2570148"/>
              <a:ext cx="1982581" cy="1252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 87" descr="Image 87">
              <a:extLst>
                <a:ext uri="{FF2B5EF4-FFF2-40B4-BE49-F238E27FC236}">
                  <a16:creationId xmlns:a16="http://schemas.microsoft.com/office/drawing/2014/main" id="{9943243F-8F39-FF4E-B7C9-97821A563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8837" y="1851505"/>
              <a:ext cx="1982581" cy="1252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" name="TextBox 13">
            <a:extLst>
              <a:ext uri="{FF2B5EF4-FFF2-40B4-BE49-F238E27FC236}">
                <a16:creationId xmlns:a16="http://schemas.microsoft.com/office/drawing/2014/main" id="{AD43FC8F-0F43-684C-B112-88B5C124338F}"/>
              </a:ext>
            </a:extLst>
          </p:cNvPr>
          <p:cNvSpPr txBox="1"/>
          <p:nvPr/>
        </p:nvSpPr>
        <p:spPr>
          <a:xfrm rot="20272894">
            <a:off x="4124845" y="2371330"/>
            <a:ext cx="1127060" cy="2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396" rIns="40396">
            <a:spAutoFit/>
          </a:bodyPr>
          <a:lstStyle/>
          <a:p>
            <a:pPr>
              <a:defRPr sz="1200">
                <a:solidFill>
                  <a:srgbClr val="FFFF00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sz="1060" dirty="0"/>
              <a:t>D</a:t>
            </a:r>
            <a:r>
              <a:rPr sz="1060" dirty="0">
                <a:latin typeface="Arial Unicode MS"/>
                <a:ea typeface="Arial Unicode MS"/>
                <a:cs typeface="Arial Unicode MS"/>
                <a:sym typeface="Arial Unicode MS"/>
              </a:rPr>
              <a:t>E = </a:t>
            </a:r>
            <a:r>
              <a:rPr lang="en-US" sz="1060" dirty="0">
                <a:solidFill>
                  <a:srgbClr val="FFFF00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80</a:t>
            </a:r>
            <a:r>
              <a:rPr sz="1060" dirty="0">
                <a:latin typeface="Arial Unicode MS"/>
                <a:ea typeface="Arial Unicode MS"/>
                <a:cs typeface="Arial Unicode MS"/>
                <a:sym typeface="Arial Unicode MS"/>
              </a:rPr>
              <a:t> MeV</a:t>
            </a:r>
          </a:p>
        </p:txBody>
      </p:sp>
      <p:sp>
        <p:nvSpPr>
          <p:cNvPr id="36" name="ZoneTexte 90">
            <a:extLst>
              <a:ext uri="{FF2B5EF4-FFF2-40B4-BE49-F238E27FC236}">
                <a16:creationId xmlns:a16="http://schemas.microsoft.com/office/drawing/2014/main" id="{E9314BD5-99FA-8142-B806-F21BFF074383}"/>
              </a:ext>
            </a:extLst>
          </p:cNvPr>
          <p:cNvSpPr txBox="1"/>
          <p:nvPr/>
        </p:nvSpPr>
        <p:spPr>
          <a:xfrm>
            <a:off x="2103003" y="1064868"/>
            <a:ext cx="4567058" cy="851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396" rIns="40396">
            <a:spAutoFit/>
          </a:bodyPr>
          <a:lstStyle/>
          <a:p>
            <a:pPr marL="252489" indent="-252489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14" dirty="0"/>
              <a:t>2 </a:t>
            </a:r>
            <a:r>
              <a:rPr sz="1414" dirty="0" err="1"/>
              <a:t>Linacs</a:t>
            </a:r>
            <a:r>
              <a:rPr sz="1414" dirty="0"/>
              <a:t> (Four 5-Cell 801.58 MHz SC cavities)</a:t>
            </a:r>
          </a:p>
          <a:p>
            <a:pPr marL="252489" indent="-252489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14" dirty="0"/>
              <a:t>3 turns </a:t>
            </a:r>
            <a:r>
              <a:rPr lang="en-US" sz="1414" dirty="0"/>
              <a:t>(</a:t>
            </a:r>
            <a:r>
              <a:rPr lang="en-US" sz="1414" dirty="0">
                <a:solidFill>
                  <a:schemeClr val="bg1"/>
                </a:solidFill>
                <a:sym typeface="Wingdings" pitchFamily="2" charset="2"/>
              </a:rPr>
              <a:t>160</a:t>
            </a:r>
            <a:r>
              <a:rPr sz="1414" dirty="0">
                <a:solidFill>
                  <a:srgbClr val="C00000"/>
                </a:solidFill>
              </a:rPr>
              <a:t> </a:t>
            </a:r>
            <a:r>
              <a:rPr sz="1414" dirty="0"/>
              <a:t>MeV/turn)</a:t>
            </a:r>
          </a:p>
          <a:p>
            <a:pPr marL="252489" indent="-252489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14" dirty="0"/>
              <a:t>Max. beam energy </a:t>
            </a:r>
            <a:r>
              <a:rPr lang="en-US" sz="1414" dirty="0">
                <a:solidFill>
                  <a:schemeClr val="bg1"/>
                </a:solidFill>
              </a:rPr>
              <a:t>5</a:t>
            </a:r>
            <a:r>
              <a:rPr sz="1414" dirty="0"/>
              <a:t>00 MeV</a:t>
            </a:r>
          </a:p>
        </p:txBody>
      </p:sp>
      <p:sp>
        <p:nvSpPr>
          <p:cNvPr id="39" name="Espace réservé de la date 5">
            <a:extLst>
              <a:ext uri="{FF2B5EF4-FFF2-40B4-BE49-F238E27FC236}">
                <a16:creationId xmlns:a16="http://schemas.microsoft.com/office/drawing/2014/main" id="{C6673768-6E6E-7D43-8010-204896C3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16/12/2020</a:t>
            </a:r>
          </a:p>
        </p:txBody>
      </p:sp>
    </p:spTree>
    <p:extLst>
      <p:ext uri="{BB962C8B-B14F-4D97-AF65-F5344CB8AC3E}">
        <p14:creationId xmlns:p14="http://schemas.microsoft.com/office/powerpoint/2010/main" val="524871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20679" cy="4320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</a:rPr>
              <a:t>PERLE Timeline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F8F8014-D50E-3342-A051-5DA63A5A4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24" y="1160438"/>
            <a:ext cx="1035493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Collaboration is currently developing a detailed </a:t>
            </a:r>
            <a:r>
              <a:rPr kumimoji="0" lang="en-GB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time schedule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Currently it is foreseen to complete the TDR by 2022,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Phase 0 by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2025, 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Phase 1 by 2028 and Phase </a:t>
            </a:r>
            <a:r>
              <a:rPr kumimoji="0" lang="en-GB" altLang="fr-FR" sz="1600" b="0" i="0" strike="noStrike" cap="none" normalizeH="0" baseline="0" dirty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by 2030.  A scheme of milestones 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will be worked out and agreed upon with emphasis on the accelerator but including a timeline for 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future experiments.</a:t>
            </a:r>
            <a:endParaRPr kumimoji="0" lang="en-GB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8E45FF1-C071-DF4A-BCB7-03AAE1ACFCD0}"/>
              </a:ext>
            </a:extLst>
          </p:cNvPr>
          <p:cNvGrpSpPr>
            <a:grpSpLocks noChangeAspect="1"/>
          </p:cNvGrpSpPr>
          <p:nvPr/>
        </p:nvGrpSpPr>
        <p:grpSpPr>
          <a:xfrm>
            <a:off x="1441798" y="2113739"/>
            <a:ext cx="7761013" cy="3220261"/>
            <a:chOff x="551530" y="1255601"/>
            <a:chExt cx="11414062" cy="4736034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6F288F5-DF75-4A46-879E-B11FECC31B70}"/>
                </a:ext>
              </a:extLst>
            </p:cNvPr>
            <p:cNvGrpSpPr/>
            <p:nvPr/>
          </p:nvGrpSpPr>
          <p:grpSpPr>
            <a:xfrm>
              <a:off x="551530" y="1255601"/>
              <a:ext cx="11414062" cy="4736034"/>
              <a:chOff x="551530" y="1255601"/>
              <a:chExt cx="11414062" cy="4736034"/>
            </a:xfrm>
          </p:grpSpPr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8171770A-2860-D849-8F29-76B177384A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1530" y="3470176"/>
                <a:ext cx="11113254" cy="10396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3ED9FC19-6093-274A-A5E6-76449CD1A667}"/>
                  </a:ext>
                </a:extLst>
              </p:cNvPr>
              <p:cNvGrpSpPr/>
              <p:nvPr/>
            </p:nvGrpSpPr>
            <p:grpSpPr>
              <a:xfrm>
                <a:off x="2090937" y="3035049"/>
                <a:ext cx="905515" cy="2019365"/>
                <a:chOff x="2090937" y="3035049"/>
                <a:chExt cx="905515" cy="2019365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56BF3C49-48C7-2C40-A489-89DF179B30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3915" y="3405341"/>
                  <a:ext cx="155232" cy="154113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0658DC1D-D8BD-F44E-9186-8450FDFA6F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85152" y="4951672"/>
                  <a:ext cx="103488" cy="10274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5B10C101-1CDB-9044-B843-ED80AE71A1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35170" y="3477389"/>
                  <a:ext cx="15155" cy="1489758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68B7E71-79C0-EC4D-B35D-5294684A0C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43219" y="3284933"/>
                  <a:ext cx="413950" cy="410967"/>
                </a:xfrm>
                <a:prstGeom prst="ellipse">
                  <a:avLst/>
                </a:prstGeom>
                <a:noFill/>
                <a:ln w="254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3ADD3E3-9637-0C45-B0B3-70E1222FE4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36651" y="3189281"/>
                  <a:ext cx="620924" cy="616452"/>
                </a:xfrm>
                <a:prstGeom prst="ellipse">
                  <a:avLst/>
                </a:prstGeom>
                <a:no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9" name="Arc 48">
                  <a:extLst>
                    <a:ext uri="{FF2B5EF4-FFF2-40B4-BE49-F238E27FC236}">
                      <a16:creationId xmlns:a16="http://schemas.microsoft.com/office/drawing/2014/main" id="{AEDDB1D4-50DE-3949-AD71-87D7017E85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090937" y="3035049"/>
                  <a:ext cx="905515" cy="898992"/>
                </a:xfrm>
                <a:prstGeom prst="arc">
                  <a:avLst>
                    <a:gd name="adj1" fmla="val 5520542"/>
                    <a:gd name="adj2" fmla="val 10850638"/>
                  </a:avLst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0A532AA-44C7-F340-9A6E-E2787EB707CE}"/>
                  </a:ext>
                </a:extLst>
              </p:cNvPr>
              <p:cNvSpPr txBox="1"/>
              <p:nvPr/>
            </p:nvSpPr>
            <p:spPr>
              <a:xfrm>
                <a:off x="5646917" y="5222136"/>
                <a:ext cx="3777037" cy="769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C00000"/>
                    </a:solidFill>
                    <a:latin typeface="+mn-lt"/>
                  </a:rPr>
                  <a:t>2028</a:t>
                </a:r>
              </a:p>
              <a:p>
                <a:pPr algn="ctr"/>
                <a:r>
                  <a:rPr lang="fr-FR" sz="1400" b="1" dirty="0">
                    <a:solidFill>
                      <a:srgbClr val="C00000"/>
                    </a:solidFill>
                    <a:latin typeface="+mn-lt"/>
                  </a:rPr>
                  <a:t>End Phase 1: PERLE @ 250MeV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4BEF1C3-5CCE-4040-841A-6264B72DF8B8}"/>
                  </a:ext>
                </a:extLst>
              </p:cNvPr>
              <p:cNvSpPr txBox="1"/>
              <p:nvPr/>
            </p:nvSpPr>
            <p:spPr>
              <a:xfrm>
                <a:off x="7831010" y="1283785"/>
                <a:ext cx="4134582" cy="702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92D050"/>
                    </a:solidFill>
                    <a:latin typeface="+mn-lt"/>
                  </a:rPr>
                  <a:t>2030</a:t>
                </a:r>
              </a:p>
              <a:p>
                <a:pPr algn="ctr"/>
                <a:r>
                  <a:rPr lang="fr-FR" sz="1400" b="1" dirty="0">
                    <a:solidFill>
                      <a:srgbClr val="92D050"/>
                    </a:solidFill>
                    <a:latin typeface="+mn-lt"/>
                  </a:rPr>
                  <a:t>End Phase 2: PERLE @ 500MeV 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D6C0810-87EC-2240-99D4-5C47AB0533D5}"/>
                  </a:ext>
                </a:extLst>
              </p:cNvPr>
              <p:cNvSpPr txBox="1"/>
              <p:nvPr/>
            </p:nvSpPr>
            <p:spPr>
              <a:xfrm>
                <a:off x="3387562" y="1255601"/>
                <a:ext cx="3254329" cy="769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chemeClr val="accent4"/>
                    </a:solidFill>
                    <a:latin typeface="+mn-lt"/>
                  </a:rPr>
                  <a:t>2025</a:t>
                </a:r>
              </a:p>
              <a:p>
                <a:pPr algn="ctr"/>
                <a:r>
                  <a:rPr lang="fr-FR" sz="1400" b="1" dirty="0">
                    <a:solidFill>
                      <a:schemeClr val="accent4"/>
                    </a:solidFill>
                    <a:latin typeface="+mn-lt"/>
                  </a:rPr>
                  <a:t>End Phase 0: Injection line 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B417BA1-1B2B-E747-8DEF-E7BD262CD554}"/>
                  </a:ext>
                </a:extLst>
              </p:cNvPr>
              <p:cNvSpPr txBox="1"/>
              <p:nvPr/>
            </p:nvSpPr>
            <p:spPr>
              <a:xfrm>
                <a:off x="981978" y="5229760"/>
                <a:ext cx="3103330" cy="702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B0F0"/>
                    </a:solidFill>
                    <a:latin typeface="+mn-lt"/>
                  </a:rPr>
                  <a:t>2022</a:t>
                </a:r>
              </a:p>
              <a:p>
                <a:pPr algn="ctr"/>
                <a:r>
                  <a:rPr lang="fr-FR" sz="1400" b="1" dirty="0">
                    <a:solidFill>
                      <a:srgbClr val="00B0F0"/>
                    </a:solidFill>
                    <a:latin typeface="+mn-lt"/>
                  </a:rPr>
                  <a:t>PERLE TDR </a:t>
                </a:r>
              </a:p>
            </p:txBody>
          </p:sp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6A6011FC-A977-A34A-9D02-8671C3BE1D38}"/>
                  </a:ext>
                </a:extLst>
              </p:cNvPr>
              <p:cNvGrpSpPr/>
              <p:nvPr/>
            </p:nvGrpSpPr>
            <p:grpSpPr>
              <a:xfrm>
                <a:off x="4504531" y="2075464"/>
                <a:ext cx="905515" cy="1835417"/>
                <a:chOff x="4504531" y="2075464"/>
                <a:chExt cx="905515" cy="1835417"/>
              </a:xfrm>
            </p:grpSpPr>
            <p:sp>
              <p:nvSpPr>
                <p:cNvPr id="38" name="Ellipse 37">
                  <a:extLst>
                    <a:ext uri="{FF2B5EF4-FFF2-40B4-BE49-F238E27FC236}">
                      <a16:creationId xmlns:a16="http://schemas.microsoft.com/office/drawing/2014/main" id="{BFB794C6-E686-4F41-8BF4-E2CCB6BF55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77510" y="3382181"/>
                  <a:ext cx="155232" cy="154113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7B70CA15-B433-A948-9904-0865DDF6FD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51562" y="2128487"/>
                  <a:ext cx="16007" cy="1325742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493EA0B2-7244-F747-A248-0E9C314CB2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56814" y="3261774"/>
                  <a:ext cx="413950" cy="410967"/>
                </a:xfrm>
                <a:prstGeom prst="ellipse">
                  <a:avLst/>
                </a:prstGeom>
                <a:noFill/>
                <a:ln w="254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ABE98508-69DA-AA40-B2A6-9A8A89AEA2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50246" y="3166121"/>
                  <a:ext cx="620924" cy="616451"/>
                </a:xfrm>
                <a:prstGeom prst="ellipse">
                  <a:avLst/>
                </a:prstGeom>
                <a:no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2" name="Arc 41">
                  <a:extLst>
                    <a:ext uri="{FF2B5EF4-FFF2-40B4-BE49-F238E27FC236}">
                      <a16:creationId xmlns:a16="http://schemas.microsoft.com/office/drawing/2014/main" id="{2434420A-5D62-E343-804A-36829030F3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4507793" y="3008627"/>
                  <a:ext cx="898992" cy="905515"/>
                </a:xfrm>
                <a:prstGeom prst="arc">
                  <a:avLst>
                    <a:gd name="adj1" fmla="val 5183532"/>
                    <a:gd name="adj2" fmla="val 10850638"/>
                  </a:avLst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E978ABA9-D238-1643-99D3-4E82221334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917090" y="2075464"/>
                  <a:ext cx="103488" cy="10274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FFC000"/>
                    </a:solidFill>
                  </a:endParaRPr>
                </a:p>
              </p:txBody>
            </p:sp>
          </p:grp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87B413D-77EC-EF4A-B4B1-9B5516E439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47043" y="2090700"/>
                <a:ext cx="103488" cy="10274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46CD391D-D99C-EE49-9F4E-620ADA8A6A7F}"/>
                  </a:ext>
                </a:extLst>
              </p:cNvPr>
              <p:cNvCxnSpPr/>
              <p:nvPr/>
            </p:nvCxnSpPr>
            <p:spPr>
              <a:xfrm>
                <a:off x="8628434" y="2015417"/>
                <a:ext cx="2509736" cy="0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91726D53-B072-7949-8E2C-9D3D59956F42}"/>
                  </a:ext>
                </a:extLst>
              </p:cNvPr>
              <p:cNvCxnSpPr/>
              <p:nvPr/>
            </p:nvCxnSpPr>
            <p:spPr>
              <a:xfrm>
                <a:off x="6222981" y="5182873"/>
                <a:ext cx="2509736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C7955D1F-5D3C-7541-8CB1-4E1ABA9D8F52}"/>
                  </a:ext>
                </a:extLst>
              </p:cNvPr>
              <p:cNvCxnSpPr/>
              <p:nvPr/>
            </p:nvCxnSpPr>
            <p:spPr>
              <a:xfrm>
                <a:off x="3693956" y="2011298"/>
                <a:ext cx="2509736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93CDE274-6679-6940-AB73-D09250A0DF42}"/>
                  </a:ext>
                </a:extLst>
              </p:cNvPr>
              <p:cNvCxnSpPr/>
              <p:nvPr/>
            </p:nvCxnSpPr>
            <p:spPr>
              <a:xfrm>
                <a:off x="1510923" y="5178754"/>
                <a:ext cx="1980000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D5156EB0-BA24-0F45-9517-E0AA50CE0D9D}"/>
                </a:ext>
              </a:extLst>
            </p:cNvPr>
            <p:cNvGrpSpPr/>
            <p:nvPr/>
          </p:nvGrpSpPr>
          <p:grpSpPr>
            <a:xfrm>
              <a:off x="7102317" y="3038858"/>
              <a:ext cx="905515" cy="2019365"/>
              <a:chOff x="7102317" y="3038858"/>
              <a:chExt cx="905515" cy="2019365"/>
            </a:xfrm>
          </p:grpSpPr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6489D1D9-41A2-E545-A827-4D19A7513D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75295" y="3409150"/>
                <a:ext cx="155232" cy="1541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50371699-78F4-6643-8C77-C8816668D8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175" y="4955481"/>
                <a:ext cx="103488" cy="10274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4772255B-D7F9-9F42-B80F-02CE9B9AC5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34193" y="3481198"/>
                <a:ext cx="15155" cy="148975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97F31D0A-50B3-264D-9CF2-CC6789C1D7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4599" y="3288742"/>
                <a:ext cx="413950" cy="410967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438DE9FE-3A18-9647-B349-96553BDAF5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8031" y="3193090"/>
                <a:ext cx="620924" cy="616452"/>
              </a:xfrm>
              <a:prstGeom prst="ellipse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9DE1C3A2-D476-F443-B554-CEAB2BDF14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02317" y="3038858"/>
                <a:ext cx="905515" cy="898992"/>
              </a:xfrm>
              <a:prstGeom prst="arc">
                <a:avLst>
                  <a:gd name="adj1" fmla="val 5520542"/>
                  <a:gd name="adj2" fmla="val 10850638"/>
                </a:avLst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E2BE2FDC-E1C7-AD4A-8620-138D43BFE0B4}"/>
                </a:ext>
              </a:extLst>
            </p:cNvPr>
            <p:cNvGrpSpPr/>
            <p:nvPr/>
          </p:nvGrpSpPr>
          <p:grpSpPr>
            <a:xfrm>
              <a:off x="9443006" y="2139916"/>
              <a:ext cx="905515" cy="1782395"/>
              <a:chOff x="9443006" y="2139916"/>
              <a:chExt cx="905515" cy="1782395"/>
            </a:xfrm>
          </p:grpSpPr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73615A1-FB95-9D44-8064-160540F501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15985" y="3393611"/>
                <a:ext cx="155232" cy="154113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DB6BA4BD-5823-BD45-9FB7-26ECB1963F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90037" y="2139916"/>
                <a:ext cx="16007" cy="1325743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95A1C67B-9419-D142-AF65-01FFFF1043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95289" y="3273203"/>
                <a:ext cx="413950" cy="410967"/>
              </a:xfrm>
              <a:prstGeom prst="ellipse">
                <a:avLst/>
              </a:prstGeom>
              <a:noFill/>
              <a:ln w="254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37B6D04C-6A2A-E445-9EE0-F3BF04ADFD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88721" y="3177550"/>
                <a:ext cx="620924" cy="616452"/>
              </a:xfrm>
              <a:prstGeom prst="ellipse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089B94CF-D20D-DC4A-BFB3-053875E02DC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446268" y="3020057"/>
                <a:ext cx="898992" cy="905515"/>
              </a:xfrm>
              <a:prstGeom prst="arc">
                <a:avLst>
                  <a:gd name="adj1" fmla="val 5183532"/>
                  <a:gd name="adj2" fmla="val 10850638"/>
                </a:avLst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52" name="Espace réservé de la date 5">
            <a:extLst>
              <a:ext uri="{FF2B5EF4-FFF2-40B4-BE49-F238E27FC236}">
                <a16:creationId xmlns:a16="http://schemas.microsoft.com/office/drawing/2014/main" id="{49BEEAC6-C7F7-9142-84E3-B41AB9B9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16/12/2020</a:t>
            </a:r>
          </a:p>
        </p:txBody>
      </p:sp>
    </p:spTree>
    <p:extLst>
      <p:ext uri="{BB962C8B-B14F-4D97-AF65-F5344CB8AC3E}">
        <p14:creationId xmlns:p14="http://schemas.microsoft.com/office/powerpoint/2010/main" val="728085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632848" cy="43204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  <a:latin typeface="+mn-lt"/>
              </a:rPr>
              <a:t>Lattice design optimisation of switchyards and circulating arcs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296455-F1C2-D641-8544-18B6C31F2A98}"/>
              </a:ext>
            </a:extLst>
          </p:cNvPr>
          <p:cNvSpPr txBox="1"/>
          <p:nvPr/>
        </p:nvSpPr>
        <p:spPr>
          <a:xfrm>
            <a:off x="7546627" y="1570420"/>
            <a:ext cx="3035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+mn-lt"/>
              </a:rPr>
              <a:t>Design and prototyping of main </a:t>
            </a:r>
            <a:r>
              <a:rPr lang="en-US" sz="1400" b="1" u="sng" dirty="0">
                <a:solidFill>
                  <a:srgbClr val="FF6700"/>
                </a:solidFill>
                <a:latin typeface="+mn-lt"/>
              </a:rPr>
              <a:t>magnets for arcs and switchyards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C4EC2DB-283B-684B-859E-D79E3A4AA9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185" y="2306660"/>
            <a:ext cx="2446722" cy="108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42781F9-E257-8149-9E56-B62DFF7D7F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6747" y="3301346"/>
            <a:ext cx="2034654" cy="10245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8BA31C-D4BF-7B4E-BC8E-545A010475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4" y="1157536"/>
            <a:ext cx="4425930" cy="21438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D12550-81CA-EE45-A38B-8821486E3E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82" y="3469621"/>
            <a:ext cx="4338909" cy="193638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579ABB7-28FD-AA43-B62E-ACB3AA64E1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304" y="1675667"/>
            <a:ext cx="2887340" cy="150170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E0E842A-A951-FE41-BF42-40020CC7F02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876" y="3317776"/>
            <a:ext cx="2884768" cy="142788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35E39A5-6AB3-8941-A2C7-838AAC5FE22B}"/>
              </a:ext>
            </a:extLst>
          </p:cNvPr>
          <p:cNvSpPr txBox="1"/>
          <p:nvPr/>
        </p:nvSpPr>
        <p:spPr>
          <a:xfrm>
            <a:off x="6829792" y="674966"/>
            <a:ext cx="3885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</a:rPr>
              <a:t>Courtesy to A. </a:t>
            </a:r>
            <a:r>
              <a:rPr lang="en-GB" sz="1600" u="sng" dirty="0" err="1">
                <a:solidFill>
                  <a:srgbClr val="FF0000"/>
                </a:solidFill>
              </a:rPr>
              <a:t>Bogacz</a:t>
            </a:r>
            <a:r>
              <a:rPr lang="en-GB" sz="1600" u="sng" dirty="0">
                <a:solidFill>
                  <a:srgbClr val="FF0000"/>
                </a:solidFill>
              </a:rPr>
              <a:t> and C. Vallerand</a:t>
            </a:r>
          </a:p>
        </p:txBody>
      </p:sp>
      <p:sp>
        <p:nvSpPr>
          <p:cNvPr id="19" name="Espace réservé de la date 5">
            <a:extLst>
              <a:ext uri="{FF2B5EF4-FFF2-40B4-BE49-F238E27FC236}">
                <a16:creationId xmlns:a16="http://schemas.microsoft.com/office/drawing/2014/main" id="{A482BD77-0D60-6746-8949-C763D05EC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16/12/2020</a:t>
            </a:r>
          </a:p>
        </p:txBody>
      </p:sp>
    </p:spTree>
    <p:extLst>
      <p:ext uri="{BB962C8B-B14F-4D97-AF65-F5344CB8AC3E}">
        <p14:creationId xmlns:p14="http://schemas.microsoft.com/office/powerpoint/2010/main" val="1879880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20679" cy="4320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</a:rPr>
              <a:t>R&amp;D toward PERLE TDR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B24E78-9325-3C4C-BE32-BF63030EC1C0}"/>
              </a:ext>
            </a:extLst>
          </p:cNvPr>
          <p:cNvSpPr txBox="1"/>
          <p:nvPr/>
        </p:nvSpPr>
        <p:spPr>
          <a:xfrm>
            <a:off x="134934" y="1555319"/>
            <a:ext cx="10446262" cy="374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489" indent="-252489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b="1" dirty="0">
                <a:latin typeface="+mn-lt"/>
              </a:rPr>
              <a:t>Lattice design</a:t>
            </a:r>
            <a:r>
              <a:rPr lang="en-US" sz="1600" dirty="0">
                <a:latin typeface="+mn-lt"/>
              </a:rPr>
              <a:t>: optimization of arcs and switchyards lattice, study of optics tolerances, magnets specifications, start to end simulation.</a:t>
            </a:r>
          </a:p>
          <a:p>
            <a:pPr marL="252489" indent="-252489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b="1" dirty="0">
                <a:latin typeface="+mn-lt"/>
              </a:rPr>
              <a:t>BBU study </a:t>
            </a:r>
            <a:r>
              <a:rPr lang="en-US" sz="1600" dirty="0">
                <a:latin typeface="+mn-lt"/>
              </a:rPr>
              <a:t>in high average current environment: cavity design optimization for an efficient extraction of HOMs considering PERLE parameters: bench pattern recombination, current threshold, cryogenic efficiency… </a:t>
            </a:r>
          </a:p>
          <a:p>
            <a:pPr marL="252489" indent="-252489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b="1" dirty="0">
                <a:latin typeface="+mn-lt"/>
              </a:rPr>
              <a:t>Collective effects study</a:t>
            </a:r>
            <a:r>
              <a:rPr lang="en-US" sz="1600" dirty="0">
                <a:latin typeface="+mn-lt"/>
              </a:rPr>
              <a:t>: effects of Coherent Synchrotron Radiation (CSR) and Longitudinal Space Charge (LSC) on beam quality, microbunching instability and  ion cloud mitigation.</a:t>
            </a:r>
            <a:endParaRPr lang="fr-FR" sz="1600" dirty="0">
              <a:latin typeface="+mn-lt"/>
            </a:endParaRPr>
          </a:p>
          <a:p>
            <a:pPr marL="252489" indent="-252489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b="1" dirty="0">
                <a:latin typeface="+mn-lt"/>
              </a:rPr>
              <a:t>Particle tracking studies </a:t>
            </a:r>
            <a:r>
              <a:rPr lang="en-US" sz="1600" dirty="0">
                <a:latin typeface="+mn-lt"/>
              </a:rPr>
              <a:t>of halo formation and control of beam loss. </a:t>
            </a:r>
            <a:endParaRPr lang="fr-FR" sz="1600" dirty="0">
              <a:latin typeface="+mn-lt"/>
            </a:endParaRPr>
          </a:p>
          <a:p>
            <a:pPr marL="252489" indent="-252489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b="1" dirty="0">
                <a:latin typeface="+mn-lt"/>
              </a:rPr>
              <a:t>LLRF and feedback system development</a:t>
            </a:r>
            <a:r>
              <a:rPr lang="en-US" sz="1600" dirty="0">
                <a:latin typeface="+mn-lt"/>
              </a:rPr>
              <a:t>: RF control and stability under maximum practical </a:t>
            </a:r>
            <a:r>
              <a:rPr lang="en-US" sz="1600" dirty="0" err="1">
                <a:latin typeface="+mn-lt"/>
              </a:rPr>
              <a:t>Q</a:t>
            </a:r>
            <a:r>
              <a:rPr lang="en-US" sz="1600" baseline="-25000" dirty="0" err="1">
                <a:latin typeface="+mn-lt"/>
              </a:rPr>
              <a:t>Load</a:t>
            </a:r>
            <a:r>
              <a:rPr lang="en-US" sz="1600" dirty="0">
                <a:latin typeface="+mn-lt"/>
              </a:rPr>
              <a:t>, development of multi-bunch BBU feedback systems.</a:t>
            </a:r>
            <a:endParaRPr lang="fr-FR" sz="1600" dirty="0">
              <a:latin typeface="+mn-lt"/>
            </a:endParaRPr>
          </a:p>
          <a:p>
            <a:pPr marL="252489" indent="-252489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b="1" dirty="0">
                <a:latin typeface="+mn-lt"/>
              </a:rPr>
              <a:t>Beam diagnostics development</a:t>
            </a:r>
            <a:endParaRPr lang="fr-FR" sz="1600" b="1" dirty="0">
              <a:latin typeface="+mn-lt"/>
            </a:endParaRPr>
          </a:p>
        </p:txBody>
      </p:sp>
      <p:sp>
        <p:nvSpPr>
          <p:cNvPr id="7" name="Espace réservé de la date 5">
            <a:extLst>
              <a:ext uri="{FF2B5EF4-FFF2-40B4-BE49-F238E27FC236}">
                <a16:creationId xmlns:a16="http://schemas.microsoft.com/office/drawing/2014/main" id="{841973D3-20AC-0C47-9166-A643EFAA8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16/12/2020</a:t>
            </a:r>
          </a:p>
        </p:txBody>
      </p:sp>
    </p:spTree>
    <p:extLst>
      <p:ext uri="{BB962C8B-B14F-4D97-AF65-F5344CB8AC3E}">
        <p14:creationId xmlns:p14="http://schemas.microsoft.com/office/powerpoint/2010/main" val="2460716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0" descr="D:\projects\LHeC_CERN\RF_TESTS\CRN-5\FigureTest2_Corrected_Data\CRN5_Corrected_Thinned.png">
            <a:extLst>
              <a:ext uri="{FF2B5EF4-FFF2-40B4-BE49-F238E27FC236}">
                <a16:creationId xmlns:a16="http://schemas.microsoft.com/office/drawing/2014/main" id="{61D8DD11-F483-4C46-9795-CE2485759BE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18" y="3914621"/>
            <a:ext cx="2991273" cy="17794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056784" cy="4320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</a:rPr>
              <a:t>PERLE SRF System development 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522842D-D4E9-F04A-A687-4FC0D5EB6DA1}"/>
              </a:ext>
            </a:extLst>
          </p:cNvPr>
          <p:cNvSpPr txBox="1"/>
          <p:nvPr/>
        </p:nvSpPr>
        <p:spPr>
          <a:xfrm>
            <a:off x="201810" y="1157536"/>
            <a:ext cx="5184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+mn-lt"/>
              </a:rPr>
              <a:t>Design and prototyping of a </a:t>
            </a:r>
            <a:r>
              <a:rPr lang="en-US" sz="1400" b="1" u="sng" dirty="0">
                <a:solidFill>
                  <a:srgbClr val="FF6700"/>
                </a:solidFill>
                <a:latin typeface="+mn-lt"/>
              </a:rPr>
              <a:t>full dressed SRF cavity</a:t>
            </a:r>
            <a:r>
              <a:rPr lang="en-US" sz="1400" dirty="0">
                <a:latin typeface="+mn-lt"/>
              </a:rPr>
              <a:t>: demonstration of level of SRF performance required in CW operation, high-average current environment, adequate damping of </a:t>
            </a:r>
            <a:r>
              <a:rPr lang="en-US" sz="1400" b="1" u="sng" dirty="0">
                <a:solidFill>
                  <a:srgbClr val="FF6700"/>
                </a:solidFill>
                <a:latin typeface="+mn-lt"/>
              </a:rPr>
              <a:t>HOM</a:t>
            </a:r>
            <a:r>
              <a:rPr lang="en-US" sz="1400" dirty="0">
                <a:latin typeface="+mn-lt"/>
              </a:rPr>
              <a:t>. </a:t>
            </a:r>
            <a:endParaRPr lang="fr-FR" sz="1400" dirty="0">
              <a:latin typeface="+mn-lt"/>
            </a:endParaRPr>
          </a:p>
        </p:txBody>
      </p:sp>
      <p:grpSp>
        <p:nvGrpSpPr>
          <p:cNvPr id="42" name="Grouper">
            <a:extLst>
              <a:ext uri="{FF2B5EF4-FFF2-40B4-BE49-F238E27FC236}">
                <a16:creationId xmlns:a16="http://schemas.microsoft.com/office/drawing/2014/main" id="{DF6A533B-5E8B-DD4B-8228-3907B988979D}"/>
              </a:ext>
            </a:extLst>
          </p:cNvPr>
          <p:cNvGrpSpPr/>
          <p:nvPr/>
        </p:nvGrpSpPr>
        <p:grpSpPr>
          <a:xfrm>
            <a:off x="345827" y="2093640"/>
            <a:ext cx="2520281" cy="648072"/>
            <a:chOff x="0" y="0"/>
            <a:chExt cx="4821664" cy="1523690"/>
          </a:xfrm>
        </p:grpSpPr>
        <p:pic>
          <p:nvPicPr>
            <p:cNvPr id="43" name="pasted-image.tiff" descr="pasted-image.tiff">
              <a:extLst>
                <a:ext uri="{FF2B5EF4-FFF2-40B4-BE49-F238E27FC236}">
                  <a16:creationId xmlns:a16="http://schemas.microsoft.com/office/drawing/2014/main" id="{CDE5A515-17BF-014F-B640-4D896FB59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44425" cy="1523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pasted-image.tiff" descr="pasted-image.tiff">
              <a:extLst>
                <a:ext uri="{FF2B5EF4-FFF2-40B4-BE49-F238E27FC236}">
                  <a16:creationId xmlns:a16="http://schemas.microsoft.com/office/drawing/2014/main" id="{DF8BBD67-3704-E54D-AFC7-E86D24292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7792" y="7758"/>
              <a:ext cx="273873" cy="1188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5" name="Image 44">
            <a:extLst>
              <a:ext uri="{FF2B5EF4-FFF2-40B4-BE49-F238E27FC236}">
                <a16:creationId xmlns:a16="http://schemas.microsoft.com/office/drawing/2014/main" id="{4D7E0ED5-8451-1740-A676-5930225CAA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34" y="2885148"/>
            <a:ext cx="2448273" cy="86467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6763D9BD-BBFF-4C48-9CFD-B24A1E23C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380" y="2165648"/>
            <a:ext cx="864096" cy="997574"/>
          </a:xfrm>
          <a:prstGeom prst="rect">
            <a:avLst/>
          </a:prstGeom>
        </p:spPr>
      </p:pic>
      <p:grpSp>
        <p:nvGrpSpPr>
          <p:cNvPr id="47" name="Gruppieren 6">
            <a:extLst>
              <a:ext uri="{FF2B5EF4-FFF2-40B4-BE49-F238E27FC236}">
                <a16:creationId xmlns:a16="http://schemas.microsoft.com/office/drawing/2014/main" id="{A1C3F30A-00CB-494E-B853-4F82CAE2FB58}"/>
              </a:ext>
            </a:extLst>
          </p:cNvPr>
          <p:cNvGrpSpPr/>
          <p:nvPr/>
        </p:nvGrpSpPr>
        <p:grpSpPr>
          <a:xfrm>
            <a:off x="3550896" y="3162184"/>
            <a:ext cx="971395" cy="1062174"/>
            <a:chOff x="8757550" y="1004183"/>
            <a:chExt cx="2024930" cy="1998394"/>
          </a:xfrm>
        </p:grpSpPr>
        <p:pic>
          <p:nvPicPr>
            <p:cNvPr id="48" name="Grafik 24">
              <a:extLst>
                <a:ext uri="{FF2B5EF4-FFF2-40B4-BE49-F238E27FC236}">
                  <a16:creationId xmlns:a16="http://schemas.microsoft.com/office/drawing/2014/main" id="{81DCBDC2-1C88-4D47-9D79-C379C7ADBE4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757550" y="1004183"/>
              <a:ext cx="1920240" cy="1828800"/>
            </a:xfrm>
            <a:prstGeom prst="rect">
              <a:avLst/>
            </a:prstGeom>
            <a:noFill/>
          </p:spPr>
        </p:pic>
        <p:sp>
          <p:nvSpPr>
            <p:cNvPr id="49" name="Title 3">
              <a:extLst>
                <a:ext uri="{FF2B5EF4-FFF2-40B4-BE49-F238E27FC236}">
                  <a16:creationId xmlns:a16="http://schemas.microsoft.com/office/drawing/2014/main" id="{185E9A26-E665-EB4B-828E-CBDFBA02DB77}"/>
                </a:ext>
              </a:extLst>
            </p:cNvPr>
            <p:cNvSpPr txBox="1">
              <a:spLocks/>
            </p:cNvSpPr>
            <p:nvPr/>
          </p:nvSpPr>
          <p:spPr>
            <a:xfrm>
              <a:off x="8862240" y="2795225"/>
              <a:ext cx="1920240" cy="207352"/>
            </a:xfrm>
            <a:prstGeom prst="rect">
              <a:avLst/>
            </a:prstGeom>
          </p:spPr>
          <p:txBody>
            <a:bodyPr vert="horz" lIns="27000" tIns="0" rIns="2700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450"/>
                </a:spcAft>
              </a:pPr>
              <a:r>
                <a:rPr lang="en-US" sz="900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DQW HOM Coupler</a:t>
              </a:r>
            </a:p>
          </p:txBody>
        </p:sp>
      </p:grpSp>
      <p:pic>
        <p:nvPicPr>
          <p:cNvPr id="50" name="Content Placeholder 8">
            <a:extLst>
              <a:ext uri="{FF2B5EF4-FFF2-40B4-BE49-F238E27FC236}">
                <a16:creationId xmlns:a16="http://schemas.microsoft.com/office/drawing/2014/main" id="{0E821365-7310-0A4F-A659-7F0C0E45EE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08095" y="3920949"/>
            <a:ext cx="1010340" cy="162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328D2F17-58E4-7144-AB40-617DE2DC2594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0483" y="1482242"/>
            <a:ext cx="3960440" cy="20078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27C86C7-0EF9-ED46-A945-4B829935D270}"/>
              </a:ext>
            </a:extLst>
          </p:cNvPr>
          <p:cNvSpPr txBox="1"/>
          <p:nvPr/>
        </p:nvSpPr>
        <p:spPr>
          <a:xfrm>
            <a:off x="6322491" y="3731240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u="sng" dirty="0" err="1">
                <a:solidFill>
                  <a:srgbClr val="FF6700"/>
                </a:solidFill>
                <a:latin typeface="+mn-lt"/>
              </a:rPr>
              <a:t>Linac</a:t>
            </a:r>
            <a:r>
              <a:rPr lang="en-US" sz="1400" b="1" u="sng" dirty="0">
                <a:solidFill>
                  <a:srgbClr val="FF6700"/>
                </a:solidFill>
                <a:latin typeface="+mn-lt"/>
              </a:rPr>
              <a:t> cryomodule design</a:t>
            </a:r>
            <a:r>
              <a:rPr lang="en-US" sz="1400" dirty="0">
                <a:latin typeface="+mn-lt"/>
              </a:rPr>
              <a:t>: study the possibility of </a:t>
            </a:r>
            <a:r>
              <a:rPr lang="en-US" sz="1400" b="1" dirty="0">
                <a:latin typeface="+mn-lt"/>
              </a:rPr>
              <a:t>SPL cryomodule adaptation</a:t>
            </a:r>
            <a:r>
              <a:rPr lang="en-US" sz="1400" dirty="0">
                <a:latin typeface="+mn-lt"/>
              </a:rPr>
              <a:t> to PERLE need, </a:t>
            </a:r>
            <a:r>
              <a:rPr lang="en-US" sz="1400" b="1" dirty="0">
                <a:latin typeface="+mn-lt"/>
              </a:rPr>
              <a:t>complete design of a cryomodule</a:t>
            </a:r>
            <a:r>
              <a:rPr lang="en-US" sz="1400" dirty="0">
                <a:latin typeface="+mn-lt"/>
              </a:rPr>
              <a:t> for PERLE later.</a:t>
            </a:r>
            <a:endParaRPr lang="fr-FR" sz="1400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68A189-E262-C44C-8378-1865F318E524}"/>
              </a:ext>
            </a:extLst>
          </p:cNvPr>
          <p:cNvSpPr txBox="1"/>
          <p:nvPr/>
        </p:nvSpPr>
        <p:spPr>
          <a:xfrm>
            <a:off x="5674419" y="509823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Design and prototyping of an </a:t>
            </a:r>
            <a:r>
              <a:rPr lang="en-US" sz="1400" b="1" u="sng" dirty="0">
                <a:solidFill>
                  <a:srgbClr val="FF6700"/>
                </a:solidFill>
                <a:latin typeface="+mn-lt"/>
              </a:rPr>
              <a:t>input power coupler</a:t>
            </a:r>
            <a:endParaRPr lang="fr-FR" sz="1400" u="sng" dirty="0">
              <a:solidFill>
                <a:srgbClr val="FF6700"/>
              </a:solidFill>
              <a:latin typeface="+mn-lt"/>
            </a:endParaRPr>
          </a:p>
        </p:txBody>
      </p:sp>
      <p:sp>
        <p:nvSpPr>
          <p:cNvPr id="65" name="ZoneTexte 12">
            <a:extLst>
              <a:ext uri="{FF2B5EF4-FFF2-40B4-BE49-F238E27FC236}">
                <a16:creationId xmlns:a16="http://schemas.microsoft.com/office/drawing/2014/main" id="{8FA7A8EA-BCD3-6942-95BC-018F416FDBDE}"/>
              </a:ext>
            </a:extLst>
          </p:cNvPr>
          <p:cNvSpPr txBox="1"/>
          <p:nvPr/>
        </p:nvSpPr>
        <p:spPr>
          <a:xfrm>
            <a:off x="4090243" y="2885728"/>
            <a:ext cx="1620894" cy="29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20000"/>
              </a:lnSpc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200" b="1" u="sng" dirty="0">
                <a:solidFill>
                  <a:srgbClr val="FF6700"/>
                </a:solidFill>
                <a:latin typeface="+mn-lt"/>
              </a:rPr>
              <a:t>HOM coupler </a:t>
            </a:r>
            <a:r>
              <a:rPr lang="fr-FR" sz="1200" b="1" u="sng" dirty="0" err="1">
                <a:solidFill>
                  <a:srgbClr val="FF6700"/>
                </a:solidFill>
                <a:latin typeface="+mn-lt"/>
              </a:rPr>
              <a:t>study</a:t>
            </a:r>
            <a:endParaRPr lang="en-US" sz="1200" b="1" u="sng" dirty="0">
              <a:solidFill>
                <a:srgbClr val="FF6700"/>
              </a:solidFill>
              <a:latin typeface="+mn-lt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D07C397-8E12-2246-844D-3D779D0720B5}"/>
              </a:ext>
            </a:extLst>
          </p:cNvPr>
          <p:cNvGrpSpPr/>
          <p:nvPr/>
        </p:nvGrpSpPr>
        <p:grpSpPr>
          <a:xfrm>
            <a:off x="1930003" y="4109864"/>
            <a:ext cx="1656184" cy="1368152"/>
            <a:chOff x="1930003" y="4109864"/>
            <a:chExt cx="1656184" cy="13681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4DA7CFB-28FE-B74B-A644-8861358F5DC2}"/>
                </a:ext>
              </a:extLst>
            </p:cNvPr>
            <p:cNvSpPr/>
            <p:nvPr/>
          </p:nvSpPr>
          <p:spPr>
            <a:xfrm>
              <a:off x="1930003" y="4760133"/>
              <a:ext cx="216024" cy="71788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7ECE3386-E2DE-2F46-A8C9-E09B791F55EF}"/>
                </a:ext>
              </a:extLst>
            </p:cNvPr>
            <p:cNvSpPr txBox="1"/>
            <p:nvPr/>
          </p:nvSpPr>
          <p:spPr>
            <a:xfrm>
              <a:off x="1930003" y="4109864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u="sng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Arial" charset="0"/>
                  <a:cs typeface="Arial" panose="020B0604020202020204" pitchFamily="34" charset="0"/>
                </a:rPr>
                <a:t>Q</a:t>
              </a:r>
              <a:r>
                <a:rPr lang="en-GB" sz="800" u="sng" baseline="-25000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Arial" charset="0"/>
                  <a:cs typeface="Arial" panose="020B0604020202020204" pitchFamily="34" charset="0"/>
                </a:rPr>
                <a:t>0</a:t>
              </a:r>
              <a:r>
                <a:rPr lang="en-GB" sz="800" u="sng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Arial" charset="0"/>
                  <a:cs typeface="Arial" panose="020B0604020202020204" pitchFamily="34" charset="0"/>
                </a:rPr>
                <a:t> (2k)</a:t>
              </a:r>
              <a:r>
                <a:rPr lang="en-US" sz="800" u="sng" dirty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= 3 e10 @ ~27 MV/m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D4761E5F-3B76-DA42-9666-03B328B96E96}"/>
                </a:ext>
              </a:extLst>
            </p:cNvPr>
            <p:cNvSpPr txBox="1"/>
            <p:nvPr/>
          </p:nvSpPr>
          <p:spPr>
            <a:xfrm>
              <a:off x="2146027" y="4572053"/>
              <a:ext cx="1440160" cy="257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800" u="sng" dirty="0">
                  <a:solidFill>
                    <a:srgbClr val="C00000"/>
                  </a:solidFill>
                  <a:latin typeface="+mn-lt"/>
                  <a:ea typeface="Arial" charset="0"/>
                </a:rPr>
                <a:t>Quench @ </a:t>
              </a:r>
              <a:r>
                <a:rPr lang="en-GB" sz="800" u="sng" dirty="0" err="1">
                  <a:solidFill>
                    <a:srgbClr val="C00000"/>
                  </a:solidFill>
                  <a:latin typeface="+mn-lt"/>
                  <a:ea typeface="Arial" charset="0"/>
                </a:rPr>
                <a:t>E</a:t>
              </a:r>
              <a:r>
                <a:rPr lang="en-GB" sz="800" u="sng" baseline="-25000" dirty="0" err="1">
                  <a:solidFill>
                    <a:srgbClr val="C00000"/>
                  </a:solidFill>
                  <a:latin typeface="+mn-lt"/>
                  <a:ea typeface="Arial" charset="0"/>
                </a:rPr>
                <a:t>acc</a:t>
              </a:r>
              <a:r>
                <a:rPr lang="en-GB" sz="800" u="sng" dirty="0">
                  <a:solidFill>
                    <a:srgbClr val="C00000"/>
                  </a:solidFill>
                  <a:latin typeface="+mn-lt"/>
                  <a:ea typeface="Arial" charset="0"/>
                </a:rPr>
                <a:t> </a:t>
              </a:r>
              <a:r>
                <a:rPr lang="en-US" sz="800" u="sng" dirty="0">
                  <a:solidFill>
                    <a:srgbClr val="C00000"/>
                  </a:solidFill>
                  <a:latin typeface="+mn-lt"/>
                </a:rPr>
                <a:t>~</a:t>
              </a:r>
              <a:r>
                <a:rPr lang="en-GB" sz="800" u="sng" dirty="0">
                  <a:solidFill>
                    <a:srgbClr val="C00000"/>
                  </a:solidFill>
                  <a:latin typeface="+mn-lt"/>
                  <a:ea typeface="Arial" charset="0"/>
                </a:rPr>
                <a:t> 30 MV/m</a:t>
              </a:r>
              <a:endParaRPr lang="en-US" sz="800" u="sng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EE6C618C-EE65-1D45-9409-8C2B206AC0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3368" y="4253880"/>
              <a:ext cx="107827" cy="14401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E48E8128-F231-B142-A805-C1E37F17C8C8}"/>
              </a:ext>
            </a:extLst>
          </p:cNvPr>
          <p:cNvSpPr txBox="1"/>
          <p:nvPr/>
        </p:nvSpPr>
        <p:spPr>
          <a:xfrm>
            <a:off x="2801206" y="695610"/>
            <a:ext cx="2578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</a:rPr>
              <a:t>Courtesy to F. </a:t>
            </a:r>
            <a:r>
              <a:rPr lang="en-GB" sz="1600" u="sng" dirty="0" err="1">
                <a:solidFill>
                  <a:srgbClr val="FF0000"/>
                </a:solidFill>
              </a:rPr>
              <a:t>Marhauser</a:t>
            </a:r>
            <a:endParaRPr lang="en-GB" sz="1600" u="sng" dirty="0">
              <a:solidFill>
                <a:srgbClr val="FF0000"/>
              </a:solidFill>
            </a:endParaRPr>
          </a:p>
        </p:txBody>
      </p:sp>
      <p:sp>
        <p:nvSpPr>
          <p:cNvPr id="28" name="Espace réservé de la date 5">
            <a:extLst>
              <a:ext uri="{FF2B5EF4-FFF2-40B4-BE49-F238E27FC236}">
                <a16:creationId xmlns:a16="http://schemas.microsoft.com/office/drawing/2014/main" id="{6179CDB9-2CDF-254A-B1D6-E88B72B96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16/12/2020</a:t>
            </a:r>
          </a:p>
        </p:txBody>
      </p:sp>
    </p:spTree>
    <p:extLst>
      <p:ext uri="{BB962C8B-B14F-4D97-AF65-F5344CB8AC3E}">
        <p14:creationId xmlns:p14="http://schemas.microsoft.com/office/powerpoint/2010/main" val="3846801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056784" cy="4320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</a:rPr>
              <a:t>PERLE injection line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2" name="ZoneTexte 6">
            <a:extLst>
              <a:ext uri="{FF2B5EF4-FFF2-40B4-BE49-F238E27FC236}">
                <a16:creationId xmlns:a16="http://schemas.microsoft.com/office/drawing/2014/main" id="{00A72F61-B2E6-A040-81F0-23ABC03C4B4E}"/>
              </a:ext>
            </a:extLst>
          </p:cNvPr>
          <p:cNvSpPr txBox="1"/>
          <p:nvPr/>
        </p:nvSpPr>
        <p:spPr>
          <a:xfrm>
            <a:off x="417835" y="1013520"/>
            <a:ext cx="9649072" cy="2134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dirty="0">
                <a:latin typeface="+mn-lt"/>
                <a:cs typeface="Arial" panose="020B0604020202020204" pitchFamily="34" charset="0"/>
              </a:rPr>
              <a:t>It consist of: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500" dirty="0">
                <a:latin typeface="+mn-lt"/>
                <a:cs typeface="Arial" panose="020B0604020202020204" pitchFamily="34" charset="0"/>
              </a:rPr>
              <a:t>A DC photoemission electron gun (The ALICE DC gun to be upgraded).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500" dirty="0">
                <a:latin typeface="+mn-lt"/>
                <a:cs typeface="Arial" panose="020B0604020202020204" pitchFamily="34" charset="0"/>
              </a:rPr>
              <a:t>A bunching and focusing section: 401 MHz normal conducting </a:t>
            </a:r>
            <a:r>
              <a:rPr lang="en-GB" sz="1500" dirty="0" err="1">
                <a:latin typeface="+mn-lt"/>
                <a:cs typeface="Arial" panose="020B0604020202020204" pitchFamily="34" charset="0"/>
              </a:rPr>
              <a:t>buncher</a:t>
            </a:r>
            <a:r>
              <a:rPr lang="en-GB" sz="1500" dirty="0">
                <a:latin typeface="+mn-lt"/>
                <a:cs typeface="Arial" panose="020B0604020202020204" pitchFamily="34" charset="0"/>
              </a:rPr>
              <a:t> cavity placed between two solenoid.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500" dirty="0">
                <a:latin typeface="+mn-lt"/>
                <a:cs typeface="Arial" panose="020B0604020202020204" pitchFamily="34" charset="0"/>
              </a:rPr>
              <a:t>A superconducting booster with five 802 MHz cavities individually supplied and controlled on amplitudes and phases.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500" dirty="0">
                <a:latin typeface="+mn-lt"/>
                <a:cs typeface="Arial" panose="020B0604020202020204" pitchFamily="34" charset="0"/>
              </a:rPr>
              <a:t>Merger to transport the beam into the main LINAC,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500" dirty="0">
                <a:latin typeface="+mn-lt"/>
                <a:cs typeface="Arial" panose="020B0604020202020204" pitchFamily="34" charset="0"/>
              </a:rPr>
              <a:t>Beam diagnostics to be placed between components. </a:t>
            </a:r>
            <a:endParaRPr lang="en-GB" sz="1500" dirty="0">
              <a:latin typeface="+mn-lt"/>
            </a:endParaRP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D8ADD783-B6AC-7346-9EC2-663674B0339D}"/>
              </a:ext>
            </a:extLst>
          </p:cNvPr>
          <p:cNvGrpSpPr/>
          <p:nvPr/>
        </p:nvGrpSpPr>
        <p:grpSpPr>
          <a:xfrm>
            <a:off x="1052487" y="3173760"/>
            <a:ext cx="9302452" cy="2304256"/>
            <a:chOff x="276314" y="3281588"/>
            <a:chExt cx="9134170" cy="4215105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E4BDA7A6-2361-8040-83B3-F259664DA519}"/>
                </a:ext>
              </a:extLst>
            </p:cNvPr>
            <p:cNvGrpSpPr/>
            <p:nvPr/>
          </p:nvGrpSpPr>
          <p:grpSpPr>
            <a:xfrm>
              <a:off x="276314" y="3281588"/>
              <a:ext cx="9134170" cy="4215105"/>
              <a:chOff x="263956" y="3133304"/>
              <a:chExt cx="9404765" cy="4215105"/>
            </a:xfrm>
          </p:grpSpPr>
          <p:sp>
            <p:nvSpPr>
              <p:cNvPr id="46" name="ZoneTexte 12">
                <a:extLst>
                  <a:ext uri="{FF2B5EF4-FFF2-40B4-BE49-F238E27FC236}">
                    <a16:creationId xmlns:a16="http://schemas.microsoft.com/office/drawing/2014/main" id="{39E66FD3-A8EA-0B44-A9A5-C45823A9198F}"/>
                  </a:ext>
                </a:extLst>
              </p:cNvPr>
              <p:cNvSpPr txBox="1"/>
              <p:nvPr/>
            </p:nvSpPr>
            <p:spPr>
              <a:xfrm>
                <a:off x="4294392" y="5792401"/>
                <a:ext cx="5374329" cy="15560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40404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Photocathodes choice:</a:t>
                </a:r>
              </a:p>
              <a:p>
                <a:pPr marL="171450" indent="-171450">
                  <a:lnSpc>
                    <a:spcPct val="120000"/>
                  </a:lnSpc>
                  <a:buFont typeface="Wingdings" pitchFamily="2" charset="2"/>
                  <a:buChar char="Ø"/>
                  <a:defRPr sz="1200">
                    <a:solidFill>
                      <a:srgbClr val="40404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Sb-based photocathodes (unpolarized</a:t>
                </a:r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electrons</a:t>
                </a:r>
                <a:r>
                  <a:rPr sz="1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)</a:t>
                </a:r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operated at 350 kV</a:t>
                </a:r>
                <a:endParaRPr sz="14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marL="171450" indent="-171450">
                  <a:lnSpc>
                    <a:spcPct val="120000"/>
                  </a:lnSpc>
                  <a:buFont typeface="Wingdings" pitchFamily="2" charset="2"/>
                  <a:buChar char="Ø"/>
                  <a:defRPr sz="1200">
                    <a:solidFill>
                      <a:srgbClr val="40404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GaAs photocathodes (polarized</a:t>
                </a:r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electrons</a:t>
                </a:r>
                <a:r>
                  <a:rPr sz="1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)</a:t>
                </a:r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operated at 220 kV</a:t>
                </a:r>
              </a:p>
            </p:txBody>
          </p:sp>
          <p:pic>
            <p:nvPicPr>
              <p:cNvPr id="47" name="Picture 15" descr="Picture1">
                <a:extLst>
                  <a:ext uri="{FF2B5EF4-FFF2-40B4-BE49-F238E27FC236}">
                    <a16:creationId xmlns:a16="http://schemas.microsoft.com/office/drawing/2014/main" id="{EE94F231-29BD-F34B-9476-AC5ABA52EF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556" y="3984885"/>
                <a:ext cx="8570913" cy="1420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 Box 16">
                <a:extLst>
                  <a:ext uri="{FF2B5EF4-FFF2-40B4-BE49-F238E27FC236}">
                    <a16:creationId xmlns:a16="http://schemas.microsoft.com/office/drawing/2014/main" id="{77F1A5E3-38A5-A146-952C-6A3B121397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956" y="3275274"/>
                <a:ext cx="1566246" cy="563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 sz="1400" b="1" dirty="0">
                    <a:latin typeface="+mn-lt"/>
                    <a:cs typeface="Arial" panose="020B0604020202020204" pitchFamily="34" charset="0"/>
                  </a:rPr>
                  <a:t>Photocathode gun</a:t>
                </a:r>
                <a:endParaRPr lang="en-US" altLang="en-US" sz="1400" b="1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 Box 17">
                <a:extLst>
                  <a:ext uri="{FF2B5EF4-FFF2-40B4-BE49-F238E27FC236}">
                    <a16:creationId xmlns:a16="http://schemas.microsoft.com/office/drawing/2014/main" id="{A2003F7C-9430-B74E-BCCF-CBD20BDE82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7643" y="5590966"/>
                <a:ext cx="2011363" cy="563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sz="1400" b="1" dirty="0">
                    <a:latin typeface="+mn-lt"/>
                    <a:cs typeface="Arial" panose="020B0604020202020204" pitchFamily="34" charset="0"/>
                  </a:rPr>
                  <a:t>Focusing solenoids</a:t>
                </a:r>
                <a:endParaRPr lang="en-US" altLang="en-US" sz="1400" b="1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 Box 18">
                <a:extLst>
                  <a:ext uri="{FF2B5EF4-FFF2-40B4-BE49-F238E27FC236}">
                    <a16:creationId xmlns:a16="http://schemas.microsoft.com/office/drawing/2014/main" id="{45F8D979-7078-CE47-8828-629F7DE8FE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9014" y="3660192"/>
                <a:ext cx="866910" cy="563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 sz="1400" b="1" dirty="0">
                    <a:latin typeface="+mn-lt"/>
                    <a:cs typeface="Arial" panose="020B0604020202020204" pitchFamily="34" charset="0"/>
                  </a:rPr>
                  <a:t>Light box</a:t>
                </a:r>
                <a:endParaRPr lang="en-US" altLang="en-US" sz="1400" b="1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 Box 19">
                <a:extLst>
                  <a:ext uri="{FF2B5EF4-FFF2-40B4-BE49-F238E27FC236}">
                    <a16:creationId xmlns:a16="http://schemas.microsoft.com/office/drawing/2014/main" id="{DF3978BE-AEBB-B74A-A5D2-9F545602E3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4062" y="3228907"/>
                <a:ext cx="812261" cy="563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 sz="1400" b="1" dirty="0" err="1">
                    <a:latin typeface="+mn-lt"/>
                    <a:cs typeface="Arial" panose="020B0604020202020204" pitchFamily="34" charset="0"/>
                  </a:rPr>
                  <a:t>Buncher</a:t>
                </a:r>
                <a:endParaRPr lang="en-US" altLang="en-US" sz="1400" b="1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20">
                <a:extLst>
                  <a:ext uri="{FF2B5EF4-FFF2-40B4-BE49-F238E27FC236}">
                    <a16:creationId xmlns:a16="http://schemas.microsoft.com/office/drawing/2014/main" id="{4795E9FA-4405-4E40-B270-90DD184338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87781" y="3133304"/>
                <a:ext cx="1077073" cy="563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 sz="1400" b="1" dirty="0">
                    <a:latin typeface="+mn-lt"/>
                    <a:cs typeface="Arial" panose="020B0604020202020204" pitchFamily="34" charset="0"/>
                  </a:rPr>
                  <a:t>SRF booster</a:t>
                </a:r>
                <a:endParaRPr lang="en-US" altLang="en-US" sz="1400" b="1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53" name="Line 22">
                <a:extLst>
                  <a:ext uri="{FF2B5EF4-FFF2-40B4-BE49-F238E27FC236}">
                    <a16:creationId xmlns:a16="http://schemas.microsoft.com/office/drawing/2014/main" id="{7DB4C335-ED55-B944-992F-7B09285AC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0055" y="4981224"/>
                <a:ext cx="1287950" cy="6117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Line 23">
                <a:extLst>
                  <a:ext uri="{FF2B5EF4-FFF2-40B4-BE49-F238E27FC236}">
                    <a16:creationId xmlns:a16="http://schemas.microsoft.com/office/drawing/2014/main" id="{517B2523-0B98-3149-98FB-FBFAB5E1B5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06931" y="5067560"/>
                <a:ext cx="873124" cy="525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5" name="Line 25">
                <a:extLst>
                  <a:ext uri="{FF2B5EF4-FFF2-40B4-BE49-F238E27FC236}">
                    <a16:creationId xmlns:a16="http://schemas.microsoft.com/office/drawing/2014/main" id="{D228BF2C-417F-2C41-9B0E-BCCD70C1FB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9419" y="3791912"/>
                <a:ext cx="417512" cy="4945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6" name="Line 27">
                <a:extLst>
                  <a:ext uri="{FF2B5EF4-FFF2-40B4-BE49-F238E27FC236}">
                    <a16:creationId xmlns:a16="http://schemas.microsoft.com/office/drawing/2014/main" id="{41027F55-BE45-DF4A-9CC5-DB10E52E4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9556" y="4286510"/>
                <a:ext cx="76200" cy="1666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7" name="Line 28">
                <a:extLst>
                  <a:ext uri="{FF2B5EF4-FFF2-40B4-BE49-F238E27FC236}">
                    <a16:creationId xmlns:a16="http://schemas.microsoft.com/office/drawing/2014/main" id="{4816BEF2-FC74-7A4C-92E2-FA2EEE5BD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37305" y="3829926"/>
                <a:ext cx="249236" cy="623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8" name="Line 29">
                <a:extLst>
                  <a:ext uri="{FF2B5EF4-FFF2-40B4-BE49-F238E27FC236}">
                    <a16:creationId xmlns:a16="http://schemas.microsoft.com/office/drawing/2014/main" id="{C91477B4-6298-5F40-AB3C-B91BCB7C65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3894" y="3632460"/>
                <a:ext cx="249237" cy="8207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6CD763B3-D7DF-0841-BB95-1B27799F1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0700" y="4540250"/>
              <a:ext cx="3860800" cy="698500"/>
            </a:xfrm>
            <a:prstGeom prst="rect">
              <a:avLst/>
            </a:prstGeom>
          </p:spPr>
        </p:pic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35BC8A05-349E-FA45-A342-5CD2B29F9C2E}"/>
              </a:ext>
            </a:extLst>
          </p:cNvPr>
          <p:cNvSpPr txBox="1"/>
          <p:nvPr/>
        </p:nvSpPr>
        <p:spPr>
          <a:xfrm>
            <a:off x="273819" y="4901952"/>
            <a:ext cx="4812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Photocathode laser choice:</a:t>
            </a:r>
          </a:p>
          <a:p>
            <a:r>
              <a:rPr lang="en-GB" sz="1400" b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Nd:YAG</a:t>
            </a:r>
            <a:r>
              <a:rPr lang="en-GB" sz="1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laser (532 nm) or </a:t>
            </a:r>
            <a:r>
              <a:rPr lang="en-GB" sz="1400" b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Ti:Sapphire</a:t>
            </a:r>
            <a:r>
              <a:rPr lang="en-GB" sz="1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laser (400 nm).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2653943-8403-4843-A8F0-48BFDAAEB166}"/>
              </a:ext>
            </a:extLst>
          </p:cNvPr>
          <p:cNvSpPr txBox="1"/>
          <p:nvPr/>
        </p:nvSpPr>
        <p:spPr>
          <a:xfrm>
            <a:off x="7085310" y="674966"/>
            <a:ext cx="354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</a:rPr>
              <a:t>Courtesy to B. </a:t>
            </a:r>
            <a:r>
              <a:rPr lang="en-GB" sz="1600" u="sng" dirty="0" err="1">
                <a:solidFill>
                  <a:srgbClr val="FF0000"/>
                </a:solidFill>
              </a:rPr>
              <a:t>Militsyn</a:t>
            </a:r>
            <a:r>
              <a:rPr lang="en-GB" sz="1600" u="sng" dirty="0">
                <a:solidFill>
                  <a:srgbClr val="FF0000"/>
                </a:solidFill>
              </a:rPr>
              <a:t> &amp; B. Hounsell</a:t>
            </a:r>
          </a:p>
        </p:txBody>
      </p:sp>
      <p:sp>
        <p:nvSpPr>
          <p:cNvPr id="26" name="Espace réservé de la date 5">
            <a:extLst>
              <a:ext uri="{FF2B5EF4-FFF2-40B4-BE49-F238E27FC236}">
                <a16:creationId xmlns:a16="http://schemas.microsoft.com/office/drawing/2014/main" id="{0102DAB0-9ED9-0349-B310-3A4950B5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16/12/2020</a:t>
            </a:r>
          </a:p>
        </p:txBody>
      </p:sp>
    </p:spTree>
    <p:extLst>
      <p:ext uri="{BB962C8B-B14F-4D97-AF65-F5344CB8AC3E}">
        <p14:creationId xmlns:p14="http://schemas.microsoft.com/office/powerpoint/2010/main" val="3655385986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20507</TotalTime>
  <Words>746</Words>
  <Application>Microsoft Macintosh PowerPoint</Application>
  <PresentationFormat>Personnalisé</PresentationFormat>
  <Paragraphs>132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Arial Unicode MS</vt:lpstr>
      <vt:lpstr>Arial</vt:lpstr>
      <vt:lpstr>Arial Narrow</vt:lpstr>
      <vt:lpstr>Calibri</vt:lpstr>
      <vt:lpstr>Calibri Light</vt:lpstr>
      <vt:lpstr>Symbol</vt:lpstr>
      <vt:lpstr>Wingdings</vt:lpstr>
      <vt:lpstr>1_modele-IJCLAb-powerpoint</vt:lpstr>
      <vt:lpstr>Présentation PowerPoint</vt:lpstr>
      <vt:lpstr>Introduction to PERLE</vt:lpstr>
      <vt:lpstr>Global ERL landscape</vt:lpstr>
      <vt:lpstr>PERLE Configuration</vt:lpstr>
      <vt:lpstr>PERLE Timeline</vt:lpstr>
      <vt:lpstr>Lattice design optimisation of switchyards and circulating arcs</vt:lpstr>
      <vt:lpstr>R&amp;D toward PERLE TDR</vt:lpstr>
      <vt:lpstr>PERLE SRF System development </vt:lpstr>
      <vt:lpstr>PERLE injection line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1644</cp:revision>
  <cp:lastPrinted>2020-10-08T11:35:12Z</cp:lastPrinted>
  <dcterms:created xsi:type="dcterms:W3CDTF">2011-03-09T16:37:49Z</dcterms:created>
  <dcterms:modified xsi:type="dcterms:W3CDTF">2020-12-16T11:45:58Z</dcterms:modified>
</cp:coreProperties>
</file>