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8" r:id="rId2"/>
    <p:sldId id="269" r:id="rId3"/>
    <p:sldId id="265" r:id="rId4"/>
    <p:sldId id="258" r:id="rId5"/>
    <p:sldId id="259" r:id="rId6"/>
    <p:sldId id="260" r:id="rId7"/>
    <p:sldId id="261" r:id="rId8"/>
    <p:sldId id="266" r:id="rId9"/>
    <p:sldId id="256" r:id="rId10"/>
    <p:sldId id="270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00"/>
    <p:restoredTop sz="94728"/>
  </p:normalViewPr>
  <p:slideViewPr>
    <p:cSldViewPr snapToGrid="0" snapToObjects="1">
      <p:cViewPr varScale="1">
        <p:scale>
          <a:sx n="91" d="100"/>
          <a:sy n="91" d="100"/>
        </p:scale>
        <p:origin x="11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2504C-F1C0-9045-8132-5257275F8090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7E66C9-D8CE-CB4D-8196-8E308093EB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251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Evidence is based on gravitational effects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7E66C9-D8CE-CB4D-8196-8E308093EB9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319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err="1"/>
              <a:t>Voir</a:t>
            </a:r>
            <a:r>
              <a:rPr lang="en-GB"/>
              <a:t> les </a:t>
            </a:r>
            <a:r>
              <a:rPr lang="en-GB" err="1"/>
              <a:t>manipes</a:t>
            </a:r>
            <a:r>
              <a:rPr lang="en-GB"/>
              <a:t> UCNA et UCN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7E66C9-D8CE-CB4D-8196-8E308093EB9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796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 </a:t>
            </a:r>
            <a:r>
              <a:rPr lang="en-GB" err="1"/>
              <a:t>voir</a:t>
            </a:r>
            <a:r>
              <a:rPr lang="en-GB"/>
              <a:t> : unexpected rate : narrow resonance or dark decay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7E66C9-D8CE-CB4D-8196-8E308093EB9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431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err="1"/>
              <a:t>Travailler</a:t>
            </a:r>
            <a:r>
              <a:rPr lang="en-GB"/>
              <a:t> sur le branching ratio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7E66C9-D8CE-CB4D-8196-8E308093EB9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824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65A335-D1CF-FC40-A9C9-30DE30941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6A9CB9A-C369-4240-9478-674D62ED61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E7E613-BBB8-EF4E-9FDA-BE0C46A84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E5936-D662-F344-ADDF-C114C9A36AF6}" type="datetime1">
              <a:rPr lang="fr-FR" smtClean="0"/>
              <a:t>16/03/2021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BC3D24-59E6-724A-9B5F-D797389C6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7C4C1C5-56C5-3F4E-994C-851F3ADAF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5F36-1688-CF4B-BFA7-440E274556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8401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709687-60E1-EC4E-B4B6-403AFF039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480761C-12B8-004F-BA49-B8BD580C4B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91123B-0C56-3549-A0B7-92052822C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77621-4B7E-E440-BF05-5402FBAD80B5}" type="datetime1">
              <a:rPr lang="fr-FR" smtClean="0"/>
              <a:t>16/03/2021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180D52-5C81-624B-850A-4633CB531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C7725C-160E-0849-965E-DB7C306AD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5F36-1688-CF4B-BFA7-440E274556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862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119583E-B79D-A54C-A97D-9CD50E4D40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3CEC462-2266-4046-A78D-A27E2EE611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50A266-8AAF-FA48-B126-2595A1697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9449-6251-8442-9615-E9EF89E2FCC2}" type="datetime1">
              <a:rPr lang="fr-FR" smtClean="0"/>
              <a:t>16/03/2021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E87FDC-B6AF-FF45-95CC-657629D4E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16EBC0-3757-EA41-9006-98A64680E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5F36-1688-CF4B-BFA7-440E274556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646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498228-3E22-4E47-BB19-63ACDEA35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331733-B8FA-3E46-9262-C4B86336B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1FD6C8-0385-444C-9000-2E9425784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173A-5400-AC46-98FB-91E853A3D22D}" type="datetime1">
              <a:rPr lang="fr-FR" smtClean="0"/>
              <a:t>16/03/2021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B1E7A69-2A40-6245-95C0-57165743B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E0C204-121F-8945-99AF-7EBDE6312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5F36-1688-CF4B-BFA7-440E274556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8472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174BC2-BD65-A94A-8EE1-B2057D978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9AF4FDD-F2C7-1A4D-B4F8-1AAA78A13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3FE9EB7-FE08-AC48-93DA-D119E8062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D746-D9FF-334E-B162-068D1EA06C52}" type="datetime1">
              <a:rPr lang="fr-FR" smtClean="0"/>
              <a:t>16/03/2021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09C7D65-B9C4-5348-B4FC-E5968CAC6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CC9120-1A52-FE47-817D-8F51EA766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5F36-1688-CF4B-BFA7-440E274556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4934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E8466E-6C44-204B-A6F6-4A70F5326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C6EDD6-CD25-C040-A4B3-CA42A911C8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FB662E3-89E0-7045-AAFD-2C2A73C2AA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F8A0248-2046-C842-A203-D1B156E13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DFEEE-F060-2449-921F-EB495FB9E0E9}" type="datetime1">
              <a:rPr lang="fr-FR" smtClean="0"/>
              <a:t>16/03/2021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307191-ADDA-F247-9A30-451D46520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F401621-58B8-CA4B-AB89-DEC82A808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5F36-1688-CF4B-BFA7-440E274556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6910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80F969-5C70-A84F-BE47-AB105F6F8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E126313-BCC2-0341-B6E6-36B0614BB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8CF7B53-F3A7-0A49-9095-F93E5774B7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D2DD9B5-6FA3-8B4F-9D53-E9327684F4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4FD54D7-CC53-0142-A72E-DBF25F8F51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8EACCEC-856B-AB44-B106-489E4F3F1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83FF5-DDE3-DE42-9B81-362EF7E3445B}" type="datetime1">
              <a:rPr lang="fr-FR" smtClean="0"/>
              <a:t>16/03/2021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61E67AB-DCBA-AD42-A16E-FA438BD5D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0F6DBD8-DE2A-8F45-84EA-611AC450A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5F36-1688-CF4B-BFA7-440E274556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4892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D3FE11-9600-9443-806D-30339502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B32F918-F340-2845-BAA8-4C666206B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76B2F-AD41-EA45-B410-9A74AEF9F975}" type="datetime1">
              <a:rPr lang="fr-FR" smtClean="0"/>
              <a:t>16/03/2021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147F2EA-DE32-1B4E-89DC-D0209D0AC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ACD15E1-DAE2-BE4B-9CDB-842705F28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5F36-1688-CF4B-BFA7-440E274556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2317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415D20A-CD2A-474B-BB32-737F4B4B8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4BFE4-B89C-AE4A-AA5D-D1181BAC02BE}" type="datetime1">
              <a:rPr lang="fr-FR" smtClean="0"/>
              <a:t>16/03/2021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C1A5EC5-5A6C-5B41-8644-5CD233C68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1F2E3F9-F9F7-C641-A3F8-D197C3243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5F36-1688-CF4B-BFA7-440E274556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0093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536138-0ECA-F342-BAC1-EF5F2E058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9EA8C0-116F-7E46-A0F9-44B0FF94B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5B5B88D-C8CA-764F-9400-0889274F5A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623B60E-3E05-EC4A-80A6-37CDB743E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50DD-EA78-8844-AB2C-A720E1B62562}" type="datetime1">
              <a:rPr lang="fr-FR" smtClean="0"/>
              <a:t>16/03/2021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5E970DA-8B09-3345-B972-408F1AA73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5FB3B0F-60EA-BB43-B92B-75AB52B9B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5F36-1688-CF4B-BFA7-440E274556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6972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DB6E62-B56B-BF40-92D3-DE60920E6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D39DD1A-63B5-764A-82D9-A6C9EF3632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DF6EC90-5151-EB4E-8E7D-CE7A135752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26D8183-4532-E94F-87E7-3F7F77256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8772-ED09-EC48-9517-293313B0F29B}" type="datetime1">
              <a:rPr lang="fr-FR" smtClean="0"/>
              <a:t>16/03/2021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7AC64B7-F3DC-1F4A-A046-20BE8F193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8140EC2-D4F8-DA4C-BE63-1144CF8BD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5F36-1688-CF4B-BFA7-440E274556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3836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5FB3257-3370-1646-B4C0-1D934F2E9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92FF7C7-110C-014E-856F-5A86AE099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69F4F0-DCB8-AD4F-AC53-914A46A1BF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9AF23-B2E0-1441-8A20-8C95A2967F98}" type="datetime1">
              <a:rPr lang="fr-FR" smtClean="0"/>
              <a:t>16/03/2021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DB6848-77CB-1449-B877-1DE046E101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F3B826-06BC-9248-8C8E-B1A5B701E1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C5F36-1688-CF4B-BFA7-440E274556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4020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3.tif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A8FE1F6-C282-0542-AE1C-C4C636B7B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5F36-1688-CF4B-BFA7-440E27455604}" type="slidenum">
              <a:rPr lang="fr-FR" smtClean="0"/>
              <a:t>1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9979ACE-672D-3D48-AED0-226585F5F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956"/>
            <a:ext cx="12200091" cy="687595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D2921F8-ED8D-4342-ACB0-6ECE87739182}"/>
              </a:ext>
            </a:extLst>
          </p:cNvPr>
          <p:cNvSpPr txBox="1"/>
          <p:nvPr/>
        </p:nvSpPr>
        <p:spPr>
          <a:xfrm>
            <a:off x="2811782" y="231542"/>
            <a:ext cx="6623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</a:rPr>
              <a:t>How does our universe work ?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9A42971-4A41-E44E-837C-FDA6EB82DC82}"/>
              </a:ext>
            </a:extLst>
          </p:cNvPr>
          <p:cNvSpPr txBox="1"/>
          <p:nvPr/>
        </p:nvSpPr>
        <p:spPr>
          <a:xfrm>
            <a:off x="390180" y="6352143"/>
            <a:ext cx="2149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Credit : Ruth </a:t>
            </a:r>
            <a:r>
              <a:rPr lang="en-GB" dirty="0" err="1">
                <a:solidFill>
                  <a:schemeClr val="bg1"/>
                </a:solidFill>
              </a:rPr>
              <a:t>Pöttgen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208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89AD8AF-57FC-C04D-8553-644A58331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5F36-1688-CF4B-BFA7-440E27455604}" type="slidenum">
              <a:rPr lang="fr-FR" smtClean="0"/>
              <a:t>10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1C801E9-8DCF-634E-8B56-5C9536532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581" y="2139395"/>
            <a:ext cx="7495477" cy="303870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1DA68E1-1B0E-8849-9507-662CADCCF120}"/>
              </a:ext>
            </a:extLst>
          </p:cNvPr>
          <p:cNvSpPr/>
          <p:nvPr/>
        </p:nvSpPr>
        <p:spPr>
          <a:xfrm>
            <a:off x="524106" y="405226"/>
            <a:ext cx="10983951" cy="1140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b="1" i="1" dirty="0">
                <a:latin typeface="Arial" panose="020B0604020202020204" pitchFamily="34" charset="0"/>
              </a:rPr>
              <a:t>It </a:t>
            </a:r>
            <a:r>
              <a:rPr lang="fr-FR" sz="2400" b="1" i="1" dirty="0" err="1">
                <a:latin typeface="Arial" panose="020B0604020202020204" pitchFamily="34" charset="0"/>
              </a:rPr>
              <a:t>would</a:t>
            </a:r>
            <a:r>
              <a:rPr lang="fr-FR" sz="2400" b="1" i="1" dirty="0">
                <a:latin typeface="Arial" panose="020B0604020202020204" pitchFamily="34" charset="0"/>
              </a:rPr>
              <a:t> </a:t>
            </a:r>
            <a:r>
              <a:rPr lang="fr-FR" sz="2400" b="1" i="1" dirty="0" err="1">
                <a:latin typeface="Arial" panose="020B0604020202020204" pitchFamily="34" charset="0"/>
              </a:rPr>
              <a:t>be</a:t>
            </a:r>
            <a:r>
              <a:rPr lang="fr-FR" sz="2400" b="1" i="1" dirty="0">
                <a:latin typeface="Arial" panose="020B0604020202020204" pitchFamily="34" charset="0"/>
              </a:rPr>
              <a:t> </a:t>
            </a:r>
            <a:r>
              <a:rPr lang="fr-FR" sz="2400" b="1" i="1" dirty="0" err="1">
                <a:latin typeface="Arial" panose="020B0604020202020204" pitchFamily="34" charset="0"/>
              </a:rPr>
              <a:t>truly</a:t>
            </a:r>
            <a:r>
              <a:rPr lang="fr-FR" sz="2400" b="1" i="1" dirty="0">
                <a:latin typeface="Arial" panose="020B0604020202020204" pitchFamily="34" charset="0"/>
              </a:rPr>
              <a:t> </a:t>
            </a:r>
            <a:r>
              <a:rPr lang="fr-FR" sz="2400" b="1" i="1" dirty="0" err="1">
                <a:latin typeface="Arial" panose="020B0604020202020204" pitchFamily="34" charset="0"/>
              </a:rPr>
              <a:t>amazing</a:t>
            </a:r>
            <a:r>
              <a:rPr lang="fr-FR" sz="2400" b="1" i="1" dirty="0">
                <a:latin typeface="Arial" panose="020B0604020202020204" pitchFamily="34" charset="0"/>
              </a:rPr>
              <a:t> if the good </a:t>
            </a:r>
            <a:r>
              <a:rPr lang="fr-FR" sz="2400" b="1" i="1" dirty="0" err="1">
                <a:latin typeface="Arial" panose="020B0604020202020204" pitchFamily="34" charset="0"/>
              </a:rPr>
              <a:t>old</a:t>
            </a:r>
            <a:r>
              <a:rPr lang="fr-FR" sz="2400" b="1" i="1" dirty="0">
                <a:latin typeface="Arial" panose="020B0604020202020204" pitchFamily="34" charset="0"/>
              </a:rPr>
              <a:t> neutron </a:t>
            </a:r>
            <a:r>
              <a:rPr lang="fr-FR" sz="2400" b="1" i="1" dirty="0" err="1">
                <a:latin typeface="Arial" panose="020B0604020202020204" pitchFamily="34" charset="0"/>
              </a:rPr>
              <a:t>turned</a:t>
            </a:r>
            <a:r>
              <a:rPr lang="fr-FR" sz="2400" b="1" i="1" dirty="0">
                <a:latin typeface="Arial" panose="020B0604020202020204" pitchFamily="34" charset="0"/>
              </a:rPr>
              <a:t> out to </a:t>
            </a:r>
            <a:r>
              <a:rPr lang="fr-FR" sz="2400" b="1" i="1" dirty="0" err="1">
                <a:latin typeface="Arial" panose="020B0604020202020204" pitchFamily="34" charset="0"/>
              </a:rPr>
              <a:t>be</a:t>
            </a:r>
            <a:r>
              <a:rPr lang="fr-FR" sz="2400" b="1" i="1" dirty="0">
                <a:latin typeface="Arial" panose="020B0604020202020204" pitchFamily="34" charset="0"/>
              </a:rPr>
              <a:t> the </a:t>
            </a:r>
            <a:r>
              <a:rPr lang="fr-FR" sz="2400" b="1" i="1" dirty="0" err="1">
                <a:latin typeface="Arial" panose="020B0604020202020204" pitchFamily="34" charset="0"/>
              </a:rPr>
              <a:t>particle</a:t>
            </a:r>
            <a:r>
              <a:rPr lang="fr-FR" sz="2400" b="1" i="1" dirty="0">
                <a:latin typeface="Arial" panose="020B0604020202020204" pitchFamily="34" charset="0"/>
              </a:rPr>
              <a:t> </a:t>
            </a:r>
            <a:r>
              <a:rPr lang="fr-FR" sz="2400" b="1" i="1" dirty="0" err="1">
                <a:latin typeface="Arial" panose="020B0604020202020204" pitchFamily="34" charset="0"/>
              </a:rPr>
              <a:t>enabling</a:t>
            </a:r>
            <a:r>
              <a:rPr lang="fr-FR" sz="2400" b="1" i="1" dirty="0">
                <a:latin typeface="Arial" panose="020B0604020202020204" pitchFamily="34" charset="0"/>
              </a:rPr>
              <a:t> us to probe the </a:t>
            </a:r>
            <a:r>
              <a:rPr lang="fr-FR" sz="2400" b="1" i="1" dirty="0" err="1">
                <a:latin typeface="Arial" panose="020B0604020202020204" pitchFamily="34" charset="0"/>
              </a:rPr>
              <a:t>dark</a:t>
            </a:r>
            <a:r>
              <a:rPr lang="fr-FR" sz="2400" b="1" i="1" dirty="0">
                <a:latin typeface="Arial" panose="020B0604020202020204" pitchFamily="34" charset="0"/>
              </a:rPr>
              <a:t> </a:t>
            </a:r>
            <a:r>
              <a:rPr lang="fr-FR" sz="2400" b="1" i="1" dirty="0" err="1">
                <a:latin typeface="Arial" panose="020B0604020202020204" pitchFamily="34" charset="0"/>
              </a:rPr>
              <a:t>matter</a:t>
            </a:r>
            <a:r>
              <a:rPr lang="fr-FR" sz="2400" b="1" i="1" dirty="0">
                <a:latin typeface="Arial" panose="020B0604020202020204" pitchFamily="34" charset="0"/>
              </a:rPr>
              <a:t> </a:t>
            </a:r>
            <a:r>
              <a:rPr lang="fr-FR" sz="2400" b="1" i="1" dirty="0" err="1">
                <a:latin typeface="Arial" panose="020B0604020202020204" pitchFamily="34" charset="0"/>
              </a:rPr>
              <a:t>sector</a:t>
            </a:r>
            <a:r>
              <a:rPr lang="fr-FR" sz="2400" b="1" i="1" dirty="0">
                <a:latin typeface="Arial" panose="020B0604020202020204" pitchFamily="34" charset="0"/>
              </a:rPr>
              <a:t> of the </a:t>
            </a:r>
            <a:r>
              <a:rPr lang="fr-FR" sz="2400" b="1" i="1" dirty="0" err="1">
                <a:latin typeface="Arial" panose="020B0604020202020204" pitchFamily="34" charset="0"/>
              </a:rPr>
              <a:t>universe</a:t>
            </a:r>
            <a:r>
              <a:rPr lang="fr-FR" sz="2400" b="1" i="1" dirty="0">
                <a:latin typeface="Arial" panose="020B0604020202020204" pitchFamily="34" charset="0"/>
              </a:rPr>
              <a:t> </a:t>
            </a:r>
            <a:endParaRPr lang="fr-FR" sz="2400" i="1" dirty="0">
              <a:effectLst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4FFC68E-DAE1-5241-8CF9-B7A94447E263}"/>
              </a:ext>
            </a:extLst>
          </p:cNvPr>
          <p:cNvSpPr txBox="1"/>
          <p:nvPr/>
        </p:nvSpPr>
        <p:spPr>
          <a:xfrm>
            <a:off x="4672362" y="5771575"/>
            <a:ext cx="21759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Thank you !</a:t>
            </a:r>
          </a:p>
        </p:txBody>
      </p:sp>
    </p:spTree>
    <p:extLst>
      <p:ext uri="{BB962C8B-B14F-4D97-AF65-F5344CB8AC3E}">
        <p14:creationId xmlns:p14="http://schemas.microsoft.com/office/powerpoint/2010/main" val="2174631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A8FE1F6-C282-0542-AE1C-C4C636B7B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5F36-1688-CF4B-BFA7-440E27455604}" type="slidenum">
              <a:rPr lang="fr-FR" smtClean="0"/>
              <a:t>2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8605238-5CDC-2E41-AC6E-C818DABBA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377" y="0"/>
            <a:ext cx="12228421" cy="68580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C413DE3-2F08-434D-A117-F3FD9391CBB7}"/>
              </a:ext>
            </a:extLst>
          </p:cNvPr>
          <p:cNvSpPr txBox="1"/>
          <p:nvPr/>
        </p:nvSpPr>
        <p:spPr>
          <a:xfrm>
            <a:off x="3446760" y="6010575"/>
            <a:ext cx="54532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How nuclear physics can help ?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6F17C90-8FEC-1B49-A69E-74FDBD1167A2}"/>
              </a:ext>
            </a:extLst>
          </p:cNvPr>
          <p:cNvSpPr txBox="1"/>
          <p:nvPr/>
        </p:nvSpPr>
        <p:spPr>
          <a:xfrm>
            <a:off x="13192" y="253386"/>
            <a:ext cx="123203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We know quite a lot but there is much more that we don’t understand?</a:t>
            </a:r>
          </a:p>
        </p:txBody>
      </p:sp>
    </p:spTree>
    <p:extLst>
      <p:ext uri="{BB962C8B-B14F-4D97-AF65-F5344CB8AC3E}">
        <p14:creationId xmlns:p14="http://schemas.microsoft.com/office/powerpoint/2010/main" val="698979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2B766C-886B-654A-B88A-24E78A838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24897"/>
          </a:xfrm>
        </p:spPr>
        <p:txBody>
          <a:bodyPr>
            <a:normAutofit/>
          </a:bodyPr>
          <a:lstStyle/>
          <a:p>
            <a:r>
              <a:rPr lang="fr-FR" sz="3600" b="1" dirty="0">
                <a:latin typeface="+mn-lt"/>
              </a:rPr>
              <a:t>The neutron </a:t>
            </a:r>
            <a:r>
              <a:rPr lang="en-GB" sz="3600" b="1" dirty="0">
                <a:latin typeface="+mn-lt"/>
              </a:rPr>
              <a:t>lifetime</a:t>
            </a:r>
            <a:r>
              <a:rPr lang="fr-FR" sz="3600" b="1" dirty="0">
                <a:latin typeface="+mn-lt"/>
              </a:rPr>
              <a:t> puzzle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5A0E8B3-8F2F-BA4D-95C3-98616204017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338" y="807462"/>
            <a:ext cx="7272671" cy="38807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D4B3DCB-50F8-F641-8D93-1FBC5DB2523F}"/>
              </a:ext>
            </a:extLst>
          </p:cNvPr>
          <p:cNvSpPr/>
          <p:nvPr/>
        </p:nvSpPr>
        <p:spPr>
          <a:xfrm rot="16200000">
            <a:off x="-1181030" y="2376047"/>
            <a:ext cx="34041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>
                <a:effectLst/>
                <a:latin typeface="Helvetica" pitchFamily="2" charset="0"/>
              </a:rPr>
              <a:t>W. </a:t>
            </a:r>
            <a:r>
              <a:rPr lang="fr-FR" sz="1200" err="1">
                <a:effectLst/>
                <a:latin typeface="Helvetica" pitchFamily="2" charset="0"/>
              </a:rPr>
              <a:t>Pattie</a:t>
            </a:r>
            <a:r>
              <a:rPr lang="fr-FR" sz="1200">
                <a:effectLst/>
                <a:latin typeface="Helvetica" pitchFamily="2" charset="0"/>
              </a:rPr>
              <a:t> Jr. et al, Science Science 11 May 2018 vol. 360 no. 6389 627-632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FF3EDE-173B-2249-B751-00F92C088DF7}"/>
              </a:ext>
            </a:extLst>
          </p:cNvPr>
          <p:cNvSpPr/>
          <p:nvPr/>
        </p:nvSpPr>
        <p:spPr>
          <a:xfrm>
            <a:off x="412652" y="4688234"/>
            <a:ext cx="114276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000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Remaining 1%</a:t>
            </a:r>
            <a:r>
              <a:rPr lang="en-GB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→ SM particles (other than 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: 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excluded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dark matter :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Fornal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Grinstein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PRL120(2018)191801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→ dark particle(s) + SM particle(s) : </a:t>
            </a:r>
            <a:r>
              <a:rPr lang="en-GB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baseline="30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GB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UCNA ILL </a:t>
            </a:r>
            <a:r>
              <a:rPr lang="en-GB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PRC 97, 052501 (2018)), 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PERKEO II </a:t>
            </a:r>
            <a:r>
              <a:rPr lang="en-GB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(PRL 112, 222503 (2019)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photon UCN Los Alamos </a:t>
            </a:r>
            <a:r>
              <a:rPr lang="en-GB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(PRL121, 022505 (2018)) 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excluded so far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→ dark particle(s)</a:t>
            </a:r>
            <a:endParaRPr lang="en-GB" dirty="0">
              <a:solidFill>
                <a:srgbClr val="FF26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D9AE2443-4153-A44A-94E0-60114AC16408}"/>
                  </a:ext>
                </a:extLst>
              </p:cNvPr>
              <p:cNvSpPr txBox="1"/>
              <p:nvPr/>
            </p:nvSpPr>
            <p:spPr>
              <a:xfrm>
                <a:off x="8052671" y="1437306"/>
                <a:ext cx="3480312" cy="438582"/>
              </a:xfrm>
              <a:prstGeom prst="rect">
                <a:avLst/>
              </a:prstGeom>
              <a:noFill/>
              <a:ln w="38100">
                <a:solidFill>
                  <a:srgbClr val="FF7E79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𝑏𝑒𝑎𝑚</m:t>
                          </m:r>
                        </m:sup>
                      </m:sSubSup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888.0±2.1 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D9AE2443-4153-A44A-94E0-60114AC164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2671" y="1437306"/>
                <a:ext cx="3480312" cy="438582"/>
              </a:xfrm>
              <a:prstGeom prst="rect">
                <a:avLst/>
              </a:prstGeom>
              <a:blipFill>
                <a:blip r:embed="rId6"/>
                <a:stretch>
                  <a:fillRect l="-360" b="-25641"/>
                </a:stretch>
              </a:blipFill>
              <a:ln w="38100">
                <a:solidFill>
                  <a:srgbClr val="FF7E79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38ED842C-2F6E-AF4A-85BB-91BDCEDEC933}"/>
                  </a:ext>
                </a:extLst>
              </p:cNvPr>
              <p:cNvSpPr txBox="1"/>
              <p:nvPr/>
            </p:nvSpPr>
            <p:spPr>
              <a:xfrm>
                <a:off x="8052671" y="2649485"/>
                <a:ext cx="3751476" cy="438582"/>
              </a:xfrm>
              <a:prstGeom prst="rect">
                <a:avLst/>
              </a:prstGeom>
              <a:noFill/>
              <a:ln w="38100">
                <a:solidFill>
                  <a:srgbClr val="00B0F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𝑏𝑜𝑡𝑡𝑙𝑒</m:t>
                          </m:r>
                        </m:sup>
                      </m:sSubSup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879.3±0.75 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38ED842C-2F6E-AF4A-85BB-91BDCEDEC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2671" y="2649485"/>
                <a:ext cx="3751476" cy="438582"/>
              </a:xfrm>
              <a:prstGeom prst="rect">
                <a:avLst/>
              </a:prstGeom>
              <a:blipFill>
                <a:blip r:embed="rId7"/>
                <a:stretch>
                  <a:fillRect t="-2632" b="-28947"/>
                </a:stretch>
              </a:blipFill>
              <a:ln w="3810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ZoneTexte 13">
            <a:extLst>
              <a:ext uri="{FF2B5EF4-FFF2-40B4-BE49-F238E27FC236}">
                <a16:creationId xmlns:a16="http://schemas.microsoft.com/office/drawing/2014/main" id="{68D017F8-8F79-804F-93B1-2A05547DECCE}"/>
              </a:ext>
            </a:extLst>
          </p:cNvPr>
          <p:cNvSpPr txBox="1"/>
          <p:nvPr/>
        </p:nvSpPr>
        <p:spPr>
          <a:xfrm>
            <a:off x="7989964" y="3483386"/>
            <a:ext cx="1723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/>
              <a:t>Discrepancy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074622CE-B0BC-2746-94D5-AB7844241B73}"/>
                  </a:ext>
                </a:extLst>
              </p:cNvPr>
              <p:cNvSpPr txBox="1"/>
              <p:nvPr/>
            </p:nvSpPr>
            <p:spPr>
              <a:xfrm>
                <a:off x="9945049" y="3316345"/>
                <a:ext cx="1660326" cy="881973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1%</m:t>
                      </m:r>
                    </m:oMath>
                  </m:oMathPara>
                </a14:m>
                <a:endParaRPr lang="en-GB" sz="2800"/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074622CE-B0BC-2746-94D5-AB7844241B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5049" y="3316345"/>
                <a:ext cx="1660326" cy="881973"/>
              </a:xfrm>
              <a:prstGeom prst="rect">
                <a:avLst/>
              </a:prstGeom>
              <a:blipFill>
                <a:blip r:embed="rId8"/>
                <a:stretch>
                  <a:fillRect l="-3030" r="-3788" b="-5634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C515EE39-6B03-3A48-B255-7A214CDBE7AC}"/>
              </a:ext>
            </a:extLst>
          </p:cNvPr>
          <p:cNvSpPr/>
          <p:nvPr/>
        </p:nvSpPr>
        <p:spPr>
          <a:xfrm>
            <a:off x="7917185" y="2049931"/>
            <a:ext cx="40314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err="1">
                <a:cs typeface="Times New Roman" panose="02020603050405020304" pitchFamily="18" charset="0"/>
              </a:rPr>
              <a:t>Counting</a:t>
            </a:r>
            <a:r>
              <a:rPr lang="fr-FR" sz="2400" b="1">
                <a:cs typeface="Times New Roman" panose="02020603050405020304" pitchFamily="18" charset="0"/>
              </a:rPr>
              <a:t> </a:t>
            </a:r>
            <a:r>
              <a:rPr lang="fr-FR" sz="2400" b="1" err="1">
                <a:cs typeface="Times New Roman" panose="02020603050405020304" pitchFamily="18" charset="0"/>
              </a:rPr>
              <a:t>remaining</a:t>
            </a:r>
            <a:r>
              <a:rPr lang="fr-FR" sz="2400" b="1">
                <a:cs typeface="Times New Roman" panose="02020603050405020304" pitchFamily="18" charset="0"/>
              </a:rPr>
              <a:t> neutrons :</a:t>
            </a:r>
            <a:endParaRPr lang="en-GB" sz="2400" b="1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08A341-F8C2-924A-B4CC-1BE2078E5755}"/>
              </a:ext>
            </a:extLst>
          </p:cNvPr>
          <p:cNvSpPr/>
          <p:nvPr/>
        </p:nvSpPr>
        <p:spPr>
          <a:xfrm>
            <a:off x="7899009" y="870366"/>
            <a:ext cx="36284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err="1">
                <a:cs typeface="Times New Roman" panose="02020603050405020304" pitchFamily="18" charset="0"/>
              </a:rPr>
              <a:t>Counting</a:t>
            </a:r>
            <a:r>
              <a:rPr lang="fr-FR" sz="2400" b="1">
                <a:cs typeface="Times New Roman" panose="02020603050405020304" pitchFamily="18" charset="0"/>
              </a:rPr>
              <a:t> </a:t>
            </a:r>
            <a:r>
              <a:rPr lang="fr-FR" sz="2400" b="1" err="1">
                <a:cs typeface="Times New Roman" panose="02020603050405020304" pitchFamily="18" charset="0"/>
              </a:rPr>
              <a:t>emitted</a:t>
            </a:r>
            <a:r>
              <a:rPr lang="fr-FR" sz="2400" b="1">
                <a:cs typeface="Times New Roman" panose="02020603050405020304" pitchFamily="18" charset="0"/>
              </a:rPr>
              <a:t> protons :</a:t>
            </a:r>
            <a:endParaRPr lang="en-GB" sz="2400" b="1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5AA3E7D-852F-2E42-A686-E5F2CCC14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5F36-1688-CF4B-BFA7-440E2745560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44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052"/>
    </mc:Choice>
    <mc:Fallback xmlns="">
      <p:transition spd="slow" advTm="4105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E3F5F4E2-7178-F84B-90F0-A1276F9A6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6723" y="1095163"/>
            <a:ext cx="10515600" cy="724897"/>
          </a:xfrm>
        </p:spPr>
        <p:txBody>
          <a:bodyPr>
            <a:normAutofit/>
          </a:bodyPr>
          <a:lstStyle/>
          <a:p>
            <a:r>
              <a:rPr lang="fr-FR" sz="2200" b="1" dirty="0" err="1">
                <a:latin typeface="+mn-lt"/>
              </a:rPr>
              <a:t>Nuclear</a:t>
            </a:r>
            <a:r>
              <a:rPr lang="fr-FR" sz="2200" b="1" dirty="0">
                <a:latin typeface="+mn-lt"/>
              </a:rPr>
              <a:t> </a:t>
            </a:r>
            <a:r>
              <a:rPr lang="fr-FR" sz="2200" b="1" dirty="0" err="1">
                <a:latin typeface="+mn-lt"/>
              </a:rPr>
              <a:t>Physics</a:t>
            </a:r>
            <a:r>
              <a:rPr lang="fr-FR" sz="2200" b="1" dirty="0">
                <a:latin typeface="+mn-lt"/>
              </a:rPr>
              <a:t> </a:t>
            </a:r>
            <a:r>
              <a:rPr lang="fr-FR" sz="2200" b="1" dirty="0" err="1">
                <a:latin typeface="+mn-lt"/>
              </a:rPr>
              <a:t>bound</a:t>
            </a:r>
            <a:r>
              <a:rPr lang="fr-FR" sz="2200" b="1" dirty="0">
                <a:latin typeface="+mn-lt"/>
              </a:rPr>
              <a:t> to </a:t>
            </a:r>
            <a:r>
              <a:rPr lang="fr-FR" sz="2200" b="1" dirty="0" err="1">
                <a:latin typeface="+mn-lt"/>
              </a:rPr>
              <a:t>fix</a:t>
            </a:r>
            <a:r>
              <a:rPr lang="fr-FR" sz="2200" b="1" dirty="0">
                <a:latin typeface="+mn-lt"/>
              </a:rPr>
              <a:t> </a:t>
            </a:r>
            <a:r>
              <a:rPr lang="fr-FR" sz="2200" b="1" dirty="0" err="1">
                <a:latin typeface="+mn-lt"/>
              </a:rPr>
              <a:t>energy</a:t>
            </a:r>
            <a:r>
              <a:rPr lang="fr-FR" sz="2200" b="1" dirty="0">
                <a:latin typeface="+mn-lt"/>
              </a:rPr>
              <a:t> </a:t>
            </a:r>
            <a:r>
              <a:rPr lang="fr-FR" sz="2200" b="1" dirty="0" err="1">
                <a:latin typeface="+mn-lt"/>
              </a:rPr>
              <a:t>constrains</a:t>
            </a:r>
            <a:endParaRPr lang="fr-FR" sz="2200" b="1" dirty="0">
              <a:latin typeface="+mn-l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B005A0B-09F0-2A4E-872C-926686BDB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14" y="1230832"/>
            <a:ext cx="5972648" cy="394904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C15C288-F789-7645-9B37-653CED56C5B6}"/>
              </a:ext>
            </a:extLst>
          </p:cNvPr>
          <p:cNvSpPr/>
          <p:nvPr/>
        </p:nvSpPr>
        <p:spPr>
          <a:xfrm>
            <a:off x="6355021" y="2027183"/>
            <a:ext cx="1124215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Lighter than neutron to decay </a:t>
            </a:r>
          </a:p>
          <a:p>
            <a:pPr algn="just"/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Greater than the difference of mass between </a:t>
            </a:r>
            <a:r>
              <a:rPr lang="en-US" sz="20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Be and </a:t>
            </a:r>
            <a:r>
              <a:rPr lang="en-US" sz="20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Be 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(2x</a:t>
            </a:r>
            <a:r>
              <a:rPr lang="en-US" sz="20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He) as </a:t>
            </a:r>
            <a:r>
              <a:rPr lang="en-US" sz="20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Be is stable</a:t>
            </a:r>
          </a:p>
          <a:p>
            <a:pPr algn="just"/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Dark particle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itchFamily="2" charset="2"/>
              </a:rPr>
              <a:t>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cannot decay in SM particles :</a:t>
            </a:r>
          </a:p>
          <a:p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 + e</a:t>
            </a:r>
            <a:r>
              <a:rPr lang="en-US" sz="20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itchFamily="2" charset="2"/>
              </a:rPr>
              <a:t>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 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itchFamily="2" charset="2"/>
              </a:rPr>
              <a:t>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&lt;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000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 m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938.783 MeV </a:t>
            </a:r>
            <a:endParaRPr lang="fr-F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7B8D4C-EC8D-454F-882E-A77E432486B1}"/>
              </a:ext>
            </a:extLst>
          </p:cNvPr>
          <p:cNvSpPr/>
          <p:nvPr/>
        </p:nvSpPr>
        <p:spPr>
          <a:xfrm>
            <a:off x="276614" y="5875572"/>
            <a:ext cx="6879576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latin typeface="Times New Roman" panose="02020603050405020304" pitchFamily="18" charset="0"/>
                <a:ea typeface="Times New Roman" panose="02020603050405020304" pitchFamily="18" charset="0"/>
              </a:rPr>
              <a:t>Few candidates proposed recently by </a:t>
            </a:r>
            <a:r>
              <a:rPr lang="en-US" sz="2000" b="1" err="1">
                <a:latin typeface="Times New Roman" panose="02020603050405020304" pitchFamily="18" charset="0"/>
                <a:ea typeface="Times New Roman" panose="02020603050405020304" pitchFamily="18" charset="0"/>
              </a:rPr>
              <a:t>Pfutzner</a:t>
            </a:r>
            <a:r>
              <a:rPr lang="en-US" sz="2000" b="1">
                <a:latin typeface="Times New Roman" panose="02020603050405020304" pitchFamily="18" charset="0"/>
                <a:ea typeface="Times New Roman" panose="02020603050405020304" pitchFamily="18" charset="0"/>
              </a:rPr>
              <a:t> and </a:t>
            </a:r>
            <a:r>
              <a:rPr lang="en-US" sz="2000" b="1" err="1">
                <a:latin typeface="Times New Roman" panose="02020603050405020304" pitchFamily="18" charset="0"/>
                <a:ea typeface="Times New Roman" panose="02020603050405020304" pitchFamily="18" charset="0"/>
              </a:rPr>
              <a:t>Riisager</a:t>
            </a:r>
            <a:r>
              <a:rPr lang="en-US" sz="2000" b="1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r>
              <a:rPr lang="fr-FR" i="1"/>
              <a:t>PRC 97, 042501(R) (2018)</a:t>
            </a:r>
            <a:r>
              <a:rPr lang="fr-FR" i="1">
                <a:effectLst/>
              </a:rPr>
              <a:t> </a:t>
            </a:r>
            <a:endParaRPr lang="fr-FR" i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5EECF4-E377-AD4E-9F07-E63731B43993}"/>
              </a:ext>
            </a:extLst>
          </p:cNvPr>
          <p:cNvSpPr/>
          <p:nvPr/>
        </p:nvSpPr>
        <p:spPr>
          <a:xfrm>
            <a:off x="6366723" y="3101392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fr-F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858090-0E94-5C4B-842B-6CA286E4A408}"/>
              </a:ext>
            </a:extLst>
          </p:cNvPr>
          <p:cNvSpPr/>
          <p:nvPr/>
        </p:nvSpPr>
        <p:spPr>
          <a:xfrm>
            <a:off x="7156190" y="5936805"/>
            <a:ext cx="3111493" cy="461665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2400" baseline="30000">
                <a:latin typeface="Times New Roman" panose="02020603050405020304" pitchFamily="18" charset="0"/>
                <a:ea typeface="Times New Roman" panose="02020603050405020304" pitchFamily="18" charset="0"/>
              </a:rPr>
              <a:t>11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Be,</a:t>
            </a:r>
            <a:r>
              <a:rPr lang="en-US" sz="2400" baseline="30000">
                <a:latin typeface="Times New Roman" panose="02020603050405020304" pitchFamily="18" charset="0"/>
                <a:ea typeface="Times New Roman" panose="02020603050405020304" pitchFamily="18" charset="0"/>
              </a:rPr>
              <a:t> 11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Li, </a:t>
            </a:r>
            <a:r>
              <a:rPr lang="en-US" sz="2400" baseline="30000">
                <a:latin typeface="Times New Roman" panose="02020603050405020304" pitchFamily="18" charset="0"/>
                <a:ea typeface="Times New Roman" panose="02020603050405020304" pitchFamily="18" charset="0"/>
              </a:rPr>
              <a:t>17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fr-FR" sz="2400">
                <a:effectLst/>
              </a:rPr>
              <a:t> 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and </a:t>
            </a:r>
            <a:r>
              <a:rPr lang="en-US" sz="2400" baseline="30000"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He </a:t>
            </a:r>
            <a:endParaRPr lang="fr-FR" sz="24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672A23-CBE3-0A4F-841C-9F3788471DF3}"/>
              </a:ext>
            </a:extLst>
          </p:cNvPr>
          <p:cNvSpPr/>
          <p:nvPr/>
        </p:nvSpPr>
        <p:spPr>
          <a:xfrm>
            <a:off x="6824752" y="4586939"/>
            <a:ext cx="4790927" cy="461665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just"/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937.992 MeV &lt; m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  <a:sym typeface="Symbol" pitchFamily="2" charset="2"/>
              </a:rPr>
              <a:t>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 &lt; 938.783 MeV</a:t>
            </a:r>
            <a:endParaRPr lang="fr-FR" sz="24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FB7D0110-61D9-3A4F-B1F1-F6C65A163FD9}"/>
              </a:ext>
            </a:extLst>
          </p:cNvPr>
          <p:cNvCxnSpPr>
            <a:endCxn id="3" idx="1"/>
          </p:cNvCxnSpPr>
          <p:nvPr/>
        </p:nvCxnSpPr>
        <p:spPr>
          <a:xfrm>
            <a:off x="4972713" y="4817771"/>
            <a:ext cx="185203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C7E2EBE-6EBC-2C48-AEC4-A0B7F2915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5F36-1688-CF4B-BFA7-440E27455604}" type="slidenum">
              <a:rPr lang="fr-FR" smtClean="0"/>
              <a:t>4</a:t>
            </a:fld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15A7E1-1CFE-CC41-8A00-2D2FFD3379DA}"/>
              </a:ext>
            </a:extLst>
          </p:cNvPr>
          <p:cNvSpPr/>
          <p:nvPr/>
        </p:nvSpPr>
        <p:spPr>
          <a:xfrm>
            <a:off x="73545" y="117157"/>
            <a:ext cx="116624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Neutrons loosely bound in nuclei may decay by the dark channel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50084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295"/>
    </mc:Choice>
    <mc:Fallback xmlns="">
      <p:transition spd="slow" advTm="4229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ABD91512-0D13-A644-B8CD-4784CFED8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24897"/>
          </a:xfrm>
        </p:spPr>
        <p:txBody>
          <a:bodyPr>
            <a:normAutofit/>
          </a:bodyPr>
          <a:lstStyle/>
          <a:p>
            <a:r>
              <a:rPr lang="fr-FR" sz="3600" b="1" baseline="30000">
                <a:latin typeface="+mn-lt"/>
              </a:rPr>
              <a:t>11</a:t>
            </a:r>
            <a:r>
              <a:rPr lang="fr-FR" sz="3600" b="1">
                <a:latin typeface="+mn-lt"/>
              </a:rPr>
              <a:t>Be β</a:t>
            </a:r>
            <a:r>
              <a:rPr lang="en-US" sz="3600" b="1">
                <a:latin typeface="+mn-lt"/>
              </a:rPr>
              <a:t>-delayed proton emission</a:t>
            </a:r>
            <a:r>
              <a:rPr lang="fr-FR" sz="3600" b="1">
                <a:latin typeface="+mn-lt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F40030-98A8-3C43-8707-542F85D234CF}"/>
              </a:ext>
            </a:extLst>
          </p:cNvPr>
          <p:cNvSpPr/>
          <p:nvPr/>
        </p:nvSpPr>
        <p:spPr>
          <a:xfrm>
            <a:off x="262267" y="904716"/>
            <a:ext cx="1149734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5306"/>
                </a:solidFill>
                <a:effectLst/>
                <a:latin typeface="Helvetica" pitchFamily="2" charset="0"/>
              </a:rPr>
              <a:t>AMS Technique</a:t>
            </a:r>
          </a:p>
          <a:p>
            <a:r>
              <a:rPr lang="fr-FR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Riisager</a:t>
            </a:r>
            <a:r>
              <a:rPr lang="fr-FR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et al. :  </a:t>
            </a:r>
            <a:r>
              <a:rPr lang="fr-FR" sz="2000" baseline="30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fr-FR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 in a catcher, let </a:t>
            </a:r>
            <a:r>
              <a:rPr lang="fr-FR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decay</a:t>
            </a:r>
            <a:r>
              <a:rPr lang="fr-FR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analyzed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ratio of </a:t>
            </a:r>
            <a:r>
              <a:rPr lang="fr-FR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Be/</a:t>
            </a:r>
            <a:r>
              <a:rPr lang="fr-FR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AMS technique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→ </a:t>
            </a:r>
            <a:r>
              <a:rPr lang="fr-FR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branching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ratio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8.3(9)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×</a:t>
            </a:r>
            <a:r>
              <a:rPr lang="fr-FR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fr-F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r>
              <a:rPr lang="fr-FR" sz="20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  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(PLB 732, 305 (2014)) 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Unexpected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high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r-FR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nuclei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produced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fr-F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 </a:t>
            </a:r>
            <a:r>
              <a:rPr lang="fr-F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decay</a:t>
            </a:r>
            <a:r>
              <a:rPr lang="fr-F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goes</a:t>
            </a:r>
            <a:r>
              <a:rPr lang="fr-F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lang="fr-F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fr-F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resonnace</a:t>
            </a:r>
            <a:r>
              <a:rPr lang="fr-F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r-FR" sz="20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fr-F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J. </a:t>
            </a:r>
            <a:r>
              <a:rPr lang="fr-F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Okolowick</a:t>
            </a:r>
            <a:r>
              <a:rPr lang="fr-F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PRL 124, 042502 (2020) </a:t>
            </a:r>
            <a:r>
              <a:rPr lang="fr-F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impossible to </a:t>
            </a:r>
            <a:r>
              <a:rPr lang="fr-F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explain</a:t>
            </a:r>
            <a:r>
              <a:rPr lang="fr-F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best and the </a:t>
            </a:r>
            <a:r>
              <a:rPr lang="fr-F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most</a:t>
            </a:r>
            <a:r>
              <a:rPr lang="fr-F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reliable</a:t>
            </a:r>
            <a:r>
              <a:rPr lang="fr-F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theoritical</a:t>
            </a:r>
            <a:r>
              <a:rPr lang="fr-F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models</a:t>
            </a:r>
            <a:r>
              <a:rPr lang="fr-F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∼ 10</a:t>
            </a:r>
            <a:r>
              <a:rPr lang="fr-FR" sz="20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-8</a:t>
            </a:r>
            <a:r>
              <a:rPr lang="fr-F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</a:t>
            </a:r>
            <a:r>
              <a:rPr lang="fr-F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Volya</a:t>
            </a:r>
            <a:r>
              <a:rPr lang="fr-F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EPL 2020 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Very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recently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tried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reproduce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observation : 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upper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limit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r-F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× </a:t>
            </a:r>
            <a:r>
              <a:rPr lang="fr-FR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fr-FR" sz="2000" b="1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-6</a:t>
            </a:r>
            <a:r>
              <a:rPr lang="fr-FR" sz="2000" b="1" baseline="30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huge</a:t>
            </a:r>
            <a:r>
              <a:rPr lang="fr-FR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errors</a:t>
            </a:r>
            <a:r>
              <a:rPr lang="fr-FR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large </a:t>
            </a:r>
            <a:r>
              <a:rPr lang="fr-FR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incoherence</a:t>
            </a:r>
            <a:r>
              <a:rPr lang="fr-FR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on the </a:t>
            </a:r>
            <a:r>
              <a:rPr lang="fr-FR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various</a:t>
            </a:r>
            <a:r>
              <a:rPr lang="fr-FR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samples</a:t>
            </a:r>
            <a:r>
              <a:rPr lang="fr-FR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EPJA 56</a:t>
            </a:r>
            <a:r>
              <a:rPr lang="fr-F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(2020))</a:t>
            </a:r>
            <a:endParaRPr lang="fr-FR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rgbClr val="005306"/>
              </a:solidFill>
              <a:effectLst/>
              <a:latin typeface="Helvetica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A438F5-003C-C844-B072-688C3FC1B50D}"/>
              </a:ext>
            </a:extLst>
          </p:cNvPr>
          <p:cNvSpPr/>
          <p:nvPr/>
        </p:nvSpPr>
        <p:spPr>
          <a:xfrm>
            <a:off x="262267" y="3797816"/>
            <a:ext cx="114973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>
                <a:solidFill>
                  <a:srgbClr val="005306"/>
                </a:solidFill>
                <a:effectLst/>
                <a:latin typeface="Helvetica" pitchFamily="2" charset="0"/>
              </a:rPr>
              <a:t>Direct identification of p </a:t>
            </a:r>
            <a:r>
              <a:rPr lang="fr-FR" sz="2400" b="1" err="1">
                <a:solidFill>
                  <a:srgbClr val="005306"/>
                </a:solidFill>
                <a:effectLst/>
                <a:latin typeface="Helvetica" pitchFamily="2" charset="0"/>
              </a:rPr>
              <a:t>decay</a:t>
            </a:r>
            <a:endParaRPr lang="fr-FR" sz="2400" b="1">
              <a:solidFill>
                <a:srgbClr val="005306"/>
              </a:solidFill>
              <a:effectLst/>
              <a:latin typeface="Helvetica" pitchFamily="2" charset="0"/>
            </a:endParaRPr>
          </a:p>
          <a:p>
            <a:r>
              <a:rPr lang="fr-FR" sz="200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Mittig</a:t>
            </a:r>
            <a:r>
              <a:rPr lang="fr-FR" sz="20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et al. :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directly measured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</a:t>
            </a:r>
            <a:r>
              <a:rPr lang="en-US" sz="20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decay in </a:t>
            </a:r>
            <a:r>
              <a:rPr lang="en-US" sz="20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Be with a prototype Active Target Time Projection Chamber </a:t>
            </a:r>
            <a:endParaRPr lang="fr-FR" sz="200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Unambiguously assign a branching ratio to this specific proton decay channel.</a:t>
            </a:r>
            <a:r>
              <a:rPr lang="fr-FR" sz="20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Deduced</a:t>
            </a:r>
            <a:r>
              <a:rPr 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aseline="300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fr-FR" sz="20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 → </a:t>
            </a:r>
            <a:r>
              <a:rPr lang="fr-FR" sz="2000" baseline="300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fr-FR" sz="20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 + p </a:t>
            </a:r>
            <a:r>
              <a:rPr lang="fr-FR" sz="200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branching</a:t>
            </a:r>
            <a:r>
              <a:rPr lang="fr-FR" sz="20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ratio </a:t>
            </a:r>
            <a:r>
              <a:rPr lang="fr-FR" sz="200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12(3)</a:t>
            </a: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× </a:t>
            </a:r>
            <a:r>
              <a:rPr lang="fr-FR" sz="2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fr-FR" sz="2000" b="1" baseline="3000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-6 </a:t>
            </a:r>
            <a:r>
              <a:rPr lang="fr-FR" i="1">
                <a:latin typeface="Times New Roman" panose="02020603050405020304" pitchFamily="18" charset="0"/>
                <a:cs typeface="Times New Roman" panose="02020603050405020304" pitchFamily="18" charset="0"/>
              </a:rPr>
              <a:t>(PRL 123, 082501 (2019)) </a:t>
            </a:r>
            <a:endParaRPr lang="fr-FR" sz="2000" i="1" baseline="3000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69DF08-2E33-B644-9840-E0F059A9B5F1}"/>
              </a:ext>
            </a:extLst>
          </p:cNvPr>
          <p:cNvSpPr/>
          <p:nvPr/>
        </p:nvSpPr>
        <p:spPr>
          <a:xfrm>
            <a:off x="1212059" y="5590099"/>
            <a:ext cx="9198935" cy="707886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000">
                <a:latin typeface="Times New Roman" panose="02020603050405020304" pitchFamily="18" charset="0"/>
                <a:ea typeface="Times New Roman" panose="02020603050405020304" pitchFamily="18" charset="0"/>
              </a:rPr>
              <a:t>Not conclusive → new candidate for clear signature, without relying on another experiment.</a:t>
            </a:r>
            <a:endParaRPr lang="fr-FR" sz="20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B8133B7-0811-0447-BBD5-3442117BD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5F36-1688-CF4B-BFA7-440E2745560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867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53"/>
    </mc:Choice>
    <mc:Fallback xmlns="">
      <p:transition spd="slow" advTm="5845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382351B8-4086-5141-A477-ED3A2A5149C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724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baseline="30000">
                <a:latin typeface="+mn-lt"/>
              </a:rPr>
              <a:t>6</a:t>
            </a:r>
            <a:r>
              <a:rPr lang="fr-FR" sz="3600" b="1">
                <a:latin typeface="+mn-lt"/>
              </a:rPr>
              <a:t>He quasi free neutron </a:t>
            </a:r>
            <a:r>
              <a:rPr lang="fr-FR" sz="3600" b="1" err="1">
                <a:latin typeface="+mn-lt"/>
              </a:rPr>
              <a:t>decay</a:t>
            </a:r>
            <a:r>
              <a:rPr lang="fr-FR" sz="3600" b="1">
                <a:latin typeface="+mn-lt"/>
              </a:rPr>
              <a:t> : unique signature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EB6514-5DB5-244B-A667-DD955FAD885B}"/>
              </a:ext>
            </a:extLst>
          </p:cNvPr>
          <p:cNvSpPr/>
          <p:nvPr/>
        </p:nvSpPr>
        <p:spPr>
          <a:xfrm>
            <a:off x="246668" y="807150"/>
            <a:ext cx="106786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baseline="300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6</a:t>
            </a:r>
            <a:r>
              <a:rPr lang="en-US" sz="24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He cannot decay by </a:t>
            </a:r>
            <a:r>
              <a:rPr lang="en-US" sz="2400" b="1" dirty="0">
                <a:solidFill>
                  <a:srgbClr val="FF0000"/>
                </a:solidFill>
                <a:ea typeface="Times New Roman" panose="02020603050405020304" pitchFamily="18" charset="0"/>
              </a:rPr>
              <a:t>neutron except </a:t>
            </a:r>
            <a:r>
              <a:rPr lang="en-US" sz="24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through dark decay</a:t>
            </a:r>
            <a:endParaRPr lang="fr-FR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779973-3038-1C4D-A142-98C00E5DFEC2}"/>
              </a:ext>
            </a:extLst>
          </p:cNvPr>
          <p:cNvSpPr/>
          <p:nvPr/>
        </p:nvSpPr>
        <p:spPr>
          <a:xfrm>
            <a:off x="262144" y="3264648"/>
            <a:ext cx="117139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ea typeface="Times New Roman" panose="02020603050405020304" pitchFamily="18" charset="0"/>
              </a:rPr>
              <a:t>If a dark decay of one neutron of the </a:t>
            </a:r>
            <a:r>
              <a:rPr lang="en-US" sz="2000" baseline="30000" dirty="0">
                <a:ea typeface="Times New Roman" panose="02020603050405020304" pitchFamily="18" charset="0"/>
              </a:rPr>
              <a:t>6</a:t>
            </a:r>
            <a:r>
              <a:rPr lang="en-US" sz="2000" dirty="0">
                <a:ea typeface="Times New Roman" panose="02020603050405020304" pitchFamily="18" charset="0"/>
              </a:rPr>
              <a:t>He halo occurs, the allowed energy window :</a:t>
            </a:r>
            <a:r>
              <a:rPr lang="fr-FR" sz="2000" dirty="0">
                <a:ea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ea typeface="Times New Roman" panose="02020603050405020304" pitchFamily="18" charset="0"/>
              </a:rPr>
              <a:t>M</a:t>
            </a:r>
            <a:r>
              <a:rPr lang="en-US" sz="2000" b="1" dirty="0">
                <a:solidFill>
                  <a:srgbClr val="FF0000"/>
                </a:solidFill>
                <a:ea typeface="Times New Roman" panose="02020603050405020304" pitchFamily="18" charset="0"/>
                <a:sym typeface="Symbol" pitchFamily="2" charset="2"/>
              </a:rPr>
              <a:t></a:t>
            </a:r>
            <a:r>
              <a:rPr lang="en-US" sz="2000" b="1" dirty="0">
                <a:solidFill>
                  <a:srgbClr val="FF0000"/>
                </a:solidFill>
                <a:ea typeface="Times New Roman" panose="02020603050405020304" pitchFamily="18" charset="0"/>
              </a:rPr>
              <a:t> &lt; Mn - 975.45 </a:t>
            </a:r>
            <a:r>
              <a:rPr lang="en-US" sz="2000" b="1" dirty="0" err="1">
                <a:solidFill>
                  <a:srgbClr val="FF0000"/>
                </a:solidFill>
                <a:ea typeface="Times New Roman" panose="02020603050405020304" pitchFamily="18" charset="0"/>
              </a:rPr>
              <a:t>keV</a:t>
            </a:r>
            <a:endParaRPr lang="fr-FR" sz="2000" b="1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2000" dirty="0">
                <a:ea typeface="Times New Roman" panose="02020603050405020304" pitchFamily="18" charset="0"/>
              </a:rPr>
              <a:t>Probe the optimum dark matter mass range :</a:t>
            </a:r>
            <a:r>
              <a:rPr lang="fr-FR" sz="2000" dirty="0">
                <a:ea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ea typeface="Times New Roman" panose="02020603050405020304" pitchFamily="18" charset="0"/>
              </a:rPr>
              <a:t>937.992 MeV &lt; M</a:t>
            </a:r>
            <a:r>
              <a:rPr lang="en-US" sz="2000" b="1" dirty="0">
                <a:solidFill>
                  <a:srgbClr val="FF0000"/>
                </a:solidFill>
                <a:ea typeface="Times New Roman" panose="02020603050405020304" pitchFamily="18" charset="0"/>
                <a:sym typeface="Symbol" pitchFamily="2" charset="2"/>
              </a:rPr>
              <a:t></a:t>
            </a:r>
            <a:r>
              <a:rPr lang="en-US" sz="2000" b="1" dirty="0">
                <a:solidFill>
                  <a:srgbClr val="FF0000"/>
                </a:solidFill>
                <a:ea typeface="Times New Roman" panose="02020603050405020304" pitchFamily="18" charset="0"/>
              </a:rPr>
              <a:t> &lt; 938.589 MeV</a:t>
            </a:r>
            <a:endParaRPr lang="fr-FR" sz="2000" b="1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75188F-CFEB-3941-832F-C1260E482AD2}"/>
              </a:ext>
            </a:extLst>
          </p:cNvPr>
          <p:cNvSpPr/>
          <p:nvPr/>
        </p:nvSpPr>
        <p:spPr>
          <a:xfrm>
            <a:off x="262144" y="4075027"/>
            <a:ext cx="113622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ea typeface="Times New Roman" panose="02020603050405020304" pitchFamily="18" charset="0"/>
              </a:rPr>
              <a:t>The half-life of </a:t>
            </a:r>
            <a:r>
              <a:rPr lang="en-US" sz="2000" baseline="30000" dirty="0">
                <a:ea typeface="Times New Roman" panose="02020603050405020304" pitchFamily="18" charset="0"/>
              </a:rPr>
              <a:t>6</a:t>
            </a:r>
            <a:r>
              <a:rPr lang="en-US" sz="2000" dirty="0">
                <a:ea typeface="Times New Roman" panose="02020603050405020304" pitchFamily="18" charset="0"/>
              </a:rPr>
              <a:t>He, T</a:t>
            </a:r>
            <a:r>
              <a:rPr lang="en-US" sz="2000" baseline="-25000" dirty="0">
                <a:ea typeface="Times New Roman" panose="02020603050405020304" pitchFamily="18" charset="0"/>
              </a:rPr>
              <a:t>1/2 </a:t>
            </a:r>
            <a:r>
              <a:rPr lang="en-US" sz="2000" dirty="0">
                <a:ea typeface="Times New Roman" panose="02020603050405020304" pitchFamily="18" charset="0"/>
              </a:rPr>
              <a:t>= 807 </a:t>
            </a:r>
            <a:r>
              <a:rPr lang="en-US" sz="2000" dirty="0" err="1">
                <a:ea typeface="Times New Roman" panose="02020603050405020304" pitchFamily="18" charset="0"/>
              </a:rPr>
              <a:t>ms</a:t>
            </a:r>
            <a:r>
              <a:rPr lang="en-US" sz="2000" dirty="0">
                <a:ea typeface="Times New Roman" panose="02020603050405020304" pitchFamily="18" charset="0"/>
              </a:rPr>
              <a:t>, leads to the estimated branching ratio of  </a:t>
            </a:r>
            <a:r>
              <a:rPr lang="en-US" sz="2000" b="1" dirty="0">
                <a:solidFill>
                  <a:srgbClr val="FF0000"/>
                </a:solidFill>
                <a:ea typeface="Times New Roman" panose="02020603050405020304" pitchFamily="18" charset="0"/>
              </a:rPr>
              <a:t>B</a:t>
            </a:r>
            <a:r>
              <a:rPr lang="en-US" sz="2000" b="1" dirty="0">
                <a:solidFill>
                  <a:srgbClr val="FF0000"/>
                </a:solidFill>
                <a:ea typeface="Times New Roman" panose="02020603050405020304" pitchFamily="18" charset="0"/>
                <a:sym typeface="Symbol" pitchFamily="2" charset="2"/>
              </a:rPr>
              <a:t></a:t>
            </a:r>
            <a:r>
              <a:rPr lang="en-US" sz="2000" b="1" dirty="0">
                <a:solidFill>
                  <a:srgbClr val="FF0000"/>
                </a:solidFill>
                <a:ea typeface="Times New Roman" panose="02020603050405020304" pitchFamily="18" charset="0"/>
              </a:rPr>
              <a:t> = 1.2 × 10</a:t>
            </a:r>
            <a:r>
              <a:rPr lang="en-US" sz="2000" b="1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−5</a:t>
            </a:r>
            <a:r>
              <a:rPr lang="en-US" sz="2000" dirty="0">
                <a:ea typeface="Times New Roman" panose="02020603050405020304" pitchFamily="18" charset="0"/>
              </a:rPr>
              <a:t>, using the assumptions </a:t>
            </a:r>
            <a:r>
              <a:rPr lang="en-US" sz="2000" dirty="0"/>
              <a:t>B</a:t>
            </a:r>
            <a:r>
              <a:rPr lang="en-US" sz="2000" dirty="0">
                <a:sym typeface="Symbol" pitchFamily="2" charset="2"/>
              </a:rPr>
              <a:t></a:t>
            </a:r>
            <a:r>
              <a:rPr lang="en-US" sz="2000" dirty="0"/>
              <a:t> = T</a:t>
            </a:r>
            <a:r>
              <a:rPr lang="en-US" sz="2000" baseline="-25000" dirty="0"/>
              <a:t>1/2 </a:t>
            </a:r>
            <a:r>
              <a:rPr lang="en-US" sz="2000" dirty="0"/>
              <a:t>/ T</a:t>
            </a:r>
            <a:r>
              <a:rPr lang="en-US" sz="2000" baseline="-25000" dirty="0"/>
              <a:t>1/2 </a:t>
            </a:r>
            <a:r>
              <a:rPr lang="en-US" sz="2000" baseline="30000" dirty="0"/>
              <a:t>n</a:t>
            </a:r>
            <a:r>
              <a:rPr lang="en-US" sz="2000" baseline="30000" dirty="0">
                <a:sym typeface="Symbol" pitchFamily="2" charset="2"/>
              </a:rPr>
              <a:t></a:t>
            </a:r>
            <a:r>
              <a:rPr lang="fr-FR" sz="2000" dirty="0">
                <a:effectLst/>
              </a:rPr>
              <a:t> </a:t>
            </a:r>
            <a:r>
              <a:rPr lang="fr-FR" i="1" dirty="0">
                <a:cs typeface="Times New Roman" panose="02020603050405020304" pitchFamily="18" charset="0"/>
              </a:rPr>
              <a:t>(</a:t>
            </a:r>
            <a:r>
              <a:rPr lang="en-US" i="1" dirty="0" err="1">
                <a:cs typeface="Times New Roman" panose="02020603050405020304" pitchFamily="18" charset="0"/>
              </a:rPr>
              <a:t>Pfutzner</a:t>
            </a:r>
            <a:r>
              <a:rPr lang="en-US" i="1" dirty="0">
                <a:cs typeface="Times New Roman" panose="02020603050405020304" pitchFamily="18" charset="0"/>
              </a:rPr>
              <a:t> and </a:t>
            </a:r>
            <a:r>
              <a:rPr lang="en-US" i="1" dirty="0" err="1">
                <a:cs typeface="Times New Roman" panose="02020603050405020304" pitchFamily="18" charset="0"/>
              </a:rPr>
              <a:t>Riisager</a:t>
            </a:r>
            <a:r>
              <a:rPr lang="en-US" i="1" dirty="0">
                <a:cs typeface="Times New Roman" panose="02020603050405020304" pitchFamily="18" charset="0"/>
              </a:rPr>
              <a:t>,</a:t>
            </a:r>
            <a:r>
              <a:rPr lang="en-US" i="1" dirty="0"/>
              <a:t> </a:t>
            </a:r>
            <a:r>
              <a:rPr lang="fr-FR" i="1" dirty="0">
                <a:cs typeface="Times New Roman" panose="02020603050405020304" pitchFamily="18" charset="0"/>
              </a:rPr>
              <a:t>PRC 97, 042501(R) (2018))</a:t>
            </a:r>
            <a:r>
              <a:rPr lang="fr-FR" i="1" dirty="0">
                <a:effectLst/>
                <a:cs typeface="Times New Roman" panose="02020603050405020304" pitchFamily="18" charset="0"/>
              </a:rPr>
              <a:t>  </a:t>
            </a:r>
            <a:r>
              <a:rPr lang="fr-FR" sz="2000" dirty="0" err="1">
                <a:effectLst/>
                <a:cs typeface="Times New Roman" panose="02020603050405020304" pitchFamily="18" charset="0"/>
              </a:rPr>
              <a:t>with</a:t>
            </a:r>
            <a:r>
              <a:rPr lang="fr-FR" sz="2000" dirty="0">
                <a:effectLst/>
                <a:cs typeface="Times New Roman" panose="02020603050405020304" pitchFamily="18" charset="0"/>
              </a:rPr>
              <a:t> </a:t>
            </a:r>
            <a:r>
              <a:rPr lang="en-GB" sz="2000" dirty="0"/>
              <a:t>BR</a:t>
            </a:r>
            <a:r>
              <a:rPr lang="en-US" sz="2000" dirty="0">
                <a:ea typeface="Times New Roman" panose="02020603050405020304" pitchFamily="18" charset="0"/>
                <a:sym typeface="Symbol" pitchFamily="2" charset="2"/>
              </a:rPr>
              <a:t> = </a:t>
            </a:r>
            <a:r>
              <a:rPr lang="fr-FR" sz="2000" dirty="0">
                <a:effectLst/>
                <a:cs typeface="Times New Roman" panose="02020603050405020304" pitchFamily="18" charset="0"/>
              </a:rPr>
              <a:t>1% </a:t>
            </a:r>
            <a:endParaRPr lang="fr-FR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EEA1B0-E9C3-4440-92B8-AFA789C4D1D0}"/>
              </a:ext>
            </a:extLst>
          </p:cNvPr>
          <p:cNvSpPr/>
          <p:nvPr/>
        </p:nvSpPr>
        <p:spPr>
          <a:xfrm>
            <a:off x="246668" y="4845541"/>
            <a:ext cx="11568870" cy="1897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Recent analysis </a:t>
            </a:r>
            <a:r>
              <a:rPr lang="en-GB" i="1" dirty="0"/>
              <a:t>(D. </a:t>
            </a:r>
            <a:r>
              <a:rPr lang="en-GB" i="1" dirty="0" err="1"/>
              <a:t>Dubbers</a:t>
            </a:r>
            <a:r>
              <a:rPr lang="en-GB" i="1" dirty="0"/>
              <a:t>  Phys. Lett. B 791, 6 (2019))</a:t>
            </a:r>
            <a:r>
              <a:rPr lang="en-GB" dirty="0"/>
              <a:t> </a:t>
            </a:r>
            <a:r>
              <a:rPr lang="en-GB" sz="2000" dirty="0"/>
              <a:t>from new beta asymmetry measurements (PERKO III) : </a:t>
            </a:r>
          </a:p>
          <a:p>
            <a:r>
              <a:rPr lang="en-GB" sz="2000" dirty="0"/>
              <a:t>SM prediction is closest to the bottle experiment and set a limit below what is required to explain the neutron lifetime discrepancy </a:t>
            </a:r>
          </a:p>
          <a:p>
            <a:r>
              <a:rPr lang="en-US" sz="2000" dirty="0">
                <a:ea typeface="Times New Roman" panose="02020603050405020304" pitchFamily="18" charset="0"/>
                <a:sym typeface="Symbol" pitchFamily="2" charset="2"/>
              </a:rPr>
              <a:t>→ </a:t>
            </a:r>
            <a:r>
              <a:rPr lang="en-GB" sz="2000" dirty="0"/>
              <a:t>Calculated BR</a:t>
            </a:r>
            <a:r>
              <a:rPr lang="en-US" sz="2000" dirty="0">
                <a:ea typeface="Times New Roman" panose="02020603050405020304" pitchFamily="18" charset="0"/>
                <a:sym typeface="Symbol" pitchFamily="2" charset="2"/>
              </a:rPr>
              <a:t> &lt; 0,3 % → </a:t>
            </a:r>
            <a:r>
              <a:rPr lang="en-US" sz="2000" dirty="0">
                <a:ea typeface="Times New Roman" panose="02020603050405020304" pitchFamily="18" charset="0"/>
              </a:rPr>
              <a:t>estimated branching ratio in </a:t>
            </a:r>
            <a:r>
              <a:rPr lang="en-US" sz="2000" baseline="30000" dirty="0">
                <a:ea typeface="Times New Roman" panose="02020603050405020304" pitchFamily="18" charset="0"/>
              </a:rPr>
              <a:t>6</a:t>
            </a:r>
            <a:r>
              <a:rPr lang="en-US" sz="2000" dirty="0">
                <a:ea typeface="Times New Roman" panose="02020603050405020304" pitchFamily="18" charset="0"/>
              </a:rPr>
              <a:t>He of  </a:t>
            </a:r>
            <a:r>
              <a:rPr lang="en-US" sz="2000" b="1" dirty="0">
                <a:ea typeface="Times New Roman" panose="02020603050405020304" pitchFamily="18" charset="0"/>
              </a:rPr>
              <a:t>B</a:t>
            </a:r>
            <a:r>
              <a:rPr lang="en-US" sz="2000" b="1" dirty="0">
                <a:ea typeface="Times New Roman" panose="02020603050405020304" pitchFamily="18" charset="0"/>
                <a:sym typeface="Symbol" pitchFamily="2" charset="2"/>
              </a:rPr>
              <a:t></a:t>
            </a:r>
            <a:r>
              <a:rPr lang="en-US" sz="2000" b="1" dirty="0">
                <a:ea typeface="Times New Roman" panose="02020603050405020304" pitchFamily="18" charset="0"/>
              </a:rPr>
              <a:t> =  10</a:t>
            </a:r>
            <a:r>
              <a:rPr lang="en-US" sz="2000" b="1" baseline="30000" dirty="0">
                <a:ea typeface="Times New Roman" panose="02020603050405020304" pitchFamily="18" charset="0"/>
              </a:rPr>
              <a:t>−6</a:t>
            </a:r>
          </a:p>
          <a:p>
            <a:endParaRPr lang="en-US" sz="2000" b="1" baseline="30000" dirty="0">
              <a:ea typeface="Times New Roman" panose="02020603050405020304" pitchFamily="18" charset="0"/>
              <a:sym typeface="Symbol" pitchFamily="2" charset="2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ea typeface="Times New Roman" panose="02020603050405020304" pitchFamily="18" charset="0"/>
                <a:sym typeface="Symbol" pitchFamily="2" charset="2"/>
              </a:rPr>
              <a:t>What is the upper limit for loosely neutron decay - We should do better than 0.3%</a:t>
            </a:r>
            <a:endParaRPr lang="en-US" sz="2400" dirty="0">
              <a:solidFill>
                <a:srgbClr val="FF0000"/>
              </a:solidFill>
              <a:ea typeface="Times New Roman" panose="02020603050405020304" pitchFamily="18" charset="0"/>
              <a:sym typeface="Symbol" pitchFamily="2" charset="2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D309563-1570-E145-9BD1-59C222198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5F36-1688-CF4B-BFA7-440E27455604}" type="slidenum">
              <a:rPr lang="fr-FR" smtClean="0"/>
              <a:t>6</a:t>
            </a:fld>
            <a:endParaRPr lang="fr-FR" dirty="0"/>
          </a:p>
        </p:txBody>
      </p:sp>
      <p:pic>
        <p:nvPicPr>
          <p:cNvPr id="15" name="Picture 2" descr="https://www.fuw.edu.pl/~standylo/IMAGES/halo.jpg">
            <a:extLst>
              <a:ext uri="{FF2B5EF4-FFF2-40B4-BE49-F238E27FC236}">
                <a16:creationId xmlns:a16="http://schemas.microsoft.com/office/drawing/2014/main" id="{B5F69B83-85AB-4240-9B12-017F0D484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617" y="1649459"/>
            <a:ext cx="1315411" cy="113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e 15">
            <a:extLst>
              <a:ext uri="{FF2B5EF4-FFF2-40B4-BE49-F238E27FC236}">
                <a16:creationId xmlns:a16="http://schemas.microsoft.com/office/drawing/2014/main" id="{B9467DD2-D7CF-C040-9934-32D41C49ED98}"/>
              </a:ext>
            </a:extLst>
          </p:cNvPr>
          <p:cNvGrpSpPr/>
          <p:nvPr/>
        </p:nvGrpSpPr>
        <p:grpSpPr>
          <a:xfrm>
            <a:off x="3631921" y="1611449"/>
            <a:ext cx="1594345" cy="1238458"/>
            <a:chOff x="9978637" y="371069"/>
            <a:chExt cx="1983912" cy="1631132"/>
          </a:xfrm>
        </p:grpSpPr>
        <p:pic>
          <p:nvPicPr>
            <p:cNvPr id="17" name="Picture 2" descr="https://www.fuw.edu.pl/~standylo/IMAGES/halo.jpg">
              <a:extLst>
                <a:ext uri="{FF2B5EF4-FFF2-40B4-BE49-F238E27FC236}">
                  <a16:creationId xmlns:a16="http://schemas.microsoft.com/office/drawing/2014/main" id="{A0BF4620-C4FF-CD4D-BB24-143DE96467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78637" y="503878"/>
              <a:ext cx="1636823" cy="1498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B9F0FBD-58F9-7C44-817E-8CADE388D575}"/>
                </a:ext>
              </a:extLst>
            </p:cNvPr>
            <p:cNvSpPr/>
            <p:nvPr/>
          </p:nvSpPr>
          <p:spPr>
            <a:xfrm>
              <a:off x="11580714" y="371069"/>
              <a:ext cx="381835" cy="523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ea typeface="Times New Roman" panose="02020603050405020304" pitchFamily="18" charset="0"/>
                  <a:sym typeface="Symbol" pitchFamily="2" charset="2"/>
                </a:rPr>
                <a:t></a:t>
              </a:r>
              <a:endParaRPr lang="fr-FR" sz="2800" b="1"/>
            </a:p>
          </p:txBody>
        </p:sp>
        <p:cxnSp>
          <p:nvCxnSpPr>
            <p:cNvPr id="19" name="Connecteur droit avec flèche 18">
              <a:extLst>
                <a:ext uri="{FF2B5EF4-FFF2-40B4-BE49-F238E27FC236}">
                  <a16:creationId xmlns:a16="http://schemas.microsoft.com/office/drawing/2014/main" id="{F4F1D233-FA87-8449-8DA8-EEE615AFDA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72313" y="823455"/>
              <a:ext cx="518096" cy="26421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77637A8-920C-3A4C-973E-931FBE24A2C2}"/>
              </a:ext>
            </a:extLst>
          </p:cNvPr>
          <p:cNvSpPr/>
          <p:nvPr/>
        </p:nvSpPr>
        <p:spPr>
          <a:xfrm>
            <a:off x="1159433" y="2841869"/>
            <a:ext cx="638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baseline="30000" dirty="0"/>
              <a:t>6</a:t>
            </a:r>
            <a:r>
              <a:rPr lang="fr-FR" sz="2400" b="1" dirty="0"/>
              <a:t>He</a:t>
            </a:r>
            <a:endParaRPr lang="en-GB" sz="2400" dirty="0"/>
          </a:p>
        </p:txBody>
      </p:sp>
      <p:sp>
        <p:nvSpPr>
          <p:cNvPr id="21" name="Flèche vers la droite 20">
            <a:extLst>
              <a:ext uri="{FF2B5EF4-FFF2-40B4-BE49-F238E27FC236}">
                <a16:creationId xmlns:a16="http://schemas.microsoft.com/office/drawing/2014/main" id="{C5C6A92A-F5A0-1C4A-9765-4372CA4EF605}"/>
              </a:ext>
            </a:extLst>
          </p:cNvPr>
          <p:cNvSpPr/>
          <p:nvPr/>
        </p:nvSpPr>
        <p:spPr>
          <a:xfrm>
            <a:off x="2223606" y="1956955"/>
            <a:ext cx="1187050" cy="560773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lèche vers la droite 21">
            <a:extLst>
              <a:ext uri="{FF2B5EF4-FFF2-40B4-BE49-F238E27FC236}">
                <a16:creationId xmlns:a16="http://schemas.microsoft.com/office/drawing/2014/main" id="{99B9D82C-274A-044E-8B4A-940A0C4F34EC}"/>
              </a:ext>
            </a:extLst>
          </p:cNvPr>
          <p:cNvSpPr/>
          <p:nvPr/>
        </p:nvSpPr>
        <p:spPr>
          <a:xfrm>
            <a:off x="5169542" y="2042280"/>
            <a:ext cx="1187050" cy="560773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F9F7BC74-FEBF-4843-806B-F1DFFF9095BA}"/>
              </a:ext>
            </a:extLst>
          </p:cNvPr>
          <p:cNvGrpSpPr/>
          <p:nvPr/>
        </p:nvGrpSpPr>
        <p:grpSpPr>
          <a:xfrm>
            <a:off x="6404223" y="1275473"/>
            <a:ext cx="1520110" cy="1595917"/>
            <a:chOff x="9723921" y="-99728"/>
            <a:chExt cx="1891539" cy="2101929"/>
          </a:xfrm>
        </p:grpSpPr>
        <p:pic>
          <p:nvPicPr>
            <p:cNvPr id="24" name="Picture 2" descr="https://www.fuw.edu.pl/~standylo/IMAGES/halo.jpg">
              <a:extLst>
                <a:ext uri="{FF2B5EF4-FFF2-40B4-BE49-F238E27FC236}">
                  <a16:creationId xmlns:a16="http://schemas.microsoft.com/office/drawing/2014/main" id="{3784771A-4E09-B845-92B3-735070FB06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78637" y="503878"/>
              <a:ext cx="1636823" cy="1498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38C910F-A45A-1243-91D2-516F69FA84F0}"/>
                </a:ext>
              </a:extLst>
            </p:cNvPr>
            <p:cNvSpPr/>
            <p:nvPr/>
          </p:nvSpPr>
          <p:spPr>
            <a:xfrm>
              <a:off x="9723921" y="-99728"/>
              <a:ext cx="385042" cy="5232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sym typeface="Symbol" pitchFamily="2" charset="2"/>
                </a:rPr>
                <a:t>n</a:t>
              </a:r>
              <a:endParaRPr lang="fr-FR" sz="2800" b="1"/>
            </a:p>
          </p:txBody>
        </p:sp>
        <p:cxnSp>
          <p:nvCxnSpPr>
            <p:cNvPr id="26" name="Connecteur droit avec flèche 25">
              <a:extLst>
                <a:ext uri="{FF2B5EF4-FFF2-40B4-BE49-F238E27FC236}">
                  <a16:creationId xmlns:a16="http://schemas.microsoft.com/office/drawing/2014/main" id="{32CFD0DF-E3CA-4E4D-9D0F-450C5844A71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964648" y="437137"/>
              <a:ext cx="419410" cy="58406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Flèche vers la droite 26">
            <a:extLst>
              <a:ext uri="{FF2B5EF4-FFF2-40B4-BE49-F238E27FC236}">
                <a16:creationId xmlns:a16="http://schemas.microsoft.com/office/drawing/2014/main" id="{E1C9114B-41AE-284B-B51E-47335D2EB250}"/>
              </a:ext>
            </a:extLst>
          </p:cNvPr>
          <p:cNvSpPr/>
          <p:nvPr/>
        </p:nvSpPr>
        <p:spPr>
          <a:xfrm>
            <a:off x="8176663" y="2067667"/>
            <a:ext cx="1187050" cy="560773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2F9DFAF4-B2DB-A446-9F4D-7F5A30D88EB3}"/>
              </a:ext>
            </a:extLst>
          </p:cNvPr>
          <p:cNvSpPr/>
          <p:nvPr/>
        </p:nvSpPr>
        <p:spPr>
          <a:xfrm>
            <a:off x="7371367" y="2067667"/>
            <a:ext cx="199898" cy="1893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614195D3-93AB-7F4E-985E-3C394DD7DADD}"/>
              </a:ext>
            </a:extLst>
          </p:cNvPr>
          <p:cNvSpPr txBox="1"/>
          <p:nvPr/>
        </p:nvSpPr>
        <p:spPr>
          <a:xfrm>
            <a:off x="9676241" y="2040969"/>
            <a:ext cx="1249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n + </a:t>
            </a:r>
            <a:r>
              <a:rPr lang="en-GB" sz="2800" b="1" baseline="30000" dirty="0"/>
              <a:t>4</a:t>
            </a:r>
            <a:r>
              <a:rPr lang="en-GB" sz="2800" b="1" dirty="0"/>
              <a:t>He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E366241-B9E6-DF4B-8C53-1624DBA1F0D8}"/>
              </a:ext>
            </a:extLst>
          </p:cNvPr>
          <p:cNvSpPr/>
          <p:nvPr/>
        </p:nvSpPr>
        <p:spPr>
          <a:xfrm>
            <a:off x="6839099" y="2847268"/>
            <a:ext cx="638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baseline="30000" dirty="0"/>
              <a:t>5</a:t>
            </a:r>
            <a:r>
              <a:rPr lang="en-GB" sz="2400" b="1" dirty="0"/>
              <a:t>He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1669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542"/>
    </mc:Choice>
    <mc:Fallback xmlns="">
      <p:transition spd="slow" advTm="7854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86B20187-74A4-674C-A73C-DE77C839E5D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724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err="1">
                <a:latin typeface="+mn-lt"/>
              </a:rPr>
              <a:t>Experimental</a:t>
            </a:r>
            <a:r>
              <a:rPr lang="fr-FR" sz="3600" b="1">
                <a:latin typeface="+mn-lt"/>
              </a:rPr>
              <a:t> technique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4B85D6-5BDB-6E44-83EA-D35294C713F1}"/>
              </a:ext>
            </a:extLst>
          </p:cNvPr>
          <p:cNvSpPr/>
          <p:nvPr/>
        </p:nvSpPr>
        <p:spPr>
          <a:xfrm>
            <a:off x="330822" y="699567"/>
            <a:ext cx="114122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b="1">
                <a:ea typeface="Times New Roman" panose="02020603050405020304" pitchFamily="18" charset="0"/>
              </a:rPr>
              <a:t>Beam : </a:t>
            </a:r>
            <a:r>
              <a:rPr lang="en-US" sz="2000" baseline="30000">
                <a:ea typeface="Times New Roman" panose="02020603050405020304" pitchFamily="18" charset="0"/>
              </a:rPr>
              <a:t>6</a:t>
            </a:r>
            <a:r>
              <a:rPr lang="en-US" sz="2000">
                <a:ea typeface="Times New Roman" panose="02020603050405020304" pitchFamily="18" charset="0"/>
              </a:rPr>
              <a:t>He</a:t>
            </a:r>
            <a:r>
              <a:rPr lang="en-US" sz="2000" baseline="30000">
                <a:ea typeface="Times New Roman" panose="02020603050405020304" pitchFamily="18" charset="0"/>
              </a:rPr>
              <a:t>1+</a:t>
            </a:r>
            <a:r>
              <a:rPr lang="en-US" sz="2000">
                <a:ea typeface="Times New Roman" panose="02020603050405020304" pitchFamily="18" charset="0"/>
              </a:rPr>
              <a:t> SPIRAL1 at low energy (LIRAT) and at the maximum intensity (10</a:t>
            </a:r>
            <a:r>
              <a:rPr lang="en-US" sz="2000" baseline="30000">
                <a:ea typeface="Times New Roman" panose="02020603050405020304" pitchFamily="18" charset="0"/>
              </a:rPr>
              <a:t>8</a:t>
            </a:r>
            <a:r>
              <a:rPr lang="en-US" sz="2000">
                <a:ea typeface="Times New Roman" panose="02020603050405020304" pitchFamily="18" charset="0"/>
              </a:rPr>
              <a:t> </a:t>
            </a:r>
            <a:r>
              <a:rPr lang="en-US" sz="2000" err="1">
                <a:ea typeface="Times New Roman" panose="02020603050405020304" pitchFamily="18" charset="0"/>
              </a:rPr>
              <a:t>pps</a:t>
            </a:r>
            <a:r>
              <a:rPr lang="en-US" sz="2000">
                <a:ea typeface="Times New Roman" panose="02020603050405020304" pitchFamily="18" charset="0"/>
              </a:rPr>
              <a:t>). </a:t>
            </a:r>
          </a:p>
          <a:p>
            <a:pPr>
              <a:spcAft>
                <a:spcPts val="0"/>
              </a:spcAft>
            </a:pPr>
            <a:r>
              <a:rPr lang="en-US" sz="2000" b="1">
                <a:ea typeface="Times New Roman" panose="02020603050405020304" pitchFamily="18" charset="0"/>
              </a:rPr>
              <a:t>Experimental technique : </a:t>
            </a:r>
            <a:r>
              <a:rPr lang="en-US" sz="2000">
                <a:ea typeface="Times New Roman" panose="02020603050405020304" pitchFamily="18" charset="0"/>
              </a:rPr>
              <a:t>detection of an excess of neutrons </a:t>
            </a:r>
            <a:r>
              <a:rPr lang="fr-FR" sz="2000" err="1"/>
              <a:t>with</a:t>
            </a:r>
            <a:r>
              <a:rPr lang="fr-FR" sz="2000"/>
              <a:t> the apparent </a:t>
            </a:r>
            <a:r>
              <a:rPr lang="fr-FR" sz="2000" err="1"/>
              <a:t>lifetime</a:t>
            </a:r>
            <a:r>
              <a:rPr lang="fr-FR" sz="2000"/>
              <a:t> of </a:t>
            </a:r>
            <a:r>
              <a:rPr lang="fr-FR" sz="2000" baseline="30000"/>
              <a:t>6</a:t>
            </a:r>
            <a:r>
              <a:rPr lang="fr-FR" sz="2000"/>
              <a:t>He (T</a:t>
            </a:r>
            <a:r>
              <a:rPr lang="fr-FR" sz="2000" baseline="-25000"/>
              <a:t>1/2</a:t>
            </a:r>
            <a:r>
              <a:rPr lang="fr-FR" sz="2000"/>
              <a:t> = 0.8s)</a:t>
            </a:r>
            <a:endParaRPr lang="fr-FR" sz="2000">
              <a:ea typeface="Times New Roman" panose="02020603050405020304" pitchFamily="18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ED8199F-5BCF-6540-9567-8C7957FF818A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057" y="1538302"/>
            <a:ext cx="3167752" cy="326542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D988A88-A753-D443-94A1-4F31B19E6684}"/>
              </a:ext>
            </a:extLst>
          </p:cNvPr>
          <p:cNvSpPr/>
          <p:nvPr/>
        </p:nvSpPr>
        <p:spPr>
          <a:xfrm>
            <a:off x="4407906" y="1538302"/>
            <a:ext cx="7573868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b="1" dirty="0"/>
              <a:t>Experimental setup :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4π </a:t>
            </a:r>
            <a:r>
              <a:rPr lang="en-GB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He neutron counter TETRA (</a:t>
            </a:r>
            <a:r>
              <a:rPr lang="en-GB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Dubna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: 60 % efficiency </a:t>
            </a:r>
            <a:r>
              <a:rPr lang="en-GB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GB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&lt;1MeV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</a:rPr>
              <a:t>Beam on  (0.1s) / Beam off technique</a:t>
            </a:r>
          </a:p>
          <a:p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⇒ 60 neutrons within few decay periods for </a:t>
            </a:r>
            <a:r>
              <a:rPr lang="en-US" b="1" dirty="0">
                <a:solidFill>
                  <a:srgbClr val="FF0000"/>
                </a:solidFill>
                <a:ea typeface="Times New Roman" panose="02020603050405020304" pitchFamily="18" charset="0"/>
              </a:rPr>
              <a:t>B</a:t>
            </a:r>
            <a:r>
              <a:rPr lang="en-US" b="1" dirty="0">
                <a:solidFill>
                  <a:srgbClr val="FF0000"/>
                </a:solidFill>
                <a:ea typeface="Times New Roman" panose="02020603050405020304" pitchFamily="18" charset="0"/>
                <a:sym typeface="Symbol" pitchFamily="2" charset="2"/>
              </a:rPr>
              <a:t></a:t>
            </a:r>
            <a:r>
              <a:rPr lang="en-US" b="1" dirty="0">
                <a:solidFill>
                  <a:srgbClr val="FF0000"/>
                </a:solidFill>
                <a:ea typeface="Times New Roman" panose="02020603050405020304" pitchFamily="18" charset="0"/>
              </a:rPr>
              <a:t> = 10</a:t>
            </a:r>
            <a:r>
              <a:rPr lang="en-US" b="1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−5</a:t>
            </a:r>
            <a:endParaRPr lang="en-GB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DC8D6BC-9B0B-F34E-A791-534A290911D6}"/>
              </a:ext>
            </a:extLst>
          </p:cNvPr>
          <p:cNvSpPr txBox="1"/>
          <p:nvPr/>
        </p:nvSpPr>
        <p:spPr>
          <a:xfrm>
            <a:off x="4407906" y="3046407"/>
            <a:ext cx="7573868" cy="36933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Background :</a:t>
            </a:r>
          </a:p>
          <a:p>
            <a:r>
              <a:rPr lang="en-GB" u="sng" dirty="0"/>
              <a:t>Correlated :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baseline="30000" dirty="0"/>
              <a:t>6</a:t>
            </a:r>
            <a:r>
              <a:rPr lang="en-GB" dirty="0"/>
              <a:t>He </a:t>
            </a:r>
            <a:r>
              <a:rPr lang="en-GB" dirty="0">
                <a:sym typeface="Symbol" pitchFamily="2" charset="2"/>
              </a:rPr>
              <a:t></a:t>
            </a:r>
            <a:r>
              <a:rPr lang="en-GB" dirty="0"/>
              <a:t> </a:t>
            </a:r>
            <a:r>
              <a:rPr lang="en-GB" baseline="30000" dirty="0"/>
              <a:t>6</a:t>
            </a:r>
            <a:r>
              <a:rPr lang="en-GB" dirty="0"/>
              <a:t>Li*</a:t>
            </a:r>
            <a:r>
              <a:rPr lang="en-GB" dirty="0">
                <a:sym typeface="Symbol" pitchFamily="2" charset="2"/>
              </a:rPr>
              <a:t></a:t>
            </a:r>
            <a:r>
              <a:rPr lang="en-GB" dirty="0"/>
              <a:t> </a:t>
            </a:r>
            <a:r>
              <a:rPr lang="en-GB" baseline="30000" dirty="0"/>
              <a:t>4</a:t>
            </a:r>
            <a:r>
              <a:rPr lang="en-GB" dirty="0"/>
              <a:t>He + </a:t>
            </a:r>
            <a:r>
              <a:rPr lang="en-GB" baseline="30000" dirty="0"/>
              <a:t>2</a:t>
            </a:r>
            <a:r>
              <a:rPr lang="en-GB" dirty="0"/>
              <a:t>H  and deuteron break up ≈ 10</a:t>
            </a:r>
            <a:r>
              <a:rPr lang="en-GB" baseline="30000" dirty="0"/>
              <a:t>-3</a:t>
            </a:r>
            <a:r>
              <a:rPr lang="en-GB" dirty="0"/>
              <a:t> n/cycle 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baseline="30000" dirty="0"/>
              <a:t>18</a:t>
            </a:r>
            <a:r>
              <a:rPr lang="en-GB" dirty="0"/>
              <a:t>N</a:t>
            </a:r>
            <a:r>
              <a:rPr lang="en-GB" baseline="30000" dirty="0"/>
              <a:t>3+ </a:t>
            </a:r>
            <a:r>
              <a:rPr lang="en-GB" dirty="0"/>
              <a:t>contaminants in the beam : n &lt;  0,002/cycle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dirty="0"/>
              <a:t>X-rays from </a:t>
            </a:r>
            <a:r>
              <a:rPr lang="en-GB" baseline="30000" dirty="0"/>
              <a:t>6</a:t>
            </a:r>
            <a:r>
              <a:rPr lang="en-GB" dirty="0"/>
              <a:t>He decay : MCMP simulation </a:t>
            </a:r>
            <a:r>
              <a:rPr lang="en-GB" i="1" dirty="0"/>
              <a:t>(X. Ledoux, GANIL)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	Threshold : E &gt; 0,1MeV ⇒ 2,8</a:t>
            </a:r>
            <a:r>
              <a:rPr lang="en-GB" b="1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en-GB" dirty="0">
                <a:ea typeface="Times New Roman" panose="02020603050405020304" pitchFamily="18" charset="0"/>
              </a:rPr>
              <a:t>× </a:t>
            </a:r>
            <a:r>
              <a:rPr lang="en-GB" dirty="0">
                <a:cs typeface="Times New Roman" panose="02020603050405020304" pitchFamily="18" charset="0"/>
              </a:rPr>
              <a:t>10</a:t>
            </a:r>
            <a:r>
              <a:rPr lang="en-GB" baseline="30000" dirty="0">
                <a:cs typeface="Times New Roman" panose="02020603050405020304" pitchFamily="18" charset="0"/>
              </a:rPr>
              <a:t>-6 </a:t>
            </a:r>
            <a:r>
              <a:rPr lang="en-GB" dirty="0">
                <a:cs typeface="Times New Roman" panose="02020603050405020304" pitchFamily="18" charset="0"/>
              </a:rPr>
              <a:t>counts/beta decay</a:t>
            </a:r>
          </a:p>
          <a:p>
            <a:pPr lvl="1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dirty="0">
                <a:solidFill>
                  <a:srgbClr val="FF0000"/>
                </a:solidFill>
                <a:cs typeface="Times New Roman" panose="02020603050405020304" pitchFamily="18" charset="0"/>
              </a:rPr>
              <a:t>Threshold + PSD </a:t>
            </a:r>
            <a:r>
              <a:rPr lang="en-GB" dirty="0">
                <a:solidFill>
                  <a:srgbClr val="FF0000"/>
                </a:solidFill>
              </a:rPr>
              <a:t>∼ </a:t>
            </a:r>
            <a:r>
              <a:rPr lang="en-GB" dirty="0">
                <a:solidFill>
                  <a:srgbClr val="FF0000"/>
                </a:solidFill>
                <a:cs typeface="Times New Roman" panose="02020603050405020304" pitchFamily="18" charset="0"/>
              </a:rPr>
              <a:t>10</a:t>
            </a:r>
            <a:r>
              <a:rPr lang="en-GB" baseline="30000" dirty="0">
                <a:solidFill>
                  <a:srgbClr val="FF0000"/>
                </a:solidFill>
                <a:cs typeface="Times New Roman" panose="02020603050405020304" pitchFamily="18" charset="0"/>
              </a:rPr>
              <a:t>-7 </a:t>
            </a:r>
            <a:r>
              <a:rPr lang="en-GB" dirty="0">
                <a:solidFill>
                  <a:srgbClr val="FF0000"/>
                </a:solidFill>
                <a:cs typeface="Times New Roman" panose="02020603050405020304" pitchFamily="18" charset="0"/>
              </a:rPr>
              <a:t>counts/beta decay ⇒ digital electronics</a:t>
            </a:r>
            <a:endParaRPr lang="en-GB" baseline="30000" dirty="0">
              <a:solidFill>
                <a:srgbClr val="FF0000"/>
              </a:solidFill>
            </a:endParaRPr>
          </a:p>
          <a:p>
            <a:r>
              <a:rPr lang="en-GB" u="sng" dirty="0"/>
              <a:t>Time independent 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dirty="0"/>
              <a:t>Cosmic radiation : n ∼ 1/s (measured with TETRA)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dirty="0"/>
              <a:t>Neutron flux in the cave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MCMP simulation </a:t>
            </a:r>
            <a:r>
              <a:rPr lang="en-GB" i="1" dirty="0"/>
              <a:t>(X. Ledoux, GANIL)</a:t>
            </a:r>
            <a:r>
              <a:rPr lang="en-GB" dirty="0"/>
              <a:t> : n &lt; 4/s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Measurements E777S SPIRAL1 experiment : 10-20% than cosmic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⇒ &lt; 10 n/s (conservative number)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028EE37-9FF0-C849-AE62-98D8C7D43B90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" y="4803725"/>
            <a:ext cx="3205038" cy="180888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B3BE20E1-8168-7B4A-85A8-E30B6FE22E8E}"/>
              </a:ext>
            </a:extLst>
          </p:cNvPr>
          <p:cNvSpPr txBox="1"/>
          <p:nvPr/>
        </p:nvSpPr>
        <p:spPr>
          <a:xfrm>
            <a:off x="1908313" y="3026535"/>
            <a:ext cx="77938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/>
              <a:t>TETRA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0882AC6-1B0B-9747-A349-4F7D6B7FD4C1}"/>
              </a:ext>
            </a:extLst>
          </p:cNvPr>
          <p:cNvSpPr txBox="1"/>
          <p:nvPr/>
        </p:nvSpPr>
        <p:spPr>
          <a:xfrm>
            <a:off x="563551" y="4833973"/>
            <a:ext cx="287418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Integration in the LIRAT Cave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0C1C88D-9810-E043-8513-4618A011C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5F36-1688-CF4B-BFA7-440E2745560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535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540"/>
    </mc:Choice>
    <mc:Fallback xmlns="">
      <p:transition spd="slow" advTm="8654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86B20187-74A4-674C-A73C-DE77C839E5D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724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 err="1">
                <a:latin typeface="+mn-lt"/>
              </a:rPr>
              <a:t>Experimental</a:t>
            </a:r>
            <a:r>
              <a:rPr lang="fr-FR" sz="3600" b="1" dirty="0">
                <a:latin typeface="+mn-lt"/>
              </a:rPr>
              <a:t> technique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4B85D6-5BDB-6E44-83EA-D35294C713F1}"/>
              </a:ext>
            </a:extLst>
          </p:cNvPr>
          <p:cNvSpPr/>
          <p:nvPr/>
        </p:nvSpPr>
        <p:spPr>
          <a:xfrm>
            <a:off x="1570916" y="887795"/>
            <a:ext cx="8944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ea typeface="Times New Roman" panose="02020603050405020304" pitchFamily="18" charset="0"/>
              </a:rPr>
              <a:t>Goal  : </a:t>
            </a:r>
            <a:r>
              <a:rPr lang="fr-FR" sz="2400" dirty="0">
                <a:ea typeface="Times New Roman" panose="02020603050405020304" pitchFamily="18" charset="0"/>
              </a:rPr>
              <a:t>Set the </a:t>
            </a:r>
            <a:r>
              <a:rPr lang="fr-FR" sz="2400" dirty="0" err="1">
                <a:ea typeface="Times New Roman" panose="02020603050405020304" pitchFamily="18" charset="0"/>
              </a:rPr>
              <a:t>most</a:t>
            </a:r>
            <a:r>
              <a:rPr lang="fr-FR" sz="2400" dirty="0"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a typeface="Times New Roman" panose="02020603050405020304" pitchFamily="18" charset="0"/>
              </a:rPr>
              <a:t>stringent</a:t>
            </a:r>
            <a:r>
              <a:rPr lang="fr-FR" sz="2400" dirty="0"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a typeface="Times New Roman" panose="02020603050405020304" pitchFamily="18" charset="0"/>
              </a:rPr>
              <a:t>limit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for loosely bound neutron decay</a:t>
            </a:r>
            <a:r>
              <a:rPr lang="fr-FR" sz="2400" dirty="0"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9E40D3-F294-DB4A-8407-68F3530ED4A2}"/>
              </a:ext>
            </a:extLst>
          </p:cNvPr>
          <p:cNvSpPr/>
          <p:nvPr/>
        </p:nvSpPr>
        <p:spPr>
          <a:xfrm>
            <a:off x="1036320" y="5776227"/>
            <a:ext cx="9773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⇒</a:t>
            </a:r>
            <a:r>
              <a:rPr lang="en-US" sz="2000" dirty="0"/>
              <a:t> Clear signature for</a:t>
            </a:r>
            <a:r>
              <a:rPr lang="en-GB" sz="2000" dirty="0"/>
              <a:t> </a:t>
            </a:r>
            <a:r>
              <a:rPr lang="en-US" sz="2000" b="1" dirty="0">
                <a:solidFill>
                  <a:srgbClr val="FF0000"/>
                </a:solidFill>
                <a:ea typeface="Times New Roman" panose="02020603050405020304" pitchFamily="18" charset="0"/>
              </a:rPr>
              <a:t>B</a:t>
            </a:r>
            <a:r>
              <a:rPr lang="en-US" sz="2000" b="1" dirty="0">
                <a:solidFill>
                  <a:srgbClr val="FF0000"/>
                </a:solidFill>
                <a:ea typeface="Times New Roman" panose="02020603050405020304" pitchFamily="18" charset="0"/>
                <a:sym typeface="Symbol" pitchFamily="2" charset="2"/>
              </a:rPr>
              <a:t></a:t>
            </a:r>
            <a:r>
              <a:rPr lang="en-US" sz="2000" b="1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∼</a:t>
            </a:r>
            <a:r>
              <a:rPr lang="en-US" sz="2000" b="1" dirty="0">
                <a:solidFill>
                  <a:srgbClr val="FF0000"/>
                </a:solidFill>
                <a:ea typeface="Times New Roman" panose="02020603050405020304" pitchFamily="18" charset="0"/>
              </a:rPr>
              <a:t> 10</a:t>
            </a:r>
            <a:r>
              <a:rPr lang="en-US" sz="2000" b="1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-7</a:t>
            </a:r>
            <a:r>
              <a:rPr lang="fr-FR" sz="2000" b="1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fr-FR" sz="2000" dirty="0">
                <a:ea typeface="Times New Roman" panose="02020603050405020304" pitchFamily="18" charset="0"/>
              </a:rPr>
              <a:t>(</a:t>
            </a:r>
            <a:r>
              <a:rPr lang="fr-FR" sz="2000" dirty="0" err="1">
                <a:ea typeface="Times New Roman" panose="02020603050405020304" pitchFamily="18" charset="0"/>
              </a:rPr>
              <a:t>statistical</a:t>
            </a:r>
            <a:r>
              <a:rPr lang="fr-FR" sz="2000" dirty="0"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ea typeface="Times New Roman" panose="02020603050405020304" pitchFamily="18" charset="0"/>
              </a:rPr>
              <a:t>uncertainty</a:t>
            </a:r>
            <a:r>
              <a:rPr lang="fr-FR" sz="2000" dirty="0">
                <a:ea typeface="Times New Roman" panose="02020603050405020304" pitchFamily="18" charset="0"/>
              </a:rPr>
              <a:t> </a:t>
            </a:r>
            <a:r>
              <a:rPr lang="en-US" sz="2000" dirty="0"/>
              <a:t>∼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fr-FR" sz="2000" dirty="0" err="1">
                <a:ea typeface="Times New Roman" panose="02020603050405020304" pitchFamily="18" charset="0"/>
              </a:rPr>
              <a:t>systematic</a:t>
            </a:r>
            <a:r>
              <a:rPr lang="fr-FR" sz="2000" dirty="0"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ea typeface="Times New Roman" panose="02020603050405020304" pitchFamily="18" charset="0"/>
              </a:rPr>
              <a:t>error</a:t>
            </a:r>
            <a:r>
              <a:rPr lang="fr-FR" sz="2000" dirty="0"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ea typeface="Times New Roman" panose="02020603050405020304" pitchFamily="18" charset="0"/>
              </a:rPr>
              <a:t>from</a:t>
            </a:r>
            <a:r>
              <a:rPr lang="fr-FR" sz="2000" dirty="0">
                <a:ea typeface="Times New Roman" panose="02020603050405020304" pitchFamily="18" charset="0"/>
              </a:rPr>
              <a:t> X-rays </a:t>
            </a:r>
            <a:r>
              <a:rPr lang="en-US" sz="2000" dirty="0"/>
              <a:t>∼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fr-FR" sz="2000" dirty="0">
                <a:ea typeface="Times New Roman" panose="02020603050405020304" pitchFamily="18" charset="0"/>
              </a:rPr>
              <a:t>10</a:t>
            </a:r>
            <a:r>
              <a:rPr lang="fr-FR" sz="2000" baseline="30000" dirty="0">
                <a:ea typeface="Times New Roman" panose="02020603050405020304" pitchFamily="18" charset="0"/>
              </a:rPr>
              <a:t>-7</a:t>
            </a:r>
            <a:r>
              <a:rPr lang="fr-FR" sz="2000" dirty="0">
                <a:ea typeface="Times New Roman" panose="02020603050405020304" pitchFamily="18" charset="0"/>
              </a:rPr>
              <a:t>)</a:t>
            </a:r>
            <a:endParaRPr lang="en-US" sz="2000" dirty="0">
              <a:ea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with </a:t>
            </a:r>
            <a:r>
              <a:rPr lang="en-US" sz="20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He a</a:t>
            </a:r>
            <a:r>
              <a:rPr lang="en-US" sz="2000" dirty="0"/>
              <a:t>pparent </a:t>
            </a:r>
            <a:r>
              <a:rPr lang="en-US" sz="2000" b="1" dirty="0">
                <a:solidFill>
                  <a:srgbClr val="FF0000"/>
                </a:solidFill>
              </a:rPr>
              <a:t>lifetime ∼ 20% uncertainty</a:t>
            </a:r>
            <a:r>
              <a:rPr lang="en-US" sz="2000" dirty="0"/>
              <a:t> within 3UT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64578F9-6FF5-2C4F-8908-0F2F6D203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2237" y="1989426"/>
            <a:ext cx="4388316" cy="332878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82BDDB7E-A0BF-B941-893A-CEE827DC8186}"/>
              </a:ext>
            </a:extLst>
          </p:cNvPr>
          <p:cNvSpPr txBox="1"/>
          <p:nvPr/>
        </p:nvSpPr>
        <p:spPr>
          <a:xfrm>
            <a:off x="3554786" y="1612444"/>
            <a:ext cx="4023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Beam on 0.1s / Beam off 10 s - </a:t>
            </a:r>
            <a:r>
              <a:rPr lang="en-US" dirty="0">
                <a:ea typeface="Times New Roman" panose="02020603050405020304" pitchFamily="18" charset="0"/>
              </a:rPr>
              <a:t>B</a:t>
            </a:r>
            <a:r>
              <a:rPr lang="en-US" dirty="0">
                <a:ea typeface="Times New Roman" panose="02020603050405020304" pitchFamily="18" charset="0"/>
                <a:sym typeface="Symbol" pitchFamily="2" charset="2"/>
              </a:rPr>
              <a:t>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/>
              <a:t>∼</a:t>
            </a:r>
            <a:r>
              <a:rPr lang="en-US" dirty="0">
                <a:ea typeface="Times New Roman" panose="02020603050405020304" pitchFamily="18" charset="0"/>
              </a:rPr>
              <a:t> 10</a:t>
            </a:r>
            <a:r>
              <a:rPr lang="en-US" baseline="30000" dirty="0">
                <a:ea typeface="Times New Roman" panose="02020603050405020304" pitchFamily="18" charset="0"/>
              </a:rPr>
              <a:t>-7</a:t>
            </a:r>
            <a:r>
              <a:rPr lang="fr-FR" baseline="30000" dirty="0">
                <a:ea typeface="Times New Roman" panose="02020603050405020304" pitchFamily="18" charset="0"/>
              </a:rPr>
              <a:t> </a:t>
            </a:r>
            <a:endParaRPr lang="en-GB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4FA2D15-63C3-724B-AD4F-8411F398F0C0}"/>
              </a:ext>
            </a:extLst>
          </p:cNvPr>
          <p:cNvSpPr txBox="1"/>
          <p:nvPr/>
        </p:nvSpPr>
        <p:spPr>
          <a:xfrm>
            <a:off x="3888254" y="2479188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∼0,27h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2D89DF3-9CA2-D948-8356-FF193D9E534C}"/>
              </a:ext>
            </a:extLst>
          </p:cNvPr>
          <p:cNvSpPr txBox="1"/>
          <p:nvPr/>
        </p:nvSpPr>
        <p:spPr>
          <a:xfrm>
            <a:off x="6535376" y="2447447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∼2,7h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65CDD28-2D3B-3F44-A0E8-DF306F68813B}"/>
              </a:ext>
            </a:extLst>
          </p:cNvPr>
          <p:cNvSpPr txBox="1"/>
          <p:nvPr/>
        </p:nvSpPr>
        <p:spPr>
          <a:xfrm>
            <a:off x="4062262" y="4013464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∼27h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AE94578-A6FA-1C4F-92A0-074F5BB77DE5}"/>
              </a:ext>
            </a:extLst>
          </p:cNvPr>
          <p:cNvSpPr txBox="1"/>
          <p:nvPr/>
        </p:nvSpPr>
        <p:spPr>
          <a:xfrm>
            <a:off x="6290634" y="4013464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∼270h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6B73A3-437D-D84A-B1D3-1D216BB25666}"/>
              </a:ext>
            </a:extLst>
          </p:cNvPr>
          <p:cNvSpPr/>
          <p:nvPr/>
        </p:nvSpPr>
        <p:spPr>
          <a:xfrm>
            <a:off x="3463423" y="3867514"/>
            <a:ext cx="2070161" cy="1386080"/>
          </a:xfrm>
          <a:prstGeom prst="rect">
            <a:avLst/>
          </a:prstGeom>
          <a:solidFill>
            <a:srgbClr val="FF7E79">
              <a:alpha val="13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062BD58-ACEA-3449-B6B6-4B5DBFA78AB0}"/>
              </a:ext>
            </a:extLst>
          </p:cNvPr>
          <p:cNvSpPr txBox="1"/>
          <p:nvPr/>
        </p:nvSpPr>
        <p:spPr>
          <a:xfrm rot="16200000">
            <a:off x="6901239" y="4151219"/>
            <a:ext cx="20345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/>
              <a:t>X. </a:t>
            </a:r>
            <a:r>
              <a:rPr lang="en-GB" sz="1600" i="1" dirty="0" err="1"/>
              <a:t>Fléchard</a:t>
            </a:r>
            <a:r>
              <a:rPr lang="en-GB" sz="1600" i="1" dirty="0"/>
              <a:t> (LPC Caen)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025079-843A-9D47-A100-195A83F5A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5F36-1688-CF4B-BFA7-440E2745560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52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727"/>
    </mc:Choice>
    <mc:Fallback xmlns="">
      <p:transition spd="slow" advTm="7972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461BD3A-A799-9F49-A2CC-17FBA8B06C04}"/>
              </a:ext>
            </a:extLst>
          </p:cNvPr>
          <p:cNvSpPr txBox="1"/>
          <p:nvPr/>
        </p:nvSpPr>
        <p:spPr>
          <a:xfrm>
            <a:off x="233916" y="191386"/>
            <a:ext cx="103495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/>
              <a:t>Experiment</a:t>
            </a:r>
            <a:r>
              <a:rPr lang="fr-FR" sz="3200" b="1" dirty="0"/>
              <a:t> </a:t>
            </a:r>
            <a:r>
              <a:rPr lang="fr-FR" sz="3200" b="1" dirty="0" err="1"/>
              <a:t>accepted</a:t>
            </a:r>
            <a:r>
              <a:rPr lang="fr-FR" sz="3200" b="1" dirty="0"/>
              <a:t> at GANIL : </a:t>
            </a:r>
            <a:r>
              <a:rPr lang="en-US" sz="3200" b="1" dirty="0"/>
              <a:t>E819S_20</a:t>
            </a:r>
            <a:r>
              <a:rPr lang="fr-FR" sz="3200" b="1" dirty="0"/>
              <a:t> @ SPIRAL1/LIRAT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66ACD3-A5DE-4E46-A194-4B57B1B60033}"/>
              </a:ext>
            </a:extLst>
          </p:cNvPr>
          <p:cNvSpPr/>
          <p:nvPr/>
        </p:nvSpPr>
        <p:spPr>
          <a:xfrm>
            <a:off x="452901" y="2871486"/>
            <a:ext cx="11432040" cy="36933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there a dark decay of neutrons in </a:t>
            </a:r>
            <a:r>
              <a:rPr lang="en-US" sz="36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He?</a:t>
            </a:r>
            <a:endParaRPr lang="fr-FR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dirty="0">
                <a:ea typeface="Times New Roman" panose="02020603050405020304" pitchFamily="18" charset="0"/>
              </a:rPr>
              <a:t>Goal  : </a:t>
            </a:r>
            <a:r>
              <a:rPr lang="fr-FR" sz="2000" dirty="0">
                <a:ea typeface="Times New Roman" panose="02020603050405020304" pitchFamily="18" charset="0"/>
              </a:rPr>
              <a:t>Set the </a:t>
            </a:r>
            <a:r>
              <a:rPr lang="fr-FR" sz="2000" dirty="0" err="1">
                <a:ea typeface="Times New Roman" panose="02020603050405020304" pitchFamily="18" charset="0"/>
              </a:rPr>
              <a:t>most</a:t>
            </a:r>
            <a:r>
              <a:rPr lang="fr-FR" sz="2000" dirty="0"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ea typeface="Times New Roman" panose="02020603050405020304" pitchFamily="18" charset="0"/>
              </a:rPr>
              <a:t>stringent</a:t>
            </a:r>
            <a:r>
              <a:rPr lang="fr-FR" sz="2000" dirty="0"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ea typeface="Times New Roman" panose="02020603050405020304" pitchFamily="18" charset="0"/>
              </a:rPr>
              <a:t>limit</a:t>
            </a:r>
            <a:r>
              <a:rPr lang="fr-FR" sz="2000" dirty="0">
                <a:ea typeface="Times New Roman" panose="02020603050405020304" pitchFamily="18" charset="0"/>
              </a:rPr>
              <a:t> </a:t>
            </a:r>
            <a:r>
              <a:rPr lang="en-GB" sz="2000" dirty="0"/>
              <a:t>⇒ </a:t>
            </a:r>
            <a:r>
              <a:rPr lang="en-US" sz="2000" b="1" dirty="0">
                <a:solidFill>
                  <a:srgbClr val="FF0000"/>
                </a:solidFill>
                <a:ea typeface="Times New Roman" panose="02020603050405020304" pitchFamily="18" charset="0"/>
              </a:rPr>
              <a:t>B</a:t>
            </a:r>
            <a:r>
              <a:rPr lang="en-US" sz="2000" b="1" dirty="0">
                <a:solidFill>
                  <a:srgbClr val="FF0000"/>
                </a:solidFill>
                <a:ea typeface="Times New Roman" panose="02020603050405020304" pitchFamily="18" charset="0"/>
                <a:sym typeface="Symbol" pitchFamily="2" charset="2"/>
              </a:rPr>
              <a:t></a:t>
            </a:r>
            <a:r>
              <a:rPr lang="en-US" sz="2000" b="1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∼</a:t>
            </a:r>
            <a:r>
              <a:rPr lang="en-US" sz="2000" b="1" dirty="0">
                <a:solidFill>
                  <a:srgbClr val="FF0000"/>
                </a:solidFill>
                <a:ea typeface="Times New Roman" panose="02020603050405020304" pitchFamily="18" charset="0"/>
              </a:rPr>
              <a:t> 10</a:t>
            </a:r>
            <a:r>
              <a:rPr lang="en-US" sz="2000" b="1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-7</a:t>
            </a:r>
            <a:r>
              <a:rPr lang="fr-FR" sz="2000" b="1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fr-FR" sz="2000" dirty="0">
                <a:ea typeface="Times New Roman" panose="02020603050405020304" pitchFamily="18" charset="0"/>
              </a:rPr>
              <a:t>(</a:t>
            </a:r>
            <a:r>
              <a:rPr lang="fr-FR" sz="2000" dirty="0" err="1">
                <a:ea typeface="Times New Roman" panose="02020603050405020304" pitchFamily="18" charset="0"/>
              </a:rPr>
              <a:t>statistical</a:t>
            </a:r>
            <a:r>
              <a:rPr lang="fr-FR" sz="2000" dirty="0"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ea typeface="Times New Roman" panose="02020603050405020304" pitchFamily="18" charset="0"/>
              </a:rPr>
              <a:t>uncertainty</a:t>
            </a:r>
            <a:r>
              <a:rPr lang="fr-FR" sz="2000" dirty="0">
                <a:ea typeface="Times New Roman" panose="02020603050405020304" pitchFamily="18" charset="0"/>
              </a:rPr>
              <a:t> </a:t>
            </a:r>
            <a:r>
              <a:rPr lang="en-US" sz="2000" dirty="0"/>
              <a:t>∼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fr-FR" sz="2000" dirty="0" err="1">
                <a:ea typeface="Times New Roman" panose="02020603050405020304" pitchFamily="18" charset="0"/>
              </a:rPr>
              <a:t>systematic</a:t>
            </a:r>
            <a:r>
              <a:rPr lang="fr-FR" sz="2000" dirty="0"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ea typeface="Times New Roman" panose="02020603050405020304" pitchFamily="18" charset="0"/>
              </a:rPr>
              <a:t>error</a:t>
            </a:r>
            <a:r>
              <a:rPr lang="fr-FR" sz="2000" dirty="0"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ea typeface="Times New Roman" panose="02020603050405020304" pitchFamily="18" charset="0"/>
              </a:rPr>
              <a:t>from</a:t>
            </a:r>
            <a:r>
              <a:rPr lang="fr-FR" sz="2000" dirty="0">
                <a:ea typeface="Times New Roman" panose="02020603050405020304" pitchFamily="18" charset="0"/>
              </a:rPr>
              <a:t> X-rays </a:t>
            </a:r>
            <a:r>
              <a:rPr lang="en-US" sz="2000" dirty="0"/>
              <a:t>∼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fr-FR" sz="2000" dirty="0">
                <a:ea typeface="Times New Roman" panose="02020603050405020304" pitchFamily="18" charset="0"/>
              </a:rPr>
              <a:t>10</a:t>
            </a:r>
            <a:r>
              <a:rPr lang="fr-FR" sz="2000" baseline="30000" dirty="0">
                <a:ea typeface="Times New Roman" panose="02020603050405020304" pitchFamily="18" charset="0"/>
              </a:rPr>
              <a:t>-7</a:t>
            </a:r>
            <a:r>
              <a:rPr lang="fr-FR" sz="2000" dirty="0">
                <a:ea typeface="Times New Roman" panose="02020603050405020304" pitchFamily="18" charset="0"/>
              </a:rPr>
              <a:t>)</a:t>
            </a:r>
            <a:endParaRPr lang="en-US" sz="2000" dirty="0">
              <a:ea typeface="Times New Roman" panose="02020603050405020304" pitchFamily="18" charset="0"/>
            </a:endParaRP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Spokespersons :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 Savajols (GANIL)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Mittig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(NSCL/DRIB), Yu. E.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Penionzhkevich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(JINR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Dubna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Collaboration : GANIL, NSCL, JINR DUBNA, LPC Caen, IJC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IPHC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Installation of the setup : 2021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  :June  2021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87B121B-CB4F-E14B-893D-94AEF95238BF}"/>
              </a:ext>
            </a:extLst>
          </p:cNvPr>
          <p:cNvSpPr/>
          <p:nvPr/>
        </p:nvSpPr>
        <p:spPr>
          <a:xfrm>
            <a:off x="2163490" y="1305671"/>
            <a:ext cx="80108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err="1"/>
              <a:t>Decay</a:t>
            </a:r>
            <a:r>
              <a:rPr lang="fr-FR" sz="3600" b="1"/>
              <a:t> of quasi-free neutrons as possible </a:t>
            </a:r>
          </a:p>
          <a:p>
            <a:r>
              <a:rPr lang="fr-FR" sz="3600" b="1" err="1"/>
              <a:t>window</a:t>
            </a:r>
            <a:r>
              <a:rPr lang="fr-FR" sz="3600" b="1"/>
              <a:t> to observe a </a:t>
            </a:r>
            <a:r>
              <a:rPr lang="fr-FR" sz="3600" b="1" err="1"/>
              <a:t>dark</a:t>
            </a:r>
            <a:r>
              <a:rPr lang="fr-FR" sz="3600" b="1"/>
              <a:t> </a:t>
            </a:r>
            <a:r>
              <a:rPr lang="fr-FR" sz="3600" b="1" err="1"/>
              <a:t>decay</a:t>
            </a:r>
            <a:r>
              <a:rPr lang="fr-FR" sz="3600" b="1"/>
              <a:t> </a:t>
            </a:r>
            <a:r>
              <a:rPr lang="fr-FR" sz="3600" b="1" err="1"/>
              <a:t>branch</a:t>
            </a:r>
            <a:endParaRPr lang="fr-FR" sz="360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D64C01F5-2043-2243-BD1B-4FF9BA6EFCC2}"/>
              </a:ext>
            </a:extLst>
          </p:cNvPr>
          <p:cNvGrpSpPr/>
          <p:nvPr/>
        </p:nvGrpSpPr>
        <p:grpSpPr>
          <a:xfrm>
            <a:off x="10163505" y="1536899"/>
            <a:ext cx="1799044" cy="1595917"/>
            <a:chOff x="9723921" y="-99728"/>
            <a:chExt cx="2238628" cy="2101929"/>
          </a:xfrm>
        </p:grpSpPr>
        <p:pic>
          <p:nvPicPr>
            <p:cNvPr id="6" name="Picture 2" descr="https://www.fuw.edu.pl/~standylo/IMAGES/halo.jpg">
              <a:extLst>
                <a:ext uri="{FF2B5EF4-FFF2-40B4-BE49-F238E27FC236}">
                  <a16:creationId xmlns:a16="http://schemas.microsoft.com/office/drawing/2014/main" id="{719CBBE0-EAEC-7B4E-84F7-B7E9974210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78637" y="503878"/>
              <a:ext cx="1636823" cy="1498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21C033C-9343-BB44-8C51-078AD3C7B8FE}"/>
                </a:ext>
              </a:extLst>
            </p:cNvPr>
            <p:cNvSpPr/>
            <p:nvPr/>
          </p:nvSpPr>
          <p:spPr>
            <a:xfrm>
              <a:off x="11580714" y="371069"/>
              <a:ext cx="381835" cy="523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ea typeface="Times New Roman" panose="02020603050405020304" pitchFamily="18" charset="0"/>
                  <a:sym typeface="Symbol" pitchFamily="2" charset="2"/>
                </a:rPr>
                <a:t></a:t>
              </a:r>
              <a:endParaRPr lang="fr-FR" sz="2800" b="1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B4BFB9A-8970-554A-ACAD-5FE84D15964F}"/>
                </a:ext>
              </a:extLst>
            </p:cNvPr>
            <p:cNvSpPr/>
            <p:nvPr/>
          </p:nvSpPr>
          <p:spPr>
            <a:xfrm>
              <a:off x="9723921" y="-99728"/>
              <a:ext cx="385042" cy="5232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sym typeface="Symbol" pitchFamily="2" charset="2"/>
                </a:rPr>
                <a:t>n</a:t>
              </a:r>
              <a:endParaRPr lang="fr-FR" sz="2800" b="1"/>
            </a:p>
          </p:txBody>
        </p:sp>
        <p:cxnSp>
          <p:nvCxnSpPr>
            <p:cNvPr id="9" name="Connecteur droit avec flèche 8">
              <a:extLst>
                <a:ext uri="{FF2B5EF4-FFF2-40B4-BE49-F238E27FC236}">
                  <a16:creationId xmlns:a16="http://schemas.microsoft.com/office/drawing/2014/main" id="{042647FB-9497-B34D-A3D9-12B59A97CD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72313" y="823455"/>
              <a:ext cx="518096" cy="26421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avec flèche 9">
              <a:extLst>
                <a:ext uri="{FF2B5EF4-FFF2-40B4-BE49-F238E27FC236}">
                  <a16:creationId xmlns:a16="http://schemas.microsoft.com/office/drawing/2014/main" id="{DD957C1A-5D89-0E4A-9AF7-D3288052C14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964648" y="437137"/>
              <a:ext cx="419410" cy="58406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Image 10">
            <a:extLst>
              <a:ext uri="{FF2B5EF4-FFF2-40B4-BE49-F238E27FC236}">
                <a16:creationId xmlns:a16="http://schemas.microsoft.com/office/drawing/2014/main" id="{CB96A8B5-E876-5D4B-B16B-D903536859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370" y="1431669"/>
            <a:ext cx="1549031" cy="1984744"/>
          </a:xfrm>
          <a:prstGeom prst="rect">
            <a:avLst/>
          </a:prstGeom>
        </p:spPr>
      </p:pic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7F0D7986-0083-1F40-8E1D-95775CDF8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5F36-1688-CF4B-BFA7-440E27455604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068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968"/>
    </mc:Choice>
    <mc:Fallback xmlns="">
      <p:transition spd="slow" advTm="28968"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8158</TotalTime>
  <Words>1148</Words>
  <Application>Microsoft Macintosh PowerPoint</Application>
  <PresentationFormat>Grand écran</PresentationFormat>
  <Paragraphs>124</Paragraphs>
  <Slides>10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Courier New</vt:lpstr>
      <vt:lpstr>Helvetica</vt:lpstr>
      <vt:lpstr>Symbol</vt:lpstr>
      <vt:lpstr>Times New Roman</vt:lpstr>
      <vt:lpstr>Wingdings</vt:lpstr>
      <vt:lpstr>Thème Office</vt:lpstr>
      <vt:lpstr>Présentation PowerPoint</vt:lpstr>
      <vt:lpstr>Présentation PowerPoint</vt:lpstr>
      <vt:lpstr>The neutron lifetime puzzle</vt:lpstr>
      <vt:lpstr>Nuclear Physics bound to fix energy constrains</vt:lpstr>
      <vt:lpstr>11Be β-delayed proton emission 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123</cp:revision>
  <cp:lastPrinted>2020-03-12T08:35:05Z</cp:lastPrinted>
  <dcterms:created xsi:type="dcterms:W3CDTF">2020-03-10T15:16:56Z</dcterms:created>
  <dcterms:modified xsi:type="dcterms:W3CDTF">2021-03-16T09:24:26Z</dcterms:modified>
</cp:coreProperties>
</file>