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42" r:id="rId2"/>
    <p:sldId id="620" r:id="rId3"/>
    <p:sldId id="621" r:id="rId4"/>
    <p:sldId id="555" r:id="rId5"/>
    <p:sldId id="556" r:id="rId6"/>
    <p:sldId id="569" r:id="rId7"/>
    <p:sldId id="543" r:id="rId8"/>
    <p:sldId id="557" r:id="rId9"/>
    <p:sldId id="587" r:id="rId10"/>
    <p:sldId id="644" r:id="rId11"/>
    <p:sldId id="643" r:id="rId12"/>
    <p:sldId id="589" r:id="rId13"/>
    <p:sldId id="559" r:id="rId14"/>
    <p:sldId id="591" r:id="rId15"/>
    <p:sldId id="604" r:id="rId16"/>
    <p:sldId id="610" r:id="rId17"/>
    <p:sldId id="614" r:id="rId18"/>
    <p:sldId id="646" r:id="rId19"/>
    <p:sldId id="649" r:id="rId20"/>
    <p:sldId id="645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FF"/>
    <a:srgbClr val="33CC33"/>
    <a:srgbClr val="CC0000"/>
    <a:srgbClr val="71F43C"/>
    <a:srgbClr val="69EB45"/>
    <a:srgbClr val="000000"/>
    <a:srgbClr val="4CC07B"/>
    <a:srgbClr val="65C369"/>
    <a:srgbClr val="89A4A7"/>
    <a:srgbClr val="E2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713" autoAdjust="0"/>
  </p:normalViewPr>
  <p:slideViewPr>
    <p:cSldViewPr>
      <p:cViewPr varScale="1">
        <p:scale>
          <a:sx n="69" d="100"/>
          <a:sy n="69" d="100"/>
        </p:scale>
        <p:origin x="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5CCE36-00EF-4FB1-AFBE-9DB67B678B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8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94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D4C5-B684-4C6F-B3D6-57279B302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8915-292D-421F-B727-E7CACE6E2B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7FDE-BA66-41A3-A196-1D367A3D8A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1ED2-CE8F-40D5-8313-4820B26724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FAAF-6039-4F22-8829-C365431675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D2DF-9F5B-40C9-884B-2917ED84C0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4034-5198-4A74-9A8D-8DFAC6F16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7868-5DDB-4494-B684-A413FD603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CD46-C556-45ED-B3B8-B8687F3C1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A25C-254A-40C2-A75E-96D33D9D9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C1D0-3620-47F9-8603-B5A9CC6C4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954B04-B91B-4FFB-AD69-B6AFA88500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79388" y="1484784"/>
            <a:ext cx="8839200" cy="107721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8980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</a:rPr>
              <a:t>Physics beyond the Standard Model </a:t>
            </a:r>
            <a:endParaRPr lang="en-GB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and </a:t>
            </a:r>
            <a:r>
              <a:rPr lang="en-GB" sz="3200" b="1" dirty="0">
                <a:solidFill>
                  <a:schemeClr val="bg1"/>
                </a:solidFill>
              </a:rPr>
              <a:t>the beta decay of </a:t>
            </a:r>
            <a:r>
              <a:rPr lang="en-GB" sz="3200" b="1" baseline="30000" dirty="0">
                <a:solidFill>
                  <a:schemeClr val="bg1"/>
                </a:solidFill>
              </a:rPr>
              <a:t>10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endParaRPr lang="fr-FR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187624" y="2996952"/>
            <a:ext cx="6768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B. Blank, M</a:t>
            </a:r>
            <a:r>
              <a:rPr lang="fr-FR" b="1" dirty="0"/>
              <a:t>. </a:t>
            </a:r>
            <a:r>
              <a:rPr lang="fr-FR" b="1" dirty="0" err="1" smtClean="0"/>
              <a:t>Aouadi</a:t>
            </a:r>
            <a:r>
              <a:rPr lang="fr-FR" b="1" dirty="0" smtClean="0"/>
              <a:t>, P. </a:t>
            </a:r>
            <a:r>
              <a:rPr lang="fr-FR" b="1" dirty="0" err="1" smtClean="0"/>
              <a:t>Ascher</a:t>
            </a:r>
            <a:r>
              <a:rPr lang="fr-FR" b="1" dirty="0" smtClean="0"/>
              <a:t>, M. </a:t>
            </a:r>
            <a:r>
              <a:rPr lang="fr-FR" b="1" dirty="0" err="1" smtClean="0"/>
              <a:t>Gerbaux</a:t>
            </a:r>
            <a:r>
              <a:rPr lang="fr-FR" b="1" dirty="0" smtClean="0"/>
              <a:t>, J. </a:t>
            </a:r>
            <a:r>
              <a:rPr lang="fr-FR" b="1" dirty="0" err="1" smtClean="0"/>
              <a:t>Giovinazzo</a:t>
            </a:r>
            <a:r>
              <a:rPr lang="fr-FR" b="1" dirty="0" smtClean="0"/>
              <a:t>, </a:t>
            </a:r>
          </a:p>
          <a:p>
            <a:pPr algn="ctr"/>
            <a:r>
              <a:rPr lang="fr-FR" b="1" dirty="0" smtClean="0"/>
              <a:t>S. Grévy, T. </a:t>
            </a:r>
            <a:r>
              <a:rPr lang="fr-FR" b="1" dirty="0" err="1" smtClean="0"/>
              <a:t>Kurtukian</a:t>
            </a:r>
            <a:r>
              <a:rPr lang="fr-FR" b="1" dirty="0" smtClean="0"/>
              <a:t> </a:t>
            </a:r>
            <a:r>
              <a:rPr lang="fr-FR" b="1" dirty="0" err="1" smtClean="0"/>
              <a:t>Nieto</a:t>
            </a:r>
            <a:endParaRPr lang="fr-FR" b="1" dirty="0"/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CENBG - </a:t>
            </a:r>
            <a:r>
              <a:rPr lang="fr-FR" b="1" dirty="0">
                <a:solidFill>
                  <a:srgbClr val="C00000"/>
                </a:solidFill>
              </a:rPr>
              <a:t>CNRS/IN2P3 - </a:t>
            </a:r>
            <a:r>
              <a:rPr lang="fr-FR" b="1" dirty="0" smtClean="0">
                <a:solidFill>
                  <a:srgbClr val="C00000"/>
                </a:solidFill>
              </a:rPr>
              <a:t>Université </a:t>
            </a:r>
            <a:r>
              <a:rPr lang="fr-FR" b="1" dirty="0">
                <a:solidFill>
                  <a:srgbClr val="C00000"/>
                </a:solidFill>
              </a:rPr>
              <a:t>de </a:t>
            </a:r>
            <a:r>
              <a:rPr lang="fr-FR" b="1" dirty="0" smtClean="0">
                <a:solidFill>
                  <a:srgbClr val="C00000"/>
                </a:solidFill>
              </a:rPr>
              <a:t>Bordeaux</a:t>
            </a:r>
          </a:p>
          <a:p>
            <a:pPr algn="ctr"/>
            <a:endParaRPr lang="fr-FR" sz="800" b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/>
              <a:t>M.R</a:t>
            </a:r>
            <a:r>
              <a:rPr lang="fr-FR" b="1" dirty="0"/>
              <a:t>. </a:t>
            </a:r>
            <a:r>
              <a:rPr lang="fr-FR" b="1" dirty="0" smtClean="0"/>
              <a:t>Dunlop, R</a:t>
            </a:r>
            <a:r>
              <a:rPr lang="fr-FR" b="1" dirty="0"/>
              <a:t>. </a:t>
            </a:r>
            <a:r>
              <a:rPr lang="fr-FR" b="1" dirty="0" smtClean="0"/>
              <a:t>Dunlop, A.T</a:t>
            </a:r>
            <a:r>
              <a:rPr lang="fr-FR" b="1" dirty="0"/>
              <a:t>. </a:t>
            </a:r>
            <a:r>
              <a:rPr lang="fr-FR" b="1" dirty="0" err="1" smtClean="0"/>
              <a:t>Laffoley</a:t>
            </a:r>
            <a:endParaRPr lang="fr-FR" b="1" dirty="0" smtClean="0"/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University of </a:t>
            </a:r>
            <a:r>
              <a:rPr lang="en-GB" b="1" dirty="0" smtClean="0">
                <a:solidFill>
                  <a:srgbClr val="C00000"/>
                </a:solidFill>
              </a:rPr>
              <a:t>Guelph</a:t>
            </a:r>
          </a:p>
          <a:p>
            <a:pPr algn="ctr"/>
            <a:endParaRPr lang="fr-FR" sz="800" b="1" dirty="0">
              <a:solidFill>
                <a:srgbClr val="C00000"/>
              </a:solidFill>
            </a:endParaRPr>
          </a:p>
          <a:p>
            <a:pPr algn="ctr"/>
            <a:r>
              <a:rPr lang="fr-FR" b="1" dirty="0" smtClean="0"/>
              <a:t>G.F</a:t>
            </a:r>
            <a:r>
              <a:rPr lang="fr-FR" b="1" dirty="0"/>
              <a:t>. </a:t>
            </a:r>
            <a:r>
              <a:rPr lang="fr-FR" b="1" dirty="0" err="1" smtClean="0"/>
              <a:t>Grinyer</a:t>
            </a:r>
            <a:endParaRPr lang="fr-FR" b="1" dirty="0" smtClean="0"/>
          </a:p>
          <a:p>
            <a:pPr algn="ctr"/>
            <a:r>
              <a:rPr lang="en-GB" b="1" dirty="0" err="1">
                <a:solidFill>
                  <a:srgbClr val="C00000"/>
                </a:solidFill>
              </a:rPr>
              <a:t>Univeristy</a:t>
            </a:r>
            <a:r>
              <a:rPr lang="en-GB" b="1" dirty="0">
                <a:solidFill>
                  <a:srgbClr val="C00000"/>
                </a:solidFill>
              </a:rPr>
              <a:t> of </a:t>
            </a:r>
            <a:r>
              <a:rPr lang="en-GB" b="1" dirty="0" smtClean="0">
                <a:solidFill>
                  <a:srgbClr val="C00000"/>
                </a:solidFill>
              </a:rPr>
              <a:t>Regina</a:t>
            </a:r>
          </a:p>
          <a:p>
            <a:pPr algn="ctr"/>
            <a:endParaRPr lang="fr-FR" sz="800" b="1" dirty="0">
              <a:solidFill>
                <a:srgbClr val="C00000"/>
              </a:solidFill>
            </a:endParaRPr>
          </a:p>
          <a:p>
            <a:pPr algn="ctr"/>
            <a:r>
              <a:rPr lang="fr-FR" b="1" dirty="0" smtClean="0"/>
              <a:t>P</a:t>
            </a:r>
            <a:r>
              <a:rPr lang="fr-FR" b="1" dirty="0"/>
              <a:t>. </a:t>
            </a:r>
            <a:r>
              <a:rPr lang="fr-FR" b="1" dirty="0" smtClean="0"/>
              <a:t>Finlay</a:t>
            </a:r>
            <a:endParaRPr lang="fr-FR" b="1" dirty="0"/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KU Leuven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analysis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procedure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43608" y="1196752"/>
            <a:ext cx="7529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selection of runs: constant intensity over full run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determination of pile-up with </a:t>
            </a:r>
            <a:r>
              <a:rPr lang="en-US" b="1" baseline="30000" dirty="0" smtClean="0"/>
              <a:t>19</a:t>
            </a:r>
            <a:r>
              <a:rPr lang="en-US" b="1" dirty="0" smtClean="0"/>
              <a:t>Ne: </a:t>
            </a:r>
            <a:r>
              <a:rPr lang="fr-FR" b="1" dirty="0" smtClean="0"/>
              <a:t>N(1022) = N(511)</a:t>
            </a:r>
            <a:r>
              <a:rPr lang="fr-FR" b="1" baseline="30000" dirty="0" smtClean="0"/>
              <a:t>2</a:t>
            </a:r>
            <a:r>
              <a:rPr lang="fr-FR" b="1" dirty="0" smtClean="0"/>
              <a:t> * </a:t>
            </a:r>
            <a:r>
              <a:rPr lang="fr-FR" sz="2400" b="1" dirty="0" smtClean="0">
                <a:latin typeface="Symbol" panose="05050102010706020507" pitchFamily="18" charset="2"/>
              </a:rPr>
              <a:t>t</a:t>
            </a:r>
            <a:endParaRPr lang="fr-FR" b="1" dirty="0" smtClean="0">
              <a:latin typeface="Symbol" panose="05050102010706020507" pitchFamily="18" charset="2"/>
            </a:endParaRPr>
          </a:p>
          <a:p>
            <a:r>
              <a:rPr lang="fr-FR" b="1" dirty="0" smtClean="0">
                <a:latin typeface="Symbol" panose="05050102010706020507" pitchFamily="18" charset="2"/>
              </a:rPr>
              <a:t>	</a:t>
            </a:r>
            <a:r>
              <a:rPr lang="fr-FR" b="1" dirty="0" smtClean="0">
                <a:latin typeface="Symbol" panose="05050102010706020507" pitchFamily="18" charset="2"/>
                <a:sym typeface="Wingdings" pitchFamily="2" charset="2"/>
              </a:rPr>
              <a:t> </a:t>
            </a:r>
            <a:r>
              <a:rPr lang="fr-FR" b="1" dirty="0" smtClean="0">
                <a:latin typeface="+mn-lt"/>
                <a:sym typeface="Wingdings" pitchFamily="2" charset="2"/>
              </a:rPr>
              <a:t>all </a:t>
            </a:r>
            <a:r>
              <a:rPr lang="fr-FR" b="1" dirty="0" err="1" smtClean="0">
                <a:latin typeface="+mn-lt"/>
                <a:sym typeface="Wingdings" pitchFamily="2" charset="2"/>
              </a:rPr>
              <a:t>parameters</a:t>
            </a:r>
            <a:r>
              <a:rPr lang="fr-FR" b="1" dirty="0" smtClean="0">
                <a:latin typeface="+mn-lt"/>
                <a:sym typeface="Wingdings" pitchFamily="2" charset="2"/>
              </a:rPr>
              <a:t> of pile-up </a:t>
            </a:r>
            <a:r>
              <a:rPr lang="fr-FR" b="1" dirty="0" err="1" smtClean="0">
                <a:latin typeface="+mn-lt"/>
                <a:sym typeface="Wingdings" pitchFamily="2" charset="2"/>
              </a:rPr>
              <a:t>peak</a:t>
            </a:r>
            <a:r>
              <a:rPr lang="fr-FR" b="1" dirty="0" smtClean="0">
                <a:latin typeface="+mn-lt"/>
                <a:sym typeface="Wingdings" pitchFamily="2" charset="2"/>
              </a:rPr>
              <a:t> (</a:t>
            </a:r>
            <a:r>
              <a:rPr lang="fr-FR" b="1" dirty="0" err="1" smtClean="0">
                <a:latin typeface="+mn-lt"/>
                <a:sym typeface="Wingdings" pitchFamily="2" charset="2"/>
              </a:rPr>
              <a:t>including</a:t>
            </a:r>
            <a:r>
              <a:rPr lang="fr-FR" b="1" dirty="0" smtClean="0">
                <a:latin typeface="+mn-lt"/>
                <a:sym typeface="Wingdings" pitchFamily="2" charset="2"/>
              </a:rPr>
              <a:t> </a:t>
            </a:r>
            <a:r>
              <a:rPr lang="fr-FR" b="1" dirty="0" err="1" smtClean="0">
                <a:latin typeface="+mn-lt"/>
                <a:sym typeface="Wingdings" pitchFamily="2" charset="2"/>
              </a:rPr>
              <a:t>intensity</a:t>
            </a:r>
            <a:r>
              <a:rPr lang="fr-FR" b="1" dirty="0" smtClean="0">
                <a:latin typeface="+mn-lt"/>
                <a:sym typeface="Wingdings" pitchFamily="2" charset="2"/>
              </a:rPr>
              <a:t>) </a:t>
            </a:r>
            <a:r>
              <a:rPr lang="fr-FR" b="1" dirty="0" err="1" smtClean="0">
                <a:latin typeface="+mn-lt"/>
                <a:sym typeface="Wingdings" pitchFamily="2" charset="2"/>
              </a:rPr>
              <a:t>fixed</a:t>
            </a:r>
            <a:endParaRPr lang="fr-FR" b="1" dirty="0" smtClean="0"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69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baseline="30000" dirty="0" smtClean="0">
                <a:solidFill>
                  <a:srgbClr val="2559FF"/>
                </a:solidFill>
                <a:latin typeface="Verdana" pitchFamily="34" charset="0"/>
              </a:rPr>
              <a:t>19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Ne: pile-up of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two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511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keV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Symbol" panose="05050102010706020507" pitchFamily="18" charset="2"/>
              </a:rPr>
              <a:t>g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rays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50825" y="647950"/>
            <a:ext cx="427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Pile-up </a:t>
            </a:r>
            <a:r>
              <a:rPr lang="fr-FR" b="1" dirty="0" err="1"/>
              <a:t>analysis</a:t>
            </a:r>
            <a:r>
              <a:rPr lang="fr-FR" b="1" dirty="0"/>
              <a:t>: </a:t>
            </a:r>
            <a:r>
              <a:rPr lang="fr-FR" b="1" dirty="0" smtClean="0"/>
              <a:t>511 </a:t>
            </a:r>
            <a:r>
              <a:rPr lang="fr-FR" b="1" dirty="0" err="1"/>
              <a:t>keV</a:t>
            </a:r>
            <a:r>
              <a:rPr lang="fr-FR" b="1" dirty="0"/>
              <a:t> </a:t>
            </a:r>
            <a:r>
              <a:rPr lang="fr-FR" b="1" dirty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1022 </a:t>
            </a:r>
            <a:r>
              <a:rPr lang="fr-FR" b="1" dirty="0" err="1">
                <a:sym typeface="Wingdings" panose="05000000000000000000" pitchFamily="2" charset="2"/>
              </a:rPr>
              <a:t>keV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7727" y="-4140"/>
            <a:ext cx="5300513" cy="76328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6290156"/>
            <a:ext cx="265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ym typeface="Wingdings" pitchFamily="2" charset="2"/>
              </a:rPr>
              <a:t>N</a:t>
            </a:r>
            <a:r>
              <a:rPr lang="fr-FR" sz="2800" b="1" baseline="-25000" dirty="0" smtClean="0">
                <a:sym typeface="Wingdings" pitchFamily="2" charset="2"/>
              </a:rPr>
              <a:t>1022</a:t>
            </a:r>
            <a:r>
              <a:rPr lang="fr-FR" sz="2800" b="1" dirty="0" smtClean="0">
                <a:sym typeface="Wingdings" pitchFamily="2" charset="2"/>
              </a:rPr>
              <a:t> = N</a:t>
            </a:r>
            <a:r>
              <a:rPr lang="fr-FR" sz="2800" b="1" baseline="-25000" dirty="0" smtClean="0">
                <a:sym typeface="Wingdings" pitchFamily="2" charset="2"/>
              </a:rPr>
              <a:t>511</a:t>
            </a:r>
            <a:r>
              <a:rPr lang="fr-FR" sz="2800" b="1" baseline="30000" dirty="0" smtClean="0">
                <a:sym typeface="Wingdings" pitchFamily="2" charset="2"/>
              </a:rPr>
              <a:t>2</a:t>
            </a:r>
            <a:r>
              <a:rPr lang="fr-FR" sz="2800" b="1" dirty="0" smtClean="0">
                <a:sym typeface="Wingdings" pitchFamily="2" charset="2"/>
              </a:rPr>
              <a:t> * </a:t>
            </a:r>
            <a:r>
              <a:rPr lang="fr-FR" sz="2800" b="1" dirty="0" smtClean="0">
                <a:latin typeface="Symbol" panose="05050102010706020507" pitchFamily="18" charset="2"/>
                <a:sym typeface="Wingdings" pitchFamily="2" charset="2"/>
              </a:rPr>
              <a:t>t</a:t>
            </a:r>
            <a:endParaRPr lang="fr-FR" sz="2400" b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93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analysis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procedure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43608" y="1196752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selection of runs: constant intensity over full run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determination of pile-up with </a:t>
            </a:r>
            <a:r>
              <a:rPr lang="en-US" b="1" baseline="30000" dirty="0" smtClean="0"/>
              <a:t>19</a:t>
            </a:r>
            <a:r>
              <a:rPr lang="en-US" b="1" dirty="0" smtClean="0"/>
              <a:t>Ne: </a:t>
            </a:r>
            <a:r>
              <a:rPr lang="fr-FR" b="1" dirty="0" smtClean="0"/>
              <a:t>N(1022) = N(511)</a:t>
            </a:r>
            <a:r>
              <a:rPr lang="fr-FR" b="1" baseline="30000" dirty="0" smtClean="0"/>
              <a:t>2</a:t>
            </a:r>
            <a:r>
              <a:rPr lang="fr-FR" b="1" dirty="0" smtClean="0"/>
              <a:t> * </a:t>
            </a:r>
            <a:r>
              <a:rPr lang="fr-FR" sz="2400" b="1" dirty="0" smtClean="0">
                <a:latin typeface="Symbol" panose="05050102010706020507" pitchFamily="18" charset="2"/>
              </a:rPr>
              <a:t>t</a:t>
            </a:r>
            <a:endParaRPr lang="fr-FR" b="1" dirty="0" smtClean="0">
              <a:latin typeface="Symbol" panose="05050102010706020507" pitchFamily="18" charset="2"/>
            </a:endParaRPr>
          </a:p>
          <a:p>
            <a:r>
              <a:rPr lang="fr-FR" b="1" dirty="0" smtClean="0">
                <a:latin typeface="Symbol" panose="05050102010706020507" pitchFamily="18" charset="2"/>
              </a:rPr>
              <a:t>	</a:t>
            </a:r>
            <a:r>
              <a:rPr lang="fr-FR" b="1" dirty="0" smtClean="0">
                <a:latin typeface="Symbol" panose="05050102010706020507" pitchFamily="18" charset="2"/>
                <a:sym typeface="Wingdings" pitchFamily="2" charset="2"/>
              </a:rPr>
              <a:t> </a:t>
            </a:r>
            <a:r>
              <a:rPr lang="fr-FR" b="1" dirty="0" smtClean="0">
                <a:latin typeface="+mn-lt"/>
                <a:sym typeface="Wingdings" pitchFamily="2" charset="2"/>
              </a:rPr>
              <a:t>all </a:t>
            </a:r>
            <a:r>
              <a:rPr lang="fr-FR" b="1" dirty="0" err="1" smtClean="0">
                <a:latin typeface="+mn-lt"/>
                <a:sym typeface="Wingdings" pitchFamily="2" charset="2"/>
              </a:rPr>
              <a:t>parameters</a:t>
            </a:r>
            <a:r>
              <a:rPr lang="fr-FR" b="1" dirty="0" smtClean="0">
                <a:latin typeface="+mn-lt"/>
                <a:sym typeface="Wingdings" pitchFamily="2" charset="2"/>
              </a:rPr>
              <a:t> of pile-up </a:t>
            </a:r>
            <a:r>
              <a:rPr lang="fr-FR" b="1" dirty="0" err="1" smtClean="0">
                <a:latin typeface="+mn-lt"/>
                <a:sym typeface="Wingdings" pitchFamily="2" charset="2"/>
              </a:rPr>
              <a:t>peak</a:t>
            </a:r>
            <a:r>
              <a:rPr lang="fr-FR" b="1" dirty="0" smtClean="0">
                <a:latin typeface="+mn-lt"/>
                <a:sym typeface="Wingdings" pitchFamily="2" charset="2"/>
              </a:rPr>
              <a:t> (</a:t>
            </a:r>
            <a:r>
              <a:rPr lang="fr-FR" b="1" dirty="0" err="1" smtClean="0">
                <a:latin typeface="+mn-lt"/>
                <a:sym typeface="Wingdings" pitchFamily="2" charset="2"/>
              </a:rPr>
              <a:t>including</a:t>
            </a:r>
            <a:r>
              <a:rPr lang="fr-FR" b="1" dirty="0" smtClean="0">
                <a:latin typeface="+mn-lt"/>
                <a:sym typeface="Wingdings" pitchFamily="2" charset="2"/>
              </a:rPr>
              <a:t> </a:t>
            </a:r>
            <a:r>
              <a:rPr lang="fr-FR" b="1" dirty="0" err="1" smtClean="0">
                <a:latin typeface="+mn-lt"/>
                <a:sym typeface="Wingdings" pitchFamily="2" charset="2"/>
              </a:rPr>
              <a:t>intensity</a:t>
            </a:r>
            <a:r>
              <a:rPr lang="fr-FR" b="1" dirty="0" smtClean="0">
                <a:latin typeface="+mn-lt"/>
                <a:sym typeface="Wingdings" pitchFamily="2" charset="2"/>
              </a:rPr>
              <a:t>) </a:t>
            </a:r>
            <a:r>
              <a:rPr lang="fr-FR" b="1" dirty="0" err="1" smtClean="0">
                <a:latin typeface="+mn-lt"/>
                <a:sym typeface="Wingdings" pitchFamily="2" charset="2"/>
              </a:rPr>
              <a:t>fixed</a:t>
            </a:r>
            <a:endParaRPr lang="fr-FR" b="1" dirty="0" smtClean="0">
              <a:latin typeface="+mn-lt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+mn-lt"/>
                <a:sym typeface="Wingdings" pitchFamily="2" charset="2"/>
              </a:rPr>
              <a:t> </a:t>
            </a:r>
            <a:r>
              <a:rPr lang="fr-FR" b="1" dirty="0" err="1" smtClean="0">
                <a:latin typeface="+mn-lt"/>
                <a:sym typeface="Wingdings" pitchFamily="2" charset="2"/>
              </a:rPr>
              <a:t>beam</a:t>
            </a:r>
            <a:r>
              <a:rPr lang="fr-FR" b="1" dirty="0" smtClean="0">
                <a:latin typeface="+mn-lt"/>
                <a:sym typeface="Wingdings" pitchFamily="2" charset="2"/>
              </a:rPr>
              <a:t> time structure influences pile-up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95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 and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19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Ne release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660232" y="1196752"/>
            <a:ext cx="2521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Release time 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b="1" dirty="0" err="1" smtClean="0"/>
              <a:t>much</a:t>
            </a:r>
            <a:r>
              <a:rPr lang="fr-FR" b="1" dirty="0" smtClean="0"/>
              <a:t> longer 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for </a:t>
            </a:r>
            <a:r>
              <a:rPr lang="fr-FR" b="1" baseline="30000" dirty="0" smtClean="0"/>
              <a:t>10</a:t>
            </a:r>
            <a:r>
              <a:rPr lang="fr-FR" b="1" dirty="0" smtClean="0"/>
              <a:t>C</a:t>
            </a:r>
            <a:r>
              <a:rPr lang="fr-FR" b="1" baseline="30000" dirty="0" smtClean="0"/>
              <a:t>16</a:t>
            </a:r>
            <a:r>
              <a:rPr lang="fr-FR" b="1" dirty="0" smtClean="0"/>
              <a:t>0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Contaminants: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fr-FR" b="1" baseline="30000" dirty="0" smtClean="0"/>
              <a:t>13</a:t>
            </a:r>
            <a:r>
              <a:rPr lang="fr-FR" b="1" dirty="0" smtClean="0"/>
              <a:t>N</a:t>
            </a:r>
            <a:r>
              <a:rPr lang="fr-FR" b="1" baseline="-25000" dirty="0" smtClean="0"/>
              <a:t>2 </a:t>
            </a:r>
            <a:r>
              <a:rPr lang="fr-FR" b="1" dirty="0" smtClean="0"/>
              <a:t>(T</a:t>
            </a:r>
            <a:r>
              <a:rPr lang="fr-FR" b="1" baseline="-25000" dirty="0" smtClean="0"/>
              <a:t>1/2</a:t>
            </a:r>
            <a:r>
              <a:rPr lang="fr-FR" b="1" dirty="0" smtClean="0"/>
              <a:t> = 10 min)</a:t>
            </a:r>
            <a:endParaRPr lang="en-GB" b="1" dirty="0" smtClean="0"/>
          </a:p>
          <a:p>
            <a:r>
              <a:rPr lang="en-GB" b="1" dirty="0" smtClean="0"/>
              <a:t>     </a:t>
            </a:r>
            <a:r>
              <a:rPr lang="en-GB" b="1" baseline="30000" dirty="0" smtClean="0"/>
              <a:t>14</a:t>
            </a:r>
            <a:r>
              <a:rPr lang="en-GB" b="1" dirty="0" smtClean="0"/>
              <a:t>O</a:t>
            </a:r>
            <a:r>
              <a:rPr lang="en-GB" b="1" baseline="30000" dirty="0" smtClean="0"/>
              <a:t>12</a:t>
            </a:r>
            <a:r>
              <a:rPr lang="en-GB" b="1" dirty="0" smtClean="0"/>
              <a:t>C </a:t>
            </a:r>
            <a:r>
              <a:rPr lang="fr-FR" b="1" dirty="0" smtClean="0"/>
              <a:t>(T</a:t>
            </a:r>
            <a:r>
              <a:rPr lang="fr-FR" b="1" baseline="-25000" dirty="0" smtClean="0"/>
              <a:t>1/2</a:t>
            </a:r>
            <a:r>
              <a:rPr lang="fr-FR" b="1" dirty="0" smtClean="0"/>
              <a:t> = 70 s)</a:t>
            </a:r>
          </a:p>
          <a:p>
            <a:r>
              <a:rPr lang="fr-FR" b="1" dirty="0" smtClean="0"/>
              <a:t>     </a:t>
            </a:r>
            <a:r>
              <a:rPr lang="fr-FR" b="1" dirty="0" smtClean="0">
                <a:sym typeface="Wingdings" pitchFamily="2" charset="2"/>
              </a:rPr>
              <a:t> </a:t>
            </a:r>
            <a:r>
              <a:rPr lang="fr-FR" b="1" dirty="0" err="1" smtClean="0">
                <a:sym typeface="Wingdings" pitchFamily="2" charset="2"/>
              </a:rPr>
              <a:t>increase</a:t>
            </a:r>
            <a:r>
              <a:rPr lang="fr-FR" b="1" dirty="0" smtClean="0">
                <a:sym typeface="Wingdings" pitchFamily="2" charset="2"/>
              </a:rPr>
              <a:t> of rate</a:t>
            </a:r>
            <a:endParaRPr lang="fr-FR" b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622267" y="5879013"/>
            <a:ext cx="827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use </a:t>
            </a:r>
            <a:r>
              <a:rPr lang="fr-FR" b="1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19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Ne to </a:t>
            </a:r>
            <a:r>
              <a:rPr lang="fr-FR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study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pile-up conditions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use MC simulations for </a:t>
            </a:r>
            <a:r>
              <a:rPr lang="fr-FR" b="1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19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Ne and </a:t>
            </a:r>
            <a:r>
              <a:rPr lang="fr-FR" b="1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10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 to </a:t>
            </a:r>
            <a:r>
              <a:rPr lang="fr-FR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determine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pile-up contribution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70459" y="1052736"/>
            <a:ext cx="6710880" cy="4572248"/>
            <a:chOff x="270459" y="1052736"/>
            <a:chExt cx="6710880" cy="457224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" t="1054" r="7862" b="3406"/>
            <a:stretch/>
          </p:blipFill>
          <p:spPr>
            <a:xfrm rot="5400000">
              <a:off x="1339775" y="-16580"/>
              <a:ext cx="4572248" cy="671088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5487919" y="2581738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Run</a:t>
              </a:r>
              <a:r>
                <a:rPr lang="fr-FR" b="1" dirty="0" smtClean="0"/>
                <a:t> = 94</a:t>
              </a:r>
              <a:endParaRPr lang="en-GB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90328" y="4787860"/>
              <a:ext cx="1268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Run</a:t>
              </a:r>
              <a:r>
                <a:rPr lang="fr-FR" b="1" dirty="0" smtClean="0"/>
                <a:t> = 118</a:t>
              </a:r>
              <a:endParaRPr lang="en-GB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259632" y="2545448"/>
              <a:ext cx="5212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baseline="30000" dirty="0" smtClean="0"/>
                <a:t>10</a:t>
              </a:r>
              <a:r>
                <a:rPr lang="fr-FR" b="1" dirty="0" smtClean="0"/>
                <a:t>C</a:t>
              </a:r>
              <a:endParaRPr lang="en-GB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259632" y="4787860"/>
              <a:ext cx="6495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baseline="30000" dirty="0" smtClean="0"/>
                <a:t>19</a:t>
              </a:r>
              <a:r>
                <a:rPr lang="fr-FR" b="1" dirty="0" smtClean="0"/>
                <a:t>Ne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66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analysis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procedure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43608" y="1196752"/>
            <a:ext cx="7529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selection of runs: constant intensity over full run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determination of pile-up with </a:t>
            </a:r>
            <a:r>
              <a:rPr lang="en-US" b="1" baseline="30000" dirty="0" smtClean="0"/>
              <a:t>19</a:t>
            </a:r>
            <a:r>
              <a:rPr lang="en-US" b="1" dirty="0" smtClean="0"/>
              <a:t>Ne: </a:t>
            </a:r>
            <a:r>
              <a:rPr lang="fr-FR" b="1" dirty="0" smtClean="0"/>
              <a:t>N(1022) = N(511)</a:t>
            </a:r>
            <a:r>
              <a:rPr lang="fr-FR" b="1" baseline="30000" dirty="0" smtClean="0"/>
              <a:t>2</a:t>
            </a:r>
            <a:r>
              <a:rPr lang="fr-FR" b="1" dirty="0" smtClean="0"/>
              <a:t> * </a:t>
            </a:r>
            <a:r>
              <a:rPr lang="fr-FR" sz="2400" b="1" dirty="0" smtClean="0">
                <a:latin typeface="Symbol" panose="05050102010706020507" pitchFamily="18" charset="2"/>
              </a:rPr>
              <a:t>t</a:t>
            </a:r>
            <a:endParaRPr lang="fr-FR" b="1" dirty="0" smtClean="0">
              <a:latin typeface="Symbol" panose="05050102010706020507" pitchFamily="18" charset="2"/>
            </a:endParaRPr>
          </a:p>
          <a:p>
            <a:r>
              <a:rPr lang="fr-FR" b="1" dirty="0" smtClean="0">
                <a:latin typeface="Symbol" panose="05050102010706020507" pitchFamily="18" charset="2"/>
              </a:rPr>
              <a:t>	</a:t>
            </a:r>
            <a:r>
              <a:rPr lang="fr-FR" b="1" dirty="0" smtClean="0">
                <a:latin typeface="Symbol" panose="05050102010706020507" pitchFamily="18" charset="2"/>
                <a:sym typeface="Wingdings" pitchFamily="2" charset="2"/>
              </a:rPr>
              <a:t> </a:t>
            </a:r>
            <a:r>
              <a:rPr lang="fr-FR" b="1" dirty="0" smtClean="0">
                <a:latin typeface="+mn-lt"/>
                <a:sym typeface="Wingdings" pitchFamily="2" charset="2"/>
              </a:rPr>
              <a:t>all </a:t>
            </a:r>
            <a:r>
              <a:rPr lang="fr-FR" b="1" dirty="0" err="1" smtClean="0">
                <a:latin typeface="+mn-lt"/>
                <a:sym typeface="Wingdings" pitchFamily="2" charset="2"/>
              </a:rPr>
              <a:t>parameters</a:t>
            </a:r>
            <a:r>
              <a:rPr lang="fr-FR" b="1" dirty="0" smtClean="0">
                <a:latin typeface="+mn-lt"/>
                <a:sym typeface="Wingdings" pitchFamily="2" charset="2"/>
              </a:rPr>
              <a:t> of pile-up </a:t>
            </a:r>
            <a:r>
              <a:rPr lang="fr-FR" b="1" dirty="0" err="1" smtClean="0">
                <a:latin typeface="+mn-lt"/>
                <a:sym typeface="Wingdings" pitchFamily="2" charset="2"/>
              </a:rPr>
              <a:t>peak</a:t>
            </a:r>
            <a:r>
              <a:rPr lang="fr-FR" b="1" dirty="0" smtClean="0">
                <a:latin typeface="+mn-lt"/>
                <a:sym typeface="Wingdings" pitchFamily="2" charset="2"/>
              </a:rPr>
              <a:t> (</a:t>
            </a:r>
            <a:r>
              <a:rPr lang="fr-FR" b="1" dirty="0" err="1" smtClean="0">
                <a:latin typeface="+mn-lt"/>
                <a:sym typeface="Wingdings" pitchFamily="2" charset="2"/>
              </a:rPr>
              <a:t>including</a:t>
            </a:r>
            <a:r>
              <a:rPr lang="fr-FR" b="1" dirty="0" smtClean="0">
                <a:latin typeface="+mn-lt"/>
                <a:sym typeface="Wingdings" pitchFamily="2" charset="2"/>
              </a:rPr>
              <a:t> </a:t>
            </a:r>
            <a:r>
              <a:rPr lang="fr-FR" b="1" dirty="0" err="1" smtClean="0">
                <a:latin typeface="+mn-lt"/>
                <a:sym typeface="Wingdings" pitchFamily="2" charset="2"/>
              </a:rPr>
              <a:t>intensity</a:t>
            </a:r>
            <a:r>
              <a:rPr lang="fr-FR" b="1" dirty="0" smtClean="0">
                <a:latin typeface="+mn-lt"/>
                <a:sym typeface="Wingdings" pitchFamily="2" charset="2"/>
              </a:rPr>
              <a:t>) </a:t>
            </a:r>
            <a:r>
              <a:rPr lang="fr-FR" b="1" dirty="0" err="1" smtClean="0">
                <a:latin typeface="+mn-lt"/>
                <a:sym typeface="Wingdings" pitchFamily="2" charset="2"/>
              </a:rPr>
              <a:t>fixed</a:t>
            </a:r>
            <a:endParaRPr lang="fr-FR" b="1" dirty="0" smtClean="0">
              <a:latin typeface="+mn-lt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+mn-lt"/>
                <a:sym typeface="Wingdings" pitchFamily="2" charset="2"/>
              </a:rPr>
              <a:t> </a:t>
            </a:r>
            <a:r>
              <a:rPr lang="fr-FR" b="1" dirty="0" err="1" smtClean="0">
                <a:latin typeface="+mn-lt"/>
                <a:sym typeface="Wingdings" pitchFamily="2" charset="2"/>
              </a:rPr>
              <a:t>beam</a:t>
            </a:r>
            <a:r>
              <a:rPr lang="fr-FR" b="1" dirty="0" smtClean="0">
                <a:latin typeface="+mn-lt"/>
                <a:sym typeface="Wingdings" pitchFamily="2" charset="2"/>
              </a:rPr>
              <a:t> time structure influences pile-up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+mn-lt"/>
                <a:sym typeface="Wingdings" pitchFamily="2" charset="2"/>
              </a:rPr>
              <a:t> MC </a:t>
            </a:r>
            <a:r>
              <a:rPr lang="fr-FR" b="1" dirty="0" err="1" smtClean="0">
                <a:latin typeface="+mn-lt"/>
                <a:sym typeface="Wingdings" pitchFamily="2" charset="2"/>
              </a:rPr>
              <a:t>procedure</a:t>
            </a:r>
            <a:r>
              <a:rPr lang="fr-FR" b="1" dirty="0" smtClean="0">
                <a:latin typeface="+mn-lt"/>
                <a:sym typeface="Wingdings" pitchFamily="2" charset="2"/>
              </a:rPr>
              <a:t> to </a:t>
            </a:r>
            <a:r>
              <a:rPr lang="fr-FR" b="1" dirty="0" err="1" smtClean="0">
                <a:latin typeface="+mn-lt"/>
                <a:sym typeface="Wingdings" pitchFamily="2" charset="2"/>
              </a:rPr>
              <a:t>evaluate</a:t>
            </a:r>
            <a:r>
              <a:rPr lang="fr-FR" b="1" dirty="0" smtClean="0">
                <a:latin typeface="+mn-lt"/>
                <a:sym typeface="Wingdings" pitchFamily="2" charset="2"/>
              </a:rPr>
              <a:t> pile-up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95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19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Ne: MC simulation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results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83344" y="647700"/>
            <a:ext cx="6885000" cy="6408300"/>
            <a:chOff x="1143000" y="647700"/>
            <a:chExt cx="6885000" cy="64083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" t="-397" r="-6917" b="140"/>
            <a:stretch/>
          </p:blipFill>
          <p:spPr>
            <a:xfrm rot="5400000">
              <a:off x="3250800" y="2286000"/>
              <a:ext cx="2664000" cy="687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05628" y="4372120"/>
              <a:ext cx="401469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13680" y="-1822980"/>
              <a:ext cx="1916640" cy="6858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2" t="-390" r="2223" b="135"/>
            <a:stretch/>
          </p:blipFill>
          <p:spPr>
            <a:xfrm rot="5400000">
              <a:off x="3654000" y="18000"/>
              <a:ext cx="1872000" cy="6876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257392" y="2335817"/>
              <a:ext cx="401469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7668344" y="2671752"/>
            <a:ext cx="1479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+ time</a:t>
            </a:r>
          </a:p>
          <a:p>
            <a:r>
              <a:rPr lang="fr-FR" b="1" dirty="0"/>
              <a:t>d</a:t>
            </a:r>
            <a:r>
              <a:rPr lang="fr-FR" b="1" dirty="0" smtClean="0"/>
              <a:t>istribution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err="1" smtClean="0">
                <a:sym typeface="Wingdings" panose="05000000000000000000" pitchFamily="2" charset="2"/>
              </a:rPr>
              <a:t>sim</a:t>
            </a:r>
            <a:r>
              <a:rPr lang="fr-FR" b="1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   </a:t>
            </a:r>
            <a:r>
              <a:rPr lang="fr-FR" b="1" dirty="0" err="1" smtClean="0">
                <a:sym typeface="Wingdings" panose="05000000000000000000" pitchFamily="2" charset="2"/>
              </a:rPr>
              <a:t>spectrum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322991" y="1556792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92995" y="2568312"/>
            <a:ext cx="8424936" cy="43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83568" y="4464496"/>
            <a:ext cx="8424936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8734" y="379227"/>
            <a:ext cx="1137472" cy="16497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9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 / 19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Ne simulation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results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50825" y="647950"/>
            <a:ext cx="678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Pile-up simulations: 1022 </a:t>
            </a:r>
            <a:r>
              <a:rPr lang="fr-FR" b="1" dirty="0" err="1" smtClean="0"/>
              <a:t>keV</a:t>
            </a:r>
            <a:r>
              <a:rPr lang="fr-FR" b="1" dirty="0" smtClean="0"/>
              <a:t> </a:t>
            </a:r>
            <a:r>
              <a:rPr lang="fr-FR" b="1" dirty="0" err="1" smtClean="0"/>
              <a:t>counts</a:t>
            </a:r>
            <a:r>
              <a:rPr lang="fr-FR" b="1" dirty="0" smtClean="0"/>
              <a:t> versus 511 </a:t>
            </a:r>
            <a:r>
              <a:rPr lang="fr-FR" b="1" dirty="0" err="1" smtClean="0"/>
              <a:t>keV</a:t>
            </a:r>
            <a:r>
              <a:rPr lang="fr-FR" b="1" dirty="0" smtClean="0"/>
              <a:t> </a:t>
            </a:r>
            <a:r>
              <a:rPr lang="fr-FR" b="1" dirty="0" err="1" smtClean="0"/>
              <a:t>counts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4641" y="3996"/>
            <a:ext cx="5421700" cy="76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Super-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allowed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ranching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ratio of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8948" y="0"/>
            <a:ext cx="4786104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108520" y="6021288"/>
            <a:ext cx="893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fr-FR" sz="2000" b="1" dirty="0" smtClean="0">
                <a:solidFill>
                  <a:srgbClr val="C00000"/>
                </a:solidFill>
              </a:rPr>
              <a:t>Final </a:t>
            </a:r>
            <a:r>
              <a:rPr lang="fr-FR" sz="2000" b="1" dirty="0" err="1" smtClean="0">
                <a:solidFill>
                  <a:srgbClr val="C00000"/>
                </a:solidFill>
              </a:rPr>
              <a:t>result</a:t>
            </a:r>
            <a:r>
              <a:rPr lang="fr-FR" sz="2000" b="1" dirty="0" smtClean="0">
                <a:solidFill>
                  <a:srgbClr val="C00000"/>
                </a:solidFill>
              </a:rPr>
              <a:t>: 1.4638(50) %;</a:t>
            </a:r>
            <a:r>
              <a:rPr lang="fr-FR" sz="2000" b="1" dirty="0" smtClean="0"/>
              <a:t>   </a:t>
            </a:r>
            <a:r>
              <a:rPr lang="fr-FR" b="1" dirty="0" smtClean="0"/>
              <a:t>Savard: </a:t>
            </a:r>
            <a:r>
              <a:rPr lang="en-US" b="1" dirty="0" smtClean="0"/>
              <a:t>1.4625(25)%;   </a:t>
            </a:r>
            <a:r>
              <a:rPr lang="en-US" b="1" dirty="0" err="1" smtClean="0"/>
              <a:t>Fujikawa</a:t>
            </a:r>
            <a:r>
              <a:rPr lang="en-US" b="1" dirty="0" smtClean="0"/>
              <a:t>: </a:t>
            </a:r>
            <a:r>
              <a:rPr lang="en-US" b="1" dirty="0"/>
              <a:t>1.4665(38</a:t>
            </a:r>
            <a:r>
              <a:rPr lang="en-US" b="1" dirty="0" smtClean="0"/>
              <a:t>)%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48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How to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improve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?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1848" y="3694380"/>
            <a:ext cx="8589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more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 (time):		</a:t>
            </a:r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already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had</a:t>
            </a:r>
            <a:r>
              <a:rPr lang="fr-FR" sz="2000" b="1" dirty="0" smtClean="0"/>
              <a:t> 2</a:t>
            </a:r>
            <a:r>
              <a:rPr lang="fr-FR" sz="2000" b="1" dirty="0" smtClean="0">
                <a:latin typeface="Symbol" panose="05050102010706020507" pitchFamily="18" charset="2"/>
              </a:rPr>
              <a:t>m</a:t>
            </a:r>
            <a:r>
              <a:rPr lang="fr-FR" sz="2000" b="1" dirty="0" smtClean="0"/>
              <a:t>A</a:t>
            </a:r>
          </a:p>
          <a:p>
            <a:pPr lvl="6">
              <a:lnSpc>
                <a:spcPct val="120000"/>
              </a:lnSpc>
            </a:pPr>
            <a:r>
              <a:rPr lang="fr-FR" sz="2000" b="1" dirty="0"/>
              <a:t>	 </a:t>
            </a:r>
            <a:r>
              <a:rPr lang="fr-FR" sz="2000" b="1" dirty="0" smtClean="0"/>
              <a:t>    but </a:t>
            </a:r>
            <a:r>
              <a:rPr lang="fr-FR" sz="2000" b="1" dirty="0" err="1" smtClean="0"/>
              <a:t>only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C00000"/>
                </a:solidFill>
              </a:rPr>
              <a:t>2-5 * 10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4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/>
              <a:t>pps</a:t>
            </a:r>
            <a:r>
              <a:rPr lang="fr-FR" sz="2000" b="1" dirty="0" smtClean="0"/>
              <a:t> of </a:t>
            </a:r>
            <a:r>
              <a:rPr lang="fr-FR" sz="2000" b="1" baseline="30000" dirty="0" smtClean="0"/>
              <a:t>10</a:t>
            </a:r>
            <a:r>
              <a:rPr lang="fr-FR" sz="2000" b="1" dirty="0" smtClean="0"/>
              <a:t>C</a:t>
            </a:r>
          </a:p>
          <a:p>
            <a:pPr lvl="6">
              <a:lnSpc>
                <a:spcPct val="120000"/>
              </a:lnSpc>
            </a:pPr>
            <a:r>
              <a:rPr lang="fr-FR" sz="2000" b="1" dirty="0"/>
              <a:t>	</a:t>
            </a:r>
            <a:r>
              <a:rPr lang="fr-FR" sz="2000" b="1" dirty="0" smtClean="0"/>
              <a:t>     ISOLDE production rate: </a:t>
            </a:r>
          </a:p>
          <a:p>
            <a:pPr lvl="6">
              <a:lnSpc>
                <a:spcPct val="120000"/>
              </a:lnSpc>
            </a:pPr>
            <a:r>
              <a:rPr lang="fr-FR" sz="2000" b="1" dirty="0"/>
              <a:t>	</a:t>
            </a:r>
            <a:r>
              <a:rPr lang="fr-FR" sz="2000" b="1" dirty="0" smtClean="0"/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7 * 10</a:t>
            </a:r>
            <a:r>
              <a:rPr lang="fr-FR" sz="2000" b="1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5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pps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with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CaO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target</a:t>
            </a:r>
            <a:endParaRPr lang="fr-FR" sz="2000" b="1" dirty="0" smtClean="0"/>
          </a:p>
          <a:p>
            <a:pPr>
              <a:lnSpc>
                <a:spcPct val="120000"/>
              </a:lnSpc>
            </a:pPr>
            <a:r>
              <a:rPr lang="fr-FR" sz="2000" b="1" dirty="0" smtClean="0"/>
              <a:t>			</a:t>
            </a:r>
            <a:r>
              <a:rPr lang="fr-FR" sz="2000" b="1" dirty="0"/>
              <a:t>	</a:t>
            </a:r>
            <a:r>
              <a:rPr lang="fr-FR" sz="2000" b="1" dirty="0" smtClean="0"/>
              <a:t>     but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were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limited</a:t>
            </a:r>
            <a:r>
              <a:rPr lang="fr-FR" sz="2000" b="1" dirty="0" smtClean="0"/>
              <a:t> by total </a:t>
            </a:r>
            <a:r>
              <a:rPr lang="fr-FR" sz="2000" b="1" dirty="0" smtClean="0">
                <a:latin typeface="Symbol" panose="05050102010706020507" pitchFamily="18" charset="2"/>
              </a:rPr>
              <a:t>g</a:t>
            </a:r>
            <a:r>
              <a:rPr lang="fr-FR" sz="2000" b="1" dirty="0" smtClean="0"/>
              <a:t> rate</a:t>
            </a:r>
          </a:p>
          <a:p>
            <a:pPr>
              <a:lnSpc>
                <a:spcPct val="120000"/>
              </a:lnSpc>
            </a:pPr>
            <a:endParaRPr lang="fr-FR" sz="2000" b="1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2/3 of 511 </a:t>
            </a:r>
            <a:r>
              <a:rPr lang="fr-FR" sz="2000" b="1" dirty="0" err="1" smtClean="0"/>
              <a:t>keV</a:t>
            </a:r>
            <a:r>
              <a:rPr lang="fr-FR" sz="2000" b="1" dirty="0" smtClean="0"/>
              <a:t> quanta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contaminants</a:t>
            </a:r>
          </a:p>
          <a:p>
            <a:pPr>
              <a:lnSpc>
                <a:spcPct val="120000"/>
              </a:lnSpc>
            </a:pPr>
            <a:r>
              <a:rPr lang="fr-FR" sz="2000" b="1" dirty="0"/>
              <a:t>	</a:t>
            </a:r>
            <a:r>
              <a:rPr lang="fr-FR" sz="2000" b="1" dirty="0" smtClean="0"/>
              <a:t>			</a:t>
            </a:r>
            <a:r>
              <a:rPr lang="fr-FR" sz="2000" b="1" dirty="0" smtClean="0">
                <a:sym typeface="Wingdings" panose="05000000000000000000" pitchFamily="2" charset="2"/>
              </a:rPr>
              <a:t> MR-</a:t>
            </a:r>
            <a:r>
              <a:rPr lang="fr-FR" sz="2000" b="1" dirty="0" err="1" smtClean="0">
                <a:sym typeface="Wingdings" panose="05000000000000000000" pitchFamily="2" charset="2"/>
              </a:rPr>
              <a:t>ToF</a:t>
            </a:r>
            <a:r>
              <a:rPr lang="fr-FR" sz="2000" b="1" dirty="0" smtClean="0">
                <a:sym typeface="Wingdings" panose="05000000000000000000" pitchFamily="2" charset="2"/>
              </a:rPr>
              <a:t> to </a:t>
            </a:r>
            <a:r>
              <a:rPr lang="fr-FR" sz="2000" b="1" dirty="0" err="1" smtClean="0">
                <a:sym typeface="Wingdings" panose="05000000000000000000" pitchFamily="2" charset="2"/>
              </a:rPr>
              <a:t>separate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10</a:t>
            </a:r>
            <a:r>
              <a:rPr lang="fr-FR" sz="2000" b="1" dirty="0" smtClean="0">
                <a:sym typeface="Wingdings" panose="05000000000000000000" pitchFamily="2" charset="2"/>
              </a:rPr>
              <a:t>CO and 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13</a:t>
            </a:r>
            <a:r>
              <a:rPr lang="fr-FR" sz="2000" b="1" dirty="0" smtClean="0">
                <a:sym typeface="Wingdings" panose="05000000000000000000" pitchFamily="2" charset="2"/>
              </a:rPr>
              <a:t>N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13</a:t>
            </a:r>
            <a:r>
              <a:rPr lang="fr-FR" sz="2000" b="1" dirty="0" smtClean="0">
                <a:sym typeface="Wingdings" panose="05000000000000000000" pitchFamily="2" charset="2"/>
              </a:rPr>
              <a:t>N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764704"/>
            <a:ext cx="588334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Error</a:t>
            </a:r>
            <a:r>
              <a:rPr lang="fr-FR" sz="2000" b="1" dirty="0" smtClean="0"/>
              <a:t> budget: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Statistics</a:t>
            </a:r>
            <a:r>
              <a:rPr lang="fr-FR" sz="2000" b="1" dirty="0" smtClean="0"/>
              <a:t>				0.0039 %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Efficiency</a:t>
            </a:r>
            <a:r>
              <a:rPr lang="fr-FR" sz="2000" b="1" dirty="0" smtClean="0"/>
              <a:t> simulations		0.0009 %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Pile-up correction			0.0030 %</a:t>
            </a:r>
          </a:p>
          <a:p>
            <a:r>
              <a:rPr lang="fr-FR" sz="2000" b="1" dirty="0" smtClean="0"/>
              <a:t>-------------------------------------------------------------------</a:t>
            </a:r>
          </a:p>
          <a:p>
            <a:r>
              <a:rPr lang="fr-FR" sz="2000" b="1" dirty="0" smtClean="0"/>
              <a:t>Total:					0.0050 %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90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Experimental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set-up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: Nu-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ball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at ALTO (2017-18)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Image 9" descr="orgam_schema.jpeg"/>
          <p:cNvPicPr>
            <a:picLocks noChangeAspect="1"/>
          </p:cNvPicPr>
          <p:nvPr/>
        </p:nvPicPr>
        <p:blipFill rotWithShape="1">
          <a:blip r:embed="rId2" cstate="print"/>
          <a:srcRect l="10549" t="2023" r="4179" b="-2023"/>
          <a:stretch/>
        </p:blipFill>
        <p:spPr>
          <a:xfrm>
            <a:off x="468000" y="756000"/>
            <a:ext cx="4032000" cy="42484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4869160"/>
            <a:ext cx="3772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24 Germanium clover detectors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10 Germanium coaxial detectors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10 LaBr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detectors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453" y="2004695"/>
            <a:ext cx="6101295" cy="343197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8000" y="630932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Results</a:t>
            </a:r>
            <a:r>
              <a:rPr lang="fr-FR" sz="2400" b="1" dirty="0" smtClean="0">
                <a:solidFill>
                  <a:srgbClr val="C00000"/>
                </a:solidFill>
              </a:rPr>
              <a:t> to come….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e 99"/>
          <p:cNvGrpSpPr/>
          <p:nvPr/>
        </p:nvGrpSpPr>
        <p:grpSpPr>
          <a:xfrm>
            <a:off x="456949" y="3068960"/>
            <a:ext cx="8506084" cy="2160240"/>
            <a:chOff x="990787" y="836712"/>
            <a:chExt cx="7972245" cy="2160240"/>
          </a:xfrm>
        </p:grpSpPr>
        <p:pic>
          <p:nvPicPr>
            <p:cNvPr id="101" name="Picture 10" descr="image001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64551" r="2549" b="1592"/>
            <a:stretch/>
          </p:blipFill>
          <p:spPr bwMode="auto">
            <a:xfrm>
              <a:off x="990787" y="836712"/>
              <a:ext cx="7972245" cy="2160240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ectangle 101"/>
            <p:cNvSpPr/>
            <p:nvPr/>
          </p:nvSpPr>
          <p:spPr>
            <a:xfrm flipV="1">
              <a:off x="6332620" y="980728"/>
              <a:ext cx="792088" cy="576064"/>
            </a:xfrm>
            <a:prstGeom prst="rect">
              <a:avLst/>
            </a:prstGeom>
            <a:solidFill>
              <a:schemeClr val="bg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539750" y="710952"/>
            <a:ext cx="2438400" cy="2286000"/>
            <a:chOff x="476" y="947"/>
            <a:chExt cx="1536" cy="1440"/>
          </a:xfrm>
        </p:grpSpPr>
        <p:sp>
          <p:nvSpPr>
            <p:cNvPr id="4184" name="Rectangle 4"/>
            <p:cNvSpPr>
              <a:spLocks noChangeArrowheads="1"/>
            </p:cNvSpPr>
            <p:nvPr/>
          </p:nvSpPr>
          <p:spPr bwMode="auto">
            <a:xfrm>
              <a:off x="476" y="947"/>
              <a:ext cx="1536" cy="1440"/>
            </a:xfrm>
            <a:prstGeom prst="rect">
              <a:avLst/>
            </a:prstGeom>
            <a:solidFill>
              <a:srgbClr val="FF99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400">
                <a:latin typeface="Times New Roman" pitchFamily="18" charset="0"/>
                <a:ea typeface="ＭＳ Ｐゴシック" pitchFamily="-65" charset="-128"/>
              </a:endParaRPr>
            </a:p>
          </p:txBody>
        </p:sp>
        <p:sp>
          <p:nvSpPr>
            <p:cNvPr id="4185" name="Line 5"/>
            <p:cNvSpPr>
              <a:spLocks noChangeShapeType="1"/>
            </p:cNvSpPr>
            <p:nvPr/>
          </p:nvSpPr>
          <p:spPr bwMode="auto">
            <a:xfrm>
              <a:off x="524" y="2311"/>
              <a:ext cx="38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86" name="Line 6"/>
            <p:cNvSpPr>
              <a:spLocks noChangeShapeType="1"/>
            </p:cNvSpPr>
            <p:nvPr/>
          </p:nvSpPr>
          <p:spPr bwMode="auto">
            <a:xfrm flipH="1">
              <a:off x="956" y="1159"/>
              <a:ext cx="432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87" name="Line 7"/>
            <p:cNvSpPr>
              <a:spLocks noChangeShapeType="1"/>
            </p:cNvSpPr>
            <p:nvPr/>
          </p:nvSpPr>
          <p:spPr bwMode="auto">
            <a:xfrm flipH="1">
              <a:off x="956" y="1159"/>
              <a:ext cx="43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88" name="Text Box 8"/>
            <p:cNvSpPr txBox="1">
              <a:spLocks noChangeArrowheads="1"/>
            </p:cNvSpPr>
            <p:nvPr/>
          </p:nvSpPr>
          <p:spPr bwMode="auto">
            <a:xfrm>
              <a:off x="1484" y="1207"/>
              <a:ext cx="24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GB" sz="1600" b="1" i="1">
                  <a:latin typeface="Helvetica" pitchFamily="34" charset="0"/>
                  <a:ea typeface="ＭＳ Ｐゴシック" pitchFamily="-65" charset="-128"/>
                </a:rPr>
                <a:t>T</a:t>
              </a:r>
              <a:r>
                <a:rPr lang="en-GB" sz="1600" b="1" i="1" baseline="-25000">
                  <a:latin typeface="Helvetica" pitchFamily="34" charset="0"/>
                  <a:ea typeface="ＭＳ Ｐゴシック" pitchFamily="-65" charset="-128"/>
                </a:rPr>
                <a:t>1/2</a:t>
              </a:r>
            </a:p>
          </p:txBody>
        </p:sp>
        <p:sp>
          <p:nvSpPr>
            <p:cNvPr id="4189" name="Text Box 9"/>
            <p:cNvSpPr txBox="1">
              <a:spLocks noChangeArrowheads="1"/>
            </p:cNvSpPr>
            <p:nvPr/>
          </p:nvSpPr>
          <p:spPr bwMode="auto">
            <a:xfrm>
              <a:off x="1580" y="1639"/>
              <a:ext cx="26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GB" sz="1600" b="1" i="1">
                  <a:latin typeface="Helvetica" pitchFamily="34" charset="0"/>
                  <a:ea typeface="ＭＳ Ｐゴシック" pitchFamily="-65" charset="-128"/>
                </a:rPr>
                <a:t>Q</a:t>
              </a:r>
              <a:r>
                <a:rPr lang="en-GB" sz="1600" b="1" i="1" baseline="-25000">
                  <a:latin typeface="Helvetica" pitchFamily="34" charset="0"/>
                  <a:ea typeface="ＭＳ Ｐゴシック" pitchFamily="-65" charset="-128"/>
                </a:rPr>
                <a:t>EC</a:t>
              </a:r>
            </a:p>
          </p:txBody>
        </p:sp>
        <p:sp>
          <p:nvSpPr>
            <p:cNvPr id="4190" name="Text Box 10"/>
            <p:cNvSpPr txBox="1">
              <a:spLocks noChangeArrowheads="1"/>
            </p:cNvSpPr>
            <p:nvPr/>
          </p:nvSpPr>
          <p:spPr bwMode="auto">
            <a:xfrm>
              <a:off x="1100" y="1927"/>
              <a:ext cx="23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GB" sz="1600" b="1" i="1">
                  <a:latin typeface="Helvetica" pitchFamily="34" charset="0"/>
                  <a:ea typeface="ＭＳ Ｐゴシック" pitchFamily="-65" charset="-128"/>
                </a:rPr>
                <a:t>BR</a:t>
              </a:r>
              <a:endParaRPr lang="en-GB" sz="1600" b="1" i="1" baseline="-25000">
                <a:latin typeface="Helvetica" pitchFamily="34" charset="0"/>
                <a:ea typeface="ＭＳ Ｐゴシック" pitchFamily="-65" charset="-128"/>
              </a:endParaRPr>
            </a:p>
          </p:txBody>
        </p:sp>
        <p:sp>
          <p:nvSpPr>
            <p:cNvPr id="4191" name="Line 11"/>
            <p:cNvSpPr>
              <a:spLocks noChangeShapeType="1"/>
            </p:cNvSpPr>
            <p:nvPr/>
          </p:nvSpPr>
          <p:spPr bwMode="auto">
            <a:xfrm>
              <a:off x="1868" y="1159"/>
              <a:ext cx="1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2" name="Line 12"/>
            <p:cNvSpPr>
              <a:spLocks noChangeShapeType="1"/>
            </p:cNvSpPr>
            <p:nvPr/>
          </p:nvSpPr>
          <p:spPr bwMode="auto">
            <a:xfrm>
              <a:off x="1425" y="1137"/>
              <a:ext cx="38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3" name="Text Box 13"/>
            <p:cNvSpPr txBox="1">
              <a:spLocks noChangeArrowheads="1"/>
            </p:cNvSpPr>
            <p:nvPr/>
          </p:nvSpPr>
          <p:spPr bwMode="auto">
            <a:xfrm>
              <a:off x="1436" y="959"/>
              <a:ext cx="16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GB" sz="1600" b="1" i="1">
                  <a:latin typeface="Helvetica" pitchFamily="34" charset="0"/>
                  <a:ea typeface="ＭＳ Ｐゴシック" pitchFamily="-65" charset="-128"/>
                </a:rPr>
                <a:t>0</a:t>
              </a:r>
              <a:r>
                <a:rPr lang="en-GB" sz="1600" b="1" i="1" baseline="30000">
                  <a:latin typeface="Helvetica" pitchFamily="34" charset="0"/>
                  <a:ea typeface="ＭＳ Ｐゴシック" pitchFamily="-65" charset="-128"/>
                </a:rPr>
                <a:t>+</a:t>
              </a:r>
              <a:endParaRPr lang="en-GB" sz="1600" b="1" i="1" baseline="-25000">
                <a:latin typeface="Helvetica" pitchFamily="34" charset="0"/>
                <a:ea typeface="ＭＳ Ｐゴシック" pitchFamily="-65" charset="-128"/>
              </a:endParaRPr>
            </a:p>
          </p:txBody>
        </p:sp>
        <p:sp>
          <p:nvSpPr>
            <p:cNvPr id="4194" name="Text Box 14"/>
            <p:cNvSpPr txBox="1">
              <a:spLocks noChangeArrowheads="1"/>
            </p:cNvSpPr>
            <p:nvPr/>
          </p:nvSpPr>
          <p:spPr bwMode="auto">
            <a:xfrm>
              <a:off x="524" y="2111"/>
              <a:ext cx="16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GB" sz="1600" b="1" i="1">
                  <a:latin typeface="Helvetica" pitchFamily="34" charset="0"/>
                  <a:ea typeface="ＭＳ Ｐゴシック" pitchFamily="-65" charset="-128"/>
                </a:rPr>
                <a:t>0</a:t>
              </a:r>
              <a:r>
                <a:rPr lang="en-GB" sz="1600" b="1" i="1" baseline="30000">
                  <a:latin typeface="Helvetica" pitchFamily="34" charset="0"/>
                  <a:ea typeface="ＭＳ Ｐゴシック" pitchFamily="-65" charset="-128"/>
                </a:rPr>
                <a:t>+</a:t>
              </a:r>
              <a:endParaRPr lang="en-GB" sz="1600" b="1" i="1" baseline="-25000">
                <a:latin typeface="Helvetica" pitchFamily="34" charset="0"/>
                <a:ea typeface="ＭＳ Ｐゴシック" pitchFamily="-65" charset="-128"/>
              </a:endParaRPr>
            </a:p>
          </p:txBody>
        </p:sp>
        <p:sp>
          <p:nvSpPr>
            <p:cNvPr id="4195" name="Line 15"/>
            <p:cNvSpPr>
              <a:spLocks noChangeShapeType="1"/>
            </p:cNvSpPr>
            <p:nvPr/>
          </p:nvSpPr>
          <p:spPr bwMode="auto">
            <a:xfrm>
              <a:off x="524" y="1679"/>
              <a:ext cx="3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b="1">
                <a:solidFill>
                  <a:srgbClr val="2559FF"/>
                </a:solidFill>
                <a:latin typeface="Verdana" pitchFamily="34" charset="0"/>
              </a:rPr>
              <a:t>Nuclear beta decay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410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18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8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8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01" name="Line 65"/>
          <p:cNvSpPr>
            <a:spLocks noChangeShapeType="1"/>
          </p:cNvSpPr>
          <p:nvPr/>
        </p:nvSpPr>
        <p:spPr bwMode="auto">
          <a:xfrm>
            <a:off x="466725" y="45815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102" name="Text Box 66"/>
          <p:cNvSpPr txBox="1">
            <a:spLocks noChangeArrowheads="1"/>
          </p:cNvSpPr>
          <p:nvPr/>
        </p:nvSpPr>
        <p:spPr bwMode="auto">
          <a:xfrm>
            <a:off x="2916238" y="764927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 </a:t>
            </a:r>
            <a:r>
              <a:rPr lang="fr-FR" b="1" u="sng"/>
              <a:t>0</a:t>
            </a:r>
            <a:r>
              <a:rPr lang="fr-FR" b="1" u="sng" baseline="30000"/>
              <a:t>+</a:t>
            </a:r>
            <a:r>
              <a:rPr lang="fr-FR" b="1" u="sng"/>
              <a:t> </a:t>
            </a:r>
            <a:r>
              <a:rPr lang="fr-FR" b="1" u="sng">
                <a:latin typeface="Cambria Math" pitchFamily="18" charset="0"/>
              </a:rPr>
              <a:t>→</a:t>
            </a:r>
            <a:r>
              <a:rPr lang="fr-FR" b="1" u="sng"/>
              <a:t> 0</a:t>
            </a:r>
            <a:r>
              <a:rPr lang="fr-FR" b="1" u="sng" baseline="30000"/>
              <a:t>+</a:t>
            </a:r>
            <a:r>
              <a:rPr lang="fr-FR" b="1" u="sng"/>
              <a:t> :</a:t>
            </a:r>
            <a:r>
              <a:rPr lang="fr-FR" u="sng"/>
              <a:t> </a:t>
            </a:r>
          </a:p>
        </p:txBody>
      </p:sp>
      <p:grpSp>
        <p:nvGrpSpPr>
          <p:cNvPr id="4103" name="Group 67"/>
          <p:cNvGrpSpPr>
            <a:grpSpLocks/>
          </p:cNvGrpSpPr>
          <p:nvPr/>
        </p:nvGrpSpPr>
        <p:grpSpPr bwMode="auto">
          <a:xfrm>
            <a:off x="3213100" y="1069727"/>
            <a:ext cx="6038850" cy="638175"/>
            <a:chOff x="1825" y="3164"/>
            <a:chExt cx="3804" cy="402"/>
          </a:xfrm>
        </p:grpSpPr>
        <p:sp>
          <p:nvSpPr>
            <p:cNvPr id="4165" name="Text Box 68"/>
            <p:cNvSpPr txBox="1">
              <a:spLocks noChangeArrowheads="1"/>
            </p:cNvSpPr>
            <p:nvPr/>
          </p:nvSpPr>
          <p:spPr bwMode="auto">
            <a:xfrm>
              <a:off x="1825" y="3214"/>
              <a:ext cx="3804" cy="2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b="1" i="1"/>
                <a:t>Ft = ft (1 + </a:t>
              </a:r>
              <a:r>
                <a:rPr lang="en-GB" b="1" i="1">
                  <a:solidFill>
                    <a:srgbClr val="CC0000"/>
                  </a:solidFill>
                  <a:latin typeface="Symbol" pitchFamily="18" charset="2"/>
                </a:rPr>
                <a:t>d</a:t>
              </a:r>
              <a:r>
                <a:rPr lang="en-GB" b="1" i="1" baseline="-25000">
                  <a:solidFill>
                    <a:srgbClr val="CC0000"/>
                  </a:solidFill>
                </a:rPr>
                <a:t>R</a:t>
              </a:r>
              <a:r>
                <a:rPr lang="en-GB" b="1" i="1" baseline="30000">
                  <a:solidFill>
                    <a:srgbClr val="CC0000"/>
                  </a:solidFill>
                  <a:latin typeface="Arial Black" pitchFamily="34" charset="0"/>
                </a:rPr>
                <a:t>’</a:t>
              </a:r>
              <a:r>
                <a:rPr lang="en-GB" b="1" i="1" baseline="30000">
                  <a:latin typeface="Arial Black" pitchFamily="34" charset="0"/>
                </a:rPr>
                <a:t> </a:t>
              </a:r>
              <a:r>
                <a:rPr lang="en-GB" b="1" i="1"/>
                <a:t>) (1 – </a:t>
              </a:r>
              <a:r>
                <a:rPr lang="en-GB" b="1" i="1">
                  <a:solidFill>
                    <a:srgbClr val="CC0000"/>
                  </a:solidFill>
                  <a:latin typeface="Symbol" pitchFamily="18" charset="2"/>
                </a:rPr>
                <a:t>d</a:t>
              </a:r>
              <a:r>
                <a:rPr lang="en-GB" b="1" i="1" baseline="-25000">
                  <a:solidFill>
                    <a:srgbClr val="CC0000"/>
                  </a:solidFill>
                </a:rPr>
                <a:t>c</a:t>
              </a:r>
              <a:r>
                <a:rPr lang="en-GB" b="1" i="1">
                  <a:solidFill>
                    <a:srgbClr val="CC0000"/>
                  </a:solidFill>
                </a:rPr>
                <a:t> + </a:t>
              </a:r>
              <a:r>
                <a:rPr lang="en-GB" b="1" i="1">
                  <a:solidFill>
                    <a:srgbClr val="CC0000"/>
                  </a:solidFill>
                  <a:latin typeface="Symbol" pitchFamily="18" charset="2"/>
                </a:rPr>
                <a:t>d</a:t>
              </a:r>
              <a:r>
                <a:rPr lang="en-GB" b="1" i="1" baseline="-25000">
                  <a:solidFill>
                    <a:srgbClr val="CC0000"/>
                  </a:solidFill>
                </a:rPr>
                <a:t>NS </a:t>
              </a:r>
              <a:r>
                <a:rPr lang="en-GB" b="1" i="1"/>
                <a:t>) =                              = cnst</a:t>
              </a:r>
            </a:p>
          </p:txBody>
        </p:sp>
        <p:grpSp>
          <p:nvGrpSpPr>
            <p:cNvPr id="4166" name="Group 69"/>
            <p:cNvGrpSpPr>
              <a:grpSpLocks/>
            </p:cNvGrpSpPr>
            <p:nvPr/>
          </p:nvGrpSpPr>
          <p:grpSpPr bwMode="auto">
            <a:xfrm>
              <a:off x="3969" y="3164"/>
              <a:ext cx="1020" cy="402"/>
              <a:chOff x="3969" y="3164"/>
              <a:chExt cx="1020" cy="402"/>
            </a:xfrm>
          </p:grpSpPr>
          <p:sp>
            <p:nvSpPr>
              <p:cNvPr id="4167" name="Rectangle 70"/>
              <p:cNvSpPr>
                <a:spLocks noChangeArrowheads="1"/>
              </p:cNvSpPr>
              <p:nvPr/>
            </p:nvSpPr>
            <p:spPr bwMode="auto">
              <a:xfrm>
                <a:off x="4376" y="3164"/>
                <a:ext cx="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600" b="1" i="1">
                    <a:solidFill>
                      <a:srgbClr val="000000"/>
                    </a:solidFill>
                  </a:rPr>
                  <a:t>K</a:t>
                </a:r>
                <a:endParaRPr lang="en-GB"/>
              </a:p>
            </p:txBody>
          </p:sp>
          <p:grpSp>
            <p:nvGrpSpPr>
              <p:cNvPr id="4168" name="Group 71"/>
              <p:cNvGrpSpPr>
                <a:grpSpLocks/>
              </p:cNvGrpSpPr>
              <p:nvPr/>
            </p:nvGrpSpPr>
            <p:grpSpPr bwMode="auto">
              <a:xfrm>
                <a:off x="3981" y="3339"/>
                <a:ext cx="1008" cy="227"/>
                <a:chOff x="3981" y="3294"/>
                <a:chExt cx="1008" cy="227"/>
              </a:xfrm>
            </p:grpSpPr>
            <p:sp>
              <p:nvSpPr>
                <p:cNvPr id="4170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4673" y="3358"/>
                  <a:ext cx="28" cy="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1" name="Line 73"/>
                <p:cNvSpPr>
                  <a:spLocks noChangeShapeType="1"/>
                </p:cNvSpPr>
                <p:nvPr/>
              </p:nvSpPr>
              <p:spPr bwMode="auto">
                <a:xfrm>
                  <a:off x="4673" y="3433"/>
                  <a:ext cx="28" cy="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2" name="Line 74"/>
                <p:cNvSpPr>
                  <a:spLocks noChangeShapeType="1"/>
                </p:cNvSpPr>
                <p:nvPr/>
              </p:nvSpPr>
              <p:spPr bwMode="auto">
                <a:xfrm>
                  <a:off x="4908" y="3354"/>
                  <a:ext cx="28" cy="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4908" y="3429"/>
                  <a:ext cx="28" cy="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4" name="Rectangle 76"/>
                <p:cNvSpPr>
                  <a:spLocks noChangeArrowheads="1"/>
                </p:cNvSpPr>
                <p:nvPr/>
              </p:nvSpPr>
              <p:spPr bwMode="auto">
                <a:xfrm>
                  <a:off x="4936" y="3304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b="1" i="1">
                      <a:solidFill>
                        <a:srgbClr val="000000"/>
                      </a:solidFill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75" name="Rectangle 77"/>
                <p:cNvSpPr>
                  <a:spLocks noChangeArrowheads="1"/>
                </p:cNvSpPr>
                <p:nvPr/>
              </p:nvSpPr>
              <p:spPr bwMode="auto">
                <a:xfrm>
                  <a:off x="4820" y="3406"/>
                  <a:ext cx="59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b="1" i="1">
                      <a:solidFill>
                        <a:srgbClr val="000000"/>
                      </a:solidFill>
                    </a:rPr>
                    <a:t>F</a:t>
                  </a:r>
                  <a:endParaRPr lang="en-GB"/>
                </a:p>
              </p:txBody>
            </p:sp>
            <p:sp>
              <p:nvSpPr>
                <p:cNvPr id="4176" name="Rectangle 78"/>
                <p:cNvSpPr>
                  <a:spLocks noChangeArrowheads="1"/>
                </p:cNvSpPr>
                <p:nvPr/>
              </p:nvSpPr>
              <p:spPr bwMode="auto">
                <a:xfrm>
                  <a:off x="4071" y="3294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b="1" i="1" dirty="0">
                      <a:solidFill>
                        <a:srgbClr val="000000"/>
                      </a:solidFill>
                    </a:rPr>
                    <a:t>2</a:t>
                  </a:r>
                  <a:endParaRPr lang="en-GB" dirty="0"/>
                </a:p>
              </p:txBody>
            </p:sp>
            <p:sp>
              <p:nvSpPr>
                <p:cNvPr id="4177" name="Rectangle 79"/>
                <p:cNvSpPr>
                  <a:spLocks noChangeArrowheads="1"/>
                </p:cNvSpPr>
                <p:nvPr/>
              </p:nvSpPr>
              <p:spPr bwMode="auto">
                <a:xfrm>
                  <a:off x="4060" y="3406"/>
                  <a:ext cx="6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b="1" i="1">
                      <a:solidFill>
                        <a:srgbClr val="000000"/>
                      </a:solidFill>
                    </a:rPr>
                    <a:t>V</a:t>
                  </a:r>
                  <a:endParaRPr lang="en-GB"/>
                </a:p>
              </p:txBody>
            </p:sp>
            <p:sp>
              <p:nvSpPr>
                <p:cNvPr id="4178" name="Rectangle 80"/>
                <p:cNvSpPr>
                  <a:spLocks noChangeArrowheads="1"/>
                </p:cNvSpPr>
                <p:nvPr/>
              </p:nvSpPr>
              <p:spPr bwMode="auto">
                <a:xfrm>
                  <a:off x="4705" y="3345"/>
                  <a:ext cx="10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600" b="1" i="1">
                      <a:solidFill>
                        <a:srgbClr val="000000"/>
                      </a:solidFill>
                    </a:rPr>
                    <a:t>M</a:t>
                  </a:r>
                  <a:endParaRPr lang="en-GB"/>
                </a:p>
              </p:txBody>
            </p:sp>
            <p:sp>
              <p:nvSpPr>
                <p:cNvPr id="4179" name="Rectangle 81"/>
                <p:cNvSpPr>
                  <a:spLocks noChangeArrowheads="1"/>
                </p:cNvSpPr>
                <p:nvPr/>
              </p:nvSpPr>
              <p:spPr bwMode="auto">
                <a:xfrm>
                  <a:off x="3981" y="3318"/>
                  <a:ext cx="228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GB" sz="1600" b="1" i="1" dirty="0">
                      <a:solidFill>
                        <a:srgbClr val="000000"/>
                      </a:solidFill>
                    </a:rPr>
                    <a:t>G</a:t>
                  </a:r>
                  <a:endParaRPr lang="en-GB" dirty="0"/>
                </a:p>
              </p:txBody>
            </p:sp>
            <p:sp>
              <p:nvSpPr>
                <p:cNvPr id="418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105" y="3295"/>
                  <a:ext cx="560" cy="2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GB" sz="1600" b="1" i="1"/>
                    <a:t>(1 + </a:t>
                  </a:r>
                  <a:r>
                    <a:rPr lang="en-GB" sz="1600" b="1" i="1">
                      <a:solidFill>
                        <a:srgbClr val="CC0000"/>
                      </a:solidFill>
                      <a:latin typeface="Symbol" pitchFamily="18" charset="2"/>
                    </a:rPr>
                    <a:t>D</a:t>
                  </a:r>
                  <a:r>
                    <a:rPr lang="en-GB" sz="1600" b="1" i="1" baseline="-25000">
                      <a:solidFill>
                        <a:srgbClr val="CC0000"/>
                      </a:solidFill>
                    </a:rPr>
                    <a:t>R</a:t>
                  </a:r>
                  <a:r>
                    <a:rPr lang="en-GB" sz="1600" b="1" i="1"/>
                    <a:t>)</a:t>
                  </a:r>
                </a:p>
              </p:txBody>
            </p:sp>
          </p:grpSp>
          <p:sp>
            <p:nvSpPr>
              <p:cNvPr id="4169" name="Line 83"/>
              <p:cNvSpPr>
                <a:spLocks noChangeShapeType="1"/>
              </p:cNvSpPr>
              <p:nvPr/>
            </p:nvSpPr>
            <p:spPr bwMode="auto">
              <a:xfrm>
                <a:off x="3969" y="3351"/>
                <a:ext cx="9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3203575" y="5478209"/>
            <a:ext cx="5651500" cy="1119143"/>
          </a:xfrm>
          <a:prstGeom prst="rect">
            <a:avLst/>
          </a:prstGeom>
          <a:solidFill>
            <a:srgbClr val="C0C0C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tabLst>
                <a:tab pos="381000" algn="l"/>
                <a:tab pos="1338263" algn="l"/>
                <a:tab pos="2381250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Helvetica" pitchFamily="34" charset="0"/>
                <a:ea typeface="ＭＳ Ｐゴシック" pitchFamily="-65" charset="-128"/>
              </a:rPr>
              <a:t>Precision measurements required: 10</a:t>
            </a:r>
            <a:r>
              <a:rPr lang="en-GB" sz="2000" b="1" baseline="30000" dirty="0">
                <a:solidFill>
                  <a:schemeClr val="accent2"/>
                </a:solidFill>
                <a:latin typeface="Helvetica" pitchFamily="34" charset="0"/>
                <a:ea typeface="ＭＳ Ｐゴシック" pitchFamily="-65" charset="-128"/>
              </a:rPr>
              <a:t>-3</a:t>
            </a:r>
            <a:endParaRPr lang="en-GB" b="1" dirty="0">
              <a:latin typeface="Helvetica" pitchFamily="34" charset="0"/>
              <a:ea typeface="ＭＳ Ｐゴシック" pitchFamily="-65" charset="-128"/>
            </a:endParaRPr>
          </a:p>
          <a:p>
            <a:pPr>
              <a:buFont typeface="Wingdings" pitchFamily="2" charset="2"/>
              <a:buChar char="ü"/>
              <a:tabLst>
                <a:tab pos="381000" algn="l"/>
                <a:tab pos="1338263" algn="l"/>
                <a:tab pos="2381250" algn="l"/>
              </a:tabLst>
            </a:pPr>
            <a:r>
              <a:rPr lang="en-GB" b="1" i="1" dirty="0">
                <a:latin typeface="Helvetica" pitchFamily="34" charset="0"/>
                <a:ea typeface="ＭＳ Ｐゴシック" pitchFamily="-65" charset="-128"/>
              </a:rPr>
              <a:t>	Q</a:t>
            </a:r>
            <a:r>
              <a:rPr lang="en-GB" b="1" i="1" baseline="-25000" dirty="0">
                <a:latin typeface="Helvetica" pitchFamily="34" charset="0"/>
                <a:ea typeface="ＭＳ Ｐゴシック" pitchFamily="-65" charset="-128"/>
              </a:rPr>
              <a:t>EC 	  </a:t>
            </a:r>
            <a:r>
              <a:rPr lang="en-GB" sz="2400" b="1" i="1" dirty="0">
                <a:latin typeface="Helvetica" pitchFamily="34" charset="0"/>
                <a:ea typeface="ＭＳ Ｐゴシック" pitchFamily="-65" charset="-128"/>
              </a:rPr>
              <a:t>→</a:t>
            </a:r>
            <a:r>
              <a:rPr lang="en-GB" b="1" i="1" dirty="0">
                <a:latin typeface="Helvetica" pitchFamily="34" charset="0"/>
                <a:ea typeface="ＭＳ Ｐゴシック" pitchFamily="-65" charset="-128"/>
              </a:rPr>
              <a:t> </a:t>
            </a:r>
            <a:r>
              <a:rPr lang="en-GB" i="1" dirty="0">
                <a:latin typeface="Helvetica" pitchFamily="34" charset="0"/>
                <a:ea typeface="ＭＳ Ｐゴシック" pitchFamily="-65" charset="-128"/>
              </a:rPr>
              <a:t>mass measurements: </a:t>
            </a:r>
            <a:r>
              <a:rPr lang="en-GB" b="1" i="1" dirty="0">
                <a:latin typeface="Helvetica" pitchFamily="34" charset="0"/>
                <a:ea typeface="ＭＳ Ｐゴシック" pitchFamily="-65" charset="-128"/>
              </a:rPr>
              <a:t>f ~ Q</a:t>
            </a:r>
            <a:r>
              <a:rPr lang="en-GB" b="1" i="1" baseline="-25000" dirty="0">
                <a:latin typeface="Helvetica" pitchFamily="34" charset="0"/>
                <a:ea typeface="ＭＳ Ｐゴシック" pitchFamily="-65" charset="-128"/>
              </a:rPr>
              <a:t>EC</a:t>
            </a:r>
            <a:r>
              <a:rPr lang="en-GB" b="1" i="1" baseline="30000" dirty="0">
                <a:latin typeface="Helvetica" pitchFamily="34" charset="0"/>
                <a:ea typeface="ＭＳ Ｐゴシック" pitchFamily="-65" charset="-128"/>
              </a:rPr>
              <a:t>5</a:t>
            </a:r>
          </a:p>
          <a:p>
            <a:pPr>
              <a:buFont typeface="Wingdings" pitchFamily="2" charset="2"/>
              <a:buChar char="ü"/>
              <a:tabLst>
                <a:tab pos="381000" algn="l"/>
                <a:tab pos="1338263" algn="l"/>
                <a:tab pos="2381250" algn="l"/>
              </a:tabLst>
            </a:pPr>
            <a:r>
              <a:rPr lang="en-GB" b="1" i="1" dirty="0">
                <a:latin typeface="Helvetica" pitchFamily="34" charset="0"/>
                <a:ea typeface="ＭＳ Ｐゴシック" pitchFamily="-65" charset="-128"/>
              </a:rPr>
              <a:t>  </a:t>
            </a:r>
            <a:r>
              <a:rPr lang="en-GB" b="1" i="1" dirty="0"/>
              <a:t>T</a:t>
            </a:r>
            <a:r>
              <a:rPr lang="en-GB" b="1" i="1" baseline="-25000" dirty="0"/>
              <a:t>1/2</a:t>
            </a:r>
            <a:r>
              <a:rPr lang="en-GB" b="1" i="1" dirty="0"/>
              <a:t>, BR	 </a:t>
            </a:r>
            <a:r>
              <a:rPr lang="en-GB" sz="2400" b="1" i="1" dirty="0">
                <a:latin typeface="ＭＳ Ｐゴシック" pitchFamily="-65" charset="-128"/>
              </a:rPr>
              <a:t>→</a:t>
            </a:r>
            <a:r>
              <a:rPr lang="en-GB" dirty="0"/>
              <a:t> </a:t>
            </a:r>
            <a:r>
              <a:rPr lang="en-GB" i="1" dirty="0">
                <a:latin typeface="Symbol" pitchFamily="18" charset="2"/>
              </a:rPr>
              <a:t>b</a:t>
            </a:r>
            <a:r>
              <a:rPr lang="en-GB" i="1" dirty="0"/>
              <a:t>-decay studies: </a:t>
            </a:r>
            <a:r>
              <a:rPr lang="en-GB" b="1" i="1" dirty="0"/>
              <a:t>t = T</a:t>
            </a:r>
            <a:r>
              <a:rPr lang="en-GB" b="1" i="1" baseline="-25000" dirty="0"/>
              <a:t>1/2</a:t>
            </a:r>
            <a:r>
              <a:rPr lang="en-GB" b="1" i="1" dirty="0"/>
              <a:t> / </a:t>
            </a:r>
            <a:r>
              <a:rPr lang="en-GB" b="1" i="1" dirty="0" smtClean="0"/>
              <a:t>BR</a:t>
            </a:r>
            <a:endParaRPr lang="en-GB" b="1" i="1" dirty="0">
              <a:latin typeface="Helvetica" pitchFamily="34" charset="0"/>
              <a:ea typeface="ＭＳ Ｐゴシック" pitchFamily="-65" charset="-128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132138" y="1484065"/>
            <a:ext cx="4679950" cy="1223962"/>
            <a:chOff x="3132138" y="1700213"/>
            <a:chExt cx="4679950" cy="1223962"/>
          </a:xfrm>
        </p:grpSpPr>
        <p:sp>
          <p:nvSpPr>
            <p:cNvPr id="4128" name="Oval 157"/>
            <p:cNvSpPr>
              <a:spLocks noChangeArrowheads="1"/>
            </p:cNvSpPr>
            <p:nvPr/>
          </p:nvSpPr>
          <p:spPr bwMode="auto">
            <a:xfrm>
              <a:off x="4948238" y="2540000"/>
              <a:ext cx="2863850" cy="3841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29" name="Line 158"/>
            <p:cNvSpPr>
              <a:spLocks noChangeShapeType="1"/>
            </p:cNvSpPr>
            <p:nvPr/>
          </p:nvSpPr>
          <p:spPr bwMode="auto">
            <a:xfrm flipV="1">
              <a:off x="7081838" y="1897063"/>
              <a:ext cx="360363" cy="6651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27" name="Text Box 160"/>
            <p:cNvSpPr txBox="1">
              <a:spLocks noChangeArrowheads="1"/>
            </p:cNvSpPr>
            <p:nvPr/>
          </p:nvSpPr>
          <p:spPr bwMode="auto">
            <a:xfrm>
              <a:off x="3203575" y="2563813"/>
              <a:ext cx="4565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		f(weak interaction) ~ 2.4% </a:t>
              </a:r>
            </a:p>
          </p:txBody>
        </p:sp>
        <p:sp>
          <p:nvSpPr>
            <p:cNvPr id="4123" name="Oval 162"/>
            <p:cNvSpPr>
              <a:spLocks noChangeArrowheads="1"/>
            </p:cNvSpPr>
            <p:nvPr/>
          </p:nvSpPr>
          <p:spPr bwMode="auto">
            <a:xfrm>
              <a:off x="4011613" y="2152651"/>
              <a:ext cx="3008312" cy="3841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24" name="Line 163"/>
            <p:cNvSpPr>
              <a:spLocks noChangeShapeType="1"/>
            </p:cNvSpPr>
            <p:nvPr/>
          </p:nvSpPr>
          <p:spPr bwMode="auto">
            <a:xfrm flipV="1">
              <a:off x="5435600" y="1700213"/>
              <a:ext cx="268287" cy="4524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22" name="Text Box 165"/>
            <p:cNvSpPr txBox="1">
              <a:spLocks noChangeArrowheads="1"/>
            </p:cNvSpPr>
            <p:nvPr/>
          </p:nvSpPr>
          <p:spPr bwMode="auto">
            <a:xfrm>
              <a:off x="4097338" y="2174876"/>
              <a:ext cx="2906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cs typeface="Arial" charset="0"/>
                </a:rPr>
                <a:t>f(nucl. structure) </a:t>
              </a:r>
              <a:r>
                <a:rPr lang="fr-FR" sz="1600" b="1"/>
                <a:t>~ 0.3-1.5%</a:t>
              </a:r>
              <a:r>
                <a:rPr lang="fr-FR" sz="1600"/>
                <a:t> </a:t>
              </a:r>
            </a:p>
          </p:txBody>
        </p:sp>
        <p:sp>
          <p:nvSpPr>
            <p:cNvPr id="4117" name="Text Box 167"/>
            <p:cNvSpPr txBox="1">
              <a:spLocks noChangeArrowheads="1"/>
            </p:cNvSpPr>
            <p:nvPr/>
          </p:nvSpPr>
          <p:spPr bwMode="auto">
            <a:xfrm>
              <a:off x="3203576" y="1844675"/>
              <a:ext cx="16779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f(Z, Q</a:t>
              </a:r>
              <a:r>
                <a:rPr lang="fr-FR" sz="1600" b="1" baseline="-25000"/>
                <a:t>EC</a:t>
              </a:r>
              <a:r>
                <a:rPr lang="fr-FR" sz="1600" b="1"/>
                <a:t>) </a:t>
              </a:r>
              <a:r>
                <a:rPr lang="fr-FR" sz="1600" b="1">
                  <a:cs typeface="Arial" charset="0"/>
                </a:rPr>
                <a:t>~ 1.5%</a:t>
              </a:r>
              <a:endParaRPr lang="fr-FR" sz="1600" b="1"/>
            </a:p>
          </p:txBody>
        </p:sp>
        <p:sp>
          <p:nvSpPr>
            <p:cNvPr id="4118" name="Oval 168"/>
            <p:cNvSpPr>
              <a:spLocks noChangeArrowheads="1"/>
            </p:cNvSpPr>
            <p:nvPr/>
          </p:nvSpPr>
          <p:spPr bwMode="auto">
            <a:xfrm>
              <a:off x="3132138" y="1846263"/>
              <a:ext cx="1873250" cy="3587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9" name="Line 169"/>
            <p:cNvSpPr>
              <a:spLocks noChangeShapeType="1"/>
            </p:cNvSpPr>
            <p:nvPr/>
          </p:nvSpPr>
          <p:spPr bwMode="auto">
            <a:xfrm flipV="1">
              <a:off x="4427538" y="1700213"/>
              <a:ext cx="144463" cy="1444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Ellipse 2"/>
          <p:cNvSpPr/>
          <p:nvPr/>
        </p:nvSpPr>
        <p:spPr>
          <a:xfrm>
            <a:off x="6516216" y="1268760"/>
            <a:ext cx="565622" cy="42386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137077" y="2564904"/>
            <a:ext cx="4955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 for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your attention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95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dirty="0">
                <a:solidFill>
                  <a:srgbClr val="2559FF"/>
                </a:solidFill>
                <a:latin typeface="Verdana" pitchFamily="34" charset="0"/>
              </a:rPr>
              <a:t>0</a:t>
            </a:r>
            <a:r>
              <a:rPr lang="fr-FR" b="1" baseline="30000" dirty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b="1" dirty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>
                <a:solidFill>
                  <a:srgbClr val="2559FF"/>
                </a:solidFill>
                <a:latin typeface="Verdana" pitchFamily="34" charset="0"/>
                <a:sym typeface="Wingdings"/>
              </a:rPr>
              <a:t></a:t>
            </a:r>
            <a:r>
              <a:rPr lang="fr-FR" b="1" dirty="0">
                <a:solidFill>
                  <a:srgbClr val="2559FF"/>
                </a:solidFill>
                <a:latin typeface="Verdana" pitchFamily="34" charset="0"/>
              </a:rPr>
              <a:t> 0</a:t>
            </a:r>
            <a:r>
              <a:rPr lang="fr-FR" b="1" baseline="30000" dirty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b="1" dirty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>
                <a:solidFill>
                  <a:srgbClr val="2559FF"/>
                </a:solidFill>
                <a:latin typeface="Verdana" pitchFamily="34" charset="0"/>
              </a:rPr>
              <a:t>decays</a:t>
            </a:r>
            <a:r>
              <a:rPr lang="fr-FR" b="1" dirty="0">
                <a:solidFill>
                  <a:srgbClr val="2559FF"/>
                </a:solidFill>
                <a:latin typeface="Verdana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present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status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48264" y="692696"/>
            <a:ext cx="21957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15 nuclei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other nuclei under study: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baseline="30000" dirty="0" smtClean="0">
                <a:solidFill>
                  <a:srgbClr val="FF0000"/>
                </a:solidFill>
              </a:rPr>
              <a:t>18</a:t>
            </a:r>
            <a:r>
              <a:rPr lang="en-US" sz="2000" b="1" dirty="0" smtClean="0">
                <a:solidFill>
                  <a:srgbClr val="FF0000"/>
                </a:solidFill>
              </a:rPr>
              <a:t>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baseline="30000" dirty="0" smtClean="0">
                <a:solidFill>
                  <a:srgbClr val="FF0000"/>
                </a:solidFill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baseline="30000" dirty="0" smtClean="0">
                <a:solidFill>
                  <a:srgbClr val="FF0000"/>
                </a:solidFill>
              </a:rPr>
              <a:t>42</a:t>
            </a:r>
            <a:r>
              <a:rPr lang="en-US" sz="2000" b="1" dirty="0" smtClean="0">
                <a:solidFill>
                  <a:srgbClr val="FF0000"/>
                </a:solidFill>
              </a:rPr>
              <a:t>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baseline="30000" dirty="0" smtClean="0">
                <a:solidFill>
                  <a:srgbClr val="FF0000"/>
                </a:solidFill>
              </a:rPr>
              <a:t>58</a:t>
            </a:r>
            <a:r>
              <a:rPr lang="en-US" sz="2000" b="1" dirty="0" smtClean="0">
                <a:solidFill>
                  <a:srgbClr val="FF0000"/>
                </a:solidFill>
              </a:rPr>
              <a:t>Zn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+ heavier to come</a:t>
            </a:r>
          </a:p>
          <a:p>
            <a:pPr lvl="1"/>
            <a:endParaRPr lang="en-US" sz="400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827584" y="44022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Error</a:t>
            </a:r>
            <a:r>
              <a:rPr lang="fr-FR" b="1" dirty="0" smtClean="0"/>
              <a:t> budget:</a:t>
            </a:r>
            <a:endParaRPr lang="en-GB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271999"/>
            <a:ext cx="8772847" cy="26133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5239" y="-904012"/>
            <a:ext cx="375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0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  <a:sym typeface="Wingdings"/>
              </a:rPr>
              <a:t>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0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decays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: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limits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on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exotic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currents</a:t>
            </a:r>
            <a:endParaRPr lang="fr-FR" b="1" baseline="-25000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1150" y="692696"/>
            <a:ext cx="7961081" cy="47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standard model assumption: only vector current</a:t>
            </a:r>
            <a:endParaRPr lang="en-GB" sz="21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21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</a:t>
            </a: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limit on </a:t>
            </a:r>
            <a:r>
              <a:rPr lang="en-GB" sz="21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scalar </a:t>
            </a: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current from term in f function: </a:t>
            </a:r>
            <a:r>
              <a:rPr lang="en-US" sz="2000" b="1" dirty="0"/>
              <a:t>(1+b</a:t>
            </a:r>
            <a:r>
              <a:rPr lang="en-US" sz="2000" b="1" baseline="-25000" dirty="0"/>
              <a:t>f</a:t>
            </a:r>
            <a:r>
              <a:rPr lang="en-US" sz="2000" b="1" dirty="0"/>
              <a:t> * </a:t>
            </a:r>
            <a:r>
              <a:rPr lang="en-US" sz="2000" b="1" dirty="0">
                <a:latin typeface="Symbol" pitchFamily="18" charset="2"/>
              </a:rPr>
              <a:t>g</a:t>
            </a:r>
            <a:r>
              <a:rPr lang="en-US" sz="2000" b="1" baseline="-25000" dirty="0">
                <a:latin typeface="Symbol" pitchFamily="18" charset="2"/>
              </a:rPr>
              <a:t>1</a:t>
            </a:r>
            <a:r>
              <a:rPr lang="en-US" sz="2000" b="1" dirty="0"/>
              <a:t> / </a:t>
            </a:r>
            <a:r>
              <a:rPr lang="en-US" sz="2000" b="1" dirty="0" smtClean="0"/>
              <a:t>&lt;E&gt;)</a:t>
            </a: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GB" sz="21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</a:t>
            </a: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from </a:t>
            </a:r>
            <a:r>
              <a:rPr lang="en-GB" sz="2100" b="1" dirty="0" smtClean="0">
                <a:solidFill>
                  <a:srgbClr val="C00000"/>
                </a:solidFill>
                <a:latin typeface="Symbol" pitchFamily="18" charset="2"/>
                <a:ea typeface="NSimSun" pitchFamily="49" charset="-122"/>
                <a:cs typeface="Helvetica" pitchFamily="34" charset="0"/>
                <a:sym typeface="Symbol" pitchFamily="18" charset="2"/>
              </a:rPr>
              <a:t>b</a:t>
            </a: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decay:</a:t>
            </a:r>
            <a:r>
              <a:rPr lang="en-GB" sz="21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</a:t>
            </a: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   </a:t>
            </a:r>
            <a:r>
              <a:rPr lang="en-GB" sz="2100" b="1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b</a:t>
            </a:r>
            <a:r>
              <a:rPr lang="en-GB" sz="2100" b="1" baseline="-250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F</a:t>
            </a: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= 0.0000 ± 0.0020</a:t>
            </a:r>
            <a:endParaRPr lang="en-GB" sz="21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GB" sz="2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Wingdings" pitchFamily="2" charset="2"/>
              </a:rPr>
              <a:t> improve on low-Z nuclei</a:t>
            </a: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72200" y="2265399"/>
            <a:ext cx="2592290" cy="371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GB" b="1" dirty="0"/>
              <a:t>Hardy &amp; </a:t>
            </a:r>
            <a:r>
              <a:rPr lang="en-GB" b="1" dirty="0" smtClean="0"/>
              <a:t>Towner, 2020</a:t>
            </a:r>
            <a:endParaRPr lang="en-GB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391"/>
          <a:stretch/>
        </p:blipFill>
        <p:spPr>
          <a:xfrm>
            <a:off x="539552" y="2780928"/>
            <a:ext cx="841506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45632" y="1028192"/>
            <a:ext cx="4506772" cy="4613851"/>
            <a:chOff x="245632" y="1028192"/>
            <a:chExt cx="4506772" cy="4613851"/>
          </a:xfrm>
        </p:grpSpPr>
        <p:pic>
          <p:nvPicPr>
            <p:cNvPr id="20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32" y="1028192"/>
              <a:ext cx="4506772" cy="461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6"/>
            <p:cNvCxnSpPr/>
            <p:nvPr/>
          </p:nvCxnSpPr>
          <p:spPr>
            <a:xfrm>
              <a:off x="827584" y="2987224"/>
              <a:ext cx="388843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"/>
            <p:cNvCxnSpPr/>
            <p:nvPr/>
          </p:nvCxnSpPr>
          <p:spPr>
            <a:xfrm>
              <a:off x="2781528" y="1068233"/>
              <a:ext cx="0" cy="3856881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0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  <a:sym typeface="Wingdings"/>
              </a:rPr>
              <a:t>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0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decays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: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limits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on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exotic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currents</a:t>
            </a:r>
            <a:endParaRPr lang="fr-FR" b="1" baseline="-25000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5014568" y="917582"/>
            <a:ext cx="4016843" cy="3075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32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Ar:   </a:t>
            </a:r>
            <a:r>
              <a:rPr lang="en-US" altLang="en-US" sz="1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Adelberger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et </a:t>
            </a:r>
            <a:r>
              <a:rPr lang="en-US" alt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al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., PRL 83 (1999) 1299</a:t>
            </a:r>
            <a:endParaRPr lang="en-GB" altLang="en-US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55576" y="5964583"/>
            <a:ext cx="3744416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  <a:cs typeface="Arial" charset="0"/>
              </a:rPr>
              <a:t>B. R. Holstein, J. </a:t>
            </a:r>
            <a:r>
              <a:rPr lang="en-US" altLang="en-US" sz="1400" b="1" dirty="0" smtClean="0">
                <a:latin typeface="Arial" charset="0"/>
                <a:cs typeface="Arial" charset="0"/>
              </a:rPr>
              <a:t>Phys</a:t>
            </a:r>
            <a:r>
              <a:rPr lang="en-US" altLang="en-US" sz="1400" b="1" dirty="0">
                <a:latin typeface="Arial" charset="0"/>
                <a:cs typeface="Arial" charset="0"/>
              </a:rPr>
              <a:t>. </a:t>
            </a:r>
            <a:r>
              <a:rPr lang="en-US" altLang="en-US" sz="1400" b="1" dirty="0" smtClean="0">
                <a:latin typeface="Arial" charset="0"/>
                <a:cs typeface="Arial" charset="0"/>
              </a:rPr>
              <a:t>G 41 </a:t>
            </a:r>
            <a:r>
              <a:rPr lang="en-US" altLang="en-US" sz="1400" b="1" dirty="0">
                <a:latin typeface="Arial" charset="0"/>
                <a:cs typeface="Arial" charset="0"/>
              </a:rPr>
              <a:t>(</a:t>
            </a:r>
            <a:r>
              <a:rPr lang="en-US" altLang="en-US" sz="1400" b="1" dirty="0" smtClean="0">
                <a:latin typeface="Arial" charset="0"/>
                <a:cs typeface="Arial" charset="0"/>
              </a:rPr>
              <a:t>2014) 114001</a:t>
            </a:r>
            <a:endParaRPr lang="en-GB" altLang="en-US" sz="14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8089227" y="4538399"/>
          <a:ext cx="8858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4" name="Equation" r:id="rId4" imgW="508000" imgH="431800" progId="">
                  <p:embed/>
                </p:oleObj>
              </mc:Choice>
              <mc:Fallback>
                <p:oleObj name="Equation" r:id="rId4" imgW="508000" imgH="43180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227" y="4538399"/>
                        <a:ext cx="8858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77" y="4687401"/>
            <a:ext cx="86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65" y="4643174"/>
            <a:ext cx="221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6323423" y="3587786"/>
          <a:ext cx="2088493" cy="77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5" name="Equation" r:id="rId8" imgW="1295400" imgH="482600" progId="">
                  <p:embed/>
                </p:oleObj>
              </mc:Choice>
              <mc:Fallback>
                <p:oleObj name="Equation" r:id="rId8" imgW="1295400" imgH="48260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423" y="3587786"/>
                        <a:ext cx="2088493" cy="77731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C2C2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16"/>
          <p:cNvSpPr/>
          <p:nvPr/>
        </p:nvSpPr>
        <p:spPr>
          <a:xfrm>
            <a:off x="4963595" y="4538399"/>
            <a:ext cx="4081682" cy="834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7"/>
          <p:cNvCxnSpPr>
            <a:stCxn id="26" idx="1"/>
          </p:cNvCxnSpPr>
          <p:nvPr/>
        </p:nvCxnSpPr>
        <p:spPr>
          <a:xfrm flipH="1">
            <a:off x="3779912" y="1468272"/>
            <a:ext cx="1021853" cy="74702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0"/>
          <p:cNvCxnSpPr/>
          <p:nvPr/>
        </p:nvCxnSpPr>
        <p:spPr>
          <a:xfrm flipH="1" flipV="1">
            <a:off x="3563888" y="3789040"/>
            <a:ext cx="1407490" cy="854135"/>
          </a:xfrm>
          <a:prstGeom prst="straightConnector1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903800" y="5584884"/>
            <a:ext cx="420470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B0F0"/>
                </a:solidFill>
                <a:latin typeface="Arial" charset="0"/>
                <a:cs typeface="Arial" charset="0"/>
              </a:rPr>
              <a:t>Hardy &amp; </a:t>
            </a:r>
            <a:r>
              <a:rPr lang="en-GB" altLang="en-US" sz="14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Towner, </a:t>
            </a:r>
            <a:r>
              <a:rPr lang="en-US" altLang="en-US" sz="1400" b="1" dirty="0">
                <a:solidFill>
                  <a:srgbClr val="00B0F0"/>
                </a:solidFill>
                <a:latin typeface="Arial" charset="0"/>
                <a:cs typeface="Arial" charset="0"/>
              </a:rPr>
              <a:t>Phys. Rev. C 91 (2015) 025501</a:t>
            </a:r>
            <a:endParaRPr lang="en-GB" altLang="en-US" sz="14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5" name="Straight Arrow Connector 17"/>
          <p:cNvCxnSpPr>
            <a:stCxn id="12" idx="1"/>
          </p:cNvCxnSpPr>
          <p:nvPr/>
        </p:nvCxnSpPr>
        <p:spPr>
          <a:xfrm flipH="1">
            <a:off x="4067945" y="1071378"/>
            <a:ext cx="946623" cy="67298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4801765" y="1314383"/>
            <a:ext cx="4292873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baseline="30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38m</a:t>
            </a: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K:   Gorelov, Behr et al</a:t>
            </a:r>
            <a:r>
              <a:rPr lang="en-US" altLang="en-US" sz="1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., PRL </a:t>
            </a: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94 (2005) 142501</a:t>
            </a:r>
            <a:endParaRPr lang="en-GB" altLang="en-US" sz="14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6323423" y="2819230"/>
          <a:ext cx="2651629" cy="75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6" name="Equation" r:id="rId10" imgW="1600200" imgH="457200" progId="">
                  <p:embed/>
                </p:oleObj>
              </mc:Choice>
              <mc:Fallback>
                <p:oleObj name="Equation" r:id="rId10" imgW="1600200" imgH="45720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423" y="2819230"/>
                        <a:ext cx="2651629" cy="7576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5959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/>
          </p:nvPr>
        </p:nvGraphicFramePr>
        <p:xfrm>
          <a:off x="5340827" y="1721972"/>
          <a:ext cx="1717923" cy="98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7" name="Equation" r:id="rId12" imgW="952087" imgH="545863" progId="">
                  <p:embed/>
                </p:oleObj>
              </mc:Choice>
              <mc:Fallback>
                <p:oleObj name="Equation" r:id="rId12" imgW="952087" imgH="545863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827" y="1721972"/>
                        <a:ext cx="1717923" cy="98694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476514" y="339217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with: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08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0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  <a:sym typeface="Wingdings"/>
              </a:rPr>
              <a:t>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0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+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decays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: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error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budget</a:t>
            </a:r>
            <a:endParaRPr lang="fr-FR" b="1" baseline="-25000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Image 16" descr="2015_fermi8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4392488" cy="561662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23528" y="1268760"/>
            <a:ext cx="4219425" cy="485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smtClean="0"/>
              <a:t> BR by far largest error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two precise measurements: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err="1" smtClean="0"/>
              <a:t>Savard</a:t>
            </a:r>
            <a:r>
              <a:rPr lang="en-US" sz="2000" b="1" dirty="0" smtClean="0"/>
              <a:t> et al.:     </a:t>
            </a:r>
            <a:r>
              <a:rPr lang="en-US" sz="2000" b="1" dirty="0"/>
              <a:t>1.4625(25</a:t>
            </a:r>
            <a:r>
              <a:rPr lang="en-US" sz="2000" b="1" dirty="0" smtClean="0"/>
              <a:t>)%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   </a:t>
            </a:r>
            <a:r>
              <a:rPr lang="fr-FR" sz="2000" b="1" dirty="0" smtClean="0"/>
              <a:t>(</a:t>
            </a:r>
            <a:r>
              <a:rPr lang="fr-FR" b="1" dirty="0" smtClean="0"/>
              <a:t>PRL 74 </a:t>
            </a:r>
            <a:r>
              <a:rPr lang="fr-FR" b="1" dirty="0"/>
              <a:t>(1995) </a:t>
            </a:r>
            <a:r>
              <a:rPr lang="fr-FR" b="1" dirty="0" smtClean="0"/>
              <a:t>1521)</a:t>
            </a:r>
            <a:endParaRPr lang="en-US" sz="2000" b="1" dirty="0" smtClean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err="1" smtClean="0"/>
              <a:t>Fujikawa</a:t>
            </a:r>
            <a:r>
              <a:rPr lang="en-US" sz="2000" b="1" dirty="0" smtClean="0"/>
              <a:t> et al.: </a:t>
            </a:r>
            <a:r>
              <a:rPr lang="en-US" sz="2000" b="1" dirty="0"/>
              <a:t>1.4665(38</a:t>
            </a:r>
            <a:r>
              <a:rPr lang="en-US" sz="2000" b="1" dirty="0" smtClean="0"/>
              <a:t>)%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(PLB </a:t>
            </a:r>
            <a:r>
              <a:rPr lang="fr-FR" b="1" dirty="0" smtClean="0"/>
              <a:t>449 </a:t>
            </a:r>
            <a:r>
              <a:rPr lang="fr-FR" b="1" dirty="0"/>
              <a:t>(1999) </a:t>
            </a:r>
            <a:r>
              <a:rPr lang="fr-FR" b="1" dirty="0" smtClean="0"/>
              <a:t>6)</a:t>
            </a:r>
            <a:endParaRPr lang="en-US" b="1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è"/>
            </a:pPr>
            <a:r>
              <a:rPr lang="en-US" sz="2000" b="1" dirty="0" smtClean="0">
                <a:sym typeface="Wingdings" pitchFamily="2" charset="2"/>
              </a:rPr>
              <a:t>measurements with </a:t>
            </a:r>
            <a:r>
              <a:rPr lang="en-US" sz="2000" b="1" dirty="0" err="1" smtClean="0">
                <a:sym typeface="Wingdings" pitchFamily="2" charset="2"/>
              </a:rPr>
              <a:t>Ge</a:t>
            </a:r>
            <a:endParaRPr lang="en-US" sz="2000" b="1" dirty="0" smtClean="0">
              <a:sym typeface="Wingdings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multi-detector array</a:t>
            </a:r>
          </a:p>
          <a:p>
            <a:pPr lvl="1">
              <a:lnSpc>
                <a:spcPct val="120000"/>
              </a:lnSpc>
            </a:pPr>
            <a:endParaRPr lang="en-US" sz="2000" b="1" dirty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ym typeface="Wingdings" pitchFamily="2" charset="2"/>
              </a:rPr>
              <a:t>our approach: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  </a:t>
            </a:r>
            <a:r>
              <a:rPr lang="en-US" sz="2000" b="1" dirty="0" err="1" smtClean="0">
                <a:sym typeface="Wingdings" pitchFamily="2" charset="2"/>
              </a:rPr>
              <a:t>remeasuring</a:t>
            </a:r>
            <a:r>
              <a:rPr lang="en-US" sz="2000" b="1" dirty="0" smtClean="0">
                <a:sym typeface="Wingdings" pitchFamily="2" charset="2"/>
              </a:rPr>
              <a:t> the BR of </a:t>
            </a:r>
            <a:r>
              <a:rPr lang="en-US" sz="2000" b="1" baseline="30000" dirty="0" smtClean="0">
                <a:sym typeface="Wingdings" pitchFamily="2" charset="2"/>
              </a:rPr>
              <a:t>10</a:t>
            </a:r>
            <a:r>
              <a:rPr lang="en-US" sz="2000" b="1" dirty="0" smtClean="0">
                <a:sym typeface="Wingdings" pitchFamily="2" charset="2"/>
              </a:rPr>
              <a:t>C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ym typeface="Wingdings" pitchFamily="2" charset="2"/>
              </a:rPr>
              <a:t>       with out precisely calibrated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  Germanium detector</a:t>
            </a:r>
            <a:r>
              <a:rPr lang="en-US" sz="2000" b="1" dirty="0">
                <a:sym typeface="Wingdings" pitchFamily="2" charset="2"/>
              </a:rPr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701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15483" r="13731" b="9439"/>
          <a:stretch/>
        </p:blipFill>
        <p:spPr bwMode="auto">
          <a:xfrm>
            <a:off x="228474" y="548680"/>
            <a:ext cx="88924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en-US" b="1" dirty="0">
                <a:solidFill>
                  <a:srgbClr val="2559FF"/>
                </a:solidFill>
                <a:latin typeface="Verdana" pitchFamily="34" charset="0"/>
              </a:rPr>
              <a:t>C</a:t>
            </a:r>
            <a:r>
              <a:rPr lang="en-US" b="1" dirty="0" smtClean="0">
                <a:solidFill>
                  <a:srgbClr val="2559FF"/>
                </a:solidFill>
                <a:latin typeface="Verdana" pitchFamily="34" charset="0"/>
              </a:rPr>
              <a:t> measurement at ISOLDE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9" y="4653136"/>
            <a:ext cx="1877594" cy="22048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69" y="5120680"/>
            <a:ext cx="3068231" cy="1729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00" y="5114627"/>
            <a:ext cx="3078836" cy="173184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732240" y="4509120"/>
            <a:ext cx="648072" cy="36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6228184" y="6453336"/>
            <a:ext cx="1005403" cy="369332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catcher</a:t>
            </a:r>
            <a:endParaRPr lang="en-GB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455029" y="6453336"/>
            <a:ext cx="979755" cy="369332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profiler</a:t>
            </a:r>
            <a:endParaRPr lang="en-GB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764704"/>
            <a:ext cx="3741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Proton </a:t>
            </a:r>
            <a:r>
              <a:rPr lang="fr-FR" b="1" dirty="0" err="1" smtClean="0"/>
              <a:t>beam</a:t>
            </a:r>
            <a:r>
              <a:rPr lang="fr-FR" b="1" dirty="0" smtClean="0"/>
              <a:t> at 1.4 </a:t>
            </a:r>
            <a:r>
              <a:rPr lang="fr-FR" b="1" dirty="0" err="1" smtClean="0"/>
              <a:t>GeV</a:t>
            </a:r>
            <a:r>
              <a:rPr lang="fr-FR" b="1" dirty="0" smtClean="0"/>
              <a:t> and 2</a:t>
            </a:r>
            <a:r>
              <a:rPr lang="fr-FR" b="1" dirty="0" smtClean="0">
                <a:latin typeface="Symbol" panose="05050102010706020507" pitchFamily="18" charset="2"/>
              </a:rPr>
              <a:t>m</a:t>
            </a:r>
            <a:r>
              <a:rPr lang="fr-FR" b="1" dirty="0" smtClean="0"/>
              <a:t>A</a:t>
            </a:r>
          </a:p>
          <a:p>
            <a:r>
              <a:rPr lang="fr-FR" b="1" dirty="0" smtClean="0"/>
              <a:t>Target: </a:t>
            </a:r>
            <a:r>
              <a:rPr lang="fr-FR" b="1" dirty="0" err="1" smtClean="0"/>
              <a:t>CaO</a:t>
            </a:r>
            <a:endParaRPr lang="fr-FR" b="1" dirty="0" smtClean="0"/>
          </a:p>
          <a:p>
            <a:r>
              <a:rPr lang="fr-FR" b="1" dirty="0" smtClean="0"/>
              <a:t>Source: VADIS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12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C/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19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Ne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decay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scheme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572000" y="1677809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ym typeface="Wingdings" pitchFamily="2" charset="2"/>
              </a:rPr>
              <a:t> </a:t>
            </a:r>
            <a:r>
              <a:rPr lang="fr-FR" sz="2000" b="1" dirty="0" smtClean="0"/>
              <a:t>to </a:t>
            </a:r>
            <a:r>
              <a:rPr lang="fr-FR" sz="2000" b="1" dirty="0" err="1" smtClean="0"/>
              <a:t>determine</a:t>
            </a:r>
            <a:r>
              <a:rPr lang="fr-FR" sz="2000" b="1" dirty="0" smtClean="0"/>
              <a:t> the BR</a:t>
            </a:r>
            <a:endParaRPr lang="fr-FR" sz="20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32000" y="847442"/>
            <a:ext cx="3957600" cy="3013606"/>
            <a:chOff x="432000" y="847442"/>
            <a:chExt cx="3957600" cy="301360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" t="6646" r="16287" b="10501"/>
            <a:stretch/>
          </p:blipFill>
          <p:spPr>
            <a:xfrm>
              <a:off x="432000" y="972000"/>
              <a:ext cx="3957600" cy="2889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37568" y="1196752"/>
              <a:ext cx="288032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59903" y="847442"/>
              <a:ext cx="559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baseline="30000" dirty="0" smtClean="0"/>
                <a:t>10</a:t>
              </a:r>
              <a:r>
                <a:rPr lang="fr-FR" sz="2000" b="1" dirty="0" smtClean="0"/>
                <a:t>C</a:t>
              </a:r>
              <a:endParaRPr lang="fr-FR" sz="2000" b="1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123728" y="5306516"/>
            <a:ext cx="27783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to </a:t>
            </a:r>
            <a:r>
              <a:rPr lang="fr-FR" sz="2000" b="1" dirty="0" err="1" smtClean="0"/>
              <a:t>evaluate</a:t>
            </a:r>
            <a:r>
              <a:rPr lang="fr-FR" sz="2000" b="1" dirty="0" smtClean="0"/>
              <a:t> pile-up </a:t>
            </a:r>
            <a:r>
              <a:rPr lang="fr-FR" sz="2000" b="1" dirty="0" smtClean="0">
                <a:sym typeface="Wingdings" pitchFamily="2" charset="2"/>
              </a:rPr>
              <a:t></a:t>
            </a:r>
          </a:p>
          <a:p>
            <a:endParaRPr lang="fr-FR" sz="2000" b="1" dirty="0">
              <a:sym typeface="Wingdings" pitchFamily="2" charset="2"/>
            </a:endParaRPr>
          </a:p>
          <a:p>
            <a:r>
              <a:rPr lang="fr-FR" sz="2800" b="1" dirty="0" smtClean="0">
                <a:sym typeface="Wingdings" pitchFamily="2" charset="2"/>
              </a:rPr>
              <a:t>N</a:t>
            </a:r>
            <a:r>
              <a:rPr lang="fr-FR" sz="2800" b="1" baseline="-25000" dirty="0" smtClean="0">
                <a:sym typeface="Wingdings" pitchFamily="2" charset="2"/>
              </a:rPr>
              <a:t>1022</a:t>
            </a:r>
            <a:r>
              <a:rPr lang="fr-FR" sz="2800" b="1" dirty="0" smtClean="0">
                <a:sym typeface="Wingdings" pitchFamily="2" charset="2"/>
              </a:rPr>
              <a:t> = N</a:t>
            </a:r>
            <a:r>
              <a:rPr lang="fr-FR" sz="2800" b="1" baseline="-25000" dirty="0" smtClean="0">
                <a:sym typeface="Wingdings" pitchFamily="2" charset="2"/>
              </a:rPr>
              <a:t>511</a:t>
            </a:r>
            <a:r>
              <a:rPr lang="fr-FR" sz="2800" b="1" baseline="30000" dirty="0" smtClean="0">
                <a:sym typeface="Wingdings" pitchFamily="2" charset="2"/>
              </a:rPr>
              <a:t>2</a:t>
            </a:r>
            <a:r>
              <a:rPr lang="fr-FR" sz="2800" b="1" dirty="0" smtClean="0">
                <a:sym typeface="Wingdings" pitchFamily="2" charset="2"/>
              </a:rPr>
              <a:t> * </a:t>
            </a:r>
            <a:r>
              <a:rPr lang="fr-FR" sz="2800" b="1" dirty="0" smtClean="0">
                <a:latin typeface="Symbol" panose="05050102010706020507" pitchFamily="18" charset="2"/>
                <a:sym typeface="Wingdings" pitchFamily="2" charset="2"/>
              </a:rPr>
              <a:t>t</a:t>
            </a:r>
            <a:endParaRPr lang="fr-FR" sz="2400" b="1" dirty="0">
              <a:latin typeface="Symbol" panose="05050102010706020507" pitchFamily="18" charset="2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27460" y="856647"/>
            <a:ext cx="1296144" cy="42266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e 7"/>
          <p:cNvGrpSpPr/>
          <p:nvPr/>
        </p:nvGrpSpPr>
        <p:grpSpPr>
          <a:xfrm>
            <a:off x="4727617" y="3325054"/>
            <a:ext cx="4308879" cy="3402458"/>
            <a:chOff x="4727617" y="3325054"/>
            <a:chExt cx="4308879" cy="3402458"/>
          </a:xfrm>
        </p:grpSpPr>
        <p:grpSp>
          <p:nvGrpSpPr>
            <p:cNvPr id="21" name="Groupe 20"/>
            <p:cNvGrpSpPr/>
            <p:nvPr/>
          </p:nvGrpSpPr>
          <p:grpSpPr>
            <a:xfrm>
              <a:off x="4860032" y="3325054"/>
              <a:ext cx="4176464" cy="3402458"/>
              <a:chOff x="3851919" y="3030860"/>
              <a:chExt cx="4320481" cy="3802568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2" t="5777" r="14422" b="6561"/>
              <a:stretch/>
            </p:blipFill>
            <p:spPr>
              <a:xfrm>
                <a:off x="3851919" y="3189386"/>
                <a:ext cx="4320481" cy="364404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364124" y="3443670"/>
                <a:ext cx="407324" cy="18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4364123" y="3030860"/>
                <a:ext cx="702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baseline="30000" dirty="0" smtClean="0"/>
                  <a:t>19</a:t>
                </a:r>
                <a:r>
                  <a:rPr lang="fr-FR" sz="2000" b="1" dirty="0" smtClean="0"/>
                  <a:t>Ne</a:t>
                </a:r>
                <a:endParaRPr lang="fr-FR" sz="2000" b="1" dirty="0"/>
              </a:p>
            </p:txBody>
          </p:sp>
        </p:grpSp>
        <p:sp>
          <p:nvSpPr>
            <p:cNvPr id="18" name="Ellipse 17"/>
            <p:cNvSpPr/>
            <p:nvPr/>
          </p:nvSpPr>
          <p:spPr>
            <a:xfrm>
              <a:off x="6287129" y="3392501"/>
              <a:ext cx="1296144" cy="422665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727617" y="3752541"/>
              <a:ext cx="1500567" cy="422665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Ellipse 22"/>
          <p:cNvSpPr/>
          <p:nvPr/>
        </p:nvSpPr>
        <p:spPr>
          <a:xfrm>
            <a:off x="323528" y="1278143"/>
            <a:ext cx="1296144" cy="42266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0" y="600890"/>
            <a:ext cx="3984572" cy="3453295"/>
          </a:xfrm>
          <a:prstGeom prst="rect">
            <a:avLst/>
          </a:prstGeom>
        </p:spPr>
      </p:pic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0825" y="250825"/>
            <a:ext cx="8893175" cy="396875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baseline="30000" dirty="0" smtClean="0">
                <a:solidFill>
                  <a:srgbClr val="2559FF"/>
                </a:solidFill>
                <a:latin typeface="Verdana" pitchFamily="34" charset="0"/>
              </a:rPr>
              <a:t>10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C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experimental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set-up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and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analysis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rgbClr val="2559FF"/>
                </a:solidFill>
                <a:latin typeface="Verdana" pitchFamily="34" charset="0"/>
              </a:rPr>
              <a:t>procedure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10950"/>
          <a:stretch/>
        </p:blipFill>
        <p:spPr>
          <a:xfrm>
            <a:off x="395536" y="4005064"/>
            <a:ext cx="4158184" cy="2793256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677050" y="804402"/>
            <a:ext cx="4466950" cy="2921482"/>
            <a:chOff x="4677050" y="804402"/>
            <a:chExt cx="4466950" cy="292148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0" t="1651" r="8831" b="4442"/>
            <a:stretch/>
          </p:blipFill>
          <p:spPr>
            <a:xfrm rot="5400000">
              <a:off x="5449784" y="31668"/>
              <a:ext cx="2921482" cy="446695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476580" y="921783"/>
              <a:ext cx="16417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baseline="30000" dirty="0" smtClean="0">
                  <a:solidFill>
                    <a:srgbClr val="C00000"/>
                  </a:solidFill>
                </a:rPr>
                <a:t>19</a:t>
              </a:r>
              <a:r>
                <a:rPr lang="fr-FR" b="1" dirty="0" smtClean="0">
                  <a:solidFill>
                    <a:srgbClr val="C00000"/>
                  </a:solidFill>
                </a:rPr>
                <a:t>Ne</a:t>
              </a:r>
              <a:r>
                <a:rPr lang="fr-FR" b="1" dirty="0">
                  <a:solidFill>
                    <a:srgbClr val="CC0000"/>
                  </a:solidFill>
                </a:rPr>
                <a:t>:</a:t>
              </a:r>
              <a:endParaRPr lang="fr-FR" b="1" dirty="0" smtClean="0">
                <a:solidFill>
                  <a:srgbClr val="CC0000"/>
                </a:solidFill>
              </a:endParaRPr>
            </a:p>
            <a:p>
              <a:r>
                <a:rPr lang="fr-FR" b="1" dirty="0" smtClean="0"/>
                <a:t>    </a:t>
              </a:r>
              <a:r>
                <a:rPr lang="fr-FR" b="1" dirty="0" err="1" smtClean="0"/>
                <a:t>similar</a:t>
              </a:r>
              <a:r>
                <a:rPr lang="fr-FR" b="1" dirty="0" smtClean="0"/>
                <a:t> T</a:t>
              </a:r>
              <a:r>
                <a:rPr lang="fr-FR" b="1" baseline="-25000" dirty="0" smtClean="0"/>
                <a:t>1/2</a:t>
              </a:r>
              <a:endParaRPr lang="fr-FR" b="1" dirty="0"/>
            </a:p>
            <a:p>
              <a:r>
                <a:rPr lang="fr-FR" b="1" dirty="0" smtClean="0"/>
                <a:t>    </a:t>
              </a:r>
              <a:r>
                <a:rPr lang="fr-FR" b="1" dirty="0" err="1" smtClean="0"/>
                <a:t>similar</a:t>
              </a:r>
              <a:r>
                <a:rPr lang="fr-FR" b="1" dirty="0" smtClean="0"/>
                <a:t> Q</a:t>
              </a:r>
              <a:r>
                <a:rPr lang="fr-FR" b="1" baseline="-25000" dirty="0" smtClean="0"/>
                <a:t>EC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064" y="3068960"/>
              <a:ext cx="3948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no </a:t>
              </a:r>
              <a:r>
                <a:rPr lang="fr-FR" sz="1600" b="1" dirty="0"/>
                <a:t>1022 </a:t>
              </a:r>
              <a:r>
                <a:rPr lang="fr-FR" sz="1600" b="1" dirty="0" err="1"/>
                <a:t>keV</a:t>
              </a:r>
              <a:r>
                <a:rPr lang="fr-FR" sz="1600" b="1" dirty="0"/>
                <a:t> </a:t>
              </a:r>
              <a:r>
                <a:rPr lang="fr-FR" sz="1600" b="1" dirty="0" err="1"/>
                <a:t>peak</a:t>
              </a:r>
              <a:r>
                <a:rPr lang="fr-FR" sz="1600" b="1" dirty="0"/>
                <a:t>, </a:t>
              </a:r>
              <a:r>
                <a:rPr lang="fr-FR" sz="1600" b="1" dirty="0" err="1"/>
                <a:t>only</a:t>
              </a:r>
              <a:r>
                <a:rPr lang="fr-FR" sz="1600" b="1" dirty="0"/>
                <a:t> 511-511 </a:t>
              </a:r>
              <a:r>
                <a:rPr lang="fr-FR" sz="1600" b="1" dirty="0" smtClean="0"/>
                <a:t>pile-up</a:t>
              </a:r>
              <a:endParaRPr lang="en-US" sz="1600" b="1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5597" y="3789040"/>
            <a:ext cx="4590343" cy="2952328"/>
            <a:chOff x="4725597" y="3789040"/>
            <a:chExt cx="4590343" cy="295232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6" t="2610" r="8342" b="5845"/>
            <a:stretch/>
          </p:blipFill>
          <p:spPr>
            <a:xfrm rot="5400000">
              <a:off x="5441146" y="3073491"/>
              <a:ext cx="2952328" cy="4383426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5148064" y="3861048"/>
              <a:ext cx="389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baseline="30000" dirty="0" smtClean="0">
                  <a:solidFill>
                    <a:srgbClr val="C00000"/>
                  </a:solidFill>
                </a:rPr>
                <a:t>10</a:t>
              </a:r>
              <a:r>
                <a:rPr lang="fr-FR" b="1" dirty="0" smtClean="0">
                  <a:solidFill>
                    <a:srgbClr val="C00000"/>
                  </a:solidFill>
                </a:rPr>
                <a:t>C</a:t>
              </a:r>
              <a:r>
                <a:rPr lang="fr-FR" b="1" dirty="0" smtClean="0">
                  <a:solidFill>
                    <a:srgbClr val="CC0000"/>
                  </a:solidFill>
                </a:rPr>
                <a:t>: </a:t>
              </a:r>
              <a:r>
                <a:rPr lang="en-US" sz="1700" b="1" dirty="0"/>
                <a:t>1022 </a:t>
              </a:r>
              <a:r>
                <a:rPr lang="en-US" sz="1700" b="1" dirty="0" err="1"/>
                <a:t>keV</a:t>
              </a:r>
              <a:r>
                <a:rPr lang="en-US" sz="1700" b="1" dirty="0"/>
                <a:t> line + 511+511 pile-up</a:t>
              </a:r>
              <a:endParaRPr lang="fr-FR" sz="1700" b="1" dirty="0" smtClean="0">
                <a:solidFill>
                  <a:srgbClr val="CC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160764" y="5817458"/>
              <a:ext cx="4155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r-FR" sz="1600" b="1" dirty="0"/>
                <a:t>p</a:t>
              </a:r>
              <a:r>
                <a:rPr lang="fr-FR" sz="1600" b="1" dirty="0" smtClean="0"/>
                <a:t>ile-up </a:t>
              </a:r>
              <a:r>
                <a:rPr lang="fr-FR" sz="1600" b="1" dirty="0" err="1" smtClean="0"/>
                <a:t>shape</a:t>
              </a:r>
              <a:r>
                <a:rPr lang="fr-FR" sz="1600" b="1" dirty="0" smtClean="0"/>
                <a:t> </a:t>
              </a:r>
            </a:p>
            <a:p>
              <a:pPr>
                <a:lnSpc>
                  <a:spcPts val="1600"/>
                </a:lnSpc>
              </a:pPr>
              <a:r>
                <a:rPr lang="fr-FR" sz="1600" b="1" dirty="0" smtClean="0"/>
                <a:t>and </a:t>
              </a:r>
              <a:r>
                <a:rPr lang="fr-FR" sz="1600" b="1" dirty="0" err="1" smtClean="0"/>
                <a:t>intensity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adjusted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with</a:t>
              </a:r>
              <a:r>
                <a:rPr lang="fr-FR" sz="1600" b="1" dirty="0" smtClean="0"/>
                <a:t> 511keV </a:t>
              </a:r>
              <a:r>
                <a:rPr lang="fr-FR" sz="1600" b="1" dirty="0" err="1" smtClean="0"/>
                <a:t>peak</a:t>
              </a:r>
              <a:r>
                <a:rPr lang="fr-FR" sz="1600" b="1" dirty="0" smtClean="0"/>
                <a:t>,</a:t>
              </a:r>
            </a:p>
            <a:p>
              <a:pPr>
                <a:lnSpc>
                  <a:spcPts val="1600"/>
                </a:lnSpc>
              </a:pPr>
              <a:r>
                <a:rPr lang="fr-FR" sz="1600" b="1" dirty="0" smtClean="0"/>
                <a:t> </a:t>
              </a:r>
              <a:r>
                <a:rPr lang="fr-FR" sz="1600" b="1" baseline="30000" dirty="0" smtClean="0"/>
                <a:t>19</a:t>
              </a:r>
              <a:r>
                <a:rPr lang="fr-FR" sz="1600" b="1" dirty="0" smtClean="0"/>
                <a:t>Ne + </a:t>
              </a:r>
              <a:r>
                <a:rPr lang="fr-FR" sz="1600" b="1" dirty="0" err="1" smtClean="0"/>
                <a:t>sim</a:t>
              </a:r>
              <a:r>
                <a:rPr lang="fr-FR" sz="1600" b="1" dirty="0" smtClean="0"/>
                <a:t>.</a:t>
              </a:r>
              <a:endParaRPr lang="fr-FR" sz="16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513191" y="4509120"/>
              <a:ext cx="14430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N(1022) = </a:t>
              </a:r>
            </a:p>
            <a:p>
              <a:r>
                <a:rPr lang="fr-FR" b="1" dirty="0"/>
                <a:t> </a:t>
              </a:r>
              <a:r>
                <a:rPr lang="fr-FR" b="1" dirty="0" smtClean="0"/>
                <a:t> N(511)</a:t>
              </a:r>
              <a:r>
                <a:rPr lang="fr-FR" b="1" baseline="30000" dirty="0" smtClean="0"/>
                <a:t>2</a:t>
              </a:r>
              <a:r>
                <a:rPr lang="fr-FR" b="1" dirty="0" smtClean="0"/>
                <a:t> * </a:t>
              </a:r>
              <a:r>
                <a:rPr lang="fr-FR" sz="2400" b="1" dirty="0" smtClean="0">
                  <a:latin typeface="Symbol" panose="05050102010706020507" pitchFamily="18" charset="2"/>
                </a:rPr>
                <a:t>t</a:t>
              </a:r>
              <a:endParaRPr lang="en-GB" b="1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7719</TotalTime>
  <Words>949</Words>
  <Application>Microsoft Office PowerPoint</Application>
  <PresentationFormat>Affichage à l'écran (4:3)</PresentationFormat>
  <Paragraphs>171</Paragraphs>
  <Slides>20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ＭＳ Ｐゴシック</vt:lpstr>
      <vt:lpstr>NSimSun</vt:lpstr>
      <vt:lpstr>Arial</vt:lpstr>
      <vt:lpstr>Arial Black</vt:lpstr>
      <vt:lpstr>Cambria Math</vt:lpstr>
      <vt:lpstr>Helvetica</vt:lpstr>
      <vt:lpstr>Symbol</vt:lpstr>
      <vt:lpstr>Times New Roman</vt:lpstr>
      <vt:lpstr>Verdana</vt:lpstr>
      <vt:lpstr>Wingdings</vt:lpstr>
      <vt:lpstr>Modèle par défaut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blank</dc:creator>
  <cp:lastModifiedBy>bertram blank</cp:lastModifiedBy>
  <cp:revision>468</cp:revision>
  <dcterms:created xsi:type="dcterms:W3CDTF">2011-05-02T17:51:13Z</dcterms:created>
  <dcterms:modified xsi:type="dcterms:W3CDTF">2021-03-15T18:39:05Z</dcterms:modified>
</cp:coreProperties>
</file>