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18" r:id="rId2"/>
  </p:sldMasterIdLst>
  <p:notesMasterIdLst>
    <p:notesMasterId r:id="rId12"/>
  </p:notesMasterIdLst>
  <p:handoutMasterIdLst>
    <p:handoutMasterId r:id="rId13"/>
  </p:handoutMasterIdLst>
  <p:sldIdLst>
    <p:sldId id="1108" r:id="rId3"/>
    <p:sldId id="1236" r:id="rId4"/>
    <p:sldId id="1266" r:id="rId5"/>
    <p:sldId id="1256" r:id="rId6"/>
    <p:sldId id="1309" r:id="rId7"/>
    <p:sldId id="1268" r:id="rId8"/>
    <p:sldId id="1272" r:id="rId9"/>
    <p:sldId id="1321" r:id="rId10"/>
    <p:sldId id="1065" r:id="rId11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73" autoAdjust="0"/>
    <p:restoredTop sz="96269" autoAdjust="0"/>
  </p:normalViewPr>
  <p:slideViewPr>
    <p:cSldViewPr>
      <p:cViewPr varScale="1">
        <p:scale>
          <a:sx n="97" d="100"/>
          <a:sy n="97" d="100"/>
        </p:scale>
        <p:origin x="1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2992" y="19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2EAD2-EEBB-7244-8AC8-7573831AAD5C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FBF21-E3B6-C241-94B8-2B5CAFF84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413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F38F-AC1E-4314-A79E-E0A07DCE1602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8528-745E-4155-AE8A-A1E3322BE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102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Question to the management/</a:t>
            </a:r>
            <a:r>
              <a:rPr lang="fr-FR" dirty="0" err="1"/>
              <a:t>evaluation</a:t>
            </a:r>
            <a:r>
              <a:rPr lang="fr-FR" dirty="0"/>
              <a:t> </a:t>
            </a:r>
            <a:r>
              <a:rPr lang="fr-FR" dirty="0" err="1"/>
              <a:t>commitee</a:t>
            </a:r>
            <a:r>
              <a:rPr lang="fr-FR" dirty="0"/>
              <a:t> :</a:t>
            </a:r>
            <a:r>
              <a:rPr lang="fr-FR" dirty="0" err="1"/>
              <a:t>need</a:t>
            </a:r>
            <a:r>
              <a:rPr lang="fr-FR" dirty="0"/>
              <a:t> for an official </a:t>
            </a:r>
            <a:r>
              <a:rPr lang="fr-FR" dirty="0" err="1"/>
              <a:t>channel</a:t>
            </a:r>
            <a:r>
              <a:rPr lang="fr-FR" baseline="0" dirty="0"/>
              <a:t> to </a:t>
            </a:r>
            <a:r>
              <a:rPr lang="fr-FR" baseline="0" dirty="0" err="1"/>
              <a:t>submit</a:t>
            </a:r>
            <a:r>
              <a:rPr lang="fr-FR" baseline="0" dirty="0"/>
              <a:t> </a:t>
            </a:r>
            <a:r>
              <a:rPr lang="fr-FR" baseline="0" dirty="0" err="1"/>
              <a:t>proposals</a:t>
            </a:r>
            <a:r>
              <a:rPr lang="fr-FR" baseline="0" dirty="0"/>
              <a:t>/</a:t>
            </a:r>
            <a:r>
              <a:rPr lang="fr-FR" baseline="0" dirty="0" err="1"/>
              <a:t>LoIs</a:t>
            </a:r>
            <a:r>
              <a:rPr lang="fr-FR" baseline="0" dirty="0"/>
              <a:t> – a </a:t>
            </a:r>
            <a:r>
              <a:rPr lang="fr-FR" baseline="0" dirty="0" err="1"/>
              <a:t>clear</a:t>
            </a:r>
            <a:r>
              <a:rPr lang="fr-FR" baseline="0" dirty="0"/>
              <a:t> time plan for the management</a:t>
            </a:r>
            <a:endParaRPr lang="fr-FR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E0B8B-81E8-449E-A33A-28BD0B6264F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6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-27384"/>
            <a:ext cx="7236464" cy="908720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/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277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5796136" y="5085184"/>
            <a:ext cx="3168650" cy="720725"/>
          </a:xfrm>
        </p:spPr>
        <p:txBody>
          <a:bodyPr/>
          <a:lstStyle>
            <a:lvl1pPr marL="0" indent="0" algn="ctr">
              <a:buNone/>
              <a:defRPr>
                <a:solidFill>
                  <a:srgbClr val="456487"/>
                </a:solidFill>
              </a:defRPr>
            </a:lvl1pPr>
          </a:lstStyle>
          <a:p>
            <a:pPr lvl="0"/>
            <a:r>
              <a:rPr lang="fr-FR" dirty="0"/>
              <a:t>Intervenant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endParaRPr lang="fr-FR" baseline="300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77042" y="3522783"/>
            <a:ext cx="6400800" cy="144016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29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Modèle Présentation WP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760"/>
            <a:ext cx="9144000" cy="201622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53" y="116632"/>
            <a:ext cx="1924383" cy="1108751"/>
          </a:xfrm>
          <a:prstGeom prst="rect">
            <a:avLst/>
          </a:prstGeom>
        </p:spPr>
      </p:pic>
      <p:pic>
        <p:nvPicPr>
          <p:cNvPr id="7" name="Image 6" descr="logosCEAetIrf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4624"/>
            <a:ext cx="2746850" cy="1173867"/>
          </a:xfrm>
          <a:prstGeom prst="rect">
            <a:avLst/>
          </a:prstGeom>
        </p:spPr>
      </p:pic>
      <p:pic>
        <p:nvPicPr>
          <p:cNvPr id="9" name="Image 8" descr="logo_ganil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60648"/>
            <a:ext cx="3456384" cy="83625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0778" y="1600200"/>
            <a:ext cx="42484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42484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56487"/>
                </a:solidFill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Titre de la Diapositive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Titre de la Diapositive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pPr/>
              <a:t>‹N°›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3174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778" y="2060848"/>
            <a:ext cx="3286001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3071" y="889877"/>
            <a:ext cx="3286001" cy="1162050"/>
          </a:xfrm>
          <a:solidFill>
            <a:schemeClr val="bg1"/>
          </a:solidFill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fr-FR" dirty="0"/>
              <a:t>Titre de la Présentation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25960" y="4800600"/>
            <a:ext cx="5486400" cy="5667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2596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2596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pPr/>
              <a:t>‹N°›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Titre de la Diapositive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321020" y="-440702"/>
            <a:ext cx="4645977" cy="8640961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Titre de la Diapositive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Titre de la diapositive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pPr/>
              <a:t>‹N°›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88329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A605D4-CC9B-BB4C-8EC4-785A6378D3B1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2911504" y="6582546"/>
            <a:ext cx="3086100" cy="27545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1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19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/>
              <a:t>Cliquez pour modifier le style du titre</a:t>
            </a:r>
          </a:p>
        </p:txBody>
      </p:sp>
    </p:spTree>
    <p:extLst/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/>
              <a:t>Cliquez pour modifier le style du titre</a:t>
            </a:r>
          </a:p>
        </p:txBody>
      </p:sp>
    </p:spTree>
    <p:extLst/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/>
              <a:t>Cliquez pour modifier le style du titre</a:t>
            </a:r>
          </a:p>
        </p:txBody>
      </p:sp>
    </p:spTree>
    <p:extLst/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/>
              <a:t>Cliquez pour modifier le style du titre</a:t>
            </a:r>
          </a:p>
        </p:txBody>
      </p:sp>
    </p:spTree>
    <p:extLst/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826000" y="533404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826000" y="577854"/>
            <a:ext cx="4318000" cy="36513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6546854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592888"/>
            <a:ext cx="4318000" cy="36512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pic>
        <p:nvPicPr>
          <p:cNvPr id="1030" name="Image 6" descr="logo couleur HD.pdf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0642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289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3" r:id="rId9"/>
    <p:sldLayoutId id="2147483704" r:id="rId10"/>
    <p:sldLayoutId id="2147483762" r:id="rId11"/>
  </p:sldLayoutIdLst>
  <p:transition>
    <p:wipe dir="d"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28359"/>
            <a:ext cx="3744416" cy="385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rgbClr val="00294B"/>
                </a:solidFill>
              </a:defRPr>
            </a:lvl1pPr>
          </a:lstStyle>
          <a:p>
            <a:endParaRPr lang="fr-FR" baseline="300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Titre de la Diapositive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78497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06152" y="6428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94B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04248" y="6428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94B"/>
                </a:solidFill>
              </a:defRPr>
            </a:lvl1pPr>
          </a:lstStyle>
          <a:p>
            <a:fld id="{3988A1F8-06BA-4CB7-B4F7-C07C14CF58B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Picture 3" descr="\\abies\dsmr\AGENTS\MA140237\My Documents\S3\logos\S3 RV.jpg"/>
          <p:cNvPicPr/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008112" cy="115212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20921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60" r:id="rId10"/>
    <p:sldLayoutId id="2147483761" r:id="rId11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 baseline="0">
          <a:solidFill>
            <a:srgbClr val="45648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1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lan 3D Ganil 2023-V1.jpg">
            <a:extLst>
              <a:ext uri="{FF2B5EF4-FFF2-40B4-BE49-F238E27FC236}">
                <a16:creationId xmlns:a16="http://schemas.microsoft.com/office/drawing/2014/main" id="{71E475D0-E2EF-3B43-BC99-8F09B0D507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3382"/>
            <a:ext cx="9144000" cy="499165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A6388CC-EDD0-6746-8272-D0C28E492724}"/>
              </a:ext>
            </a:extLst>
          </p:cNvPr>
          <p:cNvSpPr/>
          <p:nvPr/>
        </p:nvSpPr>
        <p:spPr>
          <a:xfrm>
            <a:off x="0" y="-3771"/>
            <a:ext cx="8232338" cy="584775"/>
          </a:xfrm>
          <a:prstGeom prst="rect">
            <a:avLst/>
          </a:prstGeom>
          <a:scene3d>
            <a:camera prst="orthographicFront"/>
            <a:lightRig rig="freezing" dir="t"/>
          </a:scene3d>
        </p:spPr>
        <p:txBody>
          <a:bodyPr wrap="square">
            <a:spAutoFit/>
          </a:bodyPr>
          <a:lstStyle/>
          <a:p>
            <a:r>
              <a:rPr lang="en-US" sz="3200" b="1" dirty="0">
                <a:latin typeface="+mn-lt"/>
              </a:rPr>
              <a:t>Super Separator Spectrometer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CFDE781-AD53-7C46-8824-098CE4BEC1FD}"/>
              </a:ext>
            </a:extLst>
          </p:cNvPr>
          <p:cNvSpPr/>
          <p:nvPr/>
        </p:nvSpPr>
        <p:spPr>
          <a:xfrm rot="2801998">
            <a:off x="2960135" y="1975569"/>
            <a:ext cx="1070304" cy="1631659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>
            <a:glow rad="1397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119B2E7-9A67-6C43-99C2-5C94D1631B05}"/>
              </a:ext>
            </a:extLst>
          </p:cNvPr>
          <p:cNvSpPr txBox="1"/>
          <p:nvPr/>
        </p:nvSpPr>
        <p:spPr>
          <a:xfrm>
            <a:off x="4007598" y="4312399"/>
            <a:ext cx="4788062" cy="141577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rgbClr val="0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/>
              </a:rPr>
              <a:t>Fundamental research in 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/>
              </a:rPr>
              <a:t>Nuclear &amp; Atomic physics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ＭＳ Ｐゴシック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/>
              </a:rPr>
              <a:t>High selectivity &gt; 10</a:t>
            </a:r>
            <a:r>
              <a:rPr lang="en-US" sz="1400" baseline="30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/>
              </a:rPr>
              <a:t>13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/>
              </a:rPr>
              <a:t>High efficiency 5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0% 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/>
              </a:rPr>
              <a:t>Mass resolution &gt; 1/350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cs typeface="ＭＳ Ｐゴシック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/>
              </a:rPr>
              <a:t>ersatility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ea typeface="ＭＳ Ｐゴシック" charset="-128"/>
                <a:cs typeface="ＭＳ Ｐゴシック"/>
              </a:rPr>
              <a:t>Unique instrumentation (SIRIUS – LEB – FISIC)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/>
            </a:endParaRPr>
          </a:p>
        </p:txBody>
      </p:sp>
      <p:sp>
        <p:nvSpPr>
          <p:cNvPr id="26" name="ZoneTexte 27">
            <a:extLst>
              <a:ext uri="{FF2B5EF4-FFF2-40B4-BE49-F238E27FC236}">
                <a16:creationId xmlns:a16="http://schemas.microsoft.com/office/drawing/2014/main" id="{C8FD5AC6-E504-9D47-9F59-22C03E8B3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070" y="6189253"/>
            <a:ext cx="19839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/>
            </a:endParaRPr>
          </a:p>
        </p:txBody>
      </p:sp>
      <p:pic>
        <p:nvPicPr>
          <p:cNvPr id="27" name="Image 26" descr="Capture d’écran 2015-10-11 à 15.10.08.png">
            <a:extLst>
              <a:ext uri="{FF2B5EF4-FFF2-40B4-BE49-F238E27FC236}">
                <a16:creationId xmlns:a16="http://schemas.microsoft.com/office/drawing/2014/main" id="{8434ED56-6491-AC40-9D40-04B3B9746E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949236"/>
            <a:ext cx="3774391" cy="537903"/>
          </a:xfrm>
          <a:prstGeom prst="rect">
            <a:avLst/>
          </a:prstGeom>
        </p:spPr>
      </p:pic>
      <p:pic>
        <p:nvPicPr>
          <p:cNvPr id="28" name="Image 27" descr="Capture d’écran 2015-10-11 à 15.10.16.png">
            <a:extLst>
              <a:ext uri="{FF2B5EF4-FFF2-40B4-BE49-F238E27FC236}">
                <a16:creationId xmlns:a16="http://schemas.microsoft.com/office/drawing/2014/main" id="{C84A06C1-C69A-7C40-8ADB-EF56EA7A99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483" y="5939964"/>
            <a:ext cx="3564901" cy="671879"/>
          </a:xfrm>
          <a:prstGeom prst="rect">
            <a:avLst/>
          </a:prstGeom>
        </p:spPr>
      </p:pic>
      <p:pic>
        <p:nvPicPr>
          <p:cNvPr id="29" name="Image 28" descr="Capture d’écran 2016-05-10 à 16.04.03.png">
            <a:extLst>
              <a:ext uri="{FF2B5EF4-FFF2-40B4-BE49-F238E27FC236}">
                <a16:creationId xmlns:a16="http://schemas.microsoft.com/office/drawing/2014/main" id="{A62355D6-61D5-EE46-97E0-E4BA47C470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639" y="5987914"/>
            <a:ext cx="541533" cy="526605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39896936-E2CF-8D4C-B38F-893B52A09FBE}"/>
              </a:ext>
            </a:extLst>
          </p:cNvPr>
          <p:cNvSpPr txBox="1"/>
          <p:nvPr/>
        </p:nvSpPr>
        <p:spPr>
          <a:xfrm rot="18991643">
            <a:off x="1010865" y="3381599"/>
            <a:ext cx="134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  <a:cs typeface="ＭＳ Ｐゴシック"/>
              </a:rPr>
              <a:t>SC LINAC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7460B48-5AD8-3043-BD31-FB8CE8ACF8A8}"/>
              </a:ext>
            </a:extLst>
          </p:cNvPr>
          <p:cNvSpPr txBox="1"/>
          <p:nvPr/>
        </p:nvSpPr>
        <p:spPr>
          <a:xfrm rot="2652541">
            <a:off x="1901502" y="2010814"/>
            <a:ext cx="67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  <a:cs typeface="ＭＳ Ｐゴシック"/>
              </a:rPr>
              <a:t>NFS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77281C-CE59-1142-BED0-C0472E4C465F}"/>
              </a:ext>
            </a:extLst>
          </p:cNvPr>
          <p:cNvSpPr/>
          <p:nvPr/>
        </p:nvSpPr>
        <p:spPr>
          <a:xfrm rot="18896871">
            <a:off x="3917786" y="1211818"/>
            <a:ext cx="1109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ja-JP" b="1" dirty="0">
                <a:solidFill>
                  <a:srgbClr val="000000"/>
                </a:solidFill>
                <a:latin typeface="Comic Sans MS" pitchFamily="66" charset="0"/>
                <a:ea typeface="MS Mincho" pitchFamily="49" charset="-128"/>
                <a:cs typeface="Calibri" pitchFamily="34" charset="0"/>
              </a:rPr>
              <a:t>DESIR</a:t>
            </a:r>
          </a:p>
        </p:txBody>
      </p:sp>
      <p:pic>
        <p:nvPicPr>
          <p:cNvPr id="34" name="Image 6" descr="S3-logo3_white.jpg">
            <a:extLst>
              <a:ext uri="{FF2B5EF4-FFF2-40B4-BE49-F238E27FC236}">
                <a16:creationId xmlns:a16="http://schemas.microsoft.com/office/drawing/2014/main" id="{7B3C2A11-5961-3B4A-9C36-BE0848E1B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3879" y="1240607"/>
            <a:ext cx="644359" cy="80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4862F0A-63DC-8141-A519-4C514BA9C785}"/>
              </a:ext>
            </a:extLst>
          </p:cNvPr>
          <p:cNvSpPr txBox="1"/>
          <p:nvPr/>
        </p:nvSpPr>
        <p:spPr>
          <a:xfrm>
            <a:off x="200474" y="925037"/>
            <a:ext cx="211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H. Savajols (GANIL)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50C45213-1CB3-BA46-8EEA-FB492D379D40}"/>
              </a:ext>
            </a:extLst>
          </p:cNvPr>
          <p:cNvSpPr txBox="1">
            <a:spLocks/>
          </p:cNvSpPr>
          <p:nvPr/>
        </p:nvSpPr>
        <p:spPr>
          <a:xfrm>
            <a:off x="6804248" y="642835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605D4-CC9B-BB4C-8EC4-785A6378D3B1}" type="slidenum">
              <a:rPr lang="fr-FR" sz="1400" smtClean="0"/>
              <a:pPr algn="r"/>
              <a:t>1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418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6C7E6FF7-1F32-B24C-B219-3959921BD5DC}"/>
              </a:ext>
            </a:extLst>
          </p:cNvPr>
          <p:cNvGrpSpPr/>
          <p:nvPr/>
        </p:nvGrpSpPr>
        <p:grpSpPr>
          <a:xfrm>
            <a:off x="670661" y="2333004"/>
            <a:ext cx="8309749" cy="3830889"/>
            <a:chOff x="6361" y="1716206"/>
            <a:chExt cx="9144000" cy="4161066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352B7CA-18C9-D443-BB25-D51D18D0B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1" y="1716206"/>
              <a:ext cx="9144000" cy="4161066"/>
            </a:xfrm>
            <a:prstGeom prst="rect">
              <a:avLst/>
            </a:prstGeom>
          </p:spPr>
        </p:pic>
        <p:sp>
          <p:nvSpPr>
            <p:cNvPr id="15" name="Parallélogramme 14">
              <a:extLst>
                <a:ext uri="{FF2B5EF4-FFF2-40B4-BE49-F238E27FC236}">
                  <a16:creationId xmlns:a16="http://schemas.microsoft.com/office/drawing/2014/main" id="{2613CF81-86C1-1943-B8FC-3F7F3E8CCA9E}"/>
                </a:ext>
              </a:extLst>
            </p:cNvPr>
            <p:cNvSpPr/>
            <p:nvPr/>
          </p:nvSpPr>
          <p:spPr bwMode="auto">
            <a:xfrm rot="549710">
              <a:off x="6855441" y="1843934"/>
              <a:ext cx="962533" cy="864096"/>
            </a:xfrm>
            <a:prstGeom prst="parallelogram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47096" y="1445311"/>
            <a:ext cx="1488806" cy="369332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5000"/>
                  <a:lumOff val="95000"/>
                </a:schemeClr>
              </a:gs>
              <a:gs pos="1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/>
              <a:t>Target station</a:t>
            </a:r>
          </a:p>
        </p:txBody>
      </p:sp>
      <p:cxnSp>
        <p:nvCxnSpPr>
          <p:cNvPr id="7" name="Connecteur droit avec flèche 6"/>
          <p:cNvCxnSpPr>
            <a:stCxn id="5" idx="2"/>
          </p:cNvCxnSpPr>
          <p:nvPr/>
        </p:nvCxnSpPr>
        <p:spPr>
          <a:xfrm>
            <a:off x="1191499" y="1814643"/>
            <a:ext cx="999204" cy="14389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571369" y="1456378"/>
            <a:ext cx="1364476" cy="369332"/>
          </a:xfrm>
          <a:prstGeom prst="rect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2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err="1"/>
              <a:t>Beam</a:t>
            </a:r>
            <a:r>
              <a:rPr lang="fr-FR" b="1" dirty="0"/>
              <a:t> Dump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576872" y="5543251"/>
            <a:ext cx="1552028" cy="369332"/>
          </a:xfrm>
          <a:prstGeom prst="rect">
            <a:avLst/>
          </a:prstGeom>
          <a:gradFill>
            <a:gsLst>
              <a:gs pos="25000">
                <a:schemeClr val="accent1">
                  <a:lumMod val="5000"/>
                  <a:lumOff val="95000"/>
                </a:schemeClr>
              </a:gs>
              <a:gs pos="2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/>
              <a:t>Electric </a:t>
            </a:r>
            <a:r>
              <a:rPr lang="fr-FR" b="1" err="1"/>
              <a:t>Dipole</a:t>
            </a:r>
            <a:endParaRPr lang="fr-FR" b="1"/>
          </a:p>
        </p:txBody>
      </p:sp>
      <p:cxnSp>
        <p:nvCxnSpPr>
          <p:cNvPr id="43" name="Connecteur droit avec flèche 42"/>
          <p:cNvCxnSpPr>
            <a:cxnSpLocks/>
            <a:stCxn id="42" idx="0"/>
          </p:cNvCxnSpPr>
          <p:nvPr/>
        </p:nvCxnSpPr>
        <p:spPr>
          <a:xfrm flipV="1">
            <a:off x="3352886" y="4792503"/>
            <a:ext cx="989787" cy="7507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5154180" y="1398960"/>
            <a:ext cx="3534686" cy="923330"/>
          </a:xfrm>
          <a:prstGeom prst="rect">
            <a:avLst/>
          </a:prstGeom>
          <a:gradFill>
            <a:gsLst>
              <a:gs pos="3600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/>
              <a:t>Superconducting</a:t>
            </a:r>
            <a:r>
              <a:rPr lang="fr-FR" b="1" dirty="0"/>
              <a:t> </a:t>
            </a:r>
            <a:r>
              <a:rPr lang="fr-FR" b="1" dirty="0" err="1"/>
              <a:t>Multipole</a:t>
            </a:r>
            <a:r>
              <a:rPr lang="fr-FR" b="1" dirty="0"/>
              <a:t> Triplets</a:t>
            </a:r>
          </a:p>
          <a:p>
            <a:r>
              <a:rPr lang="fr-FR" b="1" dirty="0"/>
              <a:t>and Power-</a:t>
            </a:r>
            <a:r>
              <a:rPr lang="fr-FR" b="1" dirty="0" err="1"/>
              <a:t>Supply</a:t>
            </a:r>
            <a:r>
              <a:rPr lang="fr-FR" b="1" dirty="0"/>
              <a:t> </a:t>
            </a:r>
            <a:r>
              <a:rPr lang="fr-FR" b="1" dirty="0" err="1"/>
              <a:t>Systems</a:t>
            </a:r>
            <a:r>
              <a:rPr lang="fr-FR" b="1" dirty="0"/>
              <a:t> (x7)</a:t>
            </a:r>
          </a:p>
          <a:p>
            <a:r>
              <a:rPr lang="fr-FR" b="1" dirty="0" err="1"/>
              <a:t>Cryogenics</a:t>
            </a:r>
            <a:endParaRPr lang="fr-FR" b="1" dirty="0"/>
          </a:p>
        </p:txBody>
      </p:sp>
      <p:sp>
        <p:nvSpPr>
          <p:cNvPr id="25" name="Titre 3"/>
          <p:cNvSpPr txBox="1">
            <a:spLocks/>
          </p:cNvSpPr>
          <p:nvPr/>
        </p:nvSpPr>
        <p:spPr>
          <a:xfrm>
            <a:off x="5789056" y="56838"/>
            <a:ext cx="3032794" cy="603610"/>
          </a:xfrm>
          <a:prstGeom prst="rect">
            <a:avLst/>
          </a:prstGeom>
        </p:spPr>
        <p:txBody>
          <a:bodyPr vert="horz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defTabSz="914400">
              <a:lnSpc>
                <a:spcPct val="120000"/>
              </a:lnSpc>
            </a:pPr>
            <a:r>
              <a:rPr lang="fr-FR" sz="28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3</a:t>
            </a:r>
            <a:r>
              <a:rPr lang="fr-FR" sz="2800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-Spectrometer</a:t>
            </a:r>
          </a:p>
        </p:txBody>
      </p:sp>
      <p:cxnSp>
        <p:nvCxnSpPr>
          <p:cNvPr id="32" name="Connecteur droit avec flèche 31"/>
          <p:cNvCxnSpPr>
            <a:cxnSpLocks/>
            <a:stCxn id="30" idx="0"/>
          </p:cNvCxnSpPr>
          <p:nvPr/>
        </p:nvCxnSpPr>
        <p:spPr>
          <a:xfrm flipV="1">
            <a:off x="5078216" y="5273667"/>
            <a:ext cx="75966" cy="4802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8" idx="2"/>
          </p:cNvCxnSpPr>
          <p:nvPr/>
        </p:nvCxnSpPr>
        <p:spPr>
          <a:xfrm flipH="1">
            <a:off x="2921255" y="1825710"/>
            <a:ext cx="332352" cy="14849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28" idx="2"/>
          </p:cNvCxnSpPr>
          <p:nvPr/>
        </p:nvCxnSpPr>
        <p:spPr>
          <a:xfrm flipH="1">
            <a:off x="3173115" y="1825710"/>
            <a:ext cx="80492" cy="17072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cxnSpLocks/>
            <a:stCxn id="45" idx="2"/>
          </p:cNvCxnSpPr>
          <p:nvPr/>
        </p:nvCxnSpPr>
        <p:spPr>
          <a:xfrm flipH="1">
            <a:off x="5040483" y="2322290"/>
            <a:ext cx="1881040" cy="26387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45" idx="2"/>
          </p:cNvCxnSpPr>
          <p:nvPr/>
        </p:nvCxnSpPr>
        <p:spPr>
          <a:xfrm flipH="1">
            <a:off x="4935649" y="2322290"/>
            <a:ext cx="1985874" cy="13006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90141" y="5273666"/>
            <a:ext cx="164816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Open RT Triplet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1284422" y="3622923"/>
            <a:ext cx="1636833" cy="16639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866292" y="2037028"/>
            <a:ext cx="97494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err="1"/>
              <a:t>Dipole</a:t>
            </a:r>
            <a:r>
              <a:rPr lang="fr-FR" b="1" dirty="0"/>
              <a:t> 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680410" y="2037028"/>
            <a:ext cx="97494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err="1"/>
              <a:t>Dipole</a:t>
            </a:r>
            <a:r>
              <a:rPr lang="fr-FR" b="1" dirty="0"/>
              <a:t> 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545057" y="5753895"/>
            <a:ext cx="106631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/>
              <a:t>Dipoles</a:t>
            </a:r>
            <a:r>
              <a:rPr lang="fr-FR" b="1" dirty="0"/>
              <a:t> 3</a:t>
            </a: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2353766" y="2406360"/>
            <a:ext cx="395024" cy="8604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3720883" y="2406360"/>
            <a:ext cx="447001" cy="14638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2D1385AA-1AD1-B84C-B4EF-13E56ACE08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5907" y="204542"/>
            <a:ext cx="799235" cy="3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C7BC8AD8-CF40-2741-AB8D-1241ACE42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420" y="268181"/>
            <a:ext cx="1006202" cy="2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25">
            <a:extLst>
              <a:ext uri="{FF2B5EF4-FFF2-40B4-BE49-F238E27FC236}">
                <a16:creationId xmlns:a16="http://schemas.microsoft.com/office/drawing/2014/main" id="{57B1CF0A-7105-0C44-ABD9-A805B09614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657" y="229218"/>
            <a:ext cx="901506" cy="28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D3EDA51-54A1-714C-921A-75110E9A9D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793" y="165313"/>
            <a:ext cx="781582" cy="514655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FEBA91CC-6937-7E4B-BEA0-7A1C889BA25D}"/>
              </a:ext>
            </a:extLst>
          </p:cNvPr>
          <p:cNvSpPr txBox="1"/>
          <p:nvPr/>
        </p:nvSpPr>
        <p:spPr>
          <a:xfrm>
            <a:off x="380802" y="6275203"/>
            <a:ext cx="1083951" cy="369332"/>
          </a:xfrm>
          <a:prstGeom prst="rect">
            <a:avLst/>
          </a:prstGeom>
          <a:gradFill>
            <a:gsLst>
              <a:gs pos="3600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               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EE0D1E-C866-0A4D-83A7-5B3D8CC2FFBA}"/>
              </a:ext>
            </a:extLst>
          </p:cNvPr>
          <p:cNvSpPr txBox="1"/>
          <p:nvPr/>
        </p:nvSpPr>
        <p:spPr>
          <a:xfrm>
            <a:off x="1523380" y="6289548"/>
            <a:ext cx="202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Level of completion</a:t>
            </a:r>
          </a:p>
        </p:txBody>
      </p:sp>
      <p:sp>
        <p:nvSpPr>
          <p:cNvPr id="46" name="Espace réservé du numéro de diapositive 3">
            <a:extLst>
              <a:ext uri="{FF2B5EF4-FFF2-40B4-BE49-F238E27FC236}">
                <a16:creationId xmlns:a16="http://schemas.microsoft.com/office/drawing/2014/main" id="{58640376-9503-B54A-9BEB-0A4034585075}"/>
              </a:ext>
            </a:extLst>
          </p:cNvPr>
          <p:cNvSpPr txBox="1">
            <a:spLocks/>
          </p:cNvSpPr>
          <p:nvPr/>
        </p:nvSpPr>
        <p:spPr>
          <a:xfrm>
            <a:off x="6804248" y="642835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605D4-CC9B-BB4C-8EC4-785A6378D3B1}" type="slidenum">
              <a:rPr lang="fr-FR" sz="1400" smtClean="0"/>
              <a:pPr algn="r"/>
              <a:t>2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7296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50A0E4D4-697A-CA46-AB3B-64B88F626418}"/>
              </a:ext>
            </a:extLst>
          </p:cNvPr>
          <p:cNvSpPr txBox="1">
            <a:spLocks/>
          </p:cNvSpPr>
          <p:nvPr/>
        </p:nvSpPr>
        <p:spPr bwMode="auto">
          <a:xfrm>
            <a:off x="3984162" y="180832"/>
            <a:ext cx="5040560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bIns="508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err="1"/>
              <a:t>Beam</a:t>
            </a:r>
            <a:r>
              <a:rPr lang="fr-FR" sz="3200" b="1" dirty="0"/>
              <a:t> dump</a:t>
            </a:r>
            <a:endParaRPr lang="fr-FR" sz="3200" b="1" baseline="30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A62ACD-6871-A24F-AA44-6BAA9AF06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165" y="1330626"/>
            <a:ext cx="3755628" cy="27525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0851C6F-20CA-A143-A2DB-930B8F360E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905" y="1298127"/>
            <a:ext cx="2038203" cy="27681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0D04F61-DD0E-CC45-A351-5EAA0D0B9D3D}"/>
              </a:ext>
            </a:extLst>
          </p:cNvPr>
          <p:cNvSpPr txBox="1"/>
          <p:nvPr/>
        </p:nvSpPr>
        <p:spPr>
          <a:xfrm>
            <a:off x="1276298" y="826570"/>
            <a:ext cx="1553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Downstream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DADB3C-027E-3F40-B534-97EBFF727AE2}"/>
              </a:ext>
            </a:extLst>
          </p:cNvPr>
          <p:cNvSpPr txBox="1"/>
          <p:nvPr/>
        </p:nvSpPr>
        <p:spPr>
          <a:xfrm>
            <a:off x="4804690" y="826570"/>
            <a:ext cx="1229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Upstream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EA512AA-7033-D347-A906-D546406AEA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315000"/>
            <a:ext cx="1989381" cy="26864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4D4AE55-E10C-6445-866A-A234413C2954}"/>
              </a:ext>
            </a:extLst>
          </p:cNvPr>
          <p:cNvSpPr txBox="1"/>
          <p:nvPr/>
        </p:nvSpPr>
        <p:spPr>
          <a:xfrm>
            <a:off x="6991217" y="826570"/>
            <a:ext cx="178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Cooling system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F62B8D8-1E5E-274D-A4B0-92CE7E1C4DC8}"/>
              </a:ext>
            </a:extLst>
          </p:cNvPr>
          <p:cNvSpPr txBox="1"/>
          <p:nvPr/>
        </p:nvSpPr>
        <p:spPr>
          <a:xfrm>
            <a:off x="290165" y="4170221"/>
            <a:ext cx="69233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Cooling system completed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Upstream and downstream beam dump chamber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r>
              <a:rPr lang="en-GB" sz="2000" b="1" dirty="0"/>
              <a:t>Next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Chambers installed on S</a:t>
            </a:r>
            <a:r>
              <a:rPr lang="en-GB" sz="2000" b="1" baseline="30000" dirty="0"/>
              <a:t>3</a:t>
            </a:r>
            <a:r>
              <a:rPr lang="en-GB" sz="2000" b="1" dirty="0"/>
              <a:t> line in Q1 2021 with vacuum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Translation mechanisms &amp; 11 dump parts </a:t>
            </a:r>
          </a:p>
          <a:p>
            <a:r>
              <a:rPr lang="en-GB" sz="2000" i="1" dirty="0"/>
              <a:t>(5 fingers, 4 shutters, 2 stationary plates) &amp; shielding integration </a:t>
            </a:r>
          </a:p>
          <a:p>
            <a:r>
              <a:rPr lang="en-GB" sz="2000" b="1" dirty="0"/>
              <a:t>planned in Q4 2021 at </a:t>
            </a:r>
            <a:r>
              <a:rPr lang="en-GB" sz="2000" b="1" dirty="0" err="1"/>
              <a:t>Irfu</a:t>
            </a:r>
            <a:r>
              <a:rPr lang="en-GB" sz="2000" b="1" dirty="0"/>
              <a:t> and Q1 2022 at GANIL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58DB21-64D6-F74D-9DFD-BF00952476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983" y="5091136"/>
            <a:ext cx="1780937" cy="1337222"/>
          </a:xfrm>
          <a:prstGeom prst="rect">
            <a:avLst/>
          </a:prstGeom>
        </p:spPr>
      </p:pic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E78E8387-FF32-2B40-905B-3DF44104D806}"/>
              </a:ext>
            </a:extLst>
          </p:cNvPr>
          <p:cNvSpPr txBox="1">
            <a:spLocks/>
          </p:cNvSpPr>
          <p:nvPr/>
        </p:nvSpPr>
        <p:spPr>
          <a:xfrm>
            <a:off x="6804248" y="642835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605D4-CC9B-BB4C-8EC4-785A6378D3B1}" type="slidenum">
              <a:rPr lang="fr-FR" sz="1400" smtClean="0"/>
              <a:pPr algn="r"/>
              <a:t>3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9607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25FE1227-C108-C54A-B13A-F40571B25E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181" y="1357050"/>
            <a:ext cx="4796450" cy="260097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4E14D70-B2A9-BC4C-89C2-99DA2EF74B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943" y="1357050"/>
            <a:ext cx="3947902" cy="260097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B1C306B-4053-6641-802C-1CE8CFE88CB2}"/>
              </a:ext>
            </a:extLst>
          </p:cNvPr>
          <p:cNvSpPr txBox="1"/>
          <p:nvPr/>
        </p:nvSpPr>
        <p:spPr>
          <a:xfrm>
            <a:off x="1159006" y="853425"/>
            <a:ext cx="261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 SMT tested end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DB8CE8-253C-9341-8129-9382DC458C8F}"/>
              </a:ext>
            </a:extLst>
          </p:cNvPr>
          <p:cNvSpPr/>
          <p:nvPr/>
        </p:nvSpPr>
        <p:spPr>
          <a:xfrm>
            <a:off x="335695" y="4206078"/>
            <a:ext cx="87545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7 Power Supplies Systems (PSS) installed on the beam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PSS commissioning (90% completed) to be finalized in 2021</a:t>
            </a:r>
          </a:p>
          <a:p>
            <a:endParaRPr lang="en-US" sz="2000" b="1" dirty="0"/>
          </a:p>
          <a:p>
            <a:r>
              <a:rPr lang="en-US" sz="2000" b="1" dirty="0"/>
              <a:t>Nest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Second cryogenic test station in Q1 2021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3D mapper ready in April 2021 for magnetic field measurement &amp;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All SMT delivery by end 2021</a:t>
            </a:r>
          </a:p>
          <a:p>
            <a:r>
              <a:rPr lang="en-US" sz="2000" b="1" dirty="0"/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itre 3">
            <a:extLst>
              <a:ext uri="{FF2B5EF4-FFF2-40B4-BE49-F238E27FC236}">
                <a16:creationId xmlns:a16="http://schemas.microsoft.com/office/drawing/2014/main" id="{70BB5830-70F4-7242-9387-2F462F3C7ABE}"/>
              </a:ext>
            </a:extLst>
          </p:cNvPr>
          <p:cNvSpPr txBox="1">
            <a:spLocks/>
          </p:cNvSpPr>
          <p:nvPr/>
        </p:nvSpPr>
        <p:spPr bwMode="auto">
          <a:xfrm>
            <a:off x="3887416" y="188640"/>
            <a:ext cx="5256584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bIns="508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err="1"/>
              <a:t>SMT's</a:t>
            </a:r>
            <a:r>
              <a:rPr lang="fr-FR" sz="3200" b="1" dirty="0"/>
              <a:t>, PSS and </a:t>
            </a:r>
            <a:r>
              <a:rPr lang="fr-FR" sz="3200" b="1" dirty="0" err="1"/>
              <a:t>Cryogenics</a:t>
            </a:r>
            <a:endParaRPr lang="fr-FR" sz="3200" b="1" baseline="30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68C376-91CA-7843-9ACB-46E067203AE5}"/>
              </a:ext>
            </a:extLst>
          </p:cNvPr>
          <p:cNvSpPr txBox="1"/>
          <p:nvPr/>
        </p:nvSpPr>
        <p:spPr>
          <a:xfrm>
            <a:off x="5005967" y="847722"/>
            <a:ext cx="405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4 SMT installed in the cave end 2020</a:t>
            </a: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1486E454-D9A2-1F49-AF5D-88387E512D24}"/>
              </a:ext>
            </a:extLst>
          </p:cNvPr>
          <p:cNvSpPr txBox="1">
            <a:spLocks/>
          </p:cNvSpPr>
          <p:nvPr/>
        </p:nvSpPr>
        <p:spPr>
          <a:xfrm>
            <a:off x="6804248" y="642835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605D4-CC9B-BB4C-8EC4-785A6378D3B1}" type="slidenum">
              <a:rPr lang="fr-FR" sz="1400" smtClean="0"/>
              <a:pPr algn="r"/>
              <a:t>4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7352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3">
            <a:extLst>
              <a:ext uri="{FF2B5EF4-FFF2-40B4-BE49-F238E27FC236}">
                <a16:creationId xmlns:a16="http://schemas.microsoft.com/office/drawing/2014/main" id="{70BB5830-70F4-7242-9387-2F462F3C7ABE}"/>
              </a:ext>
            </a:extLst>
          </p:cNvPr>
          <p:cNvSpPr txBox="1">
            <a:spLocks/>
          </p:cNvSpPr>
          <p:nvPr/>
        </p:nvSpPr>
        <p:spPr bwMode="auto">
          <a:xfrm>
            <a:off x="3887416" y="188640"/>
            <a:ext cx="5256584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bIns="508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/>
              <a:t>Electric </a:t>
            </a:r>
            <a:r>
              <a:rPr lang="fr-FR" sz="3200" b="1" dirty="0" err="1"/>
              <a:t>dipole</a:t>
            </a:r>
            <a:endParaRPr lang="fr-FR" sz="3200" b="1" baseline="30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E3CBB3-A721-194F-94D8-4B04A7B02E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76" y="1796303"/>
            <a:ext cx="4179972" cy="313389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1E71F13-49A0-084A-84FD-B6799A1D2D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1804" y="2987844"/>
            <a:ext cx="2038001" cy="18948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5A0636C-7C81-934C-BFC0-029B6C34C2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804" y="1278868"/>
            <a:ext cx="2038001" cy="15285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08EE78B-9092-5645-A6EF-24C9488B67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161" y="1278868"/>
            <a:ext cx="2497285" cy="360380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A279F99-D008-A145-895E-E91C7976B3D7}"/>
              </a:ext>
            </a:extLst>
          </p:cNvPr>
          <p:cNvSpPr txBox="1"/>
          <p:nvPr/>
        </p:nvSpPr>
        <p:spPr>
          <a:xfrm>
            <a:off x="251520" y="5229200"/>
            <a:ext cx="8709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Chamber, </a:t>
            </a:r>
            <a:r>
              <a:rPr lang="en-GB" sz="2000" dirty="0" err="1"/>
              <a:t>Ti</a:t>
            </a:r>
            <a:r>
              <a:rPr lang="en-GB" sz="2000" dirty="0"/>
              <a:t> electrodes and all hardware completed at </a:t>
            </a:r>
            <a:r>
              <a:rPr lang="en-GB" sz="2000" dirty="0" err="1"/>
              <a:t>IJCLab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New strategy for the ED with industrial +/- 300 kV high voltage with no impact on the scientific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E-Dipole on the </a:t>
            </a:r>
            <a:r>
              <a:rPr lang="en-US" sz="2000" b="1" dirty="0" err="1"/>
              <a:t>spectro</a:t>
            </a:r>
            <a:r>
              <a:rPr lang="en-US" sz="2000" b="1" dirty="0"/>
              <a:t> line Q2 2022</a:t>
            </a:r>
            <a:endParaRPr lang="en-US" sz="2000" b="1" kern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E5060C-A2BE-3A49-97F6-04EECD8650C2}"/>
              </a:ext>
            </a:extLst>
          </p:cNvPr>
          <p:cNvSpPr txBox="1"/>
          <p:nvPr/>
        </p:nvSpPr>
        <p:spPr>
          <a:xfrm>
            <a:off x="1384318" y="681006"/>
            <a:ext cx="2503098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400" dirty="0"/>
              <a:t>Dipole horizontal gap 20 </a:t>
            </a:r>
            <a:r>
              <a:rPr lang="en-GB" sz="1400" i="1" dirty="0"/>
              <a:t>cm</a:t>
            </a:r>
            <a:endParaRPr lang="en-GB" sz="1400" dirty="0"/>
          </a:p>
          <a:p>
            <a:pPr marL="171450" indent="-171450">
              <a:buFontTx/>
              <a:buChar char="-"/>
            </a:pPr>
            <a:r>
              <a:rPr lang="en-GB" sz="1400" dirty="0"/>
              <a:t>Radius of curvature ρ = 4 </a:t>
            </a:r>
            <a:r>
              <a:rPr lang="en-GB" sz="1400" i="1" dirty="0"/>
              <a:t>m</a:t>
            </a:r>
          </a:p>
          <a:p>
            <a:pPr marL="171450" indent="-171450">
              <a:buFontTx/>
              <a:buChar char="-"/>
            </a:pPr>
            <a:r>
              <a:rPr lang="en-GB" sz="1400" dirty="0"/>
              <a:t>Bend angle θ = 22 degrees</a:t>
            </a:r>
          </a:p>
          <a:p>
            <a:pPr marL="171450" indent="-171450">
              <a:buFontTx/>
              <a:buChar char="-"/>
            </a:pPr>
            <a:r>
              <a:rPr lang="en-GB" sz="1400" dirty="0"/>
              <a:t>Vertical acceptance 25 cm</a:t>
            </a:r>
            <a:endParaRPr lang="fr-FR" sz="1400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1AC4AADC-9C54-EB4E-9D83-8F38D9542404}"/>
              </a:ext>
            </a:extLst>
          </p:cNvPr>
          <p:cNvSpPr txBox="1">
            <a:spLocks/>
          </p:cNvSpPr>
          <p:nvPr/>
        </p:nvSpPr>
        <p:spPr>
          <a:xfrm>
            <a:off x="6804248" y="642835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605D4-CC9B-BB4C-8EC4-785A6378D3B1}" type="slidenum">
              <a:rPr lang="fr-FR" sz="1400" smtClean="0"/>
              <a:pPr algn="r"/>
              <a:t>5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7131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A578A223-3C3C-3244-9C3E-6C238177CCBA}"/>
              </a:ext>
            </a:extLst>
          </p:cNvPr>
          <p:cNvSpPr txBox="1">
            <a:spLocks/>
          </p:cNvSpPr>
          <p:nvPr/>
        </p:nvSpPr>
        <p:spPr bwMode="auto">
          <a:xfrm>
            <a:off x="3887416" y="188640"/>
            <a:ext cx="5256584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bIns="508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/>
              <a:t>Installation &amp; final tests</a:t>
            </a:r>
            <a:endParaRPr lang="fr-FR" sz="3200" b="1" baseline="30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2CB39C-7976-AA45-A4FA-A54291D807E0}"/>
              </a:ext>
            </a:extLst>
          </p:cNvPr>
          <p:cNvSpPr/>
          <p:nvPr/>
        </p:nvSpPr>
        <p:spPr>
          <a:xfrm>
            <a:off x="251520" y="4118789"/>
            <a:ext cx="86863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Installation and tests are progressing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cable trays and electrical panels installed, cable connections on cabinets and part of S</a:t>
            </a:r>
            <a:r>
              <a:rPr lang="en-US" baseline="30000" dirty="0"/>
              <a:t>3</a:t>
            </a:r>
            <a:r>
              <a:rPr lang="en-US" dirty="0"/>
              <a:t> ongoing (35 over 74km done)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Vacuum tests of first section done</a:t>
            </a:r>
          </a:p>
          <a:p>
            <a:endParaRPr lang="en-US" sz="1000" b="1" dirty="0"/>
          </a:p>
          <a:p>
            <a:r>
              <a:rPr lang="en-US" b="1" dirty="0"/>
              <a:t>Work in progress to optimize the planning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Installation process to be adapted to minimize risk to work beyond 40m with the end of the exemption in 2023 without emergency exit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EF17853-09C7-F544-A13A-4F7DED864B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342" y="760425"/>
            <a:ext cx="2065039" cy="276409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0DDDD1A-4D01-6B4B-883B-AABF6A8CF4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743616"/>
            <a:ext cx="5639478" cy="3338721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47DEDECB-5894-FE4F-82FB-B0F87122BE76}"/>
              </a:ext>
            </a:extLst>
          </p:cNvPr>
          <p:cNvSpPr/>
          <p:nvPr/>
        </p:nvSpPr>
        <p:spPr>
          <a:xfrm>
            <a:off x="3779912" y="1247047"/>
            <a:ext cx="468560" cy="445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ABABBE3-05E2-C44A-9285-BE1E88C02A50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014192" y="736910"/>
            <a:ext cx="2790056" cy="510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F92C26B-3669-434A-92A4-B475C7EA9F03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4014192" y="1692588"/>
            <a:ext cx="2790056" cy="18084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28B807F4-0710-3341-AA48-5F7F8BDA43F1}"/>
              </a:ext>
            </a:extLst>
          </p:cNvPr>
          <p:cNvSpPr txBox="1">
            <a:spLocks/>
          </p:cNvSpPr>
          <p:nvPr/>
        </p:nvSpPr>
        <p:spPr>
          <a:xfrm>
            <a:off x="6804248" y="642835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605D4-CC9B-BB4C-8EC4-785A6378D3B1}" type="slidenum">
              <a:rPr lang="fr-FR" sz="1400" smtClean="0"/>
              <a:pPr algn="r"/>
              <a:t>6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3698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BFBA63-6E7B-014C-B63D-DFC731702A40}"/>
              </a:ext>
            </a:extLst>
          </p:cNvPr>
          <p:cNvSpPr/>
          <p:nvPr/>
        </p:nvSpPr>
        <p:spPr>
          <a:xfrm>
            <a:off x="844544" y="109082"/>
            <a:ext cx="8232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+mn-lt"/>
              </a:rPr>
              <a:t>SIRIUS: highlights and next milestones</a:t>
            </a:r>
          </a:p>
        </p:txBody>
      </p:sp>
      <p:pic>
        <p:nvPicPr>
          <p:cNvPr id="5" name="Image 4" descr="IMG_8256.png">
            <a:extLst>
              <a:ext uri="{FF2B5EF4-FFF2-40B4-BE49-F238E27FC236}">
                <a16:creationId xmlns:a16="http://schemas.microsoft.com/office/drawing/2014/main" id="{9F0BF16F-F4AC-974F-9D26-8160BB5497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2980" y="1329523"/>
            <a:ext cx="1669116" cy="190036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Cube_DSSD_Tunnel+guide.jpg">
            <a:extLst>
              <a:ext uri="{FF2B5EF4-FFF2-40B4-BE49-F238E27FC236}">
                <a16:creationId xmlns:a16="http://schemas.microsoft.com/office/drawing/2014/main" id="{0C33BDA7-AB68-E143-9914-754B7E8F2D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068" y="1329523"/>
            <a:ext cx="1875116" cy="1900366"/>
          </a:xfrm>
          <a:prstGeom prst="rect">
            <a:avLst/>
          </a:prstGeom>
        </p:spPr>
      </p:pic>
      <p:pic>
        <p:nvPicPr>
          <p:cNvPr id="7" name="Image 6" descr="SIRIUS2.png">
            <a:extLst>
              <a:ext uri="{FF2B5EF4-FFF2-40B4-BE49-F238E27FC236}">
                <a16:creationId xmlns:a16="http://schemas.microsoft.com/office/drawing/2014/main" id="{05A31246-5C91-3443-8C71-B2F2D6D78F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51" y="1333532"/>
            <a:ext cx="2104258" cy="1896357"/>
          </a:xfrm>
          <a:prstGeom prst="rect">
            <a:avLst/>
          </a:prstGeom>
        </p:spPr>
      </p:pic>
      <p:pic>
        <p:nvPicPr>
          <p:cNvPr id="8" name="Image 7" descr="SIRIUS_IMG_7392.jpg">
            <a:extLst>
              <a:ext uri="{FF2B5EF4-FFF2-40B4-BE49-F238E27FC236}">
                <a16:creationId xmlns:a16="http://schemas.microsoft.com/office/drawing/2014/main" id="{689EB835-C858-D845-BEB1-72693445D0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336" y="1333532"/>
            <a:ext cx="2848873" cy="190036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B867D56-8D34-1445-ADD5-FE803CFFF4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4224" y="3443800"/>
            <a:ext cx="3685969" cy="20922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662F84-1616-E54A-BD43-F59B9C2180B3}"/>
              </a:ext>
            </a:extLst>
          </p:cNvPr>
          <p:cNvSpPr/>
          <p:nvPr/>
        </p:nvSpPr>
        <p:spPr>
          <a:xfrm>
            <a:off x="117161" y="5279371"/>
            <a:ext cx="89136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 :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of all electronics channels at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Irfu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Q1 2021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Reception of all the part of SIRIUS at GANIL (Q2 2021). </a:t>
            </a:r>
            <a:r>
              <a:rPr lang="en-US" b="1" dirty="0"/>
              <a:t>Source commissioning and in-beam tests in a realistic implantation-decay experiment  </a:t>
            </a:r>
            <a:r>
              <a:rPr lang="en-US" b="1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b="1" baseline="30000" dirty="0"/>
              <a:t>174</a:t>
            </a:r>
            <a:r>
              <a:rPr lang="en-US" b="1" dirty="0"/>
              <a:t>Yb(</a:t>
            </a:r>
            <a:r>
              <a:rPr lang="en-US" b="1" baseline="30000" dirty="0"/>
              <a:t>40</a:t>
            </a:r>
            <a:r>
              <a:rPr lang="en-US" b="1" dirty="0"/>
              <a:t>Ar,4-5n)</a:t>
            </a:r>
            <a:r>
              <a:rPr lang="en-US" b="1" baseline="30000" dirty="0"/>
              <a:t>209-210</a:t>
            </a:r>
            <a:r>
              <a:rPr lang="en-US" b="1" dirty="0"/>
              <a:t>Ra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83A526-6DED-1E46-A072-BB89771F35EE}"/>
              </a:ext>
            </a:extLst>
          </p:cNvPr>
          <p:cNvSpPr/>
          <p:nvPr/>
        </p:nvSpPr>
        <p:spPr>
          <a:xfrm>
            <a:off x="139625" y="3417431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Resolution measurement of the detector installed in the SIRIUS chamber with the final electronics and the complete acquisition system (V6 SIRIUS + V5 and NARVAL acquisition from GANIL). </a:t>
            </a:r>
          </a:p>
          <a:p>
            <a:r>
              <a:rPr lang="en-US" dirty="0"/>
              <a:t>Resolution obtained (20.5 </a:t>
            </a:r>
            <a:r>
              <a:rPr lang="en-US" dirty="0" err="1"/>
              <a:t>keV</a:t>
            </a:r>
            <a:r>
              <a:rPr lang="en-US" dirty="0"/>
              <a:t>) meet the specifications</a:t>
            </a:r>
          </a:p>
        </p:txBody>
      </p:sp>
      <p:pic>
        <p:nvPicPr>
          <p:cNvPr id="10" name="Image 25">
            <a:extLst>
              <a:ext uri="{FF2B5EF4-FFF2-40B4-BE49-F238E27FC236}">
                <a16:creationId xmlns:a16="http://schemas.microsoft.com/office/drawing/2014/main" id="{34B41607-783C-D840-9C7A-B3AE5042BC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867" y="694459"/>
            <a:ext cx="957932" cy="30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9B12B12-C80E-0B42-A784-F47370ADF68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083" y="550443"/>
            <a:ext cx="792088" cy="643271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1301473E-94D6-D840-ADA6-C0D8F33B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195" y="694459"/>
            <a:ext cx="103309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E94C269-8616-4B45-ACA7-2222BCD4BFF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422" y="635245"/>
            <a:ext cx="781582" cy="514655"/>
          </a:xfrm>
          <a:prstGeom prst="rect">
            <a:avLst/>
          </a:prstGeom>
        </p:spPr>
      </p:pic>
      <p:sp>
        <p:nvSpPr>
          <p:cNvPr id="16" name="Espace réservé du numéro de diapositive 3">
            <a:extLst>
              <a:ext uri="{FF2B5EF4-FFF2-40B4-BE49-F238E27FC236}">
                <a16:creationId xmlns:a16="http://schemas.microsoft.com/office/drawing/2014/main" id="{8E3E517C-CA3D-B44B-8DE7-9BD219B20913}"/>
              </a:ext>
            </a:extLst>
          </p:cNvPr>
          <p:cNvSpPr txBox="1">
            <a:spLocks/>
          </p:cNvSpPr>
          <p:nvPr/>
        </p:nvSpPr>
        <p:spPr>
          <a:xfrm>
            <a:off x="6804248" y="642835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605D4-CC9B-BB4C-8EC4-785A6378D3B1}" type="slidenum">
              <a:rPr lang="fr-FR" sz="1400" smtClean="0"/>
              <a:pPr algn="r"/>
              <a:t>7</a:t>
            </a:fld>
            <a:endParaRPr lang="fr-FR" sz="1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A0CF4E-9453-824E-A1E1-72F1348B9CB6}"/>
              </a:ext>
            </a:extLst>
          </p:cNvPr>
          <p:cNvSpPr txBox="1"/>
          <p:nvPr/>
        </p:nvSpPr>
        <p:spPr>
          <a:xfrm>
            <a:off x="1514052" y="710891"/>
            <a:ext cx="198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</a:rPr>
              <a:t>Zoé</a:t>
            </a:r>
            <a:r>
              <a:rPr lang="en-GB" sz="2400" dirty="0">
                <a:solidFill>
                  <a:srgbClr val="FF0000"/>
                </a:solidFill>
              </a:rPr>
              <a:t> Favier talk</a:t>
            </a:r>
          </a:p>
        </p:txBody>
      </p:sp>
    </p:spTree>
    <p:extLst>
      <p:ext uri="{BB962C8B-B14F-4D97-AF65-F5344CB8AC3E}">
        <p14:creationId xmlns:p14="http://schemas.microsoft.com/office/powerpoint/2010/main" val="199475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F07F9F-14FE-184A-9B0A-EAE369A2B8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81" y="1670916"/>
            <a:ext cx="1819344" cy="13645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D6A544D-3253-5D43-958A-6678F2A21A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308" y="1694415"/>
            <a:ext cx="1921222" cy="13213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54AB6E-33D9-FB4E-8898-1E0CB9B58E3B}"/>
              </a:ext>
            </a:extLst>
          </p:cNvPr>
          <p:cNvSpPr txBox="1"/>
          <p:nvPr/>
        </p:nvSpPr>
        <p:spPr>
          <a:xfrm>
            <a:off x="47548" y="3209359"/>
            <a:ext cx="91464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GB" sz="16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LEB commissioning @ LPC</a:t>
            </a:r>
            <a:r>
              <a:rPr lang="en-GB" sz="1600" dirty="0">
                <a:solidFill>
                  <a:prstClr val="black"/>
                </a:solidFill>
              </a:rPr>
              <a:t>: RFQ series transmission tests done in 2020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Laser spectroscopy of </a:t>
            </a:r>
            <a:r>
              <a:rPr lang="en-GB" sz="1600" dirty="0" err="1">
                <a:solidFill>
                  <a:prstClr val="black"/>
                </a:solidFill>
              </a:rPr>
              <a:t>Er</a:t>
            </a:r>
            <a:r>
              <a:rPr lang="en-GB" sz="1600" dirty="0">
                <a:solidFill>
                  <a:prstClr val="black"/>
                </a:solidFill>
              </a:rPr>
              <a:t> with GISELE: Spectral resolution improved (5 GHz -&gt; 1,5 GHz)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Narrow bandwidth </a:t>
            </a:r>
            <a:r>
              <a:rPr lang="en-GB" sz="1600" dirty="0" err="1">
                <a:solidFill>
                  <a:prstClr val="black"/>
                </a:solidFill>
              </a:rPr>
              <a:t>cw</a:t>
            </a:r>
            <a:r>
              <a:rPr lang="en-GB" sz="1600" dirty="0">
                <a:solidFill>
                  <a:prstClr val="black"/>
                </a:solidFill>
              </a:rPr>
              <a:t> </a:t>
            </a:r>
            <a:r>
              <a:rPr lang="en-GB" sz="1600" dirty="0" err="1">
                <a:solidFill>
                  <a:prstClr val="black"/>
                </a:solidFill>
              </a:rPr>
              <a:t>TiSa</a:t>
            </a:r>
            <a:r>
              <a:rPr lang="en-GB" sz="1600" dirty="0">
                <a:solidFill>
                  <a:prstClr val="black"/>
                </a:solidFill>
              </a:rPr>
              <a:t> developments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with a new collaboration (Nagoya University–Mainz University)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New PhD Student within LISA network  (Marie Curie Initiative Training Network): Anjali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Ajayakumar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PILGRIM (MR-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Tof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-MS) precision improved </a:t>
            </a:r>
            <a:r>
              <a:rPr lang="en-GB" sz="1600" dirty="0">
                <a:latin typeface="Calibri"/>
              </a:rPr>
              <a:t>(</a:t>
            </a:r>
            <a:r>
              <a:rPr lang="en-US" sz="1600" dirty="0" err="1">
                <a:latin typeface="Symbol" pitchFamily="18" charset="2"/>
              </a:rPr>
              <a:t>d</a:t>
            </a:r>
            <a:r>
              <a:rPr lang="en-US" sz="1600" dirty="0" err="1"/>
              <a:t>m</a:t>
            </a:r>
            <a:r>
              <a:rPr lang="en-US" sz="1600" dirty="0"/>
              <a:t>/m ≈ 10</a:t>
            </a:r>
            <a:r>
              <a:rPr lang="en-US" sz="1600" baseline="30000" dirty="0"/>
              <a:t>-7</a:t>
            </a:r>
            <a:r>
              <a:rPr lang="en-US" sz="1600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Laser room : call for tender launched (Nov 2020)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GB" sz="16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Leb Technical Workshop (72 participants) in December 2020</a:t>
            </a:r>
          </a:p>
        </p:txBody>
      </p:sp>
      <p:pic>
        <p:nvPicPr>
          <p:cNvPr id="7" name="Google Shape;225;p14">
            <a:extLst>
              <a:ext uri="{FF2B5EF4-FFF2-40B4-BE49-F238E27FC236}">
                <a16:creationId xmlns:a16="http://schemas.microsoft.com/office/drawing/2014/main" id="{0B54E5A0-DC0C-BD40-B32C-F8C608CD8EE7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5461" y="1718614"/>
            <a:ext cx="1880731" cy="132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543227-4A22-6B42-B134-EFA1D752FD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294" y="1636352"/>
            <a:ext cx="1321471" cy="142269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0788E19-725A-A049-B450-BC165BFCC9DB}"/>
              </a:ext>
            </a:extLst>
          </p:cNvPr>
          <p:cNvSpPr txBox="1"/>
          <p:nvPr/>
        </p:nvSpPr>
        <p:spPr>
          <a:xfrm>
            <a:off x="97569" y="5175558"/>
            <a:ext cx="81291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alibri"/>
              </a:rPr>
              <a:t>Next steps: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Development of narrow bandwidth laser system and test at GISELE  : end Q3 2021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Development of efficient ionisation scheme for day one experiment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Test in gas cell @ LPC with </a:t>
            </a:r>
            <a:r>
              <a:rPr lang="en-GB" b="1" dirty="0" err="1">
                <a:solidFill>
                  <a:prstClr val="black"/>
                </a:solidFill>
                <a:latin typeface="Calibri"/>
              </a:rPr>
              <a:t>Er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 : Q2 2021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Test in gas jet high resolution @ LPC with </a:t>
            </a:r>
            <a:r>
              <a:rPr lang="en-GB" b="1" dirty="0" err="1">
                <a:solidFill>
                  <a:prstClr val="black"/>
                </a:solidFill>
                <a:latin typeface="Calibri"/>
              </a:rPr>
              <a:t>Er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 : Q4 2021</a:t>
            </a:r>
          </a:p>
        </p:txBody>
      </p:sp>
      <p:pic>
        <p:nvPicPr>
          <p:cNvPr id="20" name="Google Shape;282;p25">
            <a:extLst>
              <a:ext uri="{FF2B5EF4-FFF2-40B4-BE49-F238E27FC236}">
                <a16:creationId xmlns:a16="http://schemas.microsoft.com/office/drawing/2014/main" id="{C309A6CD-5E18-1E4F-BF43-B1B89D2AAA5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l="1828" t="2484" r="7201" b="-1"/>
          <a:stretch/>
        </p:blipFill>
        <p:spPr>
          <a:xfrm>
            <a:off x="2041984" y="1654654"/>
            <a:ext cx="2046009" cy="1457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e 461">
            <a:extLst>
              <a:ext uri="{FF2B5EF4-FFF2-40B4-BE49-F238E27FC236}">
                <a16:creationId xmlns:a16="http://schemas.microsoft.com/office/drawing/2014/main" id="{2793C28B-C6E0-7D4B-81A7-FED1D741977A}"/>
              </a:ext>
            </a:extLst>
          </p:cNvPr>
          <p:cNvGrpSpPr/>
          <p:nvPr/>
        </p:nvGrpSpPr>
        <p:grpSpPr>
          <a:xfrm>
            <a:off x="6694322" y="729218"/>
            <a:ext cx="674449" cy="472359"/>
            <a:chOff x="1532844" y="2038303"/>
            <a:chExt cx="1675438" cy="973150"/>
          </a:xfrm>
        </p:grpSpPr>
        <p:pic>
          <p:nvPicPr>
            <p:cNvPr id="21" name="Image 673" descr="KULEUVEN_CMYK_LOGO.png">
              <a:extLst>
                <a:ext uri="{FF2B5EF4-FFF2-40B4-BE49-F238E27FC236}">
                  <a16:creationId xmlns:a16="http://schemas.microsoft.com/office/drawing/2014/main" id="{B4B20C00-40F1-0A43-BC11-7947FE68C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2844" y="2038303"/>
              <a:ext cx="1675438" cy="597737"/>
            </a:xfrm>
            <a:prstGeom prst="rect">
              <a:avLst/>
            </a:prstGeom>
          </p:spPr>
        </p:pic>
        <p:sp>
          <p:nvSpPr>
            <p:cNvPr id="22" name="ZoneTexte 677">
              <a:extLst>
                <a:ext uri="{FF2B5EF4-FFF2-40B4-BE49-F238E27FC236}">
                  <a16:creationId xmlns:a16="http://schemas.microsoft.com/office/drawing/2014/main" id="{A4AEE951-454B-734F-816B-394BBE4358E8}"/>
                </a:ext>
              </a:extLst>
            </p:cNvPr>
            <p:cNvSpPr txBox="1"/>
            <p:nvPr/>
          </p:nvSpPr>
          <p:spPr>
            <a:xfrm>
              <a:off x="2288612" y="2616226"/>
              <a:ext cx="330515" cy="395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GB" sz="10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3" name="Image 674">
            <a:extLst>
              <a:ext uri="{FF2B5EF4-FFF2-40B4-BE49-F238E27FC236}">
                <a16:creationId xmlns:a16="http://schemas.microsoft.com/office/drawing/2014/main" id="{5E718151-519E-2C4D-8B5F-6FC6C8E2A8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756" y="696662"/>
            <a:ext cx="737392" cy="334859"/>
          </a:xfrm>
          <a:prstGeom prst="rect">
            <a:avLst/>
          </a:prstGeom>
        </p:spPr>
      </p:pic>
      <p:pic>
        <p:nvPicPr>
          <p:cNvPr id="24" name="Image 669" descr="logo.png">
            <a:extLst>
              <a:ext uri="{FF2B5EF4-FFF2-40B4-BE49-F238E27FC236}">
                <a16:creationId xmlns:a16="http://schemas.microsoft.com/office/drawing/2014/main" id="{69795215-2437-9644-8BFC-FDBEC3A1D60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09" y="773483"/>
            <a:ext cx="1055967" cy="233342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B06F10B3-6664-074E-9149-6E1007A8D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463586" y="721258"/>
            <a:ext cx="829641" cy="45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 descr="http://diglin.eu/wp-content/uploads/2013/01/jy_text_500.png">
            <a:extLst>
              <a:ext uri="{FF2B5EF4-FFF2-40B4-BE49-F238E27FC236}">
                <a16:creationId xmlns:a16="http://schemas.microsoft.com/office/drawing/2014/main" id="{CEF89ED9-F6FC-714E-B0F0-89DFC602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048" y="729218"/>
            <a:ext cx="631350" cy="359869"/>
          </a:xfrm>
          <a:prstGeom prst="rect">
            <a:avLst/>
          </a:prstGeom>
          <a:noFill/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35594BE-DFB1-5242-AB9E-4CB6DB15E67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753" y="631154"/>
            <a:ext cx="604649" cy="45793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B15FB18-7650-A14C-84F6-A16AA12A320D}"/>
              </a:ext>
            </a:extLst>
          </p:cNvPr>
          <p:cNvSpPr/>
          <p:nvPr/>
        </p:nvSpPr>
        <p:spPr>
          <a:xfrm>
            <a:off x="844544" y="109082"/>
            <a:ext cx="8232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+mn-lt"/>
              </a:rPr>
              <a:t>LEB : highlights and next milestones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9E9077-87FD-044D-B659-57EF7CCCA236}"/>
              </a:ext>
            </a:extLst>
          </p:cNvPr>
          <p:cNvSpPr txBox="1"/>
          <p:nvPr/>
        </p:nvSpPr>
        <p:spPr>
          <a:xfrm>
            <a:off x="662077" y="1332813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LEB@LPC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5C3BE89-E6B5-4046-810C-22874307D9AE}"/>
              </a:ext>
            </a:extLst>
          </p:cNvPr>
          <p:cNvSpPr txBox="1"/>
          <p:nvPr/>
        </p:nvSpPr>
        <p:spPr>
          <a:xfrm>
            <a:off x="4533625" y="1329282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NB CW </a:t>
            </a:r>
            <a:r>
              <a:rPr lang="en-GB" sz="1400" dirty="0" err="1"/>
              <a:t>TiSa</a:t>
            </a:r>
            <a:endParaRPr lang="en-GB" sz="14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2613085-73B3-F74F-A284-0F36CC8DF304}"/>
              </a:ext>
            </a:extLst>
          </p:cNvPr>
          <p:cNvSpPr txBox="1"/>
          <p:nvPr/>
        </p:nvSpPr>
        <p:spPr>
          <a:xfrm>
            <a:off x="6227415" y="1315921"/>
            <a:ext cx="804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PILGRIM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0CFD6B-50B4-1A4E-A994-A1ED55C34034}"/>
              </a:ext>
            </a:extLst>
          </p:cNvPr>
          <p:cNvSpPr txBox="1"/>
          <p:nvPr/>
        </p:nvSpPr>
        <p:spPr>
          <a:xfrm>
            <a:off x="2338489" y="1328574"/>
            <a:ext cx="1644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Er</a:t>
            </a:r>
            <a:r>
              <a:rPr lang="en-GB" sz="1400" dirty="0"/>
              <a:t> spectra @ GISELE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682FA21-FAB1-8446-BFB2-EA6B48EC7CCE}"/>
              </a:ext>
            </a:extLst>
          </p:cNvPr>
          <p:cNvSpPr txBox="1"/>
          <p:nvPr/>
        </p:nvSpPr>
        <p:spPr>
          <a:xfrm>
            <a:off x="7697078" y="1328575"/>
            <a:ext cx="845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Worshop</a:t>
            </a:r>
            <a:endParaRPr lang="en-GB" sz="1400" dirty="0"/>
          </a:p>
        </p:txBody>
      </p:sp>
      <p:sp>
        <p:nvSpPr>
          <p:cNvPr id="33" name="Espace réservé du numéro de diapositive 3">
            <a:extLst>
              <a:ext uri="{FF2B5EF4-FFF2-40B4-BE49-F238E27FC236}">
                <a16:creationId xmlns:a16="http://schemas.microsoft.com/office/drawing/2014/main" id="{89635954-0311-294B-AB17-34A846C9B136}"/>
              </a:ext>
            </a:extLst>
          </p:cNvPr>
          <p:cNvSpPr txBox="1">
            <a:spLocks/>
          </p:cNvSpPr>
          <p:nvPr/>
        </p:nvSpPr>
        <p:spPr>
          <a:xfrm>
            <a:off x="6804248" y="642835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9A605D4-CC9B-BB4C-8EC4-785A6378D3B1}" type="slidenum">
              <a:rPr lang="fr-FR" sz="1400" smtClean="0"/>
              <a:pPr algn="r"/>
              <a:t>8</a:t>
            </a:fld>
            <a:endParaRPr lang="fr-FR" sz="140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B79F4FF-0C29-994D-A189-859C4AE205E9}"/>
              </a:ext>
            </a:extLst>
          </p:cNvPr>
          <p:cNvSpPr txBox="1"/>
          <p:nvPr/>
        </p:nvSpPr>
        <p:spPr>
          <a:xfrm>
            <a:off x="1136759" y="721606"/>
            <a:ext cx="2590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</a:rPr>
              <a:t>Jekabs</a:t>
            </a:r>
            <a:r>
              <a:rPr lang="en-GB" sz="2400" dirty="0">
                <a:solidFill>
                  <a:srgbClr val="FF0000"/>
                </a:solidFill>
              </a:rPr>
              <a:t> Romans talk</a:t>
            </a:r>
          </a:p>
        </p:txBody>
      </p:sp>
    </p:spTree>
    <p:extLst>
      <p:ext uri="{BB962C8B-B14F-4D97-AF65-F5344CB8AC3E}">
        <p14:creationId xmlns:p14="http://schemas.microsoft.com/office/powerpoint/2010/main" val="150222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4" name="ZoneTexte 11"/>
          <p:cNvSpPr txBox="1">
            <a:spLocks noChangeArrowheads="1"/>
          </p:cNvSpPr>
          <p:nvPr/>
        </p:nvSpPr>
        <p:spPr bwMode="auto">
          <a:xfrm>
            <a:off x="6729556" y="124911"/>
            <a:ext cx="24144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3200" b="1" dirty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3968" y="3068960"/>
            <a:ext cx="6696744" cy="3385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defTabSz="914400" eaLnBrk="0" hangingPunct="0">
              <a:buFont typeface="Wingdings" charset="2"/>
              <a:buChar char=""/>
            </a:pPr>
            <a:endParaRPr lang="en-GB" sz="160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4" name="Espace réservé du contenu 460"/>
          <p:cNvSpPr txBox="1">
            <a:spLocks/>
          </p:cNvSpPr>
          <p:nvPr/>
        </p:nvSpPr>
        <p:spPr>
          <a:xfrm>
            <a:off x="3313113" y="5439029"/>
            <a:ext cx="7992888" cy="1613291"/>
          </a:xfrm>
          <a:prstGeom prst="rect">
            <a:avLst/>
          </a:prstGeom>
        </p:spPr>
        <p:txBody>
          <a:bodyPr vert="horz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9906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84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>
              <a:buFont typeface="Arial" pitchFamily="34" charset="0"/>
              <a:buNone/>
            </a:pPr>
            <a:endParaRPr lang="en-US" sz="1800" b="0" kern="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Espace réservé du contenu 460"/>
          <p:cNvSpPr txBox="1">
            <a:spLocks/>
          </p:cNvSpPr>
          <p:nvPr/>
        </p:nvSpPr>
        <p:spPr>
          <a:xfrm>
            <a:off x="3313113" y="6015093"/>
            <a:ext cx="5832648" cy="1613291"/>
          </a:xfrm>
          <a:prstGeom prst="rect">
            <a:avLst/>
          </a:prstGeom>
        </p:spPr>
        <p:txBody>
          <a:bodyPr vert="horz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9906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684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endParaRPr lang="en-US" sz="1800" b="0" kern="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Espace réservé du numéro de diapositive 9">
            <a:extLst>
              <a:ext uri="{FF2B5EF4-FFF2-40B4-BE49-F238E27FC236}">
                <a16:creationId xmlns:a16="http://schemas.microsoft.com/office/drawing/2014/main" id="{6EB3AC5A-210B-BA40-B0A9-CA37676DEDCE}"/>
              </a:ext>
            </a:extLst>
          </p:cNvPr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59A605D4-CC9B-BB4C-8EC4-785A6378D3B1}" type="slidenum">
              <a:rPr lang="fr-FR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9</a:t>
            </a:fld>
            <a:endParaRPr lang="fr-FR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Espace réservé du contenu 460">
            <a:extLst>
              <a:ext uri="{FF2B5EF4-FFF2-40B4-BE49-F238E27FC236}">
                <a16:creationId xmlns:a16="http://schemas.microsoft.com/office/drawing/2014/main" id="{2F3B10C9-519D-0741-BE05-C03FA6544484}"/>
              </a:ext>
            </a:extLst>
          </p:cNvPr>
          <p:cNvSpPr txBox="1">
            <a:spLocks/>
          </p:cNvSpPr>
          <p:nvPr/>
        </p:nvSpPr>
        <p:spPr>
          <a:xfrm>
            <a:off x="1043608" y="723005"/>
            <a:ext cx="8335838" cy="60414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buNone/>
            </a:pPr>
            <a:endParaRPr lang="en-U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charset="2"/>
              <a:buChar char=""/>
            </a:pPr>
            <a:r>
              <a:rPr lang="en-US" sz="2000" b="1" dirty="0"/>
              <a:t>Development of the S</a:t>
            </a:r>
            <a:r>
              <a:rPr lang="en-US" sz="2000" b="1" baseline="30000" dirty="0"/>
              <a:t>3</a:t>
            </a:r>
            <a:r>
              <a:rPr lang="en-US" sz="2000" b="1" dirty="0"/>
              <a:t> project is progressing well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</a:rPr>
              <a:t>Spectrometer :</a:t>
            </a:r>
            <a:r>
              <a:rPr lang="en-US" sz="1800" dirty="0">
                <a:solidFill>
                  <a:srgbClr val="000000"/>
                </a:solidFill>
              </a:rPr>
              <a:t>  ready for beam commissioning mid 2023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</a:rPr>
              <a:t>SIRIUS :</a:t>
            </a:r>
            <a:r>
              <a:rPr lang="en-US" sz="1800" dirty="0">
                <a:solidFill>
                  <a:srgbClr val="000000"/>
                </a:solidFill>
              </a:rPr>
              <a:t> tests of all the system planned in 2021 at GANIL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</a:rPr>
              <a:t>LEB :</a:t>
            </a:r>
            <a:r>
              <a:rPr lang="en-US" sz="1800" dirty="0">
                <a:solidFill>
                  <a:srgbClr val="000000"/>
                </a:solidFill>
              </a:rPr>
              <a:t> In jet laser spectroscopy of </a:t>
            </a:r>
            <a:r>
              <a:rPr lang="en-US" sz="1800" dirty="0" err="1">
                <a:solidFill>
                  <a:srgbClr val="000000"/>
                </a:solidFill>
              </a:rPr>
              <a:t>Er</a:t>
            </a:r>
            <a:r>
              <a:rPr lang="en-US" sz="1800" dirty="0">
                <a:solidFill>
                  <a:srgbClr val="000000"/>
                </a:solidFill>
              </a:rPr>
              <a:t> planned end 2021 at LPC</a:t>
            </a:r>
          </a:p>
          <a:p>
            <a:pPr marL="0" indent="0">
              <a:buNone/>
            </a:pPr>
            <a:endParaRPr lang="en-US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charset="2"/>
              <a:buChar char=""/>
            </a:pPr>
            <a:r>
              <a:rPr lang="en-US" sz="20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New strategy for the ED with industrial +/- 300 kV high voltage with no </a:t>
            </a:r>
          </a:p>
          <a:p>
            <a:pPr marL="0" indent="0">
              <a:buNone/>
            </a:pPr>
            <a:r>
              <a:rPr lang="en-US" sz="20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impact on the scientific program</a:t>
            </a:r>
          </a:p>
          <a:p>
            <a:pPr marL="0" indent="0" defTabSz="914400">
              <a:buNone/>
            </a:pPr>
            <a:endParaRPr lang="en-US" sz="1000" b="1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>
              <a:buFont typeface="Wingdings" charset="2"/>
              <a:buChar char=""/>
            </a:pPr>
            <a:r>
              <a:rPr lang="en-US" sz="20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New strategy for FISIC : </a:t>
            </a:r>
            <a:r>
              <a:rPr lang="en-US" sz="20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first installation at CRYING/FAIR</a:t>
            </a:r>
            <a:endParaRPr lang="en-US" sz="1600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914400">
              <a:buNone/>
            </a:pPr>
            <a:endParaRPr lang="en-US" sz="1000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"/>
            </a:pPr>
            <a:r>
              <a:rPr lang="en-US" sz="2000" b="1" dirty="0"/>
              <a:t>Scientific co-organization between S</a:t>
            </a:r>
            <a:r>
              <a:rPr lang="en-US" sz="2000" b="1" baseline="30000" dirty="0"/>
              <a:t>3</a:t>
            </a:r>
            <a:r>
              <a:rPr lang="en-US" sz="2000" b="1" dirty="0"/>
              <a:t> and DESIR :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working document prepared by collaboration representatives 29/01/2021</a:t>
            </a:r>
            <a:endParaRPr lang="en-US" sz="1800" b="1" dirty="0"/>
          </a:p>
          <a:p>
            <a:pPr lvl="1">
              <a:buFont typeface="Wingdings" pitchFamily="2" charset="2"/>
              <a:buChar char="Ø"/>
            </a:pPr>
            <a:r>
              <a:rPr lang="en-US" sz="18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Common scientific steering committee 23/02/2021</a:t>
            </a:r>
          </a:p>
          <a:p>
            <a:pPr marL="0" indent="0">
              <a:buNone/>
            </a:pPr>
            <a:endParaRPr lang="en-US" sz="1000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charset="2"/>
              <a:buChar char=""/>
            </a:pPr>
            <a:r>
              <a:rPr lang="en-US" sz="2000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Scientific program and campaigns setting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sym typeface="Symbol"/>
              </a:rPr>
              <a:t>3 months day1 campaign selected for each set-up (SIRIUS &amp; LEB) in 2018 and presented to the GANIL SC in 2019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kern="0" dirty="0">
                <a:ea typeface="Verdana" panose="020B0604030504040204" pitchFamily="34" charset="0"/>
                <a:cs typeface="Verdana" panose="020B0604030504040204" pitchFamily="34" charset="0"/>
              </a:rPr>
              <a:t>Choice for the first set-up to be done beginning 2022</a:t>
            </a:r>
            <a:endParaRPr lang="en-US" sz="1800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73385"/>
      </p:ext>
    </p:extLst>
  </p:cSld>
  <p:clrMapOvr>
    <a:masterClrMapping/>
  </p:clrMapOvr>
</p:sld>
</file>

<file path=ppt/theme/theme1.xml><?xml version="1.0" encoding="utf-8"?>
<a:theme xmlns:a="http://schemas.openxmlformats.org/drawingml/2006/main" name="2_modele pre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15113</TotalTime>
  <Words>754</Words>
  <Application>Microsoft Macintosh PowerPoint</Application>
  <PresentationFormat>Affichage à l'écran (4:3)</PresentationFormat>
  <Paragraphs>118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MS Mincho</vt:lpstr>
      <vt:lpstr>ＭＳ Ｐゴシック</vt:lpstr>
      <vt:lpstr>Arial</vt:lpstr>
      <vt:lpstr>Calibri</vt:lpstr>
      <vt:lpstr>Comic Sans MS</vt:lpstr>
      <vt:lpstr>Symbol</vt:lpstr>
      <vt:lpstr>Times New Roman</vt:lpstr>
      <vt:lpstr>Verdana</vt:lpstr>
      <vt:lpstr>Wingdings</vt:lpstr>
      <vt:lpstr>2_modele presentation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 DR16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national de physique nucléaire et de physique des particules</dc:title>
  <dc:creator>HAROUTUNIAN Valerie</dc:creator>
  <cp:lastModifiedBy>Microsoft Office User</cp:lastModifiedBy>
  <cp:revision>579</cp:revision>
  <cp:lastPrinted>2018-02-05T14:02:02Z</cp:lastPrinted>
  <dcterms:created xsi:type="dcterms:W3CDTF">2016-09-21T14:30:07Z</dcterms:created>
  <dcterms:modified xsi:type="dcterms:W3CDTF">2021-03-16T08:59:17Z</dcterms:modified>
</cp:coreProperties>
</file>