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854" r:id="rId2"/>
    <p:sldId id="1197" r:id="rId3"/>
    <p:sldId id="1184" r:id="rId4"/>
    <p:sldId id="1263" r:id="rId5"/>
    <p:sldId id="1208" r:id="rId6"/>
    <p:sldId id="1266" r:id="rId7"/>
    <p:sldId id="1267" r:id="rId8"/>
    <p:sldId id="1255" r:id="rId9"/>
    <p:sldId id="1250" r:id="rId10"/>
    <p:sldId id="1206" r:id="rId11"/>
    <p:sldId id="1265" r:id="rId12"/>
    <p:sldId id="1256" r:id="rId13"/>
    <p:sldId id="1262" r:id="rId14"/>
    <p:sldId id="1268" r:id="rId15"/>
  </p:sldIdLst>
  <p:sldSz cx="9144000" cy="6858000" type="screen4x3"/>
  <p:notesSz cx="10234613" cy="70993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 userDrawn="1">
          <p15:clr>
            <a:srgbClr val="A4A3A4"/>
          </p15:clr>
        </p15:guide>
        <p15:guide id="2" pos="32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renne" initials="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1FF"/>
    <a:srgbClr val="0000FF"/>
    <a:srgbClr val="FF0000"/>
    <a:srgbClr val="00FFFF"/>
    <a:srgbClr val="99FF99"/>
    <a:srgbClr val="9966FF"/>
    <a:srgbClr val="33CC33"/>
    <a:srgbClr val="CC3399"/>
    <a:srgbClr val="00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0" autoAdjust="0"/>
    <p:restoredTop sz="89529" autoAdjust="0"/>
  </p:normalViewPr>
  <p:slideViewPr>
    <p:cSldViewPr>
      <p:cViewPr varScale="1">
        <p:scale>
          <a:sx n="59" d="100"/>
          <a:sy n="59" d="100"/>
        </p:scale>
        <p:origin x="136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09" d="100"/>
          <a:sy n="109" d="100"/>
        </p:scale>
        <p:origin x="2136" y="90"/>
      </p:cViewPr>
      <p:guideLst>
        <p:guide orient="horz" pos="2237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434997" cy="354965"/>
          </a:xfrm>
          <a:prstGeom prst="rect">
            <a:avLst/>
          </a:prstGeom>
        </p:spPr>
        <p:txBody>
          <a:bodyPr vert="horz" lIns="99014" tIns="49508" rIns="99014" bIns="49508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797248" y="2"/>
            <a:ext cx="4434997" cy="354965"/>
          </a:xfrm>
          <a:prstGeom prst="rect">
            <a:avLst/>
          </a:prstGeom>
        </p:spPr>
        <p:txBody>
          <a:bodyPr vert="horz" lIns="99014" tIns="49508" rIns="99014" bIns="49508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EA7D0216-9C08-4290-96BB-BDA993D629F1}" type="datetimeFigureOut">
              <a:rPr lang="fr-FR"/>
              <a:pPr>
                <a:defRPr/>
              </a:pPr>
              <a:t>15/03/2021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6743104"/>
            <a:ext cx="4434997" cy="354965"/>
          </a:xfrm>
          <a:prstGeom prst="rect">
            <a:avLst/>
          </a:prstGeom>
        </p:spPr>
        <p:txBody>
          <a:bodyPr vert="horz" lIns="99014" tIns="49508" rIns="99014" bIns="49508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797248" y="6743104"/>
            <a:ext cx="4434997" cy="354965"/>
          </a:xfrm>
          <a:prstGeom prst="rect">
            <a:avLst/>
          </a:prstGeom>
        </p:spPr>
        <p:txBody>
          <a:bodyPr vert="horz" lIns="99014" tIns="49508" rIns="99014" bIns="49508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19DDC5EA-5F5F-41A4-A9F9-9D28FDDE905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449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4434997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4" tIns="49508" rIns="99014" bIns="4950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248" y="2"/>
            <a:ext cx="4434997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4" tIns="49508" rIns="99014" bIns="4950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3400"/>
            <a:ext cx="3548063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462" y="3372168"/>
            <a:ext cx="8187690" cy="319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4" tIns="49508" rIns="99014" bIns="495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743104"/>
            <a:ext cx="4434997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4" tIns="49508" rIns="99014" bIns="4950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248" y="6743104"/>
            <a:ext cx="4434997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4" tIns="49508" rIns="99014" bIns="4950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781CB82F-0CFF-4FB9-BD73-9559BA8996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691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1CB82F-0CFF-4FB9-BD73-9559BA89964F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935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1CB82F-0CFF-4FB9-BD73-9559BA89964F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330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Elodie</a:t>
            </a:r>
          </a:p>
          <a:p>
            <a:r>
              <a:rPr lang="fr-FR" dirty="0" smtClean="0"/>
              <a:t>Victoria</a:t>
            </a:r>
          </a:p>
          <a:p>
            <a:r>
              <a:rPr lang="fr-FR" dirty="0" err="1" smtClean="0"/>
              <a:t>Federica</a:t>
            </a:r>
            <a:endParaRPr lang="fr-FR" dirty="0" smtClean="0"/>
          </a:p>
          <a:p>
            <a:r>
              <a:rPr lang="fr-FR" dirty="0" err="1" smtClean="0"/>
              <a:t>Marcin</a:t>
            </a:r>
            <a:endParaRPr lang="fr-FR" dirty="0" smtClean="0"/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1CB82F-0CFF-4FB9-BD73-9559BA89964F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85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1CB82F-0CFF-4FB9-BD73-9559BA89964F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007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7030A0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noProof="0" smtClean="0"/>
              <a:t>Cliquez pour modifier le style des sous-titres du masque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  <a:lvl2pPr>
              <a:defRPr>
                <a:solidFill>
                  <a:srgbClr val="7030A0"/>
                </a:solidFill>
              </a:defRPr>
            </a:lvl2pPr>
            <a:lvl3pPr>
              <a:defRPr>
                <a:solidFill>
                  <a:srgbClr val="7030A0"/>
                </a:solidFill>
              </a:defRPr>
            </a:lvl3pPr>
            <a:lvl4pPr>
              <a:defRPr>
                <a:solidFill>
                  <a:srgbClr val="7030A0"/>
                </a:solidFill>
              </a:defRPr>
            </a:lvl4pPr>
            <a:lvl5pPr>
              <a:defRPr>
                <a:solidFill>
                  <a:srgbClr val="7030A0"/>
                </a:solidFill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2051720" y="0"/>
            <a:ext cx="7092280" cy="404664"/>
          </a:xfrm>
          <a:prstGeom prst="rect">
            <a:avLst/>
          </a:prstGeom>
        </p:spPr>
        <p:txBody>
          <a:bodyPr/>
          <a:lstStyle>
            <a:lvl1pPr algn="r">
              <a:defRPr sz="2400" baseline="0">
                <a:solidFill>
                  <a:srgbClr val="7030A0"/>
                </a:solidFill>
              </a:defRPr>
            </a:lvl1pPr>
          </a:lstStyle>
          <a:p>
            <a:r>
              <a:rPr lang="fr-FR" noProof="0" dirty="0" smtClean="0"/>
              <a:t>Toto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0"/>
            <a:ext cx="7092280" cy="404664"/>
          </a:xfrm>
          <a:prstGeom prst="rect">
            <a:avLst/>
          </a:prstGeom>
        </p:spPr>
        <p:txBody>
          <a:bodyPr/>
          <a:lstStyle>
            <a:lvl1pPr algn="r">
              <a:defRPr sz="2400" baseline="0">
                <a:solidFill>
                  <a:srgbClr val="7030A0"/>
                </a:solidFill>
              </a:defRPr>
            </a:lvl1pPr>
          </a:lstStyle>
          <a:p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6597352"/>
            <a:ext cx="9144000" cy="0"/>
          </a:xfrm>
          <a:prstGeom prst="line">
            <a:avLst/>
          </a:prstGeom>
          <a:noFill/>
          <a:ln w="3175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 flipV="1">
            <a:off x="1619673" y="476672"/>
            <a:ext cx="7524328" cy="0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0" y="6597355"/>
            <a:ext cx="9144000" cy="27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200" b="1" baseline="0" noProof="0" dirty="0" smtClean="0">
                <a:solidFill>
                  <a:srgbClr val="7030A0"/>
                </a:solidFill>
                <a:latin typeface="Arial" pitchFamily="34" charset="0"/>
              </a:rPr>
              <a:t>J.-C. Thomas 	ISOL France Meeting – 03/17-19/2021                                              </a:t>
            </a:r>
            <a:fld id="{672279BF-1929-4C35-B234-092C1507C8B5}" type="slidenum">
              <a:rPr lang="fr-FR" sz="1200" b="1" baseline="0" noProof="0" smtClean="0">
                <a:solidFill>
                  <a:srgbClr val="7030A0"/>
                </a:solidFill>
                <a:latin typeface="Arial" pitchFamily="34" charset="0"/>
              </a:rPr>
              <a:pPr algn="ctr">
                <a:spcBef>
                  <a:spcPct val="50000"/>
                </a:spcBef>
                <a:defRPr/>
              </a:pPr>
              <a:t>‹N°›</a:t>
            </a:fld>
            <a:endParaRPr lang="fr-FR" sz="1200" b="1" noProof="0" dirty="0">
              <a:solidFill>
                <a:srgbClr val="7030A0"/>
              </a:solidFill>
              <a:latin typeface="Arial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9" y="44598"/>
            <a:ext cx="1602984" cy="5040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79512" y="1556792"/>
            <a:ext cx="8784976" cy="439248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GB" sz="3600" b="1" kern="0" dirty="0" smtClean="0">
                <a:solidFill>
                  <a:srgbClr val="7030A0"/>
                </a:solidFill>
              </a:rPr>
              <a:t>Status of DESIR</a:t>
            </a:r>
            <a:endParaRPr lang="en-GB" sz="3600" b="1" kern="0" baseline="30000" dirty="0" smtClean="0">
              <a:solidFill>
                <a:srgbClr val="7030A0"/>
              </a:solidFill>
            </a:endParaRPr>
          </a:p>
          <a:p>
            <a:pPr algn="ctr" eaLnBrk="0" hangingPunct="0">
              <a:defRPr/>
            </a:pPr>
            <a:endParaRPr lang="en-GB" sz="2400" b="1" i="1" kern="0" dirty="0" smtClean="0">
              <a:solidFill>
                <a:srgbClr val="7030A0"/>
              </a:solidFill>
            </a:endParaRPr>
          </a:p>
          <a:p>
            <a:pPr algn="ctr" eaLnBrk="0" hangingPunct="0">
              <a:defRPr/>
            </a:pPr>
            <a:r>
              <a:rPr lang="en-GB" sz="3600" b="1" i="1" kern="0" dirty="0" smtClean="0">
                <a:solidFill>
                  <a:srgbClr val="7030A0"/>
                </a:solidFill>
              </a:rPr>
              <a:t>ISOL France Meeting</a:t>
            </a:r>
            <a:r>
              <a:rPr lang="en-GB" sz="3200" b="1" i="1" kern="0" dirty="0" smtClean="0">
                <a:solidFill>
                  <a:srgbClr val="7030A0"/>
                </a:solidFill>
              </a:rPr>
              <a:t/>
            </a:r>
            <a:br>
              <a:rPr lang="en-GB" sz="3200" b="1" i="1" kern="0" dirty="0" smtClean="0">
                <a:solidFill>
                  <a:srgbClr val="7030A0"/>
                </a:solidFill>
              </a:rPr>
            </a:br>
            <a:r>
              <a:rPr lang="en-GB" sz="3200" b="1" i="1" kern="0" dirty="0" smtClean="0">
                <a:solidFill>
                  <a:srgbClr val="7030A0"/>
                </a:solidFill>
              </a:rPr>
              <a:t> </a:t>
            </a:r>
          </a:p>
          <a:p>
            <a:pPr algn="ctr" eaLnBrk="0" hangingPunct="0">
              <a:defRPr/>
            </a:pPr>
            <a:r>
              <a:rPr lang="en-GB" sz="2800" b="1" kern="0" dirty="0" smtClean="0">
                <a:solidFill>
                  <a:srgbClr val="7030A0"/>
                </a:solidFill>
              </a:rPr>
              <a:t>March 18 2021</a:t>
            </a:r>
          </a:p>
          <a:p>
            <a:pPr algn="ctr" eaLnBrk="0" hangingPunct="0">
              <a:defRPr/>
            </a:pPr>
            <a:endParaRPr lang="en-GB" sz="2800" b="1" kern="0" dirty="0">
              <a:solidFill>
                <a:srgbClr val="7030A0"/>
              </a:solidFill>
            </a:endParaRPr>
          </a:p>
          <a:p>
            <a:pPr algn="ctr" eaLnBrk="0" hangingPunct="0">
              <a:defRPr/>
            </a:pPr>
            <a:r>
              <a:rPr lang="en-GB" sz="1600" b="1" kern="0" dirty="0" smtClean="0">
                <a:solidFill>
                  <a:srgbClr val="7030A0"/>
                </a:solidFill>
              </a:rPr>
              <a:t>J.-C. Thomas, on behalf of the DESIR collaboration and project management </a:t>
            </a:r>
          </a:p>
          <a:p>
            <a:pPr algn="ctr" eaLnBrk="0" hangingPunct="0">
              <a:defRPr/>
            </a:pPr>
            <a:endParaRPr lang="en-GB" sz="2800" b="1" kern="0" dirty="0" smtClean="0">
              <a:solidFill>
                <a:srgbClr val="7030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5261" y="6032017"/>
            <a:ext cx="78774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i="1" kern="0" dirty="0" smtClean="0">
                <a:solidFill>
                  <a:srgbClr val="7030A0"/>
                </a:solidFill>
              </a:rPr>
              <a:t>DESIR</a:t>
            </a:r>
            <a:r>
              <a:rPr lang="fr-FR" sz="1400" b="1" i="1" kern="0" dirty="0" smtClean="0">
                <a:solidFill>
                  <a:srgbClr val="7030A0"/>
                </a:solidFill>
              </a:rPr>
              <a:t> : </a:t>
            </a:r>
            <a:r>
              <a:rPr lang="fr-FR" sz="1400" b="1" i="1" kern="0" dirty="0" err="1" smtClean="0">
                <a:solidFill>
                  <a:srgbClr val="7030A0"/>
                </a:solidFill>
              </a:rPr>
              <a:t>Desintegration</a:t>
            </a:r>
            <a:r>
              <a:rPr lang="fr-FR" sz="1400" b="1" i="1" kern="0" dirty="0" smtClean="0">
                <a:solidFill>
                  <a:srgbClr val="7030A0"/>
                </a:solidFill>
              </a:rPr>
              <a:t>, Excitation and Storage of Radioactive Ions - EQUIPEX (2012-2022)</a:t>
            </a:r>
            <a:endParaRPr lang="fr-FR" sz="1400" i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59688" t="21976" r="29126" b="60443"/>
          <a:stretch/>
        </p:blipFill>
        <p:spPr>
          <a:xfrm>
            <a:off x="6300192" y="1506341"/>
            <a:ext cx="447713" cy="42027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39899" t="21976" r="40199" b="59950"/>
          <a:stretch/>
        </p:blipFill>
        <p:spPr>
          <a:xfrm>
            <a:off x="8358592" y="6041953"/>
            <a:ext cx="605896" cy="32861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59688" t="21976" r="29126" b="60443"/>
          <a:stretch/>
        </p:blipFill>
        <p:spPr>
          <a:xfrm>
            <a:off x="107548" y="6002368"/>
            <a:ext cx="447713" cy="4202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" y="44624"/>
            <a:ext cx="1667142" cy="1080119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renne\Desktop\02.jpg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62"/>
          <a:stretch/>
        </p:blipFill>
        <p:spPr bwMode="auto">
          <a:xfrm>
            <a:off x="1403648" y="1771161"/>
            <a:ext cx="6912768" cy="4095370"/>
          </a:xfrm>
          <a:prstGeom prst="rect">
            <a:avLst/>
          </a:prstGeom>
          <a:noFill/>
        </p:spPr>
      </p:pic>
      <p:grpSp>
        <p:nvGrpSpPr>
          <p:cNvPr id="30" name="Groupe 29"/>
          <p:cNvGrpSpPr>
            <a:grpSpLocks noChangeAspect="1"/>
          </p:cNvGrpSpPr>
          <p:nvPr/>
        </p:nvGrpSpPr>
        <p:grpSpPr>
          <a:xfrm>
            <a:off x="5626785" y="715874"/>
            <a:ext cx="3282145" cy="2022329"/>
            <a:chOff x="389105" y="-585788"/>
            <a:chExt cx="13031619" cy="8029575"/>
          </a:xfrm>
        </p:grpSpPr>
        <p:pic>
          <p:nvPicPr>
            <p:cNvPr id="31" name="Image 30"/>
            <p:cNvPicPr>
              <a:picLocks noChangeAspect="1"/>
            </p:cNvPicPr>
            <p:nvPr/>
          </p:nvPicPr>
          <p:blipFill rotWithShape="1">
            <a:blip r:embed="rId3"/>
            <a:srcRect l="11043"/>
            <a:stretch/>
          </p:blipFill>
          <p:spPr>
            <a:xfrm>
              <a:off x="389105" y="-585788"/>
              <a:ext cx="13031619" cy="8029575"/>
            </a:xfrm>
            <a:prstGeom prst="rect">
              <a:avLst/>
            </a:prstGeom>
            <a:ln w="25400"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32" name="Rectangle 31"/>
            <p:cNvSpPr/>
            <p:nvPr/>
          </p:nvSpPr>
          <p:spPr>
            <a:xfrm>
              <a:off x="389105" y="-136187"/>
              <a:ext cx="2918299" cy="564204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6847" y="30162"/>
            <a:ext cx="6984551" cy="259822"/>
          </a:xfrm>
        </p:spPr>
        <p:txBody>
          <a:bodyPr>
            <a:noAutofit/>
          </a:bodyPr>
          <a:lstStyle/>
          <a:p>
            <a:r>
              <a:rPr lang="en-GB" dirty="0" smtClean="0"/>
              <a:t>Process integration</a:t>
            </a:r>
            <a:endParaRPr lang="en-GB" i="1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4097" y="4510236"/>
            <a:ext cx="3244225" cy="135629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36" y="4577800"/>
            <a:ext cx="3323136" cy="1525129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" name="Picture 1" descr="\\wincluusers\utilisateurs$\franberg\Mes documents\SPIRAL2\SFRE\DESIR\STP\BE Ganil - réunions et echanges\Decembre 20115\Bâtiments +Lignes + Servitudes 3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78" y="726827"/>
            <a:ext cx="2651915" cy="2369796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68170" y="2814983"/>
            <a:ext cx="1391262" cy="400110"/>
          </a:xfrm>
          <a:prstGeom prst="rect">
            <a:avLst/>
          </a:prstGeom>
          <a:solidFill>
            <a:srgbClr val="7030A0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</a:rPr>
              <a:t>S3 -&gt; DESIR transfer line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987823" y="710574"/>
            <a:ext cx="1963557" cy="246221"/>
          </a:xfrm>
          <a:prstGeom prst="rect">
            <a:avLst/>
          </a:prstGeom>
          <a:solidFill>
            <a:srgbClr val="7030A0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FFFFFF"/>
                </a:solidFill>
              </a:rPr>
              <a:t>HRS Zone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396824" y="5866531"/>
            <a:ext cx="1512106" cy="400110"/>
          </a:xfrm>
          <a:prstGeom prst="rect">
            <a:avLst/>
          </a:prstGeom>
          <a:solidFill>
            <a:srgbClr val="7030A0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FFFFFF"/>
                </a:solidFill>
              </a:rPr>
              <a:t>SPIRAL1 -&gt; DESIR </a:t>
            </a:r>
            <a:r>
              <a:rPr lang="fr-FR" dirty="0" err="1">
                <a:solidFill>
                  <a:srgbClr val="FFFFFF"/>
                </a:solidFill>
              </a:rPr>
              <a:t>transfer</a:t>
            </a:r>
            <a:r>
              <a:rPr lang="fr-FR" dirty="0">
                <a:solidFill>
                  <a:srgbClr val="FFFFFF"/>
                </a:solidFill>
              </a:rPr>
              <a:t> line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196209" y="6115488"/>
            <a:ext cx="1647225" cy="400110"/>
          </a:xfrm>
          <a:prstGeom prst="rect">
            <a:avLst/>
          </a:prstGeom>
          <a:solidFill>
            <a:srgbClr val="7030A0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</a:rPr>
              <a:t>S3/SPIRAL1 -&gt; DESIR transfer line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879449" y="2338093"/>
            <a:ext cx="984245" cy="400110"/>
          </a:xfrm>
          <a:prstGeom prst="rect">
            <a:avLst/>
          </a:prstGeom>
          <a:solidFill>
            <a:srgbClr val="7030A0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err="1">
                <a:solidFill>
                  <a:srgbClr val="FFFFFF"/>
                </a:solidFill>
              </a:rPr>
              <a:t>Experimental</a:t>
            </a:r>
            <a:r>
              <a:rPr lang="fr-FR" dirty="0">
                <a:solidFill>
                  <a:srgbClr val="FFFFFF"/>
                </a:solidFill>
              </a:rPr>
              <a:t> Hall</a:t>
            </a:r>
          </a:p>
        </p:txBody>
      </p:sp>
      <p:cxnSp>
        <p:nvCxnSpPr>
          <p:cNvPr id="5" name="Connecteur droit 4"/>
          <p:cNvCxnSpPr/>
          <p:nvPr/>
        </p:nvCxnSpPr>
        <p:spPr>
          <a:xfrm flipH="1" flipV="1">
            <a:off x="4381501" y="4038602"/>
            <a:ext cx="1482596" cy="471634"/>
          </a:xfrm>
          <a:prstGeom prst="line">
            <a:avLst/>
          </a:prstGeom>
          <a:ln w="3810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2965753" y="3867150"/>
            <a:ext cx="568022" cy="863234"/>
          </a:xfrm>
          <a:prstGeom prst="line">
            <a:avLst/>
          </a:prstGeom>
          <a:ln w="3810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1691680" y="2402951"/>
            <a:ext cx="1071621" cy="1404322"/>
          </a:xfrm>
          <a:prstGeom prst="line">
            <a:avLst/>
          </a:prstGeom>
          <a:ln w="3810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3641158" y="1916832"/>
            <a:ext cx="241752" cy="1412836"/>
          </a:xfrm>
          <a:prstGeom prst="line">
            <a:avLst/>
          </a:prstGeom>
          <a:ln w="3810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31" idx="1"/>
          </p:cNvCxnSpPr>
          <p:nvPr/>
        </p:nvCxnSpPr>
        <p:spPr>
          <a:xfrm flipH="1">
            <a:off x="4779101" y="1727039"/>
            <a:ext cx="847684" cy="1583683"/>
          </a:xfrm>
          <a:prstGeom prst="line">
            <a:avLst/>
          </a:prstGeom>
          <a:ln w="3810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7824" y="940546"/>
            <a:ext cx="1963556" cy="1316647"/>
          </a:xfrm>
          <a:prstGeom prst="rect">
            <a:avLst/>
          </a:prstGeom>
        </p:spPr>
      </p:pic>
      <p:pic>
        <p:nvPicPr>
          <p:cNvPr id="36" name="Picture 3" descr="C:\Users\thomasjc\Desktop\DESIR\EQUIPEX2\Logo\LogoGANIL\logo GANIL transparen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9601" y="6157649"/>
            <a:ext cx="1739389" cy="392750"/>
          </a:xfrm>
          <a:prstGeom prst="rect">
            <a:avLst/>
          </a:prstGeom>
          <a:noFill/>
        </p:spPr>
      </p:pic>
      <p:sp>
        <p:nvSpPr>
          <p:cNvPr id="33" name="ZoneTexte 32"/>
          <p:cNvSpPr txBox="1"/>
          <p:nvPr/>
        </p:nvSpPr>
        <p:spPr>
          <a:xfrm>
            <a:off x="361256" y="6146104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-9 </a:t>
            </a:r>
            <a:r>
              <a:rPr lang="en-GB" sz="1200" b="1" dirty="0"/>
              <a:t>m 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3437073" y="4882959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-3.5 </a:t>
            </a:r>
            <a:r>
              <a:rPr lang="en-GB" sz="1200" b="1" dirty="0"/>
              <a:t>m 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7263025" y="2461204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-3.5 </a:t>
            </a:r>
            <a:r>
              <a:rPr lang="en-GB" sz="1200" b="1" dirty="0"/>
              <a:t>m </a:t>
            </a:r>
          </a:p>
        </p:txBody>
      </p:sp>
    </p:spTree>
    <p:extLst>
      <p:ext uri="{BB962C8B-B14F-4D97-AF65-F5344CB8AC3E}">
        <p14:creationId xmlns:p14="http://schemas.microsoft.com/office/powerpoint/2010/main" val="262287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line process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35496" y="873690"/>
            <a:ext cx="9229600" cy="531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Transfer beam lines towards the experimental hall</a:t>
            </a:r>
            <a:endParaRPr lang="en-US" sz="1600" dirty="0">
              <a:solidFill>
                <a:srgbClr val="7030A0"/>
              </a:solidFill>
            </a:endParaRPr>
          </a:p>
          <a:p>
            <a:pPr marL="444500" lvl="1" indent="-1778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Almost all equipment delivered</a:t>
            </a:r>
          </a:p>
          <a:p>
            <a:pPr marL="444500" lvl="1" indent="-177800">
              <a:spcAft>
                <a:spcPts val="300"/>
              </a:spcAft>
            </a:pPr>
            <a:r>
              <a:rPr lang="en-US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	-&gt; First section to be implemented at GANIL (SPIRAL -&gt; DESIR junction)</a:t>
            </a:r>
          </a:p>
          <a:p>
            <a:pPr marL="533400" lvl="1" indent="-266700">
              <a:spcAft>
                <a:spcPts val="600"/>
              </a:spcAft>
            </a:pPr>
            <a:r>
              <a:rPr lang="en-US" sz="1600" dirty="0">
                <a:solidFill>
                  <a:srgbClr val="7030A0"/>
                </a:solidFill>
                <a:sym typeface="Wingdings" panose="05000000000000000000" pitchFamily="2" charset="2"/>
              </a:rPr>
              <a:t>	</a:t>
            </a:r>
            <a:r>
              <a:rPr lang="en-US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and CENBG: C/C and equipment tests </a:t>
            </a:r>
          </a:p>
          <a:p>
            <a:pPr marL="444500" lvl="1" indent="-1778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HRS commissioning at CENBG: 2</a:t>
            </a:r>
            <a:r>
              <a:rPr lang="en-US" sz="1600" baseline="30000" dirty="0" smtClean="0">
                <a:solidFill>
                  <a:srgbClr val="7030A0"/>
                </a:solidFill>
                <a:sym typeface="Wingdings" panose="05000000000000000000" pitchFamily="2" charset="2"/>
              </a:rPr>
              <a:t>nd</a:t>
            </a:r>
            <a:r>
              <a:rPr lang="en-US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 order characterization </a:t>
            </a:r>
            <a:r>
              <a:rPr lang="en-US" sz="1600" i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– Talk by J. </a:t>
            </a:r>
            <a:r>
              <a:rPr lang="en-US" sz="1600" i="1" dirty="0">
                <a:solidFill>
                  <a:srgbClr val="0000FF"/>
                </a:solidFill>
                <a:sym typeface="Wingdings" panose="05000000000000000000" pitchFamily="2" charset="2"/>
              </a:rPr>
              <a:t>Michaud, </a:t>
            </a:r>
            <a:r>
              <a:rPr lang="en-US" sz="1600" i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CENBG</a:t>
            </a:r>
            <a:endParaRPr lang="en-US" sz="1600" i="1" dirty="0" smtClean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266700" lvl="1">
              <a:spcAft>
                <a:spcPts val="300"/>
              </a:spcAft>
            </a:pPr>
            <a:endParaRPr lang="en-US" sz="1400" dirty="0">
              <a:solidFill>
                <a:srgbClr val="33CC33"/>
              </a:solidFill>
              <a:sym typeface="Wingdings" panose="05000000000000000000" pitchFamily="2" charset="2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7030A0"/>
                </a:solidFill>
              </a:rPr>
              <a:t>Experimental Hall beam lines and beam preparation </a:t>
            </a:r>
            <a:endParaRPr lang="en-US" dirty="0">
              <a:solidFill>
                <a:srgbClr val="7030A0"/>
              </a:solidFill>
            </a:endParaRPr>
          </a:p>
          <a:p>
            <a:pPr marL="444500" indent="-1778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7030A0"/>
                </a:solidFill>
              </a:rPr>
              <a:t>Detailed </a:t>
            </a:r>
            <a:r>
              <a:rPr lang="en-US" sz="1600" dirty="0">
                <a:solidFill>
                  <a:srgbClr val="7030A0"/>
                </a:solidFill>
              </a:rPr>
              <a:t>o</a:t>
            </a:r>
            <a:r>
              <a:rPr lang="en-US" sz="1600" dirty="0" smtClean="0">
                <a:solidFill>
                  <a:srgbClr val="7030A0"/>
                </a:solidFill>
              </a:rPr>
              <a:t>ptical studies: from the beam preparation zone (GPIB+PIPERADE) to the DETRAP Zone (</a:t>
            </a:r>
            <a:r>
              <a:rPr lang="en-US" sz="1600" dirty="0" err="1" smtClean="0">
                <a:solidFill>
                  <a:srgbClr val="7030A0"/>
                </a:solidFill>
              </a:rPr>
              <a:t>MLLTrap</a:t>
            </a:r>
            <a:r>
              <a:rPr lang="en-US" sz="1600" dirty="0" smtClean="0">
                <a:solidFill>
                  <a:srgbClr val="7030A0"/>
                </a:solidFill>
              </a:rPr>
              <a:t> + MORA/LPCTrap2) and up to the LINO area </a:t>
            </a:r>
            <a:r>
              <a:rPr lang="en-US" sz="1600" dirty="0">
                <a:solidFill>
                  <a:srgbClr val="0000FF"/>
                </a:solidFill>
                <a:sym typeface="Wingdings" panose="05000000000000000000" pitchFamily="2" charset="2"/>
              </a:rPr>
              <a:t>– </a:t>
            </a:r>
            <a:r>
              <a:rPr lang="en-US" sz="1600" dirty="0" smtClean="0">
                <a:solidFill>
                  <a:srgbClr val="0000FF"/>
                </a:solidFill>
                <a:sym typeface="Wingdings" panose="05000000000000000000" pitchFamily="2" charset="2"/>
              </a:rPr>
              <a:t>L. Perrot, </a:t>
            </a:r>
            <a:r>
              <a:rPr lang="en-US" sz="1600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IJCLab</a:t>
            </a:r>
            <a:r>
              <a:rPr lang="en-US" sz="1600" dirty="0" smtClean="0">
                <a:solidFill>
                  <a:srgbClr val="7030A0"/>
                </a:solidFill>
              </a:rPr>
              <a:t> 	</a:t>
            </a:r>
          </a:p>
          <a:p>
            <a:pPr marL="266700">
              <a:spcAft>
                <a:spcPts val="300"/>
              </a:spcAft>
              <a:tabLst>
                <a:tab pos="444500" algn="l"/>
              </a:tabLst>
            </a:pPr>
            <a:r>
              <a:rPr lang="en-US" sz="1600" dirty="0" smtClean="0">
                <a:solidFill>
                  <a:srgbClr val="7030A0"/>
                </a:solidFill>
              </a:rPr>
              <a:t>	-&gt; Beam lines layout fixed</a:t>
            </a:r>
          </a:p>
          <a:p>
            <a:pPr marL="266700">
              <a:spcAft>
                <a:spcPts val="600"/>
              </a:spcAft>
              <a:tabLst>
                <a:tab pos="444500" algn="l"/>
              </a:tabLst>
            </a:pPr>
            <a:r>
              <a:rPr lang="en-US" sz="1600" dirty="0" smtClean="0">
                <a:solidFill>
                  <a:srgbClr val="7030A0"/>
                </a:solidFill>
              </a:rPr>
              <a:t>	-&gt; Ongoing integration studies (equipment supplies)</a:t>
            </a:r>
          </a:p>
          <a:p>
            <a:pPr marL="444500" indent="-1778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7030A0"/>
                </a:solidFill>
              </a:rPr>
              <a:t>Preliminary schematics of the HV area </a:t>
            </a:r>
            <a:r>
              <a:rPr lang="en-US" sz="1600" dirty="0">
                <a:solidFill>
                  <a:srgbClr val="7030A0"/>
                </a:solidFill>
              </a:rPr>
              <a:t>(GPIB+PIPERADE</a:t>
            </a:r>
            <a:r>
              <a:rPr lang="en-US" sz="1600" dirty="0" smtClean="0">
                <a:solidFill>
                  <a:srgbClr val="7030A0"/>
                </a:solidFill>
              </a:rPr>
              <a:t>) </a:t>
            </a:r>
            <a:r>
              <a:rPr lang="en-US" sz="1600" dirty="0" smtClean="0">
                <a:solidFill>
                  <a:srgbClr val="0000FF"/>
                </a:solidFill>
              </a:rPr>
              <a:t>– L. Maunoury, C. Michel, GANIL</a:t>
            </a:r>
          </a:p>
          <a:p>
            <a:pPr marL="444500" indent="-1778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7030A0"/>
                </a:solidFill>
              </a:rPr>
              <a:t>Ongoing Cooling/Bunching/Trapping tests with GPIB+PIPERADE </a:t>
            </a:r>
            <a:r>
              <a:rPr lang="en-US" sz="1600" i="1" dirty="0" smtClean="0">
                <a:solidFill>
                  <a:srgbClr val="0000FF"/>
                </a:solidFill>
              </a:rPr>
              <a:t>– Talk by A. </a:t>
            </a:r>
            <a:r>
              <a:rPr lang="en-US" sz="1600" i="1" dirty="0" err="1" smtClean="0">
                <a:solidFill>
                  <a:srgbClr val="0000FF"/>
                </a:solidFill>
              </a:rPr>
              <a:t>Husson</a:t>
            </a:r>
            <a:r>
              <a:rPr lang="en-US" sz="1600" i="1" dirty="0" smtClean="0">
                <a:solidFill>
                  <a:srgbClr val="0000FF"/>
                </a:solidFill>
              </a:rPr>
              <a:t>, CENBG</a:t>
            </a:r>
            <a:endParaRPr lang="en-US" sz="1600" i="1" dirty="0">
              <a:solidFill>
                <a:srgbClr val="0000FF"/>
              </a:solidFill>
            </a:endParaRPr>
          </a:p>
          <a:p>
            <a:pPr marL="266700">
              <a:spcAft>
                <a:spcPts val="300"/>
              </a:spcAft>
              <a:tabLst>
                <a:tab pos="533400" algn="l"/>
              </a:tabLst>
            </a:pPr>
            <a:endParaRPr lang="en-US" sz="1600" b="1" dirty="0" smtClean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7030A0"/>
                </a:solidFill>
              </a:rPr>
              <a:t>Experimental </a:t>
            </a:r>
            <a:r>
              <a:rPr lang="en-US" dirty="0" smtClean="0">
                <a:solidFill>
                  <a:srgbClr val="7030A0"/>
                </a:solidFill>
              </a:rPr>
              <a:t>setups integration in the DESIR Hall and </a:t>
            </a:r>
            <a:r>
              <a:rPr lang="en-US" dirty="0">
                <a:solidFill>
                  <a:srgbClr val="7030A0"/>
                </a:solidFill>
              </a:rPr>
              <a:t>beam </a:t>
            </a:r>
            <a:r>
              <a:rPr lang="en-US" dirty="0" smtClean="0">
                <a:solidFill>
                  <a:srgbClr val="7030A0"/>
                </a:solidFill>
              </a:rPr>
              <a:t>requirements </a:t>
            </a:r>
            <a:endParaRPr lang="en-US" dirty="0">
              <a:solidFill>
                <a:srgbClr val="7030A0"/>
              </a:solidFill>
            </a:endParaRPr>
          </a:p>
          <a:p>
            <a:pPr marL="266700">
              <a:spcAft>
                <a:spcPts val="300"/>
              </a:spcAft>
            </a:pPr>
            <a:r>
              <a:rPr lang="en-US" sz="1600" dirty="0" smtClean="0">
                <a:solidFill>
                  <a:srgbClr val="7030A0"/>
                </a:solidFill>
              </a:rPr>
              <a:t>-&gt; GANIL contact person: </a:t>
            </a:r>
            <a:r>
              <a:rPr lang="en-US" sz="1600" dirty="0" smtClean="0">
                <a:solidFill>
                  <a:srgbClr val="0000FF"/>
                </a:solidFill>
              </a:rPr>
              <a:t>L</a:t>
            </a:r>
            <a:r>
              <a:rPr lang="en-US" sz="1600" dirty="0">
                <a:solidFill>
                  <a:srgbClr val="0000FF"/>
                </a:solidFill>
              </a:rPr>
              <a:t>. Maunoury</a:t>
            </a:r>
            <a:r>
              <a:rPr lang="en-US" sz="1600" dirty="0" smtClean="0">
                <a:solidFill>
                  <a:srgbClr val="0000FF"/>
                </a:solidFill>
                <a:sym typeface="Wingdings" panose="05000000000000000000" pitchFamily="2" charset="2"/>
              </a:rPr>
              <a:t>, GANIL</a:t>
            </a:r>
            <a:endParaRPr lang="en-US" sz="1600" b="1" dirty="0" smtClean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266700">
              <a:spcAft>
                <a:spcPts val="300"/>
              </a:spcAft>
              <a:tabLst>
                <a:tab pos="533400" algn="l"/>
              </a:tabLst>
            </a:pPr>
            <a:endParaRPr lang="en-US" sz="1600" b="1" dirty="0" smtClean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266700" indent="-266700">
              <a:spcAft>
                <a:spcPts val="300"/>
              </a:spcAft>
              <a:tabLst>
                <a:tab pos="533400" algn="l"/>
              </a:tabLst>
            </a:pPr>
            <a:r>
              <a:rPr lang="en-US" sz="16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-&gt; </a:t>
            </a:r>
            <a:r>
              <a:rPr lang="en-US" sz="1600" b="1" dirty="0">
                <a:solidFill>
                  <a:srgbClr val="7030A0"/>
                </a:solidFill>
                <a:sym typeface="Wingdings" panose="05000000000000000000" pitchFamily="2" charset="2"/>
              </a:rPr>
              <a:t>Equipment </a:t>
            </a:r>
            <a:r>
              <a:rPr lang="en-US" sz="1600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installation</a:t>
            </a:r>
            <a:r>
              <a:rPr lang="en-US" sz="16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/</a:t>
            </a:r>
            <a:r>
              <a:rPr lang="en-US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commissioning</a:t>
            </a:r>
            <a:r>
              <a:rPr lang="en-US" sz="16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: </a:t>
            </a:r>
            <a:r>
              <a:rPr lang="en-US" sz="1600" b="1" dirty="0" smtClean="0">
                <a:solidFill>
                  <a:srgbClr val="0000FF"/>
                </a:solidFill>
              </a:rPr>
              <a:t>2024</a:t>
            </a:r>
            <a:r>
              <a:rPr lang="en-US" sz="1600" b="1" dirty="0" smtClean="0">
                <a:solidFill>
                  <a:srgbClr val="7030A0"/>
                </a:solidFill>
              </a:rPr>
              <a:t>/</a:t>
            </a:r>
            <a:r>
              <a:rPr lang="en-US" sz="1600" b="1" dirty="0" smtClean="0">
                <a:solidFill>
                  <a:srgbClr val="FF0000"/>
                </a:solidFill>
              </a:rPr>
              <a:t>2025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>
                <a:solidFill>
                  <a:srgbClr val="7030A0"/>
                </a:solidFill>
              </a:rPr>
              <a:t>	</a:t>
            </a:r>
            <a:endParaRPr lang="en-US" sz="1400" dirty="0">
              <a:solidFill>
                <a:srgbClr val="33CC33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5874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403648" y="1700808"/>
            <a:ext cx="7128792" cy="3888432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endParaRPr lang="en-GB" sz="2000" b="1" kern="0" dirty="0" smtClean="0">
              <a:solidFill>
                <a:srgbClr val="C198E0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GB" sz="2000" b="1" kern="0" dirty="0" smtClean="0">
              <a:solidFill>
                <a:srgbClr val="C198E0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GB" sz="2000" b="1" kern="0" dirty="0" smtClean="0">
                <a:solidFill>
                  <a:srgbClr val="E1E1FF"/>
                </a:solidFill>
              </a:rPr>
              <a:t>1 – DESIR experimental hall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GB" sz="2000" b="1" kern="0" dirty="0" smtClean="0">
                <a:solidFill>
                  <a:srgbClr val="E1E1FF"/>
                </a:solidFill>
              </a:rPr>
              <a:t>2 </a:t>
            </a:r>
            <a:r>
              <a:rPr lang="en-GB" sz="2000" b="1" kern="0" dirty="0">
                <a:solidFill>
                  <a:srgbClr val="E1E1FF"/>
                </a:solidFill>
              </a:rPr>
              <a:t>– </a:t>
            </a:r>
            <a:r>
              <a:rPr lang="en-GB" sz="2000" b="1" kern="0" dirty="0" smtClean="0">
                <a:solidFill>
                  <a:srgbClr val="E1E1FF"/>
                </a:solidFill>
              </a:rPr>
              <a:t>Status of the project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GB" sz="2000" b="1" kern="0" dirty="0">
                <a:solidFill>
                  <a:srgbClr val="7030A0"/>
                </a:solidFill>
              </a:rPr>
              <a:t>3</a:t>
            </a:r>
            <a:r>
              <a:rPr lang="en-GB" sz="2000" b="1" kern="0" dirty="0" smtClean="0">
                <a:solidFill>
                  <a:srgbClr val="7030A0"/>
                </a:solidFill>
              </a:rPr>
              <a:t> </a:t>
            </a:r>
            <a:r>
              <a:rPr lang="en-GB" sz="2000" b="1" kern="0" dirty="0">
                <a:solidFill>
                  <a:srgbClr val="7030A0"/>
                </a:solidFill>
              </a:rPr>
              <a:t>– </a:t>
            </a:r>
            <a:r>
              <a:rPr lang="en-GB" sz="2000" b="1" kern="0" dirty="0" smtClean="0">
                <a:solidFill>
                  <a:srgbClr val="7030A0"/>
                </a:solidFill>
              </a:rPr>
              <a:t>Planning</a:t>
            </a:r>
            <a:endParaRPr lang="en-GB" sz="2000" b="1" kern="0" dirty="0">
              <a:solidFill>
                <a:srgbClr val="7030A0"/>
              </a:solidFill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en-GB" sz="2000" b="1" kern="0" dirty="0">
              <a:solidFill>
                <a:srgbClr val="7030A0"/>
              </a:solidFill>
            </a:endParaRPr>
          </a:p>
          <a:p>
            <a:pPr eaLnBrk="0" hangingPunct="0">
              <a:defRPr/>
            </a:pPr>
            <a:endParaRPr lang="en-GB" sz="2000" b="1" kern="0" dirty="0" smtClean="0">
              <a:solidFill>
                <a:srgbClr val="7030A0"/>
              </a:solidFill>
            </a:endParaRPr>
          </a:p>
          <a:p>
            <a:pPr eaLnBrk="0" hangingPunct="0">
              <a:defRPr/>
            </a:pPr>
            <a:endParaRPr lang="en-GB" sz="2000" b="1" kern="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9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planning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79910" y="873690"/>
            <a:ext cx="92296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Infrastructure</a:t>
            </a:r>
            <a:endParaRPr lang="en-US" sz="1600" dirty="0">
              <a:solidFill>
                <a:srgbClr val="7030A0"/>
              </a:solidFill>
            </a:endParaRPr>
          </a:p>
          <a:p>
            <a:pPr marL="723900" lvl="1" indent="-457200">
              <a:spcAft>
                <a:spcPts val="300"/>
              </a:spcAft>
            </a:pPr>
            <a:r>
              <a:rPr lang="en-US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-&gt; </a:t>
            </a:r>
            <a:r>
              <a:rPr lang="en-US" sz="1600" b="1" dirty="0">
                <a:solidFill>
                  <a:srgbClr val="7030A0"/>
                </a:solidFill>
                <a:sym typeface="Wingdings" panose="05000000000000000000" pitchFamily="2" charset="2"/>
              </a:rPr>
              <a:t>Study phase		</a:t>
            </a:r>
            <a:r>
              <a:rPr lang="en-US" sz="16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	</a:t>
            </a:r>
            <a:r>
              <a:rPr lang="en-US" sz="1600" b="1" dirty="0" smtClean="0">
                <a:solidFill>
                  <a:srgbClr val="0000FF"/>
                </a:solidFill>
              </a:rPr>
              <a:t>2021, March. </a:t>
            </a:r>
            <a:r>
              <a:rPr lang="en-US" sz="1400" b="1" dirty="0" smtClean="0">
                <a:solidFill>
                  <a:srgbClr val="0000FF"/>
                </a:solidFill>
              </a:rPr>
              <a:t>(+4m</a:t>
            </a:r>
            <a:r>
              <a:rPr lang="en-US" sz="1400" b="1" dirty="0">
                <a:solidFill>
                  <a:srgbClr val="0000FF"/>
                </a:solidFill>
              </a:rPr>
              <a:t>)</a:t>
            </a:r>
            <a:endParaRPr lang="en-US" sz="16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723900" lvl="1" indent="-457200">
              <a:spcAft>
                <a:spcPts val="300"/>
              </a:spcAft>
            </a:pPr>
            <a:r>
              <a:rPr lang="en-US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-&gt; </a:t>
            </a:r>
            <a:r>
              <a:rPr lang="en-US" sz="1600" dirty="0">
                <a:solidFill>
                  <a:srgbClr val="7030A0"/>
                </a:solidFill>
                <a:sym typeface="Wingdings" panose="05000000000000000000" pitchFamily="2" charset="2"/>
              </a:rPr>
              <a:t>C</a:t>
            </a:r>
            <a:r>
              <a:rPr lang="en-US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onstruction </a:t>
            </a:r>
            <a:r>
              <a:rPr lang="en-US" sz="1600" dirty="0">
                <a:solidFill>
                  <a:srgbClr val="7030A0"/>
                </a:solidFill>
                <a:sym typeface="Wingdings" panose="05000000000000000000" pitchFamily="2" charset="2"/>
              </a:rPr>
              <a:t>phase	</a:t>
            </a:r>
            <a:r>
              <a:rPr lang="en-US" sz="1600" dirty="0" smtClean="0">
                <a:solidFill>
                  <a:srgbClr val="0000FF"/>
                </a:solidFill>
              </a:rPr>
              <a:t>2022 </a:t>
            </a:r>
            <a:r>
              <a:rPr lang="en-US" sz="1600" dirty="0" smtClean="0">
                <a:solidFill>
                  <a:srgbClr val="0000FF"/>
                </a:solidFill>
              </a:rPr>
              <a:t>Jul. </a:t>
            </a:r>
            <a:r>
              <a:rPr lang="en-US" sz="1600" dirty="0" smtClean="0">
                <a:solidFill>
                  <a:srgbClr val="0000FF"/>
                </a:solidFill>
              </a:rPr>
              <a:t>- 2024</a:t>
            </a:r>
            <a:r>
              <a:rPr lang="en-US" sz="1600" dirty="0">
                <a:solidFill>
                  <a:srgbClr val="0000FF"/>
                </a:solidFill>
              </a:rPr>
              <a:t>, </a:t>
            </a:r>
            <a:r>
              <a:rPr lang="en-US" sz="1600" dirty="0" smtClean="0">
                <a:solidFill>
                  <a:srgbClr val="0000FF"/>
                </a:solidFill>
              </a:rPr>
              <a:t>Feb. </a:t>
            </a:r>
            <a:r>
              <a:rPr lang="en-US" sz="1400" dirty="0">
                <a:solidFill>
                  <a:srgbClr val="0000FF"/>
                </a:solidFill>
              </a:rPr>
              <a:t>(+</a:t>
            </a:r>
            <a:r>
              <a:rPr lang="en-US" sz="1400" dirty="0" smtClean="0">
                <a:solidFill>
                  <a:srgbClr val="0000FF"/>
                </a:solidFill>
              </a:rPr>
              <a:t>12m</a:t>
            </a:r>
            <a:r>
              <a:rPr lang="en-US" sz="1400" dirty="0">
                <a:solidFill>
                  <a:srgbClr val="0000FF"/>
                </a:solidFill>
              </a:rPr>
              <a:t>)</a:t>
            </a:r>
          </a:p>
          <a:p>
            <a:pPr marL="723900" lvl="1" indent="-457200">
              <a:spcAft>
                <a:spcPts val="300"/>
              </a:spcAft>
            </a:pPr>
            <a:r>
              <a:rPr lang="en-US" sz="1600" dirty="0">
                <a:solidFill>
                  <a:srgbClr val="7030A0"/>
                </a:solidFill>
                <a:sym typeface="Wingdings" panose="05000000000000000000" pitchFamily="2" charset="2"/>
              </a:rPr>
              <a:t>-&gt; Reception phase  	</a:t>
            </a:r>
            <a:r>
              <a:rPr lang="en-US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	</a:t>
            </a:r>
            <a:r>
              <a:rPr lang="en-US" sz="1600" dirty="0" smtClean="0">
                <a:solidFill>
                  <a:srgbClr val="0000FF"/>
                </a:solidFill>
              </a:rPr>
              <a:t>2024 March -  2025 Feb.</a:t>
            </a:r>
            <a:r>
              <a:rPr lang="en-US" sz="1600" dirty="0">
                <a:solidFill>
                  <a:srgbClr val="0000FF"/>
                </a:solidFill>
              </a:rPr>
              <a:t>	</a:t>
            </a:r>
            <a:endParaRPr lang="en-US" sz="1600" dirty="0" smtClean="0">
              <a:solidFill>
                <a:srgbClr val="0000FF"/>
              </a:solidFill>
            </a:endParaRPr>
          </a:p>
          <a:p>
            <a:pPr marL="723900" lvl="1" indent="-457200">
              <a:spcAft>
                <a:spcPts val="300"/>
              </a:spcAft>
            </a:pPr>
            <a:endParaRPr lang="en-US" sz="1400" dirty="0" smtClean="0">
              <a:solidFill>
                <a:srgbClr val="33CC33"/>
              </a:solidFill>
              <a:sym typeface="Wingdings" panose="05000000000000000000" pitchFamily="2" charset="2"/>
            </a:endParaRPr>
          </a:p>
          <a:p>
            <a:pPr marL="723900" lvl="1" indent="-457200">
              <a:spcAft>
                <a:spcPts val="300"/>
              </a:spcAft>
            </a:pPr>
            <a:r>
              <a:rPr lang="en-US" sz="16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-&gt; Equipment installation: </a:t>
            </a:r>
            <a:r>
              <a:rPr lang="en-US" sz="1600" b="1" dirty="0" smtClean="0">
                <a:solidFill>
                  <a:srgbClr val="0000FF"/>
                </a:solidFill>
              </a:rPr>
              <a:t>2024 (+12m</a:t>
            </a:r>
            <a:r>
              <a:rPr lang="en-US" sz="1600" b="1" dirty="0">
                <a:solidFill>
                  <a:srgbClr val="0000FF"/>
                </a:solidFill>
              </a:rPr>
              <a:t>)</a:t>
            </a:r>
            <a:r>
              <a:rPr lang="en-US" sz="1600" b="1" dirty="0">
                <a:solidFill>
                  <a:srgbClr val="7030A0"/>
                </a:solidFill>
              </a:rPr>
              <a:t>	</a:t>
            </a:r>
            <a:endParaRPr lang="en-US" sz="1400" dirty="0">
              <a:solidFill>
                <a:srgbClr val="33CC33"/>
              </a:solidFill>
              <a:sym typeface="Wingdings" panose="05000000000000000000" pitchFamily="2" charset="2"/>
            </a:endParaRPr>
          </a:p>
          <a:p>
            <a:pPr marL="723900" lvl="1" indent="-457200">
              <a:spcAft>
                <a:spcPts val="300"/>
              </a:spcAft>
            </a:pPr>
            <a:endParaRPr lang="en-US" sz="1400" dirty="0">
              <a:solidFill>
                <a:srgbClr val="33CC33"/>
              </a:solidFill>
              <a:sym typeface="Wingdings" panose="05000000000000000000" pitchFamily="2" charset="2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7030A0"/>
                </a:solidFill>
              </a:rPr>
              <a:t>Safety licensing           </a:t>
            </a:r>
          </a:p>
          <a:p>
            <a:pPr>
              <a:spcAft>
                <a:spcPts val="300"/>
              </a:spcAft>
              <a:tabLst>
                <a:tab pos="266700" algn="l"/>
              </a:tabLst>
            </a:pPr>
            <a:r>
              <a:rPr lang="en-US" sz="1600" dirty="0">
                <a:solidFill>
                  <a:srgbClr val="7030A0"/>
                </a:solidFill>
              </a:rPr>
              <a:t>	</a:t>
            </a:r>
            <a:r>
              <a:rPr lang="en-US" sz="1600" dirty="0" smtClean="0">
                <a:solidFill>
                  <a:srgbClr val="7030A0"/>
                </a:solidFill>
              </a:rPr>
              <a:t>-&gt; </a:t>
            </a:r>
            <a:r>
              <a:rPr lang="en-US" sz="1600" b="1" dirty="0">
                <a:solidFill>
                  <a:srgbClr val="7030A0"/>
                </a:solidFill>
              </a:rPr>
              <a:t>DAM deposit </a:t>
            </a:r>
            <a:r>
              <a:rPr lang="en-US" sz="1600" b="1" dirty="0" smtClean="0">
                <a:solidFill>
                  <a:srgbClr val="7030A0"/>
                </a:solidFill>
              </a:rPr>
              <a:t>			</a:t>
            </a:r>
            <a:r>
              <a:rPr lang="en-US" sz="1600" b="1" dirty="0" smtClean="0">
                <a:solidFill>
                  <a:srgbClr val="0000FF"/>
                </a:solidFill>
              </a:rPr>
              <a:t>2020, Dec </a:t>
            </a:r>
            <a:r>
              <a:rPr lang="en-US" sz="1400" b="1" dirty="0" smtClean="0">
                <a:solidFill>
                  <a:srgbClr val="0000FF"/>
                </a:solidFill>
              </a:rPr>
              <a:t>(+13m</a:t>
            </a:r>
            <a:r>
              <a:rPr lang="en-US" sz="1400" b="1" dirty="0" smtClean="0">
                <a:solidFill>
                  <a:srgbClr val="0000FF"/>
                </a:solidFill>
              </a:rPr>
              <a:t>)</a:t>
            </a:r>
            <a:r>
              <a:rPr lang="en-US" sz="1600" b="1" dirty="0" smtClean="0">
                <a:solidFill>
                  <a:srgbClr val="7030A0"/>
                </a:solidFill>
              </a:rPr>
              <a:t>	</a:t>
            </a:r>
          </a:p>
          <a:p>
            <a:pPr>
              <a:spcAft>
                <a:spcPts val="300"/>
              </a:spcAft>
              <a:tabLst>
                <a:tab pos="266700" algn="l"/>
              </a:tabLst>
            </a:pPr>
            <a:r>
              <a:rPr lang="en-US" sz="1600" b="1" dirty="0">
                <a:solidFill>
                  <a:srgbClr val="7030A0"/>
                </a:solidFill>
              </a:rPr>
              <a:t>	</a:t>
            </a:r>
            <a:r>
              <a:rPr lang="en-US" sz="1600" dirty="0" smtClean="0">
                <a:solidFill>
                  <a:srgbClr val="7030A0"/>
                </a:solidFill>
              </a:rPr>
              <a:t>-&gt; Administrative building </a:t>
            </a:r>
            <a:r>
              <a:rPr lang="en-US" sz="1600" dirty="0" err="1" smtClean="0">
                <a:solidFill>
                  <a:srgbClr val="7030A0"/>
                </a:solidFill>
              </a:rPr>
              <a:t>autho</a:t>
            </a:r>
            <a:r>
              <a:rPr lang="en-US" sz="1600" dirty="0" smtClean="0">
                <a:solidFill>
                  <a:srgbClr val="7030A0"/>
                </a:solidFill>
              </a:rPr>
              <a:t>.	</a:t>
            </a:r>
            <a:r>
              <a:rPr lang="en-US" sz="1600" dirty="0" smtClean="0">
                <a:solidFill>
                  <a:srgbClr val="0000FF"/>
                </a:solidFill>
              </a:rPr>
              <a:t>2022, Aug. </a:t>
            </a:r>
            <a:r>
              <a:rPr lang="en-US" sz="1400" dirty="0" smtClean="0">
                <a:solidFill>
                  <a:srgbClr val="0000FF"/>
                </a:solidFill>
              </a:rPr>
              <a:t>(+11m)</a:t>
            </a:r>
          </a:p>
          <a:p>
            <a:pPr indent="266700">
              <a:spcAft>
                <a:spcPts val="300"/>
              </a:spcAft>
            </a:pPr>
            <a:r>
              <a:rPr lang="en-US" sz="1600" dirty="0" smtClean="0">
                <a:solidFill>
                  <a:srgbClr val="7030A0"/>
                </a:solidFill>
              </a:rPr>
              <a:t>-&gt; </a:t>
            </a:r>
            <a:r>
              <a:rPr lang="en-US" sz="1600" dirty="0">
                <a:solidFill>
                  <a:srgbClr val="7030A0"/>
                </a:solidFill>
              </a:rPr>
              <a:t>DMES deposit 		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2023, June </a:t>
            </a:r>
            <a:r>
              <a:rPr lang="en-US" sz="1400" dirty="0" smtClean="0">
                <a:solidFill>
                  <a:srgbClr val="0000FF"/>
                </a:solidFill>
              </a:rPr>
              <a:t>(+8m)</a:t>
            </a:r>
            <a:endParaRPr lang="en-US" sz="1400" dirty="0" smtClean="0">
              <a:solidFill>
                <a:srgbClr val="0000FF"/>
              </a:solidFill>
            </a:endParaRPr>
          </a:p>
          <a:p>
            <a:pPr indent="266700">
              <a:spcAft>
                <a:spcPts val="300"/>
              </a:spcAft>
            </a:pPr>
            <a:r>
              <a:rPr lang="en-US" sz="1600" dirty="0" smtClean="0">
                <a:solidFill>
                  <a:srgbClr val="7030A0"/>
                </a:solidFill>
              </a:rPr>
              <a:t>-&gt; </a:t>
            </a:r>
            <a:r>
              <a:rPr lang="en-US" sz="1600" b="1" dirty="0" smtClean="0">
                <a:solidFill>
                  <a:srgbClr val="7030A0"/>
                </a:solidFill>
              </a:rPr>
              <a:t>Operating authorization </a:t>
            </a:r>
            <a:r>
              <a:rPr lang="en-US" sz="1600" b="1" dirty="0">
                <a:solidFill>
                  <a:srgbClr val="7030A0"/>
                </a:solidFill>
              </a:rPr>
              <a:t>decree	</a:t>
            </a:r>
            <a:r>
              <a:rPr lang="en-US" sz="1600" b="1" dirty="0">
                <a:solidFill>
                  <a:srgbClr val="FF0000"/>
                </a:solidFill>
              </a:rPr>
              <a:t>2026 </a:t>
            </a:r>
            <a:r>
              <a:rPr lang="en-US" sz="1600" b="1" dirty="0" smtClean="0">
                <a:solidFill>
                  <a:srgbClr val="FF0000"/>
                </a:solidFill>
              </a:rPr>
              <a:t>(+24m</a:t>
            </a:r>
            <a:r>
              <a:rPr lang="en-US" sz="1600" b="1" dirty="0">
                <a:solidFill>
                  <a:srgbClr val="FF0000"/>
                </a:solidFill>
              </a:rPr>
              <a:t>)</a:t>
            </a:r>
            <a:endParaRPr lang="en-US" sz="1600" dirty="0" smtClean="0">
              <a:solidFill>
                <a:srgbClr val="FF0000"/>
              </a:solidFill>
            </a:endParaRPr>
          </a:p>
          <a:p>
            <a:pPr indent="266700">
              <a:spcAft>
                <a:spcPts val="300"/>
              </a:spcAft>
            </a:pPr>
            <a:endParaRPr lang="en-US" sz="1600" dirty="0" smtClean="0">
              <a:solidFill>
                <a:srgbClr val="7030A0"/>
              </a:solidFill>
            </a:endParaRPr>
          </a:p>
          <a:p>
            <a:pPr indent="266700">
              <a:spcAft>
                <a:spcPts val="300"/>
              </a:spcAft>
            </a:pPr>
            <a:endParaRPr lang="en-US" sz="1600" dirty="0">
              <a:solidFill>
                <a:srgbClr val="7030A0"/>
              </a:solidFill>
            </a:endParaRPr>
          </a:p>
          <a:p>
            <a:pPr indent="266700">
              <a:spcAft>
                <a:spcPts val="300"/>
              </a:spcAft>
            </a:pPr>
            <a:r>
              <a:rPr lang="en-US" sz="1600" b="1" dirty="0">
                <a:solidFill>
                  <a:srgbClr val="7030A0"/>
                </a:solidFill>
                <a:sym typeface="Wingdings" panose="05000000000000000000" pitchFamily="2" charset="2"/>
              </a:rPr>
              <a:t>-&gt; </a:t>
            </a:r>
            <a:r>
              <a:rPr lang="en-US" sz="16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Commissioning (stable beams): </a:t>
            </a:r>
            <a:r>
              <a:rPr lang="en-US" sz="1600" b="1" dirty="0">
                <a:solidFill>
                  <a:srgbClr val="7030A0"/>
                </a:solidFill>
                <a:sym typeface="Wingdings" panose="05000000000000000000" pitchFamily="2" charset="2"/>
              </a:rPr>
              <a:t>	</a:t>
            </a:r>
            <a:r>
              <a:rPr lang="en-US" sz="1600" b="1" dirty="0" smtClean="0">
                <a:solidFill>
                  <a:srgbClr val="0000FF"/>
                </a:solidFill>
              </a:rPr>
              <a:t>2025</a:t>
            </a:r>
          </a:p>
          <a:p>
            <a:pPr indent="266700">
              <a:spcAft>
                <a:spcPts val="300"/>
              </a:spcAft>
            </a:pPr>
            <a:r>
              <a:rPr lang="en-US" sz="16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-&gt; </a:t>
            </a:r>
            <a:r>
              <a:rPr lang="en-US" sz="1600" b="1" dirty="0">
                <a:solidFill>
                  <a:srgbClr val="7030A0"/>
                </a:solidFill>
                <a:sym typeface="Wingdings" panose="05000000000000000000" pitchFamily="2" charset="2"/>
              </a:rPr>
              <a:t>First experience </a:t>
            </a:r>
            <a:r>
              <a:rPr lang="en-US" sz="16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with RIBs: </a:t>
            </a:r>
            <a:r>
              <a:rPr lang="en-US" sz="1600" b="1" dirty="0">
                <a:solidFill>
                  <a:srgbClr val="7030A0"/>
                </a:solidFill>
                <a:sym typeface="Wingdings" panose="05000000000000000000" pitchFamily="2" charset="2"/>
              </a:rPr>
              <a:t>	</a:t>
            </a:r>
            <a:r>
              <a:rPr lang="en-US" sz="1600" b="1" dirty="0" smtClean="0">
                <a:solidFill>
                  <a:srgbClr val="0000FF"/>
                </a:solidFill>
              </a:rPr>
              <a:t>2026</a:t>
            </a:r>
            <a:endParaRPr lang="en-US" sz="1600" b="1" dirty="0">
              <a:solidFill>
                <a:srgbClr val="33CC33"/>
              </a:solidFill>
            </a:endParaRPr>
          </a:p>
          <a:p>
            <a:pPr indent="266700">
              <a:spcAft>
                <a:spcPts val="300"/>
              </a:spcAft>
            </a:pPr>
            <a:endParaRPr lang="en-US" sz="1400" b="1" dirty="0">
              <a:solidFill>
                <a:srgbClr val="33CC3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1640" y="534415"/>
            <a:ext cx="6624736" cy="33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Construction (+12 m) </a:t>
            </a:r>
            <a:r>
              <a:rPr lang="en-US" sz="2400" b="1" dirty="0" smtClean="0">
                <a:solidFill>
                  <a:srgbClr val="7030A0"/>
                </a:solidFill>
              </a:rPr>
              <a:t>and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Licensing (+24 m)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900" y="5589240"/>
            <a:ext cx="896448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spcAft>
                <a:spcPts val="300"/>
              </a:spcAft>
            </a:pPr>
            <a:r>
              <a:rPr lang="en-US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=&gt; Project objectives:</a:t>
            </a:r>
          </a:p>
          <a:p>
            <a:pPr indent="534988">
              <a:spcAft>
                <a:spcPts val="300"/>
              </a:spcAft>
            </a:pPr>
            <a:r>
              <a:rPr lang="en-US" sz="1600" b="1" dirty="0" smtClean="0">
                <a:solidFill>
                  <a:srgbClr val="7030A0"/>
                </a:solidFill>
              </a:rPr>
              <a:t>- </a:t>
            </a:r>
            <a:r>
              <a:rPr lang="en-US" sz="1600" b="1" dirty="0">
                <a:solidFill>
                  <a:srgbClr val="7030A0"/>
                </a:solidFill>
              </a:rPr>
              <a:t>do our best to shorten the safety licensing procedure </a:t>
            </a:r>
          </a:p>
          <a:p>
            <a:pPr indent="534988">
              <a:spcAft>
                <a:spcPts val="300"/>
              </a:spcAft>
              <a:tabLst>
                <a:tab pos="627063" algn="l"/>
              </a:tabLst>
            </a:pPr>
            <a:r>
              <a:rPr lang="en-US" sz="1600" b="1" dirty="0" smtClean="0">
                <a:solidFill>
                  <a:srgbClr val="7030A0"/>
                </a:solidFill>
              </a:rPr>
              <a:t>- </a:t>
            </a:r>
            <a:r>
              <a:rPr lang="en-US" sz="1600" b="1" dirty="0" smtClean="0">
                <a:solidFill>
                  <a:srgbClr val="7030A0"/>
                </a:solidFill>
              </a:rPr>
              <a:t>secure the budget (EQUIPEX prolongation) and construct the building </a:t>
            </a:r>
            <a:r>
              <a:rPr lang="en-US" sz="1600" b="1" dirty="0" smtClean="0">
                <a:solidFill>
                  <a:srgbClr val="7030A0"/>
                </a:solidFill>
              </a:rPr>
              <a:t>asap</a:t>
            </a:r>
            <a:endParaRPr lang="en-US" sz="1600" b="1" dirty="0" smtClean="0">
              <a:solidFill>
                <a:srgbClr val="7030A0"/>
              </a:solidFill>
            </a:endParaRPr>
          </a:p>
        </p:txBody>
      </p:sp>
      <p:sp>
        <p:nvSpPr>
          <p:cNvPr id="13" name="Parenthèse fermante 12"/>
          <p:cNvSpPr/>
          <p:nvPr/>
        </p:nvSpPr>
        <p:spPr>
          <a:xfrm>
            <a:off x="5724128" y="1628800"/>
            <a:ext cx="1368152" cy="1928354"/>
          </a:xfrm>
          <a:prstGeom prst="rightBracket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90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2708920"/>
            <a:ext cx="5878532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GB" sz="3600" b="1" kern="0" dirty="0" smtClean="0">
                <a:solidFill>
                  <a:srgbClr val="7030A0"/>
                </a:solidFill>
              </a:rPr>
              <a:t>Thanks for your attention </a:t>
            </a:r>
            <a:endParaRPr lang="en-GB" sz="3600" b="1" kern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1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Facility layout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55" b="6534"/>
          <a:stretch/>
        </p:blipFill>
        <p:spPr bwMode="auto">
          <a:xfrm>
            <a:off x="0" y="1127156"/>
            <a:ext cx="9183857" cy="482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326372" y="424632"/>
            <a:ext cx="6531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</a:rPr>
              <a:t>A new facility dedicated to high-precision studies with very low-energy RIBs </a:t>
            </a:r>
            <a:r>
              <a:rPr lang="en-GB" sz="2000" b="1" dirty="0" smtClean="0">
                <a:solidFill>
                  <a:srgbClr val="7030A0"/>
                </a:solidFill>
              </a:rPr>
              <a:t>(2026)</a:t>
            </a:r>
            <a:endParaRPr lang="en-GB" sz="2000" b="1" dirty="0">
              <a:solidFill>
                <a:srgbClr val="7030A0"/>
              </a:solidFill>
            </a:endParaRPr>
          </a:p>
          <a:p>
            <a:pPr algn="ctr"/>
            <a:endParaRPr lang="en-GB" sz="2000" b="1" dirty="0">
              <a:solidFill>
                <a:srgbClr val="7030A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958" y="4445076"/>
            <a:ext cx="4302968" cy="134019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808385" y="1244835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FF00"/>
                </a:solidFill>
              </a:rPr>
              <a:t>DESIR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64611" y="1637541"/>
            <a:ext cx="3339440" cy="923330"/>
          </a:xfrm>
          <a:prstGeom prst="rect">
            <a:avLst/>
          </a:prstGeom>
          <a:solidFill>
            <a:srgbClr val="FFE7E7">
              <a:alpha val="49804"/>
            </a:srgb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Fusion-evaporation / DIT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  Refractory elements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        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baseline="30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-LEB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Ellipse 29"/>
          <p:cNvSpPr/>
          <p:nvPr/>
        </p:nvSpPr>
        <p:spPr>
          <a:xfrm rot="19008905">
            <a:off x="3546918" y="1405344"/>
            <a:ext cx="2329055" cy="128791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3615714" y="3175386"/>
            <a:ext cx="2064989" cy="646331"/>
          </a:xfrm>
          <a:prstGeom prst="rect">
            <a:avLst/>
          </a:prstGeom>
          <a:solidFill>
            <a:srgbClr val="E1E1FF">
              <a:alpha val="40000"/>
            </a:srgbClr>
          </a:solidFill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00FF"/>
                </a:solidFill>
              </a:rPr>
              <a:t>Fragmentation</a:t>
            </a:r>
          </a:p>
          <a:p>
            <a:r>
              <a:rPr lang="fr-FR" dirty="0" smtClean="0">
                <a:solidFill>
                  <a:srgbClr val="0000FF"/>
                </a:solidFill>
                <a:sym typeface="Wingdings" panose="05000000000000000000" pitchFamily="2" charset="2"/>
              </a:rPr>
              <a:t>           </a:t>
            </a:r>
            <a:r>
              <a:rPr lang="fr-FR" dirty="0" smtClean="0">
                <a:solidFill>
                  <a:srgbClr val="0000FF"/>
                </a:solidFill>
              </a:rPr>
              <a:t>SPIRAL1</a:t>
            </a:r>
            <a:endParaRPr lang="fr-FR" dirty="0">
              <a:solidFill>
                <a:srgbClr val="0000FF"/>
              </a:solidFill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 flipV="1">
            <a:off x="3291718" y="2560493"/>
            <a:ext cx="612321" cy="661808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 flipV="1">
            <a:off x="4898512" y="2646386"/>
            <a:ext cx="660462" cy="490023"/>
          </a:xfrm>
          <a:prstGeom prst="straightConnector1">
            <a:avLst/>
          </a:prstGeom>
          <a:ln w="889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420319" y="6124350"/>
            <a:ext cx="65822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solidFill>
                  <a:srgbClr val="7030A0"/>
                </a:solidFill>
              </a:rPr>
              <a:t>Expected 1+ </a:t>
            </a:r>
            <a:r>
              <a:rPr lang="en-GB" sz="1600" b="1" dirty="0">
                <a:solidFill>
                  <a:srgbClr val="7030A0"/>
                </a:solidFill>
              </a:rPr>
              <a:t>RIB intensities: </a:t>
            </a:r>
            <a:r>
              <a:rPr lang="en-GB" sz="1600" b="1" i="1" dirty="0">
                <a:solidFill>
                  <a:srgbClr val="7030A0"/>
                </a:solidFill>
              </a:rPr>
              <a:t>https://u.ganil-spiral2.eu/chartbeams/</a:t>
            </a:r>
            <a:endParaRPr lang="en-GB" sz="1600" i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7601" y="4397005"/>
            <a:ext cx="8515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smtClean="0">
                <a:solidFill>
                  <a:srgbClr val="7030A0"/>
                </a:solidFill>
              </a:rPr>
              <a:t>ARTELIA</a:t>
            </a:r>
            <a:endParaRPr lang="en-GB" sz="12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88603"/>
            <a:ext cx="430506" cy="43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cteur droit avec flèche 14"/>
          <p:cNvCxnSpPr>
            <a:stCxn id="16" idx="2"/>
          </p:cNvCxnSpPr>
          <p:nvPr/>
        </p:nvCxnSpPr>
        <p:spPr>
          <a:xfrm>
            <a:off x="847961" y="3747471"/>
            <a:ext cx="194105" cy="67004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5955" y="3162696"/>
            <a:ext cx="1544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smtClean="0">
                <a:solidFill>
                  <a:srgbClr val="7030A0"/>
                </a:solidFill>
              </a:rPr>
              <a:t>ESR/</a:t>
            </a:r>
            <a:r>
              <a:rPr lang="fr-FR" sz="1600" dirty="0" err="1" smtClean="0">
                <a:solidFill>
                  <a:srgbClr val="7030A0"/>
                </a:solidFill>
              </a:rPr>
              <a:t>EquipEx</a:t>
            </a:r>
            <a:r>
              <a:rPr lang="fr-FR" sz="1600" dirty="0" smtClean="0">
                <a:solidFill>
                  <a:srgbClr val="7030A0"/>
                </a:solidFill>
              </a:rPr>
              <a:t>+</a:t>
            </a:r>
          </a:p>
          <a:p>
            <a:pPr algn="ctr"/>
            <a:r>
              <a:rPr lang="fr-FR" sz="1600" dirty="0" smtClean="0">
                <a:solidFill>
                  <a:srgbClr val="7030A0"/>
                </a:solidFill>
              </a:rPr>
              <a:t>NEWGAIN</a:t>
            </a:r>
          </a:p>
        </p:txBody>
      </p:sp>
    </p:spTree>
    <p:extLst>
      <p:ext uri="{BB962C8B-B14F-4D97-AF65-F5344CB8AC3E}">
        <p14:creationId xmlns:p14="http://schemas.microsoft.com/office/powerpoint/2010/main" val="313955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403648" y="1700808"/>
            <a:ext cx="7128792" cy="3888432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endParaRPr lang="en-GB" sz="2000" b="1" kern="0" dirty="0" smtClean="0">
              <a:solidFill>
                <a:srgbClr val="C198E0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GB" sz="2000" b="1" kern="0" dirty="0" smtClean="0">
              <a:solidFill>
                <a:srgbClr val="C198E0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GB" sz="2000" b="1" kern="0" dirty="0" smtClean="0">
                <a:solidFill>
                  <a:srgbClr val="7030A0"/>
                </a:solidFill>
              </a:rPr>
              <a:t>1 – DESIR Scientific program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GB" sz="2000" b="1" kern="0" dirty="0">
                <a:solidFill>
                  <a:srgbClr val="E1E1FF"/>
                </a:solidFill>
              </a:rPr>
              <a:t>2 – Status of the SPIRAL2-DESIR project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GB" sz="2000" b="1" kern="0" dirty="0" smtClean="0">
                <a:solidFill>
                  <a:srgbClr val="E1E1FF"/>
                </a:solidFill>
              </a:rPr>
              <a:t>3 </a:t>
            </a:r>
            <a:r>
              <a:rPr lang="en-GB" sz="2000" b="1" kern="0" dirty="0">
                <a:solidFill>
                  <a:srgbClr val="E1E1FF"/>
                </a:solidFill>
              </a:rPr>
              <a:t>– </a:t>
            </a:r>
            <a:r>
              <a:rPr lang="en-GB" sz="2000" b="1" kern="0" dirty="0" smtClean="0">
                <a:solidFill>
                  <a:srgbClr val="E1E1FF"/>
                </a:solidFill>
              </a:rPr>
              <a:t>Planning</a:t>
            </a:r>
            <a:endParaRPr lang="en-GB" sz="2000" b="1" kern="0" dirty="0">
              <a:solidFill>
                <a:srgbClr val="E1E1FF"/>
              </a:solidFill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en-GB" sz="2000" b="1" kern="0" dirty="0">
              <a:solidFill>
                <a:srgbClr val="7030A0"/>
              </a:solidFill>
            </a:endParaRPr>
          </a:p>
          <a:p>
            <a:pPr eaLnBrk="0" hangingPunct="0">
              <a:defRPr/>
            </a:pPr>
            <a:endParaRPr lang="en-GB" sz="2000" b="1" kern="0" dirty="0" smtClean="0">
              <a:solidFill>
                <a:srgbClr val="7030A0"/>
              </a:solidFill>
            </a:endParaRPr>
          </a:p>
          <a:p>
            <a:pPr eaLnBrk="0" hangingPunct="0">
              <a:defRPr/>
            </a:pPr>
            <a:endParaRPr lang="en-GB" sz="2000" b="1" kern="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23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DESIR Scientific program</a:t>
            </a:r>
            <a:endParaRPr lang="fr-FR" dirty="0"/>
          </a:p>
        </p:txBody>
      </p:sp>
      <p:pic>
        <p:nvPicPr>
          <p:cNvPr id="4" name="Picture 2" descr="C:\Documents and Settings\thomasjc\Bureau\DESIR\Meetings\2011\Symposium_Fr_Jp\Screen shot 2011-01-03 at 13.29.3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0" t="912" r="1544" b="456"/>
          <a:stretch>
            <a:fillRect/>
          </a:stretch>
        </p:blipFill>
        <p:spPr bwMode="auto">
          <a:xfrm>
            <a:off x="1848776" y="2005757"/>
            <a:ext cx="6737383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6"/>
          <p:cNvSpPr/>
          <p:nvPr/>
        </p:nvSpPr>
        <p:spPr bwMode="auto">
          <a:xfrm rot="19631431">
            <a:off x="7127657" y="2200706"/>
            <a:ext cx="1714868" cy="460212"/>
          </a:xfrm>
          <a:prstGeom prst="ellipse">
            <a:avLst/>
          </a:prstGeom>
          <a:solidFill>
            <a:srgbClr val="FF0000">
              <a:alpha val="24000"/>
            </a:srgbClr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Ellipse 8"/>
          <p:cNvSpPr/>
          <p:nvPr/>
        </p:nvSpPr>
        <p:spPr bwMode="auto">
          <a:xfrm rot="19552545">
            <a:off x="3155305" y="4093377"/>
            <a:ext cx="2263155" cy="329982"/>
          </a:xfrm>
          <a:prstGeom prst="ellipse">
            <a:avLst/>
          </a:prstGeom>
          <a:solidFill>
            <a:srgbClr val="FF0000">
              <a:alpha val="24000"/>
            </a:srgbClr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627588" y="2320814"/>
            <a:ext cx="761994" cy="338554"/>
          </a:xfrm>
          <a:prstGeom prst="rect">
            <a:avLst/>
          </a:prstGeom>
          <a:solidFill>
            <a:srgbClr val="FF0000">
              <a:alpha val="27000"/>
            </a:srgbClr>
          </a:solidFill>
          <a:ln w="38100" cmpd="sng">
            <a:solidFill>
              <a:srgbClr val="FF0000"/>
            </a:solidFill>
            <a:prstDash val="sysDash"/>
          </a:ln>
        </p:spPr>
        <p:txBody>
          <a:bodyPr wrap="none" lIns="36000" rIns="36000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S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3</a:t>
            </a:r>
            <a:r>
              <a:rPr lang="en-US" sz="1600" b="1" dirty="0" smtClean="0">
                <a:solidFill>
                  <a:srgbClr val="FF0000"/>
                </a:solidFill>
              </a:rPr>
              <a:t>-LEB</a:t>
            </a:r>
          </a:p>
        </p:txBody>
      </p:sp>
      <p:sp>
        <p:nvSpPr>
          <p:cNvPr id="11" name="Ellipse 10"/>
          <p:cNvSpPr/>
          <p:nvPr/>
        </p:nvSpPr>
        <p:spPr bwMode="auto">
          <a:xfrm rot="19380000">
            <a:off x="1801369" y="5494876"/>
            <a:ext cx="1982235" cy="330142"/>
          </a:xfrm>
          <a:prstGeom prst="ellipse">
            <a:avLst/>
          </a:prstGeom>
          <a:solidFill>
            <a:srgbClr val="00FFFF">
              <a:alpha val="27000"/>
            </a:srgbClr>
          </a:solidFill>
          <a:ln w="38100" cap="flat" cmpd="sng" algn="ctr">
            <a:solidFill>
              <a:srgbClr val="00FF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55474" y="4133110"/>
            <a:ext cx="936722" cy="338554"/>
          </a:xfrm>
          <a:prstGeom prst="rect">
            <a:avLst/>
          </a:prstGeom>
          <a:solidFill>
            <a:srgbClr val="00FFFF">
              <a:alpha val="27000"/>
            </a:srgbClr>
          </a:solidFill>
          <a:ln w="38100" cmpd="sng">
            <a:solidFill>
              <a:srgbClr val="3366FF"/>
            </a:solidFill>
            <a:prstDash val="sysDash"/>
          </a:ln>
        </p:spPr>
        <p:txBody>
          <a:bodyPr wrap="none" lIns="36000" rIns="36000" rtlCol="0" anchor="ctr" anchorCtr="0">
            <a:spAutoFit/>
          </a:bodyPr>
          <a:lstStyle/>
          <a:p>
            <a:r>
              <a:rPr lang="en-US" sz="1600" b="1" dirty="0" smtClean="0">
                <a:solidFill>
                  <a:srgbClr val="3366FF"/>
                </a:solidFill>
              </a:rPr>
              <a:t>SPIRAL1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62846" y="2882231"/>
            <a:ext cx="12073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VHE-SHE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9" name="Connecteur droit avec flèche 18"/>
          <p:cNvCxnSpPr>
            <a:stCxn id="10" idx="3"/>
            <a:endCxn id="7" idx="1"/>
          </p:cNvCxnSpPr>
          <p:nvPr/>
        </p:nvCxnSpPr>
        <p:spPr>
          <a:xfrm>
            <a:off x="6389582" y="2490091"/>
            <a:ext cx="997766" cy="1324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1883171" y="4325814"/>
            <a:ext cx="2113311" cy="2055513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501571" y="3933055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Verdana" pitchFamily="34" charset="0"/>
                <a:cs typeface="Arial" charset="0"/>
              </a:rPr>
              <a:t>N~Z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47992" y="5117793"/>
            <a:ext cx="15297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CCFF"/>
                </a:solidFill>
                <a:latin typeface="Verdana" pitchFamily="34" charset="0"/>
                <a:cs typeface="Arial" charset="0"/>
              </a:rPr>
              <a:t>medium mass nuclei  </a:t>
            </a:r>
          </a:p>
        </p:txBody>
      </p:sp>
      <p:cxnSp>
        <p:nvCxnSpPr>
          <p:cNvPr id="23" name="Connecteur droit avec flèche 22"/>
          <p:cNvCxnSpPr>
            <a:stCxn id="12" idx="3"/>
          </p:cNvCxnSpPr>
          <p:nvPr/>
        </p:nvCxnSpPr>
        <p:spPr>
          <a:xfrm>
            <a:off x="1292196" y="4302387"/>
            <a:ext cx="1236721" cy="1375293"/>
          </a:xfrm>
          <a:prstGeom prst="straightConnector1">
            <a:avLst/>
          </a:prstGeom>
          <a:ln w="28575"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17637" y="587615"/>
            <a:ext cx="82141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3" indent="-182563">
              <a:buSzPct val="90000"/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rgbClr val="7030A0"/>
                </a:solidFill>
              </a:rPr>
              <a:t> High precision nuclear physics studies with high quality low-energy RIBs</a:t>
            </a:r>
          </a:p>
          <a:p>
            <a:pPr lvl="1">
              <a:buSzPct val="70000"/>
            </a:pPr>
            <a:r>
              <a:rPr lang="en-GB" sz="1600" dirty="0" smtClean="0">
                <a:solidFill>
                  <a:srgbClr val="7030A0"/>
                </a:solidFill>
              </a:rPr>
              <a:t>-&gt; nuclear structure, exotic decay modes, fundamental interactions</a:t>
            </a:r>
          </a:p>
          <a:p>
            <a:pPr lvl="1">
              <a:spcAft>
                <a:spcPts val="600"/>
              </a:spcAft>
              <a:buSzPct val="70000"/>
            </a:pPr>
            <a:r>
              <a:rPr lang="en-GB" sz="1600" dirty="0" smtClean="0">
                <a:solidFill>
                  <a:srgbClr val="7030A0"/>
                </a:solidFill>
              </a:rPr>
              <a:t>-&gt; interdisciplinary research?</a:t>
            </a:r>
          </a:p>
          <a:p>
            <a:pPr marL="285750" indent="-285750">
              <a:spcAft>
                <a:spcPts val="600"/>
              </a:spcAft>
              <a:buSzPct val="90000"/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rgbClr val="7030A0"/>
                </a:solidFill>
              </a:rPr>
              <a:t>User facility: DESIR Collaboration Council  - GANISOL - ISOL France</a:t>
            </a:r>
          </a:p>
          <a:p>
            <a:pPr marL="285750" indent="-285750">
              <a:spcAft>
                <a:spcPts val="600"/>
              </a:spcAft>
              <a:buSzPct val="90000"/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rgbClr val="7030A0"/>
                </a:solidFill>
              </a:rPr>
              <a:t>Physics program (</a:t>
            </a:r>
            <a:r>
              <a:rPr lang="en-GB" dirty="0" err="1" smtClean="0">
                <a:solidFill>
                  <a:srgbClr val="7030A0"/>
                </a:solidFill>
              </a:rPr>
              <a:t>LoIs</a:t>
            </a:r>
            <a:r>
              <a:rPr lang="en-GB" dirty="0" smtClean="0">
                <a:solidFill>
                  <a:srgbClr val="7030A0"/>
                </a:solidFill>
              </a:rPr>
              <a:t>) driven by </a:t>
            </a:r>
            <a:r>
              <a:rPr lang="en-GB" dirty="0" smtClean="0">
                <a:solidFill>
                  <a:srgbClr val="0000FF"/>
                </a:solidFill>
              </a:rPr>
              <a:t>RIBs expected from </a:t>
            </a:r>
            <a:r>
              <a:rPr lang="en-GB" dirty="0" smtClean="0">
                <a:solidFill>
                  <a:srgbClr val="00FFFF"/>
                </a:solidFill>
              </a:rPr>
              <a:t>SPIRAL1</a:t>
            </a:r>
            <a:r>
              <a:rPr lang="en-GB" dirty="0" smtClean="0">
                <a:solidFill>
                  <a:srgbClr val="0000FF"/>
                </a:solidFill>
              </a:rPr>
              <a:t> and </a:t>
            </a:r>
            <a:r>
              <a:rPr lang="en-GB" dirty="0" smtClean="0">
                <a:solidFill>
                  <a:srgbClr val="FF0000"/>
                </a:solidFill>
              </a:rPr>
              <a:t>S</a:t>
            </a:r>
            <a:r>
              <a:rPr lang="en-GB" baseline="30000" dirty="0" smtClean="0">
                <a:solidFill>
                  <a:srgbClr val="FF0000"/>
                </a:solidFill>
              </a:rPr>
              <a:t>3</a:t>
            </a:r>
            <a:r>
              <a:rPr lang="en-GB" dirty="0" smtClean="0">
                <a:solidFill>
                  <a:srgbClr val="FF0000"/>
                </a:solidFill>
              </a:rPr>
              <a:t>-LEB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588" y="4157545"/>
            <a:ext cx="3491880" cy="228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2953844" y="3467696"/>
            <a:ext cx="14590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n-deficient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 flipH="1">
            <a:off x="4405334" y="2679974"/>
            <a:ext cx="1236277" cy="12475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 bwMode="auto">
          <a:xfrm rot="19380000">
            <a:off x="3198127" y="4512547"/>
            <a:ext cx="775238" cy="398170"/>
          </a:xfrm>
          <a:prstGeom prst="ellipse">
            <a:avLst/>
          </a:prstGeom>
          <a:solidFill>
            <a:srgbClr val="00FFFF">
              <a:alpha val="27000"/>
            </a:srgbClr>
          </a:solidFill>
          <a:ln w="38100" cap="flat" cmpd="sng" algn="ctr">
            <a:solidFill>
              <a:srgbClr val="00FF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706" y="2330099"/>
            <a:ext cx="49907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-&gt; Talks by O. Bajeat and V. </a:t>
            </a:r>
            <a:r>
              <a:rPr lang="en-US" sz="1600" i="1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Bosquet</a:t>
            </a:r>
            <a:r>
              <a:rPr lang="en-US" sz="1600" i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 (SPIRAL1 dev.)</a:t>
            </a:r>
          </a:p>
          <a:p>
            <a:r>
              <a:rPr lang="en-US" sz="1600" i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-&gt; by J. Romans (S</a:t>
            </a:r>
            <a:r>
              <a:rPr lang="en-US" sz="1600" i="1" baseline="30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3</a:t>
            </a:r>
            <a:r>
              <a:rPr lang="en-US" sz="1600" i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-LEB commissioning) </a:t>
            </a:r>
          </a:p>
          <a:p>
            <a:r>
              <a:rPr lang="en-US" sz="1600" i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-&gt; by V. </a:t>
            </a:r>
            <a:r>
              <a:rPr lang="en-US" sz="1600" i="1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Manea</a:t>
            </a:r>
            <a:r>
              <a:rPr lang="en-US" sz="1600" i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, S. Grevy (fast gas cells for S</a:t>
            </a:r>
            <a:r>
              <a:rPr lang="en-US" sz="1600" i="1" baseline="30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3</a:t>
            </a:r>
            <a:r>
              <a:rPr lang="en-US" sz="1600" i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-LEB)</a:t>
            </a:r>
            <a:endParaRPr lang="en-GB" sz="1600" i="1" dirty="0"/>
          </a:p>
        </p:txBody>
      </p:sp>
      <p:cxnSp>
        <p:nvCxnSpPr>
          <p:cNvPr id="39" name="Connecteur droit avec flèche 38"/>
          <p:cNvCxnSpPr>
            <a:stCxn id="12" idx="3"/>
            <a:endCxn id="33" idx="0"/>
          </p:cNvCxnSpPr>
          <p:nvPr/>
        </p:nvCxnSpPr>
        <p:spPr>
          <a:xfrm>
            <a:off x="1292196" y="4302387"/>
            <a:ext cx="2173738" cy="250249"/>
          </a:xfrm>
          <a:prstGeom prst="straightConnector1">
            <a:avLst/>
          </a:prstGeom>
          <a:ln w="28575"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09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DESIR Physics program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12987" r="3612" b="12987"/>
          <a:stretch/>
        </p:blipFill>
        <p:spPr>
          <a:xfrm>
            <a:off x="-24275" y="1597783"/>
            <a:ext cx="9116270" cy="4375809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3362633" y="2973965"/>
            <a:ext cx="1515397" cy="12502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ZoneTexte 5"/>
          <p:cNvSpPr txBox="1"/>
          <p:nvPr/>
        </p:nvSpPr>
        <p:spPr>
          <a:xfrm>
            <a:off x="1561368" y="5334307"/>
            <a:ext cx="3010632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Beam purification </a:t>
            </a:r>
          </a:p>
          <a:p>
            <a:pPr algn="ctr"/>
            <a:r>
              <a:rPr lang="en-GB" sz="1600" b="1" dirty="0">
                <a:solidFill>
                  <a:srgbClr val="FF0000"/>
                </a:solidFill>
              </a:rPr>
              <a:t>and </a:t>
            </a:r>
            <a:r>
              <a:rPr lang="en-GB" sz="1600" b="1" dirty="0" smtClean="0">
                <a:solidFill>
                  <a:srgbClr val="FF0000"/>
                </a:solidFill>
              </a:rPr>
              <a:t>preparation</a:t>
            </a:r>
          </a:p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(</a:t>
            </a:r>
            <a:r>
              <a:rPr lang="fr-FR" sz="1600" b="1" dirty="0" err="1" smtClean="0">
                <a:solidFill>
                  <a:srgbClr val="FF0000"/>
                </a:solidFill>
              </a:rPr>
              <a:t>Cooling</a:t>
            </a:r>
            <a:r>
              <a:rPr lang="fr-FR" sz="1600" b="1" dirty="0" smtClean="0">
                <a:solidFill>
                  <a:srgbClr val="FF0000"/>
                </a:solidFill>
              </a:rPr>
              <a:t>/</a:t>
            </a:r>
            <a:r>
              <a:rPr lang="fr-FR" sz="1600" b="1" dirty="0" err="1" smtClean="0">
                <a:solidFill>
                  <a:srgbClr val="FF0000"/>
                </a:solidFill>
              </a:rPr>
              <a:t>Bunching</a:t>
            </a:r>
            <a:r>
              <a:rPr lang="fr-FR" sz="1600" b="1" dirty="0" smtClean="0">
                <a:solidFill>
                  <a:srgbClr val="FF0000"/>
                </a:solidFill>
              </a:rPr>
              <a:t>/</a:t>
            </a:r>
            <a:r>
              <a:rPr lang="fr-FR" sz="1600" b="1" dirty="0" err="1" smtClean="0">
                <a:solidFill>
                  <a:srgbClr val="FF0000"/>
                </a:solidFill>
              </a:rPr>
              <a:t>Trapping</a:t>
            </a:r>
            <a:r>
              <a:rPr lang="fr-FR" sz="1600" b="1" dirty="0" smtClean="0">
                <a:solidFill>
                  <a:srgbClr val="FF0000"/>
                </a:solidFill>
              </a:rPr>
              <a:t>)</a:t>
            </a:r>
            <a:endParaRPr lang="en-GB" sz="1600" b="1" dirty="0" smtClean="0">
              <a:solidFill>
                <a:srgbClr val="FF0000"/>
              </a:solidFill>
            </a:endParaRPr>
          </a:p>
        </p:txBody>
      </p:sp>
      <p:cxnSp>
        <p:nvCxnSpPr>
          <p:cNvPr id="7" name="Connecteur droit 6"/>
          <p:cNvCxnSpPr>
            <a:stCxn id="6" idx="0"/>
          </p:cNvCxnSpPr>
          <p:nvPr/>
        </p:nvCxnSpPr>
        <p:spPr>
          <a:xfrm flipV="1">
            <a:off x="3066684" y="3778859"/>
            <a:ext cx="1142610" cy="15554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4390483" y="2259210"/>
            <a:ext cx="1550138" cy="110612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cxnSp>
        <p:nvCxnSpPr>
          <p:cNvPr id="9" name="Connecteur droit 8"/>
          <p:cNvCxnSpPr>
            <a:stCxn id="8" idx="1"/>
          </p:cNvCxnSpPr>
          <p:nvPr/>
        </p:nvCxnSpPr>
        <p:spPr>
          <a:xfrm flipH="1" flipV="1">
            <a:off x="4338478" y="1936034"/>
            <a:ext cx="279017" cy="48516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453475" y="1348350"/>
            <a:ext cx="1370888" cy="584775"/>
          </a:xfrm>
          <a:prstGeom prst="rect">
            <a:avLst/>
          </a:prstGeom>
          <a:solidFill>
            <a:srgbClr val="99FF99"/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33CC33"/>
                </a:solidFill>
              </a:rPr>
              <a:t>Ion </a:t>
            </a:r>
            <a:r>
              <a:rPr lang="en-GB" sz="1600" b="1" dirty="0" smtClean="0">
                <a:solidFill>
                  <a:srgbClr val="33CC33"/>
                </a:solidFill>
              </a:rPr>
              <a:t>trapping</a:t>
            </a:r>
          </a:p>
          <a:p>
            <a:pPr algn="ctr"/>
            <a:r>
              <a:rPr lang="en-GB" sz="1600" b="1" i="1" dirty="0" smtClean="0">
                <a:solidFill>
                  <a:srgbClr val="33CC33"/>
                </a:solidFill>
              </a:rPr>
              <a:t>DETRAP</a:t>
            </a:r>
            <a:endParaRPr lang="en-GB" sz="1600" b="1" i="1" dirty="0">
              <a:solidFill>
                <a:srgbClr val="33CC33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 rot="920500">
            <a:off x="5842744" y="3407812"/>
            <a:ext cx="1363448" cy="704625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ZoneTexte 12"/>
          <p:cNvSpPr txBox="1"/>
          <p:nvPr/>
        </p:nvSpPr>
        <p:spPr>
          <a:xfrm>
            <a:off x="7604796" y="3062346"/>
            <a:ext cx="153920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00FF"/>
                </a:solidFill>
              </a:rPr>
              <a:t>Laser </a:t>
            </a:r>
          </a:p>
          <a:p>
            <a:pPr algn="ctr"/>
            <a:r>
              <a:rPr lang="en-GB" sz="1600" b="1" dirty="0" smtClean="0">
                <a:solidFill>
                  <a:srgbClr val="0000FF"/>
                </a:solidFill>
              </a:rPr>
              <a:t>Spectroscopy</a:t>
            </a:r>
          </a:p>
          <a:p>
            <a:pPr algn="ctr"/>
            <a:r>
              <a:rPr lang="en-GB" sz="1600" b="1" i="1" dirty="0" smtClean="0">
                <a:solidFill>
                  <a:srgbClr val="0000FF"/>
                </a:solidFill>
              </a:rPr>
              <a:t>LUMIERE</a:t>
            </a:r>
            <a:endParaRPr lang="en-GB" sz="1600" b="1" i="1" dirty="0">
              <a:solidFill>
                <a:srgbClr val="0000FF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 rot="622858">
            <a:off x="4973192" y="3948187"/>
            <a:ext cx="1450634" cy="844867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ZoneTexte 15"/>
          <p:cNvSpPr txBox="1"/>
          <p:nvPr/>
        </p:nvSpPr>
        <p:spPr>
          <a:xfrm>
            <a:off x="4746329" y="5050262"/>
            <a:ext cx="1558742" cy="830997"/>
          </a:xfrm>
          <a:prstGeom prst="rect">
            <a:avLst/>
          </a:prstGeom>
          <a:solidFill>
            <a:srgbClr val="E1E1FF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7030A0"/>
                </a:solidFill>
              </a:rPr>
              <a:t>Decay </a:t>
            </a:r>
          </a:p>
          <a:p>
            <a:pPr algn="ctr"/>
            <a:r>
              <a:rPr lang="en-GB" sz="1600" b="1" dirty="0" smtClean="0">
                <a:solidFill>
                  <a:srgbClr val="7030A0"/>
                </a:solidFill>
              </a:rPr>
              <a:t>Spectroscopy</a:t>
            </a:r>
          </a:p>
          <a:p>
            <a:pPr algn="ctr"/>
            <a:r>
              <a:rPr lang="en-GB" sz="1600" b="1" i="1" dirty="0" smtClean="0">
                <a:solidFill>
                  <a:srgbClr val="7030A0"/>
                </a:solidFill>
              </a:rPr>
              <a:t>BESTIOL</a:t>
            </a:r>
            <a:endParaRPr lang="en-GB" sz="1600" b="1" i="1" dirty="0">
              <a:solidFill>
                <a:srgbClr val="7030A0"/>
              </a:solidFill>
            </a:endParaRPr>
          </a:p>
        </p:txBody>
      </p:sp>
      <p:cxnSp>
        <p:nvCxnSpPr>
          <p:cNvPr id="19" name="Connecteur droit 18"/>
          <p:cNvCxnSpPr>
            <a:stCxn id="16" idx="0"/>
            <a:endCxn id="14" idx="4"/>
          </p:cNvCxnSpPr>
          <p:nvPr/>
        </p:nvCxnSpPr>
        <p:spPr>
          <a:xfrm flipV="1">
            <a:off x="5525700" y="4786139"/>
            <a:ext cx="96690" cy="26412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1520547" y="1762048"/>
            <a:ext cx="1325114" cy="15990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Connecteur droit 20"/>
          <p:cNvCxnSpPr>
            <a:stCxn id="6" idx="0"/>
            <a:endCxn id="20" idx="4"/>
          </p:cNvCxnSpPr>
          <p:nvPr/>
        </p:nvCxnSpPr>
        <p:spPr>
          <a:xfrm flipH="1" flipV="1">
            <a:off x="2183104" y="3361111"/>
            <a:ext cx="883580" cy="19731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/>
          <p:cNvSpPr/>
          <p:nvPr/>
        </p:nvSpPr>
        <p:spPr>
          <a:xfrm rot="4431649">
            <a:off x="6373529" y="4321916"/>
            <a:ext cx="1363448" cy="46735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Connecteur droit 41"/>
          <p:cNvCxnSpPr>
            <a:stCxn id="13" idx="1"/>
            <a:endCxn id="11" idx="7"/>
          </p:cNvCxnSpPr>
          <p:nvPr/>
        </p:nvCxnSpPr>
        <p:spPr>
          <a:xfrm flipH="1">
            <a:off x="7055254" y="3477845"/>
            <a:ext cx="549542" cy="16957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6258" y="1936034"/>
            <a:ext cx="936475" cy="369332"/>
          </a:xfrm>
          <a:prstGeom prst="rect">
            <a:avLst/>
          </a:prstGeom>
          <a:solidFill>
            <a:srgbClr val="FF0066">
              <a:alpha val="30000"/>
            </a:srgbClr>
          </a:solidFill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S</a:t>
            </a:r>
            <a:r>
              <a:rPr lang="fr-FR" baseline="30000" dirty="0">
                <a:solidFill>
                  <a:srgbClr val="FF0000"/>
                </a:solidFill>
              </a:rPr>
              <a:t>3</a:t>
            </a:r>
            <a:r>
              <a:rPr lang="fr-FR" dirty="0">
                <a:solidFill>
                  <a:srgbClr val="FF0000"/>
                </a:solidFill>
              </a:rPr>
              <a:t>-LEB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85035" y="5987602"/>
            <a:ext cx="1133644" cy="369332"/>
          </a:xfrm>
          <a:prstGeom prst="rect">
            <a:avLst/>
          </a:prstGeom>
          <a:solidFill>
            <a:srgbClr val="00B0F0">
              <a:alpha val="30000"/>
            </a:srgbClr>
          </a:solidFill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SPIRAL1</a:t>
            </a:r>
            <a:endParaRPr lang="fr-FR" dirty="0">
              <a:solidFill>
                <a:srgbClr val="0000FF"/>
              </a:solidFill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362040" y="2636543"/>
            <a:ext cx="783214" cy="130745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804518" y="5037465"/>
            <a:ext cx="232742" cy="742178"/>
          </a:xfrm>
          <a:prstGeom prst="straightConnector1">
            <a:avLst/>
          </a:prstGeom>
          <a:ln w="889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>
            <a:stCxn id="13" idx="2"/>
            <a:endCxn id="38" idx="0"/>
          </p:cNvCxnSpPr>
          <p:nvPr/>
        </p:nvCxnSpPr>
        <p:spPr>
          <a:xfrm flipH="1">
            <a:off x="7279719" y="3893343"/>
            <a:ext cx="1094679" cy="59729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459273" y="5680690"/>
            <a:ext cx="2591363" cy="830997"/>
          </a:xfrm>
          <a:prstGeom prst="rect">
            <a:avLst/>
          </a:prstGeom>
          <a:solidFill>
            <a:srgbClr val="E1E1FF"/>
          </a:solidFill>
        </p:spPr>
        <p:txBody>
          <a:bodyPr wrap="square">
            <a:spAutoFit/>
          </a:bodyPr>
          <a:lstStyle/>
          <a:p>
            <a:pPr marL="182563" indent="-182563"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rgbClr val="7030A0"/>
                </a:solidFill>
                <a:latin typeface="Symbol" panose="05050102010706020507" pitchFamily="18" charset="2"/>
                <a:cs typeface="Estrangelo Edessa" panose="03080600000000000000" pitchFamily="66" charset="0"/>
              </a:rPr>
              <a:t>b</a:t>
            </a:r>
            <a:r>
              <a:rPr lang="en-US" sz="1200" b="1" dirty="0" smtClean="0">
                <a:solidFill>
                  <a:srgbClr val="7030A0"/>
                </a:solidFill>
                <a:cs typeface="Estrangelo Edessa" panose="03080600000000000000" pitchFamily="66" charset="0"/>
              </a:rPr>
              <a:t>-delayed charge part.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rgbClr val="7030A0"/>
                </a:solidFill>
                <a:cs typeface="Estrangelo Edessa" panose="03080600000000000000" pitchFamily="66" charset="0"/>
              </a:rPr>
              <a:t>Full absorption spectroscopy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7030A0"/>
                </a:solidFill>
                <a:cs typeface="Estrangelo Edessa" panose="03080600000000000000" pitchFamily="66" charset="0"/>
              </a:rPr>
              <a:t>(</a:t>
            </a:r>
            <a:r>
              <a:rPr lang="en-US" sz="1200" b="1" dirty="0" smtClean="0">
                <a:solidFill>
                  <a:srgbClr val="7030A0"/>
                </a:solidFill>
                <a:cs typeface="Estrangelo Edessa" panose="03080600000000000000" pitchFamily="66" charset="0"/>
              </a:rPr>
              <a:t>Trap/Laser-assisted</a:t>
            </a:r>
            <a:r>
              <a:rPr lang="en-US" sz="1200" b="1" dirty="0">
                <a:solidFill>
                  <a:srgbClr val="7030A0"/>
                </a:solidFill>
                <a:cs typeface="Estrangelo Edessa" panose="03080600000000000000" pitchFamily="66" charset="0"/>
              </a:rPr>
              <a:t>) </a:t>
            </a:r>
            <a:r>
              <a:rPr lang="en-US" sz="1200" b="1" dirty="0" smtClean="0">
                <a:solidFill>
                  <a:srgbClr val="7030A0"/>
                </a:solidFill>
                <a:cs typeface="Estrangelo Edessa" panose="03080600000000000000" pitchFamily="66" charset="0"/>
              </a:rPr>
              <a:t>decay spectroscopy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524695" y="2226646"/>
            <a:ext cx="261930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85738" indent="-185738">
              <a:buFont typeface="Wingdings" pitchFamily="2" charset="2"/>
              <a:buChar char="§"/>
            </a:pPr>
            <a:r>
              <a:rPr lang="en-US" sz="1200" b="1" dirty="0" smtClean="0">
                <a:solidFill>
                  <a:srgbClr val="0000FF"/>
                </a:solidFill>
                <a:cs typeface="Estrangelo Edessa" panose="03080600000000000000" pitchFamily="66" charset="0"/>
              </a:rPr>
              <a:t>Collinear laser spectroscopy  </a:t>
            </a:r>
          </a:p>
          <a:p>
            <a:pPr marL="185738" indent="-185738">
              <a:buFont typeface="Wingdings" pitchFamily="2" charset="2"/>
              <a:buChar char="§"/>
            </a:pPr>
            <a:r>
              <a:rPr lang="en-US" sz="1200" b="1" dirty="0" smtClean="0">
                <a:solidFill>
                  <a:srgbClr val="0000FF"/>
                </a:solidFill>
                <a:cs typeface="Estrangelo Edessa" panose="03080600000000000000" pitchFamily="66" charset="0"/>
              </a:rPr>
              <a:t>Laser polarization (decay spectroscopy, </a:t>
            </a:r>
            <a:r>
              <a:rPr lang="en-US" sz="1200" b="1" dirty="0" smtClean="0">
                <a:solidFill>
                  <a:srgbClr val="0000FF"/>
                </a:solidFill>
                <a:latin typeface="Symbol" panose="05050102010706020507" pitchFamily="18" charset="2"/>
                <a:cs typeface="Estrangelo Edessa" panose="03080600000000000000" pitchFamily="66" charset="0"/>
              </a:rPr>
              <a:t>b</a:t>
            </a:r>
            <a:r>
              <a:rPr lang="en-US" sz="1200" b="1" dirty="0" smtClean="0">
                <a:solidFill>
                  <a:srgbClr val="0000FF"/>
                </a:solidFill>
                <a:cs typeface="Estrangelo Edessa" panose="03080600000000000000" pitchFamily="66" charset="0"/>
              </a:rPr>
              <a:t>-NMR, …)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940532" y="1422828"/>
            <a:ext cx="2729078" cy="646331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marL="182563" indent="-182563">
              <a:buFont typeface="Wingdings" pitchFamily="2" charset="2"/>
              <a:buChar char="§"/>
            </a:pPr>
            <a:r>
              <a:rPr lang="en-US" sz="1200" b="1" dirty="0" smtClean="0">
                <a:solidFill>
                  <a:srgbClr val="00CC00"/>
                </a:solidFill>
                <a:cs typeface="Estrangelo Edessa" panose="03080600000000000000" pitchFamily="66" charset="0"/>
              </a:rPr>
              <a:t>Precise mass measurements</a:t>
            </a:r>
          </a:p>
          <a:p>
            <a:pPr marL="182563" indent="-182563">
              <a:buFont typeface="Wingdings" pitchFamily="2" charset="2"/>
              <a:buChar char="§"/>
            </a:pPr>
            <a:r>
              <a:rPr lang="en-US" sz="1200" b="1" dirty="0">
                <a:solidFill>
                  <a:srgbClr val="00CC00"/>
                </a:solidFill>
                <a:cs typeface="Estrangelo Edessa" panose="03080600000000000000" pitchFamily="66" charset="0"/>
              </a:rPr>
              <a:t> </a:t>
            </a:r>
            <a:r>
              <a:rPr lang="en-US" sz="1200" b="1" dirty="0" smtClean="0">
                <a:solidFill>
                  <a:srgbClr val="00CC00"/>
                </a:solidFill>
                <a:cs typeface="Estrangelo Edessa" panose="03080600000000000000" pitchFamily="66" charset="0"/>
              </a:rPr>
              <a:t>In-trap decay spectroscopy</a:t>
            </a:r>
          </a:p>
          <a:p>
            <a:pPr marL="182563" indent="-182563">
              <a:buFont typeface="Wingdings" pitchFamily="2" charset="2"/>
              <a:buChar char="§"/>
            </a:pPr>
            <a:r>
              <a:rPr lang="en-US" sz="1200" b="1" dirty="0">
                <a:solidFill>
                  <a:srgbClr val="00CC00"/>
                </a:solidFill>
                <a:cs typeface="Estrangelo Edessa" panose="03080600000000000000" pitchFamily="66" charset="0"/>
              </a:rPr>
              <a:t> </a:t>
            </a:r>
            <a:r>
              <a:rPr lang="fr-FR" sz="1200" b="1" dirty="0" smtClean="0">
                <a:solidFill>
                  <a:srgbClr val="00CC00"/>
                </a:solidFill>
                <a:latin typeface="Symbol" panose="05050102010706020507" pitchFamily="18" charset="2"/>
                <a:cs typeface="Estrangelo Edessa" panose="03080600000000000000" pitchFamily="66" charset="0"/>
              </a:rPr>
              <a:t>b</a:t>
            </a:r>
            <a:r>
              <a:rPr lang="fr-FR" sz="1200" b="1" dirty="0" smtClean="0">
                <a:solidFill>
                  <a:srgbClr val="00CC00"/>
                </a:solidFill>
                <a:cs typeface="Estrangelo Edessa" panose="03080600000000000000" pitchFamily="66" charset="0"/>
              </a:rPr>
              <a:t>-</a:t>
            </a:r>
            <a:r>
              <a:rPr lang="fr-FR" sz="1200" b="1" dirty="0" smtClean="0">
                <a:solidFill>
                  <a:srgbClr val="00CC00"/>
                </a:solidFill>
                <a:latin typeface="Symbol" panose="05050102010706020507" pitchFamily="18" charset="2"/>
                <a:cs typeface="Estrangelo Edessa" panose="03080600000000000000" pitchFamily="66" charset="0"/>
              </a:rPr>
              <a:t>n</a:t>
            </a:r>
            <a:r>
              <a:rPr lang="fr-FR" sz="1200" b="1" dirty="0" smtClean="0">
                <a:solidFill>
                  <a:srgbClr val="00CC00"/>
                </a:solidFill>
                <a:cs typeface="Estrangelo Edessa" panose="03080600000000000000" pitchFamily="66" charset="0"/>
              </a:rPr>
              <a:t> </a:t>
            </a:r>
            <a:r>
              <a:rPr lang="en-GB" sz="1200" b="1" dirty="0" smtClean="0">
                <a:solidFill>
                  <a:srgbClr val="00CC00"/>
                </a:solidFill>
                <a:cs typeface="Estrangelo Edessa" panose="03080600000000000000" pitchFamily="66" charset="0"/>
              </a:rPr>
              <a:t>angular correlations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4328" y="654097"/>
            <a:ext cx="8876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SzPct val="90000"/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7030A0"/>
                </a:solidFill>
              </a:rPr>
              <a:t>Physics program </a:t>
            </a:r>
            <a:r>
              <a:rPr lang="en-GB" dirty="0" smtClean="0">
                <a:solidFill>
                  <a:srgbClr val="7030A0"/>
                </a:solidFill>
              </a:rPr>
              <a:t>performed with high-precision measurements using ultra-pure samples of (trapped-) ions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9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DESIR Physics program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174328" y="654097"/>
            <a:ext cx="887630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SzPct val="90000"/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rgbClr val="7030A0"/>
                </a:solidFill>
              </a:rPr>
              <a:t>Beam purification and preparation</a:t>
            </a:r>
          </a:p>
          <a:p>
            <a:pPr marL="266700">
              <a:spcAft>
                <a:spcPts val="0"/>
              </a:spcAft>
            </a:pPr>
            <a:r>
              <a:rPr lang="en-US" sz="1600" dirty="0" smtClean="0">
                <a:solidFill>
                  <a:srgbClr val="0000FF"/>
                </a:solidFill>
              </a:rPr>
              <a:t>-&gt; talks by J. Michaud (HRS) and A. </a:t>
            </a:r>
            <a:r>
              <a:rPr lang="en-US" sz="1600" dirty="0" err="1" smtClean="0">
                <a:solidFill>
                  <a:srgbClr val="0000FF"/>
                </a:solidFill>
              </a:rPr>
              <a:t>Husson</a:t>
            </a:r>
            <a:r>
              <a:rPr lang="en-US" sz="1600" dirty="0" smtClean="0">
                <a:solidFill>
                  <a:srgbClr val="0000FF"/>
                </a:solidFill>
              </a:rPr>
              <a:t> (GPIB + PIPERADE), CENBG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68896" y="1596027"/>
            <a:ext cx="8876308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SzPct val="90000"/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rgbClr val="7030A0"/>
                </a:solidFill>
              </a:rPr>
              <a:t>LUMIERE</a:t>
            </a:r>
          </a:p>
          <a:p>
            <a:pPr marL="444500" indent="-1778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7030A0"/>
                </a:solidFill>
              </a:rPr>
              <a:t>Workshop held in Nov. 2019 at CSNSM</a:t>
            </a:r>
          </a:p>
          <a:p>
            <a:pPr marL="266700">
              <a:spcAft>
                <a:spcPts val="0"/>
              </a:spcAft>
              <a:tabLst>
                <a:tab pos="444500" algn="l"/>
              </a:tabLst>
            </a:pPr>
            <a:r>
              <a:rPr lang="en-US" sz="1600" dirty="0" smtClean="0">
                <a:solidFill>
                  <a:srgbClr val="7030A0"/>
                </a:solidFill>
              </a:rPr>
              <a:t>	-&gt; physics cases addressed by collinear laser spectroscopy</a:t>
            </a:r>
          </a:p>
          <a:p>
            <a:pPr marL="266700">
              <a:spcAft>
                <a:spcPts val="0"/>
              </a:spcAft>
              <a:tabLst>
                <a:tab pos="444500" algn="l"/>
              </a:tabLst>
            </a:pPr>
            <a:r>
              <a:rPr lang="en-US" sz="1600" dirty="0">
                <a:solidFill>
                  <a:srgbClr val="7030A0"/>
                </a:solidFill>
              </a:rPr>
              <a:t>	</a:t>
            </a:r>
            <a:r>
              <a:rPr lang="en-US" sz="1600" dirty="0" smtClean="0">
                <a:solidFill>
                  <a:srgbClr val="7030A0"/>
                </a:solidFill>
              </a:rPr>
              <a:t>-&gt; LINO developments</a:t>
            </a:r>
          </a:p>
          <a:p>
            <a:pPr marL="266700">
              <a:spcAft>
                <a:spcPts val="0"/>
              </a:spcAft>
              <a:tabLst>
                <a:tab pos="444500" algn="l"/>
              </a:tabLst>
            </a:pPr>
            <a:r>
              <a:rPr lang="en-US" sz="1600" dirty="0">
                <a:solidFill>
                  <a:srgbClr val="7030A0"/>
                </a:solidFill>
              </a:rPr>
              <a:t>	</a:t>
            </a:r>
            <a:r>
              <a:rPr lang="en-US" sz="1600" dirty="0" smtClean="0">
                <a:solidFill>
                  <a:srgbClr val="7030A0"/>
                </a:solidFill>
              </a:rPr>
              <a:t>-&gt; DESIR laser room(s) technical specifications, </a:t>
            </a:r>
            <a:r>
              <a:rPr lang="en-US" sz="1600" dirty="0" smtClean="0">
                <a:solidFill>
                  <a:srgbClr val="0000FF"/>
                </a:solidFill>
              </a:rPr>
              <a:t>L. Maunoury, GANIL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35868" y="3251242"/>
            <a:ext cx="8876308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SzPct val="90000"/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rgbClr val="7030A0"/>
                </a:solidFill>
              </a:rPr>
              <a:t>DETRAP</a:t>
            </a:r>
          </a:p>
          <a:p>
            <a:pPr marL="444500" indent="-1778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7030A0"/>
                </a:solidFill>
              </a:rPr>
              <a:t>Workshop held in June 2020 </a:t>
            </a:r>
          </a:p>
          <a:p>
            <a:pPr marL="266700">
              <a:spcAft>
                <a:spcPts val="0"/>
              </a:spcAft>
              <a:tabLst>
                <a:tab pos="444500" algn="l"/>
              </a:tabLst>
            </a:pPr>
            <a:r>
              <a:rPr lang="en-US" sz="1600" dirty="0">
                <a:solidFill>
                  <a:srgbClr val="7030A0"/>
                </a:solidFill>
              </a:rPr>
              <a:t>	</a:t>
            </a:r>
            <a:r>
              <a:rPr lang="en-US" sz="1600" dirty="0" smtClean="0">
                <a:solidFill>
                  <a:srgbClr val="7030A0"/>
                </a:solidFill>
              </a:rPr>
              <a:t>-&gt; </a:t>
            </a:r>
            <a:r>
              <a:rPr lang="en-US" sz="1600" dirty="0" err="1" smtClean="0">
                <a:solidFill>
                  <a:srgbClr val="7030A0"/>
                </a:solidFill>
              </a:rPr>
              <a:t>MLLTrap</a:t>
            </a:r>
            <a:r>
              <a:rPr lang="en-US" sz="1600" dirty="0" smtClean="0">
                <a:solidFill>
                  <a:srgbClr val="7030A0"/>
                </a:solidFill>
              </a:rPr>
              <a:t> (</a:t>
            </a:r>
            <a:r>
              <a:rPr lang="en-US" sz="1600" dirty="0" smtClean="0">
                <a:solidFill>
                  <a:srgbClr val="0000FF"/>
                </a:solidFill>
              </a:rPr>
              <a:t>see talk by E. Morin</a:t>
            </a:r>
            <a:r>
              <a:rPr lang="en-US" sz="1600" dirty="0" smtClean="0">
                <a:solidFill>
                  <a:srgbClr val="7030A0"/>
                </a:solidFill>
              </a:rPr>
              <a:t>), MORA </a:t>
            </a:r>
            <a:r>
              <a:rPr lang="en-US" sz="1600" dirty="0">
                <a:solidFill>
                  <a:srgbClr val="7030A0"/>
                </a:solidFill>
              </a:rPr>
              <a:t>(</a:t>
            </a:r>
            <a:r>
              <a:rPr lang="en-US" sz="1600" dirty="0">
                <a:solidFill>
                  <a:srgbClr val="0000FF"/>
                </a:solidFill>
              </a:rPr>
              <a:t>talk by </a:t>
            </a:r>
            <a:r>
              <a:rPr lang="en-US" sz="1600" dirty="0" smtClean="0">
                <a:solidFill>
                  <a:srgbClr val="0000FF"/>
                </a:solidFill>
              </a:rPr>
              <a:t>N. Goyal</a:t>
            </a:r>
            <a:r>
              <a:rPr lang="en-US" sz="1600" dirty="0" smtClean="0">
                <a:solidFill>
                  <a:srgbClr val="7030A0"/>
                </a:solidFill>
              </a:rPr>
              <a:t>), </a:t>
            </a:r>
            <a:r>
              <a:rPr lang="en-US" sz="1600" dirty="0" err="1" smtClean="0">
                <a:solidFill>
                  <a:srgbClr val="7030A0"/>
                </a:solidFill>
              </a:rPr>
              <a:t>LPCTrap</a:t>
            </a:r>
            <a:r>
              <a:rPr lang="en-US" sz="1600" dirty="0" smtClean="0">
                <a:solidFill>
                  <a:srgbClr val="7030A0"/>
                </a:solidFill>
              </a:rPr>
              <a:t> (</a:t>
            </a:r>
            <a:r>
              <a:rPr lang="en-US" sz="1600" dirty="0" smtClean="0">
                <a:solidFill>
                  <a:srgbClr val="0000FF"/>
                </a:solidFill>
              </a:rPr>
              <a:t>talk by R. Combe</a:t>
            </a:r>
            <a:r>
              <a:rPr lang="en-US" sz="1600" dirty="0" smtClean="0">
                <a:solidFill>
                  <a:srgbClr val="7030A0"/>
                </a:solidFill>
              </a:rPr>
              <a:t>) 	and </a:t>
            </a:r>
            <a:r>
              <a:rPr lang="en-US" sz="1600" dirty="0" err="1" smtClean="0">
                <a:solidFill>
                  <a:srgbClr val="7030A0"/>
                </a:solidFill>
              </a:rPr>
              <a:t>WISArD</a:t>
            </a:r>
            <a:r>
              <a:rPr lang="en-US" sz="1600" dirty="0">
                <a:solidFill>
                  <a:srgbClr val="7030A0"/>
                </a:solidFill>
              </a:rPr>
              <a:t> (</a:t>
            </a:r>
            <a:r>
              <a:rPr lang="en-US" sz="1600" dirty="0">
                <a:solidFill>
                  <a:srgbClr val="0000FF"/>
                </a:solidFill>
              </a:rPr>
              <a:t>talk by </a:t>
            </a:r>
            <a:r>
              <a:rPr lang="en-US" sz="1600" dirty="0" smtClean="0">
                <a:solidFill>
                  <a:srgbClr val="0000FF"/>
                </a:solidFill>
              </a:rPr>
              <a:t>M. </a:t>
            </a:r>
            <a:r>
              <a:rPr lang="en-US" sz="1600" dirty="0" err="1" smtClean="0">
                <a:solidFill>
                  <a:srgbClr val="0000FF"/>
                </a:solidFill>
              </a:rPr>
              <a:t>Pomorski</a:t>
            </a:r>
            <a:r>
              <a:rPr lang="en-US" sz="1600" dirty="0" smtClean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5868" y="4710994"/>
            <a:ext cx="887630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SzPct val="90000"/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rgbClr val="7030A0"/>
                </a:solidFill>
              </a:rPr>
              <a:t>BESTIOL</a:t>
            </a:r>
          </a:p>
          <a:p>
            <a:pPr marL="444500" indent="-1778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7030A0"/>
                </a:solidFill>
              </a:rPr>
              <a:t>Workshop scheduled in Oct. 2020 - postponed to </a:t>
            </a:r>
            <a:r>
              <a:rPr lang="en-US" sz="1600" dirty="0">
                <a:solidFill>
                  <a:srgbClr val="7030A0"/>
                </a:solidFill>
              </a:rPr>
              <a:t>2022 </a:t>
            </a:r>
            <a:r>
              <a:rPr lang="en-US" sz="1600" dirty="0" smtClean="0">
                <a:solidFill>
                  <a:srgbClr val="7030A0"/>
                </a:solidFill>
              </a:rPr>
              <a:t>(?)</a:t>
            </a:r>
            <a:endParaRPr lang="en-US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9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DESIR Physics program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236488" y="836712"/>
            <a:ext cx="8876308" cy="356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SzPct val="90000"/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rgbClr val="7030A0"/>
                </a:solidFill>
              </a:rPr>
              <a:t>Collaboration Management</a:t>
            </a:r>
          </a:p>
          <a:p>
            <a:pPr marL="266700">
              <a:spcAft>
                <a:spcPts val="300"/>
              </a:spcAft>
            </a:pPr>
            <a:r>
              <a:rPr lang="en-US" dirty="0" smtClean="0">
                <a:solidFill>
                  <a:srgbClr val="7030A0"/>
                </a:solidFill>
              </a:rPr>
              <a:t>Synergies with S</a:t>
            </a:r>
            <a:r>
              <a:rPr lang="en-US" baseline="30000" dirty="0" smtClean="0">
                <a:solidFill>
                  <a:srgbClr val="7030A0"/>
                </a:solidFill>
              </a:rPr>
              <a:t>3</a:t>
            </a:r>
            <a:endParaRPr lang="en-US" dirty="0" smtClean="0">
              <a:solidFill>
                <a:srgbClr val="7030A0"/>
              </a:solidFill>
            </a:endParaRPr>
          </a:p>
          <a:p>
            <a:pPr marL="444500" indent="-1778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7030A0"/>
                </a:solidFill>
              </a:rPr>
              <a:t>First joint S3-DESIR Steering Committee meeting in Feb. 2021</a:t>
            </a:r>
          </a:p>
          <a:p>
            <a:pPr marL="266700" indent="177800">
              <a:spcAft>
                <a:spcPts val="0"/>
              </a:spcAft>
            </a:pPr>
            <a:r>
              <a:rPr lang="en-US" sz="1600" dirty="0" smtClean="0">
                <a:solidFill>
                  <a:srgbClr val="7030A0"/>
                </a:solidFill>
              </a:rPr>
              <a:t>-&gt; towards a common collaborative structure “GANILSOL” </a:t>
            </a:r>
          </a:p>
          <a:p>
            <a:pPr marL="266700" indent="177800">
              <a:spcAft>
                <a:spcPts val="600"/>
              </a:spcAft>
            </a:pPr>
            <a:r>
              <a:rPr lang="en-US" sz="1600" dirty="0">
                <a:solidFill>
                  <a:srgbClr val="0000FF"/>
                </a:solidFill>
              </a:rPr>
              <a:t>	</a:t>
            </a:r>
            <a:r>
              <a:rPr lang="en-US" sz="1600" dirty="0" smtClean="0">
                <a:solidFill>
                  <a:srgbClr val="0000FF"/>
                </a:solidFill>
              </a:rPr>
              <a:t>– talk by H. Savajols, GANIL (Friday afternoon session)</a:t>
            </a:r>
          </a:p>
          <a:p>
            <a:pPr marL="266700" indent="177800">
              <a:spcAft>
                <a:spcPts val="600"/>
              </a:spcAft>
            </a:pPr>
            <a:endParaRPr lang="en-US" sz="1600" dirty="0">
              <a:solidFill>
                <a:srgbClr val="0000FF"/>
              </a:solidFill>
            </a:endParaRPr>
          </a:p>
          <a:p>
            <a:pPr marL="266700">
              <a:spcAft>
                <a:spcPts val="300"/>
              </a:spcAft>
            </a:pPr>
            <a:r>
              <a:rPr lang="en-US" dirty="0" smtClean="0">
                <a:solidFill>
                  <a:srgbClr val="7030A0"/>
                </a:solidFill>
              </a:rPr>
              <a:t>Synergies </a:t>
            </a:r>
            <a:r>
              <a:rPr lang="en-US" dirty="0">
                <a:solidFill>
                  <a:srgbClr val="7030A0"/>
                </a:solidFill>
              </a:rPr>
              <a:t>with </a:t>
            </a:r>
            <a:r>
              <a:rPr lang="en-US" dirty="0" smtClean="0">
                <a:solidFill>
                  <a:srgbClr val="7030A0"/>
                </a:solidFill>
              </a:rPr>
              <a:t>ALTO</a:t>
            </a:r>
            <a:endParaRPr lang="en-US" dirty="0">
              <a:solidFill>
                <a:srgbClr val="7030A0"/>
              </a:solidFill>
            </a:endParaRPr>
          </a:p>
          <a:p>
            <a:pPr marL="444500" indent="-1778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7030A0"/>
                </a:solidFill>
              </a:rPr>
              <a:t>Complementary: n-rich nuclei produced by </a:t>
            </a:r>
            <a:r>
              <a:rPr lang="en-US" sz="1600" dirty="0" err="1" smtClean="0">
                <a:solidFill>
                  <a:srgbClr val="7030A0"/>
                </a:solidFill>
              </a:rPr>
              <a:t>photofission</a:t>
            </a:r>
            <a:endParaRPr lang="en-US" sz="1600" dirty="0" smtClean="0">
              <a:solidFill>
                <a:srgbClr val="7030A0"/>
              </a:solidFill>
            </a:endParaRPr>
          </a:p>
          <a:p>
            <a:pPr marL="444500" indent="-1778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7030A0"/>
                </a:solidFill>
              </a:rPr>
              <a:t>LINO and </a:t>
            </a:r>
            <a:r>
              <a:rPr lang="en-US" sz="1600" dirty="0" err="1" smtClean="0">
                <a:solidFill>
                  <a:srgbClr val="7030A0"/>
                </a:solidFill>
              </a:rPr>
              <a:t>MLLTrap</a:t>
            </a:r>
            <a:r>
              <a:rPr lang="en-US" sz="1600" dirty="0" smtClean="0">
                <a:solidFill>
                  <a:srgbClr val="7030A0"/>
                </a:solidFill>
              </a:rPr>
              <a:t> expected to move to DESIR “at some point”</a:t>
            </a:r>
          </a:p>
          <a:p>
            <a:pPr marL="444500" indent="-1778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7030A0"/>
                </a:solidFill>
              </a:rPr>
              <a:t>Future: possible evolution of ALTO towards a “National platform” </a:t>
            </a:r>
          </a:p>
          <a:p>
            <a:pPr marL="266700">
              <a:spcAft>
                <a:spcPts val="0"/>
              </a:spcAft>
            </a:pPr>
            <a:r>
              <a:rPr lang="en-US" sz="1600" dirty="0" smtClean="0">
                <a:solidFill>
                  <a:srgbClr val="7030A0"/>
                </a:solidFill>
              </a:rPr>
              <a:t>-&gt; What does it change for LUMIERE and DETRAP at DESIR? </a:t>
            </a:r>
            <a:endParaRPr lang="en-US" sz="1600" dirty="0">
              <a:solidFill>
                <a:srgbClr val="7030A0"/>
              </a:solidFill>
            </a:endParaRPr>
          </a:p>
          <a:p>
            <a:pPr marL="266700" indent="177800">
              <a:spcAft>
                <a:spcPts val="600"/>
              </a:spcAft>
            </a:pPr>
            <a:endParaRPr lang="en-US" sz="16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0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403648" y="1700808"/>
            <a:ext cx="7128792" cy="3888432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endParaRPr lang="en-GB" sz="2000" b="1" kern="0" dirty="0" smtClean="0">
              <a:solidFill>
                <a:srgbClr val="C198E0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GB" sz="2000" b="1" kern="0" dirty="0" smtClean="0">
              <a:solidFill>
                <a:srgbClr val="C198E0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GB" sz="2000" b="1" kern="0" dirty="0">
                <a:solidFill>
                  <a:srgbClr val="E1E1FF"/>
                </a:solidFill>
              </a:rPr>
              <a:t>1 – DESIR Scientific program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GB" sz="2000" b="1" kern="0" dirty="0" smtClean="0">
                <a:solidFill>
                  <a:srgbClr val="7030A0"/>
                </a:solidFill>
              </a:rPr>
              <a:t>2 </a:t>
            </a:r>
            <a:r>
              <a:rPr lang="en-GB" sz="2000" b="1" kern="0" dirty="0">
                <a:solidFill>
                  <a:srgbClr val="7030A0"/>
                </a:solidFill>
              </a:rPr>
              <a:t>– </a:t>
            </a:r>
            <a:r>
              <a:rPr lang="en-GB" sz="2000" b="1" kern="0" dirty="0" smtClean="0">
                <a:solidFill>
                  <a:srgbClr val="7030A0"/>
                </a:solidFill>
              </a:rPr>
              <a:t>Status of the SPIRAL2-DESIR project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GB" sz="2000" b="1" kern="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3 </a:t>
            </a:r>
            <a:r>
              <a:rPr lang="en-GB" sz="2000" b="1" kern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– </a:t>
            </a:r>
            <a:r>
              <a:rPr lang="en-GB" sz="2000" b="1" kern="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Planning</a:t>
            </a:r>
            <a:endParaRPr lang="en-GB" sz="2000" b="1" kern="0" dirty="0">
              <a:solidFill>
                <a:srgbClr val="7030A0"/>
              </a:solidFill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en-GB" sz="2000" b="1" kern="0" dirty="0">
              <a:solidFill>
                <a:srgbClr val="7030A0"/>
              </a:solidFill>
            </a:endParaRPr>
          </a:p>
          <a:p>
            <a:pPr eaLnBrk="0" hangingPunct="0">
              <a:defRPr/>
            </a:pPr>
            <a:endParaRPr lang="en-GB" sz="2000" b="1" kern="0" dirty="0" smtClean="0">
              <a:solidFill>
                <a:srgbClr val="7030A0"/>
              </a:solidFill>
            </a:endParaRPr>
          </a:p>
          <a:p>
            <a:pPr eaLnBrk="0" hangingPunct="0">
              <a:defRPr/>
            </a:pPr>
            <a:endParaRPr lang="en-GB" sz="2000" b="1" kern="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86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arenthèse ouvrante 45"/>
          <p:cNvSpPr/>
          <p:nvPr/>
        </p:nvSpPr>
        <p:spPr>
          <a:xfrm rot="16200000">
            <a:off x="2876272" y="4374000"/>
            <a:ext cx="72000" cy="3312000"/>
          </a:xfrm>
          <a:prstGeom prst="leftBracket">
            <a:avLst/>
          </a:prstGeom>
          <a:ln w="1905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the project : </a:t>
            </a:r>
            <a:r>
              <a:rPr lang="en-US" dirty="0" smtClean="0"/>
              <a:t>Building</a:t>
            </a:r>
            <a:endParaRPr lang="en-GB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8850"/>
            <a:ext cx="9144000" cy="406629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96114" y="1282423"/>
            <a:ext cx="956453" cy="369332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S3</a:t>
            </a:r>
          </a:p>
        </p:txBody>
      </p:sp>
      <p:cxnSp>
        <p:nvCxnSpPr>
          <p:cNvPr id="5" name="Connecteur droit avec flèche 4"/>
          <p:cNvCxnSpPr>
            <a:stCxn id="4" idx="2"/>
          </p:cNvCxnSpPr>
          <p:nvPr/>
        </p:nvCxnSpPr>
        <p:spPr>
          <a:xfrm>
            <a:off x="1069438" y="1664266"/>
            <a:ext cx="766258" cy="922831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>
            <a:stCxn id="13" idx="1"/>
          </p:cNvCxnSpPr>
          <p:nvPr/>
        </p:nvCxnSpPr>
        <p:spPr>
          <a:xfrm flipH="1">
            <a:off x="6084168" y="1079491"/>
            <a:ext cx="1152128" cy="292387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204236" y="787103"/>
            <a:ext cx="1586716" cy="369332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FFFF00"/>
                </a:solidFill>
              </a:rPr>
              <a:t>DESIR HALL </a:t>
            </a:r>
            <a:endParaRPr lang="fr-FR" dirty="0" smtClean="0">
              <a:solidFill>
                <a:srgbClr val="FFFF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478378" y="2404400"/>
            <a:ext cx="1005403" cy="369332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SPIRAL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6671464" y="2587097"/>
            <a:ext cx="806914" cy="176908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6408142" y="3263705"/>
            <a:ext cx="546945" cy="24622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000" dirty="0" smtClean="0">
                <a:solidFill>
                  <a:srgbClr val="FFFF00"/>
                </a:solidFill>
              </a:rPr>
              <a:t>LIRAT</a:t>
            </a:r>
            <a:endParaRPr lang="fr-FR" sz="1000" dirty="0">
              <a:solidFill>
                <a:srgbClr val="FFFF00"/>
              </a:solidFill>
            </a:endParaRPr>
          </a:p>
        </p:txBody>
      </p:sp>
      <p:cxnSp>
        <p:nvCxnSpPr>
          <p:cNvPr id="32" name="Connecteur droit avec flèche 31"/>
          <p:cNvCxnSpPr>
            <a:stCxn id="19" idx="2"/>
          </p:cNvCxnSpPr>
          <p:nvPr/>
        </p:nvCxnSpPr>
        <p:spPr>
          <a:xfrm>
            <a:off x="7981080" y="2773732"/>
            <a:ext cx="1" cy="694900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e 17"/>
          <p:cNvGrpSpPr/>
          <p:nvPr/>
        </p:nvGrpSpPr>
        <p:grpSpPr>
          <a:xfrm>
            <a:off x="179512" y="5229200"/>
            <a:ext cx="8784976" cy="1142630"/>
            <a:chOff x="251520" y="5373216"/>
            <a:chExt cx="8784976" cy="1142630"/>
          </a:xfrm>
        </p:grpSpPr>
        <p:sp>
          <p:nvSpPr>
            <p:cNvPr id="21" name="Rectangle 20"/>
            <p:cNvSpPr/>
            <p:nvPr/>
          </p:nvSpPr>
          <p:spPr>
            <a:xfrm>
              <a:off x="395536" y="5809760"/>
              <a:ext cx="936093" cy="283536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2017</a:t>
              </a:r>
              <a:endParaRPr lang="fr-FR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395537" y="5440860"/>
              <a:ext cx="10897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rgbClr val="7030A0"/>
                  </a:solidFill>
                </a:rPr>
                <a:t>Tender Call</a:t>
              </a:r>
              <a:endParaRPr lang="fr-FR" sz="1400" dirty="0">
                <a:solidFill>
                  <a:srgbClr val="7030A0"/>
                </a:solidFill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400589" y="5440860"/>
              <a:ext cx="5645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rgbClr val="7030A0"/>
                  </a:solidFill>
                </a:rPr>
                <a:t>ESQ</a:t>
              </a:r>
              <a:endParaRPr lang="fr-FR" sz="1400" dirty="0">
                <a:solidFill>
                  <a:srgbClr val="7030A0"/>
                </a:solidFill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2019318" y="5440860"/>
              <a:ext cx="55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rgbClr val="7030A0"/>
                  </a:solidFill>
                </a:rPr>
                <a:t>SDB</a:t>
              </a:r>
              <a:endParaRPr lang="fr-FR" sz="1400" dirty="0">
                <a:solidFill>
                  <a:srgbClr val="7030A0"/>
                </a:solidFill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2628429" y="5440860"/>
              <a:ext cx="5453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rgbClr val="7030A0"/>
                  </a:solidFill>
                </a:rPr>
                <a:t>APS</a:t>
              </a:r>
              <a:endParaRPr lang="fr-FR" sz="1400" dirty="0">
                <a:solidFill>
                  <a:srgbClr val="7030A0"/>
                </a:solidFill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3227922" y="5440860"/>
              <a:ext cx="55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rgbClr val="7030A0"/>
                  </a:solidFill>
                </a:rPr>
                <a:t>APD</a:t>
              </a:r>
              <a:endParaRPr lang="fr-FR" sz="1400" dirty="0">
                <a:solidFill>
                  <a:srgbClr val="7030A0"/>
                </a:solidFill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3853788" y="5440860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rgbClr val="7030A0"/>
                  </a:solidFill>
                </a:rPr>
                <a:t>PRO</a:t>
              </a:r>
              <a:endParaRPr lang="fr-FR" sz="1400" dirty="0">
                <a:solidFill>
                  <a:srgbClr val="7030A0"/>
                </a:solidFill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4427984" y="5440860"/>
              <a:ext cx="5645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rgbClr val="7030A0"/>
                  </a:solidFill>
                </a:rPr>
                <a:t>DCE</a:t>
              </a:r>
              <a:endParaRPr lang="fr-FR" sz="1400" dirty="0">
                <a:solidFill>
                  <a:srgbClr val="7030A0"/>
                </a:solidFill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5036373" y="5440860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rgbClr val="7030A0"/>
                  </a:solidFill>
                </a:rPr>
                <a:t>ACT</a:t>
              </a:r>
              <a:endParaRPr lang="fr-FR" sz="1400" dirty="0">
                <a:solidFill>
                  <a:srgbClr val="7030A0"/>
                </a:solidFill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5652120" y="5440860"/>
              <a:ext cx="5453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rgbClr val="7030A0"/>
                  </a:solidFill>
                </a:rPr>
                <a:t>EXE</a:t>
              </a:r>
              <a:endParaRPr lang="fr-FR" sz="1400" dirty="0">
                <a:solidFill>
                  <a:srgbClr val="7030A0"/>
                </a:solidFill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6135645" y="5442192"/>
              <a:ext cx="55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rgbClr val="7030A0"/>
                  </a:solidFill>
                </a:rPr>
                <a:t>SYN</a:t>
              </a:r>
              <a:endParaRPr lang="fr-FR" sz="1400" dirty="0">
                <a:solidFill>
                  <a:srgbClr val="7030A0"/>
                </a:solidFill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7092280" y="5442192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rgbClr val="7030A0"/>
                  </a:solidFill>
                </a:rPr>
                <a:t>DET</a:t>
              </a:r>
              <a:endParaRPr lang="fr-FR" sz="1400" dirty="0">
                <a:solidFill>
                  <a:srgbClr val="7030A0"/>
                </a:solidFill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8316416" y="5442192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rgbClr val="7030A0"/>
                  </a:solidFill>
                </a:rPr>
                <a:t>AOR</a:t>
              </a:r>
              <a:endParaRPr lang="fr-FR" sz="1400" dirty="0">
                <a:solidFill>
                  <a:srgbClr val="7030A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346438" y="5809760"/>
              <a:ext cx="1281991" cy="283536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2018</a:t>
              </a:r>
              <a:endParaRPr lang="fr-FR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628429" y="5809760"/>
              <a:ext cx="986937" cy="283536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2019</a:t>
              </a:r>
              <a:endParaRPr lang="fr-FR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615366" y="5809760"/>
              <a:ext cx="792088" cy="283536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2020</a:t>
              </a:r>
              <a:endParaRPr lang="fr-FR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395105" y="5809760"/>
              <a:ext cx="1977096" cy="283536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2021</a:t>
              </a:r>
              <a:endParaRPr lang="fr-FR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372201" y="5809760"/>
              <a:ext cx="915572" cy="28353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2022</a:t>
              </a:r>
              <a:endParaRPr lang="fr-FR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287773" y="5809760"/>
              <a:ext cx="779738" cy="28353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2023</a:t>
              </a:r>
              <a:endParaRPr lang="fr-FR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067511" y="5809760"/>
              <a:ext cx="779738" cy="28353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2024</a:t>
              </a:r>
              <a:endParaRPr lang="fr-FR" dirty="0"/>
            </a:p>
          </p:txBody>
        </p:sp>
        <p:cxnSp>
          <p:nvCxnSpPr>
            <p:cNvPr id="44" name="Connecteur droit avec flèche 43"/>
            <p:cNvCxnSpPr/>
            <p:nvPr/>
          </p:nvCxnSpPr>
          <p:spPr>
            <a:xfrm flipV="1">
              <a:off x="4644008" y="6093296"/>
              <a:ext cx="0" cy="23792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251520" y="5373216"/>
              <a:ext cx="8784976" cy="114263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" name="Parenthèse ouvrante 5"/>
          <p:cNvSpPr/>
          <p:nvPr/>
        </p:nvSpPr>
        <p:spPr>
          <a:xfrm rot="16200000">
            <a:off x="7598972" y="5112000"/>
            <a:ext cx="72000" cy="1836000"/>
          </a:xfrm>
          <a:prstGeom prst="lef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Parenthèse ouvrante 46"/>
          <p:cNvSpPr/>
          <p:nvPr/>
        </p:nvSpPr>
        <p:spPr>
          <a:xfrm rot="16200000">
            <a:off x="5616000" y="4986000"/>
            <a:ext cx="72000" cy="2088000"/>
          </a:xfrm>
          <a:prstGeom prst="leftBracket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2267744" y="6021288"/>
            <a:ext cx="1359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33CC33"/>
                </a:solidFill>
              </a:rPr>
              <a:t>Design studies</a:t>
            </a:r>
            <a:endParaRPr lang="en-GB" sz="1400" dirty="0">
              <a:solidFill>
                <a:srgbClr val="33CC33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4775797" y="6015313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7030A0"/>
                </a:solidFill>
              </a:rPr>
              <a:t>Contracts</a:t>
            </a:r>
            <a:endParaRPr lang="en-GB" sz="1400" dirty="0">
              <a:solidFill>
                <a:srgbClr val="7030A0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7090899" y="6021287"/>
            <a:ext cx="1189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Construction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154877" y="4789998"/>
            <a:ext cx="522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Building study and construction: current planning 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4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60632</TotalTime>
  <Words>914</Words>
  <Application>Microsoft Office PowerPoint</Application>
  <PresentationFormat>Affichage à l'écran (4:3)</PresentationFormat>
  <Paragraphs>186</Paragraphs>
  <Slides>14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Estrangelo Edessa</vt:lpstr>
      <vt:lpstr>Symbol</vt:lpstr>
      <vt:lpstr>Verdana</vt:lpstr>
      <vt:lpstr>Wingdings</vt:lpstr>
      <vt:lpstr>Modèle par défaut</vt:lpstr>
      <vt:lpstr>Présentation PowerPoint</vt:lpstr>
      <vt:lpstr>Facility layout</vt:lpstr>
      <vt:lpstr>Présentation PowerPoint</vt:lpstr>
      <vt:lpstr>DESIR Scientific program</vt:lpstr>
      <vt:lpstr>DESIR Physics program</vt:lpstr>
      <vt:lpstr>DESIR Physics program</vt:lpstr>
      <vt:lpstr>DESIR Physics program</vt:lpstr>
      <vt:lpstr>Présentation PowerPoint</vt:lpstr>
      <vt:lpstr>Status of the project : Building</vt:lpstr>
      <vt:lpstr>Process integration</vt:lpstr>
      <vt:lpstr>Beam line process</vt:lpstr>
      <vt:lpstr>Présentation PowerPoint</vt:lpstr>
      <vt:lpstr>Master planning</vt:lpstr>
      <vt:lpstr>Présentation PowerPoint</vt:lpstr>
    </vt:vector>
  </TitlesOfParts>
  <Company>ganil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varenne</dc:creator>
  <cp:lastModifiedBy>Thomas Jean-Charles</cp:lastModifiedBy>
  <cp:revision>3255</cp:revision>
  <cp:lastPrinted>2020-10-09T19:38:46Z</cp:lastPrinted>
  <dcterms:created xsi:type="dcterms:W3CDTF">2006-11-13T16:07:28Z</dcterms:created>
  <dcterms:modified xsi:type="dcterms:W3CDTF">2021-03-15T09:24:54Z</dcterms:modified>
</cp:coreProperties>
</file>