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0" r:id="rId3"/>
    <p:sldId id="304" r:id="rId4"/>
    <p:sldId id="313" r:id="rId5"/>
    <p:sldId id="303" r:id="rId6"/>
    <p:sldId id="314" r:id="rId7"/>
    <p:sldId id="268" r:id="rId8"/>
    <p:sldId id="261" r:id="rId9"/>
    <p:sldId id="306" r:id="rId10"/>
    <p:sldId id="265" r:id="rId11"/>
    <p:sldId id="312" r:id="rId12"/>
    <p:sldId id="316" r:id="rId13"/>
    <p:sldId id="309" r:id="rId14"/>
    <p:sldId id="310" r:id="rId15"/>
  </p:sldIdLst>
  <p:sldSz cx="12192000" cy="6858000"/>
  <p:notesSz cx="6742113" cy="987266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jeat Olivier" initials="BO" lastIdx="3" clrIdx="0">
    <p:extLst>
      <p:ext uri="{19B8F6BF-5375-455C-9EA6-DF929625EA0E}">
        <p15:presenceInfo xmlns:p15="http://schemas.microsoft.com/office/powerpoint/2012/main" userId="S-1-5-21-4214520284-2192796274-1834499735-1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E5E5F7"/>
    <a:srgbClr val="FFFFCC"/>
    <a:srgbClr val="FFFF00"/>
    <a:srgbClr val="FFEEB7"/>
    <a:srgbClr val="CCCCFF"/>
    <a:srgbClr val="CCFFFF"/>
    <a:srgbClr val="7C4EC4"/>
    <a:srgbClr val="502185"/>
    <a:srgbClr val="820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75785" autoAdjust="0"/>
  </p:normalViewPr>
  <p:slideViewPr>
    <p:cSldViewPr>
      <p:cViewPr varScale="1">
        <p:scale>
          <a:sx n="69" d="100"/>
          <a:sy n="69" d="100"/>
        </p:scale>
        <p:origin x="488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CEB2C-4BCC-4A5F-B605-67D8E419C60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80448-B543-4935-A61C-1CDC30CBE9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27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531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8336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949" y="4689515"/>
            <a:ext cx="4944216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smtClean="0"/>
              <a:t>Cliquez pour modifier les styles du texte du masque</a:t>
            </a:r>
          </a:p>
          <a:p>
            <a:pPr lvl="1"/>
            <a:r>
              <a:rPr lang="en-GB" altLang="fr-FR" noProof="0" smtClean="0"/>
              <a:t>Deuxième niveau</a:t>
            </a:r>
          </a:p>
          <a:p>
            <a:pPr lvl="2"/>
            <a:r>
              <a:rPr lang="en-GB" altLang="fr-FR" noProof="0" smtClean="0"/>
              <a:t>Troisième niveau</a:t>
            </a:r>
          </a:p>
          <a:p>
            <a:pPr lvl="3"/>
            <a:r>
              <a:rPr lang="en-GB" altLang="fr-FR" noProof="0" smtClean="0"/>
              <a:t>Quatrième niveau</a:t>
            </a:r>
          </a:p>
          <a:p>
            <a:pPr lvl="4"/>
            <a:r>
              <a:rPr lang="en-GB" alt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531" y="937903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2B67FC-ABF3-4426-A0B7-EB71B854EF9C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F055AF5-552F-4BFD-A630-861AF6DDD910}" type="slidenum">
              <a:rPr lang="en-GB" altLang="fr-FR" sz="1200" smtClean="0"/>
              <a:pPr/>
              <a:t>1</a:t>
            </a:fld>
            <a:endParaRPr lang="en-GB" altLang="fr-FR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MS PGothic" panose="020B0600070205080204" pitchFamily="34" charset="-128"/>
              <a:cs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B67FC-ABF3-4426-A0B7-EB71B854EF9C}" type="slidenum">
              <a:rPr lang="en-GB" altLang="fr-FR" smtClean="0"/>
              <a:pPr>
                <a:defRPr/>
              </a:pPr>
              <a:t>10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93883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B67FC-ABF3-4426-A0B7-EB71B854EF9C}" type="slidenum">
              <a:rPr lang="en-GB" altLang="fr-FR" smtClean="0"/>
              <a:pPr>
                <a:defRPr/>
              </a:pPr>
              <a:t>11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006628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MS PGothic" panose="020B0600070205080204" pitchFamily="34" charset="-128"/>
              <a:cs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B67FC-ABF3-4426-A0B7-EB71B854EF9C}" type="slidenum">
              <a:rPr lang="en-GB" altLang="fr-FR" smtClean="0"/>
              <a:pPr>
                <a:defRPr/>
              </a:pPr>
              <a:t>13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12965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MS PGothic" panose="020B0600070205080204" pitchFamily="34" charset="-128"/>
              <a:cs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B67FC-ABF3-4426-A0B7-EB71B854EF9C}" type="slidenum">
              <a:rPr lang="en-GB" altLang="fr-FR" smtClean="0"/>
              <a:pPr>
                <a:defRPr/>
              </a:pPr>
              <a:t>14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60415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B67FC-ABF3-4426-A0B7-EB71B854EF9C}" type="slidenum">
              <a:rPr lang="en-GB" altLang="fr-FR" smtClean="0"/>
              <a:pPr>
                <a:defRPr/>
              </a:pPr>
              <a:t>2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297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B67FC-ABF3-4426-A0B7-EB71B854EF9C}" type="slidenum">
              <a:rPr lang="en-GB" altLang="fr-FR" smtClean="0"/>
              <a:pPr>
                <a:defRPr/>
              </a:pPr>
              <a:t>3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0384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B67FC-ABF3-4426-A0B7-EB71B854EF9C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66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B67FC-ABF3-4426-A0B7-EB71B854EF9C}" type="slidenum">
              <a:rPr lang="en-GB" altLang="fr-FR" smtClean="0"/>
              <a:pPr>
                <a:defRPr/>
              </a:pPr>
              <a:t>5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68543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MS PGothic" panose="020B0600070205080204" pitchFamily="34" charset="-128"/>
              <a:cs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B67FC-ABF3-4426-A0B7-EB71B854EF9C}" type="slidenum">
              <a:rPr kumimoji="0" lang="en-GB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4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B67FC-ABF3-4426-A0B7-EB71B854EF9C}" type="slidenum">
              <a:rPr lang="en-GB" altLang="fr-FR" smtClean="0"/>
              <a:pPr>
                <a:defRPr/>
              </a:pPr>
              <a:t>7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440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lnSpc>
                <a:spcPct val="107000"/>
              </a:lnSpc>
              <a:spcBef>
                <a:spcPts val="43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B67FC-ABF3-4426-A0B7-EB71B854EF9C}" type="slidenum">
              <a:rPr lang="en-GB" altLang="fr-FR" smtClean="0"/>
              <a:pPr>
                <a:defRPr/>
              </a:pPr>
              <a:t>8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93791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Arial" charset="0"/>
              <a:ea typeface="MS PGothic" panose="020B0600070205080204" pitchFamily="34" charset="-128"/>
              <a:cs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2B67FC-ABF3-4426-A0B7-EB71B854EF9C}" type="slidenum">
              <a:rPr lang="en-GB" altLang="fr-FR" smtClean="0"/>
              <a:pPr>
                <a:defRPr/>
              </a:pPr>
              <a:t>9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7686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89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22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62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1200" y="19050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48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918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41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09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61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1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5102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519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6434667" y="533401"/>
            <a:ext cx="5757333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2400"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6434667" y="577851"/>
            <a:ext cx="5757333" cy="365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502185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fr-FR" sz="2400" smtClean="0"/>
              <a:t> </a:t>
            </a: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6546851"/>
            <a:ext cx="5757333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sz="2400">
              <a:latin typeface="Arial" charset="0"/>
              <a:ea typeface="ＭＳ Ｐゴシック" charset="-128"/>
            </a:endParaRP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0" y="6592888"/>
            <a:ext cx="5757333" cy="36512"/>
          </a:xfrm>
          <a:prstGeom prst="rect">
            <a:avLst/>
          </a:prstGeom>
          <a:gradFill rotWithShape="1">
            <a:gsLst>
              <a:gs pos="0">
                <a:srgbClr val="502185"/>
              </a:gs>
              <a:gs pos="100000">
                <a:srgbClr val="FFFFFF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 sz="2400" smtClean="0"/>
          </a:p>
        </p:txBody>
      </p:sp>
      <p:pic>
        <p:nvPicPr>
          <p:cNvPr id="1030" name="Imag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134" y="115889"/>
            <a:ext cx="234315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3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250.png"/><Relationship Id="rId4" Type="http://schemas.openxmlformats.org/officeDocument/2006/relationships/image" Target="../media/image44.gif"/><Relationship Id="rId9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0" y="6642100"/>
            <a:ext cx="32159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fr-FR" sz="1000" dirty="0" smtClean="0">
                <a:solidFill>
                  <a:srgbClr val="626262"/>
                </a:solidFill>
              </a:rPr>
              <a:t>ISOL-France meeting. 17-19 march 2021  </a:t>
            </a:r>
            <a:r>
              <a:rPr lang="en-GB" altLang="fr-FR" sz="1000" dirty="0">
                <a:solidFill>
                  <a:srgbClr val="626262"/>
                </a:solidFill>
              </a:rPr>
              <a:t>– O. Bajeat</a:t>
            </a:r>
            <a:endParaRPr lang="en-GB" alt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841360" y="6487030"/>
            <a:ext cx="323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336" y="1916832"/>
            <a:ext cx="11953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dirty="0"/>
          </a:p>
          <a:p>
            <a:pPr algn="ctr">
              <a:lnSpc>
                <a:spcPct val="200000"/>
              </a:lnSpc>
            </a:pPr>
            <a:r>
              <a:rPr lang="en-US" b="1" dirty="0" smtClean="0">
                <a:latin typeface="Liberation Sans"/>
              </a:rPr>
              <a:t>Development of new fragmentation targets for </a:t>
            </a:r>
            <a:r>
              <a:rPr lang="en-US" b="1" dirty="0">
                <a:latin typeface="Liberation Sans"/>
              </a:rPr>
              <a:t>the SPIRAL1 </a:t>
            </a:r>
            <a:r>
              <a:rPr lang="en-US" b="1" dirty="0" smtClean="0">
                <a:latin typeface="Liberation Sans"/>
              </a:rPr>
              <a:t>upgrade </a:t>
            </a:r>
          </a:p>
          <a:p>
            <a:pPr algn="ctr"/>
            <a:r>
              <a:rPr lang="en-US" b="1" dirty="0" smtClean="0">
                <a:latin typeface="Liberation Sans"/>
              </a:rPr>
              <a:t>and proposed release </a:t>
            </a:r>
            <a:r>
              <a:rPr lang="en-US" b="1" dirty="0">
                <a:latin typeface="Liberation Sans"/>
              </a:rPr>
              <a:t>time measurement </a:t>
            </a:r>
            <a:r>
              <a:rPr lang="en-US" b="1" dirty="0" smtClean="0">
                <a:latin typeface="Liberation Sans"/>
              </a:rPr>
              <a:t>at </a:t>
            </a:r>
            <a:r>
              <a:rPr lang="en-US" b="1" dirty="0">
                <a:latin typeface="Liberation Sans"/>
              </a:rPr>
              <a:t>LISE</a:t>
            </a:r>
            <a:endParaRPr lang="en-US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19336" y="4462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Olivier BAJEAT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192597" y="3439968"/>
            <a:ext cx="2804270" cy="2660086"/>
            <a:chOff x="108202" y="1926589"/>
            <a:chExt cx="2804270" cy="2660086"/>
          </a:xfrm>
        </p:grpSpPr>
        <p:grpSp>
          <p:nvGrpSpPr>
            <p:cNvPr id="9" name="Groupe 8"/>
            <p:cNvGrpSpPr/>
            <p:nvPr/>
          </p:nvGrpSpPr>
          <p:grpSpPr>
            <a:xfrm>
              <a:off x="108202" y="1926589"/>
              <a:ext cx="2804270" cy="2359691"/>
              <a:chOff x="5792515" y="373694"/>
              <a:chExt cx="3739026" cy="3146254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2515" y="373694"/>
                <a:ext cx="3739026" cy="31462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62028" y="1297859"/>
                <a:ext cx="1712477" cy="143551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10" name="ZoneTexte 9"/>
            <p:cNvSpPr txBox="1"/>
            <p:nvPr/>
          </p:nvSpPr>
          <p:spPr>
            <a:xfrm>
              <a:off x="248312" y="4309676"/>
              <a:ext cx="25463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Skim of the reaction chamber</a:t>
              </a: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13415" t="7096" r="35508"/>
          <a:stretch/>
        </p:blipFill>
        <p:spPr>
          <a:xfrm>
            <a:off x="3140133" y="3104662"/>
            <a:ext cx="2357790" cy="318005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9511" y="2919996"/>
            <a:ext cx="298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The chamber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7392434" y="2358247"/>
            <a:ext cx="3663859" cy="3152348"/>
            <a:chOff x="8185134" y="1500088"/>
            <a:chExt cx="3663859" cy="3152348"/>
          </a:xfrm>
        </p:grpSpPr>
        <p:grpSp>
          <p:nvGrpSpPr>
            <p:cNvPr id="4" name="Groupe 3"/>
            <p:cNvGrpSpPr/>
            <p:nvPr/>
          </p:nvGrpSpPr>
          <p:grpSpPr>
            <a:xfrm>
              <a:off x="8185134" y="1501863"/>
              <a:ext cx="3587644" cy="3150573"/>
              <a:chOff x="7012365" y="2358618"/>
              <a:chExt cx="3587644" cy="3150573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11743" y="2358618"/>
                <a:ext cx="1732877" cy="2655864"/>
              </a:xfrm>
              <a:prstGeom prst="rect">
                <a:avLst/>
              </a:prstGeom>
            </p:spPr>
          </p:pic>
          <p:sp>
            <p:nvSpPr>
              <p:cNvPr id="12" name="ZoneTexte 11"/>
              <p:cNvSpPr txBox="1"/>
              <p:nvPr/>
            </p:nvSpPr>
            <p:spPr>
              <a:xfrm>
                <a:off x="7012365" y="5047526"/>
                <a:ext cx="3587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i="1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Cooled connection for heating the foils. 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i="1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Power: up to 2400 W (145 to 225 A / 5,4 to 10 V)</a:t>
                </a:r>
              </a:p>
            </p:txBody>
          </p:sp>
        </p:grpSp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7"/>
            <a:srcRect l="8530" t="13414" r="22501" b="8335"/>
            <a:stretch/>
          </p:blipFill>
          <p:spPr>
            <a:xfrm>
              <a:off x="10200457" y="1500088"/>
              <a:ext cx="1648536" cy="262267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37344" y="1563150"/>
            <a:ext cx="108473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rgbClr val="000000"/>
                </a:solidFill>
                <a:sym typeface="Wingdings" panose="05000000000000000000" pitchFamily="2" charset="2"/>
              </a:rPr>
              <a:t>Samples</a:t>
            </a:r>
            <a:r>
              <a:rPr lang="fr-FR" sz="18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endParaRPr lang="en-US" sz="18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sym typeface="Wingdings" panose="05000000000000000000" pitchFamily="2" charset="2"/>
              </a:rPr>
              <a:t>Niobium </a:t>
            </a:r>
            <a:r>
              <a:rPr lang="fr-FR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and Zirconium </a:t>
            </a:r>
            <a:r>
              <a:rPr lang="fr-FR" sz="18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1 </a:t>
            </a:r>
            <a:r>
              <a:rPr lang="en-US" sz="1800" dirty="0">
                <a:solidFill>
                  <a:srgbClr val="000000"/>
                </a:solidFill>
                <a:sym typeface="Wingdings" panose="05000000000000000000" pitchFamily="2" charset="2"/>
              </a:rPr>
              <a:t>foil 70 µm </a:t>
            </a:r>
            <a:r>
              <a:rPr lang="en-US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and stack of several thinner</a:t>
            </a:r>
            <a:r>
              <a:rPr lang="en-US" sz="18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foils.</a:t>
            </a:r>
            <a:endParaRPr lang="en-US" sz="18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sym typeface="Wingdings" panose="05000000000000000000" pitchFamily="2" charset="2"/>
              </a:rPr>
              <a:t>Carbon  0.5 mm (standard thickness for Spiral1</a:t>
            </a:r>
            <a:r>
              <a:rPr lang="fr-FR" sz="1800" dirty="0">
                <a:solidFill>
                  <a:srgbClr val="000000"/>
                </a:solidFill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3144" y="3027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qualification test</a:t>
            </a:r>
            <a:endParaRPr lang="fr-FR" b="1" dirty="0"/>
          </a:p>
        </p:txBody>
      </p:sp>
      <p:sp>
        <p:nvSpPr>
          <p:cNvPr id="20" name="Rectangle 19"/>
          <p:cNvSpPr/>
          <p:nvPr/>
        </p:nvSpPr>
        <p:spPr>
          <a:xfrm>
            <a:off x="137344" y="701038"/>
            <a:ext cx="1205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+mj-lt"/>
              </a:rPr>
              <a:t>Implantation of radioactive isotopes from LISE </a:t>
            </a:r>
            <a:r>
              <a:rPr lang="en-US" sz="1800" dirty="0" smtClean="0">
                <a:latin typeface="+mj-lt"/>
              </a:rPr>
              <a:t>and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online 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measurements </a:t>
            </a:r>
            <a:r>
              <a:rPr lang="en-US" sz="1800" dirty="0">
                <a:solidFill>
                  <a:srgbClr val="00000A"/>
                </a:solidFill>
                <a:latin typeface="+mj-lt"/>
              </a:rPr>
              <a:t>of the implanted sample </a:t>
            </a:r>
            <a:r>
              <a:rPr lang="en-US" sz="1800" dirty="0" smtClean="0">
                <a:solidFill>
                  <a:srgbClr val="00000A"/>
                </a:solidFill>
                <a:latin typeface="+mj-lt"/>
              </a:rPr>
              <a:t>activity at </a:t>
            </a:r>
            <a:r>
              <a:rPr lang="en-US" sz="1800" dirty="0" smtClean="0">
                <a:latin typeface="+mj-lt"/>
              </a:rPr>
              <a:t>low and high temperature</a:t>
            </a:r>
            <a:r>
              <a:rPr lang="en-US" sz="1800" dirty="0">
                <a:latin typeface="+mj-lt"/>
              </a:rPr>
              <a:t> </a:t>
            </a:r>
            <a:r>
              <a:rPr lang="en-US" sz="1800" b="1" dirty="0" smtClean="0">
                <a:solidFill>
                  <a:srgbClr val="00000A"/>
                </a:solidFill>
                <a:latin typeface="+mj-lt"/>
              </a:rPr>
              <a:t>without handling the active sample</a:t>
            </a:r>
            <a:r>
              <a:rPr lang="en-US" sz="1800" dirty="0">
                <a:solidFill>
                  <a:srgbClr val="00000A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00000A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release time and D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845568" y="5639420"/>
            <a:ext cx="6276208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Sticking time </a:t>
            </a:r>
            <a:r>
              <a:rPr lang="en-US" sz="2000" i="1" dirty="0" smtClean="0"/>
              <a:t>will be refined from additional delay time when comparing several foils and one (knowing the number of collision by </a:t>
            </a:r>
            <a:r>
              <a:rPr lang="en-US" sz="2000" i="1" dirty="0" err="1" smtClean="0"/>
              <a:t>Molflow</a:t>
            </a:r>
            <a:r>
              <a:rPr lang="en-US" sz="2000" i="1" dirty="0" smtClean="0"/>
              <a:t> calculation)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6642100"/>
            <a:ext cx="32159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fr-FR" sz="1000" dirty="0" smtClean="0">
                <a:solidFill>
                  <a:srgbClr val="626262"/>
                </a:solidFill>
              </a:rPr>
              <a:t>ISOL-France meeting. 17-19 march 2021  </a:t>
            </a:r>
            <a:r>
              <a:rPr lang="en-GB" altLang="fr-FR" sz="1000" dirty="0">
                <a:solidFill>
                  <a:srgbClr val="626262"/>
                </a:solidFill>
              </a:rPr>
              <a:t>– O. Bajeat</a:t>
            </a:r>
            <a:endParaRPr lang="en-GB" alt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1772778" y="6487030"/>
            <a:ext cx="392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890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/>
          <p:cNvSpPr txBox="1"/>
          <p:nvPr/>
        </p:nvSpPr>
        <p:spPr>
          <a:xfrm>
            <a:off x="11784632" y="6581069"/>
            <a:ext cx="402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11</a:t>
            </a:r>
            <a:endParaRPr lang="en-US" sz="1100" dirty="0"/>
          </a:p>
        </p:txBody>
      </p:sp>
      <p:grpSp>
        <p:nvGrpSpPr>
          <p:cNvPr id="44" name="Groupe 43"/>
          <p:cNvGrpSpPr/>
          <p:nvPr/>
        </p:nvGrpSpPr>
        <p:grpSpPr>
          <a:xfrm>
            <a:off x="34087" y="1195599"/>
            <a:ext cx="3735037" cy="2047568"/>
            <a:chOff x="6114390" y="654518"/>
            <a:chExt cx="5409443" cy="2723949"/>
          </a:xfrm>
        </p:grpSpPr>
        <p:pic>
          <p:nvPicPr>
            <p:cNvPr id="71" name="Image 70"/>
            <p:cNvPicPr>
              <a:picLocks noChangeAspect="1"/>
            </p:cNvPicPr>
            <p:nvPr/>
          </p:nvPicPr>
          <p:blipFill rotWithShape="1">
            <a:blip r:embed="rId3"/>
            <a:srcRect l="9861" t="19725" r="11111" b="9529"/>
            <a:stretch/>
          </p:blipFill>
          <p:spPr>
            <a:xfrm>
              <a:off x="6114390" y="654518"/>
              <a:ext cx="5409443" cy="2723949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9492440" y="2405044"/>
              <a:ext cx="785174" cy="450390"/>
            </a:xfrm>
            <a:prstGeom prst="rect">
              <a:avLst/>
            </a:prstGeom>
            <a:solidFill>
              <a:sysClr val="window" lastClr="FFFFFF">
                <a:lumMod val="95000"/>
                <a:alpha val="65000"/>
              </a:sysClr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59</a:t>
              </a: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Cu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456961" y="1626504"/>
              <a:ext cx="1054482" cy="450390"/>
            </a:xfrm>
            <a:prstGeom prst="rect">
              <a:avLst/>
            </a:prstGeom>
            <a:solidFill>
              <a:sysClr val="window" lastClr="FFFFFF">
                <a:lumMod val="95000"/>
                <a:alpha val="65000"/>
              </a:sysClr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63,</a:t>
              </a:r>
              <a:r>
                <a:rPr kumimoji="0" lang="fr-FR" sz="16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64</a:t>
              </a: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Ga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427931" y="2076894"/>
              <a:ext cx="768923" cy="450390"/>
            </a:xfrm>
            <a:prstGeom prst="rect">
              <a:avLst/>
            </a:prstGeom>
            <a:solidFill>
              <a:sysClr val="window" lastClr="FFFFFF">
                <a:lumMod val="95000"/>
                <a:alpha val="65000"/>
              </a:sysClr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61</a:t>
              </a: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Zn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114820" y="1406033"/>
              <a:ext cx="1056804" cy="450390"/>
            </a:xfrm>
            <a:prstGeom prst="rect">
              <a:avLst/>
            </a:prstGeom>
            <a:solidFill>
              <a:sysClr val="window" lastClr="FFFFFF">
                <a:lumMod val="95000"/>
                <a:alpha val="65000"/>
              </a:sysClr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65,64</a:t>
              </a: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Ge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977240" y="901477"/>
              <a:ext cx="766601" cy="450390"/>
            </a:xfrm>
            <a:prstGeom prst="rect">
              <a:avLst/>
            </a:prstGeom>
            <a:solidFill>
              <a:sysClr val="window" lastClr="FFFFFF">
                <a:lumMod val="95000"/>
                <a:alpha val="65000"/>
              </a:sysClr>
            </a:solidFill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67</a:t>
              </a: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As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422954" y="2302089"/>
              <a:ext cx="387712" cy="245667"/>
            </a:xfrm>
            <a:prstGeom prst="rect">
              <a:avLst/>
            </a:prstGeom>
            <a:solidFill>
              <a:sysClr val="window" lastClr="FFFFFF">
                <a:lumMod val="85000"/>
                <a:alpha val="60000"/>
              </a:sysClr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60</a:t>
              </a: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Cu</a:t>
              </a: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434564" y="1954060"/>
              <a:ext cx="376102" cy="245667"/>
            </a:xfrm>
            <a:prstGeom prst="rect">
              <a:avLst/>
            </a:prstGeom>
            <a:solidFill>
              <a:sysClr val="window" lastClr="FFFFFF">
                <a:lumMod val="85000"/>
                <a:alpha val="60000"/>
              </a:sysClr>
            </a:solidFill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62</a:t>
              </a: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Zn</a:t>
              </a:r>
              <a:endPara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1568" y="40609"/>
            <a:ext cx="9870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Radioactive isotope production and selection with LISE (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78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Kr @ 70 MeV/u + 500 µm Be)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35486" y="856446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Example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of LISE setting -&gt; As to Cu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0" y="6642100"/>
            <a:ext cx="32159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fr-FR" sz="1000" dirty="0" smtClean="0">
                <a:solidFill>
                  <a:srgbClr val="626262"/>
                </a:solidFill>
              </a:rPr>
              <a:t>ISOL-France meeting. 17-19 march 2021  </a:t>
            </a:r>
            <a:r>
              <a:rPr lang="en-GB" altLang="fr-FR" sz="1000" dirty="0">
                <a:solidFill>
                  <a:srgbClr val="626262"/>
                </a:solidFill>
              </a:rPr>
              <a:t>– O. Bajeat</a:t>
            </a:r>
            <a:endParaRPr lang="en-GB" altLang="fr-FR" dirty="0"/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2462" r="1289" b="2179"/>
          <a:stretch/>
        </p:blipFill>
        <p:spPr>
          <a:xfrm>
            <a:off x="683355" y="3408893"/>
            <a:ext cx="2844854" cy="1964166"/>
          </a:xfrm>
          <a:prstGeom prst="rect">
            <a:avLst/>
          </a:prstGeom>
        </p:spPr>
      </p:pic>
      <p:sp>
        <p:nvSpPr>
          <p:cNvPr id="82" name="Flèche droite rayée 81"/>
          <p:cNvSpPr/>
          <p:nvPr/>
        </p:nvSpPr>
        <p:spPr>
          <a:xfrm>
            <a:off x="122470" y="3615869"/>
            <a:ext cx="517042" cy="346098"/>
          </a:xfrm>
          <a:prstGeom prst="stripedRightArrow">
            <a:avLst>
              <a:gd name="adj1" fmla="val 45107"/>
              <a:gd name="adj2" fmla="val 64678"/>
            </a:avLst>
          </a:prstGeom>
          <a:solidFill>
            <a:srgbClr val="0033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22470" y="5461041"/>
            <a:ext cx="4600940" cy="276999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Geant4 simulations at 5 cm for 100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enA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i.e. ~10</a:t>
            </a:r>
            <a:r>
              <a:rPr kumimoji="0" lang="fr-FR" sz="12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4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implantations/s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4723038" y="841057"/>
            <a:ext cx="7464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Temperature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depende</a:t>
            </a:r>
            <a:r>
              <a:rPr lang="en-US" sz="2000" b="1" kern="0" dirty="0" err="1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nt</a:t>
            </a:r>
            <a:r>
              <a:rPr lang="en-US" sz="2000" b="1" kern="0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r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elease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time measurements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(beam on/off)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758217" y="4932702"/>
            <a:ext cx="849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JC Thomas</a:t>
            </a:r>
            <a:endParaRPr lang="en-US" sz="2000" dirty="0"/>
          </a:p>
        </p:txBody>
      </p:sp>
      <p:sp>
        <p:nvSpPr>
          <p:cNvPr id="85" name="ZoneTexte 84"/>
          <p:cNvSpPr txBox="1"/>
          <p:nvPr/>
        </p:nvSpPr>
        <p:spPr>
          <a:xfrm>
            <a:off x="5606132" y="1195599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-&gt; Extraction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of diffusion coefficients</a:t>
            </a:r>
          </a:p>
        </p:txBody>
      </p:sp>
      <p:grpSp>
        <p:nvGrpSpPr>
          <p:cNvPr id="86" name="Groupe 85"/>
          <p:cNvGrpSpPr/>
          <p:nvPr/>
        </p:nvGrpSpPr>
        <p:grpSpPr>
          <a:xfrm>
            <a:off x="5767859" y="3852485"/>
            <a:ext cx="2798116" cy="778612"/>
            <a:chOff x="1856085" y="2914530"/>
            <a:chExt cx="2798116" cy="778612"/>
          </a:xfrm>
        </p:grpSpPr>
        <p:pic>
          <p:nvPicPr>
            <p:cNvPr id="87" name="Image 86"/>
            <p:cNvPicPr>
              <a:picLocks noChangeAspect="1"/>
            </p:cNvPicPr>
            <p:nvPr/>
          </p:nvPicPr>
          <p:blipFill rotWithShape="1">
            <a:blip r:embed="rId5"/>
            <a:srcRect l="30000" t="4209" r="26667" b="-1480"/>
            <a:stretch/>
          </p:blipFill>
          <p:spPr>
            <a:xfrm>
              <a:off x="1856085" y="2914530"/>
              <a:ext cx="1355001" cy="729615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ZoneTexte 87"/>
                <p:cNvSpPr txBox="1"/>
                <p:nvPr/>
              </p:nvSpPr>
              <p:spPr>
                <a:xfrm>
                  <a:off x="3203646" y="2992053"/>
                  <a:ext cx="1450555" cy="701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𝑑𝑖𝑓𝑓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fr-FR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ZoneText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646" y="2992053"/>
                  <a:ext cx="1450555" cy="701089"/>
                </a:xfrm>
                <a:prstGeom prst="rect">
                  <a:avLst/>
                </a:prstGeom>
                <a:blipFill>
                  <a:blip r:embed="rId7"/>
                  <a:stretch>
                    <a:fillRect l="-67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ZoneTexte 88"/>
          <p:cNvSpPr txBox="1"/>
          <p:nvPr/>
        </p:nvSpPr>
        <p:spPr>
          <a:xfrm>
            <a:off x="5112314" y="5905541"/>
            <a:ext cx="71472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	Measurement at different temperatures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r>
              <a:rPr lang="en-US" sz="1800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0</a:t>
            </a: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 and </a:t>
            </a:r>
            <a:r>
              <a:rPr lang="en-US" sz="1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E</a:t>
            </a:r>
            <a:r>
              <a:rPr lang="en-US" sz="1800" b="1" baseline="-25000" dirty="0" err="1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endParaRPr lang="en-US" sz="1800" b="1" baseline="-25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000" b="1" dirty="0"/>
          </a:p>
        </p:txBody>
      </p:sp>
      <p:grpSp>
        <p:nvGrpSpPr>
          <p:cNvPr id="90" name="Groupe 89"/>
          <p:cNvGrpSpPr/>
          <p:nvPr/>
        </p:nvGrpSpPr>
        <p:grpSpPr>
          <a:xfrm>
            <a:off x="4741869" y="1631306"/>
            <a:ext cx="4003614" cy="2075143"/>
            <a:chOff x="1691381" y="644783"/>
            <a:chExt cx="4003614" cy="2075143"/>
          </a:xfrm>
        </p:grpSpPr>
        <p:sp>
          <p:nvSpPr>
            <p:cNvPr id="91" name="Rectangle 90"/>
            <p:cNvSpPr/>
            <p:nvPr/>
          </p:nvSpPr>
          <p:spPr bwMode="auto">
            <a:xfrm>
              <a:off x="3211085" y="644783"/>
              <a:ext cx="412120" cy="79659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2" name="Flèche droite 91"/>
            <p:cNvSpPr/>
            <p:nvPr/>
          </p:nvSpPr>
          <p:spPr bwMode="auto">
            <a:xfrm>
              <a:off x="2584534" y="1023045"/>
              <a:ext cx="504056" cy="253417"/>
            </a:xfrm>
            <a:prstGeom prst="rightArrow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2625057" y="808568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>
                  <a:solidFill>
                    <a:srgbClr val="0070C0"/>
                  </a:solidFill>
                </a:rPr>
                <a:t>Φ</a:t>
              </a:r>
              <a:r>
                <a:rPr lang="fr-FR" sz="1600" baseline="30000" dirty="0">
                  <a:solidFill>
                    <a:srgbClr val="0070C0"/>
                  </a:solidFill>
                </a:rPr>
                <a:t>0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3224096" y="892839"/>
              <a:ext cx="576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</a:rPr>
                <a:t>N</a:t>
              </a:r>
              <a:r>
                <a:rPr lang="en-US" sz="1800" baseline="-25000" dirty="0">
                  <a:solidFill>
                    <a:srgbClr val="0070C0"/>
                  </a:solidFill>
                </a:rPr>
                <a:t>0</a:t>
              </a:r>
              <a:endParaRPr lang="en-US" sz="1800" dirty="0">
                <a:solidFill>
                  <a:srgbClr val="0070C0"/>
                </a:solidFill>
              </a:endParaRP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3706214" y="754377"/>
              <a:ext cx="1126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l-GR" sz="1800" dirty="0">
                  <a:solidFill>
                    <a:srgbClr val="0070C0"/>
                  </a:solidFill>
                </a:rPr>
                <a:t>Φ</a:t>
              </a:r>
              <a:r>
                <a:rPr lang="fr-FR" sz="1800" baseline="30000" dirty="0">
                  <a:solidFill>
                    <a:srgbClr val="0070C0"/>
                  </a:solidFill>
                </a:rPr>
                <a:t>0</a:t>
              </a:r>
              <a:r>
                <a:rPr lang="fr-FR" sz="1800" dirty="0">
                  <a:solidFill>
                    <a:srgbClr val="0070C0"/>
                  </a:solidFill>
                </a:rPr>
                <a:t>=</a:t>
              </a:r>
              <a:r>
                <a:rPr lang="el-GR" sz="1800" dirty="0">
                  <a:solidFill>
                    <a:srgbClr val="0070C0"/>
                  </a:solidFill>
                </a:rPr>
                <a:t>λ</a:t>
              </a:r>
              <a:r>
                <a:rPr lang="fr-FR" sz="1800" dirty="0">
                  <a:solidFill>
                    <a:srgbClr val="0070C0"/>
                  </a:solidFill>
                </a:rPr>
                <a:t>N</a:t>
              </a:r>
              <a:r>
                <a:rPr lang="fr-FR" sz="1800" baseline="30000" dirty="0">
                  <a:solidFill>
                    <a:srgbClr val="0070C0"/>
                  </a:solidFill>
                </a:rPr>
                <a:t>0</a:t>
              </a:r>
              <a:endParaRPr lang="en-US" sz="1800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228750" y="1866911"/>
              <a:ext cx="411810" cy="77668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3221237" y="1955662"/>
              <a:ext cx="5766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N</a:t>
              </a:r>
              <a:r>
                <a:rPr lang="en-US" sz="1600" baseline="-25000" dirty="0">
                  <a:solidFill>
                    <a:srgbClr val="FF0000"/>
                  </a:solidFill>
                </a:rPr>
                <a:t>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8" name="Flèche droite 97"/>
            <p:cNvSpPr/>
            <p:nvPr/>
          </p:nvSpPr>
          <p:spPr bwMode="auto">
            <a:xfrm>
              <a:off x="2565958" y="2048181"/>
              <a:ext cx="504056" cy="221944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3720385" y="2181208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>
                  <a:solidFill>
                    <a:srgbClr val="FF0000"/>
                  </a:solidFill>
                </a:rPr>
                <a:t>Φ</a:t>
              </a:r>
              <a:r>
                <a:rPr lang="fr-FR" sz="1600" baseline="30000" dirty="0" err="1">
                  <a:solidFill>
                    <a:srgbClr val="FF0000"/>
                  </a:solidFill>
                </a:rPr>
                <a:t>rel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00" name="Flèche droite 99"/>
            <p:cNvSpPr/>
            <p:nvPr/>
          </p:nvSpPr>
          <p:spPr bwMode="auto">
            <a:xfrm>
              <a:off x="3775803" y="2371237"/>
              <a:ext cx="565977" cy="294124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2566566" y="179075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>
                  <a:solidFill>
                    <a:srgbClr val="FF0000"/>
                  </a:solidFill>
                </a:rPr>
                <a:t>Φ</a:t>
              </a:r>
              <a:r>
                <a:rPr lang="fr-FR" sz="1600" baseline="30000" dirty="0">
                  <a:solidFill>
                    <a:srgbClr val="FF0000"/>
                  </a:solidFill>
                </a:rPr>
                <a:t>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3725170" y="1740499"/>
              <a:ext cx="1858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l-GR" sz="1600" dirty="0">
                  <a:solidFill>
                    <a:srgbClr val="FF0000"/>
                  </a:solidFill>
                </a:rPr>
                <a:t>Φ</a:t>
              </a:r>
              <a:r>
                <a:rPr lang="fr-FR" sz="1600" baseline="30000" dirty="0">
                  <a:solidFill>
                    <a:srgbClr val="FF0000"/>
                  </a:solidFill>
                </a:rPr>
                <a:t>T</a:t>
              </a:r>
              <a:r>
                <a:rPr lang="fr-FR" sz="1600" dirty="0">
                  <a:solidFill>
                    <a:srgbClr val="FF0000"/>
                  </a:solidFill>
                </a:rPr>
                <a:t>–</a:t>
              </a:r>
              <a:r>
                <a:rPr lang="el-GR" sz="1600" dirty="0">
                  <a:solidFill>
                    <a:srgbClr val="FF0000"/>
                  </a:solidFill>
                </a:rPr>
                <a:t>Φ</a:t>
              </a:r>
              <a:r>
                <a:rPr lang="fr-FR" sz="1600" baseline="30000" dirty="0" err="1">
                  <a:solidFill>
                    <a:srgbClr val="FF0000"/>
                  </a:solidFill>
                </a:rPr>
                <a:t>rel</a:t>
              </a:r>
              <a:r>
                <a:rPr lang="fr-FR" sz="1600" baseline="30000" dirty="0">
                  <a:solidFill>
                    <a:srgbClr val="FF0000"/>
                  </a:solidFill>
                </a:rPr>
                <a:t> </a:t>
              </a:r>
              <a:r>
                <a:rPr lang="fr-FR" sz="1600" dirty="0">
                  <a:solidFill>
                    <a:srgbClr val="FF0000"/>
                  </a:solidFill>
                </a:rPr>
                <a:t>= </a:t>
              </a:r>
              <a:r>
                <a:rPr lang="el-GR" sz="1600" dirty="0">
                  <a:solidFill>
                    <a:srgbClr val="FF0000"/>
                  </a:solidFill>
                </a:rPr>
                <a:t>λ</a:t>
              </a:r>
              <a:r>
                <a:rPr lang="fr-FR" sz="1600" dirty="0">
                  <a:solidFill>
                    <a:srgbClr val="FF0000"/>
                  </a:solidFill>
                </a:rPr>
                <a:t>N</a:t>
              </a:r>
              <a:r>
                <a:rPr lang="fr-FR" sz="1600" baseline="30000" dirty="0">
                  <a:solidFill>
                    <a:srgbClr val="FF0000"/>
                  </a:solidFill>
                </a:rPr>
                <a:t>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1701417" y="991797"/>
              <a:ext cx="1331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Low T</a:t>
              </a:r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1691381" y="1946291"/>
              <a:ext cx="1081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High 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ZoneTexte 104"/>
                <p:cNvSpPr txBox="1"/>
                <p:nvPr/>
              </p:nvSpPr>
              <p:spPr>
                <a:xfrm>
                  <a:off x="4544039" y="2222289"/>
                  <a:ext cx="1150956" cy="4976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𝑑𝑖𝑓𝑓</m:t>
                            </m:r>
                          </m:sub>
                        </m:sSub>
                        <m:r>
                          <a:rPr lang="fr-FR" sz="16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𝑟𝑒𝑙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600" i="1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5" name="ZoneTexte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4039" y="2222289"/>
                  <a:ext cx="1150956" cy="49763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e 105"/>
          <p:cNvGrpSpPr/>
          <p:nvPr/>
        </p:nvGrpSpPr>
        <p:grpSpPr>
          <a:xfrm>
            <a:off x="5202761" y="4522062"/>
            <a:ext cx="7056794" cy="1259513"/>
            <a:chOff x="1879106" y="3744129"/>
            <a:chExt cx="7056794" cy="12595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/>
                <p:cNvSpPr/>
                <p:nvPr/>
              </p:nvSpPr>
              <p:spPr>
                <a:xfrm>
                  <a:off x="4653654" y="3744129"/>
                  <a:ext cx="2073388" cy="125951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𝑑𝑖𝑓𝑓</m:t>
                            </m:r>
                          </m:sub>
                        </m:sSub>
                        <m:r>
                          <a:rPr lang="fr-FR" sz="18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𝑡𝑎𝑛h</m:t>
                            </m:r>
                            <m:rad>
                              <m:radPr>
                                <m:degHide m:val="on"/>
                                <m:ctrlPr>
                                  <a:rPr lang="fr-FR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fr-FR" sz="1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>
                                            <a:latin typeface="Cambria Math" panose="02040503050406030204" pitchFamily="18" charset="0"/>
                                          </a:rPr>
                                          <m:t>4µ</m:t>
                                        </m:r>
                                      </m:e>
                                      <m:sub>
                                        <m:r>
                                          <a:rPr lang="fr-FR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fr-FR" sz="1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num>
                                  <m:den>
                                    <m:r>
                                      <a:rPr lang="fr-FR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>
                                            <a:latin typeface="Cambria Math" panose="02040503050406030204" pitchFamily="18" charset="0"/>
                                          </a:rPr>
                                          <m:t>µ</m:t>
                                        </m:r>
                                      </m:e>
                                      <m:sub>
                                        <m:r>
                                          <a:rPr lang="fr-FR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den>
                        </m:f>
                      </m:oMath>
                    </m:oMathPara>
                  </a14:m>
                  <a:endParaRPr lang="fr-FR" sz="18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3654" y="3744129"/>
                  <a:ext cx="2073388" cy="12595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6606416" y="4062347"/>
                  <a:ext cx="2329484" cy="4810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fr-FR" sz="1800" dirty="0">
                      <a:solidFill>
                        <a:srgbClr val="000000"/>
                      </a:solidFill>
                      <a:sym typeface="Wingdings" panose="05000000000000000000" pitchFamily="2" charset="2"/>
                    </a:rPr>
                    <a:t> µ</a:t>
                  </a:r>
                  <a:r>
                    <a:rPr lang="fr-FR" sz="1800" baseline="-25000" dirty="0">
                      <a:solidFill>
                        <a:srgbClr val="000000"/>
                      </a:solidFill>
                      <a:sym typeface="Wingdings" panose="05000000000000000000" pitchFamily="2" charset="2"/>
                    </a:rPr>
                    <a:t>0</a:t>
                  </a:r>
                  <a:r>
                    <a:rPr lang="fr-FR" sz="1800" dirty="0">
                      <a:solidFill>
                        <a:srgbClr val="000000"/>
                      </a:solidFill>
                      <a:sym typeface="Wingdings" panose="05000000000000000000" pitchFamily="2" charset="2"/>
                    </a:rPr>
                    <a:t> </a:t>
                  </a:r>
                  <a14:m>
                    <m:oMath xmlns:m="http://schemas.openxmlformats.org/officeDocument/2006/math">
                      <m:r>
                        <a:rPr lang="fr-FR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fr-F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fr-FR" dirty="0">
                      <a:solidFill>
                        <a:srgbClr val="000000"/>
                      </a:solidFill>
                      <a:sym typeface="Wingdings" panose="05000000000000000000" pitchFamily="2" charset="2"/>
                    </a:rPr>
                    <a:t> </a:t>
                  </a:r>
                  <a:r>
                    <a:rPr lang="fr-FR" dirty="0">
                      <a:solidFill>
                        <a:srgbClr val="000000"/>
                      </a:solidFill>
                    </a:rPr>
                    <a:t> 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6416" y="4062347"/>
                  <a:ext cx="2329484" cy="481029"/>
                </a:xfrm>
                <a:prstGeom prst="rect">
                  <a:avLst/>
                </a:prstGeom>
                <a:blipFill>
                  <a:blip r:embed="rId10"/>
                  <a:stretch>
                    <a:fillRect l="-2089" b="-164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ZoneTexte 108"/>
            <p:cNvSpPr txBox="1"/>
            <p:nvPr/>
          </p:nvSpPr>
          <p:spPr>
            <a:xfrm>
              <a:off x="1879106" y="4254629"/>
              <a:ext cx="38439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For </a:t>
              </a:r>
              <a:r>
                <a:rPr lang="en-US" sz="1400" b="1" dirty="0" err="1"/>
                <a:t>Nb</a:t>
              </a:r>
              <a:r>
                <a:rPr lang="en-US" sz="1400" b="1" dirty="0"/>
                <a:t> and </a:t>
              </a:r>
              <a:r>
                <a:rPr lang="en-US" sz="1400" b="1" dirty="0" err="1"/>
                <a:t>Zr</a:t>
              </a:r>
              <a:r>
                <a:rPr lang="en-US" sz="1400" b="1" dirty="0"/>
                <a:t> (pure diffusion):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149082" y="4730169"/>
              <a:ext cx="2364340" cy="273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Kirchner, NIM B70 (1992) 186-199.</a:t>
              </a:r>
              <a:endPara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1" name="Image 1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1379" y="1630676"/>
            <a:ext cx="3230621" cy="264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0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417" y="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Condensation on cold surfaces</a:t>
            </a:r>
            <a:endParaRPr lang="en-US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50816" r="20938"/>
          <a:stretch/>
        </p:blipFill>
        <p:spPr>
          <a:xfrm>
            <a:off x="1905969" y="2133946"/>
            <a:ext cx="1296144" cy="386130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7" name="Groupe 16"/>
          <p:cNvGrpSpPr/>
          <p:nvPr/>
        </p:nvGrpSpPr>
        <p:grpSpPr>
          <a:xfrm>
            <a:off x="284529" y="1745898"/>
            <a:ext cx="3516336" cy="3545370"/>
            <a:chOff x="-133952" y="1744808"/>
            <a:chExt cx="3516336" cy="354537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712" y="3018754"/>
              <a:ext cx="2709672" cy="22714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-133952" y="1744808"/>
              <a:ext cx="21959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Cooled chamber</a:t>
              </a:r>
              <a:endParaRPr lang="en-US" dirty="0"/>
            </a:p>
          </p:txBody>
        </p:sp>
        <p:cxnSp>
          <p:nvCxnSpPr>
            <p:cNvPr id="11" name="Connecteur droit avec flèche 10"/>
            <p:cNvCxnSpPr/>
            <p:nvPr/>
          </p:nvCxnSpPr>
          <p:spPr bwMode="auto">
            <a:xfrm>
              <a:off x="492943" y="2575805"/>
              <a:ext cx="522724" cy="4429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" name="ZoneTexte 11"/>
          <p:cNvSpPr txBox="1"/>
          <p:nvPr/>
        </p:nvSpPr>
        <p:spPr>
          <a:xfrm>
            <a:off x="4520145" y="1496350"/>
            <a:ext cx="7636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release atoms can be deposited on </a:t>
            </a:r>
            <a:r>
              <a:rPr lang="en-US" dirty="0" smtClean="0"/>
              <a:t>cold </a:t>
            </a:r>
            <a:r>
              <a:rPr lang="en-US" dirty="0" smtClean="0"/>
              <a:t>surfaces (chamber walls, </a:t>
            </a:r>
            <a:r>
              <a:rPr lang="en-US" dirty="0" err="1" smtClean="0"/>
              <a:t>aluminium</a:t>
            </a:r>
            <a:r>
              <a:rPr lang="en-US" dirty="0" smtClean="0"/>
              <a:t> sockets in front of detectors…).</a:t>
            </a:r>
          </a:p>
          <a:p>
            <a:endParaRPr lang="en-US" dirty="0" smtClean="0"/>
          </a:p>
          <a:p>
            <a:pPr lvl="0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0000"/>
                </a:solidFill>
              </a:rPr>
              <a:t>The contribution of stuck atoms on 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the</a:t>
            </a:r>
            <a:r>
              <a:rPr lang="en-GB" sz="2000" b="1" dirty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GB" b="1" dirty="0">
                <a:solidFill>
                  <a:srgbClr val="000000"/>
                </a:solidFill>
                <a:latin typeface="Arial"/>
              </a:rPr>
              <a:t> detection will be deducted from simulations.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11784632" y="6581069"/>
            <a:ext cx="402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7349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9336" y="28824"/>
            <a:ext cx="696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Budget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1784632" y="6560173"/>
            <a:ext cx="407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13</a:t>
            </a:r>
            <a:endParaRPr lang="en-US" sz="1100" dirty="0"/>
          </a:p>
        </p:txBody>
      </p:sp>
      <p:sp>
        <p:nvSpPr>
          <p:cNvPr id="2" name="ZoneTexte 1"/>
          <p:cNvSpPr txBox="1"/>
          <p:nvPr/>
        </p:nvSpPr>
        <p:spPr>
          <a:xfrm>
            <a:off x="335360" y="1268760"/>
            <a:ext cx="11305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Qualification test </a:t>
            </a:r>
            <a:r>
              <a:rPr lang="en-US" dirty="0" smtClean="0"/>
              <a:t>: ~ 6 k€ (under construction)</a:t>
            </a:r>
          </a:p>
          <a:p>
            <a:endParaRPr lang="en-US" dirty="0" smtClean="0"/>
          </a:p>
          <a:p>
            <a:r>
              <a:rPr lang="en-US" b="1" dirty="0" smtClean="0"/>
              <a:t>New </a:t>
            </a:r>
            <a:r>
              <a:rPr lang="en-US" b="1" dirty="0" err="1" smtClean="0"/>
              <a:t>Febiad</a:t>
            </a:r>
            <a:r>
              <a:rPr lang="en-US" b="1" dirty="0" smtClean="0"/>
              <a:t>/Niobium TISS </a:t>
            </a:r>
            <a:r>
              <a:rPr lang="en-US" dirty="0" smtClean="0"/>
              <a:t>: ~ 35 k€ included ~ 12 k€ for the target and the new T-box with cooled beam catcher</a:t>
            </a:r>
            <a:endParaRPr lang="en-US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6642100"/>
            <a:ext cx="32159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fr-FR" sz="1000" dirty="0" smtClean="0">
                <a:solidFill>
                  <a:srgbClr val="626262"/>
                </a:solidFill>
              </a:rPr>
              <a:t>ISOL-France meeting. 17-19 march 2021  </a:t>
            </a:r>
            <a:r>
              <a:rPr lang="en-GB" altLang="fr-FR" sz="1000" dirty="0">
                <a:solidFill>
                  <a:srgbClr val="626262"/>
                </a:solidFill>
              </a:rPr>
              <a:t>– O. Bajeat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41968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"/>
    </mc:Choice>
    <mc:Fallback xmlns="">
      <p:transition spd="slow" advTm="36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9336" y="28824"/>
            <a:ext cx="696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Conclusion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1784632" y="6560173"/>
            <a:ext cx="407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14</a:t>
            </a:r>
            <a:endParaRPr lang="en-US" sz="11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6642100"/>
            <a:ext cx="32159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fr-FR" sz="1000" dirty="0" smtClean="0">
                <a:solidFill>
                  <a:srgbClr val="626262"/>
                </a:solidFill>
              </a:rPr>
              <a:t>ISOL-France meeting. 17-19 march 2021  </a:t>
            </a:r>
            <a:r>
              <a:rPr lang="en-GB" altLang="fr-FR" sz="1000" dirty="0">
                <a:solidFill>
                  <a:srgbClr val="626262"/>
                </a:solidFill>
              </a:rPr>
              <a:t>– O. Bajeat</a:t>
            </a:r>
            <a:endParaRPr lang="en-GB" alt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824192" y="594928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Thank you for your attention.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8418" y="1052736"/>
            <a:ext cx="12000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Targets in Niobium or Zirconium are easy to manufacture and production rates should be interesting for 29&lt;Z&lt;40 isotopes.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qualification test will give us quite precise data on diffusion and indication on sticking times for the elements of interest.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Then, the TISS will be optimized in term of material (Niobium or Zirconium), foil thickness and geometry.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Refined rate estimates for each element of interest will be possible knowing that only online tests of the TISS will give the effective production.</a:t>
            </a:r>
          </a:p>
        </p:txBody>
      </p:sp>
    </p:spTree>
    <p:extLst>
      <p:ext uri="{BB962C8B-B14F-4D97-AF65-F5344CB8AC3E}">
        <p14:creationId xmlns:p14="http://schemas.microsoft.com/office/powerpoint/2010/main" val="4342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"/>
    </mc:Choice>
    <mc:Fallback xmlns="">
      <p:transition spd="slow" advTm="36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056" y="54998"/>
            <a:ext cx="9081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</a:t>
            </a:r>
            <a:r>
              <a:rPr lang="fr-FR" b="1" dirty="0" err="1" smtClean="0"/>
              <a:t>current</a:t>
            </a:r>
            <a:r>
              <a:rPr lang="fr-FR" b="1" dirty="0" smtClean="0"/>
              <a:t> </a:t>
            </a:r>
            <a:r>
              <a:rPr lang="fr-FR" b="1" dirty="0" err="1" smtClean="0"/>
              <a:t>targets</a:t>
            </a:r>
            <a:r>
              <a:rPr lang="fr-FR" b="1" dirty="0" smtClean="0"/>
              <a:t> in </a:t>
            </a:r>
            <a:r>
              <a:rPr lang="fr-FR" b="1" dirty="0" err="1" smtClean="0"/>
              <a:t>Carbon</a:t>
            </a:r>
            <a:r>
              <a:rPr lang="fr-FR" b="1" dirty="0" smtClean="0"/>
              <a:t> for projectile fragmentation</a:t>
            </a:r>
            <a:endParaRPr lang="fr-FR" b="1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6642100"/>
            <a:ext cx="32159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fr-FR" sz="1000" dirty="0" smtClean="0">
                <a:solidFill>
                  <a:srgbClr val="626262"/>
                </a:solidFill>
              </a:rPr>
              <a:t>ISOL-France meeting. 17-19 march 2021  </a:t>
            </a:r>
            <a:r>
              <a:rPr lang="en-GB" altLang="fr-FR" sz="1000" dirty="0">
                <a:solidFill>
                  <a:srgbClr val="626262"/>
                </a:solidFill>
              </a:rPr>
              <a:t>– O. Bajeat</a:t>
            </a:r>
            <a:endParaRPr lang="en-GB" alt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409737" y="675226"/>
            <a:ext cx="5874586" cy="5412767"/>
            <a:chOff x="407368" y="739705"/>
            <a:chExt cx="5874586" cy="5412767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881"/>
            <a:stretch/>
          </p:blipFill>
          <p:spPr bwMode="auto">
            <a:xfrm>
              <a:off x="407368" y="828438"/>
              <a:ext cx="4203163" cy="4112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2387" r="61318"/>
            <a:stretch/>
          </p:blipFill>
          <p:spPr bwMode="auto">
            <a:xfrm>
              <a:off x="2958407" y="4375065"/>
              <a:ext cx="2375673" cy="1777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5773" b="52001"/>
            <a:stretch/>
          </p:blipFill>
          <p:spPr bwMode="auto">
            <a:xfrm>
              <a:off x="3963190" y="739705"/>
              <a:ext cx="2318764" cy="1976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407368" y="849210"/>
              <a:ext cx="5724931" cy="5303262"/>
            </a:xfrm>
            <a:prstGeom prst="rect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-225995" y="6186035"/>
            <a:ext cx="116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Several version of targets made in POCO graphite </a:t>
            </a:r>
            <a:r>
              <a:rPr lang="en-US" sz="2000" dirty="0" smtClean="0">
                <a:latin typeface="Swiss721BT-Roman"/>
              </a:rPr>
              <a:t>ZXF-5Q1 (grain size 1 µm)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4" name="Groupe 3"/>
          <p:cNvGrpSpPr/>
          <p:nvPr/>
        </p:nvGrpSpPr>
        <p:grpSpPr>
          <a:xfrm>
            <a:off x="6284323" y="784731"/>
            <a:ext cx="5569962" cy="5327659"/>
            <a:chOff x="6751872" y="836712"/>
            <a:chExt cx="5461950" cy="525539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1872" y="4744858"/>
              <a:ext cx="2325004" cy="1181629"/>
            </a:xfrm>
            <a:prstGeom prst="rect">
              <a:avLst/>
            </a:prstGeom>
          </p:spPr>
        </p:pic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10204523" y="4112733"/>
              <a:ext cx="1002161" cy="230207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69320">
              <a:off x="7595247" y="1311261"/>
              <a:ext cx="3552049" cy="3456493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7032104" y="849210"/>
              <a:ext cx="3744416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Current </a:t>
              </a:r>
              <a:r>
                <a:rPr lang="en-US" sz="1800" dirty="0" err="1" smtClean="0"/>
                <a:t>Febiad</a:t>
              </a:r>
              <a:r>
                <a:rPr lang="en-US" sz="1800" dirty="0" smtClean="0"/>
                <a:t> TISS with C Target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554568" y="5722775"/>
              <a:ext cx="26592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i="1" dirty="0" smtClean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Kr</a:t>
              </a:r>
              <a:r>
                <a:rPr lang="fr-FR" sz="1800" i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1800" i="1" dirty="0" smtClean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Ni, Ca… </a:t>
              </a:r>
              <a:r>
                <a:rPr lang="fr-FR" sz="1800" i="1" dirty="0" err="1" smtClean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primary</a:t>
              </a:r>
              <a:r>
                <a:rPr lang="fr-FR" sz="1800" i="1" dirty="0" smtClean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800" i="1" dirty="0" err="1" smtClean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beams</a:t>
              </a:r>
              <a:endParaRPr lang="en-US" sz="1800" i="1" dirty="0">
                <a:solidFill>
                  <a:srgbClr val="0070C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45302" y="5719005"/>
              <a:ext cx="264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FR" sz="1800" i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fr-FR" sz="1800" i="1" dirty="0" smtClean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fr-FR" sz="1800" i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1800" i="1" dirty="0" smtClean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Ne, O… </a:t>
              </a:r>
              <a:r>
                <a:rPr lang="fr-FR" sz="1800" i="1" dirty="0" err="1" smtClean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primary</a:t>
              </a:r>
              <a:r>
                <a:rPr lang="fr-FR" sz="1800" i="1" dirty="0" smtClean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800" i="1" dirty="0" err="1" smtClean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beams</a:t>
              </a:r>
              <a:endParaRPr lang="en-US" sz="1800" i="1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816080" y="836712"/>
              <a:ext cx="5328592" cy="5233015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11841360" y="6487030"/>
            <a:ext cx="323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808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838548" y="668335"/>
            <a:ext cx="5306266" cy="1180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New </a:t>
            </a:r>
            <a:r>
              <a:rPr kumimoji="0" lang="fr-F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beams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fr-F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from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the SPIRAL 1 upgrade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79379" y="1873283"/>
            <a:ext cx="11416146" cy="121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new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allowed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2018 for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≤ 41 (up to Niobium)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r-FR" sz="2000" dirty="0">
                <a:latin typeface="Calibri" panose="020F0502020204030204"/>
              </a:rPr>
              <a:t>y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ields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such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CaO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NiO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Nb,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C, 95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AMeV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2∙10</a:t>
            </a:r>
            <a:r>
              <a:rPr kumimoji="0" lang="fr-FR" sz="2000" b="1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investigated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the basis of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approximate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release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efficiencies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parametrizations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[1]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67854" y="220279"/>
            <a:ext cx="6507460" cy="1665987"/>
            <a:chOff x="107504" y="116632"/>
            <a:chExt cx="5472608" cy="1368152"/>
          </a:xfrm>
        </p:grpSpPr>
        <p:grpSp>
          <p:nvGrpSpPr>
            <p:cNvPr id="6" name="Groupe 5"/>
            <p:cNvGrpSpPr/>
            <p:nvPr/>
          </p:nvGrpSpPr>
          <p:grpSpPr>
            <a:xfrm>
              <a:off x="107504" y="116632"/>
              <a:ext cx="5457704" cy="992556"/>
              <a:chOff x="1187624" y="2041684"/>
              <a:chExt cx="5457704" cy="992556"/>
            </a:xfrm>
          </p:grpSpPr>
          <p:pic>
            <p:nvPicPr>
              <p:cNvPr id="14" name="Image 13" descr="M:\Mes documents\Carrière\Concours interne 2010\Présentation\SPIRAL.bmp"/>
              <p:cNvPicPr/>
              <p:nvPr/>
            </p:nvPicPr>
            <p:blipFill>
              <a:blip r:embed="rId3" cstate="screen"/>
              <a:srcRect l="-372"/>
              <a:stretch>
                <a:fillRect/>
              </a:stretch>
            </p:blipFill>
            <p:spPr bwMode="auto">
              <a:xfrm>
                <a:off x="1187624" y="2060848"/>
                <a:ext cx="1042834" cy="973392"/>
              </a:xfrm>
              <a:prstGeom prst="rect">
                <a:avLst/>
              </a:prstGeom>
              <a:noFill/>
            </p:spPr>
          </p:pic>
          <p:pic>
            <p:nvPicPr>
              <p:cNvPr id="15" name="Image 14" descr="Table of elements"/>
              <p:cNvPicPr/>
              <p:nvPr/>
            </p:nvPicPr>
            <p:blipFill>
              <a:blip r:embed="rId4" cstate="print"/>
              <a:srcRect b="50001"/>
              <a:stretch>
                <a:fillRect/>
              </a:stretch>
            </p:blipFill>
            <p:spPr bwMode="auto">
              <a:xfrm>
                <a:off x="2267744" y="2060848"/>
                <a:ext cx="3249192" cy="937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Image 15" descr="P1030531"/>
              <p:cNvPicPr/>
              <p:nvPr/>
            </p:nvPicPr>
            <p:blipFill>
              <a:blip r:embed="rId5" cstate="print"/>
              <a:srcRect l="22354"/>
              <a:stretch>
                <a:fillRect/>
              </a:stretch>
            </p:blipFill>
            <p:spPr bwMode="auto">
              <a:xfrm>
                <a:off x="5508104" y="2060848"/>
                <a:ext cx="1137224" cy="924137"/>
              </a:xfrm>
              <a:prstGeom prst="rect">
                <a:avLst/>
              </a:prstGeom>
              <a:noFill/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2771800" y="2041684"/>
                <a:ext cx="158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Broadway" pitchFamily="82" charset="0"/>
                    <a:ea typeface="+mn-ea"/>
                  </a:rPr>
                  <a:t>SPIRAL 1  Upgrade</a:t>
                </a:r>
              </a:p>
            </p:txBody>
          </p:sp>
          <p:pic>
            <p:nvPicPr>
              <p:cNvPr id="18" name="Image 17" descr="Table of elements"/>
              <p:cNvPicPr/>
              <p:nvPr/>
            </p:nvPicPr>
            <p:blipFill>
              <a:blip r:embed="rId4" cstate="print"/>
              <a:srcRect l="80401" t="48139" b="41861"/>
              <a:stretch>
                <a:fillRect/>
              </a:stretch>
            </p:blipFill>
            <p:spPr bwMode="auto">
              <a:xfrm>
                <a:off x="3978259" y="2060848"/>
                <a:ext cx="593741" cy="172347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9" descr="logoLPSC-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48064" y="1070865"/>
              <a:ext cx="432048" cy="341911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504" y="1124744"/>
              <a:ext cx="755130" cy="33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39752" y="1196752"/>
              <a:ext cx="1224136" cy="269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35896" y="1196752"/>
              <a:ext cx="864096" cy="227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 10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71600" y="1196752"/>
              <a:ext cx="720080" cy="19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72000" y="1124744"/>
              <a:ext cx="522887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C:\Users\delahaye\AppData\Local\Temp\_PA998\logo emilie\logo emilie officiel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91680" y="1124744"/>
              <a:ext cx="705259" cy="360040"/>
            </a:xfrm>
            <a:prstGeom prst="rect">
              <a:avLst/>
            </a:prstGeom>
            <a:noFill/>
          </p:spPr>
        </p:pic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0" y="6642100"/>
            <a:ext cx="32159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fr-FR" sz="1000" dirty="0" smtClean="0">
                <a:solidFill>
                  <a:srgbClr val="626262"/>
                </a:solidFill>
              </a:rPr>
              <a:t>ISOL-France meeting. 17-19 march 2021  </a:t>
            </a:r>
            <a:r>
              <a:rPr lang="en-GB" altLang="fr-FR" sz="1000" dirty="0">
                <a:solidFill>
                  <a:srgbClr val="626262"/>
                </a:solidFill>
              </a:rPr>
              <a:t>– O. Bajeat</a:t>
            </a:r>
            <a:endParaRPr lang="en-GB" alt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44540"/>
              </p:ext>
            </p:extLst>
          </p:nvPr>
        </p:nvGraphicFramePr>
        <p:xfrm>
          <a:off x="4727848" y="3232616"/>
          <a:ext cx="6806155" cy="2865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2418">
                  <a:extLst>
                    <a:ext uri="{9D8B030D-6E8A-4147-A177-3AD203B41FA5}">
                      <a16:colId xmlns:a16="http://schemas.microsoft.com/office/drawing/2014/main" val="1225219587"/>
                    </a:ext>
                  </a:extLst>
                </a:gridCol>
                <a:gridCol w="1989907">
                  <a:extLst>
                    <a:ext uri="{9D8B030D-6E8A-4147-A177-3AD203B41FA5}">
                      <a16:colId xmlns:a16="http://schemas.microsoft.com/office/drawing/2014/main" val="3656844023"/>
                    </a:ext>
                  </a:extLst>
                </a:gridCol>
                <a:gridCol w="1892613">
                  <a:extLst>
                    <a:ext uri="{9D8B030D-6E8A-4147-A177-3AD203B41FA5}">
                      <a16:colId xmlns:a16="http://schemas.microsoft.com/office/drawing/2014/main" val="388584014"/>
                    </a:ext>
                  </a:extLst>
                </a:gridCol>
                <a:gridCol w="1761217">
                  <a:extLst>
                    <a:ext uri="{9D8B030D-6E8A-4147-A177-3AD203B41FA5}">
                      <a16:colId xmlns:a16="http://schemas.microsoft.com/office/drawing/2014/main" val="3531000220"/>
                    </a:ext>
                  </a:extLst>
                </a:gridCol>
              </a:tblGrid>
              <a:tr h="587084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</a:t>
                      </a:r>
                      <a:r>
                        <a:rPr lang="en-US" sz="1400" baseline="0" dirty="0" smtClean="0"/>
                        <a:t> target production </a:t>
                      </a:r>
                      <a:r>
                        <a:rPr lang="en-US" sz="1400" b="1" u="sng" baseline="0" dirty="0" err="1" smtClean="0">
                          <a:solidFill>
                            <a:schemeClr val="bg1"/>
                          </a:solidFill>
                        </a:rPr>
                        <a:t>Nb</a:t>
                      </a:r>
                      <a:r>
                        <a:rPr lang="en-US" sz="1400" b="1" u="sng" baseline="0" dirty="0" smtClean="0">
                          <a:solidFill>
                            <a:schemeClr val="bg1"/>
                          </a:solidFill>
                        </a:rPr>
                        <a:t> target </a:t>
                      </a:r>
                      <a:r>
                        <a:rPr lang="en-US" sz="1400" baseline="0" dirty="0" smtClean="0"/>
                        <a:t>(C Beam 3600W) [1]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Estimation</a:t>
                      </a:r>
                    </a:p>
                    <a:p>
                      <a:pPr algn="ctr"/>
                      <a:r>
                        <a:rPr lang="en-US" sz="1400" dirty="0" smtClean="0"/>
                        <a:t>1+ beam intensities [1]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Yield at Isolde ion/µC [2]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53832"/>
                  </a:ext>
                </a:extLst>
              </a:tr>
              <a:tr h="286458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/>
                        <a:t>60</a:t>
                      </a:r>
                      <a:r>
                        <a:rPr lang="en-US" sz="1400" baseline="0" dirty="0" smtClean="0"/>
                        <a:t>Zn</a:t>
                      </a:r>
                      <a:endParaRPr lang="en-US" sz="1400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1.4E7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7.9E5</a:t>
                      </a:r>
                      <a:endParaRPr lang="en-US" sz="14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2.1E5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929793"/>
                  </a:ext>
                </a:extLst>
              </a:tr>
              <a:tr h="286458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/>
                        <a:t>63</a:t>
                      </a:r>
                      <a:r>
                        <a:rPr lang="en-US" sz="1400" baseline="0" dirty="0" smtClean="0"/>
                        <a:t>Ga</a:t>
                      </a:r>
                      <a:endParaRPr lang="en-US" sz="1400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9.7E7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3.5E6</a:t>
                      </a:r>
                      <a:endParaRPr lang="en-US" sz="14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1,2E6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601380"/>
                  </a:ext>
                </a:extLst>
              </a:tr>
              <a:tr h="286458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/>
                        <a:t>66</a:t>
                      </a:r>
                      <a:r>
                        <a:rPr lang="en-US" sz="1400" baseline="0" dirty="0" smtClean="0"/>
                        <a:t>Ge</a:t>
                      </a:r>
                      <a:endParaRPr lang="en-US" sz="1400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4.6E8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2.9E7</a:t>
                      </a:r>
                      <a:endParaRPr lang="en-US" sz="14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3,6E5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23841"/>
                  </a:ext>
                </a:extLst>
              </a:tr>
              <a:tr h="12394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/>
                        <a:t>67</a:t>
                      </a:r>
                      <a:r>
                        <a:rPr lang="en-US" sz="1400" baseline="0" dirty="0" smtClean="0"/>
                        <a:t>As</a:t>
                      </a:r>
                      <a:endParaRPr lang="en-US" sz="14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4.5E7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1.5E5</a:t>
                      </a:r>
                      <a:endParaRPr lang="en-US" sz="14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198842"/>
                  </a:ext>
                </a:extLst>
              </a:tr>
              <a:tr h="286458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/>
                        <a:t>68</a:t>
                      </a:r>
                      <a:r>
                        <a:rPr lang="en-US" sz="1400" baseline="0" dirty="0" smtClean="0"/>
                        <a:t>Se</a:t>
                      </a:r>
                      <a:endParaRPr lang="en-US" sz="14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2.0E6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7.4E3</a:t>
                      </a:r>
                      <a:endParaRPr lang="en-US" sz="14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21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/>
                        <a:t>71</a:t>
                      </a:r>
                      <a:r>
                        <a:rPr lang="en-US" sz="1400" baseline="0" dirty="0" smtClean="0"/>
                        <a:t>Br</a:t>
                      </a:r>
                      <a:endParaRPr lang="en-US" sz="1400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2,1E7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1.2E6</a:t>
                      </a:r>
                      <a:endParaRPr lang="en-US" sz="14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7,5E4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695311"/>
                  </a:ext>
                </a:extLst>
              </a:tr>
              <a:tr h="12039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/>
                        <a:t>74</a:t>
                      </a:r>
                      <a:r>
                        <a:rPr lang="en-US" sz="1400" baseline="0" dirty="0" smtClean="0"/>
                        <a:t>Kr</a:t>
                      </a:r>
                      <a:endParaRPr lang="en-US" sz="14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1.3E8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8.4E6</a:t>
                      </a:r>
                      <a:endParaRPr lang="en-US" sz="14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6.3E6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555070"/>
                  </a:ext>
                </a:extLst>
              </a:tr>
            </a:tbl>
          </a:graphicData>
        </a:graphic>
      </p:graphicFrame>
      <p:sp>
        <p:nvSpPr>
          <p:cNvPr id="22" name="ZoneTexte 21"/>
          <p:cNvSpPr txBox="1"/>
          <p:nvPr/>
        </p:nvSpPr>
        <p:spPr>
          <a:xfrm>
            <a:off x="47328" y="3861048"/>
            <a:ext cx="433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[1]: P. </a:t>
            </a:r>
            <a:r>
              <a:rPr lang="en-US" sz="1200" i="1" dirty="0" err="1" smtClean="0"/>
              <a:t>Delahaye</a:t>
            </a:r>
            <a:r>
              <a:rPr lang="en-US" sz="1200" i="1" dirty="0" smtClean="0"/>
              <a:t>. List of RIB intensities. GANIL Internal report.</a:t>
            </a:r>
          </a:p>
          <a:p>
            <a:r>
              <a:rPr lang="en-US" sz="1200" i="1" dirty="0" smtClean="0"/>
              <a:t>[2</a:t>
            </a:r>
            <a:r>
              <a:rPr lang="en-US" sz="1200" i="1" dirty="0"/>
              <a:t>]: http://isoyields-classic.web.cern.ch/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1841360" y="6487030"/>
            <a:ext cx="323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921490" y="60977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>
                <a:solidFill>
                  <a:srgbClr val="0070C0"/>
                </a:solidFill>
              </a:rPr>
              <a:t>explorated</a:t>
            </a:r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720050" y="6148476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>
                <a:solidFill>
                  <a:srgbClr val="FF0000"/>
                </a:solidFill>
              </a:rPr>
              <a:t>Measured</a:t>
            </a:r>
            <a:r>
              <a:rPr lang="fr-FR" sz="1600" i="1" dirty="0" smtClean="0">
                <a:solidFill>
                  <a:srgbClr val="FF0000"/>
                </a:solidFill>
              </a:rPr>
              <a:t>, X2 possible</a:t>
            </a:r>
            <a:endParaRPr lang="fr-FR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19336" y="2474804"/>
            <a:ext cx="109546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RIBs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discussed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during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a workshop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held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 in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Feb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. 2016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with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Nb (A=93)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target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ＭＳ Ｐゴシック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rp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process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studies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with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60-64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Zn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using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ACTAR TPC (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G.F.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Grinyer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 et al.)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Shape coexistence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with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72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Kr and </a:t>
            </a:r>
            <a:r>
              <a:rPr kumimoji="0" lang="fr-F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74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Rb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using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lifetime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measurements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and Coulomb excitation (N. Singh et al.)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Deformation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studies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with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67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As and </a:t>
            </a:r>
            <a:r>
              <a:rPr kumimoji="0" lang="fr-F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63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Ga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using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transfer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reaction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with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MUGAST and AGATA (D.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Mengoni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et al.)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Cluster formation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from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fusion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reaction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with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74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Kr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using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AGATA and SPIDER (E. Bonnet et al.)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LoIs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 for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/>
              </a:rPr>
              <a:t>MUGAST from 2016 to 2019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71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Br, </a:t>
            </a:r>
            <a:r>
              <a:rPr kumimoji="0" lang="fr-F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74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Kr, </a:t>
            </a:r>
            <a:r>
              <a:rPr kumimoji="0" lang="fr-F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66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Ge, </a:t>
            </a:r>
            <a:r>
              <a:rPr kumimoji="0" lang="fr-F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74-76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Ge, </a:t>
            </a:r>
            <a:r>
              <a:rPr kumimoji="0" lang="fr-F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78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Sr, </a:t>
            </a:r>
            <a:r>
              <a:rPr kumimoji="0" lang="fr-F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79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Se for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nuclear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structure and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astrophysics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from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transfer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reactions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(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Beaumel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et al., Assié et al.,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Mengoni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et al., de Angelis et al. 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0" y="6642100"/>
            <a:ext cx="32159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ISOL-France meeting. 17-19 march 2021  </a:t>
            </a:r>
            <a:r>
              <a:rPr kumimoji="0" lang="en-GB" alt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– O. Bajeat</a:t>
            </a:r>
            <a:endParaRPr kumimoji="0" lang="en-GB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841360" y="6487030"/>
            <a:ext cx="323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0840" y="0"/>
            <a:ext cx="541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Beam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r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equests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9336" y="1043363"/>
            <a:ext cx="10729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Many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experiments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with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reaccelerated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beams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would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benefit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from the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development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 of a A~90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target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45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328" y="842371"/>
            <a:ext cx="1186348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Numerous targets could be considered for the Spiral1 upgrade: 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2000" dirty="0" smtClean="0">
                <a:sym typeface="Wingdings" panose="05000000000000000000" pitchFamily="2" charset="2"/>
              </a:rPr>
              <a:t>Metallic foils: </a:t>
            </a:r>
            <a:r>
              <a:rPr lang="en-US" sz="2000" dirty="0" err="1" smtClean="0"/>
              <a:t>Nb</a:t>
            </a:r>
            <a:r>
              <a:rPr lang="en-US" sz="2000" dirty="0" smtClean="0"/>
              <a:t>, </a:t>
            </a:r>
            <a:r>
              <a:rPr lang="en-US" sz="2000" dirty="0" err="1" smtClean="0"/>
              <a:t>Zr</a:t>
            </a:r>
            <a:r>
              <a:rPr lang="en-US" sz="2000" dirty="0" smtClean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2000" dirty="0" smtClean="0"/>
              <a:t>Porous ceramics : Al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ZrO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err="1" smtClean="0"/>
              <a:t>ZrC</a:t>
            </a:r>
            <a:r>
              <a:rPr lang="en-US" sz="2000" dirty="0" smtClean="0"/>
              <a:t>, Y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…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000000"/>
                </a:solidFill>
              </a:rPr>
              <a:t>Coating or infiltration deposited onto a reticulated-vitreous-carbon-foam (RVCF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en-US" sz="2000" dirty="0" smtClean="0">
                <a:solidFill>
                  <a:srgbClr val="000000"/>
                </a:solidFill>
              </a:rPr>
              <a:t>Woven fibers…</a:t>
            </a: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SiC</a:t>
            </a:r>
            <a:r>
              <a:rPr lang="en-US" sz="2000" dirty="0" smtClean="0"/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Nb</a:t>
            </a:r>
            <a:r>
              <a:rPr lang="en-US" sz="2000" dirty="0" smtClean="0"/>
              <a:t> and </a:t>
            </a:r>
            <a:r>
              <a:rPr lang="en-US" sz="2000" b="1" dirty="0" err="1" smtClean="0">
                <a:solidFill>
                  <a:srgbClr val="FF0000"/>
                </a:solidFill>
              </a:rPr>
              <a:t>Zr</a:t>
            </a:r>
            <a:r>
              <a:rPr lang="en-US" sz="2000" dirty="0" smtClean="0"/>
              <a:t> are under study at GANIL.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39057" y="-11786"/>
            <a:ext cx="541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Investigation on </a:t>
            </a:r>
            <a:r>
              <a:rPr lang="fr-FR" b="1" dirty="0" err="1" smtClean="0"/>
              <a:t>SiC</a:t>
            </a:r>
            <a:r>
              <a:rPr lang="fr-FR" b="1" dirty="0" smtClean="0"/>
              <a:t> and Nb </a:t>
            </a:r>
            <a:r>
              <a:rPr lang="fr-FR" b="1" dirty="0" err="1" smtClean="0"/>
              <a:t>targets</a:t>
            </a:r>
            <a:endParaRPr lang="fr-FR" b="1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 b="11636"/>
          <a:stretch>
            <a:fillRect/>
          </a:stretch>
        </p:blipFill>
        <p:spPr bwMode="auto">
          <a:xfrm>
            <a:off x="3341438" y="4067999"/>
            <a:ext cx="3344714" cy="1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1" y="3943653"/>
            <a:ext cx="3165331" cy="184083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63352" y="5920753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Off-line heating test in a dedicate oven up to 2000°C </a:t>
            </a:r>
            <a:endParaRPr lang="en-US" sz="1800" i="1" dirty="0"/>
          </a:p>
        </p:txBody>
      </p:sp>
      <p:grpSp>
        <p:nvGrpSpPr>
          <p:cNvPr id="19" name="Groupe 18"/>
          <p:cNvGrpSpPr/>
          <p:nvPr/>
        </p:nvGrpSpPr>
        <p:grpSpPr>
          <a:xfrm>
            <a:off x="7256129" y="3622671"/>
            <a:ext cx="3172662" cy="2867452"/>
            <a:chOff x="7248128" y="3224103"/>
            <a:chExt cx="3172662" cy="286745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6616" y="3224103"/>
              <a:ext cx="1274174" cy="1639966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48128" y="3224103"/>
              <a:ext cx="1682642" cy="2115495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7392144" y="5445224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/>
                <a:t>Porous </a:t>
              </a:r>
              <a:r>
                <a:rPr lang="en-US" sz="1800" i="1" dirty="0" err="1" smtClean="0"/>
                <a:t>SiC</a:t>
              </a:r>
              <a:r>
                <a:rPr lang="en-US" sz="1800" i="1" dirty="0" smtClean="0"/>
                <a:t> sample (POCO/</a:t>
              </a:r>
              <a:r>
                <a:rPr lang="fr-FR" sz="1800" i="1" dirty="0" err="1" smtClean="0"/>
                <a:t>SUPERSiC</a:t>
              </a:r>
              <a:r>
                <a:rPr lang="fr-FR" sz="1800" i="1" dirty="0" smtClean="0"/>
                <a:t>®</a:t>
              </a:r>
              <a:r>
                <a:rPr lang="en-US" sz="1800" i="1" dirty="0" smtClean="0"/>
                <a:t>)</a:t>
              </a:r>
              <a:endParaRPr lang="en-US" sz="1800" i="1" dirty="0"/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86311" y="3682761"/>
            <a:ext cx="6945971" cy="28425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0352473" y="3609204"/>
            <a:ext cx="1728192" cy="2715805"/>
            <a:chOff x="10344473" y="3468654"/>
            <a:chExt cx="1728192" cy="271580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15491" y="3468654"/>
              <a:ext cx="1377453" cy="2232767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10344473" y="5815127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 smtClean="0"/>
                <a:t>Niobium foils</a:t>
              </a:r>
              <a:endParaRPr lang="en-US" sz="1800" i="1" dirty="0"/>
            </a:p>
          </p:txBody>
        </p:sp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0" y="6642100"/>
            <a:ext cx="32159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fr-FR" sz="1000" dirty="0" smtClean="0">
                <a:solidFill>
                  <a:srgbClr val="626262"/>
                </a:solidFill>
              </a:rPr>
              <a:t>ISOL-France meeting. 17-19 march 2021  </a:t>
            </a:r>
            <a:r>
              <a:rPr lang="en-GB" altLang="fr-FR" sz="1000" dirty="0">
                <a:solidFill>
                  <a:srgbClr val="626262"/>
                </a:solidFill>
              </a:rPr>
              <a:t>– O. Bajeat</a:t>
            </a:r>
            <a:endParaRPr lang="en-GB" alt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1841360" y="6487030"/>
            <a:ext cx="323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695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9056" y="-11786"/>
            <a:ext cx="1037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Comparison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of in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target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yields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sym typeface="Wingdings" panose="05000000000000000000" pitchFamily="2" charset="2"/>
              </a:rPr>
              <a:t>for Z &gt; 29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in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C, Nb, and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Zr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256969" y="1138160"/>
            <a:ext cx="11923149" cy="5719840"/>
            <a:chOff x="0" y="1263052"/>
            <a:chExt cx="11923149" cy="5719840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63052"/>
              <a:ext cx="9171382" cy="4952068"/>
            </a:xfrm>
            <a:prstGeom prst="rect">
              <a:avLst/>
            </a:prstGeom>
          </p:spPr>
        </p:pic>
        <p:sp>
          <p:nvSpPr>
            <p:cNvPr id="3" name="Rectangle à coins arrondis 2"/>
            <p:cNvSpPr/>
            <p:nvPr/>
          </p:nvSpPr>
          <p:spPr>
            <a:xfrm>
              <a:off x="4846204" y="2915814"/>
              <a:ext cx="164804" cy="122275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4" name="Rectangle à coins arrondis 3"/>
            <p:cNvSpPr/>
            <p:nvPr/>
          </p:nvSpPr>
          <p:spPr>
            <a:xfrm>
              <a:off x="5204407" y="2770263"/>
              <a:ext cx="170121" cy="106325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5" name="Rectangle à coins arrondis 4"/>
            <p:cNvSpPr/>
            <p:nvPr/>
          </p:nvSpPr>
          <p:spPr>
            <a:xfrm>
              <a:off x="5379476" y="2623909"/>
              <a:ext cx="170121" cy="154172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5955271" y="2087657"/>
              <a:ext cx="164804" cy="132907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6312014" y="2073464"/>
              <a:ext cx="164805" cy="132907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6678382" y="2087656"/>
              <a:ext cx="170121" cy="132907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5581193" y="2490519"/>
              <a:ext cx="164805" cy="106325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5204407" y="2901708"/>
              <a:ext cx="170121" cy="138223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24" name="Rectangle à coins arrondis 23"/>
            <p:cNvSpPr/>
            <p:nvPr/>
          </p:nvSpPr>
          <p:spPr bwMode="auto">
            <a:xfrm>
              <a:off x="1393014" y="2269260"/>
              <a:ext cx="2918637" cy="643270"/>
            </a:xfrm>
            <a:prstGeom prst="wedgeRoundRectCallout">
              <a:avLst>
                <a:gd name="adj1" fmla="val 97982"/>
                <a:gd name="adj2" fmla="val -11798"/>
                <a:gd name="adj3" fmla="val 16667"/>
              </a:avLst>
            </a:prstGeom>
            <a:solidFill>
              <a:srgbClr val="FFEE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81251" y="1401152"/>
              <a:ext cx="38633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60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Zn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, </a:t>
              </a:r>
              <a:r>
                <a:rPr kumimoji="0" lang="fr-FR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64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Ge, </a:t>
              </a:r>
              <a:r>
                <a:rPr kumimoji="0" lang="fr-FR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63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Ga, </a:t>
              </a:r>
              <a:r>
                <a:rPr kumimoji="0" lang="fr-FR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67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As, </a:t>
              </a:r>
              <a:r>
                <a:rPr kumimoji="0" lang="fr-FR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72,74,76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Kr, </a:t>
              </a:r>
              <a:r>
                <a:rPr kumimoji="0" lang="fr-FR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68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Se…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96520" y="5814644"/>
              <a:ext cx="5647479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12C @95 MeV/u 3600W on Zirconium </a:t>
              </a:r>
              <a:r>
                <a:rPr kumimoji="0" lang="fr-FR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target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206371" y="5889491"/>
              <a:ext cx="355722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25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206371" y="6241838"/>
              <a:ext cx="355722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24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96520" y="6181402"/>
              <a:ext cx="51742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12C @95 MeV/u 3600W on Niobium </a:t>
              </a:r>
              <a:r>
                <a:rPr kumimoji="0" lang="fr-FR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target</a:t>
              </a:r>
              <a:r>
                <a: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1599621" y="6721282"/>
              <a:ext cx="3235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6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259632" y="2353471"/>
              <a:ext cx="3144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68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Se (</a:t>
              </a:r>
              <a:r>
                <a:rPr kumimoji="0" lang="fr-FR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78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Kr 70,4 MeV/A 1000W)  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sym typeface="Wingdings" panose="05000000000000000000" pitchFamily="2" charset="2"/>
                </a:rPr>
                <a:t> 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X </a:t>
              </a:r>
              <a:r>
                <a:rPr kumimoji="0" lang="fr-F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6 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4"/>
          <a:srcRect b="8562"/>
          <a:stretch/>
        </p:blipFill>
        <p:spPr>
          <a:xfrm>
            <a:off x="9507137" y="1392713"/>
            <a:ext cx="2337215" cy="474143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561137"/>
            <a:ext cx="1200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Best production in C target with existing or possible primary beams and in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Nb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and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Zr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targets with C beam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0" y="6642100"/>
            <a:ext cx="32159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ISOL-France meeting. 17-19 march 2021  </a:t>
            </a:r>
            <a:r>
              <a:rPr kumimoji="0" lang="en-GB" alt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– O. Bajeat</a:t>
            </a:r>
            <a:endParaRPr kumimoji="0" lang="en-GB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94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090" y="66970"/>
            <a:ext cx="6224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Spiral 1 </a:t>
            </a:r>
            <a:r>
              <a:rPr lang="fr-FR" b="1" dirty="0" smtClean="0"/>
              <a:t>Nb or Zr </a:t>
            </a:r>
            <a:r>
              <a:rPr lang="fr-FR" b="1" dirty="0" err="1" smtClean="0"/>
              <a:t>targets</a:t>
            </a:r>
            <a:r>
              <a:rPr lang="fr-FR" b="1" dirty="0" smtClean="0"/>
              <a:t> </a:t>
            </a:r>
            <a:r>
              <a:rPr lang="fr-FR" b="1" dirty="0" err="1"/>
              <a:t>under</a:t>
            </a:r>
            <a:r>
              <a:rPr lang="fr-FR" b="1" dirty="0"/>
              <a:t> </a:t>
            </a:r>
            <a:r>
              <a:rPr lang="fr-FR" b="1" dirty="0" err="1"/>
              <a:t>study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1868472" y="6609542"/>
            <a:ext cx="323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7</a:t>
            </a:r>
          </a:p>
        </p:txBody>
      </p:sp>
      <p:pic>
        <p:nvPicPr>
          <p:cNvPr id="20" name="Image 1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/>
          <a:stretch/>
        </p:blipFill>
        <p:spPr bwMode="auto">
          <a:xfrm>
            <a:off x="1392626" y="3348023"/>
            <a:ext cx="2975182" cy="1593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26" y="5061838"/>
            <a:ext cx="2759158" cy="1489131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751924"/>
            <a:ext cx="4898789" cy="2680885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4846067" y="2942791"/>
            <a:ext cx="7128249" cy="1998377"/>
            <a:chOff x="5063751" y="919188"/>
            <a:chExt cx="7128249" cy="1998377"/>
          </a:xfrm>
        </p:grpSpPr>
        <p:sp>
          <p:nvSpPr>
            <p:cNvPr id="5" name="ZoneTexte 4"/>
            <p:cNvSpPr txBox="1"/>
            <p:nvPr/>
          </p:nvSpPr>
          <p:spPr>
            <a:xfrm>
              <a:off x="5063751" y="1077864"/>
              <a:ext cx="42290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fr-FR" sz="2000" dirty="0"/>
                <a:t>Diffusion </a:t>
              </a:r>
              <a:r>
                <a:rPr lang="fr-FR" sz="2000" dirty="0" err="1"/>
                <a:t>inside</a:t>
              </a:r>
              <a:r>
                <a:rPr lang="fr-FR" sz="2000" dirty="0"/>
                <a:t> the foil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fr-FR" sz="2000" dirty="0"/>
                <a:t>Effusion </a:t>
              </a:r>
              <a:r>
                <a:rPr lang="fr-FR" sz="2000" dirty="0" err="1"/>
                <a:t>from</a:t>
              </a:r>
              <a:r>
                <a:rPr lang="fr-FR" sz="2000" dirty="0"/>
                <a:t> the surface of the foil to the ion source</a:t>
              </a: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94434" y="919188"/>
              <a:ext cx="2997566" cy="1998377"/>
            </a:xfrm>
            <a:prstGeom prst="rect">
              <a:avLst/>
            </a:prstGeom>
          </p:spPr>
        </p:pic>
      </p:grpSp>
      <p:sp>
        <p:nvSpPr>
          <p:cNvPr id="31" name="ZoneTexte 30"/>
          <p:cNvSpPr txBox="1"/>
          <p:nvPr/>
        </p:nvSpPr>
        <p:spPr>
          <a:xfrm>
            <a:off x="4943872" y="5165974"/>
            <a:ext cx="7248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Before the construction a qualification test is in preparation:</a:t>
            </a: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b="1" dirty="0" smtClean="0">
                <a:sym typeface="Wingdings" panose="05000000000000000000" pitchFamily="2" charset="2"/>
              </a:rPr>
              <a:t>	 </a:t>
            </a:r>
            <a:r>
              <a:rPr lang="en-US" sz="2000" dirty="0">
                <a:sym typeface="Wingdings" panose="05000000000000000000" pitchFamily="2" charset="2"/>
              </a:rPr>
              <a:t>data on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diffusion </a:t>
            </a:r>
            <a:r>
              <a:rPr lang="en-US" sz="2000" dirty="0" smtClean="0">
                <a:sym typeface="Wingdings" panose="05000000000000000000" pitchFamily="2" charset="2"/>
              </a:rPr>
              <a:t>(</a:t>
            </a:r>
            <a:r>
              <a:rPr lang="en-US" sz="2000" dirty="0" err="1" smtClean="0">
                <a:sym typeface="Wingdings" panose="05000000000000000000" pitchFamily="2" charset="2"/>
              </a:rPr>
              <a:t>Arrhenus</a:t>
            </a:r>
            <a:r>
              <a:rPr lang="en-US" sz="2000" dirty="0" smtClean="0">
                <a:sym typeface="Wingdings" panose="05000000000000000000" pitchFamily="2" charset="2"/>
              </a:rPr>
              <a:t> coefficients)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	 data on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sticking times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Optimization of target design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5521024" y="264681"/>
            <a:ext cx="6509212" cy="2804577"/>
            <a:chOff x="5178399" y="2727012"/>
            <a:chExt cx="6509212" cy="280457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97616">
              <a:off x="5178399" y="2727012"/>
              <a:ext cx="2882111" cy="2804577"/>
            </a:xfrm>
            <a:prstGeom prst="rect">
              <a:avLst/>
            </a:prstGeom>
          </p:spPr>
        </p:pic>
        <p:cxnSp>
          <p:nvCxnSpPr>
            <p:cNvPr id="8" name="Connecteur droit avec flèche 7"/>
            <p:cNvCxnSpPr/>
            <p:nvPr/>
          </p:nvCxnSpPr>
          <p:spPr bwMode="auto">
            <a:xfrm flipH="1">
              <a:off x="7676083" y="3789040"/>
              <a:ext cx="639658" cy="895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ZoneTexte 9"/>
            <p:cNvSpPr txBox="1"/>
            <p:nvPr/>
          </p:nvSpPr>
          <p:spPr>
            <a:xfrm>
              <a:off x="8315741" y="3284984"/>
              <a:ext cx="33718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Cooled part to be designed (beam stopper) </a:t>
              </a:r>
              <a:endParaRPr lang="en-US" sz="2000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351584" y="5890408"/>
            <a:ext cx="1558379" cy="276999"/>
          </a:xfrm>
          <a:prstGeom prst="rect">
            <a:avLst/>
          </a:prstGeom>
          <a:solidFill>
            <a:srgbClr val="E5E5F7"/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ANSYS simulation</a:t>
            </a:r>
            <a:endParaRPr lang="en-US" sz="1200" b="1" i="1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6642100"/>
            <a:ext cx="32159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fr-FR" sz="1000" dirty="0" smtClean="0">
                <a:solidFill>
                  <a:srgbClr val="626262"/>
                </a:solidFill>
              </a:rPr>
              <a:t>ISOL-France meeting. 17-19 march 2021  </a:t>
            </a:r>
            <a:r>
              <a:rPr lang="en-GB" altLang="fr-FR" sz="1000" dirty="0">
                <a:solidFill>
                  <a:srgbClr val="626262"/>
                </a:solidFill>
              </a:rPr>
              <a:t>– O. Bajeat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7793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144" y="3027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Diffusion coefficients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8648" y="452561"/>
            <a:ext cx="855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/>
              <a:t>Some</a:t>
            </a:r>
            <a:r>
              <a:rPr lang="fr-FR" sz="1800" dirty="0"/>
              <a:t> data </a:t>
            </a:r>
            <a:r>
              <a:rPr lang="fr-FR" sz="1800" dirty="0" err="1"/>
              <a:t>is</a:t>
            </a:r>
            <a:r>
              <a:rPr lang="fr-FR" sz="1800" dirty="0"/>
              <a:t> </a:t>
            </a:r>
            <a:r>
              <a:rPr lang="fr-FR" sz="1800" dirty="0" err="1"/>
              <a:t>available</a:t>
            </a:r>
            <a:r>
              <a:rPr lang="fr-FR" sz="1800" dirty="0"/>
              <a:t> in littérature (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disparities</a:t>
            </a:r>
            <a:r>
              <a:rPr lang="fr-FR" sz="1800" dirty="0" smtClean="0"/>
              <a:t>). </a:t>
            </a:r>
          </a:p>
          <a:p>
            <a:r>
              <a:rPr lang="fr-FR" sz="1800" dirty="0"/>
              <a:t>B</a:t>
            </a:r>
            <a:r>
              <a:rPr lang="fr-FR" sz="1800" dirty="0" smtClean="0"/>
              <a:t>ut </a:t>
            </a:r>
            <a:r>
              <a:rPr lang="fr-FR" sz="1800" dirty="0" err="1"/>
              <a:t>nothing</a:t>
            </a:r>
            <a:r>
              <a:rPr lang="fr-FR" sz="1800" dirty="0"/>
              <a:t> for Ge, Ga, As, Kr, Se in Niobium and Zirconium.</a:t>
            </a:r>
          </a:p>
          <a:p>
            <a:endParaRPr lang="fr-FR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11868472" y="6585305"/>
            <a:ext cx="323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8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9253" y="1122771"/>
            <a:ext cx="8712968" cy="5313429"/>
            <a:chOff x="1991533" y="643545"/>
            <a:chExt cx="7416784" cy="5313429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1533" y="643545"/>
              <a:ext cx="7416784" cy="5313429"/>
            </a:xfrm>
            <a:prstGeom prst="rect">
              <a:avLst/>
            </a:prstGeom>
          </p:spPr>
        </p:pic>
        <p:sp>
          <p:nvSpPr>
            <p:cNvPr id="4" name="Ellipse 3"/>
            <p:cNvSpPr/>
            <p:nvPr/>
          </p:nvSpPr>
          <p:spPr bwMode="auto">
            <a:xfrm>
              <a:off x="5026541" y="1700808"/>
              <a:ext cx="205335" cy="792088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4995880" y="3798832"/>
              <a:ext cx="235995" cy="998320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995881" y="1216384"/>
              <a:ext cx="1586089" cy="30777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Zn in Zirconium</a:t>
              </a:r>
            </a:p>
          </p:txBody>
        </p:sp>
        <p:cxnSp>
          <p:nvCxnSpPr>
            <p:cNvPr id="11" name="Connecteur droit avec flèche 10"/>
            <p:cNvCxnSpPr>
              <a:endCxn id="4" idx="7"/>
            </p:cNvCxnSpPr>
            <p:nvPr/>
          </p:nvCxnSpPr>
          <p:spPr bwMode="auto">
            <a:xfrm flipH="1">
              <a:off x="5201806" y="1532303"/>
              <a:ext cx="174086" cy="2845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ZoneTexte 11"/>
            <p:cNvSpPr txBox="1"/>
            <p:nvPr/>
          </p:nvSpPr>
          <p:spPr>
            <a:xfrm>
              <a:off x="4445370" y="4900566"/>
              <a:ext cx="1362567" cy="30777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Zn in Niobium</a:t>
              </a:r>
            </a:p>
          </p:txBody>
        </p:sp>
        <p:cxnSp>
          <p:nvCxnSpPr>
            <p:cNvPr id="15" name="Connecteur droit avec flèche 14"/>
            <p:cNvCxnSpPr>
              <a:endCxn id="8" idx="3"/>
            </p:cNvCxnSpPr>
            <p:nvPr/>
          </p:nvCxnSpPr>
          <p:spPr bwMode="auto">
            <a:xfrm flipV="1">
              <a:off x="4995909" y="4650951"/>
              <a:ext cx="34561" cy="24961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957359"/>
              </p:ext>
            </p:extLst>
          </p:nvPr>
        </p:nvGraphicFramePr>
        <p:xfrm>
          <a:off x="10230306" y="711291"/>
          <a:ext cx="1931184" cy="822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65592">
                  <a:extLst>
                    <a:ext uri="{9D8B030D-6E8A-4147-A177-3AD203B41FA5}">
                      <a16:colId xmlns:a16="http://schemas.microsoft.com/office/drawing/2014/main" val="2801807943"/>
                    </a:ext>
                  </a:extLst>
                </a:gridCol>
                <a:gridCol w="965592">
                  <a:extLst>
                    <a:ext uri="{9D8B030D-6E8A-4147-A177-3AD203B41FA5}">
                      <a16:colId xmlns:a16="http://schemas.microsoft.com/office/drawing/2014/main" val="2454281513"/>
                    </a:ext>
                  </a:extLst>
                </a:gridCol>
              </a:tblGrid>
              <a:tr h="23096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Melting</a:t>
                      </a:r>
                      <a:r>
                        <a:rPr lang="fr-FR" sz="1200" dirty="0" smtClean="0"/>
                        <a:t> T 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916735"/>
                  </a:ext>
                </a:extLst>
              </a:tr>
              <a:tr h="23096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Niobium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2458°C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392670"/>
                  </a:ext>
                </a:extLst>
              </a:tr>
              <a:tr h="23096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Zirconium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1852°C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39651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008255" y="1796897"/>
            <a:ext cx="254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Diffusion </a:t>
            </a:r>
            <a:r>
              <a:rPr lang="en-US" sz="2000" b="1" dirty="0" smtClean="0"/>
              <a:t>efficiency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472264" y="711291"/>
                <a:ext cx="1580241" cy="542777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FR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4" y="711291"/>
                <a:ext cx="1580241" cy="542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8602112" y="2184597"/>
            <a:ext cx="34854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/>
              <a:t>Fick’s</a:t>
            </a:r>
            <a:r>
              <a:rPr lang="fr-FR" sz="1600" dirty="0"/>
              <a:t> </a:t>
            </a:r>
            <a:r>
              <a:rPr lang="fr-FR" sz="1600" dirty="0" err="1"/>
              <a:t>law</a:t>
            </a:r>
            <a:r>
              <a:rPr lang="fr-FR" sz="1600" dirty="0"/>
              <a:t> </a:t>
            </a:r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dirty="0" smtClean="0"/>
              <a:t>diffusion </a:t>
            </a:r>
            <a:r>
              <a:rPr lang="en-US" sz="1600" dirty="0"/>
              <a:t>efficiency can be calculated from </a:t>
            </a:r>
            <a:r>
              <a:rPr lang="en-US" sz="1600" dirty="0" smtClean="0"/>
              <a:t>D</a:t>
            </a:r>
            <a:r>
              <a:rPr lang="en-US" sz="16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018941" y="2657063"/>
                <a:ext cx="1700402" cy="1000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𝒅𝒊𝒇𝒇</m:t>
                          </m:r>
                        </m:sub>
                      </m:sSub>
                      <m:r>
                        <a:rPr lang="en-US" sz="14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𝒕𝒂𝒏𝒉</m:t>
                          </m:r>
                          <m:rad>
                            <m:radPr>
                              <m:degHide m:val="on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sSup>
                                    <m:sSupPr>
                                      <m:ctrlP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US" sz="1400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sSup>
                                    <m:sSupPr>
                                      <m:ctrlP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i="1"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US" sz="1400" b="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941" y="2657063"/>
                <a:ext cx="1700402" cy="10000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/>
          <p:cNvSpPr txBox="1"/>
          <p:nvPr/>
        </p:nvSpPr>
        <p:spPr>
          <a:xfrm>
            <a:off x="10799424" y="290544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(d=thickness)</a:t>
            </a:r>
            <a:endParaRPr lang="en-US" sz="1400" dirty="0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77942"/>
              </p:ext>
            </p:extLst>
          </p:nvPr>
        </p:nvGraphicFramePr>
        <p:xfrm>
          <a:off x="6601782" y="4629525"/>
          <a:ext cx="5448041" cy="1599816"/>
        </p:xfrm>
        <a:graphic>
          <a:graphicData uri="http://schemas.openxmlformats.org/drawingml/2006/table">
            <a:tbl>
              <a:tblPr firstRow="1" firstCol="1" bandRow="1"/>
              <a:tblGrid>
                <a:gridCol w="1440160">
                  <a:extLst>
                    <a:ext uri="{9D8B030D-6E8A-4147-A177-3AD203B41FA5}">
                      <a16:colId xmlns:a16="http://schemas.microsoft.com/office/drawing/2014/main" val="335736768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540339856"/>
                    </a:ext>
                  </a:extLst>
                </a:gridCol>
                <a:gridCol w="953965">
                  <a:extLst>
                    <a:ext uri="{9D8B030D-6E8A-4147-A177-3AD203B41FA5}">
                      <a16:colId xmlns:a16="http://schemas.microsoft.com/office/drawing/2014/main" val="43035706"/>
                    </a:ext>
                  </a:extLst>
                </a:gridCol>
                <a:gridCol w="918243">
                  <a:extLst>
                    <a:ext uri="{9D8B030D-6E8A-4147-A177-3AD203B41FA5}">
                      <a16:colId xmlns:a16="http://schemas.microsoft.com/office/drawing/2014/main" val="2433010491"/>
                    </a:ext>
                  </a:extLst>
                </a:gridCol>
                <a:gridCol w="1199569">
                  <a:extLst>
                    <a:ext uri="{9D8B030D-6E8A-4147-A177-3AD203B41FA5}">
                      <a16:colId xmlns:a16="http://schemas.microsoft.com/office/drawing/2014/main" val="1783852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fr-FR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fr-F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 (143s)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[3]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Thickness</a:t>
                      </a: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fr-FR" sz="16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Diffusion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efficiency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69797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 in Niobium 2000°C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2,1.10</a:t>
                      </a:r>
                      <a:r>
                        <a:rPr lang="fr-FR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355645"/>
                  </a:ext>
                </a:extLst>
              </a:tr>
              <a:tr h="2952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26643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 in Zirconium 1700°C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1,1.10</a:t>
                      </a:r>
                      <a:r>
                        <a:rPr lang="fr-FR" sz="16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2,3.10</a:t>
                      </a:r>
                      <a:r>
                        <a:rPr lang="fr-FR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270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0,23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0,99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431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947843" y="3742527"/>
                <a:ext cx="2209323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0" smtClean="0">
                          <a:latin typeface="Cambria Math" panose="02040503050406030204" pitchFamily="18" charset="0"/>
                        </a:rPr>
                        <m:t>𝐑𝐞𝐥𝐞𝐚𝐬𝐞</m:t>
                      </m:r>
                      <m:r>
                        <a:rPr lang="fr-FR" sz="1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400" b="1" i="0" smtClean="0">
                          <a:latin typeface="Cambria Math" panose="02040503050406030204" pitchFamily="18" charset="0"/>
                        </a:rPr>
                        <m:t>𝐭𝐢𝐦𝐞</m:t>
                      </m:r>
                      <m:r>
                        <a:rPr lang="fr-FR" sz="1400" b="1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843" y="3742527"/>
                <a:ext cx="2209323" cy="524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7951875" y="6284159"/>
            <a:ext cx="3603872" cy="27347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1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[3]</a:t>
            </a:r>
            <a:r>
              <a:rPr lang="fr-FR" sz="1100" i="1" dirty="0" smtClean="0">
                <a:solidFill>
                  <a:srgbClr val="00000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G.J. </a:t>
            </a:r>
            <a:r>
              <a:rPr lang="fr-FR" sz="11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Beyer</a:t>
            </a:r>
            <a:r>
              <a:rPr lang="fr-FR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fr-FR" sz="11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fr-FR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Instr. and Meth. B 204 (2003) 225.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0" y="6642100"/>
            <a:ext cx="32159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fr-FR" sz="1000" dirty="0" smtClean="0">
                <a:solidFill>
                  <a:srgbClr val="626262"/>
                </a:solidFill>
              </a:rPr>
              <a:t>ISOL-France meeting. 17-19 march 2021  </a:t>
            </a:r>
            <a:r>
              <a:rPr lang="en-GB" altLang="fr-FR" sz="1000" dirty="0">
                <a:solidFill>
                  <a:srgbClr val="626262"/>
                </a:solidFill>
              </a:rPr>
              <a:t>– O. Bajeat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15740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19336" y="28824"/>
            <a:ext cx="696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Total </a:t>
            </a:r>
            <a:r>
              <a:rPr lang="fr-FR" b="1" dirty="0" err="1"/>
              <a:t>efficiency</a:t>
            </a:r>
            <a:r>
              <a:rPr lang="fr-FR" b="1" dirty="0"/>
              <a:t> of a Nb and Zr Spiral1 </a:t>
            </a:r>
            <a:r>
              <a:rPr lang="fr-FR" b="1" dirty="0" err="1"/>
              <a:t>target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992201" y="4917432"/>
                <a:ext cx="3492238" cy="303225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800" b="1" i="1" dirty="0"/>
                  <a:t>Yield</a:t>
                </a:r>
                <a14:m>
                  <m:oMath xmlns:m="http://schemas.openxmlformats.org/officeDocument/2006/math">
                    <m:r>
                      <a:rPr lang="fr-FR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1" i="1">
                        <a:latin typeface="Cambria Math" panose="02040503050406030204" pitchFamily="18" charset="0"/>
                      </a:rPr>
                      <m:t>𝒑𝒓𝒐𝒅𝒖𝒄𝒕𝒊𝒐𝒏</m:t>
                    </m:r>
                    <m:r>
                      <a:rPr lang="fr-F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fr-F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𝒅𝒊𝒇𝒇</m:t>
                        </m:r>
                      </m:sub>
                    </m:sSub>
                    <m:r>
                      <a:rPr lang="fr-FR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fr-F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𝒆𝒇𝒇</m:t>
                        </m:r>
                      </m:sub>
                    </m:sSub>
                  </m:oMath>
                </a14:m>
                <a:endParaRPr lang="fr-FR" sz="1800" b="1" i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201" y="4917432"/>
                <a:ext cx="3492238" cy="303225"/>
              </a:xfrm>
              <a:prstGeom prst="rect">
                <a:avLst/>
              </a:prstGeom>
              <a:blipFill>
                <a:blip r:embed="rId3"/>
                <a:stretch>
                  <a:fillRect l="-4188" t="-26531" r="-1222" b="-3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 9"/>
          <p:cNvGrpSpPr/>
          <p:nvPr/>
        </p:nvGrpSpPr>
        <p:grpSpPr>
          <a:xfrm>
            <a:off x="5419275" y="2605502"/>
            <a:ext cx="6576520" cy="4114762"/>
            <a:chOff x="5129633" y="1052736"/>
            <a:chExt cx="6576520" cy="4114762"/>
          </a:xfrm>
        </p:grpSpPr>
        <p:grpSp>
          <p:nvGrpSpPr>
            <p:cNvPr id="8" name="Groupe 7"/>
            <p:cNvGrpSpPr/>
            <p:nvPr/>
          </p:nvGrpSpPr>
          <p:grpSpPr>
            <a:xfrm>
              <a:off x="5129633" y="1052736"/>
              <a:ext cx="6576520" cy="4114762"/>
              <a:chOff x="5303912" y="845421"/>
              <a:chExt cx="6576520" cy="4114762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5708" y="845421"/>
                <a:ext cx="5872900" cy="3529988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5303912" y="4375408"/>
                <a:ext cx="657652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750"/>
                  </a:spcAft>
                </a:pPr>
                <a:r>
                  <a:rPr lang="fr-FR" sz="1600" b="1" i="1" dirty="0">
                    <a:solidFill>
                      <a:srgbClr val="44546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Zn isotopes </a:t>
                </a:r>
                <a:r>
                  <a:rPr lang="en-US" sz="1600" i="1" dirty="0">
                    <a:solidFill>
                      <a:srgbClr val="44546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yield</a:t>
                </a:r>
                <a:r>
                  <a:rPr lang="fr-FR" sz="1600" i="1" dirty="0">
                    <a:solidFill>
                      <a:srgbClr val="44546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niobium and zirconium </a:t>
                </a:r>
                <a:r>
                  <a:rPr lang="fr-FR" sz="1600" i="1" dirty="0" err="1">
                    <a:solidFill>
                      <a:srgbClr val="44546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targets</a:t>
                </a:r>
                <a:r>
                  <a:rPr lang="fr-FR" sz="1600" i="1" dirty="0">
                    <a:solidFill>
                      <a:srgbClr val="44546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0.1 mm </a:t>
                </a:r>
                <a:r>
                  <a:rPr lang="fr-FR" sz="1600" i="1" dirty="0" err="1">
                    <a:solidFill>
                      <a:srgbClr val="44546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thick</a:t>
                </a:r>
                <a:r>
                  <a:rPr lang="fr-FR" sz="1600" i="1" dirty="0">
                    <a:solidFill>
                      <a:srgbClr val="44546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(41 </a:t>
                </a:r>
                <a:r>
                  <a:rPr lang="fr-FR" sz="1600" i="1" dirty="0" err="1">
                    <a:solidFill>
                      <a:srgbClr val="44546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disks</a:t>
                </a:r>
                <a:r>
                  <a:rPr lang="fr-FR" sz="1600" i="1" dirty="0" smtClean="0">
                    <a:solidFill>
                      <a:srgbClr val="44546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and </a:t>
                </a:r>
                <a:r>
                  <a:rPr lang="fr-FR" sz="1600" i="1" dirty="0">
                    <a:solidFill>
                      <a:srgbClr val="44546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0.05 mm (82 </a:t>
                </a:r>
                <a:r>
                  <a:rPr lang="en-US" sz="1600" i="1" dirty="0">
                    <a:solidFill>
                      <a:srgbClr val="44546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disks</a:t>
                </a:r>
                <a:r>
                  <a:rPr lang="fr-FR" sz="1600" i="1" dirty="0" smtClean="0">
                    <a:solidFill>
                      <a:srgbClr val="44546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fr-FR" sz="1600" i="1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 rot="20625723">
              <a:off x="6870835" y="1837395"/>
              <a:ext cx="309411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Approximative </a:t>
              </a:r>
              <a:r>
                <a:rPr lang="en-US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calculation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11784632" y="6596390"/>
            <a:ext cx="389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9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6642100"/>
            <a:ext cx="32159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fr-FR" sz="1000" dirty="0" smtClean="0">
                <a:solidFill>
                  <a:srgbClr val="626262"/>
                </a:solidFill>
              </a:rPr>
              <a:t>ISOL-France meeting. 17-19 march 2021  </a:t>
            </a:r>
            <a:r>
              <a:rPr lang="en-GB" altLang="fr-FR" sz="1000" dirty="0">
                <a:solidFill>
                  <a:srgbClr val="626262"/>
                </a:solidFill>
              </a:rPr>
              <a:t>– O. Bajeat</a:t>
            </a:r>
            <a:endParaRPr lang="en-GB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3583" y="2463938"/>
                <a:ext cx="3919791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1800" dirty="0">
                    <a:solidFill>
                      <a:srgbClr val="000000"/>
                    </a:solidFill>
                  </a:rPr>
                  <a:t>: time of </a:t>
                </a:r>
                <a:r>
                  <a:rPr lang="fr-FR" sz="1800" dirty="0" err="1">
                    <a:solidFill>
                      <a:srgbClr val="000000"/>
                    </a:solidFill>
                  </a:rPr>
                  <a:t>fligth</a:t>
                </a:r>
                <a:r>
                  <a:rPr lang="fr-FR" sz="1800" dirty="0">
                    <a:solidFill>
                      <a:srgbClr val="000000"/>
                    </a:solidFill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</a:rPr>
                  <a:t>between</a:t>
                </a:r>
                <a:r>
                  <a:rPr lang="fr-FR" sz="1800" dirty="0">
                    <a:solidFill>
                      <a:srgbClr val="000000"/>
                    </a:solidFill>
                  </a:rPr>
                  <a:t> 2 collisions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3" y="2463938"/>
                <a:ext cx="3919791" cy="424732"/>
              </a:xfrm>
              <a:prstGeom prst="rect">
                <a:avLst/>
              </a:prstGeom>
              <a:blipFill>
                <a:blip r:embed="rId5"/>
                <a:stretch>
                  <a:fillRect t="-1429" r="-93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42234" y="1132446"/>
                <a:ext cx="1653914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FR" sz="18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18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sz="1800">
                          <a:latin typeface="Cambria Math" panose="02040503050406030204" pitchFamily="18" charset="0"/>
                        </a:rPr>
                        <m:t>exp</m:t>
                      </m:r>
                      <m:f>
                        <m:f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234" y="1132446"/>
                <a:ext cx="1653914" cy="6108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151423" y="3090953"/>
                <a:ext cx="3115340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𝑐𝑜𝑙𝑙𝑖𝑠𝑖𝑜𝑛𝑠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sz="20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fr-FR" sz="2000" dirty="0" smtClean="0"/>
                  <a:t>)</a:t>
                </a:r>
                <a:endParaRPr lang="fr-FR" sz="2000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3" y="3090953"/>
                <a:ext cx="3115340" cy="332399"/>
              </a:xfrm>
              <a:prstGeom prst="rect">
                <a:avLst/>
              </a:prstGeom>
              <a:blipFill>
                <a:blip r:embed="rId7"/>
                <a:stretch>
                  <a:fillRect l="-2935" t="-23636" r="-1957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76156" y="3608134"/>
                <a:ext cx="1951240" cy="727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𝑒𝑓𝑓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𝑒𝑓𝑓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56" y="3608134"/>
                <a:ext cx="1951240" cy="7275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83691" y="1272166"/>
            <a:ext cx="193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Sticking</a:t>
            </a:r>
            <a:r>
              <a:rPr lang="fr-FR" sz="1800" dirty="0"/>
              <a:t> </a:t>
            </a:r>
            <a:r>
              <a:rPr lang="fr-FR" sz="1800" dirty="0" smtClean="0"/>
              <a:t>time: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665" y="1563705"/>
            <a:ext cx="6263638" cy="1037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fr-F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[4]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fr-FR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2,4.10</a:t>
            </a:r>
            <a:r>
              <a:rPr lang="fr-FR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-15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fr-F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Tantalum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110023" y="6165304"/>
            <a:ext cx="24753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[4] </a:t>
            </a:r>
            <a:r>
              <a:rPr lang="en-US" sz="1100" i="1" dirty="0">
                <a:latin typeface="Calibri" panose="020F0502020204030204" pitchFamily="34" charset="0"/>
                <a:ea typeface="Calibri" panose="020F0502020204030204" pitchFamily="34" charset="0"/>
              </a:rPr>
              <a:t>R. Kirchner</a:t>
            </a:r>
            <a:r>
              <a:rPr lang="en-US" sz="1100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, NIM </a:t>
            </a:r>
            <a:r>
              <a:rPr lang="en-US" sz="1100" i="1" dirty="0">
                <a:latin typeface="Calibri" panose="020F0502020204030204" pitchFamily="34" charset="0"/>
                <a:ea typeface="Calibri" panose="020F0502020204030204" pitchFamily="34" charset="0"/>
              </a:rPr>
              <a:t>B70 (1992) 186-199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496549" y="1253184"/>
                <a:ext cx="33035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~ 10</a:t>
                </a:r>
                <a:r>
                  <a:rPr lang="en-US" sz="2000" baseline="30000" dirty="0">
                    <a:solidFill>
                      <a:srgbClr val="000000"/>
                    </a:solidFill>
                  </a:rPr>
                  <a:t>-13 </a:t>
                </a:r>
                <a:r>
                  <a:rPr lang="en-US" sz="2000" dirty="0">
                    <a:solidFill>
                      <a:srgbClr val="000000"/>
                    </a:solidFill>
                  </a:rPr>
                  <a:t>s (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Frenkel</a:t>
                </a:r>
                <a:r>
                  <a:rPr lang="en-US" sz="2000" dirty="0">
                    <a:solidFill>
                      <a:srgbClr val="000000"/>
                    </a:solidFill>
                  </a:rPr>
                  <a:t> theory)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549" y="1253184"/>
                <a:ext cx="3303533" cy="400110"/>
              </a:xfrm>
              <a:prstGeom prst="rect">
                <a:avLst/>
              </a:prstGeom>
              <a:blipFill>
                <a:blip r:embed="rId9"/>
                <a:stretch>
                  <a:fillRect t="-7692" r="-1109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15216"/>
              </p:ext>
            </p:extLst>
          </p:nvPr>
        </p:nvGraphicFramePr>
        <p:xfrm>
          <a:off x="7448660" y="684904"/>
          <a:ext cx="4295802" cy="1369697"/>
        </p:xfrm>
        <a:graphic>
          <a:graphicData uri="http://schemas.openxmlformats.org/drawingml/2006/table">
            <a:tbl>
              <a:tblPr firstRow="1" firstCol="1" bandRow="1"/>
              <a:tblGrid>
                <a:gridCol w="498313">
                  <a:extLst>
                    <a:ext uri="{9D8B030D-6E8A-4147-A177-3AD203B41FA5}">
                      <a16:colId xmlns:a16="http://schemas.microsoft.com/office/drawing/2014/main" val="3433344889"/>
                    </a:ext>
                  </a:extLst>
                </a:gridCol>
                <a:gridCol w="1877952">
                  <a:extLst>
                    <a:ext uri="{9D8B030D-6E8A-4147-A177-3AD203B41FA5}">
                      <a16:colId xmlns:a16="http://schemas.microsoft.com/office/drawing/2014/main" val="1129467943"/>
                    </a:ext>
                  </a:extLst>
                </a:gridCol>
                <a:gridCol w="1919537">
                  <a:extLst>
                    <a:ext uri="{9D8B030D-6E8A-4147-A177-3AD203B41FA5}">
                      <a16:colId xmlns:a16="http://schemas.microsoft.com/office/drawing/2014/main" val="1858535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fr-F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sticking</a:t>
                      </a:r>
                      <a:r>
                        <a:rPr lang="fr-F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time in 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Niobium 2000°C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fr-FR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sticking</a:t>
                      </a:r>
                      <a:r>
                        <a:rPr lang="fr-FR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time i</a:t>
                      </a:r>
                      <a:r>
                        <a:rPr lang="fr-FR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Zirconium 1800°C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496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1,4.10</a:t>
                      </a:r>
                      <a:r>
                        <a:rPr lang="fr-FR" sz="1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9,3.10</a:t>
                      </a:r>
                      <a:r>
                        <a:rPr lang="fr-FR" sz="14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980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6,3.10</a:t>
                      </a:r>
                      <a:r>
                        <a:rPr lang="fr-FR" sz="1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262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888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24401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262861" y="2037664"/>
            <a:ext cx="472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Sticking</a:t>
            </a:r>
            <a:r>
              <a:rPr lang="fr-FR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times </a:t>
            </a:r>
            <a:r>
              <a:rPr lang="fr-FR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calculated</a:t>
            </a:r>
            <a:r>
              <a:rPr lang="fr-FR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i="1" dirty="0">
                <a:latin typeface="Calibri" panose="020F0502020204030204" pitchFamily="34" charset="0"/>
                <a:ea typeface="Calibri" panose="020F0502020204030204" pitchFamily="34" charset="0"/>
              </a:rPr>
              <a:t>τ</a:t>
            </a:r>
            <a:r>
              <a:rPr lang="fr-FR" sz="1600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fr-F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fr-FR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2.4 10</a:t>
            </a:r>
            <a:r>
              <a:rPr lang="fr-FR" sz="1600" i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-15</a:t>
            </a:r>
            <a:r>
              <a:rPr lang="fr-FR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fr-F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Ha values </a:t>
            </a:r>
            <a:r>
              <a:rPr lang="fr-FR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extracted</a:t>
            </a:r>
            <a:r>
              <a:rPr lang="fr-FR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[4] </a:t>
            </a:r>
            <a:endParaRPr lang="en-US" sz="16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63583" y="684904"/>
            <a:ext cx="4952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Effusion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657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"/>
    </mc:Choice>
    <mc:Fallback xmlns="">
      <p:transition spd="slow" advTm="36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7424</TotalTime>
  <Words>1677</Words>
  <Application>Microsoft Office PowerPoint</Application>
  <PresentationFormat>Grand écran</PresentationFormat>
  <Paragraphs>257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7" baseType="lpstr">
      <vt:lpstr>MS PGothic</vt:lpstr>
      <vt:lpstr>MS PGothic</vt:lpstr>
      <vt:lpstr>Arial</vt:lpstr>
      <vt:lpstr>Broadway</vt:lpstr>
      <vt:lpstr>Calibri</vt:lpstr>
      <vt:lpstr>Calibri Light</vt:lpstr>
      <vt:lpstr>Cambria Math</vt:lpstr>
      <vt:lpstr>Liberation Sans</vt:lpstr>
      <vt:lpstr>Swiss721BT-Roman</vt:lpstr>
      <vt:lpstr>Symbol</vt:lpstr>
      <vt:lpstr>Times New Roman</vt:lpstr>
      <vt:lpstr>Wingdings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syremi GANIL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syremi GANIL</dc:creator>
  <cp:lastModifiedBy>Bajeat Olivier</cp:lastModifiedBy>
  <cp:revision>378</cp:revision>
  <cp:lastPrinted>2021-03-15T12:04:30Z</cp:lastPrinted>
  <dcterms:created xsi:type="dcterms:W3CDTF">2012-02-17T09:33:24Z</dcterms:created>
  <dcterms:modified xsi:type="dcterms:W3CDTF">2021-03-15T17:17:42Z</dcterms:modified>
</cp:coreProperties>
</file>