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5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AE2B912-43B9-49DF-A45E-4C8C23032EAB}">
  <a:tblStyle styleId="{2AE2B912-43B9-49DF-A45E-4C8C23032EAB}" styleName="Table_0">
    <a:wholeTbl>
      <a:tcTxStyle b="off" i="off">
        <a:font>
          <a:latin typeface="Arial"/>
          <a:ea typeface="Arial"/>
          <a:cs typeface="Arial"/>
        </a:font>
        <a:srgbClr val="2F4D5D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7EDF2"/>
          </a:solidFill>
        </a:fill>
      </a:tcStyle>
    </a:wholeTbl>
    <a:band1H>
      <a:tcTxStyle/>
      <a:tcStyle>
        <a:fill>
          <a:solidFill>
            <a:srgbClr val="CBDAE3"/>
          </a:solidFill>
        </a:fill>
      </a:tcStyle>
    </a:band1H>
    <a:band2H>
      <a:tcTxStyle/>
    </a:band2H>
    <a:band1V>
      <a:tcTxStyle/>
      <a:tcStyle>
        <a:fill>
          <a:solidFill>
            <a:srgbClr val="CBDAE3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rgbClr val="FFFFFF"/>
      </a:tcTxStyle>
      <a:tcStyle>
        <a:fill>
          <a:solidFill>
            <a:srgbClr val="1D8DB0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fill>
          <a:solidFill>
            <a:srgbClr val="1D8DB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top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1D8DB0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bottom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1D8DB0"/>
          </a:solidFill>
        </a:fill>
      </a:tcStyle>
    </a:firstRow>
    <a:neCell>
      <a:tcTxStyle/>
    </a:neCell>
    <a:nwCell>
      <a:tcTxStyle/>
    </a:nwCell>
  </a:tblStyle>
  <a:tblStyle styleId="{0B3367D6-90B6-4F8A-904F-6075137288A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DDC3B238-B6C5-4C32-A316-963ED49C7C66}" styleName="Table_2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7EDF2"/>
          </a:solidFill>
        </a:fill>
      </a:tcStyle>
    </a:wholeTbl>
    <a:band1H>
      <a:tcTxStyle/>
      <a:tcStyle>
        <a:fill>
          <a:solidFill>
            <a:srgbClr val="CBDAE3"/>
          </a:solidFill>
        </a:fill>
      </a:tcStyle>
    </a:band1H>
    <a:band2H>
      <a:tcTxStyle/>
    </a:band2H>
    <a:band1V>
      <a:tcTxStyle/>
      <a:tcStyle>
        <a:fill>
          <a:solidFill>
            <a:srgbClr val="CBDAE3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nl-B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c42dbc4d32_0_7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gc42dbc4d32_0_7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c42dbc4d32_0_10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c42dbc4d32_0_10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gc42dbc4d32_0_10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c42dbc4d32_0_6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gc42dbc4d32_0_6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c42dbc4d32_0_12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c42dbc4d32_0_12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gc42dbc4d32_0_120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c42dbc4d32_0_12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c42dbc4d32_0_12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gc42dbc4d32_0_129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c5f66ed4aa_0_2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c5f66ed4aa_0_2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gc5f66ed4aa_0_2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c42dbc4d32_0_4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c42dbc4d32_0_4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gc42dbc4d32_0_49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c7295ff454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gc7295ff454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c5f66ed4aa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c5f66ed4aa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gc5f66ed4aa_0_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c42dbc4d32_0_13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3" name="Google Shape;843;gc42dbc4d32_0_13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c42dbc4d32_0_3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c42dbc4d32_0_3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gc42dbc4d32_0_37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c5f66ed4aa_0_2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c5f66ed4aa_0_2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Google Shape;868;gc5f66ed4aa_0_2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c7295ff454_0_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7" name="Google Shape;877;gc7295ff454_0_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c42dbc4d32_0_10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c42dbc4d32_0_10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7" name="Google Shape;897;gc42dbc4d32_0_105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c42dbc4d32_0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c42dbc4d32_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gc42dbc4d32_0_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c42dbc4d32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c42dbc4d32_0_1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c42dbc4d32_0_5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gc42dbc4d32_0_5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c42dbc4d32_0_8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c42dbc4d32_0_8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gc42dbc4d32_0_88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c42dbc4d32_0_9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c42dbc4d32_0_9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gc42dbc4d32_0_9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42dbc4d32_0_9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gc42dbc4d32_0_9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c7295ff454_0_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gc7295ff454_0_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/>
          <p:nvPr>
            <p:ph idx="10" type="dt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000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576000" y="6210000"/>
            <a:ext cx="64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21" name="Google Shape;21;p2"/>
          <p:cNvSpPr txBox="1"/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1_Title and Conten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 txBox="1"/>
          <p:nvPr>
            <p:ph idx="10" type="dt"/>
          </p:nvPr>
        </p:nvSpPr>
        <p:spPr>
          <a:xfrm>
            <a:off x="1920000" y="6210000"/>
            <a:ext cx="960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81" name="Google Shape;81;p11"/>
          <p:cNvSpPr txBox="1"/>
          <p:nvPr>
            <p:ph idx="11" type="ftr"/>
          </p:nvPr>
        </p:nvSpPr>
        <p:spPr>
          <a:xfrm>
            <a:off x="5734200" y="6209999"/>
            <a:ext cx="49233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000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82" name="Google Shape;82;p11"/>
          <p:cNvSpPr txBox="1"/>
          <p:nvPr>
            <p:ph idx="12" type="sldNum"/>
          </p:nvPr>
        </p:nvSpPr>
        <p:spPr>
          <a:xfrm>
            <a:off x="768000" y="6210000"/>
            <a:ext cx="864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l">
              <a:spcBef>
                <a:spcPts val="0"/>
              </a:spcBef>
              <a:buClr>
                <a:schemeClr val="lt1"/>
              </a:buClr>
              <a:buSzPts val="1000"/>
              <a:buFont typeface="Arial"/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l">
              <a:spcBef>
                <a:spcPts val="0"/>
              </a:spcBef>
              <a:buClr>
                <a:schemeClr val="lt1"/>
              </a:buClr>
              <a:buSzPts val="1000"/>
              <a:buFont typeface="Arial"/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l">
              <a:spcBef>
                <a:spcPts val="0"/>
              </a:spcBef>
              <a:buClr>
                <a:schemeClr val="lt1"/>
              </a:buClr>
              <a:buSzPts val="1000"/>
              <a:buFont typeface="Arial"/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l">
              <a:spcBef>
                <a:spcPts val="0"/>
              </a:spcBef>
              <a:buClr>
                <a:schemeClr val="lt1"/>
              </a:buClr>
              <a:buSzPts val="1000"/>
              <a:buFont typeface="Arial"/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l">
              <a:spcBef>
                <a:spcPts val="0"/>
              </a:spcBef>
              <a:buClr>
                <a:schemeClr val="lt1"/>
              </a:buClr>
              <a:buSzPts val="1000"/>
              <a:buFont typeface="Arial"/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l">
              <a:spcBef>
                <a:spcPts val="0"/>
              </a:spcBef>
              <a:buClr>
                <a:schemeClr val="lt1"/>
              </a:buClr>
              <a:buSzPts val="1000"/>
              <a:buFont typeface="Arial"/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l">
              <a:spcBef>
                <a:spcPts val="0"/>
              </a:spcBef>
              <a:buClr>
                <a:schemeClr val="lt1"/>
              </a:buClr>
              <a:buSzPts val="1000"/>
              <a:buFont typeface="Arial"/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l">
              <a:spcBef>
                <a:spcPts val="0"/>
              </a:spcBef>
              <a:buClr>
                <a:schemeClr val="lt1"/>
              </a:buClr>
              <a:buSzPts val="1000"/>
              <a:buFont typeface="Arial"/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l">
              <a:spcBef>
                <a:spcPts val="0"/>
              </a:spcBef>
              <a:buClr>
                <a:schemeClr val="lt1"/>
              </a:buClr>
              <a:buSzPts val="1000"/>
              <a:buFont typeface="Arial"/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83" name="Google Shape;83;p11"/>
          <p:cNvSpPr txBox="1"/>
          <p:nvPr>
            <p:ph idx="1" type="body"/>
          </p:nvPr>
        </p:nvSpPr>
        <p:spPr>
          <a:xfrm>
            <a:off x="768351" y="1655999"/>
            <a:ext cx="10655100" cy="43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11"/>
          <p:cNvSpPr txBox="1"/>
          <p:nvPr>
            <p:ph type="title"/>
          </p:nvPr>
        </p:nvSpPr>
        <p:spPr>
          <a:xfrm>
            <a:off x="768000" y="216000"/>
            <a:ext cx="106557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/>
          <p:nvPr>
            <p:ph idx="10" type="dt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1" type="ftr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000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2" type="sldNum"/>
          </p:nvPr>
        </p:nvSpPr>
        <p:spPr>
          <a:xfrm>
            <a:off x="576000" y="6210000"/>
            <a:ext cx="64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26" name="Google Shape;26;p3"/>
          <p:cNvSpPr txBox="1"/>
          <p:nvPr>
            <p:ph idx="1" type="body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2" type="body"/>
          </p:nvPr>
        </p:nvSpPr>
        <p:spPr>
          <a:xfrm>
            <a:off x="6217200" y="1656000"/>
            <a:ext cx="5400000" cy="44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3"/>
          <p:cNvSpPr txBox="1"/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/>
          <p:nvPr>
            <p:ph idx="1" type="body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0" type="dt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1" type="ftr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000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2" type="sldNum"/>
          </p:nvPr>
        </p:nvSpPr>
        <p:spPr>
          <a:xfrm>
            <a:off x="576000" y="6210000"/>
            <a:ext cx="64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34" name="Google Shape;34;p4"/>
          <p:cNvSpPr txBox="1"/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/>
          <p:nvPr/>
        </p:nvSpPr>
        <p:spPr>
          <a:xfrm>
            <a:off x="0" y="0"/>
            <a:ext cx="1219320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5"/>
          <p:cNvSpPr/>
          <p:nvPr/>
        </p:nvSpPr>
        <p:spPr>
          <a:xfrm>
            <a:off x="0" y="648000"/>
            <a:ext cx="12193201" cy="621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/>
        </p:nvSpPr>
        <p:spPr>
          <a:xfrm>
            <a:off x="0" y="647998"/>
            <a:ext cx="12193201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" name="Google Shape;39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60000" y="360000"/>
            <a:ext cx="2018135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5"/>
          <p:cNvSpPr txBox="1"/>
          <p:nvPr>
            <p:ph type="ctrTitle"/>
          </p:nvPr>
        </p:nvSpPr>
        <p:spPr>
          <a:xfrm>
            <a:off x="575999" y="1080000"/>
            <a:ext cx="6096524" cy="402479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5"/>
          <p:cNvSpPr txBox="1"/>
          <p:nvPr>
            <p:ph idx="1" type="subTitle"/>
          </p:nvPr>
        </p:nvSpPr>
        <p:spPr>
          <a:xfrm>
            <a:off x="575999" y="5392801"/>
            <a:ext cx="6096524" cy="7301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2" name="Google Shape;42;p5"/>
          <p:cNvSpPr/>
          <p:nvPr>
            <p:ph idx="2" type="pic"/>
          </p:nvPr>
        </p:nvSpPr>
        <p:spPr>
          <a:xfrm>
            <a:off x="7248525" y="1654175"/>
            <a:ext cx="4368673" cy="44688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Google Shape;43;p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/>
          <p:nvPr/>
        </p:nvSpPr>
        <p:spPr>
          <a:xfrm>
            <a:off x="0" y="0"/>
            <a:ext cx="12193201" cy="620756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6"/>
          <p:cNvSpPr txBox="1"/>
          <p:nvPr>
            <p:ph type="title"/>
          </p:nvPr>
        </p:nvSpPr>
        <p:spPr>
          <a:xfrm>
            <a:off x="575999" y="1800000"/>
            <a:ext cx="6096524" cy="238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" type="body"/>
          </p:nvPr>
        </p:nvSpPr>
        <p:spPr>
          <a:xfrm>
            <a:off x="575999" y="4359600"/>
            <a:ext cx="6096264" cy="15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949A"/>
              </a:buClr>
              <a:buSzPts val="2000"/>
              <a:buNone/>
              <a:defRPr sz="2000">
                <a:solidFill>
                  <a:srgbClr val="8C949A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949A"/>
              </a:buClr>
              <a:buSzPts val="1800"/>
              <a:buNone/>
              <a:defRPr sz="1800">
                <a:solidFill>
                  <a:srgbClr val="8C949A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949A"/>
              </a:buClr>
              <a:buSzPts val="1600"/>
              <a:buNone/>
              <a:defRPr sz="1600">
                <a:solidFill>
                  <a:srgbClr val="8C949A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949A"/>
              </a:buClr>
              <a:buSzPts val="1600"/>
              <a:buNone/>
              <a:defRPr sz="1600">
                <a:solidFill>
                  <a:srgbClr val="8C949A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49A"/>
              </a:buClr>
              <a:buSzPts val="1600"/>
              <a:buNone/>
              <a:defRPr sz="1600">
                <a:solidFill>
                  <a:srgbClr val="8C949A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49A"/>
              </a:buClr>
              <a:buSzPts val="1600"/>
              <a:buNone/>
              <a:defRPr sz="1600">
                <a:solidFill>
                  <a:srgbClr val="8C949A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49A"/>
              </a:buClr>
              <a:buSzPts val="1600"/>
              <a:buNone/>
              <a:defRPr sz="1600">
                <a:solidFill>
                  <a:srgbClr val="8C949A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49A"/>
              </a:buClr>
              <a:buSzPts val="1600"/>
              <a:buNone/>
              <a:defRPr sz="1600">
                <a:solidFill>
                  <a:srgbClr val="8C949A"/>
                </a:solidFill>
              </a:defRPr>
            </a:lvl9pPr>
          </a:lstStyle>
          <a:p/>
        </p:txBody>
      </p:sp>
      <p:sp>
        <p:nvSpPr>
          <p:cNvPr id="48" name="Google Shape;48;p6"/>
          <p:cNvSpPr txBox="1"/>
          <p:nvPr>
            <p:ph idx="10" type="dt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6"/>
          <p:cNvSpPr txBox="1"/>
          <p:nvPr>
            <p:ph idx="11" type="ftr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000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6"/>
          <p:cNvSpPr txBox="1"/>
          <p:nvPr>
            <p:ph idx="12" type="sldNum"/>
          </p:nvPr>
        </p:nvSpPr>
        <p:spPr>
          <a:xfrm>
            <a:off x="576000" y="6210000"/>
            <a:ext cx="64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51" name="Google Shape;51;p6"/>
          <p:cNvSpPr/>
          <p:nvPr>
            <p:ph idx="2" type="pic"/>
          </p:nvPr>
        </p:nvSpPr>
        <p:spPr>
          <a:xfrm>
            <a:off x="7248525" y="584201"/>
            <a:ext cx="4368673" cy="23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6"/>
          <p:cNvSpPr/>
          <p:nvPr>
            <p:ph idx="3" type="pic"/>
          </p:nvPr>
        </p:nvSpPr>
        <p:spPr>
          <a:xfrm>
            <a:off x="7248262" y="3248513"/>
            <a:ext cx="4368673" cy="23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White">
  <p:cSld name="Section Header_Whit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/>
          <p:nvPr>
            <p:ph type="title"/>
          </p:nvPr>
        </p:nvSpPr>
        <p:spPr>
          <a:xfrm>
            <a:off x="575999" y="1800000"/>
            <a:ext cx="6096264" cy="238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" type="body"/>
          </p:nvPr>
        </p:nvSpPr>
        <p:spPr>
          <a:xfrm>
            <a:off x="575999" y="4359600"/>
            <a:ext cx="6096264" cy="15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949A"/>
              </a:buClr>
              <a:buSzPts val="2000"/>
              <a:buNone/>
              <a:defRPr sz="2000">
                <a:solidFill>
                  <a:srgbClr val="8C949A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949A"/>
              </a:buClr>
              <a:buSzPts val="1800"/>
              <a:buNone/>
              <a:defRPr sz="1800">
                <a:solidFill>
                  <a:srgbClr val="8C949A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949A"/>
              </a:buClr>
              <a:buSzPts val="1600"/>
              <a:buNone/>
              <a:defRPr sz="1600">
                <a:solidFill>
                  <a:srgbClr val="8C949A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949A"/>
              </a:buClr>
              <a:buSzPts val="1600"/>
              <a:buNone/>
              <a:defRPr sz="1600">
                <a:solidFill>
                  <a:srgbClr val="8C949A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49A"/>
              </a:buClr>
              <a:buSzPts val="1600"/>
              <a:buNone/>
              <a:defRPr sz="1600">
                <a:solidFill>
                  <a:srgbClr val="8C949A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49A"/>
              </a:buClr>
              <a:buSzPts val="1600"/>
              <a:buNone/>
              <a:defRPr sz="1600">
                <a:solidFill>
                  <a:srgbClr val="8C949A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49A"/>
              </a:buClr>
              <a:buSzPts val="1600"/>
              <a:buNone/>
              <a:defRPr sz="1600">
                <a:solidFill>
                  <a:srgbClr val="8C949A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49A"/>
              </a:buClr>
              <a:buSzPts val="1600"/>
              <a:buNone/>
              <a:defRPr sz="1600">
                <a:solidFill>
                  <a:srgbClr val="8C949A"/>
                </a:solidFill>
              </a:defRPr>
            </a:lvl9pPr>
          </a:lstStyle>
          <a:p/>
        </p:txBody>
      </p:sp>
      <p:sp>
        <p:nvSpPr>
          <p:cNvPr id="56" name="Google Shape;56;p7"/>
          <p:cNvSpPr txBox="1"/>
          <p:nvPr>
            <p:ph idx="10" type="dt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7"/>
          <p:cNvSpPr txBox="1"/>
          <p:nvPr>
            <p:ph idx="11" type="ftr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000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7"/>
          <p:cNvSpPr txBox="1"/>
          <p:nvPr>
            <p:ph idx="12" type="sldNum"/>
          </p:nvPr>
        </p:nvSpPr>
        <p:spPr>
          <a:xfrm>
            <a:off x="576000" y="6210000"/>
            <a:ext cx="64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59" name="Google Shape;59;p7"/>
          <p:cNvSpPr/>
          <p:nvPr>
            <p:ph idx="2" type="pic"/>
          </p:nvPr>
        </p:nvSpPr>
        <p:spPr>
          <a:xfrm>
            <a:off x="7248525" y="584201"/>
            <a:ext cx="4368673" cy="5040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6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/>
          <p:nvPr>
            <p:ph idx="1" type="body"/>
          </p:nvPr>
        </p:nvSpPr>
        <p:spPr>
          <a:xfrm>
            <a:off x="576000" y="1656000"/>
            <a:ext cx="5421575" cy="54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2" name="Google Shape;62;p8"/>
          <p:cNvSpPr txBox="1"/>
          <p:nvPr>
            <p:ph idx="2" type="body"/>
          </p:nvPr>
        </p:nvSpPr>
        <p:spPr>
          <a:xfrm>
            <a:off x="576000" y="2276271"/>
            <a:ext cx="5421575" cy="3837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8"/>
          <p:cNvSpPr txBox="1"/>
          <p:nvPr>
            <p:ph idx="3" type="body"/>
          </p:nvPr>
        </p:nvSpPr>
        <p:spPr>
          <a:xfrm>
            <a:off x="6172200" y="1656000"/>
            <a:ext cx="54450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4" name="Google Shape;64;p8"/>
          <p:cNvSpPr txBox="1"/>
          <p:nvPr>
            <p:ph idx="4" type="body"/>
          </p:nvPr>
        </p:nvSpPr>
        <p:spPr>
          <a:xfrm>
            <a:off x="6172200" y="2276271"/>
            <a:ext cx="5445000" cy="3837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8"/>
          <p:cNvSpPr txBox="1"/>
          <p:nvPr>
            <p:ph idx="10" type="dt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8"/>
          <p:cNvSpPr txBox="1"/>
          <p:nvPr>
            <p:ph idx="11" type="ftr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000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8"/>
          <p:cNvSpPr txBox="1"/>
          <p:nvPr>
            <p:ph idx="12" type="sldNum"/>
          </p:nvPr>
        </p:nvSpPr>
        <p:spPr>
          <a:xfrm>
            <a:off x="576000" y="6210000"/>
            <a:ext cx="64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68" name="Google Shape;68;p8"/>
          <p:cNvSpPr txBox="1"/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/>
          <p:nvPr>
            <p:ph idx="10" type="dt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9"/>
          <p:cNvSpPr txBox="1"/>
          <p:nvPr>
            <p:ph idx="11" type="ftr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000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9"/>
          <p:cNvSpPr txBox="1"/>
          <p:nvPr>
            <p:ph idx="12" type="sldNum"/>
          </p:nvPr>
        </p:nvSpPr>
        <p:spPr>
          <a:xfrm>
            <a:off x="576000" y="6210000"/>
            <a:ext cx="64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Finish">
  <p:cSld name="Section Header_Finish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/>
          <p:nvPr/>
        </p:nvSpPr>
        <p:spPr>
          <a:xfrm>
            <a:off x="0" y="0"/>
            <a:ext cx="12193201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0"/>
          <p:cNvSpPr txBox="1"/>
          <p:nvPr>
            <p:ph type="title"/>
          </p:nvPr>
        </p:nvSpPr>
        <p:spPr>
          <a:xfrm>
            <a:off x="579120" y="510988"/>
            <a:ext cx="11039793" cy="518442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0"/>
          <p:cNvSpPr txBox="1"/>
          <p:nvPr>
            <p:ph idx="10" type="dt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0"/>
          <p:cNvSpPr txBox="1"/>
          <p:nvPr>
            <p:ph idx="11" type="ftr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000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0"/>
          <p:cNvSpPr txBox="1"/>
          <p:nvPr>
            <p:ph idx="12" type="sldNum"/>
          </p:nvPr>
        </p:nvSpPr>
        <p:spPr>
          <a:xfrm>
            <a:off x="576000" y="6210000"/>
            <a:ext cx="64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1041200" y="6353999"/>
            <a:ext cx="1008305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 txBox="1"/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1"/>
          <p:cNvSpPr txBox="1"/>
          <p:nvPr>
            <p:ph idx="1" type="body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0" type="dt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1"/>
          <p:cNvSpPr txBox="1"/>
          <p:nvPr>
            <p:ph idx="11" type="ftr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0000" wrap="square" tIns="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1"/>
          <p:cNvSpPr txBox="1"/>
          <p:nvPr>
            <p:ph idx="12" type="sldNum"/>
          </p:nvPr>
        </p:nvSpPr>
        <p:spPr>
          <a:xfrm>
            <a:off x="576000" y="6210000"/>
            <a:ext cx="64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042">
          <p15:clr>
            <a:srgbClr val="F26B43"/>
          </p15:clr>
        </p15:guide>
        <p15:guide id="2" pos="7319">
          <p15:clr>
            <a:srgbClr val="F26B43"/>
          </p15:clr>
        </p15:guide>
        <p15:guide id="3" orient="horz" pos="3857">
          <p15:clr>
            <a:srgbClr val="F26B43"/>
          </p15:clr>
        </p15:guide>
        <p15:guide id="4" pos="3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g"/><Relationship Id="rId4" Type="http://schemas.openxmlformats.org/officeDocument/2006/relationships/image" Target="../media/image19.jpg"/><Relationship Id="rId5" Type="http://schemas.openxmlformats.org/officeDocument/2006/relationships/image" Target="../media/image3.png"/><Relationship Id="rId6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jpg"/><Relationship Id="rId4" Type="http://schemas.openxmlformats.org/officeDocument/2006/relationships/image" Target="../media/image3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jpg"/><Relationship Id="rId4" Type="http://schemas.openxmlformats.org/officeDocument/2006/relationships/image" Target="../media/image2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jpg"/><Relationship Id="rId4" Type="http://schemas.openxmlformats.org/officeDocument/2006/relationships/image" Target="../media/image4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37.png"/><Relationship Id="rId5" Type="http://schemas.openxmlformats.org/officeDocument/2006/relationships/image" Target="../media/image42.png"/><Relationship Id="rId6" Type="http://schemas.openxmlformats.org/officeDocument/2006/relationships/image" Target="../media/image56.png"/><Relationship Id="rId7" Type="http://schemas.openxmlformats.org/officeDocument/2006/relationships/image" Target="../media/image5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43.png"/><Relationship Id="rId5" Type="http://schemas.openxmlformats.org/officeDocument/2006/relationships/image" Target="../media/image42.png"/><Relationship Id="rId6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png"/><Relationship Id="rId4" Type="http://schemas.openxmlformats.org/officeDocument/2006/relationships/image" Target="../media/image47.png"/><Relationship Id="rId5" Type="http://schemas.openxmlformats.org/officeDocument/2006/relationships/image" Target="../media/image45.png"/><Relationship Id="rId6" Type="http://schemas.openxmlformats.org/officeDocument/2006/relationships/image" Target="../media/image4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9.png"/><Relationship Id="rId4" Type="http://schemas.openxmlformats.org/officeDocument/2006/relationships/image" Target="../media/image46.png"/><Relationship Id="rId5" Type="http://schemas.openxmlformats.org/officeDocument/2006/relationships/image" Target="../media/image4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7.png"/><Relationship Id="rId4" Type="http://schemas.openxmlformats.org/officeDocument/2006/relationships/image" Target="../media/image52.png"/><Relationship Id="rId5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doi.org/10.1016/j.nimb.2016.01.025" TargetMode="External"/><Relationship Id="rId4" Type="http://schemas.openxmlformats.org/officeDocument/2006/relationships/image" Target="../media/image6.png"/><Relationship Id="rId5" Type="http://schemas.openxmlformats.org/officeDocument/2006/relationships/image" Target="../media/image15.jpg"/><Relationship Id="rId6" Type="http://schemas.openxmlformats.org/officeDocument/2006/relationships/image" Target="../media/image1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6.png"/><Relationship Id="rId5" Type="http://schemas.openxmlformats.org/officeDocument/2006/relationships/image" Target="../media/image10.jpg"/><Relationship Id="rId6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jpg"/><Relationship Id="rId4" Type="http://schemas.openxmlformats.org/officeDocument/2006/relationships/image" Target="../media/image18.jpg"/><Relationship Id="rId5" Type="http://schemas.openxmlformats.org/officeDocument/2006/relationships/image" Target="../media/image23.jpg"/><Relationship Id="rId6" Type="http://schemas.openxmlformats.org/officeDocument/2006/relationships/image" Target="../media/image3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Relationship Id="rId4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6.jp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29.png"/><Relationship Id="rId7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2"/>
          <p:cNvSpPr txBox="1"/>
          <p:nvPr>
            <p:ph type="ctrTitle"/>
          </p:nvPr>
        </p:nvSpPr>
        <p:spPr>
          <a:xfrm>
            <a:off x="575999" y="1080000"/>
            <a:ext cx="6096524" cy="402479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nl-BE"/>
              <a:t>Status of the commissioning of S3-LEB</a:t>
            </a:r>
            <a:endParaRPr/>
          </a:p>
        </p:txBody>
      </p:sp>
      <p:sp>
        <p:nvSpPr>
          <p:cNvPr id="90" name="Google Shape;90;p12"/>
          <p:cNvSpPr txBox="1"/>
          <p:nvPr>
            <p:ph idx="1" type="subTitle"/>
          </p:nvPr>
        </p:nvSpPr>
        <p:spPr>
          <a:xfrm>
            <a:off x="9446074" y="5392800"/>
            <a:ext cx="2531700" cy="7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l-BE"/>
              <a:t>Jekabs Romans</a:t>
            </a:r>
            <a:endParaRPr/>
          </a:p>
        </p:txBody>
      </p:sp>
      <p:sp>
        <p:nvSpPr>
          <p:cNvPr id="91" name="Google Shape;91;p12"/>
          <p:cNvSpPr/>
          <p:nvPr>
            <p:ph idx="2" type="pic"/>
          </p:nvPr>
        </p:nvSpPr>
        <p:spPr>
          <a:xfrm>
            <a:off x="576000" y="3757175"/>
            <a:ext cx="3925200" cy="8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nl-BE"/>
              <a:t>ISOL France meeting</a:t>
            </a:r>
            <a:endParaRPr/>
          </a:p>
        </p:txBody>
      </p:sp>
      <p:pic>
        <p:nvPicPr>
          <p:cNvPr id="92" name="Google Shape;92;p12"/>
          <p:cNvPicPr preferRelativeResize="0"/>
          <p:nvPr/>
        </p:nvPicPr>
        <p:blipFill rotWithShape="1">
          <a:blip r:embed="rId3">
            <a:alphaModFix/>
          </a:blip>
          <a:srcRect b="11637" l="0" r="0" t="11645"/>
          <a:stretch/>
        </p:blipFill>
        <p:spPr>
          <a:xfrm>
            <a:off x="6672274" y="1722449"/>
            <a:ext cx="2678400" cy="27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86768" y="1404565"/>
            <a:ext cx="2531746" cy="3375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25700" y="414125"/>
            <a:ext cx="2631701" cy="58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03525" y="274125"/>
            <a:ext cx="1423772" cy="86592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2"/>
          <p:cNvSpPr txBox="1"/>
          <p:nvPr>
            <p:ph idx="4294967295" type="dt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18/03/2021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1"/>
          <p:cNvSpPr txBox="1"/>
          <p:nvPr>
            <p:ph idx="12" type="sldNum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428" name="Google Shape;428;p21"/>
          <p:cNvSpPr txBox="1"/>
          <p:nvPr/>
        </p:nvSpPr>
        <p:spPr>
          <a:xfrm>
            <a:off x="5977596" y="6209995"/>
            <a:ext cx="49932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000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nl-BE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Faculty of Science, IKS, Nuclear and Radiation Physics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21"/>
          <p:cNvSpPr txBox="1"/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S</a:t>
            </a:r>
            <a:r>
              <a:rPr baseline="30000" lang="nl-BE"/>
              <a:t>3</a:t>
            </a:r>
            <a:r>
              <a:rPr lang="nl-BE"/>
              <a:t>-LEB at LPC</a:t>
            </a:r>
            <a:endParaRPr/>
          </a:p>
        </p:txBody>
      </p:sp>
      <p:sp>
        <p:nvSpPr>
          <p:cNvPr id="430" name="Google Shape;430;p21"/>
          <p:cNvSpPr txBox="1"/>
          <p:nvPr>
            <p:ph idx="1" type="body"/>
          </p:nvPr>
        </p:nvSpPr>
        <p:spPr>
          <a:xfrm>
            <a:off x="576000" y="1159900"/>
            <a:ext cx="6642300" cy="112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269999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nl-BE"/>
              <a:t>Full RFQ chain</a:t>
            </a:r>
            <a:endParaRPr/>
          </a:p>
        </p:txBody>
      </p:sp>
      <p:grpSp>
        <p:nvGrpSpPr>
          <p:cNvPr id="431" name="Google Shape;431;p21"/>
          <p:cNvGrpSpPr/>
          <p:nvPr/>
        </p:nvGrpSpPr>
        <p:grpSpPr>
          <a:xfrm>
            <a:off x="2" y="2366152"/>
            <a:ext cx="12098448" cy="3629549"/>
            <a:chOff x="46777" y="1699052"/>
            <a:chExt cx="12098448" cy="3629549"/>
          </a:xfrm>
        </p:grpSpPr>
        <p:pic>
          <p:nvPicPr>
            <p:cNvPr id="432" name="Google Shape;432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4281226" y="-2535398"/>
              <a:ext cx="3629549" cy="120984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3" name="Google Shape;433;p21"/>
            <p:cNvSpPr/>
            <p:nvPr/>
          </p:nvSpPr>
          <p:spPr>
            <a:xfrm>
              <a:off x="2816900" y="3007050"/>
              <a:ext cx="463500" cy="416100"/>
            </a:xfrm>
            <a:prstGeom prst="ellipse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21"/>
            <p:cNvSpPr/>
            <p:nvPr/>
          </p:nvSpPr>
          <p:spPr>
            <a:xfrm>
              <a:off x="5619800" y="3064375"/>
              <a:ext cx="463500" cy="416100"/>
            </a:xfrm>
            <a:prstGeom prst="ellipse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5" name="Google Shape;435;p21"/>
          <p:cNvSpPr txBox="1"/>
          <p:nvPr>
            <p:ph idx="10" type="dt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18/03/2021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2"/>
          <p:cNvSpPr txBox="1"/>
          <p:nvPr>
            <p:ph type="title"/>
          </p:nvPr>
        </p:nvSpPr>
        <p:spPr>
          <a:xfrm>
            <a:off x="768000" y="216000"/>
            <a:ext cx="3643200" cy="1152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S</a:t>
            </a:r>
            <a:r>
              <a:rPr baseline="30000" lang="nl-BE"/>
              <a:t>3</a:t>
            </a:r>
            <a:r>
              <a:rPr lang="nl-BE"/>
              <a:t>-LEB at LPC</a:t>
            </a:r>
            <a:endParaRPr/>
          </a:p>
        </p:txBody>
      </p:sp>
      <p:sp>
        <p:nvSpPr>
          <p:cNvPr id="442" name="Google Shape;442;p22"/>
          <p:cNvSpPr txBox="1"/>
          <p:nvPr>
            <p:ph idx="12" type="sldNum"/>
          </p:nvPr>
        </p:nvSpPr>
        <p:spPr>
          <a:xfrm>
            <a:off x="768000" y="6210000"/>
            <a:ext cx="864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443" name="Google Shape;443;p22"/>
          <p:cNvSpPr txBox="1"/>
          <p:nvPr/>
        </p:nvSpPr>
        <p:spPr>
          <a:xfrm>
            <a:off x="8033550" y="3805800"/>
            <a:ext cx="1282800" cy="3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200"/>
              <a:t>~80 % - 100 %</a:t>
            </a:r>
            <a:endParaRPr sz="1200"/>
          </a:p>
        </p:txBody>
      </p:sp>
      <p:sp>
        <p:nvSpPr>
          <p:cNvPr id="444" name="Google Shape;444;p22"/>
          <p:cNvSpPr txBox="1"/>
          <p:nvPr/>
        </p:nvSpPr>
        <p:spPr>
          <a:xfrm>
            <a:off x="10322588" y="4961851"/>
            <a:ext cx="1061100" cy="3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200"/>
              <a:t>~65-70 % </a:t>
            </a:r>
            <a:endParaRPr sz="1200"/>
          </a:p>
        </p:txBody>
      </p:sp>
      <p:sp>
        <p:nvSpPr>
          <p:cNvPr id="445" name="Google Shape;445;p22"/>
          <p:cNvSpPr txBox="1"/>
          <p:nvPr/>
        </p:nvSpPr>
        <p:spPr>
          <a:xfrm>
            <a:off x="5977596" y="6209995"/>
            <a:ext cx="49932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000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nl-BE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Faculty of Science, IKS, Nuclear and Radiation Physics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6" name="Google Shape;446;p22"/>
          <p:cNvGrpSpPr/>
          <p:nvPr/>
        </p:nvGrpSpPr>
        <p:grpSpPr>
          <a:xfrm>
            <a:off x="3947513" y="82400"/>
            <a:ext cx="8326323" cy="6215586"/>
            <a:chOff x="3947513" y="82400"/>
            <a:chExt cx="8326323" cy="6215586"/>
          </a:xfrm>
        </p:grpSpPr>
        <p:grpSp>
          <p:nvGrpSpPr>
            <p:cNvPr id="447" name="Google Shape;447;p22"/>
            <p:cNvGrpSpPr/>
            <p:nvPr/>
          </p:nvGrpSpPr>
          <p:grpSpPr>
            <a:xfrm>
              <a:off x="3947513" y="363397"/>
              <a:ext cx="8326323" cy="5934589"/>
              <a:chOff x="434776" y="968470"/>
              <a:chExt cx="7838015" cy="4929880"/>
            </a:xfrm>
          </p:grpSpPr>
          <p:grpSp>
            <p:nvGrpSpPr>
              <p:cNvPr id="448" name="Google Shape;448;p22"/>
              <p:cNvGrpSpPr/>
              <p:nvPr/>
            </p:nvGrpSpPr>
            <p:grpSpPr>
              <a:xfrm>
                <a:off x="434776" y="968470"/>
                <a:ext cx="7838015" cy="4657019"/>
                <a:chOff x="434776" y="968470"/>
                <a:chExt cx="7838015" cy="4657019"/>
              </a:xfrm>
            </p:grpSpPr>
            <p:sp>
              <p:nvSpPr>
                <p:cNvPr id="449" name="Google Shape;449;p22"/>
                <p:cNvSpPr/>
                <p:nvPr/>
              </p:nvSpPr>
              <p:spPr>
                <a:xfrm>
                  <a:off x="960416" y="5052788"/>
                  <a:ext cx="7235400" cy="572700"/>
                </a:xfrm>
                <a:prstGeom prst="downArrowCallout">
                  <a:avLst>
                    <a:gd fmla="val 25000" name="adj1"/>
                    <a:gd fmla="val 25000" name="adj2"/>
                    <a:gd fmla="val 41439" name="adj3"/>
                    <a:gd fmla="val 42483" name="adj4"/>
                  </a:avLst>
                </a:prstGeom>
                <a:solidFill>
                  <a:srgbClr val="000000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nl-BE" sz="1200">
                      <a:solidFill>
                        <a:srgbClr val="FFFFFF"/>
                      </a:solidFill>
                    </a:rPr>
                    <a:t>𝜂</a:t>
                  </a:r>
                  <a:r>
                    <a:rPr baseline="-25000" lang="nl-BE" sz="1200">
                      <a:solidFill>
                        <a:srgbClr val="FFFFFF"/>
                      </a:solidFill>
                    </a:rPr>
                    <a:t>SRFQ+mRFQ+QMF+RFQcool/bunch+PU </a:t>
                  </a:r>
                  <a:r>
                    <a:rPr lang="nl-BE" sz="1200">
                      <a:solidFill>
                        <a:srgbClr val="FFFFFF"/>
                      </a:solidFill>
                    </a:rPr>
                    <a:t>(Source - MCP</a:t>
                  </a:r>
                  <a:r>
                    <a:rPr baseline="-25000" lang="nl-BE" sz="1200">
                      <a:solidFill>
                        <a:srgbClr val="FFFFFF"/>
                      </a:solidFill>
                    </a:rPr>
                    <a:t>3</a:t>
                  </a:r>
                  <a:r>
                    <a:rPr lang="nl-BE" sz="1200">
                      <a:solidFill>
                        <a:srgbClr val="FFFFFF"/>
                      </a:solidFill>
                    </a:rPr>
                    <a:t>) </a:t>
                  </a:r>
                  <a:endParaRPr baseline="-25000" sz="1200">
                    <a:solidFill>
                      <a:srgbClr val="0000FF"/>
                    </a:solidFill>
                  </a:endParaRPr>
                </a:p>
              </p:txBody>
            </p:sp>
            <p:grpSp>
              <p:nvGrpSpPr>
                <p:cNvPr id="450" name="Google Shape;450;p22"/>
                <p:cNvGrpSpPr/>
                <p:nvPr/>
              </p:nvGrpSpPr>
              <p:grpSpPr>
                <a:xfrm>
                  <a:off x="434776" y="968470"/>
                  <a:ext cx="7838015" cy="4046874"/>
                  <a:chOff x="434776" y="968470"/>
                  <a:chExt cx="7838015" cy="4046874"/>
                </a:xfrm>
              </p:grpSpPr>
              <p:grpSp>
                <p:nvGrpSpPr>
                  <p:cNvPr id="451" name="Google Shape;451;p22"/>
                  <p:cNvGrpSpPr/>
                  <p:nvPr/>
                </p:nvGrpSpPr>
                <p:grpSpPr>
                  <a:xfrm>
                    <a:off x="434776" y="968470"/>
                    <a:ext cx="7838015" cy="4046874"/>
                    <a:chOff x="434776" y="968470"/>
                    <a:chExt cx="7838015" cy="4046874"/>
                  </a:xfrm>
                </p:grpSpPr>
                <p:grpSp>
                  <p:nvGrpSpPr>
                    <p:cNvPr id="452" name="Google Shape;452;p22"/>
                    <p:cNvGrpSpPr/>
                    <p:nvPr/>
                  </p:nvGrpSpPr>
                  <p:grpSpPr>
                    <a:xfrm>
                      <a:off x="434776" y="968470"/>
                      <a:ext cx="7838015" cy="3808854"/>
                      <a:chOff x="434776" y="968470"/>
                      <a:chExt cx="7838015" cy="3808854"/>
                    </a:xfrm>
                  </p:grpSpPr>
                  <p:sp>
                    <p:nvSpPr>
                      <p:cNvPr id="453" name="Google Shape;453;p22"/>
                      <p:cNvSpPr txBox="1"/>
                      <p:nvPr/>
                    </p:nvSpPr>
                    <p:spPr>
                      <a:xfrm>
                        <a:off x="2072016" y="3800379"/>
                        <a:ext cx="1324200" cy="305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anchorCtr="0" anchor="t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b="1" lang="nl-BE" sz="1200"/>
                          <a:t>~55 % - 70 %</a:t>
                        </a:r>
                        <a:endParaRPr b="1" sz="1200"/>
                      </a:p>
                    </p:txBody>
                  </p:sp>
                  <p:grpSp>
                    <p:nvGrpSpPr>
                      <p:cNvPr id="454" name="Google Shape;454;p22"/>
                      <p:cNvGrpSpPr/>
                      <p:nvPr/>
                    </p:nvGrpSpPr>
                    <p:grpSpPr>
                      <a:xfrm>
                        <a:off x="434776" y="968470"/>
                        <a:ext cx="7838015" cy="3808854"/>
                        <a:chOff x="434776" y="968470"/>
                        <a:chExt cx="7838015" cy="3808854"/>
                      </a:xfrm>
                    </p:grpSpPr>
                    <p:grpSp>
                      <p:nvGrpSpPr>
                        <p:cNvPr id="455" name="Google Shape;455;p22"/>
                        <p:cNvGrpSpPr/>
                        <p:nvPr/>
                      </p:nvGrpSpPr>
                      <p:grpSpPr>
                        <a:xfrm>
                          <a:off x="434776" y="968470"/>
                          <a:ext cx="7838015" cy="2900238"/>
                          <a:chOff x="434776" y="968470"/>
                          <a:chExt cx="7838015" cy="2900238"/>
                        </a:xfrm>
                      </p:grpSpPr>
                      <p:grpSp>
                        <p:nvGrpSpPr>
                          <p:cNvPr id="456" name="Google Shape;456;p22"/>
                          <p:cNvGrpSpPr/>
                          <p:nvPr/>
                        </p:nvGrpSpPr>
                        <p:grpSpPr>
                          <a:xfrm>
                            <a:off x="434776" y="968470"/>
                            <a:ext cx="7838015" cy="2064608"/>
                            <a:chOff x="-3635" y="1592381"/>
                            <a:chExt cx="9458205" cy="3154481"/>
                          </a:xfrm>
                        </p:grpSpPr>
                        <p:sp>
                          <p:nvSpPr>
                            <p:cNvPr id="457" name="Google Shape;457;p22"/>
                            <p:cNvSpPr txBox="1"/>
                            <p:nvPr/>
                          </p:nvSpPr>
                          <p:spPr>
                            <a:xfrm>
                              <a:off x="4158469" y="2695891"/>
                              <a:ext cx="1134000" cy="39360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  <p:txBody>
                            <a:bodyPr anchorCtr="0" anchor="t" bIns="91425" lIns="91425" spcFirstLastPara="1" rIns="91425" wrap="square" tIns="91425">
                              <a:noAutofit/>
                            </a:bodyPr>
                            <a:lstStyle/>
                            <a:p>
                              <a:pPr indent="0" lvl="0" marL="0" rtl="0" algn="l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r>
                                <a:rPr lang="nl-BE"/>
                                <a:t>MCP</a:t>
                              </a:r>
                              <a:r>
                                <a:rPr baseline="-25000" lang="nl-BE"/>
                                <a:t>1</a:t>
                              </a:r>
                              <a:endParaRPr baseline="-25000"/>
                            </a:p>
                          </p:txBody>
                        </p:sp>
                        <p:sp>
                          <p:nvSpPr>
                            <p:cNvPr id="458" name="Google Shape;458;p22"/>
                            <p:cNvSpPr txBox="1"/>
                            <p:nvPr/>
                          </p:nvSpPr>
                          <p:spPr>
                            <a:xfrm>
                              <a:off x="6095035" y="2747186"/>
                              <a:ext cx="864900" cy="29100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  <p:txBody>
                            <a:bodyPr anchorCtr="0" anchor="t" bIns="91425" lIns="91425" spcFirstLastPara="1" rIns="91425" wrap="square" tIns="91425">
                              <a:noAutofit/>
                            </a:bodyPr>
                            <a:lstStyle/>
                            <a:p>
                              <a:pPr indent="0" lvl="0" marL="0" rtl="0" algn="l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r>
                                <a:rPr lang="nl-BE"/>
                                <a:t>MCP</a:t>
                              </a:r>
                              <a:r>
                                <a:rPr baseline="-25000" lang="nl-BE"/>
                                <a:t>2</a:t>
                              </a:r>
                              <a:endParaRPr baseline="-25000"/>
                            </a:p>
                          </p:txBody>
                        </p:sp>
                        <p:grpSp>
                          <p:nvGrpSpPr>
                            <p:cNvPr id="459" name="Google Shape;459;p22"/>
                            <p:cNvGrpSpPr/>
                            <p:nvPr/>
                          </p:nvGrpSpPr>
                          <p:grpSpPr>
                            <a:xfrm>
                              <a:off x="-3635" y="2845588"/>
                              <a:ext cx="9250864" cy="1901275"/>
                              <a:chOff x="-3635" y="2845588"/>
                              <a:chExt cx="9250864" cy="1901275"/>
                            </a:xfrm>
                          </p:grpSpPr>
                          <p:pic>
                            <p:nvPicPr>
                              <p:cNvPr id="460" name="Google Shape;460;p22"/>
                              <p:cNvPicPr preferRelativeResize="0"/>
                              <p:nvPr/>
                            </p:nvPicPr>
                            <p:blipFill>
                              <a:blip r:embed="rId3">
                                <a:alphaModFix/>
                              </a:blip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-3635" y="3161913"/>
                                <a:ext cx="6772224" cy="158495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</p:pic>
                          <p:pic>
                            <p:nvPicPr>
                              <p:cNvPr id="461" name="Google Shape;461;p22"/>
                              <p:cNvPicPr preferRelativeResize="0"/>
                              <p:nvPr/>
                            </p:nvPicPr>
                            <p:blipFill rotWithShape="1">
                              <a:blip r:embed="rId4">
                                <a:alphaModFix/>
                              </a:blip>
                              <a:srcRect b="0" l="51881" r="0" t="0"/>
                              <a:stretch/>
                            </p:blipFill>
                            <p:spPr>
                              <a:xfrm>
                                <a:off x="6768576" y="2845588"/>
                                <a:ext cx="2478653" cy="185900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</p:pic>
                        </p:grpSp>
                        <p:cxnSp>
                          <p:nvCxnSpPr>
                            <p:cNvPr id="462" name="Google Shape;462;p22"/>
                            <p:cNvCxnSpPr/>
                            <p:nvPr/>
                          </p:nvCxnSpPr>
                          <p:spPr>
                            <a:xfrm flipH="1">
                              <a:off x="4574485" y="3104657"/>
                              <a:ext cx="38100" cy="626400"/>
                            </a:xfrm>
                            <a:prstGeom prst="straightConnector1">
                              <a:avLst/>
                            </a:prstGeom>
                            <a:noFill/>
                            <a:ln cap="flat" cmpd="sng" w="9525">
                              <a:solidFill>
                                <a:srgbClr val="595959"/>
                              </a:solidFill>
                              <a:prstDash val="solid"/>
                              <a:round/>
                              <a:headEnd len="med" w="med" type="none"/>
                              <a:tailEnd len="med" w="med" type="triangle"/>
                            </a:ln>
                          </p:spPr>
                        </p:cxnSp>
                        <p:cxnSp>
                          <p:nvCxnSpPr>
                            <p:cNvPr id="463" name="Google Shape;463;p22"/>
                            <p:cNvCxnSpPr/>
                            <p:nvPr/>
                          </p:nvCxnSpPr>
                          <p:spPr>
                            <a:xfrm>
                              <a:off x="6460731" y="3169990"/>
                              <a:ext cx="210900" cy="613800"/>
                            </a:xfrm>
                            <a:prstGeom prst="straightConnector1">
                              <a:avLst/>
                            </a:prstGeom>
                            <a:noFill/>
                            <a:ln cap="flat" cmpd="sng" w="9525">
                              <a:solidFill>
                                <a:srgbClr val="595959"/>
                              </a:solidFill>
                              <a:prstDash val="solid"/>
                              <a:round/>
                              <a:headEnd len="med" w="med" type="none"/>
                              <a:tailEnd len="med" w="med" type="triangle"/>
                            </a:ln>
                          </p:spPr>
                        </p:cxnSp>
                        <p:sp>
                          <p:nvSpPr>
                            <p:cNvPr id="464" name="Google Shape;464;p22"/>
                            <p:cNvSpPr txBox="1"/>
                            <p:nvPr/>
                          </p:nvSpPr>
                          <p:spPr>
                            <a:xfrm>
                              <a:off x="8656270" y="1592381"/>
                              <a:ext cx="798300" cy="29100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  <p:txBody>
                            <a:bodyPr anchorCtr="0" anchor="t" bIns="91425" lIns="91425" spcFirstLastPara="1" rIns="91425" wrap="square" tIns="91425">
                              <a:noAutofit/>
                            </a:bodyPr>
                            <a:lstStyle/>
                            <a:p>
                              <a:pPr indent="0" lvl="0" marL="0" rtl="0" algn="l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r>
                                <a:rPr lang="nl-BE"/>
                                <a:t>MCP</a:t>
                              </a:r>
                              <a:r>
                                <a:rPr baseline="-25000" lang="nl-BE"/>
                                <a:t>3</a:t>
                              </a:r>
                              <a:endParaRPr baseline="-25000"/>
                            </a:p>
                          </p:txBody>
                        </p:sp>
                        <p:sp>
                          <p:nvSpPr>
                            <p:cNvPr id="465" name="Google Shape;465;p22"/>
                            <p:cNvSpPr txBox="1"/>
                            <p:nvPr/>
                          </p:nvSpPr>
                          <p:spPr>
                            <a:xfrm rot="-4566648">
                              <a:off x="8294966" y="2314278"/>
                              <a:ext cx="1077298" cy="379812"/>
                            </a:xfrm>
                            <a:prstGeom prst="rect">
                              <a:avLst/>
                            </a:prstGeom>
                            <a:solidFill>
                              <a:srgbClr val="000000"/>
                            </a:solidFill>
                            <a:ln>
                              <a:noFill/>
                            </a:ln>
                          </p:spPr>
                          <p:txBody>
                            <a:bodyPr anchorCtr="0" anchor="t" bIns="91425" lIns="91425" spcFirstLastPara="1" rIns="91425" wrap="square" tIns="91425">
                              <a:noAutofit/>
                            </a:bodyPr>
                            <a:lstStyle/>
                            <a:p>
                              <a:pPr indent="0" lvl="0" marL="0" rtl="0" algn="l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r>
                                <a:rPr b="1" lang="nl-BE" sz="700">
                                  <a:solidFill>
                                    <a:srgbClr val="FFFFFF"/>
                                  </a:solidFill>
                                </a:rPr>
                                <a:t>PU electrode</a:t>
                              </a:r>
                              <a:endParaRPr b="1" sz="700">
                                <a:solidFill>
                                  <a:srgbClr val="FFFFFF"/>
                                </a:solidFill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466" name="Google Shape;466;p22"/>
                          <p:cNvGrpSpPr/>
                          <p:nvPr/>
                        </p:nvGrpSpPr>
                        <p:grpSpPr>
                          <a:xfrm>
                            <a:off x="945719" y="3296007"/>
                            <a:ext cx="5052609" cy="572700"/>
                            <a:chOff x="945719" y="3296007"/>
                            <a:chExt cx="5052609" cy="572700"/>
                          </a:xfrm>
                        </p:grpSpPr>
                        <p:sp>
                          <p:nvSpPr>
                            <p:cNvPr id="467" name="Google Shape;467;p22"/>
                            <p:cNvSpPr/>
                            <p:nvPr/>
                          </p:nvSpPr>
                          <p:spPr>
                            <a:xfrm>
                              <a:off x="945719" y="3296007"/>
                              <a:ext cx="3286200" cy="572700"/>
                            </a:xfrm>
                            <a:prstGeom prst="downArrowCallout">
                              <a:avLst>
                                <a:gd fmla="val 25000" name="adj1"/>
                                <a:gd fmla="val 25000" name="adj2"/>
                                <a:gd fmla="val 41439" name="adj3"/>
                                <a:gd fmla="val 44024" name="adj4"/>
                              </a:avLst>
                            </a:prstGeom>
                            <a:solidFill>
                              <a:srgbClr val="000000"/>
                            </a:solidFill>
                            <a:ln cap="flat" cmpd="sng" w="9525">
                              <a:solidFill>
                                <a:srgbClr val="000000"/>
                              </a:solidFill>
                              <a:prstDash val="solid"/>
                              <a:round/>
                              <a:headEnd len="sm" w="sm" type="none"/>
                              <a:tailEnd len="sm" w="sm" type="none"/>
                            </a:ln>
                          </p:spPr>
                          <p:txBody>
                            <a:bodyPr anchorCtr="0" anchor="ctr" bIns="91425" lIns="91425" spcFirstLastPara="1" rIns="91425" wrap="square" tIns="91425">
                              <a:noAutofit/>
                            </a:bodyPr>
                            <a:lstStyle/>
                            <a:p>
                              <a:pPr indent="0" lvl="0" marL="0" rtl="0" algn="ctr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r>
                                <a:rPr lang="nl-BE" sz="1200">
                                  <a:solidFill>
                                    <a:srgbClr val="FFFFFF"/>
                                  </a:solidFill>
                                </a:rPr>
                                <a:t>𝜂</a:t>
                              </a:r>
                              <a:r>
                                <a:rPr baseline="-25000" lang="nl-BE" sz="1200">
                                  <a:solidFill>
                                    <a:srgbClr val="FFFFFF"/>
                                  </a:solidFill>
                                </a:rPr>
                                <a:t>SRFQ+mRFQ </a:t>
                              </a:r>
                              <a:r>
                                <a:rPr lang="nl-BE" sz="1200">
                                  <a:solidFill>
                                    <a:srgbClr val="FFFFFF"/>
                                  </a:solidFill>
                                </a:rPr>
                                <a:t>(Source - MCP</a:t>
                              </a:r>
                              <a:r>
                                <a:rPr baseline="-25000" lang="nl-BE" sz="1200">
                                  <a:solidFill>
                                    <a:srgbClr val="FFFFFF"/>
                                  </a:solidFill>
                                </a:rPr>
                                <a:t>1</a:t>
                              </a:r>
                              <a:r>
                                <a:rPr lang="nl-BE" sz="1200">
                                  <a:solidFill>
                                    <a:srgbClr val="FFFFFF"/>
                                  </a:solidFill>
                                </a:rPr>
                                <a:t>)</a:t>
                              </a:r>
                              <a:endParaRPr baseline="-25000" sz="1200">
                                <a:solidFill>
                                  <a:srgbClr val="FFFFFF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468" name="Google Shape;468;p22"/>
                            <p:cNvSpPr/>
                            <p:nvPr/>
                          </p:nvSpPr>
                          <p:spPr>
                            <a:xfrm>
                              <a:off x="4246628" y="3296007"/>
                              <a:ext cx="1751700" cy="572700"/>
                            </a:xfrm>
                            <a:prstGeom prst="downArrowCallout">
                              <a:avLst>
                                <a:gd fmla="val 25000" name="adj1"/>
                                <a:gd fmla="val 25000" name="adj2"/>
                                <a:gd fmla="val 41439" name="adj3"/>
                                <a:gd fmla="val 44024" name="adj4"/>
                              </a:avLst>
                            </a:prstGeom>
                            <a:solidFill>
                              <a:srgbClr val="EEEEEE"/>
                            </a:solidFill>
                            <a:ln cap="flat" cmpd="sng" w="9525">
                              <a:solidFill>
                                <a:srgbClr val="595959"/>
                              </a:solidFill>
                              <a:prstDash val="solid"/>
                              <a:round/>
                              <a:headEnd len="sm" w="sm" type="none"/>
                              <a:tailEnd len="sm" w="sm" type="none"/>
                            </a:ln>
                          </p:spPr>
                          <p:txBody>
                            <a:bodyPr anchorCtr="0" anchor="ctr" bIns="91425" lIns="91425" spcFirstLastPara="1" rIns="91425" wrap="square" tIns="91425">
                              <a:noAutofit/>
                            </a:bodyPr>
                            <a:lstStyle/>
                            <a:p>
                              <a:pPr indent="0" lvl="0" marL="0" rtl="0" algn="ctr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r>
                                <a:rPr lang="nl-BE" sz="1200"/>
                                <a:t>𝜂</a:t>
                              </a:r>
                              <a:r>
                                <a:rPr baseline="-25000" lang="nl-BE" sz="1200"/>
                                <a:t>QMF </a:t>
                              </a:r>
                              <a:r>
                                <a:rPr lang="nl-BE" sz="1200">
                                  <a:solidFill>
                                    <a:srgbClr val="000000"/>
                                  </a:solidFill>
                                </a:rPr>
                                <a:t>(MCP</a:t>
                              </a:r>
                              <a:r>
                                <a:rPr baseline="-25000" lang="nl-BE" sz="1200">
                                  <a:solidFill>
                                    <a:srgbClr val="000000"/>
                                  </a:solidFill>
                                </a:rPr>
                                <a:t>1</a:t>
                              </a:r>
                              <a:r>
                                <a:rPr lang="nl-BE" sz="1200">
                                  <a:solidFill>
                                    <a:srgbClr val="000000"/>
                                  </a:solidFill>
                                </a:rPr>
                                <a:t>-MCP</a:t>
                              </a:r>
                              <a:r>
                                <a:rPr baseline="-25000" lang="nl-BE" sz="1200">
                                  <a:solidFill>
                                    <a:srgbClr val="000000"/>
                                  </a:solidFill>
                                </a:rPr>
                                <a:t>2</a:t>
                              </a:r>
                              <a:r>
                                <a:rPr lang="nl-BE" sz="1200">
                                  <a:solidFill>
                                    <a:srgbClr val="000000"/>
                                  </a:solidFill>
                                </a:rPr>
                                <a:t>)</a:t>
                              </a:r>
                              <a:endParaRPr baseline="-25000" sz="1200"/>
                            </a:p>
                          </p:txBody>
                        </p:sp>
                      </p:grpSp>
                    </p:grpSp>
                    <p:sp>
                      <p:nvSpPr>
                        <p:cNvPr id="469" name="Google Shape;469;p22"/>
                        <p:cNvSpPr/>
                        <p:nvPr/>
                      </p:nvSpPr>
                      <p:spPr>
                        <a:xfrm>
                          <a:off x="945703" y="4204623"/>
                          <a:ext cx="5009700" cy="572700"/>
                        </a:xfrm>
                        <a:prstGeom prst="downArrowCallout">
                          <a:avLst>
                            <a:gd fmla="val 25000" name="adj1"/>
                            <a:gd fmla="val 25000" name="adj2"/>
                            <a:gd fmla="val 41439" name="adj3"/>
                            <a:gd fmla="val 42404" name="adj4"/>
                          </a:avLst>
                        </a:prstGeom>
                        <a:solidFill>
                          <a:srgbClr val="000000"/>
                        </a:solidFill>
                        <a:ln cap="flat" cmpd="sng" w="9525">
                          <a:solidFill>
                            <a:srgbClr val="000000"/>
                          </a:solidFill>
                          <a:prstDash val="solid"/>
                          <a:round/>
                          <a:headEnd len="sm" w="sm" type="none"/>
                          <a:tailEnd len="sm" w="sm" type="none"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nl-BE" sz="1200">
                              <a:solidFill>
                                <a:srgbClr val="FFFFFF"/>
                              </a:solidFill>
                            </a:rPr>
                            <a:t>𝜂</a:t>
                          </a:r>
                          <a:r>
                            <a:rPr baseline="-25000" lang="nl-BE" sz="1200">
                              <a:solidFill>
                                <a:srgbClr val="FFFFFF"/>
                              </a:solidFill>
                            </a:rPr>
                            <a:t>SRFQ+mRFQ+QMF </a:t>
                          </a:r>
                          <a:r>
                            <a:rPr lang="nl-BE" sz="1200">
                              <a:solidFill>
                                <a:srgbClr val="FFFFFF"/>
                              </a:solidFill>
                            </a:rPr>
                            <a:t>(Source - MCP</a:t>
                          </a:r>
                          <a:r>
                            <a:rPr baseline="-25000" lang="nl-BE" sz="1200">
                              <a:solidFill>
                                <a:srgbClr val="FFFFFF"/>
                              </a:solidFill>
                            </a:rPr>
                            <a:t>2</a:t>
                          </a:r>
                          <a:r>
                            <a:rPr lang="nl-BE" sz="1200">
                              <a:solidFill>
                                <a:srgbClr val="FFFFFF"/>
                              </a:solidFill>
                            </a:rPr>
                            <a:t>)</a:t>
                          </a:r>
                          <a:endParaRPr baseline="-25000" sz="120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</p:grpSp>
                </p:grpSp>
                <p:sp>
                  <p:nvSpPr>
                    <p:cNvPr id="470" name="Google Shape;470;p22"/>
                    <p:cNvSpPr txBox="1"/>
                    <p:nvPr/>
                  </p:nvSpPr>
                  <p:spPr>
                    <a:xfrm>
                      <a:off x="3018102" y="4757943"/>
                      <a:ext cx="864900" cy="257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200"/>
                        <a:t>~55 % </a:t>
                      </a:r>
                      <a:endParaRPr sz="1200"/>
                    </a:p>
                  </p:txBody>
                </p:sp>
              </p:grpSp>
              <p:sp>
                <p:nvSpPr>
                  <p:cNvPr id="471" name="Google Shape;471;p22"/>
                  <p:cNvSpPr/>
                  <p:nvPr/>
                </p:nvSpPr>
                <p:spPr>
                  <a:xfrm>
                    <a:off x="5955404" y="4205513"/>
                    <a:ext cx="2240400" cy="572700"/>
                  </a:xfrm>
                  <a:prstGeom prst="downArrowCallout">
                    <a:avLst>
                      <a:gd fmla="val 25000" name="adj1"/>
                      <a:gd fmla="val 25000" name="adj2"/>
                      <a:gd fmla="val 41439" name="adj3"/>
                      <a:gd fmla="val 42404" name="adj4"/>
                    </a:avLst>
                  </a:prstGeom>
                  <a:solidFill>
                    <a:srgbClr val="EEEEEE"/>
                  </a:solidFill>
                  <a:ln cap="flat" cmpd="sng" w="9525">
                    <a:solidFill>
                      <a:srgbClr val="59595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nl-BE" sz="1100"/>
                      <a:t>𝜂</a:t>
                    </a:r>
                    <a:r>
                      <a:rPr baseline="-25000" lang="nl-BE" sz="1100">
                        <a:solidFill>
                          <a:srgbClr val="000000"/>
                        </a:solidFill>
                      </a:rPr>
                      <a:t>RFQcool/bunch+PU </a:t>
                    </a:r>
                    <a:r>
                      <a:rPr baseline="-25000" lang="nl-BE" sz="1100"/>
                      <a:t> </a:t>
                    </a:r>
                    <a:r>
                      <a:rPr lang="nl-BE" sz="1100">
                        <a:solidFill>
                          <a:srgbClr val="000000"/>
                        </a:solidFill>
                      </a:rPr>
                      <a:t>(MCP</a:t>
                    </a:r>
                    <a:r>
                      <a:rPr baseline="-25000" lang="nl-BE" sz="1100">
                        <a:solidFill>
                          <a:srgbClr val="000000"/>
                        </a:solidFill>
                      </a:rPr>
                      <a:t>2</a:t>
                    </a:r>
                    <a:r>
                      <a:rPr lang="nl-BE" sz="1100">
                        <a:solidFill>
                          <a:srgbClr val="000000"/>
                        </a:solidFill>
                      </a:rPr>
                      <a:t>-MCP</a:t>
                    </a:r>
                    <a:r>
                      <a:rPr baseline="-25000" lang="nl-BE" sz="1100">
                        <a:solidFill>
                          <a:srgbClr val="000000"/>
                        </a:solidFill>
                      </a:rPr>
                      <a:t>3</a:t>
                    </a:r>
                    <a:r>
                      <a:rPr lang="nl-BE" sz="1100">
                        <a:solidFill>
                          <a:srgbClr val="000000"/>
                        </a:solidFill>
                      </a:rPr>
                      <a:t>) </a:t>
                    </a:r>
                    <a:endParaRPr b="1" baseline="30000" sz="1200">
                      <a:solidFill>
                        <a:srgbClr val="0000FF"/>
                      </a:solidFill>
                    </a:endParaRPr>
                  </a:p>
                </p:txBody>
              </p:sp>
            </p:grpSp>
          </p:grpSp>
          <p:sp>
            <p:nvSpPr>
              <p:cNvPr id="472" name="Google Shape;472;p22"/>
              <p:cNvSpPr txBox="1"/>
              <p:nvPr/>
            </p:nvSpPr>
            <p:spPr>
              <a:xfrm>
                <a:off x="4352513" y="5561749"/>
                <a:ext cx="939900" cy="336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nl-BE" sz="1200"/>
                  <a:t>~36 - 44 % </a:t>
                </a:r>
                <a:endParaRPr b="1" sz="1200"/>
              </a:p>
            </p:txBody>
          </p:sp>
        </p:grpSp>
        <p:sp>
          <p:nvSpPr>
            <p:cNvPr id="473" name="Google Shape;473;p22"/>
            <p:cNvSpPr txBox="1"/>
            <p:nvPr/>
          </p:nvSpPr>
          <p:spPr>
            <a:xfrm>
              <a:off x="7665375" y="82400"/>
              <a:ext cx="3905700" cy="39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nl-BE">
                  <a:solidFill>
                    <a:srgbClr val="FF0000"/>
                  </a:solidFill>
                </a:rPr>
                <a:t>Losses at extraction electrodes (w.r.t. grid)</a:t>
              </a:r>
              <a:endParaRPr b="1">
                <a:solidFill>
                  <a:srgbClr val="FF0000"/>
                </a:solidFill>
              </a:endParaRPr>
            </a:p>
          </p:txBody>
        </p:sp>
        <p:grpSp>
          <p:nvGrpSpPr>
            <p:cNvPr id="474" name="Google Shape;474;p22"/>
            <p:cNvGrpSpPr/>
            <p:nvPr/>
          </p:nvGrpSpPr>
          <p:grpSpPr>
            <a:xfrm>
              <a:off x="8114149" y="473675"/>
              <a:ext cx="2589150" cy="1830900"/>
              <a:chOff x="8114149" y="473675"/>
              <a:chExt cx="2589150" cy="1830900"/>
            </a:xfrm>
          </p:grpSpPr>
          <p:cxnSp>
            <p:nvCxnSpPr>
              <p:cNvPr id="475" name="Google Shape;475;p22"/>
              <p:cNvCxnSpPr/>
              <p:nvPr/>
            </p:nvCxnSpPr>
            <p:spPr>
              <a:xfrm flipH="1">
                <a:off x="8114150" y="473675"/>
                <a:ext cx="844500" cy="1750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sp>
            <p:nvSpPr>
              <p:cNvPr id="476" name="Google Shape;476;p22"/>
              <p:cNvSpPr txBox="1"/>
              <p:nvPr/>
            </p:nvSpPr>
            <p:spPr>
              <a:xfrm rot="-3846462">
                <a:off x="8011100" y="1119691"/>
                <a:ext cx="776998" cy="2574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BE"/>
                  <a:t>2.5 %</a:t>
                </a:r>
                <a:endParaRPr/>
              </a:p>
            </p:txBody>
          </p:sp>
          <p:cxnSp>
            <p:nvCxnSpPr>
              <p:cNvPr id="477" name="Google Shape;477;p22"/>
              <p:cNvCxnSpPr/>
              <p:nvPr/>
            </p:nvCxnSpPr>
            <p:spPr>
              <a:xfrm>
                <a:off x="9885400" y="525150"/>
                <a:ext cx="90300" cy="1699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sp>
            <p:nvSpPr>
              <p:cNvPr id="478" name="Google Shape;478;p22"/>
              <p:cNvSpPr txBox="1"/>
              <p:nvPr/>
            </p:nvSpPr>
            <p:spPr>
              <a:xfrm rot="5263253">
                <a:off x="9707994" y="1059550"/>
                <a:ext cx="777015" cy="2576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BE"/>
                  <a:t>13.5 %</a:t>
                </a:r>
                <a:endParaRPr/>
              </a:p>
            </p:txBody>
          </p:sp>
          <p:cxnSp>
            <p:nvCxnSpPr>
              <p:cNvPr id="479" name="Google Shape;479;p22"/>
              <p:cNvCxnSpPr/>
              <p:nvPr/>
            </p:nvCxnSpPr>
            <p:spPr>
              <a:xfrm>
                <a:off x="10328200" y="504575"/>
                <a:ext cx="129300" cy="1800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sp>
            <p:nvSpPr>
              <p:cNvPr id="480" name="Google Shape;480;p22"/>
              <p:cNvSpPr txBox="1"/>
              <p:nvPr/>
            </p:nvSpPr>
            <p:spPr>
              <a:xfrm rot="5158267">
                <a:off x="10158889" y="1119723"/>
                <a:ext cx="777120" cy="257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BE"/>
                  <a:t>1.5 %</a:t>
                </a:r>
                <a:endParaRPr/>
              </a:p>
            </p:txBody>
          </p:sp>
        </p:grpSp>
      </p:grpSp>
      <p:cxnSp>
        <p:nvCxnSpPr>
          <p:cNvPr id="481" name="Google Shape;481;p22"/>
          <p:cNvCxnSpPr/>
          <p:nvPr/>
        </p:nvCxnSpPr>
        <p:spPr>
          <a:xfrm flipH="1">
            <a:off x="4543450" y="1018450"/>
            <a:ext cx="473700" cy="1116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82" name="Google Shape;482;p22"/>
          <p:cNvSpPr txBox="1"/>
          <p:nvPr/>
        </p:nvSpPr>
        <p:spPr>
          <a:xfrm>
            <a:off x="4968975" y="673150"/>
            <a:ext cx="1061100" cy="3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>
                <a:solidFill>
                  <a:srgbClr val="FF0000"/>
                </a:solidFill>
              </a:rPr>
              <a:t>grid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83" name="Google Shape;483;p22"/>
          <p:cNvSpPr txBox="1"/>
          <p:nvPr>
            <p:ph idx="1" type="body"/>
          </p:nvPr>
        </p:nvSpPr>
        <p:spPr>
          <a:xfrm>
            <a:off x="177225" y="1232850"/>
            <a:ext cx="4196100" cy="4502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66700" lvl="0" marL="269999" rtl="0" algn="l">
              <a:spcBef>
                <a:spcPts val="1333"/>
              </a:spcBef>
              <a:spcAft>
                <a:spcPts val="0"/>
              </a:spcAft>
              <a:buSzPts val="2400"/>
              <a:buChar char="•"/>
            </a:pPr>
            <a:r>
              <a:rPr lang="nl-BE"/>
              <a:t>Full RFQ chain tests</a:t>
            </a:r>
            <a:endParaRPr/>
          </a:p>
          <a:p>
            <a:pPr indent="-241300" lvl="1" marL="5400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i="1" lang="nl-BE" sz="2000"/>
              <a:t>p</a:t>
            </a:r>
            <a:r>
              <a:rPr baseline="-25000" i="1" lang="nl-BE" sz="1800"/>
              <a:t>GC chamber</a:t>
            </a:r>
            <a:r>
              <a:rPr i="1" lang="nl-BE" sz="1800"/>
              <a:t> = </a:t>
            </a:r>
            <a:r>
              <a:rPr lang="nl-BE" sz="1800"/>
              <a:t>3e-2 mbar</a:t>
            </a:r>
            <a:endParaRPr sz="1800"/>
          </a:p>
          <a:p>
            <a:pPr indent="0" lvl="0" marL="914400" rtl="0" algn="l">
              <a:spcBef>
                <a:spcPts val="1333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228600" lvl="1" marL="540000" rtl="0" algn="l">
              <a:spcBef>
                <a:spcPts val="667"/>
              </a:spcBef>
              <a:spcAft>
                <a:spcPts val="0"/>
              </a:spcAft>
              <a:buSzPts val="1800"/>
              <a:buChar char="•"/>
            </a:pPr>
            <a:r>
              <a:rPr lang="nl-BE" sz="1800"/>
              <a:t>~15 % beam loss during at the QMF apertures</a:t>
            </a:r>
            <a:endParaRPr sz="1800"/>
          </a:p>
          <a:p>
            <a:pPr indent="0" lvl="0" marL="914400" rtl="0" algn="l">
              <a:spcBef>
                <a:spcPts val="1333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228600" lvl="1" marL="540000" rtl="0" algn="l">
              <a:spcBef>
                <a:spcPts val="667"/>
              </a:spcBef>
              <a:spcAft>
                <a:spcPts val="0"/>
              </a:spcAft>
              <a:buSzPts val="1800"/>
              <a:buChar char="•"/>
            </a:pPr>
            <a:r>
              <a:rPr lang="nl-BE" sz="1800"/>
              <a:t>Expected full RFQ chain efficiency: </a:t>
            </a:r>
            <a:r>
              <a:rPr b="1" lang="nl-BE" sz="1800"/>
              <a:t>80-90 %</a:t>
            </a:r>
            <a:r>
              <a:rPr lang="nl-BE" sz="1800"/>
              <a:t> @ MCP</a:t>
            </a:r>
            <a:r>
              <a:rPr baseline="-25000" lang="nl-BE" sz="1800"/>
              <a:t>3</a:t>
            </a:r>
            <a:r>
              <a:rPr lang="nl-BE" sz="1800"/>
              <a:t> / MR-TOF MS (based on simulations) [1]</a:t>
            </a:r>
            <a:endParaRPr sz="1800"/>
          </a:p>
          <a:p>
            <a:pPr indent="0" lvl="0" marL="0" rtl="0" algn="l">
              <a:spcBef>
                <a:spcPts val="1333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1333"/>
              </a:spcBef>
              <a:spcAft>
                <a:spcPts val="0"/>
              </a:spcAft>
              <a:buNone/>
            </a:pPr>
            <a:r>
              <a:t/>
            </a:r>
            <a:endParaRPr baseline="-25000"/>
          </a:p>
        </p:txBody>
      </p:sp>
      <p:sp>
        <p:nvSpPr>
          <p:cNvPr id="484" name="Google Shape;484;p22"/>
          <p:cNvSpPr txBox="1"/>
          <p:nvPr>
            <p:ph idx="10" type="dt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18/03/2021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3"/>
          <p:cNvSpPr txBox="1"/>
          <p:nvPr>
            <p:ph type="title"/>
          </p:nvPr>
        </p:nvSpPr>
        <p:spPr>
          <a:xfrm>
            <a:off x="576000" y="207025"/>
            <a:ext cx="47856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Outlook (</a:t>
            </a:r>
            <a:r>
              <a:rPr lang="nl-BE"/>
              <a:t>GISELE)</a:t>
            </a:r>
            <a:endParaRPr/>
          </a:p>
        </p:txBody>
      </p:sp>
      <p:sp>
        <p:nvSpPr>
          <p:cNvPr id="490" name="Google Shape;490;p23"/>
          <p:cNvSpPr txBox="1"/>
          <p:nvPr>
            <p:ph idx="1" type="body"/>
          </p:nvPr>
        </p:nvSpPr>
        <p:spPr>
          <a:xfrm>
            <a:off x="576000" y="1214125"/>
            <a:ext cx="6200100" cy="14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66700" lvl="1" marL="26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nl-BE"/>
              <a:t>Injection locked system</a:t>
            </a:r>
            <a:endParaRPr/>
          </a:p>
          <a:p>
            <a:pPr indent="-228600" lvl="2" marL="450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nl-BE"/>
              <a:t>Capabilities to resolve HFS</a:t>
            </a:r>
            <a:endParaRPr/>
          </a:p>
          <a:p>
            <a:pPr indent="-228600" lvl="2" marL="450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nl-BE"/>
              <a:t>Work on cw seed system (A. Ajayakumar)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/>
          </a:p>
        </p:txBody>
      </p:sp>
      <p:pic>
        <p:nvPicPr>
          <p:cNvPr id="491" name="Google Shape;491;p23"/>
          <p:cNvPicPr preferRelativeResize="0"/>
          <p:nvPr/>
        </p:nvPicPr>
        <p:blipFill rotWithShape="1">
          <a:blip r:embed="rId3">
            <a:alphaModFix/>
          </a:blip>
          <a:srcRect b="0" l="0" r="0" t="8842"/>
          <a:stretch/>
        </p:blipFill>
        <p:spPr>
          <a:xfrm>
            <a:off x="7631975" y="3736089"/>
            <a:ext cx="3822539" cy="2323037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92" name="Google Shape;492;p23"/>
          <p:cNvSpPr txBox="1"/>
          <p:nvPr>
            <p:ph idx="12" type="sldNum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493" name="Google Shape;493;p23"/>
          <p:cNvSpPr txBox="1"/>
          <p:nvPr/>
        </p:nvSpPr>
        <p:spPr>
          <a:xfrm>
            <a:off x="5977596" y="6209995"/>
            <a:ext cx="49932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000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nl-BE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Faculty of Science, IKS, Nuclear and Radiation Physics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23"/>
          <p:cNvSpPr txBox="1"/>
          <p:nvPr>
            <p:ph idx="10" type="dt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18/03/2021</a:t>
            </a:r>
            <a:endParaRPr/>
          </a:p>
        </p:txBody>
      </p:sp>
      <p:grpSp>
        <p:nvGrpSpPr>
          <p:cNvPr id="495" name="Google Shape;495;p23"/>
          <p:cNvGrpSpPr/>
          <p:nvPr/>
        </p:nvGrpSpPr>
        <p:grpSpPr>
          <a:xfrm>
            <a:off x="190382" y="2251275"/>
            <a:ext cx="4956667" cy="3661805"/>
            <a:chOff x="7480552" y="-240545"/>
            <a:chExt cx="3726818" cy="3177271"/>
          </a:xfrm>
        </p:grpSpPr>
        <p:grpSp>
          <p:nvGrpSpPr>
            <p:cNvPr id="496" name="Google Shape;496;p23"/>
            <p:cNvGrpSpPr/>
            <p:nvPr/>
          </p:nvGrpSpPr>
          <p:grpSpPr>
            <a:xfrm>
              <a:off x="7480552" y="-240545"/>
              <a:ext cx="3726818" cy="3177271"/>
              <a:chOff x="7488377" y="-240545"/>
              <a:chExt cx="3726818" cy="3177271"/>
            </a:xfrm>
          </p:grpSpPr>
          <p:grpSp>
            <p:nvGrpSpPr>
              <p:cNvPr id="497" name="Google Shape;497;p23"/>
              <p:cNvGrpSpPr/>
              <p:nvPr/>
            </p:nvGrpSpPr>
            <p:grpSpPr>
              <a:xfrm>
                <a:off x="7488377" y="-146792"/>
                <a:ext cx="3726818" cy="3083519"/>
                <a:chOff x="166550" y="2556088"/>
                <a:chExt cx="4034662" cy="3334254"/>
              </a:xfrm>
            </p:grpSpPr>
            <p:grpSp>
              <p:nvGrpSpPr>
                <p:cNvPr id="498" name="Google Shape;498;p23"/>
                <p:cNvGrpSpPr/>
                <p:nvPr/>
              </p:nvGrpSpPr>
              <p:grpSpPr>
                <a:xfrm>
                  <a:off x="1170891" y="2556088"/>
                  <a:ext cx="2888600" cy="3334254"/>
                  <a:chOff x="2835681" y="-140618"/>
                  <a:chExt cx="2908670" cy="3378513"/>
                </a:xfrm>
              </p:grpSpPr>
              <p:grpSp>
                <p:nvGrpSpPr>
                  <p:cNvPr id="499" name="Google Shape;499;p23"/>
                  <p:cNvGrpSpPr/>
                  <p:nvPr/>
                </p:nvGrpSpPr>
                <p:grpSpPr>
                  <a:xfrm>
                    <a:off x="2835681" y="-140618"/>
                    <a:ext cx="2881009" cy="3378513"/>
                    <a:chOff x="6017208" y="1088091"/>
                    <a:chExt cx="2881009" cy="3378513"/>
                  </a:xfrm>
                </p:grpSpPr>
                <p:grpSp>
                  <p:nvGrpSpPr>
                    <p:cNvPr id="500" name="Google Shape;500;p23"/>
                    <p:cNvGrpSpPr/>
                    <p:nvPr/>
                  </p:nvGrpSpPr>
                  <p:grpSpPr>
                    <a:xfrm>
                      <a:off x="6145855" y="1088091"/>
                      <a:ext cx="2752362" cy="3378513"/>
                      <a:chOff x="1975033" y="500293"/>
                      <a:chExt cx="3712385" cy="4057786"/>
                    </a:xfrm>
                  </p:grpSpPr>
                  <p:grpSp>
                    <p:nvGrpSpPr>
                      <p:cNvPr id="501" name="Google Shape;501;p23"/>
                      <p:cNvGrpSpPr/>
                      <p:nvPr/>
                    </p:nvGrpSpPr>
                    <p:grpSpPr>
                      <a:xfrm>
                        <a:off x="1975033" y="500293"/>
                        <a:ext cx="3712385" cy="4057786"/>
                        <a:chOff x="4407682" y="1138648"/>
                        <a:chExt cx="3712385" cy="4057786"/>
                      </a:xfrm>
                    </p:grpSpPr>
                    <p:grpSp>
                      <p:nvGrpSpPr>
                        <p:cNvPr id="502" name="Google Shape;502;p23"/>
                        <p:cNvGrpSpPr/>
                        <p:nvPr/>
                      </p:nvGrpSpPr>
                      <p:grpSpPr>
                        <a:xfrm>
                          <a:off x="4407682" y="1138648"/>
                          <a:ext cx="3712385" cy="4057786"/>
                          <a:chOff x="825812" y="63595"/>
                          <a:chExt cx="6883710" cy="6737152"/>
                        </a:xfrm>
                      </p:grpSpPr>
                      <p:grpSp>
                        <p:nvGrpSpPr>
                          <p:cNvPr id="503" name="Google Shape;503;p23"/>
                          <p:cNvGrpSpPr/>
                          <p:nvPr/>
                        </p:nvGrpSpPr>
                        <p:grpSpPr>
                          <a:xfrm>
                            <a:off x="825812" y="63595"/>
                            <a:ext cx="6878154" cy="3630912"/>
                            <a:chOff x="700754" y="-206219"/>
                            <a:chExt cx="10588292" cy="5671527"/>
                          </a:xfrm>
                        </p:grpSpPr>
                        <p:grpSp>
                          <p:nvGrpSpPr>
                            <p:cNvPr id="504" name="Google Shape;504;p23"/>
                            <p:cNvGrpSpPr/>
                            <p:nvPr/>
                          </p:nvGrpSpPr>
                          <p:grpSpPr>
                            <a:xfrm>
                              <a:off x="700754" y="1284502"/>
                              <a:ext cx="7404469" cy="3970906"/>
                              <a:chOff x="700754" y="1284032"/>
                              <a:chExt cx="7404469" cy="4086976"/>
                            </a:xfrm>
                          </p:grpSpPr>
                          <p:grpSp>
                            <p:nvGrpSpPr>
                              <p:cNvPr id="505" name="Google Shape;505;p23"/>
                              <p:cNvGrpSpPr/>
                              <p:nvPr/>
                            </p:nvGrpSpPr>
                            <p:grpSpPr>
                              <a:xfrm>
                                <a:off x="700754" y="1284032"/>
                                <a:ext cx="7404469" cy="4086976"/>
                                <a:chOff x="2854581" y="286951"/>
                                <a:chExt cx="1695900" cy="1247398"/>
                              </a:xfrm>
                            </p:grpSpPr>
                            <p:sp>
                              <p:nvSpPr>
                                <p:cNvPr id="506" name="Google Shape;506;p23"/>
                                <p:cNvSpPr/>
                                <p:nvPr/>
                              </p:nvSpPr>
                              <p:spPr>
                                <a:xfrm>
                                  <a:off x="2854581" y="305249"/>
                                  <a:ext cx="1695900" cy="1229100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FFFFFF"/>
                                </a:solidFill>
                                <a:ln cap="flat" cmpd="sng" w="12700">
                                  <a:solidFill>
                                    <a:srgbClr val="000000"/>
                                  </a:solidFill>
                                  <a:prstDash val="solid"/>
                                  <a:miter lim="800000"/>
                                  <a:headEnd len="sm" w="sm" type="none"/>
                                  <a:tailEnd len="sm" w="sm" type="none"/>
                                </a:ln>
                              </p:spPr>
                              <p:txBody>
                                <a:bodyPr anchorCtr="0" anchor="ctr" bIns="45700" lIns="91425" spcFirstLastPara="1" rIns="91425" wrap="square" tIns="45700">
                                  <a:noAutofit/>
                                </a:bodyPr>
                                <a:lstStyle/>
                                <a:p>
                                  <a:pPr indent="0" lvl="0" marL="0" marR="0" rtl="0" algn="ctr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r>
                                    <a:t/>
                                  </a:r>
                                  <a:endParaRPr sz="1200">
                                    <a:solidFill>
                                      <a:srgbClr val="000000"/>
                                    </a:solidFill>
                                    <a:latin typeface="Calibri"/>
                                    <a:ea typeface="Calibri"/>
                                    <a:cs typeface="Calibri"/>
                                    <a:sym typeface="Calibri"/>
                                  </a:endParaRPr>
                                </a:p>
                              </p:txBody>
                            </p:sp>
                            <p:grpSp>
                              <p:nvGrpSpPr>
                                <p:cNvPr id="507" name="Google Shape;507;p23"/>
                                <p:cNvGrpSpPr/>
                                <p:nvPr/>
                              </p:nvGrpSpPr>
                              <p:grpSpPr>
                                <a:xfrm>
                                  <a:off x="2944522" y="286951"/>
                                  <a:ext cx="1551187" cy="1172224"/>
                                  <a:chOff x="2953427" y="1792987"/>
                                  <a:chExt cx="1368493" cy="876757"/>
                                </a:xfrm>
                              </p:grpSpPr>
                              <p:grpSp>
                                <p:nvGrpSpPr>
                                  <p:cNvPr id="508" name="Google Shape;508;p23"/>
                                  <p:cNvGrpSpPr/>
                                  <p:nvPr/>
                                </p:nvGrpSpPr>
                                <p:grpSpPr>
                                  <a:xfrm>
                                    <a:off x="2969090" y="1792987"/>
                                    <a:ext cx="1352830" cy="876757"/>
                                    <a:chOff x="3695615" y="2079736"/>
                                    <a:chExt cx="1142593" cy="641045"/>
                                  </a:xfrm>
                                </p:grpSpPr>
                                <p:cxnSp>
                                  <p:nvCxnSpPr>
                                    <p:cNvPr id="509" name="Google Shape;509;p23"/>
                                    <p:cNvCxnSpPr/>
                                    <p:nvPr/>
                                  </p:nvCxnSpPr>
                                  <p:spPr>
                                    <a:xfrm rot="-5400000">
                                      <a:off x="3605615" y="2630781"/>
                                      <a:ext cx="180000" cy="0"/>
                                    </a:xfrm>
                                    <a:prstGeom prst="straightConnector1">
                                      <a:avLst/>
                                    </a:prstGeom>
                                    <a:noFill/>
                                    <a:ln cap="flat" cmpd="sng" w="19050">
                                      <a:solidFill>
                                        <a:srgbClr val="00B050"/>
                                      </a:solidFill>
                                      <a:prstDash val="solid"/>
                                      <a:miter lim="800000"/>
                                      <a:headEnd len="sm" w="sm" type="none"/>
                                      <a:tailEnd len="med" w="med" type="triangle"/>
                                    </a:ln>
                                  </p:spPr>
                                </p:cxnSp>
                                <p:grpSp>
                                  <p:nvGrpSpPr>
                                    <p:cNvPr id="510" name="Google Shape;510;p23"/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3752754" y="2079736"/>
                                      <a:ext cx="1085454" cy="554074"/>
                                      <a:chOff x="3752754" y="2079736"/>
                                      <a:chExt cx="1085454" cy="554074"/>
                                    </a:xfrm>
                                  </p:grpSpPr>
                                  <p:grpSp>
                                    <p:nvGrpSpPr>
                                      <p:cNvPr id="511" name="Google Shape;511;p23"/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3752754" y="2143358"/>
                                        <a:ext cx="537440" cy="490453"/>
                                        <a:chOff x="3752754" y="2143358"/>
                                        <a:chExt cx="537440" cy="490453"/>
                                      </a:xfrm>
                                    </p:grpSpPr>
                                    <p:sp>
                                      <p:nvSpPr>
                                        <p:cNvPr id="512" name="Google Shape;512;p23"/>
                                        <p:cNvSpPr/>
                                        <p:nvPr/>
                                      </p:nvSpPr>
                                      <p:spPr>
                                        <a:xfrm rot="2361567">
                                          <a:off x="4048350" y="2535258"/>
                                          <a:ext cx="138130" cy="61804"/>
                                        </a:xfrm>
                                        <a:prstGeom prst="rect">
                                          <a:avLst/>
                                        </a:prstGeom>
                                        <a:solidFill>
                                          <a:srgbClr val="C00000"/>
                                        </a:solidFill>
                                        <a:ln cap="flat" cmpd="sng" w="12700">
                                          <a:solidFill>
                                            <a:srgbClr val="FF0000"/>
                                          </a:solidFill>
                                          <a:prstDash val="solid"/>
                                          <a:miter lim="800000"/>
                                          <a:headEnd len="sm" w="sm" type="none"/>
                                          <a:tailEnd len="sm" w="sm" type="none"/>
                                        </a:ln>
                                      </p:spPr>
                                      <p:txBody>
                                        <a:bodyPr anchorCtr="0" anchor="ctr" bIns="45700" lIns="91425" spcFirstLastPara="1" rIns="91425" wrap="square" tIns="45700">
                                          <a:noAutofit/>
                                        </a:bodyPr>
                                        <a:lstStyle/>
                                        <a:p>
                                          <a:pPr indent="0" lvl="0" marL="0" marR="0" rtl="0" algn="ctr">
                                            <a:spcBef>
                                              <a:spcPts val="0"/>
                                            </a:spcBef>
                                            <a:spcAft>
                                              <a:spcPts val="0"/>
                                            </a:spcAft>
                                            <a:buNone/>
                                          </a:pPr>
                                          <a:r>
                                            <a:t/>
                                          </a:r>
                                          <a:endParaRPr sz="1800">
                                            <a:solidFill>
                                              <a:srgbClr val="FFFFFF"/>
                                            </a:solidFill>
                                            <a:latin typeface="Calibri"/>
                                            <a:ea typeface="Calibri"/>
                                            <a:cs typeface="Calibri"/>
                                            <a:sym typeface="Calibri"/>
                                          </a:endParaRPr>
                                        </a:p>
                                      </p:txBody>
                                    </p:sp>
                                    <p:cxnSp>
                                      <p:nvCxnSpPr>
                                        <p:cNvPr id="513" name="Google Shape;513;p23"/>
                                        <p:cNvCxnSpPr/>
                                        <p:nvPr/>
                                      </p:nvCxnSpPr>
                                      <p:spPr>
                                        <a:xfrm flipH="1" rot="10800000">
                                          <a:off x="4170794" y="2185571"/>
                                          <a:ext cx="119400" cy="90300"/>
                                        </a:xfrm>
                                        <a:prstGeom prst="straightConnector1">
                                          <a:avLst/>
                                        </a:prstGeom>
                                        <a:noFill/>
                                        <a:ln cap="flat" cmpd="sng" w="12700">
                                          <a:solidFill>
                                            <a:srgbClr val="000000"/>
                                          </a:solidFill>
                                          <a:prstDash val="solid"/>
                                          <a:miter lim="800000"/>
                                          <a:headEnd len="sm" w="sm" type="none"/>
                                          <a:tailEnd len="sm" w="sm" type="none"/>
                                        </a:ln>
                                      </p:spPr>
                                    </p:cxnSp>
                                    <p:sp>
                                      <p:nvSpPr>
                                        <p:cNvPr id="514" name="Google Shape;514;p23"/>
                                        <p:cNvSpPr/>
                                        <p:nvPr/>
                                      </p:nvSpPr>
                                      <p:spPr>
                                        <a:xfrm rot="8660150">
                                          <a:off x="3756282" y="2186651"/>
                                          <a:ext cx="178997" cy="55321"/>
                                        </a:xfrm>
                                        <a:prstGeom prst="flowChartMagneticDisk">
                                          <a:avLst/>
                                        </a:prstGeom>
                                        <a:solidFill>
                                          <a:srgbClr val="FFFFFF"/>
                                        </a:solidFill>
                                        <a:ln cap="flat" cmpd="sng" w="12700">
                                          <a:solidFill>
                                            <a:srgbClr val="000000"/>
                                          </a:solidFill>
                                          <a:prstDash val="solid"/>
                                          <a:miter lim="800000"/>
                                          <a:headEnd len="sm" w="sm" type="none"/>
                                          <a:tailEnd len="sm" w="sm" type="none"/>
                                        </a:ln>
                                      </p:spPr>
                                      <p:txBody>
                                        <a:bodyPr anchorCtr="0" anchor="ctr" bIns="45700" lIns="91425" spcFirstLastPara="1" rIns="91425" wrap="square" tIns="45700">
                                          <a:noAutofit/>
                                        </a:bodyPr>
                                        <a:lstStyle/>
                                        <a:p>
                                          <a:pPr indent="0" lvl="0" marL="0" marR="0" rtl="0" algn="ctr">
                                            <a:spcBef>
                                              <a:spcPts val="0"/>
                                            </a:spcBef>
                                            <a:spcAft>
                                              <a:spcPts val="0"/>
                                            </a:spcAft>
                                            <a:buNone/>
                                          </a:pPr>
                                          <a:r>
                                            <a:t/>
                                          </a:r>
                                          <a:endParaRPr sz="1800">
                                            <a:solidFill>
                                              <a:srgbClr val="FFFFFF"/>
                                            </a:solidFill>
                                            <a:latin typeface="Calibri"/>
                                            <a:ea typeface="Calibri"/>
                                            <a:cs typeface="Calibri"/>
                                            <a:sym typeface="Calibri"/>
                                          </a:endParaRPr>
                                        </a:p>
                                      </p:txBody>
                                    </p:sp>
                                  </p:grpSp>
                                  <p:cxnSp>
                                    <p:nvCxnSpPr>
                                      <p:cNvPr id="515" name="Google Shape;515;p23"/>
                                      <p:cNvCxnSpPr/>
                                      <p:nvPr/>
                                    </p:nvCxnSpPr>
                                    <p:spPr>
                                      <a:xfrm>
                                        <a:off x="3824767" y="2220871"/>
                                        <a:ext cx="544800" cy="364200"/>
                                      </a:xfrm>
                                      <a:prstGeom prst="straightConnector1">
                                        <a:avLst/>
                                      </a:prstGeom>
                                      <a:noFill/>
                                      <a:ln cap="flat" cmpd="sng" w="28575">
                                        <a:solidFill>
                                          <a:srgbClr val="C00000"/>
                                        </a:solidFill>
                                        <a:prstDash val="solid"/>
                                        <a:miter lim="800000"/>
                                        <a:headEnd len="sm" w="sm" type="none"/>
                                        <a:tailEnd len="sm" w="sm" type="none"/>
                                      </a:ln>
                                    </p:spPr>
                                  </p:cxnSp>
                                  <p:cxnSp>
                                    <p:nvCxnSpPr>
                                      <p:cNvPr id="516" name="Google Shape;516;p23"/>
                                      <p:cNvCxnSpPr/>
                                      <p:nvPr/>
                                    </p:nvCxnSpPr>
                                    <p:spPr>
                                      <a:xfrm flipH="1" rot="10800000">
                                        <a:off x="3832013" y="2208168"/>
                                        <a:ext cx="423300" cy="300"/>
                                      </a:xfrm>
                                      <a:prstGeom prst="straightConnector1">
                                        <a:avLst/>
                                      </a:prstGeom>
                                      <a:noFill/>
                                      <a:ln cap="flat" cmpd="sng" w="28575">
                                        <a:solidFill>
                                          <a:srgbClr val="C00000"/>
                                        </a:solidFill>
                                        <a:prstDash val="solid"/>
                                        <a:miter lim="800000"/>
                                        <a:headEnd len="sm" w="sm" type="none"/>
                                        <a:tailEnd len="sm" w="sm" type="none"/>
                                      </a:ln>
                                    </p:spPr>
                                  </p:cxnSp>
                                  <p:sp>
                                    <p:nvSpPr>
                                      <p:cNvPr id="517" name="Google Shape;517;p23"/>
                                      <p:cNvSpPr/>
                                      <p:nvPr/>
                                    </p:nvSpPr>
                                    <p:spPr>
                                      <a:xfrm rot="4217040">
                                        <a:off x="3900565" y="2522588"/>
                                        <a:ext cx="123471" cy="66004"/>
                                      </a:xfrm>
                                      <a:prstGeom prst="flowChartMagneticDisk">
                                        <a:avLst/>
                                      </a:prstGeom>
                                      <a:solidFill>
                                        <a:srgbClr val="FFFFFF"/>
                                      </a:solidFill>
                                      <a:ln cap="flat" cmpd="sng" w="12700">
                                        <a:solidFill>
                                          <a:srgbClr val="000000"/>
                                        </a:solidFill>
                                        <a:prstDash val="solid"/>
                                        <a:miter lim="800000"/>
                                        <a:headEnd len="sm" w="sm" type="none"/>
                                        <a:tailEnd len="sm" w="sm" type="none"/>
                                      </a:ln>
                                    </p:spPr>
                                    <p:txBody>
                                      <a:bodyPr anchorCtr="0" anchor="ctr" bIns="45700" lIns="91425" spcFirstLastPara="1" rIns="91425" wrap="square" tIns="45700">
                                        <a:noAutofit/>
                                      </a:bodyPr>
                                      <a:lstStyle/>
                                      <a:p>
                                        <a:pPr indent="0" lvl="0" marL="0" marR="0" rtl="0" algn="ctr"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None/>
                                        </a:pPr>
                                        <a:r>
                                          <a:t/>
                                        </a:r>
                                        <a:endParaRPr sz="1800">
                                          <a:solidFill>
                                            <a:srgbClr val="FFFFFF"/>
                                          </a:solidFill>
                                          <a:latin typeface="Calibri"/>
                                          <a:ea typeface="Calibri"/>
                                          <a:cs typeface="Calibri"/>
                                          <a:sym typeface="Calibri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518" name="Google Shape;518;p23"/>
                                      <p:cNvSpPr/>
                                      <p:nvPr/>
                                    </p:nvSpPr>
                                    <p:spPr>
                                      <a:xfrm rot="-3434211">
                                        <a:off x="4715311" y="2116508"/>
                                        <a:ext cx="123471" cy="66004"/>
                                      </a:xfrm>
                                      <a:prstGeom prst="flowChartMagneticDisk">
                                        <a:avLst/>
                                      </a:prstGeom>
                                      <a:solidFill>
                                        <a:srgbClr val="FFFFFF"/>
                                      </a:solidFill>
                                      <a:ln cap="flat" cmpd="sng" w="12700">
                                        <a:solidFill>
                                          <a:srgbClr val="000000"/>
                                        </a:solidFill>
                                        <a:prstDash val="solid"/>
                                        <a:miter lim="800000"/>
                                        <a:headEnd len="sm" w="sm" type="none"/>
                                        <a:tailEnd len="sm" w="sm" type="none"/>
                                      </a:ln>
                                    </p:spPr>
                                    <p:txBody>
                                      <a:bodyPr anchorCtr="0" anchor="ctr" bIns="45700" lIns="91425" spcFirstLastPara="1" rIns="91425" wrap="square" tIns="45700">
                                        <a:noAutofit/>
                                      </a:bodyPr>
                                      <a:lstStyle/>
                                      <a:p>
                                        <a:pPr indent="0" lvl="0" marL="0" marR="0" rtl="0" algn="ctr"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None/>
                                        </a:pPr>
                                        <a:r>
                                          <a:t/>
                                        </a:r>
                                        <a:endParaRPr sz="1800">
                                          <a:solidFill>
                                            <a:srgbClr val="FFFFFF"/>
                                          </a:solidFill>
                                          <a:latin typeface="Calibri"/>
                                          <a:ea typeface="Calibri"/>
                                          <a:cs typeface="Calibri"/>
                                          <a:sym typeface="Calibri"/>
                                        </a:endParaRPr>
                                      </a:p>
                                    </p:txBody>
                                  </p:sp>
                                  <p:cxnSp>
                                    <p:nvCxnSpPr>
                                      <p:cNvPr id="519" name="Google Shape;519;p23"/>
                                      <p:cNvCxnSpPr/>
                                      <p:nvPr/>
                                    </p:nvCxnSpPr>
                                    <p:spPr>
                                      <a:xfrm>
                                        <a:off x="4219672" y="2220420"/>
                                        <a:ext cx="312300" cy="600"/>
                                      </a:xfrm>
                                      <a:prstGeom prst="straightConnector1">
                                        <a:avLst/>
                                      </a:prstGeom>
                                      <a:noFill/>
                                      <a:ln cap="flat" cmpd="sng" w="28575">
                                        <a:solidFill>
                                          <a:srgbClr val="C00000"/>
                                        </a:solidFill>
                                        <a:prstDash val="solid"/>
                                        <a:miter lim="800000"/>
                                        <a:headEnd len="sm" w="sm" type="none"/>
                                        <a:tailEnd len="sm" w="sm" type="none"/>
                                      </a:ln>
                                    </p:spPr>
                                  </p:cxnSp>
                                  <p:cxnSp>
                                    <p:nvCxnSpPr>
                                      <p:cNvPr id="520" name="Google Shape;520;p23"/>
                                      <p:cNvCxnSpPr/>
                                      <p:nvPr/>
                                    </p:nvCxnSpPr>
                                    <p:spPr>
                                      <a:xfrm>
                                        <a:off x="4167332" y="2584137"/>
                                        <a:ext cx="215100" cy="1800"/>
                                      </a:xfrm>
                                      <a:prstGeom prst="straightConnector1">
                                        <a:avLst/>
                                      </a:prstGeom>
                                      <a:noFill/>
                                      <a:ln cap="flat" cmpd="sng" w="28575">
                                        <a:solidFill>
                                          <a:srgbClr val="C00000"/>
                                        </a:solidFill>
                                        <a:prstDash val="solid"/>
                                        <a:miter lim="800000"/>
                                        <a:headEnd len="sm" w="sm" type="none"/>
                                        <a:tailEnd len="sm" w="sm" type="none"/>
                                      </a:ln>
                                    </p:spPr>
                                  </p:cxnSp>
                                </p:grpSp>
                              </p:grpSp>
                              <p:grpSp>
                                <p:nvGrpSpPr>
                                  <p:cNvPr id="521" name="Google Shape;521;p23"/>
                                  <p:cNvGrpSpPr/>
                                  <p:nvPr/>
                                </p:nvGrpSpPr>
                                <p:grpSpPr>
                                  <a:xfrm>
                                    <a:off x="2953427" y="2302461"/>
                                    <a:ext cx="451564" cy="289269"/>
                                    <a:chOff x="3954310" y="2485572"/>
                                    <a:chExt cx="381389" cy="211500"/>
                                  </a:xfrm>
                                </p:grpSpPr>
                                <p:cxnSp>
                                  <p:nvCxnSpPr>
                                    <p:cNvPr id="522" name="Google Shape;522;p23"/>
                                    <p:cNvCxnSpPr/>
                                    <p:nvPr/>
                                  </p:nvCxnSpPr>
                                  <p:spPr>
                                    <a:xfrm flipH="1" rot="10800000">
                                      <a:off x="3954310" y="2577331"/>
                                      <a:ext cx="190500" cy="900"/>
                                    </a:xfrm>
                                    <a:prstGeom prst="straightConnector1">
                                      <a:avLst/>
                                    </a:prstGeom>
                                    <a:noFill/>
                                    <a:ln cap="flat" cmpd="sng" w="19050">
                                      <a:solidFill>
                                        <a:srgbClr val="00B050"/>
                                      </a:solidFill>
                                      <a:prstDash val="solid"/>
                                      <a:miter lim="800000"/>
                                      <a:headEnd len="sm" w="sm" type="none"/>
                                      <a:tailEnd len="med" w="med" type="triangle"/>
                                    </a:ln>
                                  </p:spPr>
                                </p:cxnSp>
                                <p:sp>
                                  <p:nvSpPr>
                                    <p:cNvPr id="523" name="Google Shape;523;p23"/>
                                    <p:cNvSpPr/>
                                    <p:nvPr/>
                                  </p:nvSpPr>
                                  <p:spPr>
                                    <a:xfrm rot="5400000">
                                      <a:off x="4002505" y="2568222"/>
                                      <a:ext cx="211500" cy="46200"/>
                                    </a:xfrm>
                                    <a:prstGeom prst="ellipse">
                                      <a:avLst/>
                                    </a:prstGeom>
                                    <a:solidFill>
                                      <a:srgbClr val="BBD6EE"/>
                                    </a:solidFill>
                                    <a:ln cap="flat" cmpd="sng" w="12700">
                                      <a:solidFill>
                                        <a:srgbClr val="BBD6EE"/>
                                      </a:solidFill>
                                      <a:prstDash val="solid"/>
                                      <a:miter lim="800000"/>
                                      <a:headEnd len="sm" w="sm" type="none"/>
                                      <a:tailEnd len="sm" w="sm" type="none"/>
                                    </a:ln>
                                  </p:spPr>
                                  <p:txBody>
                                    <a:bodyPr anchorCtr="0" anchor="ctr" bIns="45700" lIns="91425" spcFirstLastPara="1" rIns="91425" wrap="square" tIns="45700">
                                      <a:noAutofit/>
                                    </a:bodyPr>
                                    <a:lstStyle/>
                                    <a:p>
                                      <a:pPr indent="0" lvl="0" marL="0" marR="0" rtl="0" algn="ctr"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  <a:buNone/>
                                      </a:pPr>
                                      <a:r>
                                        <a:t/>
                                      </a:r>
                                      <a:endParaRPr sz="1800">
                                        <a:solidFill>
                                          <a:srgbClr val="FFFFFF"/>
                                        </a:solidFill>
                                        <a:latin typeface="Calibri"/>
                                        <a:ea typeface="Calibri"/>
                                        <a:cs typeface="Calibri"/>
                                        <a:sym typeface="Calibri"/>
                                      </a:endParaRPr>
                                    </a:p>
                                  </p:txBody>
                                </p:sp>
                                <p:cxnSp>
                                  <p:nvCxnSpPr>
                                    <p:cNvPr id="524" name="Google Shape;524;p23"/>
                                    <p:cNvCxnSpPr/>
                                    <p:nvPr/>
                                  </p:nvCxnSpPr>
                                  <p:spPr>
                                    <a:xfrm>
                                      <a:off x="4132899" y="2577382"/>
                                      <a:ext cx="202800" cy="2100"/>
                                    </a:xfrm>
                                    <a:prstGeom prst="straightConnector1">
                                      <a:avLst/>
                                    </a:prstGeom>
                                    <a:noFill/>
                                    <a:ln cap="flat" cmpd="sng" w="9525">
                                      <a:solidFill>
                                        <a:srgbClr val="00B050"/>
                                      </a:solidFill>
                                      <a:prstDash val="solid"/>
                                      <a:miter lim="800000"/>
                                      <a:headEnd len="sm" w="sm" type="none"/>
                                      <a:tailEnd len="sm" w="sm" type="none"/>
                                    </a:ln>
                                  </p:spPr>
                                </p:cxnSp>
                              </p:grpSp>
                            </p:grpSp>
                          </p:grpSp>
                          <p:sp>
                            <p:nvSpPr>
                              <p:cNvPr id="525" name="Google Shape;525;p23"/>
                              <p:cNvSpPr/>
                              <p:nvPr/>
                            </p:nvSpPr>
                            <p:spPr>
                              <a:xfrm rot="-3826038">
                                <a:off x="4930850" y="4252373"/>
                                <a:ext cx="739734" cy="386768"/>
                              </a:xfrm>
                              <a:prstGeom prst="flowChartMagneticDisk">
                                <a:avLst/>
                              </a:prstGeom>
                              <a:solidFill>
                                <a:srgbClr val="FFFFFF"/>
                              </a:solidFill>
                              <a:ln cap="flat" cmpd="sng" w="12700">
                                <a:solidFill>
                                  <a:srgbClr val="000000"/>
                                </a:solidFill>
                                <a:prstDash val="solid"/>
                                <a:miter lim="800000"/>
                                <a:headEnd len="sm" w="sm" type="none"/>
                                <a:tailEnd len="sm" w="sm" type="none"/>
                              </a:ln>
                            </p:spPr>
                            <p:txBody>
                              <a:bodyPr anchorCtr="0" anchor="ctr" bIns="45700" lIns="91425" spcFirstLastPara="1" rIns="91425" wrap="square" tIns="45700">
                                <a:noAutofit/>
                              </a:bodyPr>
                              <a:lstStyle/>
                              <a:p>
                                <a:pPr indent="0" lvl="0" marL="0" marR="0" rtl="0" algn="ctr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r>
                                  <a:t/>
                                </a:r>
                                <a:endParaRPr sz="1800">
                                  <a:solidFill>
                                    <a:srgbClr val="FFFFFF"/>
                                  </a:solidFill>
                                  <a:latin typeface="Calibri"/>
                                  <a:ea typeface="Calibri"/>
                                  <a:cs typeface="Calibri"/>
                                  <a:sym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526" name="Google Shape;526;p23"/>
                              <p:cNvSpPr/>
                              <p:nvPr/>
                            </p:nvSpPr>
                            <p:spPr>
                              <a:xfrm rot="2057655">
                                <a:off x="897403" y="1709294"/>
                                <a:ext cx="962653" cy="314534"/>
                              </a:xfrm>
                              <a:prstGeom prst="rect">
                                <a:avLst/>
                              </a:prstGeom>
                              <a:solidFill>
                                <a:srgbClr val="757070"/>
                              </a:solidFill>
                              <a:ln cap="flat" cmpd="sng" w="12700">
                                <a:solidFill>
                                  <a:srgbClr val="757070"/>
                                </a:solidFill>
                                <a:prstDash val="solid"/>
                                <a:miter lim="800000"/>
                                <a:headEnd len="sm" w="sm" type="none"/>
                                <a:tailEnd len="sm" w="sm" type="none"/>
                              </a:ln>
                            </p:spPr>
                            <p:txBody>
                              <a:bodyPr anchorCtr="0" anchor="ctr" bIns="45700" lIns="91425" spcFirstLastPara="1" rIns="91425" wrap="square" tIns="45700">
                                <a:noAutofit/>
                              </a:bodyPr>
                              <a:lstStyle/>
                              <a:p>
                                <a:pPr indent="0" lvl="0" marL="0" marR="0" rtl="0" algn="l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r>
                                  <a:t/>
                                </a:r>
                                <a:endParaRPr b="1" sz="600">
                                  <a:solidFill>
                                    <a:srgbClr val="FFFFFF"/>
                                  </a:solidFill>
                                  <a:latin typeface="Calibri"/>
                                  <a:ea typeface="Calibri"/>
                                  <a:cs typeface="Calibri"/>
                                  <a:sym typeface="Calibri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527" name="Google Shape;527;p23"/>
                            <p:cNvSpPr/>
                            <p:nvPr/>
                          </p:nvSpPr>
                          <p:spPr>
                            <a:xfrm rot="-7137337">
                              <a:off x="5532255" y="1889169"/>
                              <a:ext cx="739734" cy="386768"/>
                            </a:xfrm>
                            <a:prstGeom prst="flowChartMagneticDisk">
                              <a:avLst/>
                            </a:prstGeom>
                            <a:solidFill>
                              <a:srgbClr val="FFFFFF"/>
                            </a:solidFill>
                            <a:ln cap="flat" cmpd="sng" w="12700">
                              <a:solidFill>
                                <a:srgbClr val="000000"/>
                              </a:solidFill>
                              <a:prstDash val="solid"/>
                              <a:miter lim="800000"/>
                              <a:headEnd len="sm" w="sm" type="none"/>
                              <a:tailEnd len="sm" w="sm" type="none"/>
                            </a:ln>
                          </p:spPr>
                          <p:txBody>
                            <a:bodyPr anchorCtr="0" anchor="ctr" bIns="45700" lIns="91425" spcFirstLastPara="1" rIns="91425" wrap="square" tIns="45700">
                              <a:noAutofit/>
                            </a:bodyPr>
                            <a:lstStyle/>
                            <a:p>
                              <a:pPr indent="0" lvl="0" marL="0" marR="0" rtl="0" algn="ctr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r>
                                <a:t/>
                              </a:r>
                              <a:endParaRPr sz="1800">
                                <a:solidFill>
                                  <a:srgbClr val="FFFFFF"/>
                                </a:solidFill>
                                <a:latin typeface="Calibri"/>
                                <a:ea typeface="Calibri"/>
                                <a:cs typeface="Calibri"/>
                                <a:sym typeface="Calibri"/>
                              </a:endParaRPr>
                            </a:p>
                          </p:txBody>
                        </p:sp>
                        <p:cxnSp>
                          <p:nvCxnSpPr>
                            <p:cNvPr id="528" name="Google Shape;528;p23"/>
                            <p:cNvCxnSpPr>
                              <a:stCxn id="517" idx="1"/>
                              <a:endCxn id="527" idx="1"/>
                            </p:cNvCxnSpPr>
                            <p:nvPr/>
                          </p:nvCxnSpPr>
                          <p:spPr>
                            <a:xfrm flipH="1" rot="10800000">
                              <a:off x="2915669" y="2176195"/>
                              <a:ext cx="2817300" cy="1813500"/>
                            </a:xfrm>
                            <a:prstGeom prst="straightConnector1">
                              <a:avLst/>
                            </a:prstGeom>
                            <a:noFill/>
                            <a:ln cap="flat" cmpd="sng" w="28575">
                              <a:solidFill>
                                <a:srgbClr val="C00000"/>
                              </a:solidFill>
                              <a:prstDash val="solid"/>
                              <a:miter lim="800000"/>
                              <a:headEnd len="sm" w="sm" type="none"/>
                              <a:tailEnd len="sm" w="sm" type="none"/>
                            </a:ln>
                          </p:spPr>
                        </p:cxnSp>
                        <p:cxnSp>
                          <p:nvCxnSpPr>
                            <p:cNvPr id="529" name="Google Shape;529;p23"/>
                            <p:cNvCxnSpPr/>
                            <p:nvPr/>
                          </p:nvCxnSpPr>
                          <p:spPr>
                            <a:xfrm>
                              <a:off x="7397412" y="-206219"/>
                              <a:ext cx="11400" cy="1857600"/>
                            </a:xfrm>
                            <a:prstGeom prst="straightConnector1">
                              <a:avLst/>
                            </a:prstGeom>
                            <a:noFill/>
                            <a:ln cap="flat" cmpd="sng" w="28575">
                              <a:solidFill>
                                <a:srgbClr val="C00000">
                                  <a:alpha val="80000"/>
                                </a:srgbClr>
                              </a:solidFill>
                              <a:prstDash val="solid"/>
                              <a:miter lim="800000"/>
                              <a:headEnd len="sm" w="sm" type="triangle"/>
                              <a:tailEnd len="sm" w="sm" type="none"/>
                            </a:ln>
                          </p:spPr>
                        </p:cxnSp>
                        <p:cxnSp>
                          <p:nvCxnSpPr>
                            <p:cNvPr id="530" name="Google Shape;530;p23"/>
                            <p:cNvCxnSpPr>
                              <a:stCxn id="527" idx="1"/>
                              <a:endCxn id="518" idx="1"/>
                            </p:cNvCxnSpPr>
                            <p:nvPr/>
                          </p:nvCxnSpPr>
                          <p:spPr>
                            <a:xfrm flipH="1" rot="10800000">
                              <a:off x="5732912" y="1586677"/>
                              <a:ext cx="1612200" cy="589500"/>
                            </a:xfrm>
                            <a:prstGeom prst="straightConnector1">
                              <a:avLst/>
                            </a:prstGeom>
                            <a:noFill/>
                            <a:ln cap="flat" cmpd="sng" w="28575">
                              <a:solidFill>
                                <a:srgbClr val="C00000">
                                  <a:alpha val="80000"/>
                                </a:srgbClr>
                              </a:solidFill>
                              <a:prstDash val="solid"/>
                              <a:miter lim="800000"/>
                              <a:headEnd len="sm" w="sm" type="none"/>
                              <a:tailEnd len="sm" w="sm" type="none"/>
                            </a:ln>
                          </p:spPr>
                        </p:cxnSp>
                        <p:cxnSp>
                          <p:nvCxnSpPr>
                            <p:cNvPr id="531" name="Google Shape;531;p23"/>
                            <p:cNvCxnSpPr/>
                            <p:nvPr/>
                          </p:nvCxnSpPr>
                          <p:spPr>
                            <a:xfrm>
                              <a:off x="5137242" y="4235115"/>
                              <a:ext cx="1061400" cy="728100"/>
                            </a:xfrm>
                            <a:prstGeom prst="straightConnector1">
                              <a:avLst/>
                            </a:prstGeom>
                            <a:noFill/>
                            <a:ln cap="flat" cmpd="sng" w="28575">
                              <a:solidFill>
                                <a:srgbClr val="C00000">
                                  <a:alpha val="20000"/>
                                </a:srgbClr>
                              </a:solidFill>
                              <a:prstDash val="solid"/>
                              <a:miter lim="800000"/>
                              <a:headEnd len="sm" w="sm" type="none"/>
                              <a:tailEnd len="sm" w="sm" type="none"/>
                            </a:ln>
                          </p:spPr>
                        </p:cxnSp>
                        <p:sp>
                          <p:nvSpPr>
                            <p:cNvPr id="532" name="Google Shape;532;p23"/>
                            <p:cNvSpPr/>
                            <p:nvPr/>
                          </p:nvSpPr>
                          <p:spPr>
                            <a:xfrm rot="-2078991">
                              <a:off x="6005592" y="4902546"/>
                              <a:ext cx="739735" cy="386768"/>
                            </a:xfrm>
                            <a:prstGeom prst="flowChartMagneticDisk">
                              <a:avLst/>
                            </a:prstGeom>
                            <a:solidFill>
                              <a:srgbClr val="FFFFFF"/>
                            </a:solidFill>
                            <a:ln cap="flat" cmpd="sng" w="12700">
                              <a:solidFill>
                                <a:srgbClr val="000000"/>
                              </a:solidFill>
                              <a:prstDash val="solid"/>
                              <a:miter lim="800000"/>
                              <a:headEnd len="sm" w="sm" type="none"/>
                              <a:tailEnd len="sm" w="sm" type="none"/>
                            </a:ln>
                          </p:spPr>
                          <p:txBody>
                            <a:bodyPr anchorCtr="0" anchor="ctr" bIns="45700" lIns="91425" spcFirstLastPara="1" rIns="91425" wrap="square" tIns="45700">
                              <a:noAutofit/>
                            </a:bodyPr>
                            <a:lstStyle/>
                            <a:p>
                              <a:pPr indent="0" lvl="0" marL="0" marR="0" rtl="0" algn="ctr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r>
                                <a:t/>
                              </a:r>
                              <a:endParaRPr sz="1800">
                                <a:solidFill>
                                  <a:srgbClr val="FFFFFF"/>
                                </a:solidFill>
                                <a:latin typeface="Calibri"/>
                                <a:ea typeface="Calibri"/>
                                <a:cs typeface="Calibri"/>
                                <a:sym typeface="Calibri"/>
                              </a:endParaRPr>
                            </a:p>
                          </p:txBody>
                        </p:sp>
                        <p:cxnSp>
                          <p:nvCxnSpPr>
                            <p:cNvPr id="533" name="Google Shape;533;p23"/>
                            <p:cNvCxnSpPr/>
                            <p:nvPr/>
                          </p:nvCxnSpPr>
                          <p:spPr>
                            <a:xfrm>
                              <a:off x="6192240" y="3835542"/>
                              <a:ext cx="8400" cy="1121400"/>
                            </a:xfrm>
                            <a:prstGeom prst="straightConnector1">
                              <a:avLst/>
                            </a:prstGeom>
                            <a:noFill/>
                            <a:ln cap="flat" cmpd="sng" w="28575">
                              <a:solidFill>
                                <a:srgbClr val="C00000">
                                  <a:alpha val="20000"/>
                                </a:srgbClr>
                              </a:solidFill>
                              <a:prstDash val="solid"/>
                              <a:miter lim="800000"/>
                              <a:headEnd len="sm" w="sm" type="none"/>
                              <a:tailEnd len="sm" w="sm" type="none"/>
                            </a:ln>
                          </p:spPr>
                        </p:cxnSp>
                        <p:sp>
                          <p:nvSpPr>
                            <p:cNvPr id="534" name="Google Shape;534;p23"/>
                            <p:cNvSpPr/>
                            <p:nvPr/>
                          </p:nvSpPr>
                          <p:spPr>
                            <a:xfrm rot="8350457">
                              <a:off x="5713802" y="3658944"/>
                              <a:ext cx="739735" cy="386768"/>
                            </a:xfrm>
                            <a:prstGeom prst="flowChartMagneticDisk">
                              <a:avLst/>
                            </a:prstGeom>
                            <a:solidFill>
                              <a:srgbClr val="FFFFFF"/>
                            </a:solidFill>
                            <a:ln cap="flat" cmpd="sng" w="12700">
                              <a:solidFill>
                                <a:srgbClr val="000000"/>
                              </a:solidFill>
                              <a:prstDash val="solid"/>
                              <a:miter lim="800000"/>
                              <a:headEnd len="sm" w="sm" type="none"/>
                              <a:tailEnd len="sm" w="sm" type="none"/>
                            </a:ln>
                          </p:spPr>
                          <p:txBody>
                            <a:bodyPr anchorCtr="0" anchor="ctr" bIns="45700" lIns="91425" spcFirstLastPara="1" rIns="91425" wrap="square" tIns="45700">
                              <a:noAutofit/>
                            </a:bodyPr>
                            <a:lstStyle/>
                            <a:p>
                              <a:pPr indent="0" lvl="0" marL="0" marR="0" rtl="0" algn="ctr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r>
                                <a:t/>
                              </a:r>
                              <a:endParaRPr sz="1800">
                                <a:solidFill>
                                  <a:srgbClr val="FFFFFF"/>
                                </a:solidFill>
                                <a:latin typeface="Calibri"/>
                                <a:ea typeface="Calibri"/>
                                <a:cs typeface="Calibri"/>
                                <a:sym typeface="Calibri"/>
                              </a:endParaRPr>
                            </a:p>
                          </p:txBody>
                        </p:sp>
                        <p:cxnSp>
                          <p:nvCxnSpPr>
                            <p:cNvPr id="535" name="Google Shape;535;p23"/>
                            <p:cNvCxnSpPr/>
                            <p:nvPr/>
                          </p:nvCxnSpPr>
                          <p:spPr>
                            <a:xfrm flipH="1">
                              <a:off x="6275196" y="3995878"/>
                              <a:ext cx="2145900" cy="14100"/>
                            </a:xfrm>
                            <a:prstGeom prst="straightConnector1">
                              <a:avLst/>
                            </a:prstGeom>
                            <a:noFill/>
                            <a:ln cap="flat" cmpd="sng" w="28575">
                              <a:solidFill>
                                <a:srgbClr val="C00000">
                                  <a:alpha val="20000"/>
                                </a:srgbClr>
                              </a:solidFill>
                              <a:prstDash val="solid"/>
                              <a:miter lim="800000"/>
                              <a:headEnd len="sm" w="sm" type="none"/>
                              <a:tailEnd len="sm" w="sm" type="none"/>
                            </a:ln>
                          </p:spPr>
                        </p:cxnSp>
                        <p:sp>
                          <p:nvSpPr>
                            <p:cNvPr id="536" name="Google Shape;536;p23"/>
                            <p:cNvSpPr/>
                            <p:nvPr/>
                          </p:nvSpPr>
                          <p:spPr>
                            <a:xfrm>
                              <a:off x="8096746" y="3567150"/>
                              <a:ext cx="3192300" cy="1202100"/>
                            </a:xfrm>
                            <a:prstGeom prst="roundRect">
                              <a:avLst>
                                <a:gd fmla="val 16667" name="adj"/>
                              </a:avLst>
                            </a:prstGeom>
                            <a:solidFill>
                              <a:srgbClr val="A5A5A5"/>
                            </a:solidFill>
                            <a:ln cap="flat" cmpd="sng" w="28575">
                              <a:solidFill>
                                <a:srgbClr val="000000"/>
                              </a:solidFill>
                              <a:prstDash val="solid"/>
                              <a:miter lim="800000"/>
                              <a:headEnd len="sm" w="sm" type="none"/>
                              <a:tailEnd len="sm" w="sm" type="none"/>
                            </a:ln>
                          </p:spPr>
                          <p:txBody>
                            <a:bodyPr anchorCtr="0" anchor="ctr" bIns="45700" lIns="91425" spcFirstLastPara="1" rIns="91425" wrap="square" tIns="45700">
                              <a:noAutofit/>
                            </a:bodyPr>
                            <a:lstStyle/>
                            <a:p>
                              <a:pPr indent="0" lvl="0" marL="0" marR="0" rtl="0" algn="ctr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r>
                                <a:t/>
                              </a:r>
                              <a:endParaRPr b="1" sz="800">
                                <a:solidFill>
                                  <a:srgbClr val="FFFFFF"/>
                                </a:solidFill>
                                <a:latin typeface="Calibri"/>
                                <a:ea typeface="Calibri"/>
                                <a:cs typeface="Calibri"/>
                                <a:sym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537" name="Google Shape;537;p23"/>
                          <p:cNvSpPr/>
                          <p:nvPr/>
                        </p:nvSpPr>
                        <p:spPr>
                          <a:xfrm>
                            <a:off x="5833584" y="1351742"/>
                            <a:ext cx="222885" cy="407865"/>
                          </a:xfrm>
                          <a:prstGeom prst="flowChartMagneticDrum">
                            <a:avLst/>
                          </a:prstGeom>
                          <a:solidFill>
                            <a:srgbClr val="000000"/>
                          </a:solidFill>
                          <a:ln cap="flat" cmpd="sng" w="12700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len="sm" w="sm" type="none"/>
                            <a:tailEnd len="sm" w="sm" type="none"/>
                          </a:ln>
                        </p:spPr>
                        <p:txBody>
                          <a:bodyPr anchorCtr="0" anchor="ctr" bIns="45700" lIns="91425" spcFirstLastPara="1" rIns="91425" wrap="square" tIns="45700">
                            <a:noAutofit/>
                          </a:bodyPr>
                          <a:lstStyle/>
                          <a:p>
                            <a:pPr indent="0" lvl="0" marL="0" marR="0" rtl="0" algn="ctr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r>
                              <a:t/>
                            </a:r>
                            <a:endParaRPr sz="1800">
                              <a:solidFill>
                                <a:srgbClr val="FFFFFF"/>
                              </a:solidFill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  <p:cxnSp>
                        <p:nvCxnSpPr>
                          <p:cNvPr id="538" name="Google Shape;538;p23"/>
                          <p:cNvCxnSpPr>
                            <a:endCxn id="539" idx="1"/>
                          </p:cNvCxnSpPr>
                          <p:nvPr/>
                        </p:nvCxnSpPr>
                        <p:spPr>
                          <a:xfrm>
                            <a:off x="3178138" y="5995826"/>
                            <a:ext cx="4524300" cy="8400"/>
                          </a:xfrm>
                          <a:prstGeom prst="straightConnector1">
                            <a:avLst/>
                          </a:prstGeom>
                          <a:noFill/>
                          <a:ln cap="flat" cmpd="sng" w="38100">
                            <a:solidFill>
                              <a:srgbClr val="CC0000"/>
                            </a:solidFill>
                            <a:prstDash val="dot"/>
                            <a:miter lim="800000"/>
                            <a:headEnd len="sm" w="sm" type="none"/>
                            <a:tailEnd len="sm" w="sm" type="none"/>
                          </a:ln>
                        </p:spPr>
                      </p:cxnSp>
                      <p:sp>
                        <p:nvSpPr>
                          <p:cNvPr id="540" name="Google Shape;540;p23"/>
                          <p:cNvSpPr/>
                          <p:nvPr/>
                        </p:nvSpPr>
                        <p:spPr>
                          <a:xfrm rot="-5400000">
                            <a:off x="4474196" y="5655990"/>
                            <a:ext cx="225779" cy="688106"/>
                          </a:xfrm>
                          <a:prstGeom prst="flowChartMagneticDisk">
                            <a:avLst/>
                          </a:prstGeom>
                          <a:solidFill>
                            <a:srgbClr val="000000"/>
                          </a:solidFill>
                          <a:ln cap="flat" cmpd="sng" w="12700">
                            <a:solidFill>
                              <a:srgbClr val="FF0000"/>
                            </a:solidFill>
                            <a:prstDash val="solid"/>
                            <a:miter lim="800000"/>
                            <a:headEnd len="sm" w="sm" type="none"/>
                            <a:tailEnd len="sm" w="sm" type="none"/>
                          </a:ln>
                        </p:spPr>
                        <p:txBody>
                          <a:bodyPr anchorCtr="0" anchor="ctr" bIns="45700" lIns="91425" spcFirstLastPara="1" rIns="91425" wrap="square" tIns="45700">
                            <a:noAutofit/>
                          </a:bodyPr>
                          <a:lstStyle/>
                          <a:p>
                            <a:pPr indent="0" lvl="0" marL="0" marR="0" rtl="0" algn="ctr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r>
                              <a:t/>
                            </a:r>
                            <a:endParaRPr sz="1800">
                              <a:solidFill>
                                <a:srgbClr val="FFFFFF"/>
                              </a:solidFill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  <p:cxnSp>
                        <p:nvCxnSpPr>
                          <p:cNvPr id="541" name="Google Shape;541;p23"/>
                          <p:cNvCxnSpPr>
                            <a:endCxn id="542" idx="1"/>
                          </p:cNvCxnSpPr>
                          <p:nvPr/>
                        </p:nvCxnSpPr>
                        <p:spPr>
                          <a:xfrm flipH="1" rot="10800000">
                            <a:off x="4345922" y="1517529"/>
                            <a:ext cx="3363600" cy="42900"/>
                          </a:xfrm>
                          <a:prstGeom prst="straightConnector1">
                            <a:avLst/>
                          </a:prstGeom>
                          <a:noFill/>
                          <a:ln cap="flat" cmpd="sng" w="38100">
                            <a:solidFill>
                              <a:srgbClr val="CC0000"/>
                            </a:solidFill>
                            <a:prstDash val="dot"/>
                            <a:miter lim="800000"/>
                            <a:headEnd len="sm" w="sm" type="none"/>
                            <a:tailEnd len="sm" w="sm" type="none"/>
                          </a:ln>
                        </p:spPr>
                      </p:cxnSp>
                      <p:sp>
                        <p:nvSpPr>
                          <p:cNvPr id="543" name="Google Shape;543;p23"/>
                          <p:cNvSpPr/>
                          <p:nvPr/>
                        </p:nvSpPr>
                        <p:spPr>
                          <a:xfrm rot="-5400000">
                            <a:off x="1932483" y="5491547"/>
                            <a:ext cx="1608600" cy="1009800"/>
                          </a:xfrm>
                          <a:prstGeom prst="rect">
                            <a:avLst/>
                          </a:prstGeom>
                          <a:solidFill>
                            <a:srgbClr val="3C78D8"/>
                          </a:solidFill>
                          <a:ln cap="flat" cmpd="sng" w="12700">
                            <a:solidFill>
                              <a:srgbClr val="6FA8DC"/>
                            </a:solidFill>
                            <a:prstDash val="solid"/>
                            <a:miter lim="800000"/>
                            <a:headEnd len="sm" w="sm" type="none"/>
                            <a:tailEnd len="sm" w="sm" type="none"/>
                          </a:ln>
                        </p:spPr>
                        <p:txBody>
                          <a:bodyPr anchorCtr="0" anchor="ctr" bIns="45700" lIns="91425" spcFirstLastPara="1" rIns="91425" wrap="square" tIns="45700">
                            <a:noAutofit/>
                          </a:bodyPr>
                          <a:lstStyle/>
                          <a:p>
                            <a:pPr indent="0" lvl="0" marL="0" marR="0" rtl="0" algn="ctr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r>
                              <a:rPr b="1" lang="nl-BE" sz="1400">
                                <a:solidFill>
                                  <a:srgbClr val="FFFFFF"/>
                                </a:solidFill>
                                <a:latin typeface="Calibri"/>
                                <a:ea typeface="Calibri"/>
                                <a:cs typeface="Calibri"/>
                                <a:sym typeface="Calibri"/>
                              </a:rPr>
                              <a:t>Seed Laser</a:t>
                            </a:r>
                            <a:endParaRPr b="1" sz="1400">
                              <a:solidFill>
                                <a:srgbClr val="FFFFFF"/>
                              </a:solidFill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544" name="Google Shape;544;p23"/>
                        <p:cNvCxnSpPr/>
                        <p:nvPr/>
                      </p:nvCxnSpPr>
                      <p:spPr>
                        <a:xfrm>
                          <a:off x="5552762" y="2825384"/>
                          <a:ext cx="417900" cy="0"/>
                        </a:xfrm>
                        <a:prstGeom prst="straightConnector1">
                          <a:avLst/>
                        </a:prstGeom>
                        <a:noFill/>
                        <a:ln cap="flat" cmpd="sng" w="9525">
                          <a:solidFill>
                            <a:srgbClr val="00B050"/>
                          </a:solidFill>
                          <a:prstDash val="solid"/>
                          <a:miter lim="800000"/>
                          <a:headEnd len="sm" w="sm" type="none"/>
                          <a:tailEnd len="sm" w="sm" type="none"/>
                        </a:ln>
                      </p:spPr>
                    </p:cxnSp>
                  </p:grpSp>
                  <p:cxnSp>
                    <p:nvCxnSpPr>
                      <p:cNvPr id="545" name="Google Shape;545;p23"/>
                      <p:cNvCxnSpPr/>
                      <p:nvPr/>
                    </p:nvCxnSpPr>
                    <p:spPr>
                      <a:xfrm>
                        <a:off x="2770428" y="2109252"/>
                        <a:ext cx="133800" cy="10800"/>
                      </a:xfrm>
                      <a:prstGeom prst="straightConnector1">
                        <a:avLst/>
                      </a:prstGeom>
                      <a:noFill/>
                      <a:ln cap="flat" cmpd="sng" w="28575">
                        <a:solidFill>
                          <a:srgbClr val="C00000"/>
                        </a:solidFill>
                        <a:prstDash val="solid"/>
                        <a:miter lim="800000"/>
                        <a:headEnd len="sm" w="sm" type="none"/>
                        <a:tailEnd len="sm" w="sm" type="none"/>
                      </a:ln>
                    </p:spPr>
                  </p:cxnSp>
                </p:grpSp>
                <p:sp>
                  <p:nvSpPr>
                    <p:cNvPr id="546" name="Google Shape;546;p23"/>
                    <p:cNvSpPr txBox="1"/>
                    <p:nvPr/>
                  </p:nvSpPr>
                  <p:spPr>
                    <a:xfrm rot="2205714">
                      <a:off x="6058368" y="1611503"/>
                      <a:ext cx="509281" cy="30648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-BE" sz="95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Piezo</a:t>
                      </a:r>
                      <a:endParaRPr b="1" sz="95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547" name="Google Shape;547;p23"/>
                  <p:cNvSpPr txBox="1"/>
                  <p:nvPr/>
                </p:nvSpPr>
                <p:spPr>
                  <a:xfrm>
                    <a:off x="4877051" y="1040517"/>
                    <a:ext cx="867300" cy="420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nl-BE"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PD amp &amp; switch</a:t>
                    </a:r>
                    <a:endParaRPr sz="11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539" name="Google Shape;539;p23"/>
                <p:cNvSpPr/>
                <p:nvPr/>
              </p:nvSpPr>
              <p:spPr>
                <a:xfrm rot="-2257163">
                  <a:off x="3940056" y="5481145"/>
                  <a:ext cx="250929" cy="102934"/>
                </a:xfrm>
                <a:prstGeom prst="flowChartMagneticDisk">
                  <a:avLst/>
                </a:prstGeom>
                <a:solidFill>
                  <a:srgbClr val="A4C2F4"/>
                </a:solidFill>
                <a:ln cap="flat" cmpd="sng" w="12700">
                  <a:solidFill>
                    <a:srgbClr val="CC0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548" name="Google Shape;548;p23"/>
                <p:cNvCxnSpPr/>
                <p:nvPr/>
              </p:nvCxnSpPr>
              <p:spPr>
                <a:xfrm flipH="1">
                  <a:off x="4062075" y="3289425"/>
                  <a:ext cx="6900" cy="2186700"/>
                </a:xfrm>
                <a:prstGeom prst="straightConnector1">
                  <a:avLst/>
                </a:prstGeom>
                <a:noFill/>
                <a:ln cap="flat" cmpd="sng" w="38100">
                  <a:solidFill>
                    <a:srgbClr val="CC0000"/>
                  </a:solidFill>
                  <a:prstDash val="dot"/>
                  <a:miter lim="800000"/>
                  <a:headEnd len="sm" w="sm" type="none"/>
                  <a:tailEnd len="sm" w="sm" type="none"/>
                </a:ln>
              </p:spPr>
            </p:cxnSp>
            <p:sp>
              <p:nvSpPr>
                <p:cNvPr id="542" name="Google Shape;542;p23"/>
                <p:cNvSpPr/>
                <p:nvPr/>
              </p:nvSpPr>
              <p:spPr>
                <a:xfrm flipH="1" rot="-8542907">
                  <a:off x="3940058" y="3194521"/>
                  <a:ext cx="250928" cy="94961"/>
                </a:xfrm>
                <a:prstGeom prst="flowChartMagneticDisk">
                  <a:avLst/>
                </a:prstGeom>
                <a:solidFill>
                  <a:srgbClr val="A4C2F4"/>
                </a:solidFill>
                <a:ln cap="flat" cmpd="sng" w="12700">
                  <a:solidFill>
                    <a:srgbClr val="CC0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9" name="Google Shape;549;p23"/>
                <p:cNvSpPr/>
                <p:nvPr/>
              </p:nvSpPr>
              <p:spPr>
                <a:xfrm flipH="1" rot="-2700000">
                  <a:off x="1042829" y="3490849"/>
                  <a:ext cx="99841" cy="273653"/>
                </a:xfrm>
                <a:prstGeom prst="flowChartMagneticDrum">
                  <a:avLst/>
                </a:prstGeom>
                <a:solidFill>
                  <a:srgbClr val="FFFFFF"/>
                </a:solidFill>
                <a:ln cap="flat" cmpd="sng" w="12700">
                  <a:solidFill>
                    <a:srgbClr val="6AA84F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0" name="Google Shape;550;p23"/>
                <p:cNvSpPr/>
                <p:nvPr/>
              </p:nvSpPr>
              <p:spPr>
                <a:xfrm rot="2537144">
                  <a:off x="900509" y="4131589"/>
                  <a:ext cx="248322" cy="95970"/>
                </a:xfrm>
                <a:prstGeom prst="flowChartMagneticDisk">
                  <a:avLst/>
                </a:prstGeom>
                <a:solidFill>
                  <a:srgbClr val="FFFFFF"/>
                </a:solidFill>
                <a:ln cap="flat" cmpd="sng" w="12700">
                  <a:solidFill>
                    <a:srgbClr val="6AA84F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551" name="Google Shape;551;p23"/>
                <p:cNvCxnSpPr>
                  <a:stCxn id="549" idx="4"/>
                </p:cNvCxnSpPr>
                <p:nvPr/>
              </p:nvCxnSpPr>
              <p:spPr>
                <a:xfrm>
                  <a:off x="1057451" y="3662974"/>
                  <a:ext cx="0" cy="510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00B050"/>
                  </a:solidFill>
                  <a:prstDash val="solid"/>
                  <a:miter lim="800000"/>
                  <a:headEnd len="sm" w="sm" type="none"/>
                  <a:tailEnd len="med" w="med" type="triangle"/>
                </a:ln>
              </p:spPr>
            </p:cxnSp>
            <p:cxnSp>
              <p:nvCxnSpPr>
                <p:cNvPr id="552" name="Google Shape;552;p23"/>
                <p:cNvCxnSpPr>
                  <a:stCxn id="550" idx="0"/>
                </p:cNvCxnSpPr>
                <p:nvPr/>
              </p:nvCxnSpPr>
              <p:spPr>
                <a:xfrm>
                  <a:off x="1036851" y="4169208"/>
                  <a:ext cx="339600" cy="3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00B050"/>
                  </a:solidFill>
                  <a:prstDash val="solid"/>
                  <a:miter lim="800000"/>
                  <a:headEnd len="sm" w="sm" type="none"/>
                  <a:tailEnd len="med" w="med" type="triangle"/>
                </a:ln>
              </p:spPr>
            </p:cxnSp>
            <p:grpSp>
              <p:nvGrpSpPr>
                <p:cNvPr id="553" name="Google Shape;553;p23"/>
                <p:cNvGrpSpPr/>
                <p:nvPr/>
              </p:nvGrpSpPr>
              <p:grpSpPr>
                <a:xfrm flipH="1" rot="10800000">
                  <a:off x="1273345" y="3759737"/>
                  <a:ext cx="290425" cy="539935"/>
                  <a:chOff x="3570423" y="2451810"/>
                  <a:chExt cx="236407" cy="366704"/>
                </a:xfrm>
              </p:grpSpPr>
              <p:sp>
                <p:nvSpPr>
                  <p:cNvPr id="554" name="Google Shape;554;p23"/>
                  <p:cNvSpPr/>
                  <p:nvPr/>
                </p:nvSpPr>
                <p:spPr>
                  <a:xfrm rot="-8067110">
                    <a:off x="3624381" y="2510592"/>
                    <a:ext cx="189650" cy="59443"/>
                  </a:xfrm>
                  <a:prstGeom prst="flowChartMagneticDisk">
                    <a:avLst/>
                  </a:prstGeom>
                  <a:solidFill>
                    <a:srgbClr val="FFFFFF"/>
                  </a:solidFill>
                  <a:ln cap="flat" cmpd="sng" w="12700">
                    <a:solidFill>
                      <a:srgbClr val="6AA84F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5" name="Google Shape;555;p23"/>
                  <p:cNvSpPr/>
                  <p:nvPr/>
                </p:nvSpPr>
                <p:spPr>
                  <a:xfrm rot="1311752">
                    <a:off x="3574671" y="2725897"/>
                    <a:ext cx="189650" cy="59443"/>
                  </a:xfrm>
                  <a:prstGeom prst="flowChartMagneticDisk">
                    <a:avLst/>
                  </a:prstGeom>
                  <a:solidFill>
                    <a:srgbClr val="FFFFFF"/>
                  </a:solidFill>
                  <a:ln cap="flat" cmpd="sng" w="12700">
                    <a:solidFill>
                      <a:srgbClr val="6AA84F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cxnSp>
              <p:nvCxnSpPr>
                <p:cNvPr id="556" name="Google Shape;556;p23"/>
                <p:cNvCxnSpPr/>
                <p:nvPr/>
              </p:nvCxnSpPr>
              <p:spPr>
                <a:xfrm flipH="1" rot="10800000">
                  <a:off x="166550" y="3647175"/>
                  <a:ext cx="870300" cy="60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00B050"/>
                  </a:solidFill>
                  <a:prstDash val="solid"/>
                  <a:miter lim="800000"/>
                  <a:headEnd len="sm" w="sm" type="none"/>
                  <a:tailEnd len="med" w="med" type="triangle"/>
                </a:ln>
              </p:spPr>
            </p:cxnSp>
            <p:sp>
              <p:nvSpPr>
                <p:cNvPr id="557" name="Google Shape;557;p23"/>
                <p:cNvSpPr txBox="1"/>
                <p:nvPr/>
              </p:nvSpPr>
              <p:spPr>
                <a:xfrm>
                  <a:off x="183775" y="3354975"/>
                  <a:ext cx="720000" cy="229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nl-BE">
                      <a:solidFill>
                        <a:srgbClr val="00FF00"/>
                      </a:solidFill>
                    </a:rPr>
                    <a:t>pump</a:t>
                  </a:r>
                  <a:endParaRPr>
                    <a:solidFill>
                      <a:srgbClr val="00FF00"/>
                    </a:solidFill>
                  </a:endParaRPr>
                </a:p>
              </p:txBody>
            </p:sp>
          </p:grpSp>
          <p:sp>
            <p:nvSpPr>
              <p:cNvPr id="558" name="Google Shape;558;p23"/>
              <p:cNvSpPr txBox="1"/>
              <p:nvPr/>
            </p:nvSpPr>
            <p:spPr>
              <a:xfrm>
                <a:off x="10194479" y="-240545"/>
                <a:ext cx="804000" cy="28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BE"/>
                  <a:t>Output</a:t>
                </a:r>
                <a:endParaRPr/>
              </a:p>
            </p:txBody>
          </p:sp>
        </p:grpSp>
        <p:sp>
          <p:nvSpPr>
            <p:cNvPr id="559" name="Google Shape;559;p23"/>
            <p:cNvSpPr/>
            <p:nvPr/>
          </p:nvSpPr>
          <p:spPr>
            <a:xfrm rot="-5400000">
              <a:off x="10321115" y="2442424"/>
              <a:ext cx="103337" cy="252384"/>
            </a:xfrm>
            <a:prstGeom prst="flowChartMagneticDisk">
              <a:avLst/>
            </a:prstGeom>
            <a:solidFill>
              <a:srgbClr val="000000"/>
            </a:solidFill>
            <a:ln cap="flat" cmpd="sng" w="1270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60" name="Google Shape;56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8078" y="255194"/>
            <a:ext cx="4993204" cy="3330027"/>
          </a:xfrm>
          <a:prstGeom prst="rect">
            <a:avLst/>
          </a:prstGeom>
          <a:noFill/>
          <a:ln cap="flat" cmpd="sng" w="3810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61" name="Google Shape;561;p23"/>
          <p:cNvSpPr/>
          <p:nvPr/>
        </p:nvSpPr>
        <p:spPr>
          <a:xfrm>
            <a:off x="1990775" y="4832025"/>
            <a:ext cx="992400" cy="1227300"/>
          </a:xfrm>
          <a:prstGeom prst="ellipse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23"/>
          <p:cNvSpPr/>
          <p:nvPr/>
        </p:nvSpPr>
        <p:spPr>
          <a:xfrm>
            <a:off x="87600" y="2289150"/>
            <a:ext cx="5233500" cy="3873900"/>
          </a:xfrm>
          <a:prstGeom prst="rect">
            <a:avLst/>
          </a:prstGeom>
          <a:noFill/>
          <a:ln cap="flat" cmpd="sng" w="3810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23"/>
          <p:cNvSpPr/>
          <p:nvPr/>
        </p:nvSpPr>
        <p:spPr>
          <a:xfrm rot="-5400000">
            <a:off x="4529676" y="5316072"/>
            <a:ext cx="119095" cy="335671"/>
          </a:xfrm>
          <a:prstGeom prst="flowChartMagneticDisk">
            <a:avLst/>
          </a:prstGeom>
          <a:solidFill>
            <a:srgbClr val="00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4"/>
          <p:cNvSpPr txBox="1"/>
          <p:nvPr>
            <p:ph idx="12" type="sldNum"/>
          </p:nvPr>
        </p:nvSpPr>
        <p:spPr>
          <a:xfrm>
            <a:off x="768000" y="6210000"/>
            <a:ext cx="864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570" name="Google Shape;570;p24"/>
          <p:cNvSpPr txBox="1"/>
          <p:nvPr>
            <p:ph idx="1" type="body"/>
          </p:nvPr>
        </p:nvSpPr>
        <p:spPr>
          <a:xfrm>
            <a:off x="768450" y="1232849"/>
            <a:ext cx="7232700" cy="1938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1" marL="3600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BE" sz="2000"/>
              <a:t>Maximizing transmission efficiency up MR-TOF MS</a:t>
            </a:r>
            <a:endParaRPr sz="2000"/>
          </a:p>
          <a:p>
            <a:pPr indent="-355600" lvl="1" marL="3600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BE" sz="2000"/>
              <a:t>Injecting the beam in the MR-TOF MS</a:t>
            </a:r>
            <a:endParaRPr sz="2000"/>
          </a:p>
          <a:p>
            <a:pPr indent="-355600" lvl="1" marL="3600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BE" sz="2000"/>
              <a:t>Coupling the gas cell and the laser system with the setup</a:t>
            </a:r>
            <a:endParaRPr sz="2000"/>
          </a:p>
          <a:p>
            <a:pPr indent="-355600" lvl="1" marL="3600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BE" sz="2000"/>
              <a:t>Tests with laser ions</a:t>
            </a:r>
            <a:endParaRPr sz="2000"/>
          </a:p>
        </p:txBody>
      </p:sp>
      <p:sp>
        <p:nvSpPr>
          <p:cNvPr id="571" name="Google Shape;571;p24"/>
          <p:cNvSpPr txBox="1"/>
          <p:nvPr>
            <p:ph type="title"/>
          </p:nvPr>
        </p:nvSpPr>
        <p:spPr>
          <a:xfrm>
            <a:off x="768000" y="216000"/>
            <a:ext cx="10655700" cy="1152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Outlook (</a:t>
            </a:r>
            <a:r>
              <a:rPr lang="nl-BE"/>
              <a:t>LPC)</a:t>
            </a:r>
            <a:endParaRPr/>
          </a:p>
        </p:txBody>
      </p:sp>
      <p:pic>
        <p:nvPicPr>
          <p:cNvPr id="572" name="Google Shape;57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001" y="3325523"/>
            <a:ext cx="4278525" cy="285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5301" y="3325511"/>
            <a:ext cx="4278525" cy="2852372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24"/>
          <p:cNvSpPr txBox="1"/>
          <p:nvPr>
            <p:ph idx="10" type="dt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18/03/2021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5"/>
          <p:cNvSpPr txBox="1"/>
          <p:nvPr>
            <p:ph idx="12" type="sldNum"/>
          </p:nvPr>
        </p:nvSpPr>
        <p:spPr>
          <a:xfrm>
            <a:off x="768000" y="6210000"/>
            <a:ext cx="864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581" name="Google Shape;581;p25"/>
          <p:cNvSpPr txBox="1"/>
          <p:nvPr>
            <p:ph type="title"/>
          </p:nvPr>
        </p:nvSpPr>
        <p:spPr>
          <a:xfrm>
            <a:off x="181850" y="216000"/>
            <a:ext cx="2371500" cy="4485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Thank you for you attention!</a:t>
            </a:r>
            <a:endParaRPr/>
          </a:p>
        </p:txBody>
      </p:sp>
      <p:pic>
        <p:nvPicPr>
          <p:cNvPr id="582" name="Google Shape;58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2725" y="117625"/>
            <a:ext cx="4504026" cy="6005376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25"/>
          <p:cNvSpPr txBox="1"/>
          <p:nvPr>
            <p:ph idx="10" type="dt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18/03/2021</a:t>
            </a:r>
            <a:endParaRPr/>
          </a:p>
        </p:txBody>
      </p:sp>
      <p:pic>
        <p:nvPicPr>
          <p:cNvPr id="584" name="Google Shape;58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3860950" y="116413"/>
            <a:ext cx="3379375" cy="6007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26"/>
          <p:cNvSpPr txBox="1"/>
          <p:nvPr>
            <p:ph idx="12" type="sldNum"/>
          </p:nvPr>
        </p:nvSpPr>
        <p:spPr>
          <a:xfrm>
            <a:off x="768000" y="6210000"/>
            <a:ext cx="864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591" name="Google Shape;591;p26"/>
          <p:cNvSpPr txBox="1"/>
          <p:nvPr>
            <p:ph idx="1" type="body"/>
          </p:nvPr>
        </p:nvSpPr>
        <p:spPr>
          <a:xfrm>
            <a:off x="768351" y="1655999"/>
            <a:ext cx="10655100" cy="4392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333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26"/>
          <p:cNvSpPr txBox="1"/>
          <p:nvPr>
            <p:ph type="title"/>
          </p:nvPr>
        </p:nvSpPr>
        <p:spPr>
          <a:xfrm>
            <a:off x="768000" y="216000"/>
            <a:ext cx="10655700" cy="1152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GISELE laboratory</a:t>
            </a:r>
            <a:endParaRPr/>
          </a:p>
        </p:txBody>
      </p:sp>
      <p:pic>
        <p:nvPicPr>
          <p:cNvPr id="593" name="Google Shape;59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2900" y="1110675"/>
            <a:ext cx="8341562" cy="5012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27"/>
          <p:cNvGrpSpPr/>
          <p:nvPr/>
        </p:nvGrpSpPr>
        <p:grpSpPr>
          <a:xfrm>
            <a:off x="3877286" y="427621"/>
            <a:ext cx="3695568" cy="2005435"/>
            <a:chOff x="574671" y="3252931"/>
            <a:chExt cx="4007774" cy="2261684"/>
          </a:xfrm>
        </p:grpSpPr>
        <p:grpSp>
          <p:nvGrpSpPr>
            <p:cNvPr id="600" name="Google Shape;600;p27"/>
            <p:cNvGrpSpPr/>
            <p:nvPr/>
          </p:nvGrpSpPr>
          <p:grpSpPr>
            <a:xfrm>
              <a:off x="574671" y="3252931"/>
              <a:ext cx="4007774" cy="2261684"/>
              <a:chOff x="-176625" y="3372450"/>
              <a:chExt cx="3423400" cy="1872875"/>
            </a:xfrm>
          </p:grpSpPr>
          <p:pic>
            <p:nvPicPr>
              <p:cNvPr id="601" name="Google Shape;601;p27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-176625" y="3372450"/>
                <a:ext cx="3423400" cy="18728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02" name="Google Shape;602;p27"/>
              <p:cNvSpPr txBox="1"/>
              <p:nvPr/>
            </p:nvSpPr>
            <p:spPr>
              <a:xfrm>
                <a:off x="493550" y="3475275"/>
                <a:ext cx="585900" cy="52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BE"/>
                  <a:t>[8]</a:t>
                </a:r>
                <a:endParaRPr/>
              </a:p>
            </p:txBody>
          </p:sp>
        </p:grpSp>
        <p:sp>
          <p:nvSpPr>
            <p:cNvPr id="603" name="Google Shape;603;p27"/>
            <p:cNvSpPr txBox="1"/>
            <p:nvPr/>
          </p:nvSpPr>
          <p:spPr>
            <a:xfrm>
              <a:off x="1952527" y="4782155"/>
              <a:ext cx="2475300" cy="43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nl-BE"/>
                <a:t>A</a:t>
              </a:r>
              <a:r>
                <a:rPr baseline="-25000" i="1" lang="nl-BE"/>
                <a:t>ki</a:t>
              </a:r>
              <a:r>
                <a:rPr lang="nl-BE"/>
                <a:t> = 1.73e+8 s</a:t>
              </a:r>
              <a:r>
                <a:rPr baseline="30000" lang="nl-BE"/>
                <a:t>-1</a:t>
              </a:r>
              <a:endParaRPr baseline="30000"/>
            </a:p>
          </p:txBody>
        </p:sp>
      </p:grpSp>
      <p:pic>
        <p:nvPicPr>
          <p:cNvPr id="604" name="Google Shape;604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0350" y="1824475"/>
            <a:ext cx="4254576" cy="1881676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27"/>
          <p:cNvSpPr txBox="1"/>
          <p:nvPr>
            <p:ph idx="12" type="sldNum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606" name="Google Shape;606;p27"/>
          <p:cNvSpPr txBox="1"/>
          <p:nvPr>
            <p:ph type="title"/>
          </p:nvPr>
        </p:nvSpPr>
        <p:spPr>
          <a:xfrm>
            <a:off x="576000" y="207025"/>
            <a:ext cx="3869400" cy="11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GISELE </a:t>
            </a:r>
            <a:r>
              <a:rPr lang="nl-BE"/>
              <a:t>Results</a:t>
            </a:r>
            <a:endParaRPr/>
          </a:p>
        </p:txBody>
      </p:sp>
      <p:sp>
        <p:nvSpPr>
          <p:cNvPr id="607" name="Google Shape;607;p27"/>
          <p:cNvSpPr txBox="1"/>
          <p:nvPr>
            <p:ph idx="1" type="body"/>
          </p:nvPr>
        </p:nvSpPr>
        <p:spPr>
          <a:xfrm>
            <a:off x="576000" y="1266500"/>
            <a:ext cx="34233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269999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nl-BE"/>
              <a:t>Improved FWHM</a:t>
            </a:r>
            <a:endParaRPr/>
          </a:p>
        </p:txBody>
      </p:sp>
      <p:sp>
        <p:nvSpPr>
          <p:cNvPr id="608" name="Google Shape;608;p27"/>
          <p:cNvSpPr txBox="1"/>
          <p:nvPr/>
        </p:nvSpPr>
        <p:spPr>
          <a:xfrm>
            <a:off x="8680200" y="4090500"/>
            <a:ext cx="3493800" cy="81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69999" lvl="2" marL="269999" marR="0" rtl="0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</a:pPr>
            <a:r>
              <a:rPr b="1" i="0" lang="nl-BE" sz="1600" u="none" cap="none" strike="noStrike">
                <a:solidFill>
                  <a:srgbClr val="6AA84F"/>
                </a:solidFill>
              </a:rPr>
              <a:t>FWHM</a:t>
            </a:r>
            <a:r>
              <a:rPr b="1" i="0" lang="nl-BE" sz="700" u="none" cap="none" strike="noStrike">
                <a:solidFill>
                  <a:srgbClr val="6AA84F"/>
                </a:solidFill>
              </a:rPr>
              <a:t>170Er</a:t>
            </a:r>
            <a:r>
              <a:rPr b="0" i="0" lang="nl-BE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nl-BE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 13.4±0.5 GHz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9999" lvl="2" marL="269999" marR="0" rtl="0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■"/>
            </a:pPr>
            <a:r>
              <a:rPr b="1" i="0" lang="nl-BE" sz="1600" u="none" cap="none" strike="noStrike">
                <a:solidFill>
                  <a:srgbClr val="E69138"/>
                </a:solidFill>
              </a:rPr>
              <a:t>FWHM</a:t>
            </a:r>
            <a:r>
              <a:rPr b="1" i="0" lang="nl-BE" sz="700" u="none" cap="none" strike="noStrike">
                <a:solidFill>
                  <a:srgbClr val="E69138"/>
                </a:solidFill>
              </a:rPr>
              <a:t>170Er</a:t>
            </a:r>
            <a:r>
              <a:rPr b="0" i="0" lang="nl-BE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nl-BE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 3±0.1 GHz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2" marL="719999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nl-BE" sz="1700"/>
              <a:t>P</a:t>
            </a:r>
            <a:r>
              <a:rPr baseline="-25000" lang="nl-BE" sz="1700"/>
              <a:t>ex</a:t>
            </a:r>
            <a:r>
              <a:rPr lang="nl-BE" sz="1700"/>
              <a:t> = 1 - 1.5 mW </a:t>
            </a:r>
            <a:endParaRPr sz="1700"/>
          </a:p>
          <a:p>
            <a:pPr indent="0" lvl="0" marL="5400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700"/>
              <a:t>(P</a:t>
            </a:r>
            <a:r>
              <a:rPr baseline="-25000" lang="nl-BE" sz="1700"/>
              <a:t>sat</a:t>
            </a:r>
            <a:r>
              <a:rPr lang="nl-BE" sz="1700"/>
              <a:t>⪬1.5 mW)</a:t>
            </a:r>
            <a:endParaRPr sz="1600"/>
          </a:p>
        </p:txBody>
      </p:sp>
      <p:grpSp>
        <p:nvGrpSpPr>
          <p:cNvPr id="609" name="Google Shape;609;p27"/>
          <p:cNvGrpSpPr/>
          <p:nvPr/>
        </p:nvGrpSpPr>
        <p:grpSpPr>
          <a:xfrm>
            <a:off x="7608724" y="78500"/>
            <a:ext cx="4408166" cy="2703674"/>
            <a:chOff x="7584267" y="-12"/>
            <a:chExt cx="4663739" cy="2869838"/>
          </a:xfrm>
        </p:grpSpPr>
        <p:grpSp>
          <p:nvGrpSpPr>
            <p:cNvPr id="610" name="Google Shape;610;p27"/>
            <p:cNvGrpSpPr/>
            <p:nvPr/>
          </p:nvGrpSpPr>
          <p:grpSpPr>
            <a:xfrm>
              <a:off x="7584267" y="4"/>
              <a:ext cx="4663739" cy="2869822"/>
              <a:chOff x="8636900" y="4136775"/>
              <a:chExt cx="3219925" cy="2124849"/>
            </a:xfrm>
          </p:grpSpPr>
          <p:pic>
            <p:nvPicPr>
              <p:cNvPr id="611" name="Google Shape;611;p27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8636900" y="4136775"/>
                <a:ext cx="3219925" cy="212484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12" name="Google Shape;612;p27"/>
              <p:cNvSpPr/>
              <p:nvPr/>
            </p:nvSpPr>
            <p:spPr>
              <a:xfrm>
                <a:off x="10596525" y="5255775"/>
                <a:ext cx="352000" cy="740425"/>
              </a:xfrm>
              <a:custGeom>
                <a:rect b="b" l="l" r="r" t="t"/>
                <a:pathLst>
                  <a:path extrusionOk="0" h="29617" w="14080">
                    <a:moveTo>
                      <a:pt x="0" y="29617"/>
                    </a:moveTo>
                    <a:lnTo>
                      <a:pt x="14080" y="29617"/>
                    </a:lnTo>
                    <a:lnTo>
                      <a:pt x="14080" y="16022"/>
                    </a:lnTo>
                    <a:lnTo>
                      <a:pt x="6797" y="0"/>
                    </a:lnTo>
                    <a:lnTo>
                      <a:pt x="0" y="14080"/>
                    </a:lnTo>
                    <a:close/>
                  </a:path>
                </a:pathLst>
              </a:custGeom>
              <a:solidFill>
                <a:srgbClr val="6D9EEB"/>
              </a:solidFill>
              <a:ln cap="flat" cmpd="sng" w="9525">
                <a:solidFill>
                  <a:srgbClr val="6D9EE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3" name="Google Shape;613;p27"/>
            <p:cNvSpPr txBox="1"/>
            <p:nvPr/>
          </p:nvSpPr>
          <p:spPr>
            <a:xfrm>
              <a:off x="8659351" y="258488"/>
              <a:ext cx="770700" cy="33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baseline="30000" i="0" lang="nl-BE" sz="2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166</a:t>
              </a:r>
              <a:r>
                <a:rPr b="1" i="0" lang="nl-BE" sz="2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Er</a:t>
              </a:r>
              <a:endParaRPr b="1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7"/>
            <p:cNvSpPr txBox="1"/>
            <p:nvPr/>
          </p:nvSpPr>
          <p:spPr>
            <a:xfrm>
              <a:off x="9530788" y="-12"/>
              <a:ext cx="770700" cy="33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baseline="30000" i="0" lang="nl-BE" sz="2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16</a:t>
              </a:r>
              <a:r>
                <a:rPr b="1" baseline="30000" lang="nl-BE" sz="2000"/>
                <a:t>7</a:t>
              </a:r>
              <a:r>
                <a:rPr b="1" i="0" lang="nl-BE" sz="2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Er</a:t>
              </a:r>
              <a:endParaRPr b="1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7"/>
            <p:cNvSpPr txBox="1"/>
            <p:nvPr/>
          </p:nvSpPr>
          <p:spPr>
            <a:xfrm>
              <a:off x="10009526" y="376488"/>
              <a:ext cx="770700" cy="33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baseline="30000" i="0" lang="nl-BE" sz="2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16</a:t>
              </a:r>
              <a:r>
                <a:rPr b="1" baseline="30000" lang="nl-BE" sz="2000"/>
                <a:t>8</a:t>
              </a:r>
              <a:r>
                <a:rPr b="1" i="0" lang="nl-BE" sz="2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Er</a:t>
              </a:r>
              <a:endParaRPr b="1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7"/>
            <p:cNvSpPr txBox="1"/>
            <p:nvPr/>
          </p:nvSpPr>
          <p:spPr>
            <a:xfrm>
              <a:off x="10615001" y="1126138"/>
              <a:ext cx="770700" cy="33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baseline="30000" i="0" lang="nl-BE" sz="2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r>
                <a:rPr b="1" baseline="30000" lang="nl-BE" sz="2000"/>
                <a:t>70</a:t>
              </a:r>
              <a:r>
                <a:rPr b="1" i="0" lang="nl-BE" sz="2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Er</a:t>
              </a:r>
              <a:endParaRPr b="1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7" name="Google Shape;617;p27"/>
          <p:cNvSpPr txBox="1"/>
          <p:nvPr/>
        </p:nvSpPr>
        <p:spPr>
          <a:xfrm>
            <a:off x="0" y="5957025"/>
            <a:ext cx="7063500" cy="25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800"/>
              <a:t>[8] </a:t>
            </a:r>
            <a:r>
              <a:rPr lang="nl-BE" sz="800">
                <a:solidFill>
                  <a:schemeClr val="dk1"/>
                </a:solidFill>
              </a:rPr>
              <a:t>D. Studer. Masters thesis. Johannes Gutenber-Universitaet Mainz (2015)</a:t>
            </a:r>
            <a:endParaRPr sz="800"/>
          </a:p>
        </p:txBody>
      </p:sp>
      <p:grpSp>
        <p:nvGrpSpPr>
          <p:cNvPr id="618" name="Google Shape;618;p27"/>
          <p:cNvGrpSpPr/>
          <p:nvPr/>
        </p:nvGrpSpPr>
        <p:grpSpPr>
          <a:xfrm>
            <a:off x="4927825" y="3300500"/>
            <a:ext cx="3823026" cy="2703627"/>
            <a:chOff x="8193875" y="3506375"/>
            <a:chExt cx="3823026" cy="2703627"/>
          </a:xfrm>
        </p:grpSpPr>
        <p:pic>
          <p:nvPicPr>
            <p:cNvPr id="619" name="Google Shape;619;p2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193875" y="3506375"/>
              <a:ext cx="3823026" cy="270362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20" name="Google Shape;620;p27"/>
            <p:cNvCxnSpPr>
              <a:stCxn id="621" idx="1"/>
            </p:cNvCxnSpPr>
            <p:nvPr/>
          </p:nvCxnSpPr>
          <p:spPr>
            <a:xfrm flipH="1">
              <a:off x="10740100" y="3961650"/>
              <a:ext cx="288300" cy="1650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622" name="Google Shape;622;p27"/>
            <p:cNvCxnSpPr/>
            <p:nvPr/>
          </p:nvCxnSpPr>
          <p:spPr>
            <a:xfrm flipH="1" rot="10800000">
              <a:off x="9359663" y="4084638"/>
              <a:ext cx="906300" cy="453000"/>
            </a:xfrm>
            <a:prstGeom prst="straightConnector1">
              <a:avLst/>
            </a:prstGeom>
            <a:noFill/>
            <a:ln cap="flat" cmpd="sng" w="9525">
              <a:solidFill>
                <a:srgbClr val="00FF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621" name="Google Shape;621;p27"/>
            <p:cNvSpPr txBox="1"/>
            <p:nvPr/>
          </p:nvSpPr>
          <p:spPr>
            <a:xfrm>
              <a:off x="11028400" y="3782850"/>
              <a:ext cx="906300" cy="35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BE"/>
                <a:t>90 cps</a:t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27"/>
            <p:cNvSpPr txBox="1"/>
            <p:nvPr/>
          </p:nvSpPr>
          <p:spPr>
            <a:xfrm>
              <a:off x="8760925" y="4497875"/>
              <a:ext cx="751800" cy="30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BE"/>
                <a:t>5 cps</a:t>
              </a:r>
              <a:endParaRPr/>
            </a:p>
          </p:txBody>
        </p:sp>
      </p:grpSp>
      <p:sp>
        <p:nvSpPr>
          <p:cNvPr id="624" name="Google Shape;624;p27"/>
          <p:cNvSpPr txBox="1"/>
          <p:nvPr>
            <p:ph idx="11" type="ftr"/>
          </p:nvPr>
        </p:nvSpPr>
        <p:spPr>
          <a:xfrm>
            <a:off x="5926525" y="6210000"/>
            <a:ext cx="50355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00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Faculty of Science, IKS, Nuclear and Radiation Physics</a:t>
            </a:r>
            <a:endParaRPr/>
          </a:p>
        </p:txBody>
      </p:sp>
      <p:sp>
        <p:nvSpPr>
          <p:cNvPr id="625" name="Google Shape;625;p27"/>
          <p:cNvSpPr txBox="1"/>
          <p:nvPr>
            <p:ph idx="10" type="dt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18/03/2021</a:t>
            </a:r>
            <a:endParaRPr/>
          </a:p>
        </p:txBody>
      </p:sp>
      <p:pic>
        <p:nvPicPr>
          <p:cNvPr id="626" name="Google Shape;626;p27"/>
          <p:cNvPicPr preferRelativeResize="0"/>
          <p:nvPr/>
        </p:nvPicPr>
        <p:blipFill rotWithShape="1">
          <a:blip r:embed="rId7">
            <a:alphaModFix/>
          </a:blip>
          <a:srcRect b="0" l="-3605" r="0" t="46340"/>
          <a:stretch/>
        </p:blipFill>
        <p:spPr>
          <a:xfrm>
            <a:off x="441350" y="3507636"/>
            <a:ext cx="3493801" cy="2412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1" name="Google Shape;631;p28"/>
          <p:cNvGrpSpPr/>
          <p:nvPr/>
        </p:nvGrpSpPr>
        <p:grpSpPr>
          <a:xfrm>
            <a:off x="4072961" y="432196"/>
            <a:ext cx="3695568" cy="2005435"/>
            <a:chOff x="574671" y="3252931"/>
            <a:chExt cx="4007774" cy="2261684"/>
          </a:xfrm>
        </p:grpSpPr>
        <p:grpSp>
          <p:nvGrpSpPr>
            <p:cNvPr id="632" name="Google Shape;632;p28"/>
            <p:cNvGrpSpPr/>
            <p:nvPr/>
          </p:nvGrpSpPr>
          <p:grpSpPr>
            <a:xfrm>
              <a:off x="574671" y="3252931"/>
              <a:ext cx="4007774" cy="2261684"/>
              <a:chOff x="-176625" y="3372450"/>
              <a:chExt cx="3423400" cy="1872875"/>
            </a:xfrm>
          </p:grpSpPr>
          <p:pic>
            <p:nvPicPr>
              <p:cNvPr id="633" name="Google Shape;633;p28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-176625" y="3372450"/>
                <a:ext cx="3423400" cy="18728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34" name="Google Shape;634;p28"/>
              <p:cNvSpPr txBox="1"/>
              <p:nvPr/>
            </p:nvSpPr>
            <p:spPr>
              <a:xfrm>
                <a:off x="493550" y="3475275"/>
                <a:ext cx="585900" cy="52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BE"/>
                  <a:t>[8]</a:t>
                </a:r>
                <a:endParaRPr/>
              </a:p>
            </p:txBody>
          </p:sp>
        </p:grpSp>
        <p:sp>
          <p:nvSpPr>
            <p:cNvPr id="635" name="Google Shape;635;p28"/>
            <p:cNvSpPr txBox="1"/>
            <p:nvPr/>
          </p:nvSpPr>
          <p:spPr>
            <a:xfrm>
              <a:off x="1952527" y="4782155"/>
              <a:ext cx="2475300" cy="43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nl-BE"/>
                <a:t>A</a:t>
              </a:r>
              <a:r>
                <a:rPr baseline="-25000" i="1" lang="nl-BE"/>
                <a:t>ki</a:t>
              </a:r>
              <a:r>
                <a:rPr lang="nl-BE"/>
                <a:t> = 1.73e+8 s</a:t>
              </a:r>
              <a:r>
                <a:rPr baseline="30000" lang="nl-BE"/>
                <a:t>-1</a:t>
              </a:r>
              <a:endParaRPr baseline="30000"/>
            </a:p>
          </p:txBody>
        </p:sp>
      </p:grpSp>
      <p:sp>
        <p:nvSpPr>
          <p:cNvPr id="636" name="Google Shape;636;p28"/>
          <p:cNvSpPr txBox="1"/>
          <p:nvPr>
            <p:ph idx="1" type="body"/>
          </p:nvPr>
        </p:nvSpPr>
        <p:spPr>
          <a:xfrm>
            <a:off x="576000" y="1412525"/>
            <a:ext cx="38694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269999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nl-BE" sz="2000"/>
              <a:t>Er I RIS (IS measurements)</a:t>
            </a:r>
            <a:endParaRPr sz="2000"/>
          </a:p>
          <a:p>
            <a:pPr indent="-228600" lvl="1" marL="54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nl-BE" sz="1800"/>
              <a:t>Measurable influence from neighboring peaks</a:t>
            </a:r>
            <a:endParaRPr sz="1800"/>
          </a:p>
          <a:p>
            <a:pPr indent="-228600" lvl="1" marL="54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nl-BE" sz="1800"/>
              <a:t>No normalization on power</a:t>
            </a:r>
            <a:endParaRPr sz="1800"/>
          </a:p>
          <a:p>
            <a:pPr indent="-228600" lvl="1" marL="54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nl-BE" sz="1800"/>
              <a:t>Varying linewidth 𝝙𝜆 during the scan</a:t>
            </a:r>
            <a:endParaRPr sz="1800"/>
          </a:p>
        </p:txBody>
      </p:sp>
      <p:pic>
        <p:nvPicPr>
          <p:cNvPr id="637" name="Google Shape;63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6972" y="207036"/>
            <a:ext cx="3385200" cy="18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28"/>
          <p:cNvSpPr txBox="1"/>
          <p:nvPr/>
        </p:nvSpPr>
        <p:spPr>
          <a:xfrm>
            <a:off x="519996" y="6209995"/>
            <a:ext cx="64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nl-BE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28"/>
          <p:cNvSpPr txBox="1"/>
          <p:nvPr/>
        </p:nvSpPr>
        <p:spPr>
          <a:xfrm>
            <a:off x="-56004" y="5889008"/>
            <a:ext cx="8812200" cy="2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0" name="Google Shape;640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85096" y="3032820"/>
            <a:ext cx="4462075" cy="3111201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28"/>
          <p:cNvSpPr txBox="1"/>
          <p:nvPr/>
        </p:nvSpPr>
        <p:spPr>
          <a:xfrm>
            <a:off x="0" y="5948400"/>
            <a:ext cx="7584300" cy="2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nl-BE" sz="900" u="none" cap="none" strike="noStrike"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nl-BE" sz="900"/>
              <a:t>9</a:t>
            </a:r>
            <a:r>
              <a:rPr b="0" i="0" lang="nl-BE" sz="900" u="none" cap="none" strike="noStrike">
                <a:latin typeface="Arial"/>
                <a:ea typeface="Arial"/>
                <a:cs typeface="Arial"/>
                <a:sym typeface="Arial"/>
              </a:rPr>
              <a:t>] Albert Frisch et al. Phys. Rev.  A88.3  (Sept.  2013),  p.  032508. doi:10.1103/PhysRevA.88.032508</a:t>
            </a:r>
            <a:endParaRPr b="0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28"/>
          <p:cNvSpPr txBox="1"/>
          <p:nvPr/>
        </p:nvSpPr>
        <p:spPr>
          <a:xfrm>
            <a:off x="5977596" y="6209995"/>
            <a:ext cx="49932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000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nl-BE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Faculty of Science, IKS, Nuclear and Radiation Physics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43" name="Google Shape;643;p28"/>
          <p:cNvGraphicFramePr/>
          <p:nvPr/>
        </p:nvGraphicFramePr>
        <p:xfrm>
          <a:off x="2926925" y="3675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{0B3367D6-90B6-4F8A-904F-6075137288A3}</a:tableStyleId>
              </a:tblPr>
              <a:tblGrid>
                <a:gridCol w="1256125"/>
                <a:gridCol w="827750"/>
                <a:gridCol w="1113600"/>
                <a:gridCol w="382850"/>
                <a:gridCol w="1077050"/>
              </a:tblGrid>
              <a:tr h="409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91425" marB="91425" marR="91425" marL="91425"/>
                </a:tc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-BE" sz="1100"/>
                        <a:t>Thin + Thick etalon</a:t>
                      </a:r>
                      <a:endParaRPr b="1" sz="1100"/>
                    </a:p>
                  </a:txBody>
                  <a:tcPr marT="91425" marB="91425" marR="91425" marL="91425" anchor="ctr"/>
                </a:tc>
                <a:tc hMerge="1"/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-BE" sz="1100"/>
                        <a:t>[9]</a:t>
                      </a:r>
                      <a:endParaRPr b="1" sz="1100"/>
                    </a:p>
                  </a:txBody>
                  <a:tcPr marT="91425" marB="91425" marR="91425" marL="91425" anchor="ctr"/>
                </a:tc>
              </a:tr>
              <a:tr h="79900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-BE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𝛥𝛎(</a:t>
                      </a:r>
                      <a:r>
                        <a:rPr b="1" baseline="30000" lang="nl-BE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166-170</a:t>
                      </a:r>
                      <a:r>
                        <a:rPr b="1" lang="nl-BE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Er)</a:t>
                      </a:r>
                      <a:r>
                        <a:rPr b="1" lang="nl-BE" sz="1100"/>
                        <a:t>/GHz</a:t>
                      </a:r>
                      <a:endParaRPr b="1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/>
                </a:tc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1.34+/-0.06 (0.03)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solidFill>
                      <a:srgbClr val="6D9EEB"/>
                    </a:solidFill>
                  </a:tcPr>
                </a:tc>
                <a:tc hMerge="1"/>
                <a:tc hMerge="1"/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-BE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1.681±0.014</a:t>
                      </a:r>
                      <a:endParaRPr b="1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 vMerge="1"/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1.40+/-0.08 (0.03)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>
                        <a:alpha val="29610"/>
                      </a:srgbClr>
                    </a:solidFill>
                  </a:tcPr>
                </a:tc>
                <a:tc hMerge="1"/>
                <a:tc hMerge="1"/>
                <a:tc vMerge="1"/>
              </a:tr>
              <a:tr h="100000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-BE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𝛥𝛎(</a:t>
                      </a:r>
                      <a:r>
                        <a:rPr b="1" baseline="30000" lang="nl-BE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168-170</a:t>
                      </a:r>
                      <a:r>
                        <a:rPr b="1" lang="nl-BE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Er)</a:t>
                      </a:r>
                      <a:r>
                        <a:rPr b="1" lang="nl-BE" sz="1100"/>
                        <a:t>/GHz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/>
                </a:tc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0.78+/-0.06 (0.03)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 hMerge="1"/>
                <a:tc hMerge="1"/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-BE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0.84±0.014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 vMerge="1"/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0.87+/-0.07 (0.03)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>
                        <a:alpha val="27930"/>
                      </a:srgbClr>
                    </a:solidFill>
                  </a:tcPr>
                </a:tc>
                <a:tc hMerge="1"/>
                <a:tc hMerge="1"/>
                <a:tc vMerge="1"/>
              </a:tr>
            </a:tbl>
          </a:graphicData>
        </a:graphic>
      </p:graphicFrame>
      <p:grpSp>
        <p:nvGrpSpPr>
          <p:cNvPr id="644" name="Google Shape;644;p28"/>
          <p:cNvGrpSpPr/>
          <p:nvPr/>
        </p:nvGrpSpPr>
        <p:grpSpPr>
          <a:xfrm>
            <a:off x="7685092" y="-12"/>
            <a:ext cx="4663739" cy="2869838"/>
            <a:chOff x="7584267" y="-12"/>
            <a:chExt cx="4663739" cy="2869838"/>
          </a:xfrm>
        </p:grpSpPr>
        <p:grpSp>
          <p:nvGrpSpPr>
            <p:cNvPr id="645" name="Google Shape;645;p28"/>
            <p:cNvGrpSpPr/>
            <p:nvPr/>
          </p:nvGrpSpPr>
          <p:grpSpPr>
            <a:xfrm>
              <a:off x="7584267" y="4"/>
              <a:ext cx="4663739" cy="2869822"/>
              <a:chOff x="8636900" y="4136775"/>
              <a:chExt cx="3219925" cy="2124849"/>
            </a:xfrm>
          </p:grpSpPr>
          <p:pic>
            <p:nvPicPr>
              <p:cNvPr id="646" name="Google Shape;646;p28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8636900" y="4136775"/>
                <a:ext cx="3219925" cy="212484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47" name="Google Shape;647;p28"/>
              <p:cNvSpPr/>
              <p:nvPr/>
            </p:nvSpPr>
            <p:spPr>
              <a:xfrm>
                <a:off x="9710463" y="4527500"/>
                <a:ext cx="352000" cy="1468700"/>
              </a:xfrm>
              <a:custGeom>
                <a:rect b="b" l="l" r="r" t="t"/>
                <a:pathLst>
                  <a:path extrusionOk="0" h="58748" w="14080">
                    <a:moveTo>
                      <a:pt x="485" y="58748"/>
                    </a:moveTo>
                    <a:lnTo>
                      <a:pt x="14080" y="58748"/>
                    </a:lnTo>
                    <a:lnTo>
                      <a:pt x="14080" y="8739"/>
                    </a:lnTo>
                    <a:lnTo>
                      <a:pt x="8739" y="0"/>
                    </a:lnTo>
                    <a:lnTo>
                      <a:pt x="0" y="28160"/>
                    </a:lnTo>
                    <a:close/>
                  </a:path>
                </a:pathLst>
              </a:custGeom>
              <a:solidFill>
                <a:srgbClr val="6D9EEB"/>
              </a:solidFill>
              <a:ln cap="flat" cmpd="sng" w="9525">
                <a:solidFill>
                  <a:srgbClr val="6D9EE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8"/>
              <p:cNvSpPr/>
              <p:nvPr/>
            </p:nvSpPr>
            <p:spPr>
              <a:xfrm>
                <a:off x="10596525" y="5255775"/>
                <a:ext cx="352000" cy="740425"/>
              </a:xfrm>
              <a:custGeom>
                <a:rect b="b" l="l" r="r" t="t"/>
                <a:pathLst>
                  <a:path extrusionOk="0" h="29617" w="14080">
                    <a:moveTo>
                      <a:pt x="0" y="29617"/>
                    </a:moveTo>
                    <a:lnTo>
                      <a:pt x="14080" y="29617"/>
                    </a:lnTo>
                    <a:lnTo>
                      <a:pt x="14080" y="16022"/>
                    </a:lnTo>
                    <a:lnTo>
                      <a:pt x="6797" y="0"/>
                    </a:lnTo>
                    <a:lnTo>
                      <a:pt x="0" y="14080"/>
                    </a:lnTo>
                    <a:close/>
                  </a:path>
                </a:pathLst>
              </a:custGeom>
              <a:solidFill>
                <a:srgbClr val="6D9EEB"/>
              </a:solidFill>
              <a:ln cap="flat" cmpd="sng" w="9525">
                <a:solidFill>
                  <a:srgbClr val="6D9EE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28"/>
              <p:cNvSpPr/>
              <p:nvPr/>
            </p:nvSpPr>
            <p:spPr>
              <a:xfrm>
                <a:off x="9783288" y="4466813"/>
                <a:ext cx="206350" cy="1529375"/>
              </a:xfrm>
              <a:custGeom>
                <a:rect b="b" l="l" r="r" t="t"/>
                <a:pathLst>
                  <a:path extrusionOk="0" h="61175" w="8254">
                    <a:moveTo>
                      <a:pt x="0" y="61175"/>
                    </a:moveTo>
                    <a:lnTo>
                      <a:pt x="0" y="16993"/>
                    </a:lnTo>
                    <a:lnTo>
                      <a:pt x="5826" y="0"/>
                    </a:lnTo>
                    <a:lnTo>
                      <a:pt x="8254" y="4855"/>
                    </a:lnTo>
                    <a:lnTo>
                      <a:pt x="8254" y="61175"/>
                    </a:lnTo>
                    <a:close/>
                  </a:path>
                </a:pathLst>
              </a:custGeom>
              <a:solidFill>
                <a:srgbClr val="EFEFEF">
                  <a:alpha val="41180"/>
                </a:srgbClr>
              </a:solidFill>
              <a:ln cap="flat" cmpd="sng" w="9525">
                <a:solidFill>
                  <a:srgbClr val="EFEFE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0" name="Google Shape;650;p28"/>
            <p:cNvSpPr txBox="1"/>
            <p:nvPr/>
          </p:nvSpPr>
          <p:spPr>
            <a:xfrm>
              <a:off x="8659351" y="258488"/>
              <a:ext cx="770700" cy="33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baseline="30000" i="0" lang="nl-BE" sz="2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166</a:t>
              </a:r>
              <a:r>
                <a:rPr b="1" i="0" lang="nl-BE" sz="2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Er</a:t>
              </a:r>
              <a:endParaRPr b="1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28"/>
            <p:cNvSpPr txBox="1"/>
            <p:nvPr/>
          </p:nvSpPr>
          <p:spPr>
            <a:xfrm>
              <a:off x="9530788" y="-12"/>
              <a:ext cx="770700" cy="33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baseline="30000" i="0" lang="nl-BE" sz="2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16</a:t>
              </a:r>
              <a:r>
                <a:rPr b="1" baseline="30000" lang="nl-BE" sz="2000"/>
                <a:t>7</a:t>
              </a:r>
              <a:r>
                <a:rPr b="1" i="0" lang="nl-BE" sz="2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Er</a:t>
              </a:r>
              <a:endParaRPr b="1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28"/>
            <p:cNvSpPr txBox="1"/>
            <p:nvPr/>
          </p:nvSpPr>
          <p:spPr>
            <a:xfrm>
              <a:off x="10009526" y="376488"/>
              <a:ext cx="770700" cy="33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baseline="30000" i="0" lang="nl-BE" sz="2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16</a:t>
              </a:r>
              <a:r>
                <a:rPr b="1" baseline="30000" lang="nl-BE" sz="2000"/>
                <a:t>8</a:t>
              </a:r>
              <a:r>
                <a:rPr b="1" i="0" lang="nl-BE" sz="2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Er</a:t>
              </a:r>
              <a:endParaRPr b="1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8"/>
            <p:cNvSpPr txBox="1"/>
            <p:nvPr/>
          </p:nvSpPr>
          <p:spPr>
            <a:xfrm>
              <a:off x="10615001" y="1126138"/>
              <a:ext cx="770700" cy="33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baseline="30000" i="0" lang="nl-BE" sz="2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r>
                <a:rPr b="1" baseline="30000" lang="nl-BE" sz="2000"/>
                <a:t>70</a:t>
              </a:r>
              <a:r>
                <a:rPr b="1" i="0" lang="nl-BE" sz="2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Er</a:t>
              </a:r>
              <a:endParaRPr b="1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54" name="Google Shape;654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3031" y="3765743"/>
            <a:ext cx="2085606" cy="517875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28"/>
          <p:cNvSpPr txBox="1"/>
          <p:nvPr/>
        </p:nvSpPr>
        <p:spPr>
          <a:xfrm>
            <a:off x="423025" y="4766625"/>
            <a:ext cx="2085600" cy="36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𝞭𝞶</a:t>
            </a:r>
            <a:r>
              <a:rPr baseline="-25000" i="1" lang="nl-BE"/>
              <a:t>FS</a:t>
            </a:r>
            <a:r>
              <a:rPr baseline="30000" i="1" lang="nl-BE"/>
              <a:t>AA’</a:t>
            </a:r>
            <a:r>
              <a:rPr i="1" lang="nl-BE"/>
              <a:t> = F</a:t>
            </a:r>
            <a:r>
              <a:rPr lang="nl-BE"/>
              <a:t>𝞭</a:t>
            </a:r>
            <a:r>
              <a:rPr i="1" lang="nl-BE"/>
              <a:t>&lt;r</a:t>
            </a:r>
            <a:r>
              <a:rPr baseline="30000" i="1" lang="nl-BE"/>
              <a:t>2</a:t>
            </a:r>
            <a:r>
              <a:rPr i="1" lang="nl-BE"/>
              <a:t>&gt;</a:t>
            </a:r>
            <a:endParaRPr i="1"/>
          </a:p>
        </p:txBody>
      </p:sp>
      <p:grpSp>
        <p:nvGrpSpPr>
          <p:cNvPr id="656" name="Google Shape;656;p28"/>
          <p:cNvGrpSpPr/>
          <p:nvPr/>
        </p:nvGrpSpPr>
        <p:grpSpPr>
          <a:xfrm>
            <a:off x="8906375" y="3780213"/>
            <a:ext cx="1283300" cy="488913"/>
            <a:chOff x="11028400" y="3651538"/>
            <a:chExt cx="1283300" cy="488913"/>
          </a:xfrm>
        </p:grpSpPr>
        <p:cxnSp>
          <p:nvCxnSpPr>
            <p:cNvPr id="657" name="Google Shape;657;p28"/>
            <p:cNvCxnSpPr/>
            <p:nvPr/>
          </p:nvCxnSpPr>
          <p:spPr>
            <a:xfrm flipH="1" rot="10800000">
              <a:off x="11703900" y="3651538"/>
              <a:ext cx="607800" cy="2718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658" name="Google Shape;658;p28"/>
            <p:cNvSpPr txBox="1"/>
            <p:nvPr/>
          </p:nvSpPr>
          <p:spPr>
            <a:xfrm>
              <a:off x="11028400" y="3782850"/>
              <a:ext cx="906300" cy="35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BE">
                  <a:solidFill>
                    <a:srgbClr val="0000FF"/>
                  </a:solidFill>
                </a:rPr>
                <a:t>90 cps</a:t>
              </a:r>
              <a:endParaRPr>
                <a:solidFill>
                  <a:srgbClr val="0000FF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9" name="Google Shape;659;p28"/>
          <p:cNvGrpSpPr/>
          <p:nvPr/>
        </p:nvGrpSpPr>
        <p:grpSpPr>
          <a:xfrm>
            <a:off x="10650200" y="3509425"/>
            <a:ext cx="1226900" cy="357600"/>
            <a:chOff x="10497800" y="3676250"/>
            <a:chExt cx="1226900" cy="357600"/>
          </a:xfrm>
        </p:grpSpPr>
        <p:cxnSp>
          <p:nvCxnSpPr>
            <p:cNvPr id="660" name="Google Shape;660;p28"/>
            <p:cNvCxnSpPr/>
            <p:nvPr/>
          </p:nvCxnSpPr>
          <p:spPr>
            <a:xfrm flipH="1">
              <a:off x="10497800" y="3868838"/>
              <a:ext cx="288300" cy="1650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661" name="Google Shape;661;p28"/>
            <p:cNvSpPr txBox="1"/>
            <p:nvPr/>
          </p:nvSpPr>
          <p:spPr>
            <a:xfrm>
              <a:off x="10818400" y="3676250"/>
              <a:ext cx="906300" cy="35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BE"/>
                <a:t>100 cps</a:t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2" name="Google Shape;662;p28"/>
          <p:cNvSpPr txBox="1"/>
          <p:nvPr>
            <p:ph type="title"/>
          </p:nvPr>
        </p:nvSpPr>
        <p:spPr>
          <a:xfrm>
            <a:off x="576000" y="207025"/>
            <a:ext cx="3869400" cy="11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GISELE Results</a:t>
            </a:r>
            <a:endParaRPr/>
          </a:p>
        </p:txBody>
      </p:sp>
      <p:sp>
        <p:nvSpPr>
          <p:cNvPr id="663" name="Google Shape;663;p28"/>
          <p:cNvSpPr txBox="1"/>
          <p:nvPr>
            <p:ph idx="10" type="dt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18/03/2021</a:t>
            </a:r>
            <a:endParaRPr/>
          </a:p>
        </p:txBody>
      </p:sp>
      <p:sp>
        <p:nvSpPr>
          <p:cNvPr id="664" name="Google Shape;664;p28"/>
          <p:cNvSpPr txBox="1"/>
          <p:nvPr>
            <p:ph idx="12" type="sldNum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29"/>
          <p:cNvSpPr txBox="1"/>
          <p:nvPr>
            <p:ph idx="12" type="sldNum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671" name="Google Shape;671;p29"/>
          <p:cNvSpPr txBox="1"/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Z-type cavities (further considerations)</a:t>
            </a:r>
            <a:endParaRPr/>
          </a:p>
        </p:txBody>
      </p:sp>
      <p:sp>
        <p:nvSpPr>
          <p:cNvPr id="672" name="Google Shape;672;p29"/>
          <p:cNvSpPr txBox="1"/>
          <p:nvPr>
            <p:ph idx="11" type="ftr"/>
          </p:nvPr>
        </p:nvSpPr>
        <p:spPr>
          <a:xfrm>
            <a:off x="5926525" y="6210000"/>
            <a:ext cx="50355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00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Faculty of Science, IKS, Nuclear and Radiation Physics</a:t>
            </a:r>
            <a:endParaRPr/>
          </a:p>
        </p:txBody>
      </p:sp>
      <p:sp>
        <p:nvSpPr>
          <p:cNvPr id="673" name="Google Shape;673;p29"/>
          <p:cNvSpPr txBox="1"/>
          <p:nvPr>
            <p:ph idx="1" type="body"/>
          </p:nvPr>
        </p:nvSpPr>
        <p:spPr>
          <a:xfrm>
            <a:off x="576000" y="1359025"/>
            <a:ext cx="7175700" cy="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-135731" lvl="0" marL="26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2500"/>
              <a:buChar char="●"/>
            </a:pPr>
            <a:r>
              <a:rPr lang="nl-BE"/>
              <a:t>Excitation step</a:t>
            </a:r>
            <a:endParaRPr/>
          </a:p>
          <a:p>
            <a:pPr indent="-173831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5000"/>
              <a:buChar char="○"/>
            </a:pPr>
            <a:r>
              <a:rPr lang="nl-BE" sz="2000"/>
              <a:t>Necessary etalon 2D scans</a:t>
            </a:r>
            <a:endParaRPr sz="2000"/>
          </a:p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700"/>
          </a:p>
        </p:txBody>
      </p:sp>
      <p:sp>
        <p:nvSpPr>
          <p:cNvPr id="674" name="Google Shape;674;p29"/>
          <p:cNvSpPr txBox="1"/>
          <p:nvPr/>
        </p:nvSpPr>
        <p:spPr>
          <a:xfrm>
            <a:off x="85950" y="5924100"/>
            <a:ext cx="120213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900"/>
              <a:t>[10] S. Rothe et al. Nucl. Instrum. Meth. Phys. Res. B. </a:t>
            </a:r>
            <a:r>
              <a:rPr b="1" lang="nl-BE" sz="900"/>
              <a:t>317</a:t>
            </a:r>
            <a:r>
              <a:rPr lang="nl-BE" sz="900"/>
              <a:t>. PART B (2013), pp. 561–564. doi:10.1016/j.nimb.2013.08.058 </a:t>
            </a:r>
            <a:endParaRPr sz="900"/>
          </a:p>
        </p:txBody>
      </p:sp>
      <p:pic>
        <p:nvPicPr>
          <p:cNvPr id="675" name="Google Shape;67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61175" y="93350"/>
            <a:ext cx="2761150" cy="1221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6" name="Google Shape;676;p29"/>
          <p:cNvGrpSpPr/>
          <p:nvPr/>
        </p:nvGrpSpPr>
        <p:grpSpPr>
          <a:xfrm>
            <a:off x="7043700" y="1411550"/>
            <a:ext cx="5148367" cy="1364700"/>
            <a:chOff x="7043700" y="1411550"/>
            <a:chExt cx="5148367" cy="1364700"/>
          </a:xfrm>
        </p:grpSpPr>
        <p:grpSp>
          <p:nvGrpSpPr>
            <p:cNvPr id="677" name="Google Shape;677;p29"/>
            <p:cNvGrpSpPr/>
            <p:nvPr/>
          </p:nvGrpSpPr>
          <p:grpSpPr>
            <a:xfrm>
              <a:off x="7043700" y="1411550"/>
              <a:ext cx="5148367" cy="1364700"/>
              <a:chOff x="7043700" y="1411550"/>
              <a:chExt cx="5148367" cy="1364700"/>
            </a:xfrm>
          </p:grpSpPr>
          <p:sp>
            <p:nvSpPr>
              <p:cNvPr id="678" name="Google Shape;678;p29"/>
              <p:cNvSpPr/>
              <p:nvPr/>
            </p:nvSpPr>
            <p:spPr>
              <a:xfrm>
                <a:off x="7043700" y="1411550"/>
                <a:ext cx="5077800" cy="13647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679" name="Google Shape;679;p29"/>
              <p:cNvGrpSpPr/>
              <p:nvPr/>
            </p:nvGrpSpPr>
            <p:grpSpPr>
              <a:xfrm>
                <a:off x="7196338" y="1445474"/>
                <a:ext cx="4995729" cy="1225999"/>
                <a:chOff x="6925580" y="1445475"/>
                <a:chExt cx="5266423" cy="1225999"/>
              </a:xfrm>
            </p:grpSpPr>
            <p:grpSp>
              <p:nvGrpSpPr>
                <p:cNvPr id="680" name="Google Shape;680;p29"/>
                <p:cNvGrpSpPr/>
                <p:nvPr/>
              </p:nvGrpSpPr>
              <p:grpSpPr>
                <a:xfrm>
                  <a:off x="6925580" y="1593400"/>
                  <a:ext cx="5266423" cy="1078074"/>
                  <a:chOff x="6164257" y="3771815"/>
                  <a:chExt cx="5674413" cy="1548735"/>
                </a:xfrm>
              </p:grpSpPr>
              <p:grpSp>
                <p:nvGrpSpPr>
                  <p:cNvPr id="681" name="Google Shape;681;p29"/>
                  <p:cNvGrpSpPr/>
                  <p:nvPr/>
                </p:nvGrpSpPr>
                <p:grpSpPr>
                  <a:xfrm>
                    <a:off x="6164257" y="4034924"/>
                    <a:ext cx="5674413" cy="1285626"/>
                    <a:chOff x="6663557" y="-18176"/>
                    <a:chExt cx="5674413" cy="1285626"/>
                  </a:xfrm>
                </p:grpSpPr>
                <p:grpSp>
                  <p:nvGrpSpPr>
                    <p:cNvPr id="682" name="Google Shape;682;p29"/>
                    <p:cNvGrpSpPr/>
                    <p:nvPr/>
                  </p:nvGrpSpPr>
                  <p:grpSpPr>
                    <a:xfrm>
                      <a:off x="6663557" y="-18176"/>
                      <a:ext cx="5674413" cy="1285626"/>
                      <a:chOff x="6663557" y="-18176"/>
                      <a:chExt cx="5674413" cy="1285626"/>
                    </a:xfrm>
                  </p:grpSpPr>
                  <p:cxnSp>
                    <p:nvCxnSpPr>
                      <p:cNvPr id="683" name="Google Shape;683;p29"/>
                      <p:cNvCxnSpPr/>
                      <p:nvPr/>
                    </p:nvCxnSpPr>
                    <p:spPr>
                      <a:xfrm flipH="1">
                        <a:off x="10914350" y="571425"/>
                        <a:ext cx="420900" cy="191100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000000"/>
                        </a:solidFill>
                        <a:prstDash val="solid"/>
                        <a:round/>
                        <a:headEnd len="med" w="med" type="none"/>
                        <a:tailEnd len="med" w="med" type="triangle"/>
                      </a:ln>
                    </p:spPr>
                  </p:cxnSp>
                  <p:grpSp>
                    <p:nvGrpSpPr>
                      <p:cNvPr id="684" name="Google Shape;684;p29"/>
                      <p:cNvGrpSpPr/>
                      <p:nvPr/>
                    </p:nvGrpSpPr>
                    <p:grpSpPr>
                      <a:xfrm>
                        <a:off x="6663557" y="-18176"/>
                        <a:ext cx="5674413" cy="1285626"/>
                        <a:chOff x="6604782" y="-170951"/>
                        <a:chExt cx="5674413" cy="1285626"/>
                      </a:xfrm>
                    </p:grpSpPr>
                    <p:sp>
                      <p:nvSpPr>
                        <p:cNvPr id="685" name="Google Shape;685;p29"/>
                        <p:cNvSpPr txBox="1"/>
                        <p:nvPr/>
                      </p:nvSpPr>
                      <p:spPr>
                        <a:xfrm>
                          <a:off x="8790965" y="931369"/>
                          <a:ext cx="355200" cy="132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nl-BE" sz="900"/>
                            <a:t>𝞶</a:t>
                          </a:r>
                          <a:r>
                            <a:rPr baseline="-25000" lang="nl-BE" sz="900"/>
                            <a:t>0</a:t>
                          </a:r>
                          <a:endParaRPr baseline="-25000" sz="900"/>
                        </a:p>
                      </p:txBody>
                    </p:sp>
                    <p:sp>
                      <p:nvSpPr>
                        <p:cNvPr id="686" name="Google Shape;686;p29"/>
                        <p:cNvSpPr txBox="1"/>
                        <p:nvPr/>
                      </p:nvSpPr>
                      <p:spPr>
                        <a:xfrm>
                          <a:off x="9010601" y="931369"/>
                          <a:ext cx="420900" cy="132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nl-BE" sz="900"/>
                            <a:t>𝞶</a:t>
                          </a:r>
                          <a:r>
                            <a:rPr baseline="-25000" lang="nl-BE" sz="900"/>
                            <a:t>1</a:t>
                          </a:r>
                          <a:endParaRPr baseline="-25000" sz="900"/>
                        </a:p>
                      </p:txBody>
                    </p:sp>
                    <p:sp>
                      <p:nvSpPr>
                        <p:cNvPr id="687" name="Google Shape;687;p29"/>
                        <p:cNvSpPr txBox="1"/>
                        <p:nvPr/>
                      </p:nvSpPr>
                      <p:spPr>
                        <a:xfrm>
                          <a:off x="8551054" y="931369"/>
                          <a:ext cx="355200" cy="132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nl-BE" sz="900"/>
                            <a:t>𝞶</a:t>
                          </a:r>
                          <a:r>
                            <a:rPr baseline="-25000" lang="nl-BE" sz="900"/>
                            <a:t>1</a:t>
                          </a:r>
                          <a:endParaRPr baseline="-25000" sz="900"/>
                        </a:p>
                      </p:txBody>
                    </p:sp>
                    <p:grpSp>
                      <p:nvGrpSpPr>
                        <p:cNvPr id="688" name="Google Shape;688;p29"/>
                        <p:cNvGrpSpPr/>
                        <p:nvPr/>
                      </p:nvGrpSpPr>
                      <p:grpSpPr>
                        <a:xfrm>
                          <a:off x="6604782" y="-170951"/>
                          <a:ext cx="5674413" cy="1285626"/>
                          <a:chOff x="6604782" y="-170951"/>
                          <a:chExt cx="5674413" cy="1285626"/>
                        </a:xfrm>
                      </p:grpSpPr>
                      <p:grpSp>
                        <p:nvGrpSpPr>
                          <p:cNvPr id="689" name="Google Shape;689;p29"/>
                          <p:cNvGrpSpPr/>
                          <p:nvPr/>
                        </p:nvGrpSpPr>
                        <p:grpSpPr>
                          <a:xfrm>
                            <a:off x="6604782" y="-170951"/>
                            <a:ext cx="5674413" cy="1285626"/>
                            <a:chOff x="6604782" y="-170951"/>
                            <a:chExt cx="5674413" cy="1285626"/>
                          </a:xfrm>
                        </p:grpSpPr>
                        <p:grpSp>
                          <p:nvGrpSpPr>
                            <p:cNvPr id="690" name="Google Shape;690;p29"/>
                            <p:cNvGrpSpPr/>
                            <p:nvPr/>
                          </p:nvGrpSpPr>
                          <p:grpSpPr>
                            <a:xfrm>
                              <a:off x="6604782" y="-170951"/>
                              <a:ext cx="5674413" cy="1285626"/>
                              <a:chOff x="6604782" y="-170951"/>
                              <a:chExt cx="5674413" cy="1285626"/>
                            </a:xfrm>
                          </p:grpSpPr>
                          <p:sp>
                            <p:nvSpPr>
                              <p:cNvPr id="691" name="Google Shape;691;p29"/>
                              <p:cNvSpPr txBox="1"/>
                              <p:nvPr/>
                            </p:nvSpPr>
                            <p:spPr>
                              <a:xfrm>
                                <a:off x="10794195" y="-170951"/>
                                <a:ext cx="1485000" cy="37440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  <p:txBody>
                              <a:bodyPr anchorCtr="0" anchor="t" bIns="91425" lIns="91425" spcFirstLastPara="1" rIns="91425" wrap="square" tIns="91425">
                                <a:noAutofit/>
                              </a:bodyPr>
                              <a:lstStyle/>
                              <a:p>
                                <a:pPr indent="0" lvl="0" marL="0" rtl="0" algn="l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r>
                                  <a:rPr lang="nl-BE" sz="1100"/>
                                  <a:t>cavity modes</a:t>
                                </a:r>
                                <a:endParaRPr sz="1100"/>
                              </a:p>
                              <a:p>
                                <a:pPr indent="0" lvl="0" marL="0" rtl="0" algn="l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r>
                                  <a:rPr lang="nl-BE" sz="1100"/>
                                  <a:t>(FSR = 290 MHz)</a:t>
                                </a:r>
                                <a:endParaRPr sz="1100"/>
                              </a:p>
                            </p:txBody>
                          </p:sp>
                          <p:grpSp>
                            <p:nvGrpSpPr>
                              <p:cNvPr id="692" name="Google Shape;692;p29"/>
                              <p:cNvGrpSpPr/>
                              <p:nvPr/>
                            </p:nvGrpSpPr>
                            <p:grpSpPr>
                              <a:xfrm>
                                <a:off x="6604782" y="236198"/>
                                <a:ext cx="5086018" cy="878477"/>
                                <a:chOff x="6604782" y="236198"/>
                                <a:chExt cx="5086018" cy="878477"/>
                              </a:xfrm>
                            </p:grpSpPr>
                            <p:cxnSp>
                              <p:nvCxnSpPr>
                                <p:cNvPr id="693" name="Google Shape;693;p29"/>
                                <p:cNvCxnSpPr/>
                                <p:nvPr/>
                              </p:nvCxnSpPr>
                              <p:spPr>
                                <a:xfrm>
                                  <a:off x="7179325" y="916525"/>
                                  <a:ext cx="3744900" cy="147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9525">
                                  <a:solidFill>
                                    <a:schemeClr val="dk2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stealth"/>
                                </a:ln>
                              </p:spPr>
                            </p:cxnSp>
                            <p:sp>
                              <p:nvSpPr>
                                <p:cNvPr id="694" name="Google Shape;694;p29"/>
                                <p:cNvSpPr txBox="1"/>
                                <p:nvPr/>
                              </p:nvSpPr>
                              <p:spPr>
                                <a:xfrm>
                                  <a:off x="10970800" y="740275"/>
                                  <a:ext cx="720000" cy="374400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</p:spPr>
                              <p:txBody>
                                <a:bodyPr anchorCtr="0" anchor="t" bIns="91425" lIns="91425" spcFirstLastPara="1" rIns="91425" wrap="square" tIns="91425">
                                  <a:noAutofit/>
                                </a:bodyPr>
                                <a:lstStyle/>
                                <a:p>
                                  <a:pPr indent="0" lvl="0" marL="0" rtl="0" algn="l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r>
                                    <a:rPr lang="nl-BE"/>
                                    <a:t>f/Hz</a:t>
                                  </a:r>
                                  <a:endParaRPr/>
                                </a:p>
                              </p:txBody>
                            </p:sp>
                            <p:cxnSp>
                              <p:nvCxnSpPr>
                                <p:cNvPr id="695" name="Google Shape;695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8513900" y="512575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696" name="Google Shape;696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8725050" y="512725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697" name="Google Shape;697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8936200" y="512575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698" name="Google Shape;698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9147350" y="512575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699" name="Google Shape;699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9358500" y="512575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700" name="Google Shape;700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9569650" y="512725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701" name="Google Shape;701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9780800" y="512725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702" name="Google Shape;702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9991950" y="512575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703" name="Google Shape;703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10203100" y="512575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704" name="Google Shape;704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10414250" y="512575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705" name="Google Shape;705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10625400" y="512575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sp>
                              <p:nvSpPr>
                                <p:cNvPr id="706" name="Google Shape;706;p29"/>
                                <p:cNvSpPr/>
                                <p:nvPr/>
                              </p:nvSpPr>
                              <p:spPr>
                                <a:xfrm>
                                  <a:off x="6604782" y="236198"/>
                                  <a:ext cx="4526650" cy="647600"/>
                                </a:xfrm>
                                <a:custGeom>
                                  <a:rect b="b" l="l" r="r" t="t"/>
                                  <a:pathLst>
                                    <a:path extrusionOk="0" h="25904" w="181066">
                                      <a:moveTo>
                                        <a:pt x="0" y="24864"/>
                                      </a:moveTo>
                                      <a:cubicBezTo>
                                        <a:pt x="15807" y="20720"/>
                                        <a:pt x="64663" y="-172"/>
                                        <a:pt x="94841" y="1"/>
                                      </a:cubicBezTo>
                                      <a:cubicBezTo>
                                        <a:pt x="125019" y="174"/>
                                        <a:pt x="166695" y="21587"/>
                                        <a:pt x="181066" y="25904"/>
                                      </a:cubicBezTo>
                                    </a:path>
                                  </a:pathLst>
                                </a:custGeom>
                                <a:noFill/>
                                <a:ln cap="flat" cmpd="sng" w="9525">
                                  <a:solidFill>
                                    <a:schemeClr val="dk2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sp>
                            <p:cxnSp>
                              <p:nvCxnSpPr>
                                <p:cNvPr id="707" name="Google Shape;707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8302750" y="512650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708" name="Google Shape;708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8091600" y="512725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709" name="Google Shape;709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7669300" y="512650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710" name="Google Shape;710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7880450" y="512500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</p:grpSp>
                        </p:grpSp>
                        <p:grpSp>
                          <p:nvGrpSpPr>
                            <p:cNvPr id="711" name="Google Shape;711;p29"/>
                            <p:cNvGrpSpPr/>
                            <p:nvPr/>
                          </p:nvGrpSpPr>
                          <p:grpSpPr>
                            <a:xfrm>
                              <a:off x="7458150" y="512500"/>
                              <a:ext cx="218350" cy="418650"/>
                              <a:chOff x="7669300" y="512500"/>
                              <a:chExt cx="218350" cy="418650"/>
                            </a:xfrm>
                          </p:grpSpPr>
                          <p:cxnSp>
                            <p:nvCxnSpPr>
                              <p:cNvPr id="712" name="Google Shape;712;p29"/>
                              <p:cNvCxnSpPr/>
                              <p:nvPr/>
                            </p:nvCxnSpPr>
                            <p:spPr>
                              <a:xfrm flipH="1" rot="10800000">
                                <a:off x="7669300" y="512650"/>
                                <a:ext cx="7200" cy="418500"/>
                              </a:xfrm>
                              <a:prstGeom prst="straightConnector1">
                                <a:avLst/>
                              </a:prstGeom>
                              <a:noFill/>
                              <a:ln cap="flat" cmpd="sng" w="19050">
                                <a:solidFill>
                                  <a:srgbClr val="000000"/>
                                </a:solidFill>
                                <a:prstDash val="solid"/>
                                <a:round/>
                                <a:headEnd len="med" w="med" type="none"/>
                                <a:tailEnd len="med" w="med" type="none"/>
                              </a:ln>
                            </p:spPr>
                          </p:cxnSp>
                          <p:cxnSp>
                            <p:nvCxnSpPr>
                              <p:cNvPr id="713" name="Google Shape;713;p29"/>
                              <p:cNvCxnSpPr/>
                              <p:nvPr/>
                            </p:nvCxnSpPr>
                            <p:spPr>
                              <a:xfrm flipH="1" rot="10800000">
                                <a:off x="7880450" y="512500"/>
                                <a:ext cx="7200" cy="418500"/>
                              </a:xfrm>
                              <a:prstGeom prst="straightConnector1">
                                <a:avLst/>
                              </a:prstGeom>
                              <a:noFill/>
                              <a:ln cap="flat" cmpd="sng" w="19050">
                                <a:solidFill>
                                  <a:srgbClr val="000000"/>
                                </a:solidFill>
                                <a:prstDash val="solid"/>
                                <a:round/>
                                <a:headEnd len="med" w="med" type="none"/>
                                <a:tailEnd len="med" w="med" type="none"/>
                              </a:ln>
                            </p:spPr>
                          </p:cxnSp>
                        </p:grpSp>
                        <p:grpSp>
                          <p:nvGrpSpPr>
                            <p:cNvPr id="714" name="Google Shape;714;p29"/>
                            <p:cNvGrpSpPr/>
                            <p:nvPr/>
                          </p:nvGrpSpPr>
                          <p:grpSpPr>
                            <a:xfrm>
                              <a:off x="10625400" y="512800"/>
                              <a:ext cx="218350" cy="418650"/>
                              <a:chOff x="7669300" y="512500"/>
                              <a:chExt cx="218350" cy="418650"/>
                            </a:xfrm>
                          </p:grpSpPr>
                          <p:cxnSp>
                            <p:nvCxnSpPr>
                              <p:cNvPr id="715" name="Google Shape;715;p29"/>
                              <p:cNvCxnSpPr/>
                              <p:nvPr/>
                            </p:nvCxnSpPr>
                            <p:spPr>
                              <a:xfrm flipH="1" rot="10800000">
                                <a:off x="7669300" y="512650"/>
                                <a:ext cx="7200" cy="418500"/>
                              </a:xfrm>
                              <a:prstGeom prst="straightConnector1">
                                <a:avLst/>
                              </a:prstGeom>
                              <a:noFill/>
                              <a:ln cap="flat" cmpd="sng" w="19050">
                                <a:solidFill>
                                  <a:srgbClr val="000000"/>
                                </a:solidFill>
                                <a:prstDash val="solid"/>
                                <a:round/>
                                <a:headEnd len="med" w="med" type="none"/>
                                <a:tailEnd len="med" w="med" type="none"/>
                              </a:ln>
                            </p:spPr>
                          </p:cxnSp>
                          <p:cxnSp>
                            <p:nvCxnSpPr>
                              <p:cNvPr id="716" name="Google Shape;716;p29"/>
                              <p:cNvCxnSpPr/>
                              <p:nvPr/>
                            </p:nvCxnSpPr>
                            <p:spPr>
                              <a:xfrm flipH="1" rot="10800000">
                                <a:off x="7880450" y="512500"/>
                                <a:ext cx="7200" cy="418500"/>
                              </a:xfrm>
                              <a:prstGeom prst="straightConnector1">
                                <a:avLst/>
                              </a:prstGeom>
                              <a:noFill/>
                              <a:ln cap="flat" cmpd="sng" w="19050">
                                <a:solidFill>
                                  <a:srgbClr val="000000"/>
                                </a:solidFill>
                                <a:prstDash val="solid"/>
                                <a:round/>
                                <a:headEnd len="med" w="med" type="none"/>
                                <a:tailEnd len="med" w="med" type="none"/>
                              </a:ln>
                            </p:spPr>
                          </p:cxnSp>
                        </p:grpSp>
                      </p:grpSp>
                      <p:grpSp>
                        <p:nvGrpSpPr>
                          <p:cNvPr id="717" name="Google Shape;717;p29"/>
                          <p:cNvGrpSpPr/>
                          <p:nvPr/>
                        </p:nvGrpSpPr>
                        <p:grpSpPr>
                          <a:xfrm>
                            <a:off x="7247000" y="512500"/>
                            <a:ext cx="218350" cy="418650"/>
                            <a:chOff x="7669300" y="512500"/>
                            <a:chExt cx="218350" cy="418650"/>
                          </a:xfrm>
                        </p:grpSpPr>
                        <p:cxnSp>
                          <p:nvCxnSpPr>
                            <p:cNvPr id="718" name="Google Shape;718;p29"/>
                            <p:cNvCxnSpPr/>
                            <p:nvPr/>
                          </p:nvCxnSpPr>
                          <p:spPr>
                            <a:xfrm flipH="1" rot="10800000">
                              <a:off x="7669300" y="512650"/>
                              <a:ext cx="7200" cy="418500"/>
                            </a:xfrm>
                            <a:prstGeom prst="straightConnector1">
                              <a:avLst/>
                            </a:prstGeom>
                            <a:noFill/>
                            <a:ln cap="flat" cmpd="sng" w="19050">
                              <a:solidFill>
                                <a:srgbClr val="000000"/>
                              </a:solidFill>
                              <a:prstDash val="solid"/>
                              <a:round/>
                              <a:headEnd len="med" w="med" type="none"/>
                              <a:tailEnd len="med" w="med" type="none"/>
                            </a:ln>
                          </p:spPr>
                        </p:cxnSp>
                        <p:cxnSp>
                          <p:nvCxnSpPr>
                            <p:cNvPr id="719" name="Google Shape;719;p29"/>
                            <p:cNvCxnSpPr/>
                            <p:nvPr/>
                          </p:nvCxnSpPr>
                          <p:spPr>
                            <a:xfrm flipH="1" rot="10800000">
                              <a:off x="7880450" y="512500"/>
                              <a:ext cx="7200" cy="418500"/>
                            </a:xfrm>
                            <a:prstGeom prst="straightConnector1">
                              <a:avLst/>
                            </a:prstGeom>
                            <a:noFill/>
                            <a:ln cap="flat" cmpd="sng" w="19050">
                              <a:solidFill>
                                <a:srgbClr val="000000"/>
                              </a:solidFill>
                              <a:prstDash val="solid"/>
                              <a:round/>
                              <a:headEnd len="med" w="med" type="none"/>
                              <a:tailEnd len="med" w="med" type="none"/>
                            </a:ln>
                          </p:spPr>
                        </p:cxnSp>
                      </p:grpSp>
                    </p:grpSp>
                  </p:grpSp>
                </p:grpSp>
                <p:sp>
                  <p:nvSpPr>
                    <p:cNvPr id="720" name="Google Shape;720;p29"/>
                    <p:cNvSpPr txBox="1"/>
                    <p:nvPr/>
                  </p:nvSpPr>
                  <p:spPr>
                    <a:xfrm>
                      <a:off x="6711646" y="20109"/>
                      <a:ext cx="2472000" cy="374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/>
                        <a:t>Thin etalon transmission curve</a:t>
                      </a:r>
                      <a:endParaRPr sz="1100"/>
                    </a:p>
                  </p:txBody>
                </p:sp>
              </p:grpSp>
              <p:sp>
                <p:nvSpPr>
                  <p:cNvPr id="721" name="Google Shape;721;p29"/>
                  <p:cNvSpPr/>
                  <p:nvPr/>
                </p:nvSpPr>
                <p:spPr>
                  <a:xfrm>
                    <a:off x="7627789" y="4447648"/>
                    <a:ext cx="1614825" cy="658275"/>
                  </a:xfrm>
                  <a:custGeom>
                    <a:rect b="b" l="l" r="r" t="t"/>
                    <a:pathLst>
                      <a:path extrusionOk="0" h="26331" w="64593">
                        <a:moveTo>
                          <a:pt x="0" y="26331"/>
                        </a:moveTo>
                        <a:cubicBezTo>
                          <a:pt x="5591" y="21943"/>
                          <a:pt x="22778" y="71"/>
                          <a:pt x="33543" y="0"/>
                        </a:cubicBezTo>
                        <a:cubicBezTo>
                          <a:pt x="44309" y="-71"/>
                          <a:pt x="59418" y="21586"/>
                          <a:pt x="64593" y="25903"/>
                        </a:cubicBezTo>
                      </a:path>
                    </a:pathLst>
                  </a:custGeom>
                  <a:noFill/>
                  <a:ln cap="flat" cmpd="sng" w="9525">
                    <a:solidFill>
                      <a:srgbClr val="FF0000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sp>
              <p:cxnSp>
                <p:nvCxnSpPr>
                  <p:cNvPr id="722" name="Google Shape;722;p29"/>
                  <p:cNvCxnSpPr/>
                  <p:nvPr/>
                </p:nvCxnSpPr>
                <p:spPr>
                  <a:xfrm flipH="1">
                    <a:off x="8684450" y="4117925"/>
                    <a:ext cx="117600" cy="41100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FF0000"/>
                    </a:solidFill>
                    <a:prstDash val="solid"/>
                    <a:round/>
                    <a:headEnd len="med" w="med" type="none"/>
                    <a:tailEnd len="med" w="med" type="triangle"/>
                  </a:ln>
                </p:spPr>
              </p:cxnSp>
              <p:sp>
                <p:nvSpPr>
                  <p:cNvPr id="723" name="Google Shape;723;p29"/>
                  <p:cNvSpPr txBox="1"/>
                  <p:nvPr/>
                </p:nvSpPr>
                <p:spPr>
                  <a:xfrm>
                    <a:off x="8146528" y="3771815"/>
                    <a:ext cx="2530200" cy="374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nl-BE" sz="1100"/>
                      <a:t>Thick etalon transmission curve</a:t>
                    </a:r>
                    <a:endParaRPr sz="1100"/>
                  </a:p>
                </p:txBody>
              </p:sp>
            </p:grpSp>
            <p:sp>
              <p:nvSpPr>
                <p:cNvPr id="724" name="Google Shape;724;p29"/>
                <p:cNvSpPr txBox="1"/>
                <p:nvPr/>
              </p:nvSpPr>
              <p:spPr>
                <a:xfrm>
                  <a:off x="7365825" y="1445475"/>
                  <a:ext cx="491700" cy="45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nl-BE" sz="1900"/>
                    <a:t>I</a:t>
                  </a:r>
                  <a:endParaRPr b="1" sz="1900"/>
                </a:p>
              </p:txBody>
            </p:sp>
          </p:grpSp>
        </p:grpSp>
        <p:cxnSp>
          <p:nvCxnSpPr>
            <p:cNvPr id="725" name="Google Shape;725;p29"/>
            <p:cNvCxnSpPr/>
            <p:nvPr/>
          </p:nvCxnSpPr>
          <p:spPr>
            <a:xfrm>
              <a:off x="7661600" y="2104075"/>
              <a:ext cx="592800" cy="933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726" name="Google Shape;726;p29"/>
          <p:cNvGrpSpPr/>
          <p:nvPr/>
        </p:nvGrpSpPr>
        <p:grpSpPr>
          <a:xfrm>
            <a:off x="7043688" y="1460813"/>
            <a:ext cx="5309353" cy="1364713"/>
            <a:chOff x="5367350" y="353263"/>
            <a:chExt cx="5309353" cy="1364713"/>
          </a:xfrm>
        </p:grpSpPr>
        <p:grpSp>
          <p:nvGrpSpPr>
            <p:cNvPr id="727" name="Google Shape;727;p29"/>
            <p:cNvGrpSpPr/>
            <p:nvPr/>
          </p:nvGrpSpPr>
          <p:grpSpPr>
            <a:xfrm>
              <a:off x="5367350" y="353263"/>
              <a:ext cx="5309353" cy="1364713"/>
              <a:chOff x="-1577725" y="1445988"/>
              <a:chExt cx="5309353" cy="1364713"/>
            </a:xfrm>
          </p:grpSpPr>
          <p:sp>
            <p:nvSpPr>
              <p:cNvPr id="728" name="Google Shape;728;p29"/>
              <p:cNvSpPr/>
              <p:nvPr/>
            </p:nvSpPr>
            <p:spPr>
              <a:xfrm>
                <a:off x="-1577725" y="1446000"/>
                <a:ext cx="5077800" cy="13647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729" name="Google Shape;729;p29"/>
              <p:cNvGrpSpPr/>
              <p:nvPr/>
            </p:nvGrpSpPr>
            <p:grpSpPr>
              <a:xfrm>
                <a:off x="-1534795" y="1445987"/>
                <a:ext cx="5266423" cy="1225999"/>
                <a:chOff x="6925580" y="1445475"/>
                <a:chExt cx="5266423" cy="1225999"/>
              </a:xfrm>
            </p:grpSpPr>
            <p:grpSp>
              <p:nvGrpSpPr>
                <p:cNvPr id="730" name="Google Shape;730;p29"/>
                <p:cNvGrpSpPr/>
                <p:nvPr/>
              </p:nvGrpSpPr>
              <p:grpSpPr>
                <a:xfrm>
                  <a:off x="6925580" y="1462150"/>
                  <a:ext cx="5266423" cy="1209324"/>
                  <a:chOff x="6164257" y="3583264"/>
                  <a:chExt cx="5674413" cy="1737286"/>
                </a:xfrm>
              </p:grpSpPr>
              <p:grpSp>
                <p:nvGrpSpPr>
                  <p:cNvPr id="731" name="Google Shape;731;p29"/>
                  <p:cNvGrpSpPr/>
                  <p:nvPr/>
                </p:nvGrpSpPr>
                <p:grpSpPr>
                  <a:xfrm>
                    <a:off x="6164257" y="4034924"/>
                    <a:ext cx="5674413" cy="1285626"/>
                    <a:chOff x="6663557" y="-18176"/>
                    <a:chExt cx="5674413" cy="1285626"/>
                  </a:xfrm>
                </p:grpSpPr>
                <p:grpSp>
                  <p:nvGrpSpPr>
                    <p:cNvPr id="732" name="Google Shape;732;p29"/>
                    <p:cNvGrpSpPr/>
                    <p:nvPr/>
                  </p:nvGrpSpPr>
                  <p:grpSpPr>
                    <a:xfrm>
                      <a:off x="6663557" y="-18176"/>
                      <a:ext cx="5674413" cy="1285626"/>
                      <a:chOff x="6663557" y="-18176"/>
                      <a:chExt cx="5674413" cy="1285626"/>
                    </a:xfrm>
                  </p:grpSpPr>
                  <p:cxnSp>
                    <p:nvCxnSpPr>
                      <p:cNvPr id="733" name="Google Shape;733;p29"/>
                      <p:cNvCxnSpPr/>
                      <p:nvPr/>
                    </p:nvCxnSpPr>
                    <p:spPr>
                      <a:xfrm flipH="1">
                        <a:off x="10914350" y="571425"/>
                        <a:ext cx="420900" cy="191100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000000"/>
                        </a:solidFill>
                        <a:prstDash val="solid"/>
                        <a:round/>
                        <a:headEnd len="med" w="med" type="none"/>
                        <a:tailEnd len="med" w="med" type="triangle"/>
                      </a:ln>
                    </p:spPr>
                  </p:cxnSp>
                  <p:grpSp>
                    <p:nvGrpSpPr>
                      <p:cNvPr id="734" name="Google Shape;734;p29"/>
                      <p:cNvGrpSpPr/>
                      <p:nvPr/>
                    </p:nvGrpSpPr>
                    <p:grpSpPr>
                      <a:xfrm>
                        <a:off x="6663557" y="-18176"/>
                        <a:ext cx="5674413" cy="1285626"/>
                        <a:chOff x="6604782" y="-170951"/>
                        <a:chExt cx="5674413" cy="1285626"/>
                      </a:xfrm>
                    </p:grpSpPr>
                    <p:sp>
                      <p:nvSpPr>
                        <p:cNvPr id="735" name="Google Shape;735;p29"/>
                        <p:cNvSpPr txBox="1"/>
                        <p:nvPr/>
                      </p:nvSpPr>
                      <p:spPr>
                        <a:xfrm>
                          <a:off x="8790965" y="931369"/>
                          <a:ext cx="355200" cy="132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nl-BE" sz="900"/>
                            <a:t>𝞶</a:t>
                          </a:r>
                          <a:r>
                            <a:rPr baseline="-25000" lang="nl-BE" sz="900"/>
                            <a:t>0</a:t>
                          </a:r>
                          <a:endParaRPr baseline="-25000" sz="900"/>
                        </a:p>
                      </p:txBody>
                    </p:sp>
                    <p:sp>
                      <p:nvSpPr>
                        <p:cNvPr id="736" name="Google Shape;736;p29"/>
                        <p:cNvSpPr txBox="1"/>
                        <p:nvPr/>
                      </p:nvSpPr>
                      <p:spPr>
                        <a:xfrm>
                          <a:off x="9010601" y="931369"/>
                          <a:ext cx="420900" cy="132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nl-BE" sz="900"/>
                            <a:t>𝞶</a:t>
                          </a:r>
                          <a:r>
                            <a:rPr baseline="-25000" lang="nl-BE" sz="900"/>
                            <a:t>1</a:t>
                          </a:r>
                          <a:endParaRPr baseline="-25000" sz="900"/>
                        </a:p>
                      </p:txBody>
                    </p:sp>
                    <p:sp>
                      <p:nvSpPr>
                        <p:cNvPr id="737" name="Google Shape;737;p29"/>
                        <p:cNvSpPr txBox="1"/>
                        <p:nvPr/>
                      </p:nvSpPr>
                      <p:spPr>
                        <a:xfrm>
                          <a:off x="8551054" y="931369"/>
                          <a:ext cx="355200" cy="132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nl-BE" sz="900"/>
                            <a:t>𝞶</a:t>
                          </a:r>
                          <a:r>
                            <a:rPr baseline="-25000" lang="nl-BE" sz="900"/>
                            <a:t>1</a:t>
                          </a:r>
                          <a:endParaRPr baseline="-25000" sz="900"/>
                        </a:p>
                      </p:txBody>
                    </p:sp>
                    <p:grpSp>
                      <p:nvGrpSpPr>
                        <p:cNvPr id="738" name="Google Shape;738;p29"/>
                        <p:cNvGrpSpPr/>
                        <p:nvPr/>
                      </p:nvGrpSpPr>
                      <p:grpSpPr>
                        <a:xfrm>
                          <a:off x="6604782" y="-170951"/>
                          <a:ext cx="5674413" cy="1285626"/>
                          <a:chOff x="6604782" y="-170951"/>
                          <a:chExt cx="5674413" cy="1285626"/>
                        </a:xfrm>
                      </p:grpSpPr>
                      <p:grpSp>
                        <p:nvGrpSpPr>
                          <p:cNvPr id="739" name="Google Shape;739;p29"/>
                          <p:cNvGrpSpPr/>
                          <p:nvPr/>
                        </p:nvGrpSpPr>
                        <p:grpSpPr>
                          <a:xfrm>
                            <a:off x="6604782" y="-170951"/>
                            <a:ext cx="5674413" cy="1285626"/>
                            <a:chOff x="6604782" y="-170951"/>
                            <a:chExt cx="5674413" cy="1285626"/>
                          </a:xfrm>
                        </p:grpSpPr>
                        <p:grpSp>
                          <p:nvGrpSpPr>
                            <p:cNvPr id="740" name="Google Shape;740;p29"/>
                            <p:cNvGrpSpPr/>
                            <p:nvPr/>
                          </p:nvGrpSpPr>
                          <p:grpSpPr>
                            <a:xfrm>
                              <a:off x="6604782" y="-170951"/>
                              <a:ext cx="5674413" cy="1285626"/>
                              <a:chOff x="6604782" y="-170951"/>
                              <a:chExt cx="5674413" cy="1285626"/>
                            </a:xfrm>
                          </p:grpSpPr>
                          <p:sp>
                            <p:nvSpPr>
                              <p:cNvPr id="741" name="Google Shape;741;p29"/>
                              <p:cNvSpPr txBox="1"/>
                              <p:nvPr/>
                            </p:nvSpPr>
                            <p:spPr>
                              <a:xfrm>
                                <a:off x="10794195" y="-170951"/>
                                <a:ext cx="1485000" cy="37440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  <p:txBody>
                              <a:bodyPr anchorCtr="0" anchor="t" bIns="91425" lIns="91425" spcFirstLastPara="1" rIns="91425" wrap="square" tIns="91425">
                                <a:noAutofit/>
                              </a:bodyPr>
                              <a:lstStyle/>
                              <a:p>
                                <a:pPr indent="0" lvl="0" marL="0" rtl="0" algn="l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r>
                                  <a:rPr lang="nl-BE" sz="1100"/>
                                  <a:t>cavity modes</a:t>
                                </a:r>
                                <a:endParaRPr sz="1100"/>
                              </a:p>
                              <a:p>
                                <a:pPr indent="0" lvl="0" marL="0" rtl="0" algn="l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r>
                                  <a:rPr lang="nl-BE" sz="1100"/>
                                  <a:t>(FSR = 290 MHz)</a:t>
                                </a:r>
                                <a:endParaRPr sz="1100"/>
                              </a:p>
                            </p:txBody>
                          </p:sp>
                          <p:grpSp>
                            <p:nvGrpSpPr>
                              <p:cNvPr id="742" name="Google Shape;742;p29"/>
                              <p:cNvGrpSpPr/>
                              <p:nvPr/>
                            </p:nvGrpSpPr>
                            <p:grpSpPr>
                              <a:xfrm>
                                <a:off x="6604782" y="236198"/>
                                <a:ext cx="5086018" cy="878477"/>
                                <a:chOff x="6604782" y="236198"/>
                                <a:chExt cx="5086018" cy="878477"/>
                              </a:xfrm>
                            </p:grpSpPr>
                            <p:cxnSp>
                              <p:nvCxnSpPr>
                                <p:cNvPr id="743" name="Google Shape;743;p29"/>
                                <p:cNvCxnSpPr/>
                                <p:nvPr/>
                              </p:nvCxnSpPr>
                              <p:spPr>
                                <a:xfrm>
                                  <a:off x="7179325" y="916525"/>
                                  <a:ext cx="3744900" cy="147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9525">
                                  <a:solidFill>
                                    <a:schemeClr val="dk2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stealth"/>
                                </a:ln>
                              </p:spPr>
                            </p:cxnSp>
                            <p:sp>
                              <p:nvSpPr>
                                <p:cNvPr id="744" name="Google Shape;744;p29"/>
                                <p:cNvSpPr txBox="1"/>
                                <p:nvPr/>
                              </p:nvSpPr>
                              <p:spPr>
                                <a:xfrm>
                                  <a:off x="10970800" y="740275"/>
                                  <a:ext cx="720000" cy="374400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</p:spPr>
                              <p:txBody>
                                <a:bodyPr anchorCtr="0" anchor="t" bIns="91425" lIns="91425" spcFirstLastPara="1" rIns="91425" wrap="square" tIns="91425">
                                  <a:noAutofit/>
                                </a:bodyPr>
                                <a:lstStyle/>
                                <a:p>
                                  <a:pPr indent="0" lvl="0" marL="0" rtl="0" algn="l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r>
                                    <a:rPr lang="nl-BE"/>
                                    <a:t>f/Hz</a:t>
                                  </a:r>
                                  <a:endParaRPr/>
                                </a:p>
                              </p:txBody>
                            </p:sp>
                            <p:cxnSp>
                              <p:nvCxnSpPr>
                                <p:cNvPr id="745" name="Google Shape;745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8513900" y="512575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746" name="Google Shape;746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8725050" y="512725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747" name="Google Shape;747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8936200" y="512575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748" name="Google Shape;748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9147350" y="512575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749" name="Google Shape;749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9358500" y="512575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750" name="Google Shape;750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9569650" y="512725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751" name="Google Shape;751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9780800" y="512725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752" name="Google Shape;752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9991950" y="512575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753" name="Google Shape;753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10203100" y="512575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754" name="Google Shape;754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10414250" y="512575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755" name="Google Shape;755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10625400" y="512575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sp>
                              <p:nvSpPr>
                                <p:cNvPr id="756" name="Google Shape;756;p29"/>
                                <p:cNvSpPr/>
                                <p:nvPr/>
                              </p:nvSpPr>
                              <p:spPr>
                                <a:xfrm>
                                  <a:off x="6604782" y="236198"/>
                                  <a:ext cx="4526650" cy="647600"/>
                                </a:xfrm>
                                <a:custGeom>
                                  <a:rect b="b" l="l" r="r" t="t"/>
                                  <a:pathLst>
                                    <a:path extrusionOk="0" h="25904" w="181066">
                                      <a:moveTo>
                                        <a:pt x="0" y="24864"/>
                                      </a:moveTo>
                                      <a:cubicBezTo>
                                        <a:pt x="15807" y="20720"/>
                                        <a:pt x="64663" y="-172"/>
                                        <a:pt x="94841" y="1"/>
                                      </a:cubicBezTo>
                                      <a:cubicBezTo>
                                        <a:pt x="125019" y="174"/>
                                        <a:pt x="166695" y="21587"/>
                                        <a:pt x="181066" y="25904"/>
                                      </a:cubicBezTo>
                                    </a:path>
                                  </a:pathLst>
                                </a:custGeom>
                                <a:noFill/>
                                <a:ln cap="flat" cmpd="sng" w="9525">
                                  <a:solidFill>
                                    <a:schemeClr val="dk2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sp>
                            <p:cxnSp>
                              <p:nvCxnSpPr>
                                <p:cNvPr id="757" name="Google Shape;757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8302750" y="512650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758" name="Google Shape;758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8091600" y="512725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759" name="Google Shape;759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7669300" y="512650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760" name="Google Shape;760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7880450" y="512500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</p:grpSp>
                        </p:grpSp>
                        <p:grpSp>
                          <p:nvGrpSpPr>
                            <p:cNvPr id="761" name="Google Shape;761;p29"/>
                            <p:cNvGrpSpPr/>
                            <p:nvPr/>
                          </p:nvGrpSpPr>
                          <p:grpSpPr>
                            <a:xfrm>
                              <a:off x="7458150" y="512500"/>
                              <a:ext cx="218350" cy="418650"/>
                              <a:chOff x="7669300" y="512500"/>
                              <a:chExt cx="218350" cy="418650"/>
                            </a:xfrm>
                          </p:grpSpPr>
                          <p:cxnSp>
                            <p:nvCxnSpPr>
                              <p:cNvPr id="762" name="Google Shape;762;p29"/>
                              <p:cNvCxnSpPr/>
                              <p:nvPr/>
                            </p:nvCxnSpPr>
                            <p:spPr>
                              <a:xfrm flipH="1" rot="10800000">
                                <a:off x="7669300" y="512650"/>
                                <a:ext cx="7200" cy="418500"/>
                              </a:xfrm>
                              <a:prstGeom prst="straightConnector1">
                                <a:avLst/>
                              </a:prstGeom>
                              <a:noFill/>
                              <a:ln cap="flat" cmpd="sng" w="19050">
                                <a:solidFill>
                                  <a:srgbClr val="000000"/>
                                </a:solidFill>
                                <a:prstDash val="solid"/>
                                <a:round/>
                                <a:headEnd len="med" w="med" type="none"/>
                                <a:tailEnd len="med" w="med" type="none"/>
                              </a:ln>
                            </p:spPr>
                          </p:cxnSp>
                          <p:cxnSp>
                            <p:nvCxnSpPr>
                              <p:cNvPr id="763" name="Google Shape;763;p29"/>
                              <p:cNvCxnSpPr/>
                              <p:nvPr/>
                            </p:nvCxnSpPr>
                            <p:spPr>
                              <a:xfrm flipH="1" rot="10800000">
                                <a:off x="7880450" y="512500"/>
                                <a:ext cx="7200" cy="418500"/>
                              </a:xfrm>
                              <a:prstGeom prst="straightConnector1">
                                <a:avLst/>
                              </a:prstGeom>
                              <a:noFill/>
                              <a:ln cap="flat" cmpd="sng" w="19050">
                                <a:solidFill>
                                  <a:srgbClr val="000000"/>
                                </a:solidFill>
                                <a:prstDash val="solid"/>
                                <a:round/>
                                <a:headEnd len="med" w="med" type="none"/>
                                <a:tailEnd len="med" w="med" type="none"/>
                              </a:ln>
                            </p:spPr>
                          </p:cxnSp>
                        </p:grpSp>
                        <p:grpSp>
                          <p:nvGrpSpPr>
                            <p:cNvPr id="764" name="Google Shape;764;p29"/>
                            <p:cNvGrpSpPr/>
                            <p:nvPr/>
                          </p:nvGrpSpPr>
                          <p:grpSpPr>
                            <a:xfrm>
                              <a:off x="10625400" y="512800"/>
                              <a:ext cx="218350" cy="418650"/>
                              <a:chOff x="7669300" y="512500"/>
                              <a:chExt cx="218350" cy="418650"/>
                            </a:xfrm>
                          </p:grpSpPr>
                          <p:cxnSp>
                            <p:nvCxnSpPr>
                              <p:cNvPr id="765" name="Google Shape;765;p29"/>
                              <p:cNvCxnSpPr/>
                              <p:nvPr/>
                            </p:nvCxnSpPr>
                            <p:spPr>
                              <a:xfrm flipH="1" rot="10800000">
                                <a:off x="7669300" y="512650"/>
                                <a:ext cx="7200" cy="418500"/>
                              </a:xfrm>
                              <a:prstGeom prst="straightConnector1">
                                <a:avLst/>
                              </a:prstGeom>
                              <a:noFill/>
                              <a:ln cap="flat" cmpd="sng" w="19050">
                                <a:solidFill>
                                  <a:srgbClr val="000000"/>
                                </a:solidFill>
                                <a:prstDash val="solid"/>
                                <a:round/>
                                <a:headEnd len="med" w="med" type="none"/>
                                <a:tailEnd len="med" w="med" type="none"/>
                              </a:ln>
                            </p:spPr>
                          </p:cxnSp>
                          <p:cxnSp>
                            <p:nvCxnSpPr>
                              <p:cNvPr id="766" name="Google Shape;766;p29"/>
                              <p:cNvCxnSpPr/>
                              <p:nvPr/>
                            </p:nvCxnSpPr>
                            <p:spPr>
                              <a:xfrm flipH="1" rot="10800000">
                                <a:off x="7880450" y="512500"/>
                                <a:ext cx="7200" cy="418500"/>
                              </a:xfrm>
                              <a:prstGeom prst="straightConnector1">
                                <a:avLst/>
                              </a:prstGeom>
                              <a:noFill/>
                              <a:ln cap="flat" cmpd="sng" w="19050">
                                <a:solidFill>
                                  <a:srgbClr val="000000"/>
                                </a:solidFill>
                                <a:prstDash val="solid"/>
                                <a:round/>
                                <a:headEnd len="med" w="med" type="none"/>
                                <a:tailEnd len="med" w="med" type="none"/>
                              </a:ln>
                            </p:spPr>
                          </p:cxnSp>
                        </p:grpSp>
                      </p:grpSp>
                      <p:grpSp>
                        <p:nvGrpSpPr>
                          <p:cNvPr id="767" name="Google Shape;767;p29"/>
                          <p:cNvGrpSpPr/>
                          <p:nvPr/>
                        </p:nvGrpSpPr>
                        <p:grpSpPr>
                          <a:xfrm>
                            <a:off x="7247000" y="512500"/>
                            <a:ext cx="218350" cy="418650"/>
                            <a:chOff x="7669300" y="512500"/>
                            <a:chExt cx="218350" cy="418650"/>
                          </a:xfrm>
                        </p:grpSpPr>
                        <p:cxnSp>
                          <p:nvCxnSpPr>
                            <p:cNvPr id="768" name="Google Shape;768;p29"/>
                            <p:cNvCxnSpPr/>
                            <p:nvPr/>
                          </p:nvCxnSpPr>
                          <p:spPr>
                            <a:xfrm flipH="1" rot="10800000">
                              <a:off x="7669300" y="512650"/>
                              <a:ext cx="7200" cy="418500"/>
                            </a:xfrm>
                            <a:prstGeom prst="straightConnector1">
                              <a:avLst/>
                            </a:prstGeom>
                            <a:noFill/>
                            <a:ln cap="flat" cmpd="sng" w="19050">
                              <a:solidFill>
                                <a:srgbClr val="000000"/>
                              </a:solidFill>
                              <a:prstDash val="solid"/>
                              <a:round/>
                              <a:headEnd len="med" w="med" type="none"/>
                              <a:tailEnd len="med" w="med" type="none"/>
                            </a:ln>
                          </p:spPr>
                        </p:cxnSp>
                        <p:cxnSp>
                          <p:nvCxnSpPr>
                            <p:cNvPr id="769" name="Google Shape;769;p29"/>
                            <p:cNvCxnSpPr/>
                            <p:nvPr/>
                          </p:nvCxnSpPr>
                          <p:spPr>
                            <a:xfrm flipH="1" rot="10800000">
                              <a:off x="7880450" y="512500"/>
                              <a:ext cx="7200" cy="418500"/>
                            </a:xfrm>
                            <a:prstGeom prst="straightConnector1">
                              <a:avLst/>
                            </a:prstGeom>
                            <a:noFill/>
                            <a:ln cap="flat" cmpd="sng" w="19050">
                              <a:solidFill>
                                <a:srgbClr val="000000"/>
                              </a:solidFill>
                              <a:prstDash val="solid"/>
                              <a:round/>
                              <a:headEnd len="med" w="med" type="none"/>
                              <a:tailEnd len="med" w="med" type="none"/>
                            </a:ln>
                          </p:spPr>
                        </p:cxnSp>
                      </p:grpSp>
                    </p:grpSp>
                  </p:grpSp>
                </p:grpSp>
                <p:sp>
                  <p:nvSpPr>
                    <p:cNvPr id="770" name="Google Shape;770;p29"/>
                    <p:cNvSpPr txBox="1"/>
                    <p:nvPr/>
                  </p:nvSpPr>
                  <p:spPr>
                    <a:xfrm>
                      <a:off x="6822325" y="20125"/>
                      <a:ext cx="2241000" cy="374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/>
                        <a:t>Thin etalon transmission curve</a:t>
                      </a:r>
                      <a:endParaRPr sz="1100"/>
                    </a:p>
                  </p:txBody>
                </p:sp>
              </p:grpSp>
              <p:sp>
                <p:nvSpPr>
                  <p:cNvPr id="771" name="Google Shape;771;p29"/>
                  <p:cNvSpPr/>
                  <p:nvPr/>
                </p:nvSpPr>
                <p:spPr>
                  <a:xfrm>
                    <a:off x="7783473" y="4435797"/>
                    <a:ext cx="1642750" cy="656150"/>
                  </a:xfrm>
                  <a:custGeom>
                    <a:rect b="b" l="l" r="r" t="t"/>
                    <a:pathLst>
                      <a:path extrusionOk="0" h="26246" w="65710">
                        <a:moveTo>
                          <a:pt x="0" y="26246"/>
                        </a:moveTo>
                        <a:cubicBezTo>
                          <a:pt x="5777" y="21872"/>
                          <a:pt x="23707" y="57"/>
                          <a:pt x="34659" y="0"/>
                        </a:cubicBezTo>
                        <a:cubicBezTo>
                          <a:pt x="45611" y="-57"/>
                          <a:pt x="60535" y="21587"/>
                          <a:pt x="65710" y="25904"/>
                        </a:cubicBezTo>
                      </a:path>
                    </a:pathLst>
                  </a:custGeom>
                  <a:noFill/>
                  <a:ln cap="flat" cmpd="sng" w="9525">
                    <a:solidFill>
                      <a:srgbClr val="FF0000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sp>
              <p:cxnSp>
                <p:nvCxnSpPr>
                  <p:cNvPr id="772" name="Google Shape;772;p29"/>
                  <p:cNvCxnSpPr/>
                  <p:nvPr/>
                </p:nvCxnSpPr>
                <p:spPr>
                  <a:xfrm flipH="1">
                    <a:off x="9285072" y="3994362"/>
                    <a:ext cx="117600" cy="41100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FF0000"/>
                    </a:solidFill>
                    <a:prstDash val="solid"/>
                    <a:round/>
                    <a:headEnd len="med" w="med" type="none"/>
                    <a:tailEnd len="med" w="med" type="triangle"/>
                  </a:ln>
                </p:spPr>
              </p:cxnSp>
              <p:sp>
                <p:nvSpPr>
                  <p:cNvPr id="773" name="Google Shape;773;p29"/>
                  <p:cNvSpPr txBox="1"/>
                  <p:nvPr/>
                </p:nvSpPr>
                <p:spPr>
                  <a:xfrm>
                    <a:off x="8289926" y="3583264"/>
                    <a:ext cx="2530200" cy="374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nl-BE" sz="1100"/>
                      <a:t>Thick etalon transmission curve</a:t>
                    </a:r>
                    <a:endParaRPr sz="1100"/>
                  </a:p>
                </p:txBody>
              </p:sp>
            </p:grpSp>
            <p:sp>
              <p:nvSpPr>
                <p:cNvPr id="774" name="Google Shape;774;p29"/>
                <p:cNvSpPr txBox="1"/>
                <p:nvPr/>
              </p:nvSpPr>
              <p:spPr>
                <a:xfrm>
                  <a:off x="7365825" y="1445475"/>
                  <a:ext cx="491700" cy="45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nl-BE" sz="1900"/>
                    <a:t>II</a:t>
                  </a:r>
                  <a:endParaRPr b="1" sz="1900"/>
                </a:p>
              </p:txBody>
            </p:sp>
          </p:grpSp>
        </p:grpSp>
        <p:cxnSp>
          <p:nvCxnSpPr>
            <p:cNvPr id="775" name="Google Shape;775;p29"/>
            <p:cNvCxnSpPr/>
            <p:nvPr/>
          </p:nvCxnSpPr>
          <p:spPr>
            <a:xfrm>
              <a:off x="6036000" y="988975"/>
              <a:ext cx="592800" cy="933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776" name="Google Shape;776;p29"/>
          <p:cNvGrpSpPr/>
          <p:nvPr/>
        </p:nvGrpSpPr>
        <p:grpSpPr>
          <a:xfrm>
            <a:off x="7033275" y="1454625"/>
            <a:ext cx="5169216" cy="1377088"/>
            <a:chOff x="4828463" y="1454625"/>
            <a:chExt cx="5169216" cy="1377088"/>
          </a:xfrm>
        </p:grpSpPr>
        <p:grpSp>
          <p:nvGrpSpPr>
            <p:cNvPr id="777" name="Google Shape;777;p29"/>
            <p:cNvGrpSpPr/>
            <p:nvPr/>
          </p:nvGrpSpPr>
          <p:grpSpPr>
            <a:xfrm>
              <a:off x="4828463" y="1454625"/>
              <a:ext cx="5169216" cy="1377088"/>
              <a:chOff x="-1550400" y="1445988"/>
              <a:chExt cx="5169216" cy="1377088"/>
            </a:xfrm>
          </p:grpSpPr>
          <p:sp>
            <p:nvSpPr>
              <p:cNvPr id="778" name="Google Shape;778;p29"/>
              <p:cNvSpPr/>
              <p:nvPr/>
            </p:nvSpPr>
            <p:spPr>
              <a:xfrm>
                <a:off x="-1550400" y="1458375"/>
                <a:ext cx="5148300" cy="13647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779" name="Google Shape;779;p29"/>
              <p:cNvGrpSpPr/>
              <p:nvPr/>
            </p:nvGrpSpPr>
            <p:grpSpPr>
              <a:xfrm>
                <a:off x="-1272282" y="1445987"/>
                <a:ext cx="4891098" cy="1225999"/>
                <a:chOff x="7188093" y="1445475"/>
                <a:chExt cx="4891098" cy="1225999"/>
              </a:xfrm>
            </p:grpSpPr>
            <p:grpSp>
              <p:nvGrpSpPr>
                <p:cNvPr id="780" name="Google Shape;780;p29"/>
                <p:cNvGrpSpPr/>
                <p:nvPr/>
              </p:nvGrpSpPr>
              <p:grpSpPr>
                <a:xfrm>
                  <a:off x="7188093" y="1450850"/>
                  <a:ext cx="4891098" cy="1220624"/>
                  <a:chOff x="6447106" y="3567031"/>
                  <a:chExt cx="5270012" cy="1753519"/>
                </a:xfrm>
              </p:grpSpPr>
              <p:grpSp>
                <p:nvGrpSpPr>
                  <p:cNvPr id="781" name="Google Shape;781;p29"/>
                  <p:cNvGrpSpPr/>
                  <p:nvPr/>
                </p:nvGrpSpPr>
                <p:grpSpPr>
                  <a:xfrm>
                    <a:off x="6447106" y="3850592"/>
                    <a:ext cx="5270012" cy="1469958"/>
                    <a:chOff x="6946406" y="-202508"/>
                    <a:chExt cx="5270012" cy="1469958"/>
                  </a:xfrm>
                </p:grpSpPr>
                <p:grpSp>
                  <p:nvGrpSpPr>
                    <p:cNvPr id="782" name="Google Shape;782;p29"/>
                    <p:cNvGrpSpPr/>
                    <p:nvPr/>
                  </p:nvGrpSpPr>
                  <p:grpSpPr>
                    <a:xfrm>
                      <a:off x="6946406" y="32391"/>
                      <a:ext cx="5270012" cy="1235059"/>
                      <a:chOff x="6946406" y="32391"/>
                      <a:chExt cx="5270012" cy="1235059"/>
                    </a:xfrm>
                  </p:grpSpPr>
                  <p:cxnSp>
                    <p:nvCxnSpPr>
                      <p:cNvPr id="783" name="Google Shape;783;p29"/>
                      <p:cNvCxnSpPr/>
                      <p:nvPr/>
                    </p:nvCxnSpPr>
                    <p:spPr>
                      <a:xfrm flipH="1">
                        <a:off x="10914350" y="571425"/>
                        <a:ext cx="420900" cy="191100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000000"/>
                        </a:solidFill>
                        <a:prstDash val="solid"/>
                        <a:round/>
                        <a:headEnd len="med" w="med" type="none"/>
                        <a:tailEnd len="med" w="med" type="triangle"/>
                      </a:ln>
                    </p:spPr>
                  </p:cxnSp>
                  <p:grpSp>
                    <p:nvGrpSpPr>
                      <p:cNvPr id="784" name="Google Shape;784;p29"/>
                      <p:cNvGrpSpPr/>
                      <p:nvPr/>
                    </p:nvGrpSpPr>
                    <p:grpSpPr>
                      <a:xfrm>
                        <a:off x="6946406" y="32391"/>
                        <a:ext cx="5270012" cy="1235059"/>
                        <a:chOff x="6887631" y="-120384"/>
                        <a:chExt cx="5270012" cy="1235059"/>
                      </a:xfrm>
                    </p:grpSpPr>
                    <p:sp>
                      <p:nvSpPr>
                        <p:cNvPr id="785" name="Google Shape;785;p29"/>
                        <p:cNvSpPr txBox="1"/>
                        <p:nvPr/>
                      </p:nvSpPr>
                      <p:spPr>
                        <a:xfrm>
                          <a:off x="8790965" y="931369"/>
                          <a:ext cx="355200" cy="132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nl-BE" sz="900"/>
                            <a:t>𝞶</a:t>
                          </a:r>
                          <a:r>
                            <a:rPr baseline="-25000" lang="nl-BE" sz="900"/>
                            <a:t>0</a:t>
                          </a:r>
                          <a:endParaRPr baseline="-25000" sz="900"/>
                        </a:p>
                      </p:txBody>
                    </p:sp>
                    <p:sp>
                      <p:nvSpPr>
                        <p:cNvPr id="786" name="Google Shape;786;p29"/>
                        <p:cNvSpPr txBox="1"/>
                        <p:nvPr/>
                      </p:nvSpPr>
                      <p:spPr>
                        <a:xfrm>
                          <a:off x="9010601" y="931369"/>
                          <a:ext cx="420900" cy="132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nl-BE" sz="900"/>
                            <a:t>𝞶</a:t>
                          </a:r>
                          <a:r>
                            <a:rPr baseline="-25000" lang="nl-BE" sz="900"/>
                            <a:t>1</a:t>
                          </a:r>
                          <a:endParaRPr baseline="-25000" sz="900"/>
                        </a:p>
                      </p:txBody>
                    </p:sp>
                    <p:sp>
                      <p:nvSpPr>
                        <p:cNvPr id="787" name="Google Shape;787;p29"/>
                        <p:cNvSpPr txBox="1"/>
                        <p:nvPr/>
                      </p:nvSpPr>
                      <p:spPr>
                        <a:xfrm>
                          <a:off x="8551054" y="931369"/>
                          <a:ext cx="355200" cy="132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anchorCtr="0" anchor="ctr" bIns="91425" lIns="91425" spcFirstLastPara="1" rIns="91425" wrap="square" tIns="91425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nl-BE" sz="900"/>
                            <a:t>𝞶</a:t>
                          </a:r>
                          <a:r>
                            <a:rPr baseline="-25000" lang="nl-BE" sz="900"/>
                            <a:t>1</a:t>
                          </a:r>
                          <a:endParaRPr baseline="-25000" sz="900"/>
                        </a:p>
                      </p:txBody>
                    </p:sp>
                    <p:grpSp>
                      <p:nvGrpSpPr>
                        <p:cNvPr id="788" name="Google Shape;788;p29"/>
                        <p:cNvGrpSpPr/>
                        <p:nvPr/>
                      </p:nvGrpSpPr>
                      <p:grpSpPr>
                        <a:xfrm>
                          <a:off x="6887631" y="-120384"/>
                          <a:ext cx="5270012" cy="1235059"/>
                          <a:chOff x="6887631" y="-120384"/>
                          <a:chExt cx="5270012" cy="1235059"/>
                        </a:xfrm>
                      </p:grpSpPr>
                      <p:grpSp>
                        <p:nvGrpSpPr>
                          <p:cNvPr id="789" name="Google Shape;789;p29"/>
                          <p:cNvGrpSpPr/>
                          <p:nvPr/>
                        </p:nvGrpSpPr>
                        <p:grpSpPr>
                          <a:xfrm>
                            <a:off x="6887631" y="-120384"/>
                            <a:ext cx="5270012" cy="1235059"/>
                            <a:chOff x="6887631" y="-120384"/>
                            <a:chExt cx="5270012" cy="1235059"/>
                          </a:xfrm>
                        </p:grpSpPr>
                        <p:grpSp>
                          <p:nvGrpSpPr>
                            <p:cNvPr id="790" name="Google Shape;790;p29"/>
                            <p:cNvGrpSpPr/>
                            <p:nvPr/>
                          </p:nvGrpSpPr>
                          <p:grpSpPr>
                            <a:xfrm>
                              <a:off x="6887631" y="-120384"/>
                              <a:ext cx="5270012" cy="1235059"/>
                              <a:chOff x="6887631" y="-120384"/>
                              <a:chExt cx="5270012" cy="1235059"/>
                            </a:xfrm>
                          </p:grpSpPr>
                          <p:sp>
                            <p:nvSpPr>
                              <p:cNvPr id="791" name="Google Shape;791;p29"/>
                              <p:cNvSpPr txBox="1"/>
                              <p:nvPr/>
                            </p:nvSpPr>
                            <p:spPr>
                              <a:xfrm>
                                <a:off x="10672643" y="-120384"/>
                                <a:ext cx="1485000" cy="37440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  <p:txBody>
                              <a:bodyPr anchorCtr="0" anchor="t" bIns="91425" lIns="91425" spcFirstLastPara="1" rIns="91425" wrap="square" tIns="91425">
                                <a:noAutofit/>
                              </a:bodyPr>
                              <a:lstStyle/>
                              <a:p>
                                <a:pPr indent="0" lvl="0" marL="0" rtl="0" algn="l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r>
                                  <a:rPr lang="nl-BE" sz="1100"/>
                                  <a:t>cavity modes</a:t>
                                </a:r>
                                <a:endParaRPr sz="1100"/>
                              </a:p>
                              <a:p>
                                <a:pPr indent="0" lvl="0" marL="0" rtl="0" algn="l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r>
                                  <a:rPr lang="nl-BE" sz="1100"/>
                                  <a:t>(FSR = 290 MHz)</a:t>
                                </a:r>
                                <a:endParaRPr sz="1100"/>
                              </a:p>
                            </p:txBody>
                          </p:sp>
                          <p:grpSp>
                            <p:nvGrpSpPr>
                              <p:cNvPr id="792" name="Google Shape;792;p29"/>
                              <p:cNvGrpSpPr/>
                              <p:nvPr/>
                            </p:nvGrpSpPr>
                            <p:grpSpPr>
                              <a:xfrm>
                                <a:off x="6887631" y="236198"/>
                                <a:ext cx="4803169" cy="878477"/>
                                <a:chOff x="6887631" y="236198"/>
                                <a:chExt cx="4803169" cy="878477"/>
                              </a:xfrm>
                            </p:grpSpPr>
                            <p:cxnSp>
                              <p:nvCxnSpPr>
                                <p:cNvPr id="793" name="Google Shape;793;p29"/>
                                <p:cNvCxnSpPr/>
                                <p:nvPr/>
                              </p:nvCxnSpPr>
                              <p:spPr>
                                <a:xfrm>
                                  <a:off x="7179325" y="916525"/>
                                  <a:ext cx="3744900" cy="147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9525">
                                  <a:solidFill>
                                    <a:schemeClr val="dk2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stealth"/>
                                </a:ln>
                              </p:spPr>
                            </p:cxnSp>
                            <p:sp>
                              <p:nvSpPr>
                                <p:cNvPr id="794" name="Google Shape;794;p29"/>
                                <p:cNvSpPr txBox="1"/>
                                <p:nvPr/>
                              </p:nvSpPr>
                              <p:spPr>
                                <a:xfrm>
                                  <a:off x="10970800" y="740275"/>
                                  <a:ext cx="720000" cy="374400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</p:spPr>
                              <p:txBody>
                                <a:bodyPr anchorCtr="0" anchor="t" bIns="91425" lIns="91425" spcFirstLastPara="1" rIns="91425" wrap="square" tIns="91425">
                                  <a:noAutofit/>
                                </a:bodyPr>
                                <a:lstStyle/>
                                <a:p>
                                  <a:pPr indent="0" lvl="0" marL="0" rtl="0" algn="l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r>
                                    <a:rPr lang="nl-BE"/>
                                    <a:t>f/Hz</a:t>
                                  </a:r>
                                  <a:endParaRPr/>
                                </a:p>
                              </p:txBody>
                            </p:sp>
                            <p:cxnSp>
                              <p:nvCxnSpPr>
                                <p:cNvPr id="795" name="Google Shape;795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8513900" y="512575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796" name="Google Shape;796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8725050" y="512725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797" name="Google Shape;797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8936200" y="512575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798" name="Google Shape;798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9147350" y="512575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799" name="Google Shape;799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9358500" y="512575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800" name="Google Shape;800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9569650" y="512725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801" name="Google Shape;801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9780800" y="512725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802" name="Google Shape;802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9991950" y="512575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803" name="Google Shape;803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10203100" y="512575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804" name="Google Shape;804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10414250" y="512575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805" name="Google Shape;805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10625400" y="512575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sp>
                              <p:nvSpPr>
                                <p:cNvPr id="806" name="Google Shape;806;p29"/>
                                <p:cNvSpPr/>
                                <p:nvPr/>
                              </p:nvSpPr>
                              <p:spPr>
                                <a:xfrm>
                                  <a:off x="6887631" y="236198"/>
                                  <a:ext cx="4526650" cy="647600"/>
                                </a:xfrm>
                                <a:custGeom>
                                  <a:rect b="b" l="l" r="r" t="t"/>
                                  <a:pathLst>
                                    <a:path extrusionOk="0" h="25904" w="181066">
                                      <a:moveTo>
                                        <a:pt x="0" y="24864"/>
                                      </a:moveTo>
                                      <a:cubicBezTo>
                                        <a:pt x="15807" y="20720"/>
                                        <a:pt x="64663" y="-172"/>
                                        <a:pt x="94841" y="1"/>
                                      </a:cubicBezTo>
                                      <a:cubicBezTo>
                                        <a:pt x="125019" y="174"/>
                                        <a:pt x="166695" y="21587"/>
                                        <a:pt x="181066" y="25904"/>
                                      </a:cubicBezTo>
                                    </a:path>
                                  </a:pathLst>
                                </a:custGeom>
                                <a:noFill/>
                                <a:ln cap="flat" cmpd="sng" w="9525">
                                  <a:solidFill>
                                    <a:schemeClr val="dk2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sp>
                            <p:cxnSp>
                              <p:nvCxnSpPr>
                                <p:cNvPr id="807" name="Google Shape;807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8302750" y="512650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808" name="Google Shape;808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8091600" y="512725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809" name="Google Shape;809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7669300" y="512650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  <p:cxnSp>
                              <p:nvCxnSpPr>
                                <p:cNvPr id="810" name="Google Shape;810;p29"/>
                                <p:cNvCxnSpPr/>
                                <p:nvPr/>
                              </p:nvCxnSpPr>
                              <p:spPr>
                                <a:xfrm flipH="1" rot="10800000">
                                  <a:off x="7880450" y="512500"/>
                                  <a:ext cx="7200" cy="41850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cap="flat" cmpd="sng" w="19050">
                                  <a:solidFill>
                                    <a:srgbClr val="000000"/>
                                  </a:solidFill>
                                  <a:prstDash val="solid"/>
                                  <a:round/>
                                  <a:headEnd len="med" w="med" type="none"/>
                                  <a:tailEnd len="med" w="med" type="none"/>
                                </a:ln>
                              </p:spPr>
                            </p:cxnSp>
                          </p:grpSp>
                        </p:grpSp>
                        <p:grpSp>
                          <p:nvGrpSpPr>
                            <p:cNvPr id="811" name="Google Shape;811;p29"/>
                            <p:cNvGrpSpPr/>
                            <p:nvPr/>
                          </p:nvGrpSpPr>
                          <p:grpSpPr>
                            <a:xfrm>
                              <a:off x="7458150" y="512500"/>
                              <a:ext cx="218350" cy="418650"/>
                              <a:chOff x="7669300" y="512500"/>
                              <a:chExt cx="218350" cy="418650"/>
                            </a:xfrm>
                          </p:grpSpPr>
                          <p:cxnSp>
                            <p:nvCxnSpPr>
                              <p:cNvPr id="812" name="Google Shape;812;p29"/>
                              <p:cNvCxnSpPr/>
                              <p:nvPr/>
                            </p:nvCxnSpPr>
                            <p:spPr>
                              <a:xfrm flipH="1" rot="10800000">
                                <a:off x="7669300" y="512650"/>
                                <a:ext cx="7200" cy="418500"/>
                              </a:xfrm>
                              <a:prstGeom prst="straightConnector1">
                                <a:avLst/>
                              </a:prstGeom>
                              <a:noFill/>
                              <a:ln cap="flat" cmpd="sng" w="19050">
                                <a:solidFill>
                                  <a:srgbClr val="000000"/>
                                </a:solidFill>
                                <a:prstDash val="solid"/>
                                <a:round/>
                                <a:headEnd len="med" w="med" type="none"/>
                                <a:tailEnd len="med" w="med" type="none"/>
                              </a:ln>
                            </p:spPr>
                          </p:cxnSp>
                          <p:cxnSp>
                            <p:nvCxnSpPr>
                              <p:cNvPr id="813" name="Google Shape;813;p29"/>
                              <p:cNvCxnSpPr/>
                              <p:nvPr/>
                            </p:nvCxnSpPr>
                            <p:spPr>
                              <a:xfrm flipH="1" rot="10800000">
                                <a:off x="7880450" y="512500"/>
                                <a:ext cx="7200" cy="418500"/>
                              </a:xfrm>
                              <a:prstGeom prst="straightConnector1">
                                <a:avLst/>
                              </a:prstGeom>
                              <a:noFill/>
                              <a:ln cap="flat" cmpd="sng" w="19050">
                                <a:solidFill>
                                  <a:srgbClr val="000000"/>
                                </a:solidFill>
                                <a:prstDash val="solid"/>
                                <a:round/>
                                <a:headEnd len="med" w="med" type="none"/>
                                <a:tailEnd len="med" w="med" type="none"/>
                              </a:ln>
                            </p:spPr>
                          </p:cxnSp>
                        </p:grpSp>
                        <p:grpSp>
                          <p:nvGrpSpPr>
                            <p:cNvPr id="814" name="Google Shape;814;p29"/>
                            <p:cNvGrpSpPr/>
                            <p:nvPr/>
                          </p:nvGrpSpPr>
                          <p:grpSpPr>
                            <a:xfrm>
                              <a:off x="10625400" y="512800"/>
                              <a:ext cx="218350" cy="418650"/>
                              <a:chOff x="7669300" y="512500"/>
                              <a:chExt cx="218350" cy="418650"/>
                            </a:xfrm>
                          </p:grpSpPr>
                          <p:cxnSp>
                            <p:nvCxnSpPr>
                              <p:cNvPr id="815" name="Google Shape;815;p29"/>
                              <p:cNvCxnSpPr/>
                              <p:nvPr/>
                            </p:nvCxnSpPr>
                            <p:spPr>
                              <a:xfrm flipH="1" rot="10800000">
                                <a:off x="7669300" y="512650"/>
                                <a:ext cx="7200" cy="418500"/>
                              </a:xfrm>
                              <a:prstGeom prst="straightConnector1">
                                <a:avLst/>
                              </a:prstGeom>
                              <a:noFill/>
                              <a:ln cap="flat" cmpd="sng" w="19050">
                                <a:solidFill>
                                  <a:srgbClr val="000000"/>
                                </a:solidFill>
                                <a:prstDash val="solid"/>
                                <a:round/>
                                <a:headEnd len="med" w="med" type="none"/>
                                <a:tailEnd len="med" w="med" type="none"/>
                              </a:ln>
                            </p:spPr>
                          </p:cxnSp>
                          <p:cxnSp>
                            <p:nvCxnSpPr>
                              <p:cNvPr id="816" name="Google Shape;816;p29"/>
                              <p:cNvCxnSpPr/>
                              <p:nvPr/>
                            </p:nvCxnSpPr>
                            <p:spPr>
                              <a:xfrm flipH="1" rot="10800000">
                                <a:off x="7880450" y="512500"/>
                                <a:ext cx="7200" cy="418500"/>
                              </a:xfrm>
                              <a:prstGeom prst="straightConnector1">
                                <a:avLst/>
                              </a:prstGeom>
                              <a:noFill/>
                              <a:ln cap="flat" cmpd="sng" w="19050">
                                <a:solidFill>
                                  <a:srgbClr val="000000"/>
                                </a:solidFill>
                                <a:prstDash val="solid"/>
                                <a:round/>
                                <a:headEnd len="med" w="med" type="none"/>
                                <a:tailEnd len="med" w="med" type="none"/>
                              </a:ln>
                            </p:spPr>
                          </p:cxnSp>
                        </p:grpSp>
                      </p:grpSp>
                      <p:grpSp>
                        <p:nvGrpSpPr>
                          <p:cNvPr id="817" name="Google Shape;817;p29"/>
                          <p:cNvGrpSpPr/>
                          <p:nvPr/>
                        </p:nvGrpSpPr>
                        <p:grpSpPr>
                          <a:xfrm>
                            <a:off x="7247000" y="512500"/>
                            <a:ext cx="218350" cy="418650"/>
                            <a:chOff x="7669300" y="512500"/>
                            <a:chExt cx="218350" cy="418650"/>
                          </a:xfrm>
                        </p:grpSpPr>
                        <p:cxnSp>
                          <p:nvCxnSpPr>
                            <p:cNvPr id="818" name="Google Shape;818;p29"/>
                            <p:cNvCxnSpPr/>
                            <p:nvPr/>
                          </p:nvCxnSpPr>
                          <p:spPr>
                            <a:xfrm flipH="1" rot="10800000">
                              <a:off x="7669300" y="512650"/>
                              <a:ext cx="7200" cy="418500"/>
                            </a:xfrm>
                            <a:prstGeom prst="straightConnector1">
                              <a:avLst/>
                            </a:prstGeom>
                            <a:noFill/>
                            <a:ln cap="flat" cmpd="sng" w="19050">
                              <a:solidFill>
                                <a:srgbClr val="000000"/>
                              </a:solidFill>
                              <a:prstDash val="solid"/>
                              <a:round/>
                              <a:headEnd len="med" w="med" type="none"/>
                              <a:tailEnd len="med" w="med" type="none"/>
                            </a:ln>
                          </p:spPr>
                        </p:cxnSp>
                        <p:cxnSp>
                          <p:nvCxnSpPr>
                            <p:cNvPr id="819" name="Google Shape;819;p29"/>
                            <p:cNvCxnSpPr/>
                            <p:nvPr/>
                          </p:nvCxnSpPr>
                          <p:spPr>
                            <a:xfrm flipH="1" rot="10800000">
                              <a:off x="7880450" y="512500"/>
                              <a:ext cx="7200" cy="418500"/>
                            </a:xfrm>
                            <a:prstGeom prst="straightConnector1">
                              <a:avLst/>
                            </a:prstGeom>
                            <a:noFill/>
                            <a:ln cap="flat" cmpd="sng" w="19050">
                              <a:solidFill>
                                <a:srgbClr val="000000"/>
                              </a:solidFill>
                              <a:prstDash val="solid"/>
                              <a:round/>
                              <a:headEnd len="med" w="med" type="none"/>
                              <a:tailEnd len="med" w="med" type="none"/>
                            </a:ln>
                          </p:spPr>
                        </p:cxnSp>
                      </p:grpSp>
                    </p:grpSp>
                  </p:grpSp>
                </p:grpSp>
                <p:sp>
                  <p:nvSpPr>
                    <p:cNvPr id="820" name="Google Shape;820;p29"/>
                    <p:cNvSpPr txBox="1"/>
                    <p:nvPr/>
                  </p:nvSpPr>
                  <p:spPr>
                    <a:xfrm>
                      <a:off x="7455770" y="-202508"/>
                      <a:ext cx="2241000" cy="374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/>
                        <a:t>Thin etalon transmission curve</a:t>
                      </a:r>
                      <a:endParaRPr sz="1100"/>
                    </a:p>
                  </p:txBody>
                </p:sp>
              </p:grpSp>
              <p:sp>
                <p:nvSpPr>
                  <p:cNvPr id="821" name="Google Shape;821;p29"/>
                  <p:cNvSpPr/>
                  <p:nvPr/>
                </p:nvSpPr>
                <p:spPr>
                  <a:xfrm>
                    <a:off x="7889052" y="4445225"/>
                    <a:ext cx="1642750" cy="656150"/>
                  </a:xfrm>
                  <a:custGeom>
                    <a:rect b="b" l="l" r="r" t="t"/>
                    <a:pathLst>
                      <a:path extrusionOk="0" h="26246" w="65710">
                        <a:moveTo>
                          <a:pt x="0" y="26246"/>
                        </a:moveTo>
                        <a:cubicBezTo>
                          <a:pt x="5777" y="21872"/>
                          <a:pt x="23707" y="57"/>
                          <a:pt x="34659" y="0"/>
                        </a:cubicBezTo>
                        <a:cubicBezTo>
                          <a:pt x="45611" y="-57"/>
                          <a:pt x="60535" y="21587"/>
                          <a:pt x="65710" y="25904"/>
                        </a:cubicBezTo>
                      </a:path>
                    </a:pathLst>
                  </a:custGeom>
                  <a:noFill/>
                  <a:ln cap="flat" cmpd="sng" w="9525">
                    <a:solidFill>
                      <a:srgbClr val="FF0000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sp>
              <p:cxnSp>
                <p:nvCxnSpPr>
                  <p:cNvPr id="822" name="Google Shape;822;p29"/>
                  <p:cNvCxnSpPr/>
                  <p:nvPr/>
                </p:nvCxnSpPr>
                <p:spPr>
                  <a:xfrm flipH="1">
                    <a:off x="9285072" y="3998330"/>
                    <a:ext cx="117600" cy="41100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FF0000"/>
                    </a:solidFill>
                    <a:prstDash val="solid"/>
                    <a:round/>
                    <a:headEnd len="med" w="med" type="none"/>
                    <a:tailEnd len="med" w="med" type="triangle"/>
                  </a:ln>
                </p:spPr>
              </p:cxnSp>
              <p:sp>
                <p:nvSpPr>
                  <p:cNvPr id="823" name="Google Shape;823;p29"/>
                  <p:cNvSpPr txBox="1"/>
                  <p:nvPr/>
                </p:nvSpPr>
                <p:spPr>
                  <a:xfrm>
                    <a:off x="8289913" y="3567031"/>
                    <a:ext cx="2530200" cy="374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nl-BE" sz="1100"/>
                      <a:t>Thick etalon transmission curve</a:t>
                    </a:r>
                    <a:endParaRPr sz="1100"/>
                  </a:p>
                </p:txBody>
              </p:sp>
            </p:grpSp>
            <p:sp>
              <p:nvSpPr>
                <p:cNvPr id="824" name="Google Shape;824;p29"/>
                <p:cNvSpPr txBox="1"/>
                <p:nvPr/>
              </p:nvSpPr>
              <p:spPr>
                <a:xfrm>
                  <a:off x="7365825" y="1445475"/>
                  <a:ext cx="491700" cy="45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nl-BE" sz="1900"/>
                    <a:t>III</a:t>
                  </a:r>
                  <a:endParaRPr b="1" sz="1900"/>
                </a:p>
              </p:txBody>
            </p:sp>
          </p:grpSp>
        </p:grpSp>
        <p:cxnSp>
          <p:nvCxnSpPr>
            <p:cNvPr id="825" name="Google Shape;825;p29"/>
            <p:cNvCxnSpPr/>
            <p:nvPr/>
          </p:nvCxnSpPr>
          <p:spPr>
            <a:xfrm>
              <a:off x="6429588" y="1983688"/>
              <a:ext cx="389400" cy="150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826" name="Google Shape;826;p29"/>
          <p:cNvGrpSpPr/>
          <p:nvPr/>
        </p:nvGrpSpPr>
        <p:grpSpPr>
          <a:xfrm>
            <a:off x="318850" y="2164902"/>
            <a:ext cx="7330773" cy="3734748"/>
            <a:chOff x="318850" y="2164902"/>
            <a:chExt cx="7330773" cy="3734748"/>
          </a:xfrm>
        </p:grpSpPr>
        <p:grpSp>
          <p:nvGrpSpPr>
            <p:cNvPr id="827" name="Google Shape;827;p29"/>
            <p:cNvGrpSpPr/>
            <p:nvPr/>
          </p:nvGrpSpPr>
          <p:grpSpPr>
            <a:xfrm>
              <a:off x="488530" y="2164902"/>
              <a:ext cx="7161093" cy="3613502"/>
              <a:chOff x="2607819" y="2364719"/>
              <a:chExt cx="7133273" cy="3510981"/>
            </a:xfrm>
          </p:grpSpPr>
          <p:grpSp>
            <p:nvGrpSpPr>
              <p:cNvPr id="828" name="Google Shape;828;p29"/>
              <p:cNvGrpSpPr/>
              <p:nvPr/>
            </p:nvGrpSpPr>
            <p:grpSpPr>
              <a:xfrm>
                <a:off x="2607819" y="2364719"/>
                <a:ext cx="7133273" cy="3364206"/>
                <a:chOff x="1584250" y="2758950"/>
                <a:chExt cx="6791007" cy="3077675"/>
              </a:xfrm>
            </p:grpSpPr>
            <p:pic>
              <p:nvPicPr>
                <p:cNvPr id="829" name="Google Shape;829;p29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53914" t="0"/>
                <a:stretch/>
              </p:blipFill>
              <p:spPr>
                <a:xfrm>
                  <a:off x="1584250" y="2758950"/>
                  <a:ext cx="4300487" cy="30776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30" name="Google Shape;830;p29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50864" r="0" t="0"/>
                <a:stretch/>
              </p:blipFill>
              <p:spPr>
                <a:xfrm>
                  <a:off x="6064060" y="3212307"/>
                  <a:ext cx="2311196" cy="217095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831" name="Google Shape;831;p29"/>
                <p:cNvSpPr txBox="1"/>
                <p:nvPr/>
              </p:nvSpPr>
              <p:spPr>
                <a:xfrm>
                  <a:off x="7800647" y="5319356"/>
                  <a:ext cx="506700" cy="285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nl-BE"/>
                    <a:t>[10]</a:t>
                  </a:r>
                  <a:endParaRPr/>
                </a:p>
              </p:txBody>
            </p:sp>
          </p:grpSp>
          <p:grpSp>
            <p:nvGrpSpPr>
              <p:cNvPr id="832" name="Google Shape;832;p29"/>
              <p:cNvGrpSpPr/>
              <p:nvPr/>
            </p:nvGrpSpPr>
            <p:grpSpPr>
              <a:xfrm>
                <a:off x="3155900" y="5681900"/>
                <a:ext cx="3532200" cy="193800"/>
                <a:chOff x="3155900" y="5681900"/>
                <a:chExt cx="3532200" cy="193800"/>
              </a:xfrm>
            </p:grpSpPr>
            <p:cxnSp>
              <p:nvCxnSpPr>
                <p:cNvPr id="833" name="Google Shape;833;p29"/>
                <p:cNvCxnSpPr/>
                <p:nvPr/>
              </p:nvCxnSpPr>
              <p:spPr>
                <a:xfrm>
                  <a:off x="3155900" y="5814125"/>
                  <a:ext cx="35322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solid"/>
                  <a:round/>
                  <a:headEnd len="med" w="med" type="stealth"/>
                  <a:tailEnd len="med" w="med" type="none"/>
                </a:ln>
              </p:spPr>
            </p:cxnSp>
            <p:cxnSp>
              <p:nvCxnSpPr>
                <p:cNvPr id="834" name="Google Shape;834;p29"/>
                <p:cNvCxnSpPr/>
                <p:nvPr/>
              </p:nvCxnSpPr>
              <p:spPr>
                <a:xfrm>
                  <a:off x="3269440" y="5681900"/>
                  <a:ext cx="900" cy="1938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835" name="Google Shape;835;p29"/>
                <p:cNvCxnSpPr/>
                <p:nvPr/>
              </p:nvCxnSpPr>
              <p:spPr>
                <a:xfrm>
                  <a:off x="6439375" y="5681900"/>
                  <a:ext cx="900" cy="1938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</p:grpSp>
        <p:sp>
          <p:nvSpPr>
            <p:cNvPr id="836" name="Google Shape;836;p29"/>
            <p:cNvSpPr txBox="1"/>
            <p:nvPr/>
          </p:nvSpPr>
          <p:spPr>
            <a:xfrm>
              <a:off x="318850" y="5521350"/>
              <a:ext cx="720000" cy="37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BE">
                  <a:solidFill>
                    <a:schemeClr val="dk1"/>
                  </a:solidFill>
                </a:rPr>
                <a:t>𝝼/cm</a:t>
              </a:r>
              <a:r>
                <a:rPr baseline="30000" lang="nl-BE">
                  <a:solidFill>
                    <a:schemeClr val="dk1"/>
                  </a:solidFill>
                </a:rPr>
                <a:t>-1</a:t>
              </a:r>
              <a:endParaRPr baseline="30000">
                <a:solidFill>
                  <a:schemeClr val="dk1"/>
                </a:solidFill>
              </a:endParaRPr>
            </a:p>
          </p:txBody>
        </p:sp>
      </p:grpSp>
      <p:sp>
        <p:nvSpPr>
          <p:cNvPr id="837" name="Google Shape;837;p29"/>
          <p:cNvSpPr txBox="1"/>
          <p:nvPr/>
        </p:nvSpPr>
        <p:spPr>
          <a:xfrm>
            <a:off x="1120725" y="5663300"/>
            <a:ext cx="11001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100"/>
              <a:t>12462.88</a:t>
            </a:r>
            <a:endParaRPr sz="1100"/>
          </a:p>
        </p:txBody>
      </p:sp>
      <p:sp>
        <p:nvSpPr>
          <p:cNvPr id="838" name="Google Shape;838;p29"/>
          <p:cNvSpPr txBox="1"/>
          <p:nvPr/>
        </p:nvSpPr>
        <p:spPr>
          <a:xfrm>
            <a:off x="4259325" y="5663300"/>
            <a:ext cx="11001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100"/>
              <a:t>12459.4</a:t>
            </a:r>
            <a:endParaRPr sz="1100"/>
          </a:p>
        </p:txBody>
      </p:sp>
      <p:sp>
        <p:nvSpPr>
          <p:cNvPr id="839" name="Google Shape;839;p29"/>
          <p:cNvSpPr txBox="1"/>
          <p:nvPr>
            <p:ph idx="10" type="dt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18/03/2021</a:t>
            </a:r>
            <a:endParaRPr/>
          </a:p>
        </p:txBody>
      </p:sp>
      <p:pic>
        <p:nvPicPr>
          <p:cNvPr id="840" name="Google Shape;840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04574" y="2927325"/>
            <a:ext cx="4376042" cy="2972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30"/>
          <p:cNvSpPr txBox="1"/>
          <p:nvPr>
            <p:ph type="title"/>
          </p:nvPr>
        </p:nvSpPr>
        <p:spPr>
          <a:xfrm>
            <a:off x="576000" y="207025"/>
            <a:ext cx="53382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nl-BE"/>
              <a:t>NB Amplifier cavity </a:t>
            </a:r>
            <a:endParaRPr/>
          </a:p>
        </p:txBody>
      </p:sp>
      <p:sp>
        <p:nvSpPr>
          <p:cNvPr id="846" name="Google Shape;846;p30"/>
          <p:cNvSpPr txBox="1"/>
          <p:nvPr>
            <p:ph idx="1" type="body"/>
          </p:nvPr>
        </p:nvSpPr>
        <p:spPr>
          <a:xfrm>
            <a:off x="576000" y="1214125"/>
            <a:ext cx="5847600" cy="17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6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nl-BE"/>
              <a:t>Free running cavity alignment work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/>
          </a:p>
        </p:txBody>
      </p:sp>
      <p:sp>
        <p:nvSpPr>
          <p:cNvPr id="847" name="Google Shape;847;p30"/>
          <p:cNvSpPr txBox="1"/>
          <p:nvPr/>
        </p:nvSpPr>
        <p:spPr>
          <a:xfrm>
            <a:off x="0" y="5951850"/>
            <a:ext cx="7929000" cy="2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900"/>
              <a:t>[11] V. Sonnershein. PhD Thesis. University of Jyväskylä (2014) </a:t>
            </a:r>
            <a:endParaRPr sz="900"/>
          </a:p>
        </p:txBody>
      </p:sp>
      <p:sp>
        <p:nvSpPr>
          <p:cNvPr id="848" name="Google Shape;848;p30"/>
          <p:cNvSpPr txBox="1"/>
          <p:nvPr>
            <p:ph idx="12" type="sldNum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849" name="Google Shape;849;p30"/>
          <p:cNvSpPr txBox="1"/>
          <p:nvPr/>
        </p:nvSpPr>
        <p:spPr>
          <a:xfrm>
            <a:off x="5977596" y="6209995"/>
            <a:ext cx="49932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000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nl-BE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Faculty of Science, IKS, Nuclear and Radiation Physics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50" name="Google Shape;850;p30"/>
          <p:cNvGraphicFramePr/>
          <p:nvPr/>
        </p:nvGraphicFramePr>
        <p:xfrm>
          <a:off x="4820466" y="404421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{DDC3B238-B6C5-4C32-A316-963ED49C7C66}</a:tableStyleId>
              </a:tblPr>
              <a:tblGrid>
                <a:gridCol w="787400"/>
                <a:gridCol w="819850"/>
                <a:gridCol w="809400"/>
                <a:gridCol w="1172700"/>
                <a:gridCol w="1594300"/>
                <a:gridCol w="847400"/>
                <a:gridCol w="868575"/>
              </a:tblGrid>
              <a:tr h="363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/>
                        <a:t>Cavity</a:t>
                      </a:r>
                      <a:endParaRPr sz="1400"/>
                    </a:p>
                  </a:txBody>
                  <a:tcPr marT="45725" marB="45725" marR="91450" marL="91450"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/>
                        <a:t>Etalon config.</a:t>
                      </a:r>
                      <a:endParaRPr sz="1400"/>
                    </a:p>
                  </a:txBody>
                  <a:tcPr marT="45725" marB="45725" marR="91450" marL="91450"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/>
                        <a:t>SHG config.</a:t>
                      </a:r>
                      <a:endParaRPr sz="1400"/>
                    </a:p>
                  </a:txBody>
                  <a:tcPr marT="45725" marB="45725" marR="91450" marL="91450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/>
                        <a:t>Output coupler</a:t>
                      </a:r>
                      <a:endParaRPr sz="14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nl-BE" sz="1400"/>
                        <a:t>Bandwidth/GHz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nl-BE" sz="1400"/>
                        <a:t>P</a:t>
                      </a:r>
                      <a:r>
                        <a:rPr baseline="-25000" lang="nl-BE" sz="1400"/>
                        <a:t>1</a:t>
                      </a:r>
                      <a:r>
                        <a:rPr baseline="-25000" lang="nl-BE" sz="1400"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ν</a:t>
                      </a:r>
                      <a:r>
                        <a:rPr baseline="-25000" lang="nl-BE" sz="1400"/>
                        <a:t>max</a:t>
                      </a:r>
                      <a:r>
                        <a:rPr lang="nl-BE" sz="1400"/>
                        <a:t>/W</a:t>
                      </a:r>
                      <a:endParaRPr/>
                    </a:p>
                  </a:txBody>
                  <a:tcPr marT="45725" marB="45725" marR="91450" marL="91450"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nl-BE" sz="1400"/>
                        <a:t>P</a:t>
                      </a:r>
                      <a:r>
                        <a:rPr baseline="-25000" lang="nl-BE" sz="1400"/>
                        <a:t>2</a:t>
                      </a:r>
                      <a:r>
                        <a:rPr baseline="-25000" lang="nl-BE" sz="1400"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ν</a:t>
                      </a:r>
                      <a:r>
                        <a:rPr baseline="-25000" lang="nl-BE" sz="1400"/>
                        <a:t>max</a:t>
                      </a:r>
                      <a:r>
                        <a:rPr lang="nl-BE" sz="1400"/>
                        <a:t>/W</a:t>
                      </a:r>
                      <a:endParaRPr/>
                    </a:p>
                  </a:txBody>
                  <a:tcPr marT="45725" marB="45725" marR="91450" marL="91450"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3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nl-BE" sz="1400"/>
                        <a:t>NB </a:t>
                      </a:r>
                      <a:endParaRPr b="1" sz="14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/>
                        <a:t>-</a:t>
                      </a:r>
                      <a:endParaRPr sz="14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/>
                        <a:t>EC</a:t>
                      </a:r>
                      <a:endParaRPr sz="14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/>
                        <a:t>R = 70 %</a:t>
                      </a:r>
                      <a:endParaRPr sz="14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nl-BE" sz="1400"/>
                        <a:t>0.01-0.025 [</a:t>
                      </a:r>
                      <a:r>
                        <a:rPr lang="nl-BE"/>
                        <a:t>5</a:t>
                      </a:r>
                      <a:r>
                        <a:rPr lang="nl-BE" sz="1400"/>
                        <a:t>]</a:t>
                      </a:r>
                      <a:endParaRPr sz="14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/>
                        <a:t>1.5 [5]</a:t>
                      </a:r>
                      <a:endParaRPr sz="14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nl-BE"/>
                        <a:t>⪬0.15</a:t>
                      </a:r>
                      <a:endParaRPr sz="14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4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nl-BE" sz="1400"/>
                        <a:t>BRF </a:t>
                      </a:r>
                      <a:endParaRPr/>
                    </a:p>
                  </a:txBody>
                  <a:tcPr marT="45725" marB="45725" marR="91450" marL="91450"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nl-BE"/>
                        <a:t>E</a:t>
                      </a:r>
                      <a:r>
                        <a:rPr b="1" baseline="-25000" lang="nl-BE"/>
                        <a:t>Thin </a:t>
                      </a:r>
                      <a:r>
                        <a:rPr b="1" lang="nl-BE"/>
                        <a:t>+ E</a:t>
                      </a:r>
                      <a:r>
                        <a:rPr b="1" baseline="-25000" lang="nl-BE"/>
                        <a:t>Thick</a:t>
                      </a:r>
                      <a:endParaRPr sz="1400"/>
                    </a:p>
                  </a:txBody>
                  <a:tcPr marT="45725" marB="45725" marR="91450" marL="91450"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/>
                        <a:t>IC</a:t>
                      </a:r>
                      <a:endParaRPr sz="1400"/>
                    </a:p>
                  </a:txBody>
                  <a:tcPr marT="45725" marB="45725" marR="91450" marL="91450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/>
                        <a:t>R = 70 %</a:t>
                      </a:r>
                      <a:endParaRPr b="1" sz="14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nl-BE" sz="1400"/>
                        <a:t>1.5 – 2.5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nl-BE" sz="1400"/>
                        <a:t>2</a:t>
                      </a:r>
                      <a:endParaRPr/>
                    </a:p>
                  </a:txBody>
                  <a:tcPr marT="45725" marB="45725" marR="91450" marL="91450"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>
                          <a:solidFill>
                            <a:schemeClr val="dk1"/>
                          </a:solidFill>
                        </a:rPr>
                        <a:t>0.15 -0.</a:t>
                      </a:r>
                      <a:r>
                        <a:rPr lang="nl-BE"/>
                        <a:t>6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63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nl-BE" sz="1400"/>
                        <a:t>BRF </a:t>
                      </a:r>
                      <a:endParaRPr b="1" baseline="-25000"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nl-BE"/>
                        <a:t>E</a:t>
                      </a:r>
                      <a:r>
                        <a:rPr b="1" baseline="-25000" lang="nl-BE"/>
                        <a:t>Thin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/>
                        <a:t>IC</a:t>
                      </a:r>
                      <a:endParaRPr sz="1400"/>
                    </a:p>
                  </a:txBody>
                  <a:tcPr marT="45725" marB="45725" marR="91450" marL="91450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/>
                        <a:t>R = 99.9 %</a:t>
                      </a:r>
                      <a:endParaRPr b="1" sz="14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nl-BE" sz="1400"/>
                        <a:t>3 - 5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/>
                        <a:t>-</a:t>
                      </a:r>
                      <a:endParaRPr sz="1400"/>
                    </a:p>
                  </a:txBody>
                  <a:tcPr marT="45725" marB="45725" marR="91450" marL="91450"/>
                </a:tc>
                <a:tc vMerge="1"/>
              </a:tr>
            </a:tbl>
          </a:graphicData>
        </a:graphic>
      </p:graphicFrame>
      <p:grpSp>
        <p:nvGrpSpPr>
          <p:cNvPr id="851" name="Google Shape;851;p30"/>
          <p:cNvGrpSpPr/>
          <p:nvPr/>
        </p:nvGrpSpPr>
        <p:grpSpPr>
          <a:xfrm>
            <a:off x="6877711" y="1337963"/>
            <a:ext cx="4524889" cy="2547525"/>
            <a:chOff x="6445911" y="1304175"/>
            <a:chExt cx="4524889" cy="2547525"/>
          </a:xfrm>
        </p:grpSpPr>
        <p:grpSp>
          <p:nvGrpSpPr>
            <p:cNvPr id="852" name="Google Shape;852;p30"/>
            <p:cNvGrpSpPr/>
            <p:nvPr/>
          </p:nvGrpSpPr>
          <p:grpSpPr>
            <a:xfrm>
              <a:off x="6445911" y="1304175"/>
              <a:ext cx="4523739" cy="2547525"/>
              <a:chOff x="7216961" y="79800"/>
              <a:chExt cx="4523739" cy="2547525"/>
            </a:xfrm>
          </p:grpSpPr>
          <p:pic>
            <p:nvPicPr>
              <p:cNvPr id="853" name="Google Shape;853;p30"/>
              <p:cNvPicPr preferRelativeResize="0"/>
              <p:nvPr/>
            </p:nvPicPr>
            <p:blipFill rotWithShape="1">
              <a:blip r:embed="rId3">
                <a:alphaModFix/>
              </a:blip>
              <a:srcRect b="0" l="1361" r="0" t="0"/>
              <a:stretch/>
            </p:blipFill>
            <p:spPr>
              <a:xfrm>
                <a:off x="7216961" y="408124"/>
                <a:ext cx="3847187" cy="22192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54" name="Google Shape;854;p30"/>
              <p:cNvSpPr txBox="1"/>
              <p:nvPr/>
            </p:nvSpPr>
            <p:spPr>
              <a:xfrm>
                <a:off x="10358175" y="79800"/>
                <a:ext cx="612600" cy="32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BE"/>
                  <a:t>A</a:t>
                </a:r>
                <a:endParaRPr/>
              </a:p>
            </p:txBody>
          </p:sp>
          <p:sp>
            <p:nvSpPr>
              <p:cNvPr id="855" name="Google Shape;855;p30"/>
              <p:cNvSpPr txBox="1"/>
              <p:nvPr/>
            </p:nvSpPr>
            <p:spPr>
              <a:xfrm>
                <a:off x="11128100" y="801000"/>
                <a:ext cx="612600" cy="32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BE"/>
                  <a:t>B</a:t>
                </a:r>
                <a:endParaRPr/>
              </a:p>
            </p:txBody>
          </p:sp>
        </p:grpSp>
        <p:sp>
          <p:nvSpPr>
            <p:cNvPr id="856" name="Google Shape;856;p30"/>
            <p:cNvSpPr txBox="1"/>
            <p:nvPr/>
          </p:nvSpPr>
          <p:spPr>
            <a:xfrm>
              <a:off x="10405300" y="2630525"/>
              <a:ext cx="565500" cy="45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BE"/>
                <a:t>[11]</a:t>
              </a:r>
              <a:endParaRPr/>
            </a:p>
          </p:txBody>
        </p:sp>
      </p:grpSp>
      <p:grpSp>
        <p:nvGrpSpPr>
          <p:cNvPr id="857" name="Google Shape;857;p30"/>
          <p:cNvGrpSpPr/>
          <p:nvPr/>
        </p:nvGrpSpPr>
        <p:grpSpPr>
          <a:xfrm>
            <a:off x="55300" y="2198449"/>
            <a:ext cx="4657171" cy="3172125"/>
            <a:chOff x="152400" y="2198449"/>
            <a:chExt cx="4657171" cy="3172125"/>
          </a:xfrm>
        </p:grpSpPr>
        <p:pic>
          <p:nvPicPr>
            <p:cNvPr id="858" name="Google Shape;858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2400" y="2198449"/>
              <a:ext cx="4657171" cy="3172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9" name="Google Shape;859;p30"/>
            <p:cNvSpPr txBox="1"/>
            <p:nvPr/>
          </p:nvSpPr>
          <p:spPr>
            <a:xfrm>
              <a:off x="936571" y="3428825"/>
              <a:ext cx="1938900" cy="35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BE"/>
                <a:t>𝝺</a:t>
              </a:r>
              <a:r>
                <a:rPr baseline="-25000" lang="nl-BE"/>
                <a:t>seed</a:t>
              </a:r>
              <a:r>
                <a:rPr lang="nl-BE"/>
                <a:t> = 780 nm</a:t>
              </a:r>
              <a:endParaRPr/>
            </a:p>
          </p:txBody>
        </p:sp>
      </p:grpSp>
      <p:grpSp>
        <p:nvGrpSpPr>
          <p:cNvPr id="860" name="Google Shape;860;p30"/>
          <p:cNvGrpSpPr/>
          <p:nvPr/>
        </p:nvGrpSpPr>
        <p:grpSpPr>
          <a:xfrm>
            <a:off x="-5" y="2146616"/>
            <a:ext cx="4657175" cy="3275785"/>
            <a:chOff x="152395" y="2146616"/>
            <a:chExt cx="4657175" cy="3275785"/>
          </a:xfrm>
        </p:grpSpPr>
        <p:pic>
          <p:nvPicPr>
            <p:cNvPr id="861" name="Google Shape;861;p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52395" y="2146616"/>
              <a:ext cx="4657175" cy="32757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2" name="Google Shape;862;p30"/>
            <p:cNvSpPr txBox="1"/>
            <p:nvPr/>
          </p:nvSpPr>
          <p:spPr>
            <a:xfrm>
              <a:off x="942196" y="3479925"/>
              <a:ext cx="1938900" cy="35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BE"/>
                <a:t>𝝺</a:t>
              </a:r>
              <a:r>
                <a:rPr baseline="-25000" lang="nl-BE"/>
                <a:t>seed</a:t>
              </a:r>
              <a:r>
                <a:rPr lang="nl-BE"/>
                <a:t> = 780 nm</a:t>
              </a:r>
              <a:endParaRPr/>
            </a:p>
          </p:txBody>
        </p:sp>
      </p:grpSp>
      <p:sp>
        <p:nvSpPr>
          <p:cNvPr id="863" name="Google Shape;863;p30"/>
          <p:cNvSpPr txBox="1"/>
          <p:nvPr/>
        </p:nvSpPr>
        <p:spPr>
          <a:xfrm>
            <a:off x="10004125" y="5842113"/>
            <a:ext cx="18225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-BE"/>
              <a:t>P</a:t>
            </a:r>
            <a:r>
              <a:rPr baseline="-25000" i="1" lang="nl-BE"/>
              <a:t>pum</a:t>
            </a:r>
            <a:r>
              <a:rPr baseline="-25000" lang="nl-BE"/>
              <a:t>p</a:t>
            </a:r>
            <a:r>
              <a:rPr lang="nl-BE"/>
              <a:t> = 10.5 W</a:t>
            </a:r>
            <a:endParaRPr/>
          </a:p>
        </p:txBody>
      </p:sp>
      <p:sp>
        <p:nvSpPr>
          <p:cNvPr id="864" name="Google Shape;864;p30"/>
          <p:cNvSpPr txBox="1"/>
          <p:nvPr>
            <p:ph idx="10" type="dt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18/03/2021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13"/>
          <p:cNvGrpSpPr/>
          <p:nvPr/>
        </p:nvGrpSpPr>
        <p:grpSpPr>
          <a:xfrm>
            <a:off x="2160000" y="68200"/>
            <a:ext cx="9051924" cy="5947724"/>
            <a:chOff x="1806013" y="476228"/>
            <a:chExt cx="8499459" cy="5646752"/>
          </a:xfrm>
        </p:grpSpPr>
        <p:grpSp>
          <p:nvGrpSpPr>
            <p:cNvPr id="103" name="Google Shape;103;p13"/>
            <p:cNvGrpSpPr/>
            <p:nvPr/>
          </p:nvGrpSpPr>
          <p:grpSpPr>
            <a:xfrm>
              <a:off x="1806013" y="476228"/>
              <a:ext cx="8499459" cy="5646752"/>
              <a:chOff x="3744689" y="696680"/>
              <a:chExt cx="8139685" cy="5423312"/>
            </a:xfrm>
          </p:grpSpPr>
          <p:grpSp>
            <p:nvGrpSpPr>
              <p:cNvPr id="104" name="Google Shape;104;p13"/>
              <p:cNvGrpSpPr/>
              <p:nvPr/>
            </p:nvGrpSpPr>
            <p:grpSpPr>
              <a:xfrm>
                <a:off x="3744689" y="696680"/>
                <a:ext cx="8139685" cy="5423312"/>
                <a:chOff x="3744689" y="696680"/>
                <a:chExt cx="8139685" cy="5423312"/>
              </a:xfrm>
            </p:grpSpPr>
            <p:grpSp>
              <p:nvGrpSpPr>
                <p:cNvPr id="105" name="Google Shape;105;p13"/>
                <p:cNvGrpSpPr/>
                <p:nvPr/>
              </p:nvGrpSpPr>
              <p:grpSpPr>
                <a:xfrm>
                  <a:off x="3744689" y="696680"/>
                  <a:ext cx="8139685" cy="5423312"/>
                  <a:chOff x="3744689" y="696680"/>
                  <a:chExt cx="8139685" cy="5423312"/>
                </a:xfrm>
              </p:grpSpPr>
              <p:grpSp>
                <p:nvGrpSpPr>
                  <p:cNvPr id="106" name="Google Shape;106;p13"/>
                  <p:cNvGrpSpPr/>
                  <p:nvPr/>
                </p:nvGrpSpPr>
                <p:grpSpPr>
                  <a:xfrm>
                    <a:off x="3744689" y="696680"/>
                    <a:ext cx="8139685" cy="5423312"/>
                    <a:chOff x="3744689" y="696680"/>
                    <a:chExt cx="8139685" cy="5423312"/>
                  </a:xfrm>
                </p:grpSpPr>
                <p:grpSp>
                  <p:nvGrpSpPr>
                    <p:cNvPr id="107" name="Google Shape;107;p13"/>
                    <p:cNvGrpSpPr/>
                    <p:nvPr/>
                  </p:nvGrpSpPr>
                  <p:grpSpPr>
                    <a:xfrm>
                      <a:off x="3744689" y="696680"/>
                      <a:ext cx="8139685" cy="5423312"/>
                      <a:chOff x="3744689" y="696680"/>
                      <a:chExt cx="8139685" cy="5423312"/>
                    </a:xfrm>
                  </p:grpSpPr>
                  <p:grpSp>
                    <p:nvGrpSpPr>
                      <p:cNvPr id="108" name="Google Shape;108;p13"/>
                      <p:cNvGrpSpPr/>
                      <p:nvPr/>
                    </p:nvGrpSpPr>
                    <p:grpSpPr>
                      <a:xfrm>
                        <a:off x="3744689" y="696680"/>
                        <a:ext cx="8139685" cy="5423312"/>
                        <a:chOff x="3744689" y="696680"/>
                        <a:chExt cx="8139685" cy="5423312"/>
                      </a:xfrm>
                    </p:grpSpPr>
                    <p:grpSp>
                      <p:nvGrpSpPr>
                        <p:cNvPr id="109" name="Google Shape;109;p13"/>
                        <p:cNvGrpSpPr/>
                        <p:nvPr/>
                      </p:nvGrpSpPr>
                      <p:grpSpPr>
                        <a:xfrm>
                          <a:off x="3744689" y="696680"/>
                          <a:ext cx="8139685" cy="5423312"/>
                          <a:chOff x="3744689" y="696680"/>
                          <a:chExt cx="8139685" cy="5423312"/>
                        </a:xfrm>
                      </p:grpSpPr>
                      <p:pic>
                        <p:nvPicPr>
                          <p:cNvPr descr="https://lh5.googleusercontent.com/12yBN3g3d4UuRbqheU45mkfe-nRK4V_ILFD8Kw5pN-76S_jzCqSylM2y6oEMiPPYCb6aOKJEXi4mCuM99eSBFzE-BGcUapxQPtBNveuNDVNUkCTgq0PrrcBvi52vz3UElN7QdM2Od2GBwoiDIg" id="110" name="Google Shape;110;p13"/>
                          <p:cNvPicPr preferRelativeResize="0"/>
                          <p:nvPr/>
                        </p:nvPicPr>
                        <p:blipFill rotWithShape="1">
                          <a:blip r:embed="rId3">
                            <a:alphaModFix/>
                          </a:blip>
                          <a:srcRect b="0" l="0" r="3147" t="0"/>
                          <a:stretch/>
                        </p:blipFill>
                        <p:spPr>
                          <a:xfrm>
                            <a:off x="3744689" y="696680"/>
                            <a:ext cx="8139685" cy="542331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  <p:sp>
                        <p:nvSpPr>
                          <p:cNvPr id="111" name="Google Shape;111;p13"/>
                          <p:cNvSpPr/>
                          <p:nvPr/>
                        </p:nvSpPr>
                        <p:spPr>
                          <a:xfrm>
                            <a:off x="7946662" y="2313718"/>
                            <a:ext cx="1286100" cy="689700"/>
                          </a:xfrm>
                          <a:prstGeom prst="rect">
                            <a:avLst/>
                          </a:prstGeom>
                          <a:solidFill>
                            <a:schemeClr val="lt1"/>
                          </a:solidFill>
                          <a:ln cap="flat" cmpd="sng" w="12700">
                            <a:solidFill>
                              <a:schemeClr val="lt1"/>
                            </a:solidFill>
                            <a:prstDash val="solid"/>
                            <a:miter lim="800000"/>
                            <a:headEnd len="sm" w="sm" type="none"/>
                            <a:tailEnd len="sm" w="sm" type="none"/>
                          </a:ln>
                        </p:spPr>
                        <p:txBody>
                          <a:bodyPr anchorCtr="0" anchor="ctr" bIns="45700" lIns="91425" spcFirstLastPara="1" rIns="91425" wrap="square" tIns="45700">
                            <a:noAutofit/>
                          </a:bodyPr>
                          <a:lstStyle/>
                          <a:p>
                            <a:pPr indent="0" lvl="0" marL="0" marR="0" rtl="0" algn="ctr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r>
                              <a:t/>
                            </a:r>
                            <a:endParaRPr b="0" i="0" sz="1800" u="none" cap="none" strike="noStrike">
                              <a:solidFill>
                                <a:schemeClr val="lt1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sp>
                      <p:nvSpPr>
                        <p:cNvPr id="112" name="Google Shape;112;p13"/>
                        <p:cNvSpPr/>
                        <p:nvPr/>
                      </p:nvSpPr>
                      <p:spPr>
                        <a:xfrm>
                          <a:off x="7330440" y="4556373"/>
                          <a:ext cx="937200" cy="351000"/>
                        </a:xfrm>
                        <a:prstGeom prst="rect">
                          <a:avLst/>
                        </a:prstGeom>
                        <a:solidFill>
                          <a:schemeClr val="lt1"/>
                        </a:solidFill>
                        <a:ln cap="flat" cmpd="sng" w="12700">
                          <a:solidFill>
                            <a:schemeClr val="lt1"/>
                          </a:solidFill>
                          <a:prstDash val="solid"/>
                          <a:miter lim="800000"/>
                          <a:headEnd len="sm" w="sm" type="none"/>
                          <a:tailEnd len="sm" w="sm" type="none"/>
                        </a:ln>
                      </p:spPr>
                      <p:txBody>
                        <a:bodyPr anchorCtr="0" anchor="ctr" bIns="45700" lIns="91425" spcFirstLastPara="1" rIns="91425" wrap="square" tIns="45700">
                          <a:noAutofit/>
                        </a:bodyPr>
                        <a:lstStyle/>
                        <a:p>
                          <a:pPr indent="0" lvl="0" marL="0" marR="0" rtl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 b="0" i="0" sz="1800" u="none" cap="none" strike="noStrike">
                            <a:solidFill>
                              <a:schemeClr val="lt1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3" name="Google Shape;113;p13"/>
                        <p:cNvSpPr/>
                        <p:nvPr/>
                      </p:nvSpPr>
                      <p:spPr>
                        <a:xfrm>
                          <a:off x="5921873" y="4321099"/>
                          <a:ext cx="1126500" cy="191400"/>
                        </a:xfrm>
                        <a:prstGeom prst="rect">
                          <a:avLst/>
                        </a:prstGeom>
                        <a:solidFill>
                          <a:schemeClr val="lt1"/>
                        </a:solidFill>
                        <a:ln cap="flat" cmpd="sng" w="12700">
                          <a:solidFill>
                            <a:schemeClr val="lt1"/>
                          </a:solidFill>
                          <a:prstDash val="solid"/>
                          <a:miter lim="800000"/>
                          <a:headEnd len="sm" w="sm" type="none"/>
                          <a:tailEnd len="sm" w="sm" type="none"/>
                        </a:ln>
                      </p:spPr>
                      <p:txBody>
                        <a:bodyPr anchorCtr="0" anchor="ctr" bIns="45700" lIns="91425" spcFirstLastPara="1" rIns="91425" wrap="square" tIns="45700">
                          <a:noAutofit/>
                        </a:bodyPr>
                        <a:lstStyle/>
                        <a:p>
                          <a:pPr indent="0" lvl="0" marL="0" marR="0" rtl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 b="0" i="0" sz="1800" u="none" cap="none" strike="noStrike">
                            <a:solidFill>
                              <a:schemeClr val="lt1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sp>
                    <p:nvSpPr>
                      <p:cNvPr id="114" name="Google Shape;114;p13"/>
                      <p:cNvSpPr/>
                      <p:nvPr/>
                    </p:nvSpPr>
                    <p:spPr>
                      <a:xfrm>
                        <a:off x="3832225" y="3951227"/>
                        <a:ext cx="561900" cy="605100"/>
                      </a:xfrm>
                      <a:prstGeom prst="rect">
                        <a:avLst/>
                      </a:prstGeom>
                      <a:solidFill>
                        <a:schemeClr val="lt1"/>
                      </a:solidFill>
                      <a:ln cap="flat" cmpd="sng" w="12700">
                        <a:solidFill>
                          <a:schemeClr val="lt1"/>
                        </a:solidFill>
                        <a:prstDash val="solid"/>
                        <a:miter lim="800000"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sp>
                  <p:nvSpPr>
                    <p:cNvPr id="115" name="Google Shape;115;p13"/>
                    <p:cNvSpPr/>
                    <p:nvPr/>
                  </p:nvSpPr>
                  <p:spPr>
                    <a:xfrm>
                      <a:off x="8295640" y="4556373"/>
                      <a:ext cx="937200" cy="351000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cap="flat" cmpd="sng" w="12700">
                      <a:solidFill>
                        <a:schemeClr val="lt1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6" name="Google Shape;116;p13"/>
                    <p:cNvSpPr/>
                    <p:nvPr/>
                  </p:nvSpPr>
                  <p:spPr>
                    <a:xfrm rot="872626">
                      <a:off x="10565405" y="3887936"/>
                      <a:ext cx="1125361" cy="183145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cap="flat" cmpd="sng" w="12700">
                      <a:solidFill>
                        <a:schemeClr val="lt1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117" name="Google Shape;117;p13"/>
                  <p:cNvSpPr/>
                  <p:nvPr/>
                </p:nvSpPr>
                <p:spPr>
                  <a:xfrm rot="1074129">
                    <a:off x="9428944" y="3164800"/>
                    <a:ext cx="765146" cy="321902"/>
                  </a:xfrm>
                  <a:prstGeom prst="rect">
                    <a:avLst/>
                  </a:prstGeom>
                  <a:solidFill>
                    <a:schemeClr val="lt1"/>
                  </a:solidFill>
                  <a:ln cap="flat" cmpd="sng" w="12700">
                    <a:solidFill>
                      <a:schemeClr val="lt1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" name="Google Shape;118;p13"/>
                  <p:cNvSpPr/>
                  <p:nvPr/>
                </p:nvSpPr>
                <p:spPr>
                  <a:xfrm rot="871922">
                    <a:off x="9459605" y="2590880"/>
                    <a:ext cx="765180" cy="321687"/>
                  </a:xfrm>
                  <a:prstGeom prst="rect">
                    <a:avLst/>
                  </a:prstGeom>
                  <a:solidFill>
                    <a:schemeClr val="lt1"/>
                  </a:solidFill>
                  <a:ln cap="flat" cmpd="sng" w="12700">
                    <a:solidFill>
                      <a:schemeClr val="lt1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19" name="Google Shape;119;p13"/>
                <p:cNvSpPr/>
                <p:nvPr/>
              </p:nvSpPr>
              <p:spPr>
                <a:xfrm>
                  <a:off x="9213735" y="4321099"/>
                  <a:ext cx="765000" cy="321900"/>
                </a:xfrm>
                <a:prstGeom prst="rect">
                  <a:avLst/>
                </a:prstGeom>
                <a:solidFill>
                  <a:schemeClr val="lt1"/>
                </a:solidFill>
                <a:ln cap="flat" cmpd="sng" w="12700">
                  <a:solidFill>
                    <a:schemeClr val="l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0" name="Google Shape;120;p13"/>
              <p:cNvSpPr/>
              <p:nvPr/>
            </p:nvSpPr>
            <p:spPr>
              <a:xfrm>
                <a:off x="3790951" y="2255520"/>
                <a:ext cx="3936000" cy="3726300"/>
              </a:xfrm>
              <a:prstGeom prst="rect">
                <a:avLst/>
              </a:prstGeom>
              <a:noFill/>
              <a:ln cap="flat" cmpd="sng" w="19050">
                <a:solidFill>
                  <a:schemeClr val="dk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13"/>
              <p:cNvSpPr/>
              <p:nvPr/>
            </p:nvSpPr>
            <p:spPr>
              <a:xfrm>
                <a:off x="7768088" y="4161489"/>
                <a:ext cx="294000" cy="351000"/>
              </a:xfrm>
              <a:prstGeom prst="rect">
                <a:avLst/>
              </a:prstGeom>
              <a:solidFill>
                <a:schemeClr val="lt1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13"/>
              <p:cNvSpPr/>
              <p:nvPr/>
            </p:nvSpPr>
            <p:spPr>
              <a:xfrm>
                <a:off x="8409959" y="4241293"/>
                <a:ext cx="937200" cy="351000"/>
              </a:xfrm>
              <a:prstGeom prst="rect">
                <a:avLst/>
              </a:prstGeom>
              <a:solidFill>
                <a:schemeClr val="lt1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3" name="Google Shape;123;p13"/>
            <p:cNvSpPr txBox="1"/>
            <p:nvPr/>
          </p:nvSpPr>
          <p:spPr>
            <a:xfrm>
              <a:off x="4330300" y="4275425"/>
              <a:ext cx="1311600" cy="36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nl-BE">
                  <a:solidFill>
                    <a:schemeClr val="dk2"/>
                  </a:solidFill>
                </a:rPr>
                <a:t>S-RFQ</a:t>
              </a:r>
              <a:endParaRPr b="1">
                <a:solidFill>
                  <a:schemeClr val="dk2"/>
                </a:solidFill>
              </a:endParaRPr>
            </a:p>
          </p:txBody>
        </p:sp>
        <p:sp>
          <p:nvSpPr>
            <p:cNvPr id="124" name="Google Shape;124;p13"/>
            <p:cNvSpPr txBox="1"/>
            <p:nvPr/>
          </p:nvSpPr>
          <p:spPr>
            <a:xfrm>
              <a:off x="5600051" y="4275431"/>
              <a:ext cx="1185300" cy="36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nl-BE">
                  <a:solidFill>
                    <a:schemeClr val="dk2"/>
                  </a:solidFill>
                </a:rPr>
                <a:t>mRFQ</a:t>
              </a:r>
              <a:endParaRPr b="1">
                <a:solidFill>
                  <a:schemeClr val="dk2"/>
                </a:solidFill>
              </a:endParaRPr>
            </a:p>
          </p:txBody>
        </p:sp>
        <p:sp>
          <p:nvSpPr>
            <p:cNvPr id="125" name="Google Shape;125;p13"/>
            <p:cNvSpPr txBox="1"/>
            <p:nvPr/>
          </p:nvSpPr>
          <p:spPr>
            <a:xfrm>
              <a:off x="6481175" y="3246750"/>
              <a:ext cx="1311600" cy="36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nl-BE">
                  <a:solidFill>
                    <a:schemeClr val="dk2"/>
                  </a:solidFill>
                </a:rPr>
                <a:t>QMF</a:t>
              </a:r>
              <a:endParaRPr b="1">
                <a:solidFill>
                  <a:schemeClr val="dk2"/>
                </a:solidFill>
              </a:endParaRPr>
            </a:p>
          </p:txBody>
        </p:sp>
        <p:sp>
          <p:nvSpPr>
            <p:cNvPr id="126" name="Google Shape;126;p13"/>
            <p:cNvSpPr txBox="1"/>
            <p:nvPr/>
          </p:nvSpPr>
          <p:spPr>
            <a:xfrm>
              <a:off x="7613300" y="3117363"/>
              <a:ext cx="1311600" cy="36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nl-BE">
                  <a:solidFill>
                    <a:schemeClr val="dk2"/>
                  </a:solidFill>
                </a:rPr>
                <a:t>RFQ</a:t>
              </a:r>
              <a:r>
                <a:rPr b="1" baseline="-25000" lang="nl-BE">
                  <a:solidFill>
                    <a:schemeClr val="dk2"/>
                  </a:solidFill>
                </a:rPr>
                <a:t>cb</a:t>
              </a:r>
              <a:endParaRPr b="1" baseline="-25000">
                <a:solidFill>
                  <a:schemeClr val="dk2"/>
                </a:solidFill>
              </a:endParaRPr>
            </a:p>
          </p:txBody>
        </p:sp>
        <p:sp>
          <p:nvSpPr>
            <p:cNvPr id="127" name="Google Shape;127;p13"/>
            <p:cNvSpPr txBox="1"/>
            <p:nvPr/>
          </p:nvSpPr>
          <p:spPr>
            <a:xfrm>
              <a:off x="7894633" y="2629549"/>
              <a:ext cx="1058400" cy="36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nl-BE">
                  <a:solidFill>
                    <a:schemeClr val="dk2"/>
                  </a:solidFill>
                </a:rPr>
                <a:t>PU</a:t>
              </a:r>
              <a:endParaRPr b="1">
                <a:solidFill>
                  <a:schemeClr val="dk2"/>
                </a:solidFill>
              </a:endParaRPr>
            </a:p>
          </p:txBody>
        </p:sp>
      </p:grpSp>
      <p:sp>
        <p:nvSpPr>
          <p:cNvPr id="128" name="Google Shape;128;p13"/>
          <p:cNvSpPr txBox="1"/>
          <p:nvPr>
            <p:ph idx="12" type="sldNum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129" name="Google Shape;129;p13"/>
          <p:cNvSpPr txBox="1"/>
          <p:nvPr>
            <p:ph type="title"/>
          </p:nvPr>
        </p:nvSpPr>
        <p:spPr>
          <a:xfrm>
            <a:off x="576000" y="207025"/>
            <a:ext cx="5695800" cy="11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S</a:t>
            </a:r>
            <a:r>
              <a:rPr baseline="30000" lang="nl-BE"/>
              <a:t>3</a:t>
            </a:r>
            <a:r>
              <a:rPr lang="nl-BE"/>
              <a:t>-LEB at LPC</a:t>
            </a:r>
            <a:endParaRPr/>
          </a:p>
        </p:txBody>
      </p:sp>
      <p:sp>
        <p:nvSpPr>
          <p:cNvPr id="130" name="Google Shape;130;p13"/>
          <p:cNvSpPr txBox="1"/>
          <p:nvPr/>
        </p:nvSpPr>
        <p:spPr>
          <a:xfrm>
            <a:off x="5977596" y="6209995"/>
            <a:ext cx="49932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000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nl-BE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Faculty of Science, IKS, Nuclear and Radiation Physics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3"/>
          <p:cNvSpPr/>
          <p:nvPr/>
        </p:nvSpPr>
        <p:spPr>
          <a:xfrm>
            <a:off x="2289650" y="3086550"/>
            <a:ext cx="520500" cy="648000"/>
          </a:xfrm>
          <a:prstGeom prst="rect">
            <a:avLst/>
          </a:prstGeom>
          <a:solidFill>
            <a:srgbClr val="FFFFFF"/>
          </a:solidFill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3"/>
          <p:cNvSpPr/>
          <p:nvPr/>
        </p:nvSpPr>
        <p:spPr>
          <a:xfrm>
            <a:off x="2487900" y="3095125"/>
            <a:ext cx="520500" cy="209400"/>
          </a:xfrm>
          <a:prstGeom prst="rect">
            <a:avLst/>
          </a:prstGeom>
          <a:solidFill>
            <a:srgbClr val="FFFFFF"/>
          </a:solidFill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3"/>
          <p:cNvSpPr/>
          <p:nvPr/>
        </p:nvSpPr>
        <p:spPr>
          <a:xfrm>
            <a:off x="2289800" y="3730613"/>
            <a:ext cx="520200" cy="38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3"/>
          <p:cNvSpPr txBox="1"/>
          <p:nvPr/>
        </p:nvSpPr>
        <p:spPr>
          <a:xfrm>
            <a:off x="2157800" y="3469100"/>
            <a:ext cx="784200" cy="3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1200"/>
              <a:t>From S</a:t>
            </a:r>
            <a:r>
              <a:rPr b="1" baseline="30000" lang="nl-BE" sz="1200"/>
              <a:t>3</a:t>
            </a:r>
            <a:endParaRPr b="1" baseline="30000" sz="1200"/>
          </a:p>
        </p:txBody>
      </p:sp>
      <p:sp>
        <p:nvSpPr>
          <p:cNvPr id="135" name="Google Shape;135;p13"/>
          <p:cNvSpPr txBox="1"/>
          <p:nvPr/>
        </p:nvSpPr>
        <p:spPr>
          <a:xfrm>
            <a:off x="0" y="5895325"/>
            <a:ext cx="121533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BE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nl-BE" sz="900">
                <a:solidFill>
                  <a:schemeClr val="dk1"/>
                </a:solidFill>
              </a:rPr>
              <a:t>1</a:t>
            </a:r>
            <a:r>
              <a:rPr lang="nl-BE" sz="900">
                <a:solidFill>
                  <a:schemeClr val="dk1"/>
                </a:solidFill>
              </a:rPr>
              <a:t>] R. Ferrer et al. Nucl. Instrum. Meth. Phys. Res. B 317 (Dec. 2013), pp. 570-581. doi: 10.1016/J.NIMB.2013.07.028. 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900">
                <a:solidFill>
                  <a:schemeClr val="dk1"/>
                </a:solidFill>
              </a:rPr>
              <a:t>[2] N. Lecesne. S</a:t>
            </a:r>
            <a:r>
              <a:rPr baseline="30000" lang="nl-BE" sz="900">
                <a:solidFill>
                  <a:schemeClr val="dk1"/>
                </a:solidFill>
              </a:rPr>
              <a:t>3</a:t>
            </a:r>
            <a:r>
              <a:rPr lang="nl-BE" sz="900">
                <a:solidFill>
                  <a:schemeClr val="dk1"/>
                </a:solidFill>
              </a:rPr>
              <a:t> Workshop talk (June 2018)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136" name="Google Shape;136;p13"/>
          <p:cNvSpPr txBox="1"/>
          <p:nvPr/>
        </p:nvSpPr>
        <p:spPr>
          <a:xfrm>
            <a:off x="11320275" y="184575"/>
            <a:ext cx="8169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[1,2]</a:t>
            </a:r>
            <a:endParaRPr/>
          </a:p>
        </p:txBody>
      </p:sp>
      <p:sp>
        <p:nvSpPr>
          <p:cNvPr id="137" name="Google Shape;137;p13"/>
          <p:cNvSpPr txBox="1"/>
          <p:nvPr>
            <p:ph idx="10" type="dt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18/03/2021</a:t>
            </a:r>
            <a:endParaRPr/>
          </a:p>
        </p:txBody>
      </p:sp>
      <p:sp>
        <p:nvSpPr>
          <p:cNvPr id="138" name="Google Shape;138;p13"/>
          <p:cNvSpPr txBox="1"/>
          <p:nvPr/>
        </p:nvSpPr>
        <p:spPr>
          <a:xfrm>
            <a:off x="10535606" y="3350543"/>
            <a:ext cx="11271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>
                <a:solidFill>
                  <a:schemeClr val="dk2"/>
                </a:solidFill>
              </a:rPr>
              <a:t>SEASON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139" name="Google Shape;139;p13"/>
          <p:cNvSpPr txBox="1"/>
          <p:nvPr/>
        </p:nvSpPr>
        <p:spPr>
          <a:xfrm>
            <a:off x="8890806" y="491768"/>
            <a:ext cx="11271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>
                <a:solidFill>
                  <a:schemeClr val="dk2"/>
                </a:solidFill>
              </a:rPr>
              <a:t>PILGRIM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140" name="Google Shape;140;p13"/>
          <p:cNvSpPr txBox="1"/>
          <p:nvPr/>
        </p:nvSpPr>
        <p:spPr>
          <a:xfrm>
            <a:off x="7739175" y="184575"/>
            <a:ext cx="189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-BE"/>
              <a:t>Talk by P. Delahaye </a:t>
            </a:r>
            <a:endParaRPr i="1"/>
          </a:p>
        </p:txBody>
      </p:sp>
      <p:sp>
        <p:nvSpPr>
          <p:cNvPr id="141" name="Google Shape;141;p13"/>
          <p:cNvSpPr txBox="1"/>
          <p:nvPr/>
        </p:nvSpPr>
        <p:spPr>
          <a:xfrm>
            <a:off x="9986100" y="3641950"/>
            <a:ext cx="2167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-BE"/>
              <a:t>Talk by </a:t>
            </a:r>
            <a:r>
              <a:rPr i="1" lang="nl-BE"/>
              <a:t>E. Rey-Herme</a:t>
            </a:r>
            <a:endParaRPr i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31"/>
          <p:cNvSpPr txBox="1"/>
          <p:nvPr>
            <p:ph idx="1" type="body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1" name="Google Shape;871;p31"/>
          <p:cNvSpPr txBox="1"/>
          <p:nvPr>
            <p:ph idx="12" type="sldNum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872" name="Google Shape;872;p31"/>
          <p:cNvSpPr txBox="1"/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NB Amplifier cavity </a:t>
            </a:r>
            <a:endParaRPr/>
          </a:p>
        </p:txBody>
      </p:sp>
      <p:sp>
        <p:nvSpPr>
          <p:cNvPr id="873" name="Google Shape;873;p31"/>
          <p:cNvSpPr txBox="1"/>
          <p:nvPr>
            <p:ph idx="10" type="dt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18/03/2021</a:t>
            </a:r>
            <a:endParaRPr/>
          </a:p>
        </p:txBody>
      </p:sp>
      <p:pic>
        <p:nvPicPr>
          <p:cNvPr id="874" name="Google Shape;87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8475" y="1101950"/>
            <a:ext cx="9156253" cy="5175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32"/>
          <p:cNvSpPr txBox="1"/>
          <p:nvPr>
            <p:ph type="title"/>
          </p:nvPr>
        </p:nvSpPr>
        <p:spPr>
          <a:xfrm>
            <a:off x="576000" y="207025"/>
            <a:ext cx="52845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Gas cell chamber</a:t>
            </a:r>
            <a:endParaRPr/>
          </a:p>
        </p:txBody>
      </p:sp>
      <p:sp>
        <p:nvSpPr>
          <p:cNvPr id="880" name="Google Shape;880;p32"/>
          <p:cNvSpPr txBox="1"/>
          <p:nvPr>
            <p:ph idx="11" type="ftr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00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nl-BE"/>
              <a:t>Faculty of Science, IKS, Nuclear and Radiation Physics</a:t>
            </a:r>
            <a:endParaRPr/>
          </a:p>
        </p:txBody>
      </p:sp>
      <p:sp>
        <p:nvSpPr>
          <p:cNvPr id="881" name="Google Shape;881;p32"/>
          <p:cNvSpPr txBox="1"/>
          <p:nvPr>
            <p:ph idx="12" type="sldNum"/>
          </p:nvPr>
        </p:nvSpPr>
        <p:spPr>
          <a:xfrm>
            <a:off x="576000" y="6210000"/>
            <a:ext cx="64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882" name="Google Shape;882;p32"/>
          <p:cNvSpPr txBox="1"/>
          <p:nvPr>
            <p:ph idx="1" type="body"/>
          </p:nvPr>
        </p:nvSpPr>
        <p:spPr>
          <a:xfrm>
            <a:off x="576000" y="1234850"/>
            <a:ext cx="6159000" cy="15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-171450" lvl="0" marL="26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nl-BE"/>
              <a:t>Transmission tests</a:t>
            </a:r>
            <a:endParaRPr/>
          </a:p>
          <a:p>
            <a:pPr indent="-193675" lvl="1" marL="540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nl-BE" sz="2000"/>
              <a:t>S-shape + mini RFQs</a:t>
            </a:r>
            <a:endParaRPr sz="2000"/>
          </a:p>
          <a:p>
            <a:pPr indent="-193675" lvl="1" marL="540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nl-BE" sz="2000"/>
              <a:t>Simulations</a:t>
            </a:r>
            <a:endParaRPr sz="2000"/>
          </a:p>
          <a:p>
            <a:pPr indent="-193675" lvl="1" marL="685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nl-BE" sz="2000"/>
              <a:t>Hard-sphere collision model</a:t>
            </a:r>
            <a:endParaRPr sz="2000"/>
          </a:p>
          <a:p>
            <a:pPr indent="-193675" lvl="1" marL="685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nl-BE" sz="2000"/>
              <a:t>Source diffusion half angle (deg): 90 (filled)</a:t>
            </a:r>
            <a:endParaRPr sz="2000"/>
          </a:p>
          <a:p>
            <a:pPr indent="-193675" lvl="1" marL="685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nl-BE" sz="2000"/>
              <a:t>KE: 0.1 eV (</a:t>
            </a:r>
            <a:r>
              <a:rPr i="1" lang="nl-BE" sz="2000"/>
              <a:t>T</a:t>
            </a:r>
            <a:r>
              <a:rPr baseline="-25000" i="1" lang="nl-BE" sz="2000"/>
              <a:t>source</a:t>
            </a:r>
            <a:r>
              <a:rPr i="1" lang="nl-BE" sz="2000"/>
              <a:t> = </a:t>
            </a:r>
            <a:r>
              <a:rPr lang="nl-BE" sz="2000"/>
              <a:t>1200°</a:t>
            </a:r>
            <a:r>
              <a:rPr i="1" lang="nl-BE" sz="2000"/>
              <a:t> K </a:t>
            </a:r>
            <a:r>
              <a:rPr lang="nl-BE" sz="2000"/>
              <a:t>) </a:t>
            </a:r>
            <a:endParaRPr sz="2000"/>
          </a:p>
          <a:p>
            <a:pPr indent="-193675" lvl="1" marL="685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nl-BE" sz="2000"/>
              <a:t>Up until 1</a:t>
            </a:r>
            <a:r>
              <a:rPr baseline="30000" lang="nl-BE" sz="2000"/>
              <a:t>st</a:t>
            </a:r>
            <a:r>
              <a:rPr lang="nl-BE" sz="2000"/>
              <a:t> mRFQ rods</a:t>
            </a:r>
            <a:endParaRPr sz="2000"/>
          </a:p>
        </p:txBody>
      </p:sp>
      <p:grpSp>
        <p:nvGrpSpPr>
          <p:cNvPr id="883" name="Google Shape;883;p32"/>
          <p:cNvGrpSpPr/>
          <p:nvPr/>
        </p:nvGrpSpPr>
        <p:grpSpPr>
          <a:xfrm>
            <a:off x="239722" y="3315215"/>
            <a:ext cx="6262853" cy="2577778"/>
            <a:chOff x="239722" y="3315215"/>
            <a:chExt cx="6262853" cy="2577778"/>
          </a:xfrm>
        </p:grpSpPr>
        <p:grpSp>
          <p:nvGrpSpPr>
            <p:cNvPr id="884" name="Google Shape;884;p32"/>
            <p:cNvGrpSpPr/>
            <p:nvPr/>
          </p:nvGrpSpPr>
          <p:grpSpPr>
            <a:xfrm>
              <a:off x="239722" y="3315215"/>
              <a:ext cx="5941542" cy="2577778"/>
              <a:chOff x="55025" y="3547074"/>
              <a:chExt cx="5812504" cy="2466301"/>
            </a:xfrm>
          </p:grpSpPr>
          <p:pic>
            <p:nvPicPr>
              <p:cNvPr id="885" name="Google Shape;885;p32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338800" y="4526925"/>
                <a:ext cx="2528729" cy="14864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86" name="Google Shape;886;p32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55025" y="3547074"/>
                <a:ext cx="3489952" cy="24261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87" name="Google Shape;887;p32"/>
            <p:cNvSpPr txBox="1"/>
            <p:nvPr/>
          </p:nvSpPr>
          <p:spPr>
            <a:xfrm>
              <a:off x="897525" y="4054225"/>
              <a:ext cx="369600" cy="40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nl-BE" sz="1800"/>
                <a:t>1</a:t>
              </a:r>
              <a:endParaRPr b="1" sz="1800"/>
            </a:p>
          </p:txBody>
        </p:sp>
        <p:sp>
          <p:nvSpPr>
            <p:cNvPr id="888" name="Google Shape;888;p32"/>
            <p:cNvSpPr txBox="1"/>
            <p:nvPr/>
          </p:nvSpPr>
          <p:spPr>
            <a:xfrm>
              <a:off x="6181275" y="4784725"/>
              <a:ext cx="321300" cy="40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nl-BE" sz="1800"/>
                <a:t>2</a:t>
              </a:r>
              <a:endParaRPr b="1" sz="2000"/>
            </a:p>
          </p:txBody>
        </p:sp>
      </p:grpSp>
      <p:sp>
        <p:nvSpPr>
          <p:cNvPr id="889" name="Google Shape;889;p32"/>
          <p:cNvSpPr txBox="1"/>
          <p:nvPr/>
        </p:nvSpPr>
        <p:spPr>
          <a:xfrm>
            <a:off x="7678625" y="1007225"/>
            <a:ext cx="3656700" cy="8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2200"/>
              <a:t>𝞰</a:t>
            </a:r>
            <a:r>
              <a:rPr b="1" baseline="-25000" lang="nl-BE" sz="2200"/>
              <a:t>SRFQ+mRFQ</a:t>
            </a:r>
            <a:r>
              <a:rPr b="1" lang="nl-BE" sz="2200"/>
              <a:t> =/I</a:t>
            </a:r>
            <a:r>
              <a:rPr b="1" baseline="-25000" lang="nl-BE" sz="2200"/>
              <a:t>2</a:t>
            </a:r>
            <a:r>
              <a:rPr b="1" lang="nl-BE" sz="2200"/>
              <a:t>/I</a:t>
            </a:r>
            <a:r>
              <a:rPr b="1" baseline="-25000" lang="nl-BE" sz="2200"/>
              <a:t>1</a:t>
            </a:r>
            <a:endParaRPr b="1" baseline="-25000" sz="220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2200"/>
              <a:t>𝝈 = 10 %</a:t>
            </a:r>
            <a:endParaRPr b="1" sz="2200"/>
          </a:p>
        </p:txBody>
      </p:sp>
      <p:sp>
        <p:nvSpPr>
          <p:cNvPr id="890" name="Google Shape;890;p32"/>
          <p:cNvSpPr txBox="1"/>
          <p:nvPr>
            <p:ph idx="10" type="dt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18/03/2021</a:t>
            </a:r>
            <a:endParaRPr/>
          </a:p>
        </p:txBody>
      </p:sp>
      <p:grpSp>
        <p:nvGrpSpPr>
          <p:cNvPr id="891" name="Google Shape;891;p32"/>
          <p:cNvGrpSpPr/>
          <p:nvPr/>
        </p:nvGrpSpPr>
        <p:grpSpPr>
          <a:xfrm>
            <a:off x="6502574" y="2450061"/>
            <a:ext cx="5499643" cy="3672943"/>
            <a:chOff x="6573400" y="2333207"/>
            <a:chExt cx="5087551" cy="3468967"/>
          </a:xfrm>
        </p:grpSpPr>
        <p:pic>
          <p:nvPicPr>
            <p:cNvPr id="892" name="Google Shape;892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573400" y="2333207"/>
              <a:ext cx="5087551" cy="34689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3" name="Google Shape;893;p32"/>
            <p:cNvSpPr/>
            <p:nvPr/>
          </p:nvSpPr>
          <p:spPr>
            <a:xfrm>
              <a:off x="8858725" y="2552225"/>
              <a:ext cx="1441200" cy="2781300"/>
            </a:xfrm>
            <a:prstGeom prst="rect">
              <a:avLst/>
            </a:prstGeom>
            <a:solidFill>
              <a:srgbClr val="1D8DB0">
                <a:alpha val="20670"/>
              </a:srgbClr>
            </a:solidFill>
            <a:ln cap="flat" cmpd="sng" w="9525">
              <a:solidFill>
                <a:srgbClr val="1D8DB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nl-BE"/>
                <a:t>Working area </a:t>
              </a:r>
              <a:endParaRPr b="1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nl-BE"/>
                <a:t>for matched hypersonic jet creation</a:t>
              </a:r>
              <a:endParaRPr b="1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33"/>
          <p:cNvSpPr txBox="1"/>
          <p:nvPr>
            <p:ph idx="1" type="body"/>
          </p:nvPr>
        </p:nvSpPr>
        <p:spPr>
          <a:xfrm>
            <a:off x="575400" y="1138900"/>
            <a:ext cx="8979000" cy="1642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8300" lvl="0" marL="269999" rtl="0" algn="l"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i="1" lang="nl-BE" sz="2200"/>
              <a:t>f</a:t>
            </a:r>
            <a:r>
              <a:rPr baseline="-25000" i="1" lang="nl-BE" sz="2200"/>
              <a:t>QMF</a:t>
            </a:r>
            <a:r>
              <a:rPr lang="nl-BE" sz="2200"/>
              <a:t> = 750 kHz</a:t>
            </a:r>
            <a:endParaRPr sz="2200"/>
          </a:p>
          <a:p>
            <a:pPr indent="-368300" lvl="0" marL="269999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nl-BE" sz="2200"/>
              <a:t>Reproducible 80-100 % transmission efficiency (guiding mode)</a:t>
            </a:r>
            <a:endParaRPr sz="2200"/>
          </a:p>
          <a:p>
            <a:pPr indent="-368300" lvl="0" marL="269999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nl-BE" sz="2200"/>
              <a:t>Filtering mode scans for </a:t>
            </a:r>
            <a:r>
              <a:rPr baseline="30000" lang="nl-BE" sz="2200"/>
              <a:t>133</a:t>
            </a:r>
            <a:r>
              <a:rPr lang="nl-BE" sz="2200"/>
              <a:t>Cs</a:t>
            </a:r>
            <a:endParaRPr sz="2200"/>
          </a:p>
          <a:p>
            <a:pPr indent="-342900" lvl="0" marL="5400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i="1" lang="nl-BE" sz="2000"/>
              <a:t>R</a:t>
            </a:r>
            <a:r>
              <a:rPr lang="nl-BE" sz="2000"/>
              <a:t> = </a:t>
            </a:r>
            <a:r>
              <a:rPr i="1" lang="nl-BE" sz="2000"/>
              <a:t>m</a:t>
            </a:r>
            <a:r>
              <a:rPr lang="nl-BE" sz="2000"/>
              <a:t>/2</a:t>
            </a:r>
            <a:r>
              <a:rPr i="1" lang="nl-BE" sz="2000"/>
              <a:t>𝝙m</a:t>
            </a:r>
            <a:r>
              <a:rPr baseline="-25000" i="1" lang="nl-BE" sz="2000"/>
              <a:t>FWHM</a:t>
            </a:r>
            <a:r>
              <a:rPr lang="nl-BE" sz="2000"/>
              <a:t> = </a:t>
            </a:r>
            <a:r>
              <a:rPr lang="nl-BE" sz="2000">
                <a:solidFill>
                  <a:srgbClr val="FF0000"/>
                </a:solidFill>
              </a:rPr>
              <a:t>115</a:t>
            </a:r>
            <a:r>
              <a:rPr lang="nl-BE" sz="2000"/>
              <a:t> (at stability tip, </a:t>
            </a:r>
            <a:r>
              <a:rPr lang="nl-BE" sz="1800"/>
              <a:t>𝜂</a:t>
            </a:r>
            <a:r>
              <a:rPr baseline="-25000" lang="nl-BE" sz="1800"/>
              <a:t>T</a:t>
            </a:r>
            <a:r>
              <a:rPr lang="nl-BE" sz="1800"/>
              <a:t> ⪭ 30 %</a:t>
            </a:r>
            <a:r>
              <a:rPr lang="nl-BE" sz="2000"/>
              <a:t>)</a:t>
            </a:r>
            <a:endParaRPr sz="2000"/>
          </a:p>
        </p:txBody>
      </p:sp>
      <p:sp>
        <p:nvSpPr>
          <p:cNvPr id="900" name="Google Shape;900;p33"/>
          <p:cNvSpPr txBox="1"/>
          <p:nvPr>
            <p:ph idx="12" type="sldNum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901" name="Google Shape;901;p33"/>
          <p:cNvSpPr txBox="1"/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QMF</a:t>
            </a:r>
            <a:endParaRPr/>
          </a:p>
        </p:txBody>
      </p:sp>
      <p:pic>
        <p:nvPicPr>
          <p:cNvPr id="902" name="Google Shape;90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7925" y="103673"/>
            <a:ext cx="2690626" cy="1078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3" name="Google Shape;903;p33"/>
          <p:cNvGrpSpPr/>
          <p:nvPr/>
        </p:nvGrpSpPr>
        <p:grpSpPr>
          <a:xfrm>
            <a:off x="8878550" y="148500"/>
            <a:ext cx="3256127" cy="2325801"/>
            <a:chOff x="8878550" y="148500"/>
            <a:chExt cx="3256127" cy="2325801"/>
          </a:xfrm>
        </p:grpSpPr>
        <p:pic>
          <p:nvPicPr>
            <p:cNvPr id="904" name="Google Shape;904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878550" y="148500"/>
              <a:ext cx="3256127" cy="23258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5" name="Google Shape;905;p33"/>
            <p:cNvSpPr/>
            <p:nvPr/>
          </p:nvSpPr>
          <p:spPr>
            <a:xfrm>
              <a:off x="10777325" y="554675"/>
              <a:ext cx="211800" cy="220200"/>
            </a:xfrm>
            <a:prstGeom prst="ellipse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06" name="Google Shape;906;p33"/>
          <p:cNvGrpSpPr/>
          <p:nvPr/>
        </p:nvGrpSpPr>
        <p:grpSpPr>
          <a:xfrm>
            <a:off x="2581538" y="3060824"/>
            <a:ext cx="7365661" cy="3097574"/>
            <a:chOff x="2244875" y="2728950"/>
            <a:chExt cx="7702249" cy="3429175"/>
          </a:xfrm>
        </p:grpSpPr>
        <p:grpSp>
          <p:nvGrpSpPr>
            <p:cNvPr id="907" name="Google Shape;907;p33"/>
            <p:cNvGrpSpPr/>
            <p:nvPr/>
          </p:nvGrpSpPr>
          <p:grpSpPr>
            <a:xfrm>
              <a:off x="2244875" y="2728950"/>
              <a:ext cx="7702249" cy="3429175"/>
              <a:chOff x="2244875" y="2728950"/>
              <a:chExt cx="7702249" cy="3429175"/>
            </a:xfrm>
          </p:grpSpPr>
          <p:pic>
            <p:nvPicPr>
              <p:cNvPr id="908" name="Google Shape;908;p3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2244875" y="2728950"/>
                <a:ext cx="7702249" cy="34291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09" name="Google Shape;909;p33"/>
              <p:cNvSpPr/>
              <p:nvPr/>
            </p:nvSpPr>
            <p:spPr>
              <a:xfrm>
                <a:off x="7348325" y="4559425"/>
                <a:ext cx="2556900" cy="1598700"/>
              </a:xfrm>
              <a:prstGeom prst="rect">
                <a:avLst/>
              </a:prstGeom>
              <a:noFill/>
              <a:ln cap="flat" cmpd="sng" w="28575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0" name="Google Shape;910;p33"/>
              <p:cNvSpPr/>
              <p:nvPr/>
            </p:nvSpPr>
            <p:spPr>
              <a:xfrm>
                <a:off x="9067075" y="4991225"/>
                <a:ext cx="685800" cy="277800"/>
              </a:xfrm>
              <a:prstGeom prst="rect">
                <a:avLst/>
              </a:prstGeom>
              <a:noFill/>
              <a:ln cap="flat" cmpd="sng" w="28575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11" name="Google Shape;911;p33"/>
            <p:cNvSpPr/>
            <p:nvPr/>
          </p:nvSpPr>
          <p:spPr>
            <a:xfrm>
              <a:off x="2244875" y="2925375"/>
              <a:ext cx="599100" cy="1692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2" name="Google Shape;912;p33"/>
          <p:cNvSpPr txBox="1"/>
          <p:nvPr>
            <p:ph idx="10" type="dt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18/03/2021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4"/>
          <p:cNvSpPr txBox="1"/>
          <p:nvPr>
            <p:ph idx="1" type="body"/>
          </p:nvPr>
        </p:nvSpPr>
        <p:spPr>
          <a:xfrm>
            <a:off x="574675" y="1303900"/>
            <a:ext cx="11440800" cy="4464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81000" lvl="1" marL="450000" rtl="0" algn="l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b="1" lang="nl-BE"/>
              <a:t>GISELE lab development and recent results</a:t>
            </a:r>
            <a:endParaRPr b="1"/>
          </a:p>
          <a:p>
            <a:pPr indent="-342900" lvl="2" marL="809999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nl-BE"/>
              <a:t>Er I RIS tests (Day 1 experiment case)</a:t>
            </a:r>
            <a:endParaRPr/>
          </a:p>
          <a:p>
            <a:pPr indent="-342900" lvl="3" marL="1349999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nl-BE"/>
              <a:t>Broadband RIS ( 5&lt;𝝙𝜆&lt;7 GHz )</a:t>
            </a:r>
            <a:endParaRPr/>
          </a:p>
          <a:p>
            <a:pPr indent="-342900" lvl="3" marL="1349999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nl-BE"/>
              <a:t>Mid-range linewidth RIS ( 1&lt;𝝙𝜆&lt;2 GHz )</a:t>
            </a:r>
            <a:endParaRPr/>
          </a:p>
          <a:p>
            <a:pPr indent="-342900" lvl="3" marL="1349999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nl-BE"/>
              <a:t>Narrow bandwidth RIS ( 10&lt;𝝙𝜆&lt;100 MHz )</a:t>
            </a:r>
            <a:endParaRPr/>
          </a:p>
          <a:p>
            <a:pPr indent="-381000" lvl="1" marL="4500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nl-BE"/>
              <a:t>S3-LEB setup</a:t>
            </a:r>
            <a:r>
              <a:rPr lang="nl-BE"/>
              <a:t> </a:t>
            </a:r>
            <a:endParaRPr/>
          </a:p>
          <a:p>
            <a:pPr indent="-355600" lvl="2" marL="809999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BE"/>
              <a:t>Gas cell assembly</a:t>
            </a:r>
            <a:endParaRPr/>
          </a:p>
          <a:p>
            <a:pPr indent="-355600" lvl="2" marL="809999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BE"/>
              <a:t>Separate tests of RFQ/MR-TOF MS systems</a:t>
            </a:r>
            <a:endParaRPr/>
          </a:p>
          <a:p>
            <a:pPr indent="-355600" lvl="3" marL="1349999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BE"/>
              <a:t>S-shape RFQ &amp; mini RFQ</a:t>
            </a:r>
            <a:endParaRPr/>
          </a:p>
          <a:p>
            <a:pPr indent="-355600" lvl="3" marL="1349999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BE"/>
              <a:t>Quadrupole Mass Filter/RFQ</a:t>
            </a:r>
            <a:r>
              <a:rPr baseline="-25000" lang="nl-BE"/>
              <a:t>Cooler/Buncher</a:t>
            </a:r>
            <a:r>
              <a:rPr lang="nl-BE"/>
              <a:t> </a:t>
            </a:r>
            <a:endParaRPr/>
          </a:p>
          <a:p>
            <a:pPr indent="-355600" lvl="3" marL="1349999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BE"/>
              <a:t>MR-TOF MS (P. Delahaye &amp; B. Mael [3,4,5])</a:t>
            </a:r>
            <a:endParaRPr sz="400"/>
          </a:p>
          <a:p>
            <a:pPr indent="-222250" lvl="0" marL="80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➢"/>
            </a:pPr>
            <a:r>
              <a:rPr lang="nl-BE" sz="2000"/>
              <a:t>No technical problem with either of the separate systems has been found</a:t>
            </a:r>
            <a:endParaRPr sz="1800"/>
          </a:p>
          <a:p>
            <a:pPr indent="-355600" lvl="2" marL="809999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BE"/>
              <a:t>Coupling of the full RFQ chain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148" name="Google Shape;148;p14"/>
          <p:cNvSpPr txBox="1"/>
          <p:nvPr>
            <p:ph idx="12" type="sldNum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149" name="Google Shape;149;p14"/>
          <p:cNvSpPr txBox="1"/>
          <p:nvPr>
            <p:ph type="title"/>
          </p:nvPr>
        </p:nvSpPr>
        <p:spPr>
          <a:xfrm>
            <a:off x="576000" y="207025"/>
            <a:ext cx="5281800" cy="11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Activity summary</a:t>
            </a:r>
            <a:endParaRPr/>
          </a:p>
        </p:txBody>
      </p:sp>
      <p:sp>
        <p:nvSpPr>
          <p:cNvPr id="150" name="Google Shape;150;p14"/>
          <p:cNvSpPr txBox="1"/>
          <p:nvPr>
            <p:ph idx="10" type="dt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18</a:t>
            </a:r>
            <a:r>
              <a:rPr lang="nl-BE"/>
              <a:t>/03/2021</a:t>
            </a:r>
            <a:endParaRPr/>
          </a:p>
        </p:txBody>
      </p:sp>
      <p:sp>
        <p:nvSpPr>
          <p:cNvPr id="151" name="Google Shape;151;p14"/>
          <p:cNvSpPr txBox="1"/>
          <p:nvPr>
            <p:ph idx="11" type="ftr"/>
          </p:nvPr>
        </p:nvSpPr>
        <p:spPr>
          <a:xfrm>
            <a:off x="5926525" y="6210000"/>
            <a:ext cx="50355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00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Faculty of Science, IKS, Nuclear and Radiation Physics</a:t>
            </a:r>
            <a:endParaRPr/>
          </a:p>
        </p:txBody>
      </p:sp>
      <p:sp>
        <p:nvSpPr>
          <p:cNvPr id="152" name="Google Shape;152;p14"/>
          <p:cNvSpPr txBox="1"/>
          <p:nvPr/>
        </p:nvSpPr>
        <p:spPr>
          <a:xfrm>
            <a:off x="19350" y="5611900"/>
            <a:ext cx="69396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BE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nl-BE" sz="900">
                <a:solidFill>
                  <a:schemeClr val="dk1"/>
                </a:solidFill>
              </a:rPr>
              <a:t>3</a:t>
            </a:r>
            <a:r>
              <a:rPr lang="nl-BE" sz="900">
                <a:solidFill>
                  <a:schemeClr val="dk1"/>
                </a:solidFill>
              </a:rPr>
              <a:t>]</a:t>
            </a:r>
            <a:r>
              <a:rPr lang="nl-BE" sz="900">
                <a:solidFill>
                  <a:schemeClr val="dk1"/>
                </a:solidFill>
              </a:rPr>
              <a:t> </a:t>
            </a:r>
            <a:r>
              <a:rPr lang="nl-BE" sz="900">
                <a:solidFill>
                  <a:schemeClr val="dk1"/>
                </a:solidFill>
              </a:rPr>
              <a:t>P. Chauveau. PhD thesis. Université de Caen Normandie (2016). doi: http://hal.in2p3.fr/tel-01469429 </a:t>
            </a:r>
            <a:endParaRPr sz="9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900">
                <a:solidFill>
                  <a:schemeClr val="dk1"/>
                </a:solidFill>
              </a:rPr>
              <a:t>[4] </a:t>
            </a:r>
            <a:r>
              <a:rPr lang="nl-BE" sz="900">
                <a:solidFill>
                  <a:schemeClr val="dk1"/>
                </a:solidFill>
              </a:rPr>
              <a:t>P. Chauveau et al. Nucl. Instrum. Meth. Phys. Res. B </a:t>
            </a:r>
            <a:r>
              <a:rPr b="1" lang="nl-BE" sz="900">
                <a:solidFill>
                  <a:schemeClr val="dk1"/>
                </a:solidFill>
              </a:rPr>
              <a:t>376 </a:t>
            </a:r>
            <a:r>
              <a:rPr lang="nl-BE" sz="900">
                <a:solidFill>
                  <a:schemeClr val="dk1"/>
                </a:solidFill>
              </a:rPr>
              <a:t>(2016), pp 211-215. doi: </a:t>
            </a:r>
            <a:r>
              <a:rPr lang="nl-BE" sz="9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https://doi.org/10.1016/j.nimb.2016.01.025</a:t>
            </a:r>
            <a:endParaRPr sz="9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900">
                <a:solidFill>
                  <a:schemeClr val="dk1"/>
                </a:solidFill>
              </a:rPr>
              <a:t>[5] B.-M. Retailleau. PhD thesis. </a:t>
            </a:r>
            <a:r>
              <a:rPr lang="nl-BE" sz="900">
                <a:solidFill>
                  <a:schemeClr val="dk1"/>
                </a:solidFill>
              </a:rPr>
              <a:t>Université de Caen Normandie</a:t>
            </a:r>
            <a:r>
              <a:rPr lang="nl-BE" sz="900">
                <a:solidFill>
                  <a:schemeClr val="dk1"/>
                </a:solidFill>
              </a:rPr>
              <a:t> (2021)</a:t>
            </a:r>
            <a:endParaRPr sz="9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900">
                <a:solidFill>
                  <a:schemeClr val="accent2"/>
                </a:solidFill>
              </a:rPr>
              <a:t>[6] </a:t>
            </a:r>
            <a:r>
              <a:rPr lang="nl-BE" sz="900">
                <a:solidFill>
                  <a:schemeClr val="accent2"/>
                </a:solidFill>
              </a:rPr>
              <a:t>H. Savajols. Expected Day-one experiment productions (2019)</a:t>
            </a:r>
            <a:endParaRPr sz="900">
              <a:solidFill>
                <a:schemeClr val="accent2"/>
              </a:solidFill>
            </a:endParaRPr>
          </a:p>
        </p:txBody>
      </p:sp>
      <p:pic>
        <p:nvPicPr>
          <p:cNvPr id="153" name="Google Shape;153;p14"/>
          <p:cNvPicPr preferRelativeResize="0"/>
          <p:nvPr/>
        </p:nvPicPr>
        <p:blipFill rotWithShape="1">
          <a:blip r:embed="rId4">
            <a:alphaModFix/>
          </a:blip>
          <a:srcRect b="27807" l="38749" r="38985" t="27807"/>
          <a:stretch/>
        </p:blipFill>
        <p:spPr>
          <a:xfrm>
            <a:off x="8072150" y="1303900"/>
            <a:ext cx="1823951" cy="161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4"/>
          <p:cNvSpPr txBox="1"/>
          <p:nvPr/>
        </p:nvSpPr>
        <p:spPr>
          <a:xfrm>
            <a:off x="9279275" y="173900"/>
            <a:ext cx="300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600">
                <a:solidFill>
                  <a:schemeClr val="dk1"/>
                </a:solidFill>
              </a:rPr>
              <a:t>HFS</a:t>
            </a:r>
            <a:r>
              <a:rPr lang="nl-BE" sz="1600">
                <a:solidFill>
                  <a:schemeClr val="dk1"/>
                </a:solidFill>
              </a:rPr>
              <a:t> measurements of </a:t>
            </a:r>
            <a:r>
              <a:rPr baseline="30000" lang="nl-BE" sz="1600">
                <a:solidFill>
                  <a:schemeClr val="dk1"/>
                </a:solidFill>
              </a:rPr>
              <a:t>151</a:t>
            </a:r>
            <a:r>
              <a:rPr lang="nl-BE" sz="1600">
                <a:solidFill>
                  <a:schemeClr val="dk1"/>
                </a:solidFill>
              </a:rPr>
              <a:t>Er during the S</a:t>
            </a:r>
            <a:r>
              <a:rPr baseline="30000" lang="nl-BE" sz="1600">
                <a:solidFill>
                  <a:schemeClr val="dk1"/>
                </a:solidFill>
              </a:rPr>
              <a:t>3</a:t>
            </a:r>
            <a:r>
              <a:rPr lang="nl-BE" sz="1600">
                <a:solidFill>
                  <a:schemeClr val="dk1"/>
                </a:solidFill>
              </a:rPr>
              <a:t> commissioning run of </a:t>
            </a:r>
            <a:r>
              <a:rPr baseline="30000" lang="nl-BE" sz="1600">
                <a:solidFill>
                  <a:schemeClr val="dk1"/>
                </a:solidFill>
              </a:rPr>
              <a:t>152</a:t>
            </a:r>
            <a:r>
              <a:rPr lang="nl-BE" sz="1600">
                <a:solidFill>
                  <a:schemeClr val="dk1"/>
                </a:solidFill>
              </a:rPr>
              <a:t>Er [6]</a:t>
            </a:r>
            <a:endParaRPr sz="2200"/>
          </a:p>
        </p:txBody>
      </p:sp>
      <p:graphicFrame>
        <p:nvGraphicFramePr>
          <p:cNvPr id="155" name="Google Shape;155;p14"/>
          <p:cNvGraphicFramePr/>
          <p:nvPr/>
        </p:nvGraphicFramePr>
        <p:xfrm>
          <a:off x="10045268" y="135902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{2AE2B912-43B9-49DF-A45E-4C8C23032EAB}</a:tableStyleId>
              </a:tblPr>
              <a:tblGrid>
                <a:gridCol w="738750"/>
                <a:gridCol w="1085200"/>
              </a:tblGrid>
              <a:tr h="29687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400" u="none" cap="none" strike="noStrike"/>
                        <a:t>A</a:t>
                      </a:r>
                      <a:endParaRPr sz="14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400" u="none" cap="none" strike="noStrike"/>
                        <a:t>Rate/pps</a:t>
                      </a:r>
                      <a:endParaRPr sz="1400" u="none" cap="none" strike="noStrike"/>
                    </a:p>
                  </a:txBody>
                  <a:tcPr marT="34300" marB="34300" marR="68600" marL="68600"/>
                </a:tc>
              </a:tr>
              <a:tr h="20102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baseline="30000" i="0" sz="2700" u="none" cap="none" strike="noStrike">
                        <a:solidFill>
                          <a:srgbClr val="223B5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baseline="30000" i="0" lang="nl-BE" sz="2700" u="none" cap="none" strike="noStrike">
                          <a:solidFill>
                            <a:srgbClr val="223B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  <a:endParaRPr b="0" baseline="30000" i="0" sz="1400" u="none" cap="none" strike="noStrike">
                        <a:solidFill>
                          <a:srgbClr val="223B5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nl-BE" sz="1800" u="none" cap="none" strike="noStrike">
                          <a:solidFill>
                            <a:srgbClr val="223B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2,11E+6</a:t>
                      </a:r>
                      <a:endParaRPr sz="1100"/>
                    </a:p>
                  </a:txBody>
                  <a:tcPr marT="7150" marB="0" marR="7150" marL="7150" anchor="ctr"/>
                </a:tc>
              </a:tr>
              <a:tr h="20102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aseline="30000" lang="nl-BE" sz="1400" u="none" cap="none" strike="noStrike">
                          <a:solidFill>
                            <a:srgbClr val="223B50"/>
                          </a:solidFill>
                        </a:rPr>
                        <a:t>152</a:t>
                      </a:r>
                      <a:r>
                        <a:rPr lang="nl-BE" sz="1400" u="none" cap="none" strike="noStrike">
                          <a:solidFill>
                            <a:srgbClr val="223B50"/>
                          </a:solidFill>
                        </a:rPr>
                        <a:t>Er</a:t>
                      </a:r>
                      <a:endParaRPr b="0" baseline="30000" i="0" sz="1400" u="none" cap="none" strike="noStrike">
                        <a:solidFill>
                          <a:srgbClr val="223B5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400" u="none" cap="none" strike="noStrike">
                          <a:solidFill>
                            <a:srgbClr val="223B50"/>
                          </a:solidFill>
                        </a:rPr>
                        <a:t>1,12E+03</a:t>
                      </a:r>
                      <a:endParaRPr b="0" i="0" sz="1400" u="none" cap="none" strike="noStrike">
                        <a:solidFill>
                          <a:srgbClr val="223B5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b"/>
                </a:tc>
              </a:tr>
              <a:tr h="20102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aseline="30000" lang="nl-BE" sz="1400" u="none" cap="none" strike="noStrike">
                          <a:solidFill>
                            <a:srgbClr val="223B50"/>
                          </a:solidFill>
                        </a:rPr>
                        <a:t>151</a:t>
                      </a:r>
                      <a:r>
                        <a:rPr lang="nl-BE" sz="1400" u="none" cap="none" strike="noStrike">
                          <a:solidFill>
                            <a:srgbClr val="223B50"/>
                          </a:solidFill>
                        </a:rPr>
                        <a:t>Er</a:t>
                      </a:r>
                      <a:endParaRPr b="0" baseline="30000" i="0" sz="1400" u="none" cap="none" strike="noStrike">
                        <a:solidFill>
                          <a:srgbClr val="223B5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400" u="none" cap="none" strike="noStrike">
                          <a:solidFill>
                            <a:srgbClr val="223B50"/>
                          </a:solidFill>
                        </a:rPr>
                        <a:t>3,99E+04</a:t>
                      </a:r>
                      <a:endParaRPr b="0" i="0" sz="1400" u="none" cap="none" strike="noStrike">
                        <a:solidFill>
                          <a:srgbClr val="223B5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b"/>
                </a:tc>
              </a:tr>
            </a:tbl>
          </a:graphicData>
        </a:graphic>
      </p:graphicFrame>
      <p:pic>
        <p:nvPicPr>
          <p:cNvPr id="156" name="Google Shape;15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6725" y="90850"/>
            <a:ext cx="3957299" cy="387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19413" y="813925"/>
            <a:ext cx="4111926" cy="2312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5400000">
            <a:off x="889463" y="1600847"/>
            <a:ext cx="400788" cy="3753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3" name="Google Shape;163;p15"/>
          <p:cNvGrpSpPr/>
          <p:nvPr/>
        </p:nvGrpSpPr>
        <p:grpSpPr>
          <a:xfrm>
            <a:off x="1523953" y="3638670"/>
            <a:ext cx="846554" cy="1826283"/>
            <a:chOff x="2174208" y="3902998"/>
            <a:chExt cx="762318" cy="1806949"/>
          </a:xfrm>
        </p:grpSpPr>
        <p:grpSp>
          <p:nvGrpSpPr>
            <p:cNvPr id="164" name="Google Shape;164;p15"/>
            <p:cNvGrpSpPr/>
            <p:nvPr/>
          </p:nvGrpSpPr>
          <p:grpSpPr>
            <a:xfrm>
              <a:off x="2174208" y="4607788"/>
              <a:ext cx="214566" cy="218700"/>
              <a:chOff x="1102774" y="4952882"/>
              <a:chExt cx="214566" cy="218700"/>
            </a:xfrm>
          </p:grpSpPr>
          <p:sp>
            <p:nvSpPr>
              <p:cNvPr id="165" name="Google Shape;165;p15"/>
              <p:cNvSpPr/>
              <p:nvPr/>
            </p:nvSpPr>
            <p:spPr>
              <a:xfrm>
                <a:off x="1102774" y="4952882"/>
                <a:ext cx="213600" cy="218700"/>
              </a:xfrm>
              <a:prstGeom prst="cube">
                <a:avLst>
                  <a:gd fmla="val 25000" name="adj"/>
                </a:avLst>
              </a:prstGeom>
              <a:solidFill>
                <a:schemeClr val="lt1"/>
              </a:solidFill>
              <a:ln cap="flat" cmpd="sng" w="12700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66" name="Google Shape;166;p15"/>
              <p:cNvCxnSpPr/>
              <p:nvPr/>
            </p:nvCxnSpPr>
            <p:spPr>
              <a:xfrm flipH="1">
                <a:off x="1104640" y="4953040"/>
                <a:ext cx="212700" cy="218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167" name="Google Shape;167;p15"/>
            <p:cNvGrpSpPr/>
            <p:nvPr/>
          </p:nvGrpSpPr>
          <p:grpSpPr>
            <a:xfrm>
              <a:off x="2174210" y="5490018"/>
              <a:ext cx="214554" cy="219929"/>
              <a:chOff x="1092972" y="4801766"/>
              <a:chExt cx="214554" cy="219929"/>
            </a:xfrm>
          </p:grpSpPr>
          <p:sp>
            <p:nvSpPr>
              <p:cNvPr id="168" name="Google Shape;168;p15"/>
              <p:cNvSpPr/>
              <p:nvPr/>
            </p:nvSpPr>
            <p:spPr>
              <a:xfrm>
                <a:off x="1092972" y="4802995"/>
                <a:ext cx="213600" cy="218700"/>
              </a:xfrm>
              <a:prstGeom prst="cube">
                <a:avLst>
                  <a:gd fmla="val 25000" name="adj"/>
                </a:avLst>
              </a:prstGeom>
              <a:solidFill>
                <a:schemeClr val="lt1"/>
              </a:solidFill>
              <a:ln cap="flat" cmpd="sng" w="12700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69" name="Google Shape;169;p15"/>
              <p:cNvCxnSpPr/>
              <p:nvPr/>
            </p:nvCxnSpPr>
            <p:spPr>
              <a:xfrm flipH="1">
                <a:off x="1094826" y="4801766"/>
                <a:ext cx="212700" cy="218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170" name="Google Shape;170;p15"/>
            <p:cNvGrpSpPr/>
            <p:nvPr/>
          </p:nvGrpSpPr>
          <p:grpSpPr>
            <a:xfrm>
              <a:off x="2252587" y="3902998"/>
              <a:ext cx="683939" cy="1733614"/>
              <a:chOff x="7266684" y="2083547"/>
              <a:chExt cx="565800" cy="1397400"/>
            </a:xfrm>
          </p:grpSpPr>
          <p:cxnSp>
            <p:nvCxnSpPr>
              <p:cNvPr id="171" name="Google Shape;171;p15"/>
              <p:cNvCxnSpPr/>
              <p:nvPr/>
            </p:nvCxnSpPr>
            <p:spPr>
              <a:xfrm rot="10800000">
                <a:off x="7268183" y="2083547"/>
                <a:ext cx="7200" cy="1397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B050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  <p:cxnSp>
            <p:nvCxnSpPr>
              <p:cNvPr id="172" name="Google Shape;172;p15"/>
              <p:cNvCxnSpPr/>
              <p:nvPr/>
            </p:nvCxnSpPr>
            <p:spPr>
              <a:xfrm>
                <a:off x="7266684" y="2753100"/>
                <a:ext cx="5658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B050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</p:grpSp>
      </p:grpSp>
      <p:cxnSp>
        <p:nvCxnSpPr>
          <p:cNvPr id="173" name="Google Shape;173;p15"/>
          <p:cNvCxnSpPr/>
          <p:nvPr/>
        </p:nvCxnSpPr>
        <p:spPr>
          <a:xfrm flipH="1">
            <a:off x="4818869" y="2044220"/>
            <a:ext cx="10200" cy="276600"/>
          </a:xfrm>
          <a:prstGeom prst="straightConnector1">
            <a:avLst/>
          </a:prstGeom>
          <a:noFill/>
          <a:ln cap="flat" cmpd="sng" w="19050">
            <a:solidFill>
              <a:srgbClr val="C00000">
                <a:alpha val="6980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4" name="Google Shape;174;p15"/>
          <p:cNvCxnSpPr>
            <a:stCxn id="175" idx="1"/>
            <a:endCxn id="176" idx="1"/>
          </p:cNvCxnSpPr>
          <p:nvPr/>
        </p:nvCxnSpPr>
        <p:spPr>
          <a:xfrm>
            <a:off x="8934254" y="2287979"/>
            <a:ext cx="9000" cy="2496300"/>
          </a:xfrm>
          <a:prstGeom prst="straightConnector1">
            <a:avLst/>
          </a:prstGeom>
          <a:noFill/>
          <a:ln cap="flat" cmpd="sng" w="190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7" name="Google Shape;177;p15"/>
          <p:cNvSpPr/>
          <p:nvPr/>
        </p:nvSpPr>
        <p:spPr>
          <a:xfrm>
            <a:off x="8153075" y="83099"/>
            <a:ext cx="2837100" cy="1656300"/>
          </a:xfrm>
          <a:prstGeom prst="ellipse">
            <a:avLst/>
          </a:prstGeom>
          <a:solidFill>
            <a:srgbClr val="FFFF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Atomic </a:t>
            </a:r>
            <a:endParaRPr b="1" sz="24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Beam</a:t>
            </a:r>
            <a:endParaRPr b="1" sz="24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Unit</a:t>
            </a:r>
            <a:endParaRPr b="1" sz="24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15"/>
          <p:cNvSpPr/>
          <p:nvPr/>
        </p:nvSpPr>
        <p:spPr>
          <a:xfrm rot="2486974">
            <a:off x="303731" y="5335873"/>
            <a:ext cx="285036" cy="110265"/>
          </a:xfrm>
          <a:prstGeom prst="flowChartMagneticDisk">
            <a:avLst/>
          </a:prstGeom>
          <a:solidFill>
            <a:schemeClr val="lt1"/>
          </a:solidFill>
          <a:ln cap="flat" cmpd="sng" w="12700">
            <a:solidFill>
              <a:srgbClr val="6AA8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15"/>
          <p:cNvSpPr/>
          <p:nvPr/>
        </p:nvSpPr>
        <p:spPr>
          <a:xfrm rot="-2767421">
            <a:off x="9079948" y="4767631"/>
            <a:ext cx="281411" cy="111636"/>
          </a:xfrm>
          <a:prstGeom prst="flowChartMagneticDisk">
            <a:avLst/>
          </a:prstGeom>
          <a:solidFill>
            <a:schemeClr val="lt1"/>
          </a:solidFill>
          <a:ln cap="flat" cmpd="sng" w="12700">
            <a:solidFill>
              <a:srgbClr val="674EA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5"/>
          <p:cNvSpPr/>
          <p:nvPr/>
        </p:nvSpPr>
        <p:spPr>
          <a:xfrm rot="-2767421">
            <a:off x="9430912" y="5224196"/>
            <a:ext cx="281411" cy="111636"/>
          </a:xfrm>
          <a:prstGeom prst="flowChartMagneticDisk">
            <a:avLst/>
          </a:prstGeom>
          <a:solidFill>
            <a:schemeClr val="lt1"/>
          </a:solidFill>
          <a:ln cap="flat" cmpd="sng" w="12700">
            <a:solidFill>
              <a:srgbClr val="3D85C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5"/>
          <p:cNvSpPr/>
          <p:nvPr/>
        </p:nvSpPr>
        <p:spPr>
          <a:xfrm rot="2103516">
            <a:off x="8760815" y="4769288"/>
            <a:ext cx="290081" cy="108299"/>
          </a:xfrm>
          <a:prstGeom prst="flowChartMagneticDisk">
            <a:avLst/>
          </a:prstGeom>
          <a:solidFill>
            <a:schemeClr val="lt1"/>
          </a:solidFill>
          <a:ln cap="flat" cmpd="sng" w="12700">
            <a:solidFill>
              <a:srgbClr val="674EA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5"/>
          <p:cNvSpPr/>
          <p:nvPr/>
        </p:nvSpPr>
        <p:spPr>
          <a:xfrm flipH="1" rot="8014652">
            <a:off x="8980741" y="4442646"/>
            <a:ext cx="281183" cy="111721"/>
          </a:xfrm>
          <a:prstGeom prst="flowChartMagneticDisk">
            <a:avLst/>
          </a:prstGeom>
          <a:solidFill>
            <a:schemeClr val="lt1"/>
          </a:solidFill>
          <a:ln cap="flat" cmpd="sng" w="12700">
            <a:solidFill>
              <a:srgbClr val="674EA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5"/>
          <p:cNvSpPr/>
          <p:nvPr/>
        </p:nvSpPr>
        <p:spPr>
          <a:xfrm flipH="1" rot="-8666921">
            <a:off x="8827347" y="2195008"/>
            <a:ext cx="289694" cy="108452"/>
          </a:xfrm>
          <a:prstGeom prst="flowChartMagneticDisk">
            <a:avLst/>
          </a:prstGeom>
          <a:solidFill>
            <a:schemeClr val="lt1"/>
          </a:solidFill>
          <a:ln cap="flat" cmpd="sng" w="12700">
            <a:solidFill>
              <a:srgbClr val="674EA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2" name="Google Shape;182;p15"/>
          <p:cNvCxnSpPr/>
          <p:nvPr/>
        </p:nvCxnSpPr>
        <p:spPr>
          <a:xfrm>
            <a:off x="4435475" y="2044224"/>
            <a:ext cx="383400" cy="0"/>
          </a:xfrm>
          <a:prstGeom prst="straightConnector1">
            <a:avLst/>
          </a:prstGeom>
          <a:noFill/>
          <a:ln cap="flat" cmpd="sng" w="19050">
            <a:solidFill>
              <a:srgbClr val="C00000">
                <a:alpha val="6980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3" name="Google Shape;183;p15"/>
          <p:cNvSpPr/>
          <p:nvPr/>
        </p:nvSpPr>
        <p:spPr>
          <a:xfrm rot="2103516">
            <a:off x="4626037" y="2323214"/>
            <a:ext cx="290081" cy="108299"/>
          </a:xfrm>
          <a:prstGeom prst="flowChartMagneticDisk">
            <a:avLst/>
          </a:prstGeom>
          <a:solidFill>
            <a:schemeClr val="lt1"/>
          </a:solidFill>
          <a:ln cap="flat" cmpd="sng" w="12700">
            <a:solidFill>
              <a:srgbClr val="CC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5"/>
          <p:cNvSpPr/>
          <p:nvPr/>
        </p:nvSpPr>
        <p:spPr>
          <a:xfrm flipH="1" rot="-8591525">
            <a:off x="4703422" y="1971473"/>
            <a:ext cx="288703" cy="108843"/>
          </a:xfrm>
          <a:prstGeom prst="flowChartMagneticDisk">
            <a:avLst/>
          </a:prstGeom>
          <a:solidFill>
            <a:schemeClr val="lt1"/>
          </a:solidFill>
          <a:ln cap="flat" cmpd="sng" w="12700">
            <a:solidFill>
              <a:srgbClr val="CC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5" name="Google Shape;185;p15"/>
          <p:cNvCxnSpPr/>
          <p:nvPr/>
        </p:nvCxnSpPr>
        <p:spPr>
          <a:xfrm>
            <a:off x="526939" y="5391006"/>
            <a:ext cx="1849500" cy="0"/>
          </a:xfrm>
          <a:prstGeom prst="straightConnector1">
            <a:avLst/>
          </a:prstGeom>
          <a:noFill/>
          <a:ln cap="flat" cmpd="sng" w="19050">
            <a:solidFill>
              <a:srgbClr val="00B05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86" name="Google Shape;186;p15"/>
          <p:cNvCxnSpPr/>
          <p:nvPr/>
        </p:nvCxnSpPr>
        <p:spPr>
          <a:xfrm flipH="1">
            <a:off x="987819" y="5262189"/>
            <a:ext cx="236100" cy="220800"/>
          </a:xfrm>
          <a:prstGeom prst="straightConnector1">
            <a:avLst/>
          </a:prstGeom>
          <a:noFill/>
          <a:ln cap="flat" cmpd="sng" w="9525">
            <a:solidFill>
              <a:srgbClr val="75707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7" name="Google Shape;187;p15"/>
          <p:cNvCxnSpPr/>
          <p:nvPr/>
        </p:nvCxnSpPr>
        <p:spPr>
          <a:xfrm flipH="1" rot="10800000">
            <a:off x="1088207" y="3201546"/>
            <a:ext cx="1265400" cy="1500"/>
          </a:xfrm>
          <a:prstGeom prst="straightConnector1">
            <a:avLst/>
          </a:prstGeom>
          <a:noFill/>
          <a:ln cap="flat" cmpd="sng" w="19050">
            <a:solidFill>
              <a:srgbClr val="00B05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88" name="Google Shape;188;p15"/>
          <p:cNvCxnSpPr/>
          <p:nvPr/>
        </p:nvCxnSpPr>
        <p:spPr>
          <a:xfrm>
            <a:off x="5731351" y="2243816"/>
            <a:ext cx="3213900" cy="10800"/>
          </a:xfrm>
          <a:prstGeom prst="straightConnector1">
            <a:avLst/>
          </a:prstGeom>
          <a:noFill/>
          <a:ln cap="flat" cmpd="sng" w="28575">
            <a:solidFill>
              <a:srgbClr val="7030A0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cxnSp>
        <p:nvCxnSpPr>
          <p:cNvPr id="189" name="Google Shape;189;p15"/>
          <p:cNvCxnSpPr>
            <a:endCxn id="180" idx="1"/>
          </p:cNvCxnSpPr>
          <p:nvPr/>
        </p:nvCxnSpPr>
        <p:spPr>
          <a:xfrm flipH="1" rot="10800000">
            <a:off x="3568827" y="5247952"/>
            <a:ext cx="5957100" cy="117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grpSp>
        <p:nvGrpSpPr>
          <p:cNvPr id="190" name="Google Shape;190;p15"/>
          <p:cNvGrpSpPr/>
          <p:nvPr/>
        </p:nvGrpSpPr>
        <p:grpSpPr>
          <a:xfrm>
            <a:off x="154442" y="1276400"/>
            <a:ext cx="2209456" cy="4203377"/>
            <a:chOff x="995118" y="1720070"/>
            <a:chExt cx="2075386" cy="4622652"/>
          </a:xfrm>
        </p:grpSpPr>
        <p:grpSp>
          <p:nvGrpSpPr>
            <p:cNvPr id="191" name="Google Shape;191;p15"/>
            <p:cNvGrpSpPr/>
            <p:nvPr/>
          </p:nvGrpSpPr>
          <p:grpSpPr>
            <a:xfrm>
              <a:off x="995118" y="1720070"/>
              <a:ext cx="1020099" cy="4622652"/>
              <a:chOff x="1414936" y="1567227"/>
              <a:chExt cx="1020099" cy="4174329"/>
            </a:xfrm>
          </p:grpSpPr>
          <p:grpSp>
            <p:nvGrpSpPr>
              <p:cNvPr id="192" name="Google Shape;192;p15"/>
              <p:cNvGrpSpPr/>
              <p:nvPr/>
            </p:nvGrpSpPr>
            <p:grpSpPr>
              <a:xfrm>
                <a:off x="2202280" y="2329529"/>
                <a:ext cx="223471" cy="231062"/>
                <a:chOff x="1506583" y="4667832"/>
                <a:chExt cx="223471" cy="231062"/>
              </a:xfrm>
            </p:grpSpPr>
            <p:sp>
              <p:nvSpPr>
                <p:cNvPr id="193" name="Google Shape;193;p15"/>
                <p:cNvSpPr/>
                <p:nvPr/>
              </p:nvSpPr>
              <p:spPr>
                <a:xfrm>
                  <a:off x="1516454" y="4667832"/>
                  <a:ext cx="213600" cy="218700"/>
                </a:xfrm>
                <a:prstGeom prst="cube">
                  <a:avLst>
                    <a:gd fmla="val 25000" name="adj"/>
                  </a:avLst>
                </a:prstGeom>
                <a:solidFill>
                  <a:schemeClr val="lt1"/>
                </a:solidFill>
                <a:ln cap="flat" cmpd="sng" w="12700">
                  <a:solidFill>
                    <a:srgbClr val="75707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94" name="Google Shape;194;p15"/>
                <p:cNvCxnSpPr/>
                <p:nvPr/>
              </p:nvCxnSpPr>
              <p:spPr>
                <a:xfrm flipH="1">
                  <a:off x="1506583" y="4680495"/>
                  <a:ext cx="212700" cy="218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75707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95" name="Google Shape;195;p15"/>
              <p:cNvGrpSpPr/>
              <p:nvPr/>
            </p:nvGrpSpPr>
            <p:grpSpPr>
              <a:xfrm>
                <a:off x="1414936" y="1567227"/>
                <a:ext cx="1020099" cy="4174329"/>
                <a:chOff x="1414936" y="1567227"/>
                <a:chExt cx="1020099" cy="4174329"/>
              </a:xfrm>
            </p:grpSpPr>
            <p:grpSp>
              <p:nvGrpSpPr>
                <p:cNvPr id="196" name="Google Shape;196;p15"/>
                <p:cNvGrpSpPr/>
                <p:nvPr/>
              </p:nvGrpSpPr>
              <p:grpSpPr>
                <a:xfrm>
                  <a:off x="2201836" y="3359066"/>
                  <a:ext cx="213600" cy="218700"/>
                  <a:chOff x="1511854" y="4715666"/>
                  <a:chExt cx="213600" cy="218700"/>
                </a:xfrm>
              </p:grpSpPr>
              <p:sp>
                <p:nvSpPr>
                  <p:cNvPr id="197" name="Google Shape;197;p15"/>
                  <p:cNvSpPr/>
                  <p:nvPr/>
                </p:nvSpPr>
                <p:spPr>
                  <a:xfrm>
                    <a:off x="1511854" y="4715666"/>
                    <a:ext cx="213600" cy="218700"/>
                  </a:xfrm>
                  <a:prstGeom prst="cube">
                    <a:avLst>
                      <a:gd fmla="val 25000" name="adj"/>
                    </a:avLst>
                  </a:prstGeom>
                  <a:solidFill>
                    <a:schemeClr val="lt1"/>
                  </a:solidFill>
                  <a:ln cap="flat" cmpd="sng" w="12700">
                    <a:solidFill>
                      <a:srgbClr val="757070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cxnSp>
                <p:nvCxnSpPr>
                  <p:cNvPr id="198" name="Google Shape;198;p15"/>
                  <p:cNvCxnSpPr/>
                  <p:nvPr/>
                </p:nvCxnSpPr>
                <p:spPr>
                  <a:xfrm flipH="1">
                    <a:off x="1512300" y="4715822"/>
                    <a:ext cx="212700" cy="21840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757070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</p:cxnSp>
            </p:grpSp>
            <p:sp>
              <p:nvSpPr>
                <p:cNvPr id="199" name="Google Shape;199;p15"/>
                <p:cNvSpPr/>
                <p:nvPr/>
              </p:nvSpPr>
              <p:spPr>
                <a:xfrm>
                  <a:off x="2202835" y="5512656"/>
                  <a:ext cx="232200" cy="228900"/>
                </a:xfrm>
                <a:prstGeom prst="cube">
                  <a:avLst>
                    <a:gd fmla="val 25000" name="adj"/>
                  </a:avLst>
                </a:prstGeom>
                <a:solidFill>
                  <a:schemeClr val="lt1"/>
                </a:solidFill>
                <a:ln cap="flat" cmpd="sng" w="12700">
                  <a:solidFill>
                    <a:srgbClr val="75707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0" name="Google Shape;200;p15"/>
                <p:cNvGrpSpPr/>
                <p:nvPr/>
              </p:nvGrpSpPr>
              <p:grpSpPr>
                <a:xfrm>
                  <a:off x="1414936" y="1567227"/>
                  <a:ext cx="882018" cy="4078994"/>
                  <a:chOff x="6285019" y="287512"/>
                  <a:chExt cx="871991" cy="3202728"/>
                </a:xfrm>
              </p:grpSpPr>
              <p:grpSp>
                <p:nvGrpSpPr>
                  <p:cNvPr id="201" name="Google Shape;201;p15"/>
                  <p:cNvGrpSpPr/>
                  <p:nvPr/>
                </p:nvGrpSpPr>
                <p:grpSpPr>
                  <a:xfrm>
                    <a:off x="6285019" y="287512"/>
                    <a:ext cx="615000" cy="3180900"/>
                    <a:chOff x="6285019" y="287512"/>
                    <a:chExt cx="615000" cy="3180900"/>
                  </a:xfrm>
                </p:grpSpPr>
                <p:sp>
                  <p:nvSpPr>
                    <p:cNvPr id="202" name="Google Shape;202;p15"/>
                    <p:cNvSpPr/>
                    <p:nvPr/>
                  </p:nvSpPr>
                  <p:spPr>
                    <a:xfrm rot="5400000">
                      <a:off x="5599669" y="972862"/>
                      <a:ext cx="1985700" cy="61500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cap="flat" cmpd="sng" w="57150">
                      <a:solidFill>
                        <a:srgbClr val="AC5B23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7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Photonics #2 @ 532 nm, 10 kHz</a:t>
                      </a:r>
                      <a:endParaRPr sz="17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cxnSp>
                  <p:nvCxnSpPr>
                    <p:cNvPr id="203" name="Google Shape;203;p15"/>
                    <p:cNvCxnSpPr>
                      <a:stCxn id="202" idx="3"/>
                      <a:endCxn id="178" idx="1"/>
                    </p:cNvCxnSpPr>
                    <p:nvPr/>
                  </p:nvCxnSpPr>
                  <p:spPr>
                    <a:xfrm>
                      <a:off x="6592519" y="2273212"/>
                      <a:ext cx="3000" cy="1195200"/>
                    </a:xfrm>
                    <a:prstGeom prst="straightConnector1">
                      <a:avLst/>
                    </a:prstGeom>
                    <a:noFill/>
                    <a:ln cap="flat" cmpd="sng" w="19050">
                      <a:solidFill>
                        <a:srgbClr val="00B050"/>
                      </a:solidFill>
                      <a:prstDash val="solid"/>
                      <a:miter lim="800000"/>
                      <a:headEnd len="sm" w="sm" type="none"/>
                      <a:tailEnd len="med" w="med" type="triangle"/>
                    </a:ln>
                  </p:spPr>
                </p:cxnSp>
              </p:grpSp>
              <p:cxnSp>
                <p:nvCxnSpPr>
                  <p:cNvPr id="204" name="Google Shape;204;p15"/>
                  <p:cNvCxnSpPr/>
                  <p:nvPr/>
                </p:nvCxnSpPr>
                <p:spPr>
                  <a:xfrm rot="10800000">
                    <a:off x="7156109" y="699640"/>
                    <a:ext cx="900" cy="279060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rgbClr val="00B050"/>
                    </a:solidFill>
                    <a:prstDash val="solid"/>
                    <a:miter lim="800000"/>
                    <a:headEnd len="sm" w="sm" type="none"/>
                    <a:tailEnd len="med" w="med" type="triangle"/>
                  </a:ln>
                </p:spPr>
              </p:cxnSp>
            </p:grpSp>
          </p:grpSp>
        </p:grpSp>
        <p:cxnSp>
          <p:nvCxnSpPr>
            <p:cNvPr id="205" name="Google Shape;205;p15"/>
            <p:cNvCxnSpPr/>
            <p:nvPr/>
          </p:nvCxnSpPr>
          <p:spPr>
            <a:xfrm flipH="1" rot="10800000">
              <a:off x="1881904" y="2713958"/>
              <a:ext cx="1188600" cy="1500"/>
            </a:xfrm>
            <a:prstGeom prst="straightConnector1">
              <a:avLst/>
            </a:prstGeom>
            <a:noFill/>
            <a:ln cap="flat" cmpd="sng" w="19050">
              <a:solidFill>
                <a:srgbClr val="00B05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</p:grpSp>
      <p:sp>
        <p:nvSpPr>
          <p:cNvPr id="206" name="Google Shape;206;p15"/>
          <p:cNvSpPr/>
          <p:nvPr/>
        </p:nvSpPr>
        <p:spPr>
          <a:xfrm rot="2649534">
            <a:off x="1521057" y="3555445"/>
            <a:ext cx="114444" cy="313677"/>
          </a:xfrm>
          <a:prstGeom prst="flowChartMagneticDrum">
            <a:avLst/>
          </a:prstGeom>
          <a:solidFill>
            <a:schemeClr val="lt1"/>
          </a:solidFill>
          <a:ln cap="flat" cmpd="sng" w="12700">
            <a:solidFill>
              <a:srgbClr val="6AA8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7" name="Google Shape;207;p15"/>
          <p:cNvCxnSpPr/>
          <p:nvPr/>
        </p:nvCxnSpPr>
        <p:spPr>
          <a:xfrm>
            <a:off x="1622168" y="3755459"/>
            <a:ext cx="3526200" cy="12300"/>
          </a:xfrm>
          <a:prstGeom prst="straightConnector1">
            <a:avLst/>
          </a:prstGeom>
          <a:noFill/>
          <a:ln cap="flat" cmpd="sng" w="19050">
            <a:solidFill>
              <a:srgbClr val="00B05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08" name="Google Shape;208;p15"/>
          <p:cNvSpPr/>
          <p:nvPr/>
        </p:nvSpPr>
        <p:spPr>
          <a:xfrm flipH="1" rot="-2649534">
            <a:off x="5086272" y="3555445"/>
            <a:ext cx="114444" cy="313677"/>
          </a:xfrm>
          <a:prstGeom prst="flowChartMagneticDrum">
            <a:avLst/>
          </a:prstGeom>
          <a:solidFill>
            <a:schemeClr val="lt1"/>
          </a:solidFill>
          <a:ln cap="flat" cmpd="sng" w="12700">
            <a:solidFill>
              <a:srgbClr val="6AA8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5"/>
          <p:cNvSpPr/>
          <p:nvPr/>
        </p:nvSpPr>
        <p:spPr>
          <a:xfrm rot="2486974">
            <a:off x="4940652" y="4069116"/>
            <a:ext cx="285036" cy="110265"/>
          </a:xfrm>
          <a:prstGeom prst="flowChartMagneticDisk">
            <a:avLst/>
          </a:prstGeom>
          <a:solidFill>
            <a:schemeClr val="lt1"/>
          </a:solidFill>
          <a:ln cap="flat" cmpd="sng" w="12700">
            <a:solidFill>
              <a:srgbClr val="6AA8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0" name="Google Shape;210;p15"/>
          <p:cNvCxnSpPr/>
          <p:nvPr/>
        </p:nvCxnSpPr>
        <p:spPr>
          <a:xfrm flipH="1">
            <a:off x="5109425" y="3662950"/>
            <a:ext cx="11400" cy="430500"/>
          </a:xfrm>
          <a:prstGeom prst="straightConnector1">
            <a:avLst/>
          </a:prstGeom>
          <a:noFill/>
          <a:ln cap="flat" cmpd="sng" w="19050">
            <a:solidFill>
              <a:srgbClr val="00B05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11" name="Google Shape;211;p15"/>
          <p:cNvCxnSpPr>
            <a:stCxn id="209" idx="0"/>
          </p:cNvCxnSpPr>
          <p:nvPr/>
        </p:nvCxnSpPr>
        <p:spPr>
          <a:xfrm>
            <a:off x="5097337" y="4112542"/>
            <a:ext cx="394800" cy="300"/>
          </a:xfrm>
          <a:prstGeom prst="straightConnector1">
            <a:avLst/>
          </a:prstGeom>
          <a:noFill/>
          <a:ln cap="flat" cmpd="sng" w="19050">
            <a:solidFill>
              <a:srgbClr val="00B05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12" name="Google Shape;212;p15"/>
          <p:cNvSpPr/>
          <p:nvPr/>
        </p:nvSpPr>
        <p:spPr>
          <a:xfrm rot="-2208475">
            <a:off x="8229981" y="5898818"/>
            <a:ext cx="288703" cy="108843"/>
          </a:xfrm>
          <a:prstGeom prst="flowChartMagneticDisk">
            <a:avLst/>
          </a:prstGeom>
          <a:solidFill>
            <a:schemeClr val="lt1"/>
          </a:solidFill>
          <a:ln cap="flat" cmpd="sng" w="12700">
            <a:solidFill>
              <a:srgbClr val="CC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3" name="Google Shape;213;p15"/>
          <p:cNvCxnSpPr>
            <a:stCxn id="214" idx="1"/>
            <a:endCxn id="212" idx="1"/>
          </p:cNvCxnSpPr>
          <p:nvPr/>
        </p:nvCxnSpPr>
        <p:spPr>
          <a:xfrm>
            <a:off x="8335372" y="3303547"/>
            <a:ext cx="0" cy="2611800"/>
          </a:xfrm>
          <a:prstGeom prst="straightConnector1">
            <a:avLst/>
          </a:prstGeom>
          <a:noFill/>
          <a:ln cap="flat" cmpd="sng" w="38100">
            <a:solidFill>
              <a:srgbClr val="CC0000"/>
            </a:solidFill>
            <a:prstDash val="dot"/>
            <a:miter lim="800000"/>
            <a:headEnd len="sm" w="sm" type="none"/>
            <a:tailEnd len="sm" w="sm" type="none"/>
          </a:ln>
        </p:spPr>
      </p:cxnSp>
      <p:pic>
        <p:nvPicPr>
          <p:cNvPr id="215" name="Google Shape;21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5400000">
            <a:off x="7258086" y="2884338"/>
            <a:ext cx="116525" cy="231058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5"/>
          <p:cNvSpPr/>
          <p:nvPr/>
        </p:nvSpPr>
        <p:spPr>
          <a:xfrm flipH="1" rot="-8591525">
            <a:off x="8229981" y="3211129"/>
            <a:ext cx="288703" cy="108843"/>
          </a:xfrm>
          <a:prstGeom prst="flowChartMagneticDisk">
            <a:avLst/>
          </a:prstGeom>
          <a:solidFill>
            <a:schemeClr val="lt1"/>
          </a:solidFill>
          <a:ln cap="flat" cmpd="sng" w="12700">
            <a:solidFill>
              <a:srgbClr val="CC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5"/>
          <p:cNvSpPr/>
          <p:nvPr/>
        </p:nvSpPr>
        <p:spPr>
          <a:xfrm flipH="1" rot="-8591364">
            <a:off x="8565326" y="2739601"/>
            <a:ext cx="288721" cy="146271"/>
          </a:xfrm>
          <a:prstGeom prst="flowChartMagneticDisk">
            <a:avLst/>
          </a:prstGeom>
          <a:solidFill>
            <a:schemeClr val="lt1"/>
          </a:solidFill>
          <a:ln cap="flat" cmpd="sng" w="12700">
            <a:solidFill>
              <a:srgbClr val="CC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5"/>
          <p:cNvSpPr/>
          <p:nvPr/>
        </p:nvSpPr>
        <p:spPr>
          <a:xfrm rot="-2208475">
            <a:off x="8565338" y="3457955"/>
            <a:ext cx="288703" cy="108843"/>
          </a:xfrm>
          <a:prstGeom prst="flowChartMagneticDisk">
            <a:avLst/>
          </a:prstGeom>
          <a:solidFill>
            <a:schemeClr val="lt1"/>
          </a:solidFill>
          <a:ln cap="flat" cmpd="sng" w="12700">
            <a:solidFill>
              <a:srgbClr val="CC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8" name="Google Shape;218;p15"/>
          <p:cNvCxnSpPr>
            <a:stCxn id="216" idx="1"/>
            <a:endCxn id="217" idx="1"/>
          </p:cNvCxnSpPr>
          <p:nvPr/>
        </p:nvCxnSpPr>
        <p:spPr>
          <a:xfrm>
            <a:off x="8657332" y="2863804"/>
            <a:ext cx="13500" cy="610500"/>
          </a:xfrm>
          <a:prstGeom prst="straightConnector1">
            <a:avLst/>
          </a:prstGeom>
          <a:noFill/>
          <a:ln cap="flat" cmpd="sng" w="28575">
            <a:solidFill>
              <a:srgbClr val="EA9999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219" name="Google Shape;219;p15"/>
          <p:cNvCxnSpPr/>
          <p:nvPr/>
        </p:nvCxnSpPr>
        <p:spPr>
          <a:xfrm>
            <a:off x="5712900" y="2858875"/>
            <a:ext cx="2944500" cy="11100"/>
          </a:xfrm>
          <a:prstGeom prst="straightConnector1">
            <a:avLst/>
          </a:prstGeom>
          <a:noFill/>
          <a:ln cap="flat" cmpd="sng" w="28575">
            <a:solidFill>
              <a:srgbClr val="EA9999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220" name="Google Shape;220;p15"/>
          <p:cNvSpPr/>
          <p:nvPr/>
        </p:nvSpPr>
        <p:spPr>
          <a:xfrm flipH="1" rot="8696484">
            <a:off x="8184963" y="3458225"/>
            <a:ext cx="290081" cy="108299"/>
          </a:xfrm>
          <a:prstGeom prst="flowChartMagneticDisk">
            <a:avLst/>
          </a:prstGeom>
          <a:solidFill>
            <a:schemeClr val="lt1"/>
          </a:solidFill>
          <a:ln cap="flat" cmpd="sng" w="12700">
            <a:solidFill>
              <a:srgbClr val="EA999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1" name="Google Shape;221;p15"/>
          <p:cNvCxnSpPr/>
          <p:nvPr/>
        </p:nvCxnSpPr>
        <p:spPr>
          <a:xfrm flipH="1" rot="10800000">
            <a:off x="8326390" y="3512230"/>
            <a:ext cx="391800" cy="300"/>
          </a:xfrm>
          <a:prstGeom prst="straightConnector1">
            <a:avLst/>
          </a:prstGeom>
          <a:noFill/>
          <a:ln cap="flat" cmpd="sng" w="28575">
            <a:solidFill>
              <a:srgbClr val="EA9999"/>
            </a:solidFill>
            <a:prstDash val="dot"/>
            <a:miter lim="800000"/>
            <a:headEnd len="sm" w="sm" type="none"/>
            <a:tailEnd len="sm" w="sm" type="none"/>
          </a:ln>
        </p:spPr>
      </p:cxnSp>
      <p:pic>
        <p:nvPicPr>
          <p:cNvPr id="222" name="Google Shape;22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10800000">
            <a:off x="5588524" y="2752240"/>
            <a:ext cx="119997" cy="224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3" name="Google Shape;223;p15"/>
          <p:cNvGrpSpPr/>
          <p:nvPr/>
        </p:nvGrpSpPr>
        <p:grpSpPr>
          <a:xfrm>
            <a:off x="2335042" y="1552097"/>
            <a:ext cx="2100436" cy="947596"/>
            <a:chOff x="3124650" y="755000"/>
            <a:chExt cx="1806050" cy="839100"/>
          </a:xfrm>
        </p:grpSpPr>
        <p:sp>
          <p:nvSpPr>
            <p:cNvPr id="224" name="Google Shape;224;p15"/>
            <p:cNvSpPr/>
            <p:nvPr/>
          </p:nvSpPr>
          <p:spPr>
            <a:xfrm>
              <a:off x="3124650" y="755000"/>
              <a:ext cx="1789200" cy="839100"/>
            </a:xfrm>
            <a:prstGeom prst="rect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15"/>
            <p:cNvSpPr txBox="1"/>
            <p:nvPr/>
          </p:nvSpPr>
          <p:spPr>
            <a:xfrm>
              <a:off x="3141500" y="764300"/>
              <a:ext cx="1789200" cy="82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BE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Ti:Sa BRF #1</a:t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6" name="Google Shape;226;p15"/>
          <p:cNvGrpSpPr/>
          <p:nvPr/>
        </p:nvGrpSpPr>
        <p:grpSpPr>
          <a:xfrm>
            <a:off x="2404800" y="5032920"/>
            <a:ext cx="2100436" cy="947596"/>
            <a:chOff x="3124650" y="755000"/>
            <a:chExt cx="1806050" cy="839100"/>
          </a:xfrm>
        </p:grpSpPr>
        <p:sp>
          <p:nvSpPr>
            <p:cNvPr id="227" name="Google Shape;227;p15"/>
            <p:cNvSpPr/>
            <p:nvPr/>
          </p:nvSpPr>
          <p:spPr>
            <a:xfrm>
              <a:off x="3124650" y="755000"/>
              <a:ext cx="1789200" cy="839100"/>
            </a:xfrm>
            <a:prstGeom prst="rect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15"/>
            <p:cNvSpPr txBox="1"/>
            <p:nvPr/>
          </p:nvSpPr>
          <p:spPr>
            <a:xfrm>
              <a:off x="3141500" y="764300"/>
              <a:ext cx="1789200" cy="82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BE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Ti:Sa BRF #2</a:t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9" name="Google Shape;229;p15"/>
          <p:cNvGrpSpPr/>
          <p:nvPr/>
        </p:nvGrpSpPr>
        <p:grpSpPr>
          <a:xfrm>
            <a:off x="2352651" y="2710508"/>
            <a:ext cx="2299824" cy="947596"/>
            <a:chOff x="3124650" y="755000"/>
            <a:chExt cx="1806050" cy="839100"/>
          </a:xfrm>
        </p:grpSpPr>
        <p:sp>
          <p:nvSpPr>
            <p:cNvPr id="230" name="Google Shape;230;p15"/>
            <p:cNvSpPr/>
            <p:nvPr/>
          </p:nvSpPr>
          <p:spPr>
            <a:xfrm>
              <a:off x="3124650" y="755000"/>
              <a:ext cx="1789200" cy="839100"/>
            </a:xfrm>
            <a:prstGeom prst="rect">
              <a:avLst/>
            </a:prstGeom>
            <a:solidFill>
              <a:srgbClr val="C27BA0"/>
            </a:solidFill>
            <a:ln cap="flat" cmpd="sng" w="9525">
              <a:solidFill>
                <a:srgbClr val="C27B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15"/>
            <p:cNvSpPr txBox="1"/>
            <p:nvPr/>
          </p:nvSpPr>
          <p:spPr>
            <a:xfrm>
              <a:off x="3141500" y="764300"/>
              <a:ext cx="1789200" cy="829800"/>
            </a:xfrm>
            <a:prstGeom prst="rect">
              <a:avLst/>
            </a:prstGeom>
            <a:solidFill>
              <a:srgbClr val="C27BA0"/>
            </a:solidFill>
            <a:ln cap="flat" cmpd="sng" w="9525">
              <a:solidFill>
                <a:srgbClr val="C27B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BE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Ti:Sa grating</a:t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32" name="Google Shape;232;p15"/>
          <p:cNvCxnSpPr/>
          <p:nvPr/>
        </p:nvCxnSpPr>
        <p:spPr>
          <a:xfrm flipH="1">
            <a:off x="992629" y="5262653"/>
            <a:ext cx="226500" cy="219900"/>
          </a:xfrm>
          <a:prstGeom prst="straightConnector1">
            <a:avLst/>
          </a:prstGeom>
          <a:noFill/>
          <a:ln cap="flat" cmpd="sng" w="9525">
            <a:solidFill>
              <a:srgbClr val="757070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33" name="Google Shape;233;p15"/>
          <p:cNvGrpSpPr/>
          <p:nvPr/>
        </p:nvGrpSpPr>
        <p:grpSpPr>
          <a:xfrm>
            <a:off x="5522504" y="3210821"/>
            <a:ext cx="1999610" cy="1070123"/>
            <a:chOff x="3124650" y="755000"/>
            <a:chExt cx="1789200" cy="839115"/>
          </a:xfrm>
        </p:grpSpPr>
        <p:sp>
          <p:nvSpPr>
            <p:cNvPr id="234" name="Google Shape;234;p15"/>
            <p:cNvSpPr/>
            <p:nvPr/>
          </p:nvSpPr>
          <p:spPr>
            <a:xfrm>
              <a:off x="3124650" y="755000"/>
              <a:ext cx="1789200" cy="839100"/>
            </a:xfrm>
            <a:prstGeom prst="rect">
              <a:avLst/>
            </a:prstGeom>
            <a:solidFill>
              <a:srgbClr val="3C78D8"/>
            </a:solidFill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15"/>
            <p:cNvSpPr txBox="1"/>
            <p:nvPr/>
          </p:nvSpPr>
          <p:spPr>
            <a:xfrm>
              <a:off x="3141513" y="764315"/>
              <a:ext cx="1763100" cy="829800"/>
            </a:xfrm>
            <a:prstGeom prst="rect">
              <a:avLst/>
            </a:prstGeom>
            <a:solidFill>
              <a:srgbClr val="3C78D8"/>
            </a:solidFill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BE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NB SM Ti:Sa </a:t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6" name="Google Shape;236;p15"/>
          <p:cNvGrpSpPr/>
          <p:nvPr/>
        </p:nvGrpSpPr>
        <p:grpSpPr>
          <a:xfrm>
            <a:off x="6314450" y="3026338"/>
            <a:ext cx="2037650" cy="3187636"/>
            <a:chOff x="6351275" y="3253038"/>
            <a:chExt cx="2037650" cy="3187636"/>
          </a:xfrm>
        </p:grpSpPr>
        <p:grpSp>
          <p:nvGrpSpPr>
            <p:cNvPr id="237" name="Google Shape;237;p15"/>
            <p:cNvGrpSpPr/>
            <p:nvPr/>
          </p:nvGrpSpPr>
          <p:grpSpPr>
            <a:xfrm>
              <a:off x="6351275" y="3253038"/>
              <a:ext cx="1987061" cy="3187636"/>
              <a:chOff x="2869904" y="2132482"/>
              <a:chExt cx="4302861" cy="5703410"/>
            </a:xfrm>
          </p:grpSpPr>
          <p:cxnSp>
            <p:nvCxnSpPr>
              <p:cNvPr id="238" name="Google Shape;238;p15"/>
              <p:cNvCxnSpPr/>
              <p:nvPr/>
            </p:nvCxnSpPr>
            <p:spPr>
              <a:xfrm>
                <a:off x="4150448" y="7299878"/>
                <a:ext cx="30051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C0000"/>
                </a:solidFill>
                <a:prstDash val="dot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239" name="Google Shape;239;p15"/>
              <p:cNvSpPr/>
              <p:nvPr/>
            </p:nvSpPr>
            <p:spPr>
              <a:xfrm rot="-5400000">
                <a:off x="2636654" y="6592842"/>
                <a:ext cx="1476300" cy="1009800"/>
              </a:xfrm>
              <a:prstGeom prst="rect">
                <a:avLst/>
              </a:prstGeom>
              <a:solidFill>
                <a:srgbClr val="3C78D8"/>
              </a:solidFill>
              <a:ln cap="flat" cmpd="sng" w="12700">
                <a:solidFill>
                  <a:srgbClr val="6FA8DC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nl-BE" sz="14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Seed Laser</a:t>
                </a:r>
                <a:endParaRPr b="1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0" name="Google Shape;240;p15"/>
              <p:cNvGrpSpPr/>
              <p:nvPr/>
            </p:nvGrpSpPr>
            <p:grpSpPr>
              <a:xfrm>
                <a:off x="5067431" y="2132482"/>
                <a:ext cx="2088183" cy="2162335"/>
                <a:chOff x="7230340" y="3025406"/>
                <a:chExt cx="3214567" cy="3377594"/>
              </a:xfrm>
            </p:grpSpPr>
            <p:cxnSp>
              <p:nvCxnSpPr>
                <p:cNvPr id="241" name="Google Shape;241;p15"/>
                <p:cNvCxnSpPr/>
                <p:nvPr/>
              </p:nvCxnSpPr>
              <p:spPr>
                <a:xfrm>
                  <a:off x="7230340" y="3025406"/>
                  <a:ext cx="8100" cy="4713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C00000">
                      <a:alpha val="80000"/>
                    </a:srgbClr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sp>
              <p:nvSpPr>
                <p:cNvPr id="242" name="Google Shape;242;p15"/>
                <p:cNvSpPr/>
                <p:nvPr/>
              </p:nvSpPr>
              <p:spPr>
                <a:xfrm>
                  <a:off x="7975007" y="5200899"/>
                  <a:ext cx="2469900" cy="12021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accent3"/>
                </a:solidFill>
                <a:ln cap="flat" cmpd="sng" w="28575">
                  <a:solidFill>
                    <a:schemeClr val="dk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1" sz="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243" name="Google Shape;243;p15"/>
              <p:cNvCxnSpPr/>
              <p:nvPr/>
            </p:nvCxnSpPr>
            <p:spPr>
              <a:xfrm flipH="1" rot="10800000">
                <a:off x="5461565" y="2675389"/>
                <a:ext cx="1711200" cy="42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C0000"/>
                </a:solidFill>
                <a:prstDash val="dot"/>
                <a:miter lim="800000"/>
                <a:headEnd len="sm" w="sm" type="none"/>
                <a:tailEnd len="sm" w="sm" type="none"/>
              </a:ln>
            </p:spPr>
          </p:cxnSp>
        </p:grpSp>
        <p:sp>
          <p:nvSpPr>
            <p:cNvPr id="244" name="Google Shape;244;p15"/>
            <p:cNvSpPr txBox="1"/>
            <p:nvPr/>
          </p:nvSpPr>
          <p:spPr>
            <a:xfrm>
              <a:off x="7530625" y="3985550"/>
              <a:ext cx="8583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nl-BE" sz="1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Control electronics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5" name="Google Shape;245;p15"/>
          <p:cNvGrpSpPr/>
          <p:nvPr/>
        </p:nvGrpSpPr>
        <p:grpSpPr>
          <a:xfrm>
            <a:off x="4373640" y="1678910"/>
            <a:ext cx="5738133" cy="3590417"/>
            <a:chOff x="4958295" y="2170096"/>
            <a:chExt cx="5389942" cy="3948550"/>
          </a:xfrm>
        </p:grpSpPr>
        <p:cxnSp>
          <p:nvCxnSpPr>
            <p:cNvPr id="246" name="Google Shape;246;p15"/>
            <p:cNvCxnSpPr>
              <a:endCxn id="175" idx="1"/>
            </p:cNvCxnSpPr>
            <p:nvPr/>
          </p:nvCxnSpPr>
          <p:spPr>
            <a:xfrm flipH="1" rot="10800000">
              <a:off x="6183971" y="2839918"/>
              <a:ext cx="3058200" cy="141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med" w="med" type="triangle"/>
              <a:tailEnd len="med" w="med" type="triangle"/>
            </a:ln>
          </p:spPr>
        </p:cxnSp>
        <p:grpSp>
          <p:nvGrpSpPr>
            <p:cNvPr id="247" name="Google Shape;247;p15"/>
            <p:cNvGrpSpPr/>
            <p:nvPr/>
          </p:nvGrpSpPr>
          <p:grpSpPr>
            <a:xfrm>
              <a:off x="4958295" y="2170096"/>
              <a:ext cx="5389942" cy="3948550"/>
              <a:chOff x="4958295" y="2170096"/>
              <a:chExt cx="5389942" cy="3948550"/>
            </a:xfrm>
          </p:grpSpPr>
          <p:pic>
            <p:nvPicPr>
              <p:cNvPr id="248" name="Google Shape;248;p15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 flipH="1" rot="10800000">
                <a:off x="9907526" y="5141183"/>
                <a:ext cx="440712" cy="35257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249" name="Google Shape;249;p15"/>
              <p:cNvCxnSpPr/>
              <p:nvPr/>
            </p:nvCxnSpPr>
            <p:spPr>
              <a:xfrm>
                <a:off x="5386105" y="2867358"/>
                <a:ext cx="1980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C00000">
                    <a:alpha val="69800"/>
                  </a:srgb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50" name="Google Shape;250;p15"/>
              <p:cNvCxnSpPr>
                <a:stCxn id="181" idx="1"/>
                <a:endCxn id="179" idx="1"/>
              </p:cNvCxnSpPr>
              <p:nvPr/>
            </p:nvCxnSpPr>
            <p:spPr>
              <a:xfrm>
                <a:off x="9460995" y="5305979"/>
                <a:ext cx="7200" cy="2871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7030A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51" name="Google Shape;251;p15"/>
              <p:cNvCxnSpPr>
                <a:endCxn id="179" idx="1"/>
              </p:cNvCxnSpPr>
              <p:nvPr/>
            </p:nvCxnSpPr>
            <p:spPr>
              <a:xfrm>
                <a:off x="9257973" y="5585233"/>
                <a:ext cx="210300" cy="78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7030A0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  <p:cxnSp>
            <p:nvCxnSpPr>
              <p:cNvPr id="252" name="Google Shape;252;p15"/>
              <p:cNvCxnSpPr/>
              <p:nvPr/>
            </p:nvCxnSpPr>
            <p:spPr>
              <a:xfrm>
                <a:off x="9488505" y="5296673"/>
                <a:ext cx="704700" cy="93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7030A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53" name="Google Shape;253;p15"/>
              <p:cNvCxnSpPr/>
              <p:nvPr/>
            </p:nvCxnSpPr>
            <p:spPr>
              <a:xfrm flipH="1" rot="10800000">
                <a:off x="9808218" y="2170096"/>
                <a:ext cx="15900" cy="3159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7030A0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  <p:grpSp>
            <p:nvGrpSpPr>
              <p:cNvPr id="254" name="Google Shape;254;p15"/>
              <p:cNvGrpSpPr/>
              <p:nvPr/>
            </p:nvGrpSpPr>
            <p:grpSpPr>
              <a:xfrm>
                <a:off x="4958295" y="2236470"/>
                <a:ext cx="5155096" cy="3882176"/>
                <a:chOff x="5148700" y="2384048"/>
                <a:chExt cx="4220991" cy="3165506"/>
              </a:xfrm>
            </p:grpSpPr>
            <p:grpSp>
              <p:nvGrpSpPr>
                <p:cNvPr id="255" name="Google Shape;255;p15"/>
                <p:cNvGrpSpPr/>
                <p:nvPr/>
              </p:nvGrpSpPr>
              <p:grpSpPr>
                <a:xfrm>
                  <a:off x="9013658" y="4796794"/>
                  <a:ext cx="213600" cy="218700"/>
                  <a:chOff x="888271" y="5637261"/>
                  <a:chExt cx="213600" cy="218700"/>
                </a:xfrm>
              </p:grpSpPr>
              <p:sp>
                <p:nvSpPr>
                  <p:cNvPr id="256" name="Google Shape;256;p15"/>
                  <p:cNvSpPr/>
                  <p:nvPr/>
                </p:nvSpPr>
                <p:spPr>
                  <a:xfrm>
                    <a:off x="888271" y="5637261"/>
                    <a:ext cx="213600" cy="218700"/>
                  </a:xfrm>
                  <a:prstGeom prst="cube">
                    <a:avLst>
                      <a:gd fmla="val 25000" name="adj"/>
                    </a:avLst>
                  </a:prstGeom>
                  <a:solidFill>
                    <a:schemeClr val="lt1"/>
                  </a:solidFill>
                  <a:ln cap="flat" cmpd="sng" w="12700">
                    <a:solidFill>
                      <a:srgbClr val="757070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cxnSp>
                <p:nvCxnSpPr>
                  <p:cNvPr id="257" name="Google Shape;257;p15"/>
                  <p:cNvCxnSpPr/>
                  <p:nvPr/>
                </p:nvCxnSpPr>
                <p:spPr>
                  <a:xfrm flipH="1">
                    <a:off x="888275" y="5637405"/>
                    <a:ext cx="212700" cy="21840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757070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</p:cxnSp>
            </p:grpSp>
            <p:grpSp>
              <p:nvGrpSpPr>
                <p:cNvPr id="258" name="Google Shape;258;p15"/>
                <p:cNvGrpSpPr/>
                <p:nvPr/>
              </p:nvGrpSpPr>
              <p:grpSpPr>
                <a:xfrm>
                  <a:off x="5148700" y="2384048"/>
                  <a:ext cx="4220991" cy="3165506"/>
                  <a:chOff x="3995945" y="2710379"/>
                  <a:chExt cx="2790000" cy="2905200"/>
                </a:xfrm>
              </p:grpSpPr>
              <p:cxnSp>
                <p:nvCxnSpPr>
                  <p:cNvPr id="259" name="Google Shape;259;p15"/>
                  <p:cNvCxnSpPr/>
                  <p:nvPr/>
                </p:nvCxnSpPr>
                <p:spPr>
                  <a:xfrm flipH="1" rot="10800000">
                    <a:off x="3995945" y="5019097"/>
                    <a:ext cx="2790000" cy="870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rgbClr val="00B0F0"/>
                    </a:solidFill>
                    <a:prstDash val="solid"/>
                    <a:miter lim="800000"/>
                    <a:headEnd len="sm" w="sm" type="none"/>
                    <a:tailEnd len="med" w="med" type="triangle"/>
                  </a:ln>
                </p:spPr>
              </p:cxnSp>
              <p:cxnSp>
                <p:nvCxnSpPr>
                  <p:cNvPr id="260" name="Google Shape;260;p15"/>
                  <p:cNvCxnSpPr>
                    <a:stCxn id="180" idx="0"/>
                    <a:endCxn id="177" idx="4"/>
                  </p:cNvCxnSpPr>
                  <p:nvPr/>
                </p:nvCxnSpPr>
                <p:spPr>
                  <a:xfrm flipH="1" rot="10800000">
                    <a:off x="6630704" y="2710379"/>
                    <a:ext cx="7800" cy="2905200"/>
                  </a:xfrm>
                  <a:prstGeom prst="straightConnector1">
                    <a:avLst/>
                  </a:prstGeom>
                  <a:noFill/>
                  <a:ln cap="flat" cmpd="sng" w="28575">
                    <a:solidFill>
                      <a:srgbClr val="00B0F0"/>
                    </a:solidFill>
                    <a:prstDash val="solid"/>
                    <a:miter lim="800000"/>
                    <a:headEnd len="sm" w="sm" type="none"/>
                    <a:tailEnd len="med" w="med" type="triangle"/>
                  </a:ln>
                </p:spPr>
              </p:cxnSp>
            </p:grpSp>
          </p:grpSp>
        </p:grpSp>
      </p:grpSp>
      <p:grpSp>
        <p:nvGrpSpPr>
          <p:cNvPr id="261" name="Google Shape;261;p15"/>
          <p:cNvGrpSpPr/>
          <p:nvPr/>
        </p:nvGrpSpPr>
        <p:grpSpPr>
          <a:xfrm>
            <a:off x="5421672" y="1519300"/>
            <a:ext cx="1821985" cy="998700"/>
            <a:chOff x="5458525" y="1746000"/>
            <a:chExt cx="2176803" cy="998700"/>
          </a:xfrm>
        </p:grpSpPr>
        <p:sp>
          <p:nvSpPr>
            <p:cNvPr id="262" name="Google Shape;262;p15"/>
            <p:cNvSpPr/>
            <p:nvPr/>
          </p:nvSpPr>
          <p:spPr>
            <a:xfrm>
              <a:off x="5458525" y="1746000"/>
              <a:ext cx="2176800" cy="9987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15"/>
            <p:cNvSpPr txBox="1"/>
            <p:nvPr/>
          </p:nvSpPr>
          <p:spPr>
            <a:xfrm>
              <a:off x="5458528" y="1746000"/>
              <a:ext cx="2176800" cy="99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nl-BE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SHG/THG/FHG unit</a:t>
              </a:r>
              <a:endParaRPr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4" name="Google Shape;264;p15"/>
          <p:cNvSpPr txBox="1"/>
          <p:nvPr/>
        </p:nvSpPr>
        <p:spPr>
          <a:xfrm>
            <a:off x="563775" y="374700"/>
            <a:ext cx="7890600" cy="9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4000">
                <a:solidFill>
                  <a:schemeClr val="dk2"/>
                </a:solidFill>
              </a:rPr>
              <a:t>GISELE laboratory</a:t>
            </a:r>
            <a:endParaRPr sz="4000">
              <a:solidFill>
                <a:schemeClr val="dk2"/>
              </a:solidFill>
            </a:endParaRPr>
          </a:p>
        </p:txBody>
      </p:sp>
      <p:sp>
        <p:nvSpPr>
          <p:cNvPr id="265" name="Google Shape;265;p15"/>
          <p:cNvSpPr txBox="1"/>
          <p:nvPr>
            <p:ph idx="11" type="ftr"/>
          </p:nvPr>
        </p:nvSpPr>
        <p:spPr>
          <a:xfrm>
            <a:off x="5926525" y="6210000"/>
            <a:ext cx="50355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00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Faculty of Science, IKS, Nuclear and Radiation Physics</a:t>
            </a:r>
            <a:endParaRPr/>
          </a:p>
        </p:txBody>
      </p:sp>
      <p:pic>
        <p:nvPicPr>
          <p:cNvPr id="266" name="Google Shape;26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8657329" y="0"/>
            <a:ext cx="3636330" cy="2045473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5"/>
          <p:cNvSpPr txBox="1"/>
          <p:nvPr>
            <p:ph idx="12" type="sldNum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grpSp>
        <p:nvGrpSpPr>
          <p:cNvPr id="268" name="Google Shape;268;p15"/>
          <p:cNvGrpSpPr/>
          <p:nvPr/>
        </p:nvGrpSpPr>
        <p:grpSpPr>
          <a:xfrm>
            <a:off x="8816400" y="242500"/>
            <a:ext cx="3477250" cy="1580800"/>
            <a:chOff x="8816400" y="242500"/>
            <a:chExt cx="3477250" cy="1580800"/>
          </a:xfrm>
        </p:grpSpPr>
        <p:pic>
          <p:nvPicPr>
            <p:cNvPr id="269" name="Google Shape;269;p1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816400" y="242500"/>
              <a:ext cx="3453056" cy="1580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0" name="Google Shape;270;p15"/>
            <p:cNvSpPr txBox="1"/>
            <p:nvPr/>
          </p:nvSpPr>
          <p:spPr>
            <a:xfrm>
              <a:off x="11748250" y="1458275"/>
              <a:ext cx="545400" cy="1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BE"/>
                <a:t>[7]</a:t>
              </a:r>
              <a:endParaRPr/>
            </a:p>
          </p:txBody>
        </p:sp>
      </p:grpSp>
      <p:sp>
        <p:nvSpPr>
          <p:cNvPr id="271" name="Google Shape;271;p15"/>
          <p:cNvSpPr txBox="1"/>
          <p:nvPr/>
        </p:nvSpPr>
        <p:spPr>
          <a:xfrm>
            <a:off x="0" y="5997775"/>
            <a:ext cx="6813900" cy="2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[7] G. Vinck. Masters thesis. KU Leuven (2014)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5"/>
          <p:cNvSpPr txBox="1"/>
          <p:nvPr>
            <p:ph idx="10" type="dt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18/03/2021</a:t>
            </a:r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>
            <a:off x="2404788" y="3992334"/>
            <a:ext cx="2100436" cy="947596"/>
            <a:chOff x="3124650" y="755000"/>
            <a:chExt cx="1806050" cy="839100"/>
          </a:xfrm>
        </p:grpSpPr>
        <p:sp>
          <p:nvSpPr>
            <p:cNvPr id="274" name="Google Shape;274;p15"/>
            <p:cNvSpPr/>
            <p:nvPr/>
          </p:nvSpPr>
          <p:spPr>
            <a:xfrm>
              <a:off x="3124650" y="755000"/>
              <a:ext cx="1789200" cy="839100"/>
            </a:xfrm>
            <a:prstGeom prst="rect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15"/>
            <p:cNvSpPr txBox="1"/>
            <p:nvPr/>
          </p:nvSpPr>
          <p:spPr>
            <a:xfrm>
              <a:off x="3141500" y="764300"/>
              <a:ext cx="1789200" cy="82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BE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Ti:Sa BRF #3</a:t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7375" y="2652725"/>
            <a:ext cx="4819600" cy="32964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1" name="Google Shape;281;p16"/>
          <p:cNvGrpSpPr/>
          <p:nvPr/>
        </p:nvGrpSpPr>
        <p:grpSpPr>
          <a:xfrm>
            <a:off x="4072961" y="432196"/>
            <a:ext cx="3695568" cy="2005435"/>
            <a:chOff x="574671" y="3252931"/>
            <a:chExt cx="4007774" cy="2261684"/>
          </a:xfrm>
        </p:grpSpPr>
        <p:grpSp>
          <p:nvGrpSpPr>
            <p:cNvPr id="282" name="Google Shape;282;p16"/>
            <p:cNvGrpSpPr/>
            <p:nvPr/>
          </p:nvGrpSpPr>
          <p:grpSpPr>
            <a:xfrm>
              <a:off x="574671" y="3252931"/>
              <a:ext cx="4007774" cy="2261684"/>
              <a:chOff x="-176625" y="3372450"/>
              <a:chExt cx="3423400" cy="1872875"/>
            </a:xfrm>
          </p:grpSpPr>
          <p:pic>
            <p:nvPicPr>
              <p:cNvPr id="283" name="Google Shape;283;p16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-176625" y="3372450"/>
                <a:ext cx="3423400" cy="18728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4" name="Google Shape;284;p16"/>
              <p:cNvSpPr txBox="1"/>
              <p:nvPr/>
            </p:nvSpPr>
            <p:spPr>
              <a:xfrm>
                <a:off x="493550" y="3475275"/>
                <a:ext cx="585900" cy="52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BE"/>
                  <a:t>[8]</a:t>
                </a:r>
                <a:endParaRPr/>
              </a:p>
            </p:txBody>
          </p:sp>
        </p:grpSp>
        <p:sp>
          <p:nvSpPr>
            <p:cNvPr id="285" name="Google Shape;285;p16"/>
            <p:cNvSpPr txBox="1"/>
            <p:nvPr/>
          </p:nvSpPr>
          <p:spPr>
            <a:xfrm>
              <a:off x="1952527" y="4782155"/>
              <a:ext cx="2475300" cy="43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nl-BE"/>
                <a:t>A</a:t>
              </a:r>
              <a:r>
                <a:rPr baseline="-25000" i="1" lang="nl-BE"/>
                <a:t>ki</a:t>
              </a:r>
              <a:r>
                <a:rPr lang="nl-BE"/>
                <a:t> = 1.73e+8 s</a:t>
              </a:r>
              <a:r>
                <a:rPr baseline="30000" lang="nl-BE"/>
                <a:t>-1</a:t>
              </a:r>
              <a:endParaRPr baseline="30000"/>
            </a:p>
          </p:txBody>
        </p:sp>
      </p:grpSp>
      <p:sp>
        <p:nvSpPr>
          <p:cNvPr id="286" name="Google Shape;286;p16"/>
          <p:cNvSpPr txBox="1"/>
          <p:nvPr>
            <p:ph idx="1" type="body"/>
          </p:nvPr>
        </p:nvSpPr>
        <p:spPr>
          <a:xfrm>
            <a:off x="576000" y="1412525"/>
            <a:ext cx="38694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269999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nl-BE" sz="2000"/>
              <a:t>Er I RIS (</a:t>
            </a:r>
            <a:r>
              <a:rPr lang="nl-BE" sz="2000"/>
              <a:t>IS measurements</a:t>
            </a:r>
            <a:r>
              <a:rPr lang="nl-BE" sz="2000"/>
              <a:t>)</a:t>
            </a:r>
            <a:endParaRPr sz="1800"/>
          </a:p>
        </p:txBody>
      </p:sp>
      <p:sp>
        <p:nvSpPr>
          <p:cNvPr id="287" name="Google Shape;287;p16"/>
          <p:cNvSpPr txBox="1"/>
          <p:nvPr/>
        </p:nvSpPr>
        <p:spPr>
          <a:xfrm>
            <a:off x="519996" y="6209995"/>
            <a:ext cx="64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nl-BE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6"/>
          <p:cNvSpPr txBox="1"/>
          <p:nvPr/>
        </p:nvSpPr>
        <p:spPr>
          <a:xfrm>
            <a:off x="-56004" y="5889008"/>
            <a:ext cx="8812200" cy="2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6"/>
          <p:cNvSpPr txBox="1"/>
          <p:nvPr/>
        </p:nvSpPr>
        <p:spPr>
          <a:xfrm>
            <a:off x="0" y="5757850"/>
            <a:ext cx="7584300" cy="4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nl-BE" sz="900"/>
              <a:t>[8] </a:t>
            </a:r>
            <a:r>
              <a:rPr lang="nl-BE" sz="900">
                <a:solidFill>
                  <a:schemeClr val="accent2"/>
                </a:solidFill>
              </a:rPr>
              <a:t>D. Studer. PhD Thesis. Johannes Gutenber-Universitaet Mainz (2015)</a:t>
            </a:r>
            <a:endParaRPr sz="800">
              <a:solidFill>
                <a:schemeClr val="accent2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nl-BE" sz="900" u="none" cap="none" strike="noStrike"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nl-BE" sz="900"/>
              <a:t>9</a:t>
            </a:r>
            <a:r>
              <a:rPr b="0" i="0" lang="nl-BE" sz="900" u="none" cap="none" strike="noStrike">
                <a:latin typeface="Arial"/>
                <a:ea typeface="Arial"/>
                <a:cs typeface="Arial"/>
                <a:sym typeface="Arial"/>
              </a:rPr>
              <a:t>] Albert Frisch et al. Phys. Rev.  A88.3  (Sept.  2013),  p.  032508. doi:10.1103/PhysRevA.88.032508</a:t>
            </a:r>
            <a:endParaRPr b="0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6"/>
          <p:cNvSpPr txBox="1"/>
          <p:nvPr/>
        </p:nvSpPr>
        <p:spPr>
          <a:xfrm>
            <a:off x="5977596" y="6209995"/>
            <a:ext cx="49932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000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nl-BE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Faculty of Science, IKS, Nuclear and Radiation Physics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609" y="3539028"/>
            <a:ext cx="3094775" cy="76845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6"/>
          <p:cNvSpPr txBox="1"/>
          <p:nvPr/>
        </p:nvSpPr>
        <p:spPr>
          <a:xfrm>
            <a:off x="628350" y="4484938"/>
            <a:ext cx="23433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/>
              <a:t>𝞭𝞶</a:t>
            </a:r>
            <a:r>
              <a:rPr baseline="-25000" i="1" lang="nl-BE" sz="1800"/>
              <a:t>FS</a:t>
            </a:r>
            <a:r>
              <a:rPr baseline="30000" i="1" lang="nl-BE" sz="1800"/>
              <a:t>AA’</a:t>
            </a:r>
            <a:r>
              <a:rPr i="1" lang="nl-BE" sz="1800"/>
              <a:t> = F</a:t>
            </a:r>
            <a:r>
              <a:rPr lang="nl-BE" sz="1800"/>
              <a:t>𝞭</a:t>
            </a:r>
            <a:r>
              <a:rPr i="1" lang="nl-BE" sz="1800"/>
              <a:t>&lt;r</a:t>
            </a:r>
            <a:r>
              <a:rPr baseline="30000" i="1" lang="nl-BE" sz="1800"/>
              <a:t>2</a:t>
            </a:r>
            <a:r>
              <a:rPr i="1" lang="nl-BE" sz="1800"/>
              <a:t>&gt;</a:t>
            </a:r>
            <a:endParaRPr i="1" sz="1800"/>
          </a:p>
        </p:txBody>
      </p:sp>
      <p:sp>
        <p:nvSpPr>
          <p:cNvPr id="293" name="Google Shape;293;p16"/>
          <p:cNvSpPr txBox="1"/>
          <p:nvPr>
            <p:ph type="title"/>
          </p:nvPr>
        </p:nvSpPr>
        <p:spPr>
          <a:xfrm>
            <a:off x="576000" y="207025"/>
            <a:ext cx="3869400" cy="11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GISELE Results</a:t>
            </a:r>
            <a:endParaRPr/>
          </a:p>
        </p:txBody>
      </p:sp>
      <p:sp>
        <p:nvSpPr>
          <p:cNvPr id="294" name="Google Shape;294;p16"/>
          <p:cNvSpPr txBox="1"/>
          <p:nvPr>
            <p:ph idx="10" type="dt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18/03/2021</a:t>
            </a:r>
            <a:endParaRPr/>
          </a:p>
        </p:txBody>
      </p:sp>
      <p:sp>
        <p:nvSpPr>
          <p:cNvPr id="295" name="Google Shape;295;p16"/>
          <p:cNvSpPr txBox="1"/>
          <p:nvPr>
            <p:ph idx="12" type="sldNum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296" name="Google Shape;296;p16"/>
          <p:cNvSpPr txBox="1"/>
          <p:nvPr/>
        </p:nvSpPr>
        <p:spPr>
          <a:xfrm>
            <a:off x="8064500" y="3389375"/>
            <a:ext cx="3869400" cy="18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</a:pPr>
            <a:r>
              <a:rPr b="1" lang="nl-BE" sz="1800">
                <a:solidFill>
                  <a:schemeClr val="accent2"/>
                </a:solidFill>
              </a:rPr>
              <a:t>Important</a:t>
            </a:r>
            <a:r>
              <a:rPr b="1" lang="nl-BE" sz="1800">
                <a:solidFill>
                  <a:schemeClr val="accent2"/>
                </a:solidFill>
              </a:rPr>
              <a:t> issues</a:t>
            </a:r>
            <a:endParaRPr b="1" sz="1800">
              <a:solidFill>
                <a:schemeClr val="accent2"/>
              </a:solidFill>
            </a:endParaRPr>
          </a:p>
          <a:p>
            <a:pPr indent="-330200" lvl="1" marL="71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○"/>
            </a:pPr>
            <a:r>
              <a:rPr lang="nl-BE" sz="1600">
                <a:solidFill>
                  <a:schemeClr val="accent2"/>
                </a:solidFill>
              </a:rPr>
              <a:t>Measurable influence from neighboring peaks</a:t>
            </a:r>
            <a:endParaRPr sz="1600">
              <a:solidFill>
                <a:schemeClr val="accent2"/>
              </a:solidFill>
            </a:endParaRPr>
          </a:p>
          <a:p>
            <a:pPr indent="-330200" lvl="1" marL="71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○"/>
            </a:pPr>
            <a:r>
              <a:rPr lang="nl-BE" sz="1600">
                <a:solidFill>
                  <a:schemeClr val="accent2"/>
                </a:solidFill>
              </a:rPr>
              <a:t>Multimode-structure</a:t>
            </a:r>
            <a:endParaRPr sz="1600">
              <a:solidFill>
                <a:schemeClr val="accent2"/>
              </a:solidFill>
            </a:endParaRPr>
          </a:p>
          <a:p>
            <a:pPr indent="-330200" lvl="1" marL="71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○"/>
            </a:pPr>
            <a:r>
              <a:rPr lang="nl-BE" sz="1600">
                <a:solidFill>
                  <a:schemeClr val="accent2"/>
                </a:solidFill>
              </a:rPr>
              <a:t>No normalization on power</a:t>
            </a:r>
            <a:endParaRPr sz="1600">
              <a:solidFill>
                <a:schemeClr val="accent2"/>
              </a:solidFill>
            </a:endParaRPr>
          </a:p>
          <a:p>
            <a:pPr indent="-330200" lvl="1" marL="71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○"/>
            </a:pPr>
            <a:r>
              <a:rPr lang="nl-BE" sz="1600">
                <a:solidFill>
                  <a:schemeClr val="accent2"/>
                </a:solidFill>
              </a:rPr>
              <a:t>Varying linewidth 𝝙𝜆 </a:t>
            </a:r>
            <a:endParaRPr sz="1200">
              <a:solidFill>
                <a:schemeClr val="accent2"/>
              </a:solidFill>
            </a:endParaRPr>
          </a:p>
        </p:txBody>
      </p:sp>
      <p:grpSp>
        <p:nvGrpSpPr>
          <p:cNvPr id="297" name="Google Shape;297;p16"/>
          <p:cNvGrpSpPr/>
          <p:nvPr/>
        </p:nvGrpSpPr>
        <p:grpSpPr>
          <a:xfrm>
            <a:off x="8166974" y="207025"/>
            <a:ext cx="3915524" cy="2674252"/>
            <a:chOff x="7999274" y="113100"/>
            <a:chExt cx="3915524" cy="2674252"/>
          </a:xfrm>
        </p:grpSpPr>
        <p:grpSp>
          <p:nvGrpSpPr>
            <p:cNvPr id="298" name="Google Shape;298;p16"/>
            <p:cNvGrpSpPr/>
            <p:nvPr/>
          </p:nvGrpSpPr>
          <p:grpSpPr>
            <a:xfrm>
              <a:off x="7999274" y="113100"/>
              <a:ext cx="3915524" cy="2674252"/>
              <a:chOff x="7999274" y="113100"/>
              <a:chExt cx="3915524" cy="2674252"/>
            </a:xfrm>
          </p:grpSpPr>
          <p:pic>
            <p:nvPicPr>
              <p:cNvPr id="299" name="Google Shape;299;p16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7999274" y="113100"/>
                <a:ext cx="3915524" cy="2674252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300" name="Google Shape;300;p16"/>
              <p:cNvGrpSpPr/>
              <p:nvPr/>
            </p:nvGrpSpPr>
            <p:grpSpPr>
              <a:xfrm>
                <a:off x="9026726" y="302763"/>
                <a:ext cx="2583100" cy="2139325"/>
                <a:chOff x="8669626" y="376488"/>
                <a:chExt cx="2583100" cy="2139325"/>
              </a:xfrm>
            </p:grpSpPr>
            <p:grpSp>
              <p:nvGrpSpPr>
                <p:cNvPr id="301" name="Google Shape;301;p16"/>
                <p:cNvGrpSpPr/>
                <p:nvPr/>
              </p:nvGrpSpPr>
              <p:grpSpPr>
                <a:xfrm>
                  <a:off x="9348974" y="532150"/>
                  <a:ext cx="1431255" cy="1983663"/>
                  <a:chOff x="9855284" y="4530782"/>
                  <a:chExt cx="988163" cy="1468727"/>
                </a:xfrm>
              </p:grpSpPr>
              <p:sp>
                <p:nvSpPr>
                  <p:cNvPr id="302" name="Google Shape;302;p16"/>
                  <p:cNvSpPr/>
                  <p:nvPr/>
                </p:nvSpPr>
                <p:spPr>
                  <a:xfrm>
                    <a:off x="9855284" y="4530782"/>
                    <a:ext cx="125523" cy="1468700"/>
                  </a:xfrm>
                  <a:custGeom>
                    <a:rect b="b" l="l" r="r" t="t"/>
                    <a:pathLst>
                      <a:path extrusionOk="0" h="58748" w="14080">
                        <a:moveTo>
                          <a:pt x="485" y="58748"/>
                        </a:moveTo>
                        <a:lnTo>
                          <a:pt x="14080" y="58748"/>
                        </a:lnTo>
                        <a:lnTo>
                          <a:pt x="14080" y="8739"/>
                        </a:lnTo>
                        <a:lnTo>
                          <a:pt x="8739" y="0"/>
                        </a:lnTo>
                        <a:lnTo>
                          <a:pt x="0" y="28160"/>
                        </a:lnTo>
                        <a:close/>
                      </a:path>
                    </a:pathLst>
                  </a:custGeom>
                  <a:solidFill>
                    <a:srgbClr val="6D9EEB">
                      <a:alpha val="50840"/>
                    </a:srgbClr>
                  </a:solidFill>
                  <a:ln cap="flat" cmpd="sng" w="9525">
                    <a:solidFill>
                      <a:srgbClr val="6D9EEB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3" name="Google Shape;303;p16"/>
                  <p:cNvSpPr/>
                  <p:nvPr/>
                </p:nvSpPr>
                <p:spPr>
                  <a:xfrm>
                    <a:off x="10637562" y="5416128"/>
                    <a:ext cx="205885" cy="583381"/>
                  </a:xfrm>
                  <a:custGeom>
                    <a:rect b="b" l="l" r="r" t="t"/>
                    <a:pathLst>
                      <a:path extrusionOk="0" h="29617" w="14080">
                        <a:moveTo>
                          <a:pt x="0" y="29617"/>
                        </a:moveTo>
                        <a:lnTo>
                          <a:pt x="14080" y="29617"/>
                        </a:lnTo>
                        <a:lnTo>
                          <a:pt x="14080" y="16022"/>
                        </a:lnTo>
                        <a:lnTo>
                          <a:pt x="6797" y="0"/>
                        </a:lnTo>
                        <a:lnTo>
                          <a:pt x="0" y="14080"/>
                        </a:lnTo>
                        <a:close/>
                      </a:path>
                    </a:pathLst>
                  </a:custGeom>
                  <a:solidFill>
                    <a:srgbClr val="6D9EEB">
                      <a:alpha val="50840"/>
                    </a:srgbClr>
                  </a:solidFill>
                  <a:ln cap="flat" cmpd="sng" w="9525">
                    <a:solidFill>
                      <a:srgbClr val="6D9EEB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04" name="Google Shape;304;p16"/>
                <p:cNvSpPr txBox="1"/>
                <p:nvPr/>
              </p:nvSpPr>
              <p:spPr>
                <a:xfrm>
                  <a:off x="8669626" y="505913"/>
                  <a:ext cx="770700" cy="335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000"/>
                    <a:buFont typeface="Arial"/>
                    <a:buNone/>
                  </a:pPr>
                  <a:r>
                    <a:rPr b="1" baseline="30000" i="0" lang="nl-BE" sz="20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166</a:t>
                  </a:r>
                  <a:r>
                    <a:rPr b="1" i="0" lang="nl-BE" sz="20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Er</a:t>
                  </a:r>
                  <a:endParaRPr b="1" i="0" sz="20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16"/>
                <p:cNvSpPr txBox="1"/>
                <p:nvPr/>
              </p:nvSpPr>
              <p:spPr>
                <a:xfrm>
                  <a:off x="9530763" y="376488"/>
                  <a:ext cx="770700" cy="335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000"/>
                    <a:buFont typeface="Arial"/>
                    <a:buNone/>
                  </a:pPr>
                  <a:r>
                    <a:rPr b="1" baseline="30000" i="0" lang="nl-BE" sz="20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16</a:t>
                  </a:r>
                  <a:r>
                    <a:rPr b="1" baseline="30000" lang="nl-BE" sz="2000"/>
                    <a:t>7</a:t>
                  </a:r>
                  <a:r>
                    <a:rPr b="1" i="0" lang="nl-BE" sz="20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Er</a:t>
                  </a:r>
                  <a:endParaRPr b="1" i="0" sz="20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16"/>
                <p:cNvSpPr txBox="1"/>
                <p:nvPr/>
              </p:nvSpPr>
              <p:spPr>
                <a:xfrm>
                  <a:off x="9937576" y="751313"/>
                  <a:ext cx="770700" cy="335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000"/>
                    <a:buFont typeface="Arial"/>
                    <a:buNone/>
                  </a:pPr>
                  <a:r>
                    <a:rPr b="1" baseline="30000" i="0" lang="nl-BE" sz="20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16</a:t>
                  </a:r>
                  <a:r>
                    <a:rPr b="1" baseline="30000" lang="nl-BE" sz="2000"/>
                    <a:t>8</a:t>
                  </a:r>
                  <a:r>
                    <a:rPr b="1" i="0" lang="nl-BE" sz="20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Er</a:t>
                  </a:r>
                  <a:endParaRPr b="1" i="0" sz="20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" name="Google Shape;307;p16"/>
                <p:cNvSpPr txBox="1"/>
                <p:nvPr/>
              </p:nvSpPr>
              <p:spPr>
                <a:xfrm>
                  <a:off x="10482026" y="1356388"/>
                  <a:ext cx="770700" cy="335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000"/>
                    <a:buFont typeface="Arial"/>
                    <a:buNone/>
                  </a:pPr>
                  <a:r>
                    <a:rPr b="1" baseline="30000" i="0" lang="nl-BE" sz="20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</a:t>
                  </a:r>
                  <a:r>
                    <a:rPr b="1" baseline="30000" lang="nl-BE" sz="2000"/>
                    <a:t>70</a:t>
                  </a:r>
                  <a:r>
                    <a:rPr b="1" i="0" lang="nl-BE" sz="20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Er</a:t>
                  </a:r>
                  <a:endParaRPr b="1" i="0" sz="20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308" name="Google Shape;308;p16"/>
            <p:cNvSpPr/>
            <p:nvPr/>
          </p:nvSpPr>
          <p:spPr>
            <a:xfrm>
              <a:off x="10292150" y="982575"/>
              <a:ext cx="190256" cy="1455041"/>
            </a:xfrm>
            <a:custGeom>
              <a:rect b="b" l="l" r="r" t="t"/>
              <a:pathLst>
                <a:path extrusionOk="0" h="58748" w="14080">
                  <a:moveTo>
                    <a:pt x="485" y="58748"/>
                  </a:moveTo>
                  <a:lnTo>
                    <a:pt x="14080" y="58748"/>
                  </a:lnTo>
                  <a:lnTo>
                    <a:pt x="14080" y="8739"/>
                  </a:lnTo>
                  <a:lnTo>
                    <a:pt x="8739" y="0"/>
                  </a:lnTo>
                  <a:lnTo>
                    <a:pt x="0" y="28160"/>
                  </a:lnTo>
                  <a:close/>
                </a:path>
              </a:pathLst>
            </a:custGeom>
            <a:solidFill>
              <a:srgbClr val="6D9EEB">
                <a:alpha val="50840"/>
              </a:srgbClr>
            </a:solidFill>
            <a:ln cap="flat" cmpd="sng" w="9525">
              <a:solidFill>
                <a:srgbClr val="6D9EE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9" name="Google Shape;309;p16"/>
          <p:cNvSpPr txBox="1"/>
          <p:nvPr/>
        </p:nvSpPr>
        <p:spPr>
          <a:xfrm>
            <a:off x="8832351" y="1825763"/>
            <a:ext cx="770700" cy="3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baseline="30000" i="0" lang="nl-BE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1" baseline="30000" lang="nl-BE" sz="2000"/>
              <a:t>64</a:t>
            </a:r>
            <a:r>
              <a:rPr b="1" i="0" lang="nl-BE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17"/>
          <p:cNvGrpSpPr/>
          <p:nvPr/>
        </p:nvGrpSpPr>
        <p:grpSpPr>
          <a:xfrm>
            <a:off x="2160000" y="68200"/>
            <a:ext cx="9030050" cy="5947724"/>
            <a:chOff x="1806013" y="476228"/>
            <a:chExt cx="8478920" cy="5646752"/>
          </a:xfrm>
        </p:grpSpPr>
        <p:grpSp>
          <p:nvGrpSpPr>
            <p:cNvPr id="316" name="Google Shape;316;p17"/>
            <p:cNvGrpSpPr/>
            <p:nvPr/>
          </p:nvGrpSpPr>
          <p:grpSpPr>
            <a:xfrm>
              <a:off x="1806013" y="476228"/>
              <a:ext cx="8478920" cy="5646752"/>
              <a:chOff x="3744689" y="696680"/>
              <a:chExt cx="8120016" cy="5423312"/>
            </a:xfrm>
          </p:grpSpPr>
          <p:grpSp>
            <p:nvGrpSpPr>
              <p:cNvPr id="317" name="Google Shape;317;p17"/>
              <p:cNvGrpSpPr/>
              <p:nvPr/>
            </p:nvGrpSpPr>
            <p:grpSpPr>
              <a:xfrm>
                <a:off x="3744689" y="696680"/>
                <a:ext cx="8120016" cy="5423312"/>
                <a:chOff x="3744689" y="696680"/>
                <a:chExt cx="8120016" cy="5423312"/>
              </a:xfrm>
            </p:grpSpPr>
            <p:grpSp>
              <p:nvGrpSpPr>
                <p:cNvPr id="318" name="Google Shape;318;p17"/>
                <p:cNvGrpSpPr/>
                <p:nvPr/>
              </p:nvGrpSpPr>
              <p:grpSpPr>
                <a:xfrm>
                  <a:off x="3744689" y="696680"/>
                  <a:ext cx="8120016" cy="5423312"/>
                  <a:chOff x="3744689" y="696680"/>
                  <a:chExt cx="8120016" cy="5423312"/>
                </a:xfrm>
              </p:grpSpPr>
              <p:grpSp>
                <p:nvGrpSpPr>
                  <p:cNvPr id="319" name="Google Shape;319;p17"/>
                  <p:cNvGrpSpPr/>
                  <p:nvPr/>
                </p:nvGrpSpPr>
                <p:grpSpPr>
                  <a:xfrm>
                    <a:off x="3744689" y="696680"/>
                    <a:ext cx="8120016" cy="5423312"/>
                    <a:chOff x="3744689" y="696680"/>
                    <a:chExt cx="8120016" cy="5423312"/>
                  </a:xfrm>
                </p:grpSpPr>
                <p:grpSp>
                  <p:nvGrpSpPr>
                    <p:cNvPr id="320" name="Google Shape;320;p17"/>
                    <p:cNvGrpSpPr/>
                    <p:nvPr/>
                  </p:nvGrpSpPr>
                  <p:grpSpPr>
                    <a:xfrm>
                      <a:off x="3744689" y="696680"/>
                      <a:ext cx="8120016" cy="5423312"/>
                      <a:chOff x="3744689" y="696680"/>
                      <a:chExt cx="8120016" cy="5423312"/>
                    </a:xfrm>
                  </p:grpSpPr>
                  <p:grpSp>
                    <p:nvGrpSpPr>
                      <p:cNvPr id="321" name="Google Shape;321;p17"/>
                      <p:cNvGrpSpPr/>
                      <p:nvPr/>
                    </p:nvGrpSpPr>
                    <p:grpSpPr>
                      <a:xfrm>
                        <a:off x="3744689" y="696680"/>
                        <a:ext cx="8120016" cy="5423312"/>
                        <a:chOff x="3744689" y="696680"/>
                        <a:chExt cx="8120016" cy="5423312"/>
                      </a:xfrm>
                    </p:grpSpPr>
                    <p:grpSp>
                      <p:nvGrpSpPr>
                        <p:cNvPr id="322" name="Google Shape;322;p17"/>
                        <p:cNvGrpSpPr/>
                        <p:nvPr/>
                      </p:nvGrpSpPr>
                      <p:grpSpPr>
                        <a:xfrm>
                          <a:off x="3744689" y="696680"/>
                          <a:ext cx="8120016" cy="5423312"/>
                          <a:chOff x="3744689" y="696680"/>
                          <a:chExt cx="8120016" cy="5423312"/>
                        </a:xfrm>
                      </p:grpSpPr>
                      <p:pic>
                        <p:nvPicPr>
                          <p:cNvPr descr="https://lh5.googleusercontent.com/12yBN3g3d4UuRbqheU45mkfe-nRK4V_ILFD8Kw5pN-76S_jzCqSylM2y6oEMiPPYCb6aOKJEXi4mCuM99eSBFzE-BGcUapxQPtBNveuNDVNUkCTgq0PrrcBvi52vz3UElN7QdM2Od2GBwoiDIg" id="323" name="Google Shape;323;p17"/>
                          <p:cNvPicPr preferRelativeResize="0"/>
                          <p:nvPr/>
                        </p:nvPicPr>
                        <p:blipFill rotWithShape="1">
                          <a:blip r:embed="rId3">
                            <a:alphaModFix/>
                          </a:blip>
                          <a:srcRect b="0" l="0" r="3381" t="0"/>
                          <a:stretch/>
                        </p:blipFill>
                        <p:spPr>
                          <a:xfrm>
                            <a:off x="3744689" y="696680"/>
                            <a:ext cx="8120016" cy="542331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  <p:sp>
                        <p:nvSpPr>
                          <p:cNvPr id="324" name="Google Shape;324;p17"/>
                          <p:cNvSpPr/>
                          <p:nvPr/>
                        </p:nvSpPr>
                        <p:spPr>
                          <a:xfrm>
                            <a:off x="7946662" y="2313718"/>
                            <a:ext cx="1286100" cy="689700"/>
                          </a:xfrm>
                          <a:prstGeom prst="rect">
                            <a:avLst/>
                          </a:prstGeom>
                          <a:solidFill>
                            <a:schemeClr val="lt1"/>
                          </a:solidFill>
                          <a:ln cap="flat" cmpd="sng" w="12700">
                            <a:solidFill>
                              <a:schemeClr val="lt1"/>
                            </a:solidFill>
                            <a:prstDash val="solid"/>
                            <a:miter lim="800000"/>
                            <a:headEnd len="sm" w="sm" type="none"/>
                            <a:tailEnd len="sm" w="sm" type="none"/>
                          </a:ln>
                        </p:spPr>
                        <p:txBody>
                          <a:bodyPr anchorCtr="0" anchor="ctr" bIns="45700" lIns="91425" spcFirstLastPara="1" rIns="91425" wrap="square" tIns="45700">
                            <a:noAutofit/>
                          </a:bodyPr>
                          <a:lstStyle/>
                          <a:p>
                            <a:pPr indent="0" lvl="0" marL="0" marR="0" rtl="0" algn="ctr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r>
                              <a:t/>
                            </a:r>
                            <a:endParaRPr b="0" i="0" sz="1800" u="none" cap="none" strike="noStrike">
                              <a:solidFill>
                                <a:schemeClr val="lt1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sp>
                      <p:nvSpPr>
                        <p:cNvPr id="325" name="Google Shape;325;p17"/>
                        <p:cNvSpPr/>
                        <p:nvPr/>
                      </p:nvSpPr>
                      <p:spPr>
                        <a:xfrm>
                          <a:off x="7330440" y="4556373"/>
                          <a:ext cx="937200" cy="351000"/>
                        </a:xfrm>
                        <a:prstGeom prst="rect">
                          <a:avLst/>
                        </a:prstGeom>
                        <a:solidFill>
                          <a:schemeClr val="lt1"/>
                        </a:solidFill>
                        <a:ln cap="flat" cmpd="sng" w="12700">
                          <a:solidFill>
                            <a:schemeClr val="lt1"/>
                          </a:solidFill>
                          <a:prstDash val="solid"/>
                          <a:miter lim="800000"/>
                          <a:headEnd len="sm" w="sm" type="none"/>
                          <a:tailEnd len="sm" w="sm" type="none"/>
                        </a:ln>
                      </p:spPr>
                      <p:txBody>
                        <a:bodyPr anchorCtr="0" anchor="ctr" bIns="45700" lIns="91425" spcFirstLastPara="1" rIns="91425" wrap="square" tIns="45700">
                          <a:noAutofit/>
                        </a:bodyPr>
                        <a:lstStyle/>
                        <a:p>
                          <a:pPr indent="0" lvl="0" marL="0" marR="0" rtl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 b="0" i="0" sz="1800" u="none" cap="none" strike="noStrike">
                            <a:solidFill>
                              <a:schemeClr val="lt1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26" name="Google Shape;326;p17"/>
                        <p:cNvSpPr/>
                        <p:nvPr/>
                      </p:nvSpPr>
                      <p:spPr>
                        <a:xfrm>
                          <a:off x="5921873" y="4321099"/>
                          <a:ext cx="1126500" cy="191400"/>
                        </a:xfrm>
                        <a:prstGeom prst="rect">
                          <a:avLst/>
                        </a:prstGeom>
                        <a:solidFill>
                          <a:schemeClr val="lt1"/>
                        </a:solidFill>
                        <a:ln cap="flat" cmpd="sng" w="12700">
                          <a:solidFill>
                            <a:schemeClr val="lt1"/>
                          </a:solidFill>
                          <a:prstDash val="solid"/>
                          <a:miter lim="800000"/>
                          <a:headEnd len="sm" w="sm" type="none"/>
                          <a:tailEnd len="sm" w="sm" type="none"/>
                        </a:ln>
                      </p:spPr>
                      <p:txBody>
                        <a:bodyPr anchorCtr="0" anchor="ctr" bIns="45700" lIns="91425" spcFirstLastPara="1" rIns="91425" wrap="square" tIns="45700">
                          <a:noAutofit/>
                        </a:bodyPr>
                        <a:lstStyle/>
                        <a:p>
                          <a:pPr indent="0" lvl="0" marL="0" marR="0" rtl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 b="0" i="0" sz="1800" u="none" cap="none" strike="noStrike">
                            <a:solidFill>
                              <a:schemeClr val="lt1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sp>
                    <p:nvSpPr>
                      <p:cNvPr id="327" name="Google Shape;327;p17"/>
                      <p:cNvSpPr/>
                      <p:nvPr/>
                    </p:nvSpPr>
                    <p:spPr>
                      <a:xfrm>
                        <a:off x="3832225" y="3951227"/>
                        <a:ext cx="561900" cy="605100"/>
                      </a:xfrm>
                      <a:prstGeom prst="rect">
                        <a:avLst/>
                      </a:prstGeom>
                      <a:solidFill>
                        <a:schemeClr val="lt1"/>
                      </a:solidFill>
                      <a:ln cap="flat" cmpd="sng" w="12700">
                        <a:solidFill>
                          <a:schemeClr val="lt1"/>
                        </a:solidFill>
                        <a:prstDash val="solid"/>
                        <a:miter lim="800000"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sp>
                  <p:nvSpPr>
                    <p:cNvPr id="328" name="Google Shape;328;p17"/>
                    <p:cNvSpPr/>
                    <p:nvPr/>
                  </p:nvSpPr>
                  <p:spPr>
                    <a:xfrm>
                      <a:off x="8295640" y="4556373"/>
                      <a:ext cx="937200" cy="351000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cap="flat" cmpd="sng" w="12700">
                      <a:solidFill>
                        <a:schemeClr val="lt1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9" name="Google Shape;329;p17"/>
                    <p:cNvSpPr/>
                    <p:nvPr/>
                  </p:nvSpPr>
                  <p:spPr>
                    <a:xfrm rot="872626">
                      <a:off x="10565405" y="3887936"/>
                      <a:ext cx="1125361" cy="183145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cap="flat" cmpd="sng" w="12700">
                      <a:solidFill>
                        <a:schemeClr val="lt1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330" name="Google Shape;330;p17"/>
                  <p:cNvSpPr/>
                  <p:nvPr/>
                </p:nvSpPr>
                <p:spPr>
                  <a:xfrm rot="1074129">
                    <a:off x="9428944" y="3164800"/>
                    <a:ext cx="765146" cy="321902"/>
                  </a:xfrm>
                  <a:prstGeom prst="rect">
                    <a:avLst/>
                  </a:prstGeom>
                  <a:solidFill>
                    <a:schemeClr val="lt1"/>
                  </a:solidFill>
                  <a:ln cap="flat" cmpd="sng" w="12700">
                    <a:solidFill>
                      <a:schemeClr val="lt1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17"/>
                  <p:cNvSpPr/>
                  <p:nvPr/>
                </p:nvSpPr>
                <p:spPr>
                  <a:xfrm rot="871922">
                    <a:off x="9459605" y="2590880"/>
                    <a:ext cx="765180" cy="321687"/>
                  </a:xfrm>
                  <a:prstGeom prst="rect">
                    <a:avLst/>
                  </a:prstGeom>
                  <a:solidFill>
                    <a:schemeClr val="lt1"/>
                  </a:solidFill>
                  <a:ln cap="flat" cmpd="sng" w="12700">
                    <a:solidFill>
                      <a:schemeClr val="lt1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17"/>
                <p:cNvSpPr/>
                <p:nvPr/>
              </p:nvSpPr>
              <p:spPr>
                <a:xfrm>
                  <a:off x="9213735" y="4321099"/>
                  <a:ext cx="765000" cy="321900"/>
                </a:xfrm>
                <a:prstGeom prst="rect">
                  <a:avLst/>
                </a:prstGeom>
                <a:solidFill>
                  <a:schemeClr val="lt1"/>
                </a:solidFill>
                <a:ln cap="flat" cmpd="sng" w="12700">
                  <a:solidFill>
                    <a:schemeClr val="l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3" name="Google Shape;333;p17"/>
              <p:cNvSpPr/>
              <p:nvPr/>
            </p:nvSpPr>
            <p:spPr>
              <a:xfrm>
                <a:off x="3790951" y="2255520"/>
                <a:ext cx="3936000" cy="3726300"/>
              </a:xfrm>
              <a:prstGeom prst="rect">
                <a:avLst/>
              </a:prstGeom>
              <a:noFill/>
              <a:ln cap="flat" cmpd="sng" w="19050">
                <a:solidFill>
                  <a:schemeClr val="dk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17"/>
              <p:cNvSpPr/>
              <p:nvPr/>
            </p:nvSpPr>
            <p:spPr>
              <a:xfrm>
                <a:off x="7768088" y="4161489"/>
                <a:ext cx="294000" cy="351000"/>
              </a:xfrm>
              <a:prstGeom prst="rect">
                <a:avLst/>
              </a:prstGeom>
              <a:solidFill>
                <a:schemeClr val="lt1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17"/>
              <p:cNvSpPr/>
              <p:nvPr/>
            </p:nvSpPr>
            <p:spPr>
              <a:xfrm>
                <a:off x="8409959" y="4241293"/>
                <a:ext cx="937200" cy="351000"/>
              </a:xfrm>
              <a:prstGeom prst="rect">
                <a:avLst/>
              </a:prstGeom>
              <a:solidFill>
                <a:schemeClr val="lt1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6" name="Google Shape;336;p17"/>
            <p:cNvSpPr txBox="1"/>
            <p:nvPr/>
          </p:nvSpPr>
          <p:spPr>
            <a:xfrm>
              <a:off x="4330300" y="4275425"/>
              <a:ext cx="1311600" cy="36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nl-BE">
                  <a:solidFill>
                    <a:schemeClr val="dk2"/>
                  </a:solidFill>
                </a:rPr>
                <a:t>S-RFQ</a:t>
              </a:r>
              <a:endParaRPr b="1">
                <a:solidFill>
                  <a:schemeClr val="dk2"/>
                </a:solidFill>
              </a:endParaRPr>
            </a:p>
          </p:txBody>
        </p:sp>
        <p:sp>
          <p:nvSpPr>
            <p:cNvPr id="337" name="Google Shape;337;p17"/>
            <p:cNvSpPr txBox="1"/>
            <p:nvPr/>
          </p:nvSpPr>
          <p:spPr>
            <a:xfrm>
              <a:off x="5600051" y="4275431"/>
              <a:ext cx="1185300" cy="36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nl-BE">
                  <a:solidFill>
                    <a:schemeClr val="dk2"/>
                  </a:solidFill>
                </a:rPr>
                <a:t>mRFQ</a:t>
              </a:r>
              <a:endParaRPr b="1">
                <a:solidFill>
                  <a:schemeClr val="dk2"/>
                </a:solidFill>
              </a:endParaRPr>
            </a:p>
          </p:txBody>
        </p:sp>
        <p:sp>
          <p:nvSpPr>
            <p:cNvPr id="338" name="Google Shape;338;p17"/>
            <p:cNvSpPr txBox="1"/>
            <p:nvPr/>
          </p:nvSpPr>
          <p:spPr>
            <a:xfrm>
              <a:off x="6481175" y="3246750"/>
              <a:ext cx="1311600" cy="36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nl-BE">
                  <a:solidFill>
                    <a:schemeClr val="dk2"/>
                  </a:solidFill>
                </a:rPr>
                <a:t>QMF</a:t>
              </a:r>
              <a:endParaRPr b="1">
                <a:solidFill>
                  <a:schemeClr val="dk2"/>
                </a:solidFill>
              </a:endParaRPr>
            </a:p>
          </p:txBody>
        </p:sp>
        <p:sp>
          <p:nvSpPr>
            <p:cNvPr id="339" name="Google Shape;339;p17"/>
            <p:cNvSpPr txBox="1"/>
            <p:nvPr/>
          </p:nvSpPr>
          <p:spPr>
            <a:xfrm>
              <a:off x="7613300" y="3117363"/>
              <a:ext cx="1311600" cy="36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nl-BE">
                  <a:solidFill>
                    <a:schemeClr val="dk2"/>
                  </a:solidFill>
                </a:rPr>
                <a:t>RFQ</a:t>
              </a:r>
              <a:r>
                <a:rPr b="1" baseline="-25000" lang="nl-BE">
                  <a:solidFill>
                    <a:schemeClr val="dk2"/>
                  </a:solidFill>
                </a:rPr>
                <a:t>cb</a:t>
              </a:r>
              <a:endParaRPr b="1" baseline="-25000">
                <a:solidFill>
                  <a:schemeClr val="dk2"/>
                </a:solidFill>
              </a:endParaRPr>
            </a:p>
          </p:txBody>
        </p:sp>
        <p:sp>
          <p:nvSpPr>
            <p:cNvPr id="340" name="Google Shape;340;p17"/>
            <p:cNvSpPr txBox="1"/>
            <p:nvPr/>
          </p:nvSpPr>
          <p:spPr>
            <a:xfrm>
              <a:off x="7832990" y="2616032"/>
              <a:ext cx="1058400" cy="36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nl-BE">
                  <a:solidFill>
                    <a:schemeClr val="dk2"/>
                  </a:solidFill>
                </a:rPr>
                <a:t>PU</a:t>
              </a:r>
              <a:endParaRPr b="1">
                <a:solidFill>
                  <a:schemeClr val="dk2"/>
                </a:solidFill>
              </a:endParaRPr>
            </a:p>
          </p:txBody>
        </p:sp>
      </p:grpSp>
      <p:sp>
        <p:nvSpPr>
          <p:cNvPr id="341" name="Google Shape;341;p17"/>
          <p:cNvSpPr txBox="1"/>
          <p:nvPr>
            <p:ph idx="12" type="sldNum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342" name="Google Shape;342;p17"/>
          <p:cNvSpPr txBox="1"/>
          <p:nvPr>
            <p:ph type="title"/>
          </p:nvPr>
        </p:nvSpPr>
        <p:spPr>
          <a:xfrm>
            <a:off x="576000" y="207025"/>
            <a:ext cx="6123600" cy="11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S</a:t>
            </a:r>
            <a:r>
              <a:rPr baseline="30000" lang="nl-BE"/>
              <a:t>3</a:t>
            </a:r>
            <a:r>
              <a:rPr lang="nl-BE"/>
              <a:t>-LEB at LPC</a:t>
            </a:r>
            <a:endParaRPr/>
          </a:p>
        </p:txBody>
      </p:sp>
      <p:sp>
        <p:nvSpPr>
          <p:cNvPr id="343" name="Google Shape;343;p17"/>
          <p:cNvSpPr txBox="1"/>
          <p:nvPr/>
        </p:nvSpPr>
        <p:spPr>
          <a:xfrm>
            <a:off x="5977596" y="6209995"/>
            <a:ext cx="49932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000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nl-BE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Faculty of Science, IKS, Nuclear and Radiation Physics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7"/>
          <p:cNvSpPr/>
          <p:nvPr/>
        </p:nvSpPr>
        <p:spPr>
          <a:xfrm>
            <a:off x="2289650" y="3086550"/>
            <a:ext cx="520500" cy="648000"/>
          </a:xfrm>
          <a:prstGeom prst="rect">
            <a:avLst/>
          </a:prstGeom>
          <a:solidFill>
            <a:srgbClr val="FFFFFF"/>
          </a:solidFill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17"/>
          <p:cNvSpPr/>
          <p:nvPr/>
        </p:nvSpPr>
        <p:spPr>
          <a:xfrm>
            <a:off x="2487900" y="3095125"/>
            <a:ext cx="520500" cy="209400"/>
          </a:xfrm>
          <a:prstGeom prst="rect">
            <a:avLst/>
          </a:prstGeom>
          <a:solidFill>
            <a:srgbClr val="FFFFFF"/>
          </a:solidFill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17"/>
          <p:cNvSpPr/>
          <p:nvPr/>
        </p:nvSpPr>
        <p:spPr>
          <a:xfrm>
            <a:off x="2289800" y="3730613"/>
            <a:ext cx="520200" cy="38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17"/>
          <p:cNvSpPr txBox="1"/>
          <p:nvPr/>
        </p:nvSpPr>
        <p:spPr>
          <a:xfrm>
            <a:off x="2157800" y="3469100"/>
            <a:ext cx="784200" cy="3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1200"/>
              <a:t>From S</a:t>
            </a:r>
            <a:r>
              <a:rPr b="1" baseline="30000" lang="nl-BE" sz="1200"/>
              <a:t>3</a:t>
            </a:r>
            <a:endParaRPr b="1" baseline="30000" sz="1200"/>
          </a:p>
        </p:txBody>
      </p:sp>
      <p:sp>
        <p:nvSpPr>
          <p:cNvPr id="348" name="Google Shape;348;p17"/>
          <p:cNvSpPr txBox="1"/>
          <p:nvPr/>
        </p:nvSpPr>
        <p:spPr>
          <a:xfrm>
            <a:off x="11320275" y="184575"/>
            <a:ext cx="8169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[1,2]</a:t>
            </a:r>
            <a:endParaRPr/>
          </a:p>
        </p:txBody>
      </p:sp>
      <p:sp>
        <p:nvSpPr>
          <p:cNvPr id="349" name="Google Shape;349;p17"/>
          <p:cNvSpPr txBox="1"/>
          <p:nvPr>
            <p:ph idx="10" type="dt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18/03/2021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8"/>
          <p:cNvSpPr txBox="1"/>
          <p:nvPr>
            <p:ph idx="1" type="body"/>
          </p:nvPr>
        </p:nvSpPr>
        <p:spPr>
          <a:xfrm>
            <a:off x="576000" y="1275000"/>
            <a:ext cx="5981100" cy="2236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1" marL="540000" rtl="0" algn="l"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nl-BE" sz="2000"/>
              <a:t>Assembly and installation of surface ion source (</a:t>
            </a:r>
            <a:r>
              <a:rPr baseline="30000" lang="nl-BE" sz="2000"/>
              <a:t>133</a:t>
            </a:r>
            <a:r>
              <a:rPr lang="nl-BE" sz="2000"/>
              <a:t>Cs)</a:t>
            </a:r>
            <a:endParaRPr sz="2000"/>
          </a:p>
          <a:p>
            <a:pPr indent="-355600" lvl="1" marL="5400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BE" sz="2000"/>
              <a:t>SRFQ &amp; mRFQ tests</a:t>
            </a:r>
            <a:endParaRPr/>
          </a:p>
        </p:txBody>
      </p:sp>
      <p:sp>
        <p:nvSpPr>
          <p:cNvPr id="356" name="Google Shape;356;p18"/>
          <p:cNvSpPr txBox="1"/>
          <p:nvPr>
            <p:ph idx="12" type="sldNum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357" name="Google Shape;357;p18"/>
          <p:cNvSpPr txBox="1"/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Gas cell chamber</a:t>
            </a:r>
            <a:endParaRPr/>
          </a:p>
        </p:txBody>
      </p:sp>
      <p:pic>
        <p:nvPicPr>
          <p:cNvPr id="358" name="Google Shape;35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3574" y="416875"/>
            <a:ext cx="5373930" cy="302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8"/>
          <p:cNvPicPr preferRelativeResize="0"/>
          <p:nvPr/>
        </p:nvPicPr>
        <p:blipFill rotWithShape="1">
          <a:blip r:embed="rId4">
            <a:alphaModFix/>
          </a:blip>
          <a:srcRect b="31083" l="22504" r="0" t="30327"/>
          <a:stretch/>
        </p:blipFill>
        <p:spPr>
          <a:xfrm>
            <a:off x="3336325" y="3741312"/>
            <a:ext cx="2461048" cy="217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0688" y="3641276"/>
            <a:ext cx="2378700" cy="237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8"/>
          <p:cNvPicPr preferRelativeResize="0"/>
          <p:nvPr/>
        </p:nvPicPr>
        <p:blipFill rotWithShape="1">
          <a:blip r:embed="rId6">
            <a:alphaModFix/>
          </a:blip>
          <a:srcRect b="0" l="0" r="33980" t="0"/>
          <a:stretch/>
        </p:blipFill>
        <p:spPr>
          <a:xfrm>
            <a:off x="9078132" y="3675176"/>
            <a:ext cx="2712320" cy="2310949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18"/>
          <p:cNvSpPr txBox="1"/>
          <p:nvPr>
            <p:ph idx="10" type="dt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18/03/2021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9"/>
          <p:cNvSpPr txBox="1"/>
          <p:nvPr>
            <p:ph type="title"/>
          </p:nvPr>
        </p:nvSpPr>
        <p:spPr>
          <a:xfrm>
            <a:off x="576000" y="207025"/>
            <a:ext cx="52845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Gas cell chamber</a:t>
            </a:r>
            <a:endParaRPr/>
          </a:p>
        </p:txBody>
      </p:sp>
      <p:sp>
        <p:nvSpPr>
          <p:cNvPr id="368" name="Google Shape;368;p19"/>
          <p:cNvSpPr txBox="1"/>
          <p:nvPr>
            <p:ph idx="11" type="ftr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00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nl-BE"/>
              <a:t>Faculty of Science, IKS, Nuclear and Radiation Physics</a:t>
            </a:r>
            <a:endParaRPr/>
          </a:p>
        </p:txBody>
      </p:sp>
      <p:sp>
        <p:nvSpPr>
          <p:cNvPr id="369" name="Google Shape;369;p19"/>
          <p:cNvSpPr txBox="1"/>
          <p:nvPr>
            <p:ph idx="12" type="sldNum"/>
          </p:nvPr>
        </p:nvSpPr>
        <p:spPr>
          <a:xfrm>
            <a:off x="576000" y="6210000"/>
            <a:ext cx="64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370" name="Google Shape;370;p19"/>
          <p:cNvSpPr txBox="1"/>
          <p:nvPr>
            <p:ph idx="1" type="body"/>
          </p:nvPr>
        </p:nvSpPr>
        <p:spPr>
          <a:xfrm>
            <a:off x="576000" y="1234850"/>
            <a:ext cx="6159000" cy="15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6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nl-BE"/>
              <a:t>Transmission tests</a:t>
            </a:r>
            <a:endParaRPr/>
          </a:p>
          <a:p>
            <a:pPr indent="-241300" lvl="1" marL="540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BE" sz="2000"/>
              <a:t>S-shape + mini RFQs</a:t>
            </a:r>
            <a:endParaRPr sz="2000"/>
          </a:p>
          <a:p>
            <a:pPr indent="-241300" lvl="1" marL="540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BE" sz="2000"/>
              <a:t>Comparison with SIMION simulations</a:t>
            </a:r>
            <a:endParaRPr sz="2000"/>
          </a:p>
        </p:txBody>
      </p:sp>
      <p:sp>
        <p:nvSpPr>
          <p:cNvPr id="371" name="Google Shape;371;p19"/>
          <p:cNvSpPr txBox="1"/>
          <p:nvPr/>
        </p:nvSpPr>
        <p:spPr>
          <a:xfrm>
            <a:off x="7678625" y="1007225"/>
            <a:ext cx="3656700" cy="8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2200"/>
              <a:t>𝞰</a:t>
            </a:r>
            <a:r>
              <a:rPr b="1" baseline="-25000" lang="nl-BE" sz="2200"/>
              <a:t>SRFQ+mRFQ</a:t>
            </a:r>
            <a:r>
              <a:rPr b="1" lang="nl-BE" sz="2200"/>
              <a:t> =I</a:t>
            </a:r>
            <a:r>
              <a:rPr b="1" baseline="-25000" lang="nl-BE" sz="2200"/>
              <a:t>2</a:t>
            </a:r>
            <a:r>
              <a:rPr b="1" lang="nl-BE" sz="2200"/>
              <a:t>/</a:t>
            </a:r>
            <a:r>
              <a:rPr b="1" lang="nl-BE" sz="2200"/>
              <a:t>I</a:t>
            </a:r>
            <a:r>
              <a:rPr b="1" baseline="-25000" lang="nl-BE" sz="2200"/>
              <a:t>1</a:t>
            </a:r>
            <a:endParaRPr b="1" baseline="-25000" sz="220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2200"/>
              <a:t>𝝈 = 10 %</a:t>
            </a:r>
            <a:endParaRPr b="1" sz="2200"/>
          </a:p>
        </p:txBody>
      </p:sp>
      <p:sp>
        <p:nvSpPr>
          <p:cNvPr id="372" name="Google Shape;372;p19"/>
          <p:cNvSpPr txBox="1"/>
          <p:nvPr>
            <p:ph idx="10" type="dt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18/03/2021</a:t>
            </a:r>
            <a:endParaRPr/>
          </a:p>
        </p:txBody>
      </p:sp>
      <p:pic>
        <p:nvPicPr>
          <p:cNvPr id="373" name="Google Shape;37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0525" y="3117063"/>
            <a:ext cx="5419025" cy="26851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4" name="Google Shape;374;p19"/>
          <p:cNvGrpSpPr/>
          <p:nvPr/>
        </p:nvGrpSpPr>
        <p:grpSpPr>
          <a:xfrm>
            <a:off x="6332874" y="2333261"/>
            <a:ext cx="5499643" cy="3672943"/>
            <a:chOff x="6573400" y="2333207"/>
            <a:chExt cx="5087551" cy="3468967"/>
          </a:xfrm>
        </p:grpSpPr>
        <p:pic>
          <p:nvPicPr>
            <p:cNvPr id="375" name="Google Shape;375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573400" y="2333207"/>
              <a:ext cx="5087551" cy="34689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6" name="Google Shape;376;p19"/>
            <p:cNvSpPr/>
            <p:nvPr/>
          </p:nvSpPr>
          <p:spPr>
            <a:xfrm>
              <a:off x="8858725" y="2552225"/>
              <a:ext cx="1441200" cy="2781300"/>
            </a:xfrm>
            <a:prstGeom prst="rect">
              <a:avLst/>
            </a:prstGeom>
            <a:solidFill>
              <a:srgbClr val="1D8DB0">
                <a:alpha val="20670"/>
              </a:srgbClr>
            </a:solidFill>
            <a:ln cap="flat" cmpd="sng" w="9525">
              <a:solidFill>
                <a:srgbClr val="1D8DB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nl-BE"/>
                <a:t>Working area </a:t>
              </a:r>
              <a:endParaRPr b="1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nl-BE"/>
                <a:t>for matched hypersonic jet creation</a:t>
              </a:r>
              <a:endParaRPr b="1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0"/>
          <p:cNvSpPr txBox="1"/>
          <p:nvPr>
            <p:ph idx="11" type="ftr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00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Faculty of Science, IKS, Nuclear and Radiation Physics</a:t>
            </a:r>
            <a:endParaRPr/>
          </a:p>
        </p:txBody>
      </p:sp>
      <p:sp>
        <p:nvSpPr>
          <p:cNvPr id="382" name="Google Shape;382;p20"/>
          <p:cNvSpPr txBox="1"/>
          <p:nvPr>
            <p:ph idx="12" type="sldNum"/>
          </p:nvPr>
        </p:nvSpPr>
        <p:spPr>
          <a:xfrm>
            <a:off x="576000" y="6210000"/>
            <a:ext cx="64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383" name="Google Shape;383;p20"/>
          <p:cNvSpPr txBox="1"/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nl-BE"/>
              <a:t>QMF/RFQ</a:t>
            </a:r>
            <a:r>
              <a:rPr baseline="-25000" lang="nl-BE"/>
              <a:t>cb</a:t>
            </a:r>
            <a:endParaRPr baseline="-25000"/>
          </a:p>
        </p:txBody>
      </p:sp>
      <p:grpSp>
        <p:nvGrpSpPr>
          <p:cNvPr id="384" name="Google Shape;384;p20"/>
          <p:cNvGrpSpPr/>
          <p:nvPr/>
        </p:nvGrpSpPr>
        <p:grpSpPr>
          <a:xfrm>
            <a:off x="865131" y="3655549"/>
            <a:ext cx="4620460" cy="2554405"/>
            <a:chOff x="6662993" y="73996"/>
            <a:chExt cx="4692251" cy="2639393"/>
          </a:xfrm>
        </p:grpSpPr>
        <p:grpSp>
          <p:nvGrpSpPr>
            <p:cNvPr id="385" name="Google Shape;385;p20"/>
            <p:cNvGrpSpPr/>
            <p:nvPr/>
          </p:nvGrpSpPr>
          <p:grpSpPr>
            <a:xfrm>
              <a:off x="6662993" y="73996"/>
              <a:ext cx="4692251" cy="2639393"/>
              <a:chOff x="6662993" y="73996"/>
              <a:chExt cx="4692251" cy="2639393"/>
            </a:xfrm>
          </p:grpSpPr>
          <p:grpSp>
            <p:nvGrpSpPr>
              <p:cNvPr id="386" name="Google Shape;386;p20"/>
              <p:cNvGrpSpPr/>
              <p:nvPr/>
            </p:nvGrpSpPr>
            <p:grpSpPr>
              <a:xfrm>
                <a:off x="6662993" y="73996"/>
                <a:ext cx="4692251" cy="2639393"/>
                <a:chOff x="6662993" y="73996"/>
                <a:chExt cx="4692251" cy="2639393"/>
              </a:xfrm>
            </p:grpSpPr>
            <p:pic>
              <p:nvPicPr>
                <p:cNvPr id="387" name="Google Shape;387;p20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0" r="0" t="0"/>
                <a:stretch/>
              </p:blipFill>
              <p:spPr>
                <a:xfrm>
                  <a:off x="6662993" y="73996"/>
                  <a:ext cx="4692251" cy="263939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388" name="Google Shape;388;p20"/>
                <p:cNvGrpSpPr/>
                <p:nvPr/>
              </p:nvGrpSpPr>
              <p:grpSpPr>
                <a:xfrm>
                  <a:off x="8113223" y="308453"/>
                  <a:ext cx="1745705" cy="2349300"/>
                  <a:chOff x="8113223" y="308453"/>
                  <a:chExt cx="1745705" cy="2349300"/>
                </a:xfrm>
              </p:grpSpPr>
              <p:sp>
                <p:nvSpPr>
                  <p:cNvPr id="389" name="Google Shape;389;p20"/>
                  <p:cNvSpPr/>
                  <p:nvPr/>
                </p:nvSpPr>
                <p:spPr>
                  <a:xfrm>
                    <a:off x="8113223" y="308453"/>
                    <a:ext cx="1113900" cy="2349300"/>
                  </a:xfrm>
                  <a:prstGeom prst="rect">
                    <a:avLst/>
                  </a:prstGeom>
                  <a:noFill/>
                  <a:ln cap="flat" cmpd="sng" w="57150">
                    <a:solidFill>
                      <a:srgbClr val="FF0000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nl-BE" sz="180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QMF</a:t>
                    </a:r>
                    <a:endParaRPr b="1" sz="1800">
                      <a:solidFill>
                        <a:srgbClr val="FF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0" name="Google Shape;390;p20"/>
                  <p:cNvSpPr txBox="1"/>
                  <p:nvPr/>
                </p:nvSpPr>
                <p:spPr>
                  <a:xfrm>
                    <a:off x="9227127" y="425589"/>
                    <a:ext cx="631800" cy="382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nl-BE" sz="180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Fil</a:t>
                    </a:r>
                    <a:endParaRPr b="1" sz="1800">
                      <a:solidFill>
                        <a:srgbClr val="FF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91" name="Google Shape;391;p20"/>
                <p:cNvSpPr txBox="1"/>
                <p:nvPr/>
              </p:nvSpPr>
              <p:spPr>
                <a:xfrm>
                  <a:off x="8169533" y="1631062"/>
                  <a:ext cx="1057500" cy="413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nl-BE" sz="1800">
                      <a:solidFill>
                        <a:srgbClr val="FF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MCP2</a:t>
                  </a:r>
                  <a:endParaRPr b="1" sz="180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392" name="Google Shape;392;p20"/>
              <p:cNvCxnSpPr/>
              <p:nvPr/>
            </p:nvCxnSpPr>
            <p:spPr>
              <a:xfrm rot="10800000">
                <a:off x="8169518" y="1197001"/>
                <a:ext cx="267900" cy="459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FF0000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  <p:cxnSp>
            <p:nvCxnSpPr>
              <p:cNvPr id="393" name="Google Shape;393;p20"/>
              <p:cNvCxnSpPr/>
              <p:nvPr/>
            </p:nvCxnSpPr>
            <p:spPr>
              <a:xfrm>
                <a:off x="9401695" y="807974"/>
                <a:ext cx="64500" cy="2811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FF0000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</p:grpSp>
        <p:sp>
          <p:nvSpPr>
            <p:cNvPr id="394" name="Google Shape;394;p20"/>
            <p:cNvSpPr txBox="1"/>
            <p:nvPr/>
          </p:nvSpPr>
          <p:spPr>
            <a:xfrm>
              <a:off x="9227125" y="1934260"/>
              <a:ext cx="1027200" cy="41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nl-BE" sz="1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MCP1</a:t>
              </a:r>
              <a:endParaRPr b="1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95" name="Google Shape;395;p20"/>
            <p:cNvCxnSpPr/>
            <p:nvPr/>
          </p:nvCxnSpPr>
          <p:spPr>
            <a:xfrm rot="10800000">
              <a:off x="9361069" y="1143278"/>
              <a:ext cx="0" cy="82890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</p:grpSp>
      <p:pic>
        <p:nvPicPr>
          <p:cNvPr descr="A screenshot of a cell phone&#10;&#10;Description automatically generated" id="396" name="Google Shape;39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08692" y="2970742"/>
            <a:ext cx="3619481" cy="26785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ell phone&#10;&#10;Description automatically generated" id="397" name="Google Shape;397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91374" y="98589"/>
            <a:ext cx="3636799" cy="2739860"/>
          </a:xfrm>
          <a:prstGeom prst="rect">
            <a:avLst/>
          </a:prstGeom>
          <a:solidFill>
            <a:srgbClr val="156983"/>
          </a:solidFill>
          <a:ln>
            <a:noFill/>
          </a:ln>
        </p:spPr>
      </p:pic>
      <p:grpSp>
        <p:nvGrpSpPr>
          <p:cNvPr id="398" name="Google Shape;398;p20"/>
          <p:cNvGrpSpPr/>
          <p:nvPr/>
        </p:nvGrpSpPr>
        <p:grpSpPr>
          <a:xfrm>
            <a:off x="8217932" y="743889"/>
            <a:ext cx="3844500" cy="2130623"/>
            <a:chOff x="8131469" y="816271"/>
            <a:chExt cx="3844500" cy="2130623"/>
          </a:xfrm>
        </p:grpSpPr>
        <p:sp>
          <p:nvSpPr>
            <p:cNvPr id="399" name="Google Shape;399;p20"/>
            <p:cNvSpPr txBox="1"/>
            <p:nvPr/>
          </p:nvSpPr>
          <p:spPr>
            <a:xfrm>
              <a:off x="8131469" y="816271"/>
              <a:ext cx="38445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nl-BE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Beam gate + bunching mode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nl-BE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(normalized histogram)</a:t>
              </a:r>
              <a:endParaRPr b="1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0"/>
            <p:cNvSpPr txBox="1"/>
            <p:nvPr/>
          </p:nvSpPr>
          <p:spPr>
            <a:xfrm>
              <a:off x="8602656" y="1469694"/>
              <a:ext cx="2886300" cy="147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BE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Injection time: 2 ms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BE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Cooling: 9 ms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BE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Switch freq.: 50 Hz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" name="Google Shape;401;p20"/>
          <p:cNvGrpSpPr/>
          <p:nvPr/>
        </p:nvGrpSpPr>
        <p:grpSpPr>
          <a:xfrm>
            <a:off x="5020505" y="74741"/>
            <a:ext cx="3136959" cy="2470025"/>
            <a:chOff x="4754858" y="74744"/>
            <a:chExt cx="3402711" cy="2748136"/>
          </a:xfrm>
        </p:grpSpPr>
        <p:grpSp>
          <p:nvGrpSpPr>
            <p:cNvPr id="402" name="Google Shape;402;p20"/>
            <p:cNvGrpSpPr/>
            <p:nvPr/>
          </p:nvGrpSpPr>
          <p:grpSpPr>
            <a:xfrm>
              <a:off x="4754858" y="74744"/>
              <a:ext cx="3402711" cy="2748136"/>
              <a:chOff x="117448" y="16047"/>
              <a:chExt cx="2857500" cy="2159635"/>
            </a:xfrm>
          </p:grpSpPr>
          <p:grpSp>
            <p:nvGrpSpPr>
              <p:cNvPr id="403" name="Google Shape;403;p20"/>
              <p:cNvGrpSpPr/>
              <p:nvPr/>
            </p:nvGrpSpPr>
            <p:grpSpPr>
              <a:xfrm>
                <a:off x="117448" y="16047"/>
                <a:ext cx="2857500" cy="2159635"/>
                <a:chOff x="117448" y="16047"/>
                <a:chExt cx="2857500" cy="2159635"/>
              </a:xfrm>
            </p:grpSpPr>
            <p:pic>
              <p:nvPicPr>
                <p:cNvPr id="404" name="Google Shape;404;p20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0" l="0" r="0" t="0"/>
                <a:stretch/>
              </p:blipFill>
              <p:spPr>
                <a:xfrm>
                  <a:off x="117448" y="16047"/>
                  <a:ext cx="2857500" cy="215963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05" name="Google Shape;405;p20"/>
                <p:cNvSpPr txBox="1"/>
                <p:nvPr/>
              </p:nvSpPr>
              <p:spPr>
                <a:xfrm>
                  <a:off x="855972" y="206831"/>
                  <a:ext cx="763500" cy="422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aseline="30000" lang="nl-BE" sz="1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85</a:t>
                  </a:r>
                  <a:r>
                    <a:rPr lang="nl-BE" sz="1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Rb</a:t>
                  </a:r>
                  <a:endParaRPr sz="16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06" name="Google Shape;406;p20"/>
              <p:cNvSpPr txBox="1"/>
              <p:nvPr/>
            </p:nvSpPr>
            <p:spPr>
              <a:xfrm>
                <a:off x="1546198" y="67248"/>
                <a:ext cx="763500" cy="42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aseline="30000" lang="nl-BE"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87</a:t>
                </a:r>
                <a:r>
                  <a:rPr lang="nl-BE"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Rb</a:t>
                </a:r>
                <a:endParaRPr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407" name="Google Shape;407;p20"/>
            <p:cNvCxnSpPr/>
            <p:nvPr/>
          </p:nvCxnSpPr>
          <p:spPr>
            <a:xfrm>
              <a:off x="5151331" y="816449"/>
              <a:ext cx="2484300" cy="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08" name="Google Shape;408;p20"/>
            <p:cNvCxnSpPr/>
            <p:nvPr/>
          </p:nvCxnSpPr>
          <p:spPr>
            <a:xfrm>
              <a:off x="5151330" y="1654649"/>
              <a:ext cx="2484300" cy="0"/>
            </a:xfrm>
            <a:prstGeom prst="straightConnector1">
              <a:avLst/>
            </a:prstGeom>
            <a:noFill/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409" name="Google Shape;409;p20"/>
          <p:cNvSpPr txBox="1"/>
          <p:nvPr>
            <p:ph idx="10" type="dt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18/03/2021</a:t>
            </a:r>
            <a:endParaRPr/>
          </a:p>
        </p:txBody>
      </p:sp>
      <p:sp>
        <p:nvSpPr>
          <p:cNvPr id="410" name="Google Shape;410;p20"/>
          <p:cNvSpPr txBox="1"/>
          <p:nvPr/>
        </p:nvSpPr>
        <p:spPr>
          <a:xfrm>
            <a:off x="574675" y="1040025"/>
            <a:ext cx="51117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nl-BE" sz="2000"/>
              <a:t>𝞰</a:t>
            </a:r>
            <a:r>
              <a:rPr baseline="-25000" lang="nl-BE" sz="2000"/>
              <a:t>QMF</a:t>
            </a:r>
            <a:r>
              <a:rPr lang="nl-BE" sz="2000"/>
              <a:t> ⪭ 90 % (I</a:t>
            </a:r>
            <a:r>
              <a:rPr baseline="-25000" lang="nl-BE" sz="2000"/>
              <a:t>MCP2</a:t>
            </a:r>
            <a:r>
              <a:rPr lang="nl-BE" sz="2000"/>
              <a:t>/I</a:t>
            </a:r>
            <a:r>
              <a:rPr baseline="-25000" lang="nl-BE" sz="2000"/>
              <a:t>MCP1</a:t>
            </a:r>
            <a:r>
              <a:rPr lang="nl-BE" sz="2000"/>
              <a:t>)</a:t>
            </a:r>
            <a:endParaRPr baseline="30000" sz="24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aseline="30000" lang="nl-BE" sz="2000"/>
              <a:t>85,87</a:t>
            </a:r>
            <a:r>
              <a:rPr lang="nl-BE" sz="2000"/>
              <a:t>Rb QMF 2D scan</a:t>
            </a:r>
            <a:endParaRPr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nl-BE" sz="1600"/>
              <a:t>Scan step size: 1 V</a:t>
            </a:r>
            <a:r>
              <a:rPr baseline="-25000" lang="nl-BE" sz="1600"/>
              <a:t>DC</a:t>
            </a:r>
            <a:r>
              <a:rPr lang="nl-BE" sz="1600"/>
              <a:t> &amp; 1 mV</a:t>
            </a:r>
            <a:r>
              <a:rPr baseline="-25000" lang="nl-BE" sz="1600"/>
              <a:t>RF</a:t>
            </a:r>
            <a:endParaRPr baseline="-25000"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i="1" lang="nl-BE" sz="1600"/>
              <a:t>R = m/2</a:t>
            </a:r>
            <a:r>
              <a:rPr lang="nl-BE" sz="1600"/>
              <a:t>𝝙</a:t>
            </a:r>
            <a:r>
              <a:rPr i="1" lang="nl-BE" sz="1600"/>
              <a:t>m</a:t>
            </a:r>
            <a:r>
              <a:rPr baseline="-25000" i="1" lang="nl-BE" sz="1600"/>
              <a:t>FWHM</a:t>
            </a:r>
            <a:r>
              <a:rPr lang="nl-BE" sz="1600"/>
              <a:t> ~ 40 (𝞰</a:t>
            </a:r>
            <a:r>
              <a:rPr baseline="-25000" lang="nl-BE" sz="1600"/>
              <a:t>QMF</a:t>
            </a:r>
            <a:r>
              <a:rPr lang="nl-BE" sz="1600"/>
              <a:t>~ 40 %)</a:t>
            </a:r>
            <a:endParaRPr sz="16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nl-BE" sz="2000"/>
              <a:t>Work with buncher and beam gate</a:t>
            </a:r>
            <a:endParaRPr sz="20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nl-BE" sz="1600"/>
              <a:t>Continuous regime </a:t>
            </a:r>
            <a:r>
              <a:rPr lang="nl-BE" sz="1600"/>
              <a:t>𝞰</a:t>
            </a:r>
            <a:r>
              <a:rPr baseline="-25000" lang="nl-BE" sz="1600"/>
              <a:t>RFQcb(c)</a:t>
            </a:r>
            <a:r>
              <a:rPr lang="nl-BE" sz="1600"/>
              <a:t> ~ 80 % (I</a:t>
            </a:r>
            <a:r>
              <a:rPr baseline="-25000" lang="nl-BE" sz="1600"/>
              <a:t>MCP1</a:t>
            </a:r>
            <a:r>
              <a:rPr lang="nl-BE" sz="1600"/>
              <a:t>/I</a:t>
            </a:r>
            <a:r>
              <a:rPr baseline="-25000" lang="nl-BE" sz="1600"/>
              <a:t>PU</a:t>
            </a:r>
            <a:r>
              <a:rPr lang="nl-BE" sz="1600"/>
              <a:t>)</a:t>
            </a:r>
            <a:endParaRPr sz="1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/>
          </a:p>
        </p:txBody>
      </p:sp>
      <p:cxnSp>
        <p:nvCxnSpPr>
          <p:cNvPr id="411" name="Google Shape;411;p20"/>
          <p:cNvCxnSpPr/>
          <p:nvPr/>
        </p:nvCxnSpPr>
        <p:spPr>
          <a:xfrm rot="10800000">
            <a:off x="1018307" y="4760838"/>
            <a:ext cx="263700" cy="4443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12" name="Google Shape;412;p20"/>
          <p:cNvSpPr txBox="1"/>
          <p:nvPr/>
        </p:nvSpPr>
        <p:spPr>
          <a:xfrm>
            <a:off x="1018301" y="5249100"/>
            <a:ext cx="119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MCP</a:t>
            </a:r>
            <a:r>
              <a:rPr b="1" lang="nl-BE" sz="1800">
                <a:solidFill>
                  <a:srgbClr val="FF0000"/>
                </a:solidFill>
              </a:rPr>
              <a:t> PU</a:t>
            </a:r>
            <a:endParaRPr b="1"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3" name="Google Shape;413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60324" y="2806675"/>
            <a:ext cx="4596689" cy="34032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4" name="Google Shape;414;p20"/>
          <p:cNvGrpSpPr/>
          <p:nvPr/>
        </p:nvGrpSpPr>
        <p:grpSpPr>
          <a:xfrm>
            <a:off x="6192797" y="627443"/>
            <a:ext cx="4063428" cy="5292932"/>
            <a:chOff x="6192797" y="627443"/>
            <a:chExt cx="4063428" cy="5292932"/>
          </a:xfrm>
        </p:grpSpPr>
        <p:cxnSp>
          <p:nvCxnSpPr>
            <p:cNvPr id="415" name="Google Shape;415;p20"/>
            <p:cNvCxnSpPr/>
            <p:nvPr/>
          </p:nvCxnSpPr>
          <p:spPr>
            <a:xfrm flipH="1" rot="10800000">
              <a:off x="6882541" y="4664540"/>
              <a:ext cx="2168700" cy="862500"/>
            </a:xfrm>
            <a:prstGeom prst="straightConnector1">
              <a:avLst/>
            </a:prstGeom>
            <a:noFill/>
            <a:ln cap="flat" cmpd="sng" w="28575">
              <a:solidFill>
                <a:srgbClr val="38761D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grpSp>
          <p:nvGrpSpPr>
            <p:cNvPr id="416" name="Google Shape;416;p20"/>
            <p:cNvGrpSpPr/>
            <p:nvPr/>
          </p:nvGrpSpPr>
          <p:grpSpPr>
            <a:xfrm>
              <a:off x="6192797" y="627443"/>
              <a:ext cx="4063428" cy="5292932"/>
              <a:chOff x="6192797" y="627443"/>
              <a:chExt cx="4063428" cy="5292932"/>
            </a:xfrm>
          </p:grpSpPr>
          <p:sp>
            <p:nvSpPr>
              <p:cNvPr id="417" name="Google Shape;417;p20"/>
              <p:cNvSpPr txBox="1"/>
              <p:nvPr/>
            </p:nvSpPr>
            <p:spPr>
              <a:xfrm>
                <a:off x="6192797" y="5551075"/>
                <a:ext cx="9432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BE" sz="1800">
                    <a:solidFill>
                      <a:srgbClr val="38761D"/>
                    </a:solidFill>
                    <a:latin typeface="Arial"/>
                    <a:ea typeface="Arial"/>
                    <a:cs typeface="Arial"/>
                    <a:sym typeface="Arial"/>
                  </a:rPr>
                  <a:t>V</a:t>
                </a:r>
                <a:r>
                  <a:rPr baseline="-25000" lang="nl-BE" sz="1800">
                    <a:solidFill>
                      <a:srgbClr val="38761D"/>
                    </a:solidFill>
                    <a:latin typeface="Arial"/>
                    <a:ea typeface="Arial"/>
                    <a:cs typeface="Arial"/>
                    <a:sym typeface="Arial"/>
                  </a:rPr>
                  <a:t>DC</a:t>
                </a:r>
                <a:r>
                  <a:rPr lang="nl-BE" sz="1800">
                    <a:solidFill>
                      <a:srgbClr val="38761D"/>
                    </a:solidFill>
                    <a:latin typeface="Arial"/>
                    <a:ea typeface="Arial"/>
                    <a:cs typeface="Arial"/>
                    <a:sym typeface="Arial"/>
                  </a:rPr>
                  <a:t> = 0</a:t>
                </a:r>
                <a:endParaRPr sz="1800">
                  <a:solidFill>
                    <a:srgbClr val="38761D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18" name="Google Shape;418;p20"/>
              <p:cNvGrpSpPr/>
              <p:nvPr/>
            </p:nvGrpSpPr>
            <p:grpSpPr>
              <a:xfrm>
                <a:off x="6342245" y="627443"/>
                <a:ext cx="3913980" cy="3748993"/>
                <a:chOff x="6342245" y="627443"/>
                <a:chExt cx="3913980" cy="3748993"/>
              </a:xfrm>
            </p:grpSpPr>
            <p:sp>
              <p:nvSpPr>
                <p:cNvPr id="419" name="Google Shape;419;p20"/>
                <p:cNvSpPr/>
                <p:nvPr/>
              </p:nvSpPr>
              <p:spPr>
                <a:xfrm>
                  <a:off x="6342245" y="627443"/>
                  <a:ext cx="218400" cy="233400"/>
                </a:xfrm>
                <a:prstGeom prst="ellipse">
                  <a:avLst/>
                </a:prstGeom>
                <a:noFill/>
                <a:ln cap="flat" cmpd="sng" w="57150">
                  <a:solidFill>
                    <a:srgbClr val="0000FF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C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420" name="Google Shape;420;p20"/>
                <p:cNvCxnSpPr>
                  <a:stCxn id="419" idx="5"/>
                </p:cNvCxnSpPr>
                <p:nvPr/>
              </p:nvCxnSpPr>
              <p:spPr>
                <a:xfrm>
                  <a:off x="6528661" y="826662"/>
                  <a:ext cx="2728500" cy="3271500"/>
                </a:xfrm>
                <a:prstGeom prst="straightConnector1">
                  <a:avLst/>
                </a:prstGeom>
                <a:noFill/>
                <a:ln cap="flat" cmpd="sng" w="38100">
                  <a:solidFill>
                    <a:srgbClr val="0000FF"/>
                  </a:solidFill>
                  <a:prstDash val="solid"/>
                  <a:miter lim="800000"/>
                  <a:headEnd len="sm" w="sm" type="none"/>
                  <a:tailEnd len="med" w="med" type="triangle"/>
                </a:ln>
              </p:spPr>
            </p:cxnSp>
            <p:sp>
              <p:nvSpPr>
                <p:cNvPr id="421" name="Google Shape;421;p20"/>
                <p:cNvSpPr/>
                <p:nvPr/>
              </p:nvSpPr>
              <p:spPr>
                <a:xfrm>
                  <a:off x="6615004" y="627443"/>
                  <a:ext cx="218400" cy="233400"/>
                </a:xfrm>
                <a:prstGeom prst="ellipse">
                  <a:avLst/>
                </a:prstGeom>
                <a:noFill/>
                <a:ln cap="flat" cmpd="sng" w="57150">
                  <a:solidFill>
                    <a:srgbClr val="FF0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C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422" name="Google Shape;422;p20"/>
                <p:cNvCxnSpPr/>
                <p:nvPr/>
              </p:nvCxnSpPr>
              <p:spPr>
                <a:xfrm>
                  <a:off x="6850025" y="783036"/>
                  <a:ext cx="3406200" cy="3593400"/>
                </a:xfrm>
                <a:prstGeom prst="straightConnector1">
                  <a:avLst/>
                </a:prstGeom>
                <a:noFill/>
                <a:ln cap="flat" cmpd="sng" w="38100">
                  <a:solidFill>
                    <a:srgbClr val="FF0000"/>
                  </a:solidFill>
                  <a:prstDash val="solid"/>
                  <a:miter lim="800000"/>
                  <a:headEnd len="sm" w="sm" type="none"/>
                  <a:tailEnd len="med" w="med" type="triangle"/>
                </a:ln>
              </p:spPr>
            </p:cxnSp>
          </p:grp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-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