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7" r:id="rId3"/>
    <p:sldMasterId id="2147483683" r:id="rId4"/>
  </p:sldMasterIdLst>
  <p:sldIdLst>
    <p:sldId id="294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69" r:id="rId37"/>
    <p:sldId id="293" r:id="rId38"/>
    <p:sldId id="295" r:id="rId39"/>
    <p:sldId id="27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5" autoAdjust="0"/>
    <p:restoredTop sz="94660"/>
  </p:normalViewPr>
  <p:slideViewPr>
    <p:cSldViewPr snapToGrid="0">
      <p:cViewPr varScale="1">
        <p:scale>
          <a:sx n="91" d="100"/>
          <a:sy n="91" d="100"/>
        </p:scale>
        <p:origin x="2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5F93-F718-46FF-B410-A60118FB7694}" type="datetimeFigureOut">
              <a:rPr lang="en-US" smtClean="0"/>
              <a:t>18-Mar-21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2ECB-9AD8-4E4A-91CA-781541AC4D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9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5F93-F718-46FF-B410-A60118FB7694}" type="datetimeFigureOut">
              <a:rPr lang="en-US" smtClean="0"/>
              <a:t>18-Mar-21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2ECB-9AD8-4E4A-91CA-781541AC4D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5F93-F718-46FF-B410-A60118FB7694}" type="datetimeFigureOut">
              <a:rPr lang="en-US" smtClean="0"/>
              <a:t>18-Mar-21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2ECB-9AD8-4E4A-91CA-781541AC4D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70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 l="12341" t="34770" r="9715" b="37266"/>
          <a:stretch/>
        </p:blipFill>
        <p:spPr bwMode="auto">
          <a:xfrm>
            <a:off x="10032438" y="6322241"/>
            <a:ext cx="1920213" cy="3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000539" y="-8"/>
            <a:ext cx="10190923" cy="980736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993643" y="1340769"/>
            <a:ext cx="10204715" cy="4525963"/>
          </a:xfrm>
        </p:spPr>
        <p:txBody>
          <a:bodyPr/>
          <a:lstStyle>
            <a:lvl1pPr marL="342900" indent="-342900">
              <a:buClr>
                <a:srgbClr val="81B826"/>
              </a:buClr>
              <a:buFont typeface="Arial"/>
              <a:buChar char="•"/>
              <a:defRPr sz="1800"/>
            </a:lvl1pPr>
            <a:lvl2pPr marL="742950" indent="-285750">
              <a:buClr>
                <a:srgbClr val="81B826"/>
              </a:buClr>
              <a:buFont typeface="Wingdings"/>
              <a:buChar char="§"/>
              <a:defRPr sz="1600"/>
            </a:lvl2pPr>
            <a:lvl3pPr marL="1143000" indent="-228600">
              <a:buClr>
                <a:srgbClr val="81B826"/>
              </a:buClr>
              <a:buFont typeface="Wingdings"/>
              <a:buChar char="v"/>
              <a:defRPr sz="1600"/>
            </a:lvl3pPr>
            <a:lvl4pPr>
              <a:buClr>
                <a:srgbClr val="81B826"/>
              </a:buClr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673599" y="6428358"/>
            <a:ext cx="2844800" cy="365125"/>
          </a:xfrm>
        </p:spPr>
        <p:txBody>
          <a:bodyPr/>
          <a:lstStyle/>
          <a:p>
            <a:pPr>
              <a:defRPr/>
            </a:pPr>
            <a:fld id="{DCE4B40A-67BA-4787-801A-16EE65008C21}" type="slidenum">
              <a:rPr lang="en-US"/>
              <a:t>‹N°›</a:t>
            </a:fld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93643" y="6433121"/>
            <a:ext cx="3359149" cy="360363"/>
          </a:xfrm>
        </p:spPr>
        <p:txBody>
          <a:bodyPr>
            <a:noAutofit/>
          </a:bodyPr>
          <a:lstStyle>
            <a:lvl1pPr>
              <a:buFontTx/>
              <a:buNone/>
              <a:defRPr sz="120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>
              <a:defRPr/>
            </a:pPr>
            <a:r>
              <a:rPr lang="en-US"/>
              <a:t>References</a:t>
            </a:r>
            <a:endParaRPr/>
          </a:p>
        </p:txBody>
      </p:sp>
      <p:sp>
        <p:nvSpPr>
          <p:cNvPr id="9" name="Parallelogram 10"/>
          <p:cNvSpPr/>
          <p:nvPr userDrawn="1"/>
        </p:nvSpPr>
        <p:spPr bwMode="auto">
          <a:xfrm>
            <a:off x="528725" y="908721"/>
            <a:ext cx="11231904" cy="45719"/>
          </a:xfrm>
          <a:prstGeom prst="parallelogram">
            <a:avLst>
              <a:gd name="adj" fmla="val 162471"/>
            </a:avLst>
          </a:prstGeom>
          <a:solidFill>
            <a:srgbClr val="81B8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52085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2181663"/>
            <a:ext cx="3360000" cy="2494674"/>
          </a:xfrm>
          <a:prstGeom prst="rect">
            <a:avLst/>
          </a:prstGeom>
        </p:spPr>
      </p:pic>
      <p:pic>
        <p:nvPicPr>
          <p:cNvPr id="3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2181663"/>
            <a:ext cx="336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6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390879"/>
            <a:ext cx="10969139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62" y="2663939"/>
            <a:ext cx="2060876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31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2169000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53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5279254" y="2765965"/>
            <a:ext cx="1629261" cy="1261931"/>
          </a:xfrm>
          <a:prstGeom prst="rect">
            <a:avLst/>
          </a:prstGeom>
        </p:spPr>
      </p:pic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390879"/>
            <a:ext cx="10969139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24502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18-Mar-21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393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5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2577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18-Mar-21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5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5F93-F718-46FF-B410-A60118FB7694}" type="datetimeFigureOut">
              <a:rPr lang="en-US" smtClean="0"/>
              <a:t>18-Mar-21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2ECB-9AD8-4E4A-91CA-781541AC4D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65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18-Mar-21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67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101967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5101967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269778"/>
            <a:ext cx="5389033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18-Mar-21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00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18-Mar-21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8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18-Mar-21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55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18-Mar-21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79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390879"/>
            <a:ext cx="10969139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62" y="2663939"/>
            <a:ext cx="2060876" cy="153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34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18-Mar-21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7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2181663"/>
            <a:ext cx="336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04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 l="12223" t="36872" r="14084" b="37454"/>
          <a:stretch/>
        </p:blipFill>
        <p:spPr bwMode="auto">
          <a:xfrm>
            <a:off x="6864083" y="197198"/>
            <a:ext cx="5023391" cy="927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914400" y="1988841"/>
            <a:ext cx="10363200" cy="1470025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81B826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1828800" y="3717033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608501" y="5733256"/>
            <a:ext cx="1247721" cy="92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73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 l="12341" t="34770" r="9715" b="37266"/>
          <a:stretch/>
        </p:blipFill>
        <p:spPr bwMode="auto">
          <a:xfrm>
            <a:off x="10032438" y="6322241"/>
            <a:ext cx="1920213" cy="3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000539" y="-8"/>
            <a:ext cx="10190923" cy="980736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993643" y="1340769"/>
            <a:ext cx="10204715" cy="4525963"/>
          </a:xfrm>
        </p:spPr>
        <p:txBody>
          <a:bodyPr/>
          <a:lstStyle>
            <a:lvl1pPr marL="342900" indent="-342900">
              <a:buClr>
                <a:srgbClr val="81B826"/>
              </a:buClr>
              <a:buFont typeface="Arial"/>
              <a:buChar char="•"/>
              <a:defRPr sz="1800"/>
            </a:lvl1pPr>
            <a:lvl2pPr marL="742950" indent="-285750">
              <a:buClr>
                <a:srgbClr val="81B826"/>
              </a:buClr>
              <a:buFont typeface="Wingdings"/>
              <a:buChar char="§"/>
              <a:defRPr sz="1600"/>
            </a:lvl2pPr>
            <a:lvl3pPr marL="1143000" indent="-228600">
              <a:buClr>
                <a:srgbClr val="81B826"/>
              </a:buClr>
              <a:buFont typeface="Wingdings"/>
              <a:buChar char="v"/>
              <a:defRPr sz="1600"/>
            </a:lvl3pPr>
            <a:lvl4pPr>
              <a:buClr>
                <a:srgbClr val="81B826"/>
              </a:buClr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673599" y="6428358"/>
            <a:ext cx="2844800" cy="365125"/>
          </a:xfrm>
        </p:spPr>
        <p:txBody>
          <a:bodyPr/>
          <a:lstStyle/>
          <a:p>
            <a:pPr>
              <a:defRPr/>
            </a:pPr>
            <a:fld id="{DCE4B40A-67BA-4787-801A-16EE65008C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93643" y="6433121"/>
            <a:ext cx="3359149" cy="360363"/>
          </a:xfrm>
        </p:spPr>
        <p:txBody>
          <a:bodyPr>
            <a:noAutofit/>
          </a:bodyPr>
          <a:lstStyle>
            <a:lvl1pPr>
              <a:buFontTx/>
              <a:buNone/>
              <a:defRPr sz="120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>
              <a:defRPr/>
            </a:pPr>
            <a:r>
              <a:rPr lang="en-US"/>
              <a:t>References</a:t>
            </a:r>
            <a:endParaRPr/>
          </a:p>
        </p:txBody>
      </p:sp>
      <p:sp>
        <p:nvSpPr>
          <p:cNvPr id="9" name="Parallelogram 10"/>
          <p:cNvSpPr/>
          <p:nvPr userDrawn="1"/>
        </p:nvSpPr>
        <p:spPr bwMode="auto">
          <a:xfrm>
            <a:off x="528725" y="908721"/>
            <a:ext cx="11231904" cy="45719"/>
          </a:xfrm>
          <a:prstGeom prst="parallelogram">
            <a:avLst>
              <a:gd name="adj" fmla="val 162471"/>
            </a:avLst>
          </a:prstGeom>
          <a:solidFill>
            <a:srgbClr val="81B8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4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5F93-F718-46FF-B410-A60118FB7694}" type="datetimeFigureOut">
              <a:rPr lang="en-US" smtClean="0"/>
              <a:t>18-Mar-21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2ECB-9AD8-4E4A-91CA-781541AC4D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8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 l="12341" t="34770" r="9715" b="37266"/>
          <a:stretch/>
        </p:blipFill>
        <p:spPr bwMode="auto">
          <a:xfrm>
            <a:off x="10032438" y="6322241"/>
            <a:ext cx="1920213" cy="3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000539" y="-8"/>
            <a:ext cx="10190923" cy="980736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4673599" y="6428358"/>
            <a:ext cx="2844800" cy="365125"/>
          </a:xfrm>
        </p:spPr>
        <p:txBody>
          <a:bodyPr/>
          <a:lstStyle/>
          <a:p>
            <a:pPr>
              <a:defRPr/>
            </a:pPr>
            <a:fld id="{DCE4B40A-67BA-4787-801A-16EE65008C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93643" y="6433121"/>
            <a:ext cx="3359149" cy="360363"/>
          </a:xfrm>
        </p:spPr>
        <p:txBody>
          <a:bodyPr>
            <a:noAutofit/>
          </a:bodyPr>
          <a:lstStyle>
            <a:lvl1pPr>
              <a:buFontTx/>
              <a:buNone/>
              <a:defRPr sz="120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>
              <a:defRPr/>
            </a:pPr>
            <a:r>
              <a:rPr lang="en-US"/>
              <a:t>References</a:t>
            </a:r>
            <a:endParaRPr/>
          </a:p>
        </p:txBody>
      </p:sp>
      <p:sp>
        <p:nvSpPr>
          <p:cNvPr id="8" name="Parallelogram 15"/>
          <p:cNvSpPr/>
          <p:nvPr userDrawn="1"/>
        </p:nvSpPr>
        <p:spPr bwMode="auto">
          <a:xfrm>
            <a:off x="528725" y="908721"/>
            <a:ext cx="11231904" cy="45719"/>
          </a:xfrm>
          <a:prstGeom prst="parallelogram">
            <a:avLst>
              <a:gd name="adj" fmla="val 162471"/>
            </a:avLst>
          </a:prstGeom>
          <a:solidFill>
            <a:srgbClr val="81B8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 kern="0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 bwMode="auto">
          <a:xfrm>
            <a:off x="993643" y="1335445"/>
            <a:ext cx="4910336" cy="4531286"/>
          </a:xfrm>
        </p:spPr>
        <p:txBody>
          <a:bodyPr/>
          <a:lstStyle>
            <a:lvl1pPr marL="342900" indent="-342900">
              <a:buClr>
                <a:srgbClr val="81B826"/>
              </a:buClr>
              <a:buFont typeface="Arial"/>
              <a:buChar char="•"/>
              <a:defRPr sz="1800"/>
            </a:lvl1pPr>
            <a:lvl2pPr marL="742950" indent="-285750">
              <a:buClr>
                <a:srgbClr val="81B826"/>
              </a:buClr>
              <a:buFont typeface="Wingdings"/>
              <a:buChar char="§"/>
              <a:defRPr sz="1600"/>
            </a:lvl2pPr>
            <a:lvl3pPr marL="1143000" indent="-228600">
              <a:buClr>
                <a:srgbClr val="81B826"/>
              </a:buClr>
              <a:buFont typeface="Wingdings"/>
              <a:buChar char="v"/>
              <a:defRPr sz="1600"/>
            </a:lvl3pPr>
            <a:lvl4pPr>
              <a:buClr>
                <a:srgbClr val="81B826"/>
              </a:buClr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auto">
          <a:xfrm>
            <a:off x="6281125" y="1335445"/>
            <a:ext cx="4917232" cy="4531286"/>
          </a:xfrm>
        </p:spPr>
        <p:txBody>
          <a:bodyPr/>
          <a:lstStyle>
            <a:lvl1pPr marL="342900" indent="-342900">
              <a:buClr>
                <a:srgbClr val="81B826"/>
              </a:buClr>
              <a:buFont typeface="Arial"/>
              <a:buChar char="•"/>
              <a:defRPr sz="1800"/>
            </a:lvl1pPr>
            <a:lvl2pPr marL="742950" indent="-285750">
              <a:buClr>
                <a:srgbClr val="81B826"/>
              </a:buClr>
              <a:buFont typeface="Wingdings"/>
              <a:buChar char="§"/>
              <a:defRPr sz="1600"/>
            </a:lvl2pPr>
            <a:lvl3pPr marL="1143000" indent="-228600">
              <a:buClr>
                <a:srgbClr val="81B826"/>
              </a:buClr>
              <a:buFont typeface="Wingdings"/>
              <a:buChar char="v"/>
              <a:defRPr sz="1600"/>
            </a:lvl3pPr>
            <a:lvl4pPr>
              <a:buClr>
                <a:srgbClr val="81B826"/>
              </a:buClr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5973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 kern="0">
                <a:solidFill>
                  <a:prstClr val="black"/>
                </a:solidFill>
              </a:rPr>
              <a:t>S. Rothe, CERN   |   EPIC workshop 2019</a:t>
            </a:r>
            <a:endParaRPr lang="en-US" kern="0">
              <a:solidFill>
                <a:prstClr val="black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609602" y="1260000"/>
            <a:ext cx="10968567" cy="5016068"/>
          </a:xfrm>
        </p:spPr>
        <p:txBody>
          <a:bodyPr/>
          <a:lstStyle>
            <a:lvl2pPr>
              <a:defRPr/>
            </a:lvl2pPr>
          </a:lstStyle>
          <a:p>
            <a:pPr lvl="0">
              <a:defRPr/>
            </a:pPr>
            <a:r>
              <a:rPr/>
              <a:t>Slide text first level</a:t>
            </a:r>
          </a:p>
          <a:p>
            <a:pPr lvl="1">
              <a:defRPr/>
            </a:pPr>
            <a:r>
              <a:rPr/>
              <a:t>Slide text second level</a:t>
            </a:r>
          </a:p>
          <a:p>
            <a:pPr lvl="2">
              <a:defRPr/>
            </a:pPr>
            <a:r>
              <a:rPr/>
              <a:t>Slide text third level</a:t>
            </a:r>
          </a:p>
          <a:p>
            <a:pPr lvl="3">
              <a:defRPr/>
            </a:pPr>
            <a:r>
              <a:rPr/>
              <a:t>Slide text fourth level</a:t>
            </a:r>
          </a:p>
          <a:p>
            <a:pPr lvl="4">
              <a:defRPr/>
            </a:pPr>
            <a:r>
              <a:rPr/>
              <a:t>Slide text 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03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EA259C0-4756-4036-8F81-44D5F42A29D4}" type="datetimeFigureOut">
              <a:rPr lang="en-GB" kern="0">
                <a:solidFill>
                  <a:prstClr val="black"/>
                </a:solidFill>
              </a:rPr>
              <a:pPr/>
              <a:t>18/03/2021</a:t>
            </a:fld>
            <a:endParaRPr lang="en-GB" ker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ker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5EDE0-D0FF-4855-8115-DD0AA9221F4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75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016C1-D76B-47AE-BCC9-820ECC421D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51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6497970"/>
            <a:ext cx="4114800" cy="365125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DA222-40C8-41A0-860B-1191D88D3C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80323"/>
            <a:ext cx="2743200" cy="365125"/>
          </a:xfrm>
        </p:spPr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04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1E685-1FDD-4080-8DDD-3097B70A61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49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FB85-E871-40C4-9466-E2DDD1C9FE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88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22110-431F-4427-96D8-DE232C255D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9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FCC4-B76E-46FC-93F6-4786B15DFE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86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A19B-2ABC-452F-8AB0-782FC77F34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3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5F93-F718-46FF-B410-A60118FB7694}" type="datetimeFigureOut">
              <a:rPr lang="en-US" smtClean="0"/>
              <a:t>18-Mar-21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2ECB-9AD8-4E4A-91CA-781541AC4D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36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873-24EA-4E4F-82C9-98AAD7B56E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66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9B1D2-3994-4934-8F1D-7E1D1AC867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354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67C8-522D-441C-ABDE-493A4A395B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92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50F9-D043-422D-A81C-5057F56DFB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4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5F93-F718-46FF-B410-A60118FB7694}" type="datetimeFigureOut">
              <a:rPr lang="en-US" smtClean="0"/>
              <a:t>18-Mar-21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2ECB-9AD8-4E4A-91CA-781541AC4D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1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5F93-F718-46FF-B410-A60118FB7694}" type="datetimeFigureOut">
              <a:rPr lang="en-US" smtClean="0"/>
              <a:t>18-Mar-21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2ECB-9AD8-4E4A-91CA-781541AC4D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1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5F93-F718-46FF-B410-A60118FB7694}" type="datetimeFigureOut">
              <a:rPr lang="en-US" smtClean="0"/>
              <a:t>18-Mar-21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2ECB-9AD8-4E4A-91CA-781541AC4D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5F93-F718-46FF-B410-A60118FB7694}" type="datetimeFigureOut">
              <a:rPr lang="en-US" smtClean="0"/>
              <a:t>18-Mar-21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2ECB-9AD8-4E4A-91CA-781541AC4D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7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5F93-F718-46FF-B410-A60118FB7694}" type="datetimeFigureOut">
              <a:rPr lang="en-US" smtClean="0"/>
              <a:t>18-Mar-21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A2ECB-9AD8-4E4A-91CA-781541AC4D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1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C5F93-F718-46FF-B410-A60118FB7694}" type="datetimeFigureOut">
              <a:rPr lang="en-US" smtClean="0"/>
              <a:t>18-Mar-21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A2ECB-9AD8-4E4A-91CA-781541AC4D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8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69139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18-Mar-21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10" name="Image 9" descr="bande-02.eps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" y="6150798"/>
            <a:ext cx="12619440" cy="70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9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1000539" y="72000"/>
            <a:ext cx="101909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0539" y="1600201"/>
            <a:ext cx="1019092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5075403" y="64482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E4B40A-67BA-4787-801A-16EE65008C21}" type="slidenum">
              <a:rPr lang="en-US" ker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8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hf hdr="0" ftr="0" dt="0"/>
  <p:txStyles>
    <p:titleStyle>
      <a:lvl1pPr algn="ctr" defTabSz="914400">
        <a:spcBef>
          <a:spcPts val="0"/>
        </a:spcBef>
        <a:buNone/>
        <a:defRPr sz="44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Courier New"/>
        <a:buChar char="o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Wingdings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Wingdings"/>
        <a:buChar char="ü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345FC-E614-4D30-B6A0-334F5ED7A9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18-Mar-21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1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microsoft.com/office/2017/06/relationships/model3d" Target="../media/model3d1.glb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microsoft.com/office/2017/06/relationships/model3d" Target="../media/model3d1.glb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microsoft.com/office/2017/06/relationships/model3d" Target="../media/model3d1.glb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microsoft.com/office/2017/06/relationships/model3d" Target="../media/model3d1.glb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microsoft.com/office/2017/06/relationships/model3d" Target="../media/model3d1.glb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28894/overview" TargetMode="External"/><Relationship Id="rId2" Type="http://schemas.openxmlformats.org/officeDocument/2006/relationships/hyperlink" Target="https://indico.cern.ch/event/838820/overview" TargetMode="Externa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b="1" dirty="0"/>
              <a:t>The EPIC proposal @ ISOLDE</a:t>
            </a:r>
            <a:endParaRPr lang="en-US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1066800" y="3602038"/>
            <a:ext cx="10058400" cy="1655762"/>
          </a:xfrm>
        </p:spPr>
        <p:txBody>
          <a:bodyPr/>
          <a:lstStyle/>
          <a:p>
            <a:r>
              <a:rPr lang="en-US" dirty="0" smtClean="0"/>
              <a:t>G. Georgiev</a:t>
            </a:r>
          </a:p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A personal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view and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a collection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of presentation from the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EPIC workshops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49988" y="0"/>
            <a:ext cx="764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>
                <a:solidFill>
                  <a:srgbClr val="0055A0"/>
                </a:solidFill>
              </a:rPr>
              <a:t>Facility Layout (general idea):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227501" y="1279980"/>
            <a:ext cx="5078781" cy="4123470"/>
            <a:chOff x="3703500" y="1279980"/>
            <a:chExt cx="5078781" cy="4123470"/>
          </a:xfrm>
        </p:grpSpPr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>
              <a:off x="3703500" y="1434438"/>
              <a:ext cx="397134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7908551" y="1279980"/>
              <a:ext cx="873730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Experimental stations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>
              <a:off x="4241337" y="5235482"/>
              <a:ext cx="3433505" cy="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Rounded Rectangle 339">
              <a:extLst>
                <a:ext uri="{FF2B5EF4-FFF2-40B4-BE49-F238E27FC236}">
                  <a16:creationId xmlns:a16="http://schemas.microsoft.com/office/drawing/2014/main" xmlns="" id="{4DA4D6F5-1D77-9D43-B8C3-458B93771942}"/>
                </a:ext>
              </a:extLst>
            </p:cNvPr>
            <p:cNvSpPr/>
            <p:nvPr/>
          </p:nvSpPr>
          <p:spPr>
            <a:xfrm>
              <a:off x="7500508" y="5095387"/>
              <a:ext cx="465936" cy="264421"/>
            </a:xfrm>
            <a:prstGeom prst="roundRect">
              <a:avLst/>
            </a:prstGeom>
            <a:solidFill>
              <a:srgbClr val="00B05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7908551" y="5084526"/>
              <a:ext cx="873730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Experimental stations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sp>
          <p:nvSpPr>
            <p:cNvPr id="286" name="Rounded Rectangle 285">
              <a:extLst>
                <a:ext uri="{FF2B5EF4-FFF2-40B4-BE49-F238E27FC236}">
                  <a16:creationId xmlns:a16="http://schemas.microsoft.com/office/drawing/2014/main" xmlns="" id="{4DA4D6F5-1D77-9D43-B8C3-458B93771942}"/>
                </a:ext>
              </a:extLst>
            </p:cNvPr>
            <p:cNvSpPr/>
            <p:nvPr/>
          </p:nvSpPr>
          <p:spPr>
            <a:xfrm>
              <a:off x="7500508" y="1302228"/>
              <a:ext cx="465936" cy="264421"/>
            </a:xfrm>
            <a:prstGeom prst="roundRect">
              <a:avLst/>
            </a:prstGeom>
            <a:solidFill>
              <a:srgbClr val="00B05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63" name="Straight Arrow Connector 362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5989866" y="1434438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4618266" y="1434438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Arrow Connector 364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5989866" y="5235482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4618266" y="5235482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816041" y="733686"/>
            <a:ext cx="999531" cy="5418812"/>
            <a:chOff x="292040" y="733686"/>
            <a:chExt cx="999531" cy="5418812"/>
          </a:xfrm>
        </p:grpSpPr>
        <p:sp>
          <p:nvSpPr>
            <p:cNvPr id="220" name="Rounded Rectangle 219">
              <a:extLst>
                <a:ext uri="{FF2B5EF4-FFF2-40B4-BE49-F238E27FC236}">
                  <a16:creationId xmlns:a16="http://schemas.microsoft.com/office/drawing/2014/main" xmlns="" id="{58B61B46-5EB5-1643-939C-FA290A9F3029}"/>
                </a:ext>
              </a:extLst>
            </p:cNvPr>
            <p:cNvSpPr/>
            <p:nvPr/>
          </p:nvSpPr>
          <p:spPr>
            <a:xfrm>
              <a:off x="522107" y="911285"/>
              <a:ext cx="636542" cy="264421"/>
            </a:xfrm>
            <a:prstGeom prst="roundRect">
              <a:avLst/>
            </a:prstGeom>
            <a:solidFill>
              <a:srgbClr val="7030A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417841" y="733686"/>
              <a:ext cx="873730" cy="1958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Beam dump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sp>
          <p:nvSpPr>
            <p:cNvPr id="185" name="Rounded Rectangle 184">
              <a:extLst>
                <a:ext uri="{FF2B5EF4-FFF2-40B4-BE49-F238E27FC236}">
                  <a16:creationId xmlns:a16="http://schemas.microsoft.com/office/drawing/2014/main" xmlns="" id="{1D78D3F5-5A77-264B-9514-E6F481C06E4E}"/>
                </a:ext>
              </a:extLst>
            </p:cNvPr>
            <p:cNvSpPr/>
            <p:nvPr/>
          </p:nvSpPr>
          <p:spPr>
            <a:xfrm>
              <a:off x="731027" y="1534577"/>
              <a:ext cx="197268" cy="289767"/>
            </a:xfrm>
            <a:prstGeom prst="roundRect">
              <a:avLst/>
            </a:prstGeom>
            <a:solidFill>
              <a:srgbClr val="F6E727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xmlns="" id="{1D78D3F5-5A77-264B-9514-E6F481C06E4E}"/>
                </a:ext>
              </a:extLst>
            </p:cNvPr>
            <p:cNvSpPr/>
            <p:nvPr/>
          </p:nvSpPr>
          <p:spPr>
            <a:xfrm>
              <a:off x="731027" y="2488653"/>
              <a:ext cx="197268" cy="289767"/>
            </a:xfrm>
            <a:prstGeom prst="roundRect">
              <a:avLst/>
            </a:prstGeom>
            <a:solidFill>
              <a:srgbClr val="F6E727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329" y="1179302"/>
              <a:ext cx="0" cy="497319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TextBox 352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292040" y="1527664"/>
              <a:ext cx="519590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Target </a:t>
              </a:r>
            </a:p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01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 rot="16200000">
              <a:off x="333227" y="4017664"/>
              <a:ext cx="761037" cy="1958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Proton beam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sp>
          <p:nvSpPr>
            <p:cNvPr id="375" name="TextBox 374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292040" y="2474074"/>
              <a:ext cx="519590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Target </a:t>
              </a:r>
            </a:p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02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cxnSp>
          <p:nvCxnSpPr>
            <p:cNvPr id="381" name="Straight Arrow Connector 380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329" y="3552248"/>
              <a:ext cx="0" cy="2376541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514480" y="999390"/>
            <a:ext cx="873730" cy="2004908"/>
            <a:chOff x="2990480" y="999390"/>
            <a:chExt cx="873730" cy="2004908"/>
          </a:xfrm>
        </p:grpSpPr>
        <p:sp>
          <p:nvSpPr>
            <p:cNvPr id="229" name="Rounded Rectangle 228">
              <a:extLst>
                <a:ext uri="{FF2B5EF4-FFF2-40B4-BE49-F238E27FC236}">
                  <a16:creationId xmlns:a16="http://schemas.microsoft.com/office/drawing/2014/main" xmlns="" id="{58B61B46-5EB5-1643-939C-FA290A9F3029}"/>
                </a:ext>
              </a:extLst>
            </p:cNvPr>
            <p:cNvSpPr/>
            <p:nvPr/>
          </p:nvSpPr>
          <p:spPr>
            <a:xfrm>
              <a:off x="3170101" y="1295767"/>
              <a:ext cx="533400" cy="264421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0" name="Rounded Rectangle 229">
              <a:extLst>
                <a:ext uri="{FF2B5EF4-FFF2-40B4-BE49-F238E27FC236}">
                  <a16:creationId xmlns:a16="http://schemas.microsoft.com/office/drawing/2014/main" xmlns="" id="{58B61B46-5EB5-1643-939C-FA290A9F3029}"/>
                </a:ext>
              </a:extLst>
            </p:cNvPr>
            <p:cNvSpPr/>
            <p:nvPr/>
          </p:nvSpPr>
          <p:spPr>
            <a:xfrm>
              <a:off x="3170101" y="1774592"/>
              <a:ext cx="533400" cy="264421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2990480" y="999390"/>
              <a:ext cx="873730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Mass separator dipoles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sp>
          <p:nvSpPr>
            <p:cNvPr id="275" name="Rounded Rectangle 274">
              <a:extLst>
                <a:ext uri="{FF2B5EF4-FFF2-40B4-BE49-F238E27FC236}">
                  <a16:creationId xmlns:a16="http://schemas.microsoft.com/office/drawing/2014/main" xmlns="" id="{58B61B46-5EB5-1643-939C-FA290A9F3029}"/>
                </a:ext>
              </a:extLst>
            </p:cNvPr>
            <p:cNvSpPr/>
            <p:nvPr/>
          </p:nvSpPr>
          <p:spPr>
            <a:xfrm>
              <a:off x="3170101" y="2261052"/>
              <a:ext cx="533400" cy="264421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6" name="Rounded Rectangle 275">
              <a:extLst>
                <a:ext uri="{FF2B5EF4-FFF2-40B4-BE49-F238E27FC236}">
                  <a16:creationId xmlns:a16="http://schemas.microsoft.com/office/drawing/2014/main" xmlns="" id="{58B61B46-5EB5-1643-939C-FA290A9F3029}"/>
                </a:ext>
              </a:extLst>
            </p:cNvPr>
            <p:cNvSpPr/>
            <p:nvPr/>
          </p:nvSpPr>
          <p:spPr>
            <a:xfrm>
              <a:off x="3170101" y="2739877"/>
              <a:ext cx="533400" cy="264421"/>
            </a:xfrm>
            <a:prstGeom prst="roundRect">
              <a:avLst/>
            </a:prstGeom>
            <a:solidFill>
              <a:schemeClr val="tx1">
                <a:alpha val="15000"/>
              </a:schemeClr>
            </a:solidFill>
            <a:ln w="9525">
              <a:solidFill>
                <a:schemeClr val="accent1">
                  <a:lumMod val="10000"/>
                  <a:alpha val="15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52295" y="1117166"/>
            <a:ext cx="2241806" cy="1757426"/>
            <a:chOff x="928295" y="1117166"/>
            <a:chExt cx="2241806" cy="1757426"/>
          </a:xfrm>
        </p:grpSpPr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  <a:endCxn id="229" idx="1"/>
            </p:cNvCxnSpPr>
            <p:nvPr/>
          </p:nvCxnSpPr>
          <p:spPr>
            <a:xfrm>
              <a:off x="2209800" y="1420897"/>
              <a:ext cx="960301" cy="7081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  <a:endCxn id="230" idx="1"/>
            </p:cNvCxnSpPr>
            <p:nvPr/>
          </p:nvCxnSpPr>
          <p:spPr>
            <a:xfrm>
              <a:off x="2209800" y="1896675"/>
              <a:ext cx="960301" cy="10128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  <a:endCxn id="275" idx="1"/>
            </p:cNvCxnSpPr>
            <p:nvPr/>
          </p:nvCxnSpPr>
          <p:spPr>
            <a:xfrm>
              <a:off x="2209800" y="2386182"/>
              <a:ext cx="960301" cy="7081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  <a:endCxn id="276" idx="1"/>
            </p:cNvCxnSpPr>
            <p:nvPr/>
          </p:nvCxnSpPr>
          <p:spPr>
            <a:xfrm>
              <a:off x="2209800" y="2861960"/>
              <a:ext cx="960301" cy="10128"/>
            </a:xfrm>
            <a:prstGeom prst="line">
              <a:avLst/>
            </a:prstGeom>
            <a:ln w="12700">
              <a:solidFill>
                <a:srgbClr val="FF0000">
                  <a:alpha val="15000"/>
                </a:srgbClr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Rounded Rectangle 272">
              <a:extLst>
                <a:ext uri="{FF2B5EF4-FFF2-40B4-BE49-F238E27FC236}">
                  <a16:creationId xmlns:a16="http://schemas.microsoft.com/office/drawing/2014/main" xmlns="" id="{59F446DC-76FE-8F45-9DC4-35810F0D1BA4}"/>
                </a:ext>
              </a:extLst>
            </p:cNvPr>
            <p:cNvSpPr/>
            <p:nvPr/>
          </p:nvSpPr>
          <p:spPr>
            <a:xfrm flipV="1">
              <a:off x="1371553" y="2499860"/>
              <a:ext cx="332378" cy="57301"/>
            </a:xfrm>
            <a:prstGeom prst="roundRect">
              <a:avLst/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4" name="Rounded Rectangle 273">
              <a:extLst>
                <a:ext uri="{FF2B5EF4-FFF2-40B4-BE49-F238E27FC236}">
                  <a16:creationId xmlns:a16="http://schemas.microsoft.com/office/drawing/2014/main" xmlns="" id="{59F446DC-76FE-8F45-9DC4-35810F0D1BA4}"/>
                </a:ext>
              </a:extLst>
            </p:cNvPr>
            <p:cNvSpPr/>
            <p:nvPr/>
          </p:nvSpPr>
          <p:spPr>
            <a:xfrm flipV="1">
              <a:off x="1364730" y="2732327"/>
              <a:ext cx="339201" cy="47733"/>
            </a:xfrm>
            <a:prstGeom prst="roundRect">
              <a:avLst/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>
              <a:off x="928295" y="2639758"/>
              <a:ext cx="635478" cy="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034" y="2386182"/>
              <a:ext cx="647846" cy="253576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>
              <a:off x="1573778" y="2638304"/>
              <a:ext cx="642843" cy="224354"/>
            </a:xfrm>
            <a:prstGeom prst="line">
              <a:avLst/>
            </a:prstGeom>
            <a:ln w="12700">
              <a:solidFill>
                <a:srgbClr val="FF0000">
                  <a:alpha val="15000"/>
                </a:srgbClr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Arrow Connector 368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2893658" y="2386182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2893658" y="2874592"/>
              <a:ext cx="193644" cy="0"/>
            </a:xfrm>
            <a:prstGeom prst="straightConnector1">
              <a:avLst/>
            </a:prstGeom>
            <a:ln w="12700">
              <a:solidFill>
                <a:srgbClr val="FF0000">
                  <a:alpha val="15000"/>
                </a:srgbClr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Arrow Connector 400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1246034" y="2637505"/>
              <a:ext cx="45537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Rounded Rectangle 221">
              <a:extLst>
                <a:ext uri="{FF2B5EF4-FFF2-40B4-BE49-F238E27FC236}">
                  <a16:creationId xmlns:a16="http://schemas.microsoft.com/office/drawing/2014/main" xmlns="" id="{59F446DC-76FE-8F45-9DC4-35810F0D1BA4}"/>
                </a:ext>
              </a:extLst>
            </p:cNvPr>
            <p:cNvSpPr/>
            <p:nvPr/>
          </p:nvSpPr>
          <p:spPr>
            <a:xfrm flipV="1">
              <a:off x="1371553" y="1534575"/>
              <a:ext cx="332378" cy="57301"/>
            </a:xfrm>
            <a:prstGeom prst="roundRect">
              <a:avLst/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3" name="Rounded Rectangle 222">
              <a:extLst>
                <a:ext uri="{FF2B5EF4-FFF2-40B4-BE49-F238E27FC236}">
                  <a16:creationId xmlns:a16="http://schemas.microsoft.com/office/drawing/2014/main" xmlns="" id="{59F446DC-76FE-8F45-9DC4-35810F0D1BA4}"/>
                </a:ext>
              </a:extLst>
            </p:cNvPr>
            <p:cNvSpPr/>
            <p:nvPr/>
          </p:nvSpPr>
          <p:spPr>
            <a:xfrm flipV="1">
              <a:off x="1364730" y="1767042"/>
              <a:ext cx="339201" cy="47733"/>
            </a:xfrm>
            <a:prstGeom prst="roundRect">
              <a:avLst/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1109592" y="1243077"/>
              <a:ext cx="873730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Time separator kickers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>
              <a:off x="928295" y="1674473"/>
              <a:ext cx="635478" cy="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034" y="1420897"/>
              <a:ext cx="647846" cy="253576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>
              <a:off x="1573778" y="1673019"/>
              <a:ext cx="642843" cy="224354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2893658" y="1420897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2893658" y="1907104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Arrow Connector 402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1246034" y="1667246"/>
              <a:ext cx="45537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TextBox 407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2067993" y="1117166"/>
              <a:ext cx="873730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Slow released isotopes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2081416" y="1598562"/>
              <a:ext cx="873730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Fast released isotopes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49606" y="3117020"/>
            <a:ext cx="3576440" cy="3035479"/>
            <a:chOff x="825606" y="3117019"/>
            <a:chExt cx="3576440" cy="3035479"/>
          </a:xfrm>
        </p:grpSpPr>
        <p:sp>
          <p:nvSpPr>
            <p:cNvPr id="376" name="TextBox 375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825606" y="3911117"/>
              <a:ext cx="519590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Target </a:t>
              </a:r>
            </a:p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03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sp>
          <p:nvSpPr>
            <p:cNvPr id="377" name="TextBox 376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825606" y="4857527"/>
              <a:ext cx="519590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Target </a:t>
              </a:r>
            </a:p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04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955677" y="3117019"/>
              <a:ext cx="3446369" cy="3035479"/>
              <a:chOff x="955677" y="3117019"/>
              <a:chExt cx="3446369" cy="3035479"/>
            </a:xfrm>
          </p:grpSpPr>
          <p:sp>
            <p:nvSpPr>
              <p:cNvPr id="311" name="Rounded Rectangle 310">
                <a:extLst>
                  <a:ext uri="{FF2B5EF4-FFF2-40B4-BE49-F238E27FC236}">
                    <a16:creationId xmlns:a16="http://schemas.microsoft.com/office/drawing/2014/main" xmlns="" id="{58B61B46-5EB5-1643-939C-FA290A9F3029}"/>
                  </a:ext>
                </a:extLst>
              </p:cNvPr>
              <p:cNvSpPr/>
              <p:nvPr/>
            </p:nvSpPr>
            <p:spPr>
              <a:xfrm>
                <a:off x="3707937" y="3662790"/>
                <a:ext cx="533400" cy="264421"/>
              </a:xfrm>
              <a:prstGeom prst="roundRect">
                <a:avLst/>
              </a:prstGeom>
              <a:solidFill>
                <a:schemeClr val="tx1">
                  <a:alpha val="15000"/>
                </a:schemeClr>
              </a:solidFill>
              <a:ln w="9525">
                <a:solidFill>
                  <a:schemeClr val="accent1">
                    <a:lumMod val="10000"/>
                    <a:alpha val="15000"/>
                  </a:scheme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8" name="Rounded Rectangle 287">
                <a:extLst>
                  <a:ext uri="{FF2B5EF4-FFF2-40B4-BE49-F238E27FC236}">
                    <a16:creationId xmlns:a16="http://schemas.microsoft.com/office/drawing/2014/main" xmlns="" id="{1D78D3F5-5A77-264B-9514-E6F481C06E4E}"/>
                  </a:ext>
                </a:extLst>
              </p:cNvPr>
              <p:cNvSpPr/>
              <p:nvPr/>
            </p:nvSpPr>
            <p:spPr>
              <a:xfrm>
                <a:off x="1268863" y="3911119"/>
                <a:ext cx="197268" cy="289767"/>
              </a:xfrm>
              <a:prstGeom prst="roundRect">
                <a:avLst/>
              </a:prstGeom>
              <a:solidFill>
                <a:srgbClr val="F6E727"/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9" name="Rounded Rectangle 288">
                <a:extLst>
                  <a:ext uri="{FF2B5EF4-FFF2-40B4-BE49-F238E27FC236}">
                    <a16:creationId xmlns:a16="http://schemas.microsoft.com/office/drawing/2014/main" xmlns="" id="{1D78D3F5-5A77-264B-9514-E6F481C06E4E}"/>
                  </a:ext>
                </a:extLst>
              </p:cNvPr>
              <p:cNvSpPr/>
              <p:nvPr/>
            </p:nvSpPr>
            <p:spPr>
              <a:xfrm>
                <a:off x="1268863" y="4865195"/>
                <a:ext cx="197268" cy="289767"/>
              </a:xfrm>
              <a:prstGeom prst="roundRect">
                <a:avLst/>
              </a:prstGeom>
              <a:solidFill>
                <a:srgbClr val="F6E727"/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90" name="Straight Arrow Connector 289">
                <a:extLst>
                  <a:ext uri="{FF2B5EF4-FFF2-40B4-BE49-F238E27FC236}">
                    <a16:creationId xmlns:a16="http://schemas.microsoft.com/office/drawing/2014/main" xmlns="" id="{7FED122B-744A-824C-9F54-011A50811C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9165" y="3555844"/>
                <a:ext cx="0" cy="259665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lg" len="lg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Rounded Rectangle 290">
                <a:extLst>
                  <a:ext uri="{FF2B5EF4-FFF2-40B4-BE49-F238E27FC236}">
                    <a16:creationId xmlns:a16="http://schemas.microsoft.com/office/drawing/2014/main" xmlns="" id="{58B61B46-5EB5-1643-939C-FA290A9F3029}"/>
                  </a:ext>
                </a:extLst>
              </p:cNvPr>
              <p:cNvSpPr/>
              <p:nvPr/>
            </p:nvSpPr>
            <p:spPr>
              <a:xfrm>
                <a:off x="1059943" y="3287827"/>
                <a:ext cx="636542" cy="264421"/>
              </a:xfrm>
              <a:prstGeom prst="roundRect">
                <a:avLst/>
              </a:prstGeom>
              <a:solidFill>
                <a:srgbClr val="7030A0"/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2" name="Rounded Rectangle 291">
                <a:extLst>
                  <a:ext uri="{FF2B5EF4-FFF2-40B4-BE49-F238E27FC236}">
                    <a16:creationId xmlns:a16="http://schemas.microsoft.com/office/drawing/2014/main" xmlns="" id="{59F446DC-76FE-8F45-9DC4-35810F0D1BA4}"/>
                  </a:ext>
                </a:extLst>
              </p:cNvPr>
              <p:cNvSpPr/>
              <p:nvPr/>
            </p:nvSpPr>
            <p:spPr>
              <a:xfrm flipV="1">
                <a:off x="1909389" y="3911117"/>
                <a:ext cx="332378" cy="57301"/>
              </a:xfrm>
              <a:prstGeom prst="roundRect">
                <a:avLst/>
              </a:prstGeom>
              <a:solidFill>
                <a:srgbClr val="FFC000"/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3" name="Rounded Rectangle 292">
                <a:extLst>
                  <a:ext uri="{FF2B5EF4-FFF2-40B4-BE49-F238E27FC236}">
                    <a16:creationId xmlns:a16="http://schemas.microsoft.com/office/drawing/2014/main" xmlns="" id="{59F446DC-76FE-8F45-9DC4-35810F0D1BA4}"/>
                  </a:ext>
                </a:extLst>
              </p:cNvPr>
              <p:cNvSpPr/>
              <p:nvPr/>
            </p:nvSpPr>
            <p:spPr>
              <a:xfrm flipV="1">
                <a:off x="1902566" y="4143584"/>
                <a:ext cx="339201" cy="47733"/>
              </a:xfrm>
              <a:prstGeom prst="roundRect">
                <a:avLst/>
              </a:prstGeom>
              <a:solidFill>
                <a:srgbClr val="FFC000"/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xmlns="" id="{4AFD4351-8C8A-3949-BFAC-7048CCFC961A}"/>
                  </a:ext>
                </a:extLst>
              </p:cNvPr>
              <p:cNvSpPr txBox="1"/>
              <p:nvPr/>
            </p:nvSpPr>
            <p:spPr>
              <a:xfrm>
                <a:off x="3528316" y="5403725"/>
                <a:ext cx="873730" cy="3189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4D4D4D">
                        <a:lumMod val="50000"/>
                      </a:srgbClr>
                    </a:solidFill>
                  </a:rPr>
                  <a:t>Mass separator dipoles</a:t>
                </a:r>
                <a:endParaRPr lang="en-GB" sz="800" dirty="0">
                  <a:solidFill>
                    <a:srgbClr val="4D4D4D">
                      <a:lumMod val="50000"/>
                    </a:srgbClr>
                  </a:solidFill>
                </a:endParaRPr>
              </a:p>
            </p:txBody>
          </p: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xmlns="" id="{4AFD4351-8C8A-3949-BFAC-7048CCFC961A}"/>
                  </a:ext>
                </a:extLst>
              </p:cNvPr>
              <p:cNvSpPr txBox="1"/>
              <p:nvPr/>
            </p:nvSpPr>
            <p:spPr>
              <a:xfrm>
                <a:off x="1647428" y="3619619"/>
                <a:ext cx="873730" cy="3189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4D4D4D">
                        <a:lumMod val="50000"/>
                      </a:srgbClr>
                    </a:solidFill>
                  </a:rPr>
                  <a:t>Time separator kickers</a:t>
                </a:r>
                <a:endParaRPr lang="en-GB" sz="800" dirty="0">
                  <a:solidFill>
                    <a:srgbClr val="4D4D4D">
                      <a:lumMod val="50000"/>
                    </a:srgbClr>
                  </a:solidFill>
                </a:endParaRPr>
              </a:p>
            </p:txBody>
          </p:sp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xmlns="" id="{4AFD4351-8C8A-3949-BFAC-7048CCFC961A}"/>
                  </a:ext>
                </a:extLst>
              </p:cNvPr>
              <p:cNvSpPr txBox="1"/>
              <p:nvPr/>
            </p:nvSpPr>
            <p:spPr>
              <a:xfrm>
                <a:off x="955677" y="3117019"/>
                <a:ext cx="873730" cy="195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4D4D4D">
                        <a:lumMod val="50000"/>
                      </a:srgbClr>
                    </a:solidFill>
                  </a:rPr>
                  <a:t>Beam dump</a:t>
                </a:r>
                <a:endParaRPr lang="en-GB" sz="800" dirty="0">
                  <a:solidFill>
                    <a:srgbClr val="4D4D4D">
                      <a:lumMod val="50000"/>
                    </a:srgbClr>
                  </a:solidFill>
                </a:endParaRPr>
              </a:p>
            </p:txBody>
          </p: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xmlns="" id="{233CACC3-D142-044B-A7C7-9FC0F3BFB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6131" y="4051015"/>
                <a:ext cx="63547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xmlns="" id="{233CACC3-D142-044B-A7C7-9FC0F3BFB2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6870" y="3797439"/>
                <a:ext cx="647846" cy="253576"/>
              </a:xfrm>
              <a:prstGeom prst="line">
                <a:avLst/>
              </a:prstGeom>
              <a:ln w="12700">
                <a:solidFill>
                  <a:srgbClr val="FF0000">
                    <a:alpha val="15000"/>
                  </a:srgb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xmlns="" id="{233CACC3-D142-044B-A7C7-9FC0F3BFB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1614" y="4049561"/>
                <a:ext cx="642843" cy="22435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xmlns="" id="{233CACC3-D142-044B-A7C7-9FC0F3BFB23D}"/>
                  </a:ext>
                </a:extLst>
              </p:cNvPr>
              <p:cNvCxnSpPr>
                <a:cxnSpLocks/>
                <a:endCxn id="311" idx="1"/>
              </p:cNvCxnSpPr>
              <p:nvPr/>
            </p:nvCxnSpPr>
            <p:spPr>
              <a:xfrm flipV="1">
                <a:off x="2747636" y="3795001"/>
                <a:ext cx="960301" cy="2438"/>
              </a:xfrm>
              <a:prstGeom prst="line">
                <a:avLst/>
              </a:prstGeom>
              <a:ln w="12700">
                <a:solidFill>
                  <a:srgbClr val="FF0000">
                    <a:alpha val="15000"/>
                  </a:srgb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xmlns="" id="{233CACC3-D142-044B-A7C7-9FC0F3BFB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7636" y="4273217"/>
                <a:ext cx="108568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" name="Rounded Rectangle 307">
                <a:extLst>
                  <a:ext uri="{FF2B5EF4-FFF2-40B4-BE49-F238E27FC236}">
                    <a16:creationId xmlns:a16="http://schemas.microsoft.com/office/drawing/2014/main" xmlns="" id="{59F446DC-76FE-8F45-9DC4-35810F0D1BA4}"/>
                  </a:ext>
                </a:extLst>
              </p:cNvPr>
              <p:cNvSpPr/>
              <p:nvPr/>
            </p:nvSpPr>
            <p:spPr>
              <a:xfrm flipV="1">
                <a:off x="1909389" y="4876402"/>
                <a:ext cx="332378" cy="57301"/>
              </a:xfrm>
              <a:prstGeom prst="roundRect">
                <a:avLst/>
              </a:prstGeom>
              <a:solidFill>
                <a:srgbClr val="FFC000"/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9" name="Rounded Rectangle 308">
                <a:extLst>
                  <a:ext uri="{FF2B5EF4-FFF2-40B4-BE49-F238E27FC236}">
                    <a16:creationId xmlns:a16="http://schemas.microsoft.com/office/drawing/2014/main" xmlns="" id="{59F446DC-76FE-8F45-9DC4-35810F0D1BA4}"/>
                  </a:ext>
                </a:extLst>
              </p:cNvPr>
              <p:cNvSpPr/>
              <p:nvPr/>
            </p:nvSpPr>
            <p:spPr>
              <a:xfrm flipV="1">
                <a:off x="1902566" y="5108869"/>
                <a:ext cx="339201" cy="47733"/>
              </a:xfrm>
              <a:prstGeom prst="roundRect">
                <a:avLst/>
              </a:prstGeom>
              <a:solidFill>
                <a:srgbClr val="FFC000"/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xmlns="" id="{233CACC3-D142-044B-A7C7-9FC0F3BFB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6131" y="5016300"/>
                <a:ext cx="63547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xmlns="" id="{233CACC3-D142-044B-A7C7-9FC0F3BFB2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6870" y="4762724"/>
                <a:ext cx="647846" cy="25357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xmlns="" id="{233CACC3-D142-044B-A7C7-9FC0F3BFB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1614" y="5014846"/>
                <a:ext cx="642843" cy="22435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xmlns="" id="{233CACC3-D142-044B-A7C7-9FC0F3BFB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7636" y="4762724"/>
                <a:ext cx="118251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xmlns="" id="{233CACC3-D142-044B-A7C7-9FC0F3BFB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7636" y="5238502"/>
                <a:ext cx="1085688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Arrow Connector 370">
                <a:extLst>
                  <a:ext uri="{FF2B5EF4-FFF2-40B4-BE49-F238E27FC236}">
                    <a16:creationId xmlns:a16="http://schemas.microsoft.com/office/drawing/2014/main" xmlns="" id="{7FED122B-744A-824C-9F54-011A50811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0198" y="3796712"/>
                <a:ext cx="193644" cy="0"/>
              </a:xfrm>
              <a:prstGeom prst="straightConnector1">
                <a:avLst/>
              </a:prstGeom>
              <a:ln w="12700">
                <a:solidFill>
                  <a:srgbClr val="FF0000">
                    <a:alpha val="15000"/>
                  </a:srgbClr>
                </a:solidFill>
                <a:headEnd type="none" w="lg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Arrow Connector 371">
                <a:extLst>
                  <a:ext uri="{FF2B5EF4-FFF2-40B4-BE49-F238E27FC236}">
                    <a16:creationId xmlns:a16="http://schemas.microsoft.com/office/drawing/2014/main" xmlns="" id="{7FED122B-744A-824C-9F54-011A50811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0198" y="4272048"/>
                <a:ext cx="193644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lg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Arrow Connector 372">
                <a:extLst>
                  <a:ext uri="{FF2B5EF4-FFF2-40B4-BE49-F238E27FC236}">
                    <a16:creationId xmlns:a16="http://schemas.microsoft.com/office/drawing/2014/main" xmlns="" id="{7FED122B-744A-824C-9F54-011A50811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0198" y="4761997"/>
                <a:ext cx="193644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lg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Arrow Connector 373">
                <a:extLst>
                  <a:ext uri="{FF2B5EF4-FFF2-40B4-BE49-F238E27FC236}">
                    <a16:creationId xmlns:a16="http://schemas.microsoft.com/office/drawing/2014/main" xmlns="" id="{7FED122B-744A-824C-9F54-011A50811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8316" y="5237333"/>
                <a:ext cx="55526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lg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xmlns="" id="{4AFD4351-8C8A-3949-BFAC-7048CCFC961A}"/>
                  </a:ext>
                </a:extLst>
              </p:cNvPr>
              <p:cNvSpPr txBox="1"/>
              <p:nvPr/>
            </p:nvSpPr>
            <p:spPr>
              <a:xfrm rot="16200000">
                <a:off x="866771" y="5642420"/>
                <a:ext cx="761037" cy="195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4D4D4D">
                        <a:lumMod val="50000"/>
                      </a:srgbClr>
                    </a:solidFill>
                  </a:rPr>
                  <a:t>Proton beam</a:t>
                </a:r>
                <a:endParaRPr lang="en-GB" sz="800" dirty="0">
                  <a:solidFill>
                    <a:srgbClr val="4D4D4D">
                      <a:lumMod val="50000"/>
                    </a:srgbClr>
                  </a:solidFill>
                </a:endParaRPr>
              </a:p>
            </p:txBody>
          </p:sp>
          <p:cxnSp>
            <p:nvCxnSpPr>
              <p:cNvPr id="404" name="Straight Arrow Connector 403">
                <a:extLst>
                  <a:ext uri="{FF2B5EF4-FFF2-40B4-BE49-F238E27FC236}">
                    <a16:creationId xmlns:a16="http://schemas.microsoft.com/office/drawing/2014/main" xmlns="" id="{7FED122B-744A-824C-9F54-011A50811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33" y="5019820"/>
                <a:ext cx="45537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lg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Arrow Connector 404">
                <a:extLst>
                  <a:ext uri="{FF2B5EF4-FFF2-40B4-BE49-F238E27FC236}">
                    <a16:creationId xmlns:a16="http://schemas.microsoft.com/office/drawing/2014/main" xmlns="" id="{7FED122B-744A-824C-9F54-011A50811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33" y="4049561"/>
                <a:ext cx="45537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lg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Rounded Rectangle 293">
                <a:extLst>
                  <a:ext uri="{FF2B5EF4-FFF2-40B4-BE49-F238E27FC236}">
                    <a16:creationId xmlns:a16="http://schemas.microsoft.com/office/drawing/2014/main" xmlns="" id="{58B61B46-5EB5-1643-939C-FA290A9F3029}"/>
                  </a:ext>
                </a:extLst>
              </p:cNvPr>
              <p:cNvSpPr/>
              <p:nvPr/>
            </p:nvSpPr>
            <p:spPr>
              <a:xfrm>
                <a:off x="3707937" y="5118295"/>
                <a:ext cx="533400" cy="264421"/>
              </a:xfrm>
              <a:prstGeom prst="roundRect">
                <a:avLst/>
              </a:prstGeom>
              <a:solidFill>
                <a:schemeClr val="tx1"/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5" name="Rounded Rectangle 294">
                <a:extLst>
                  <a:ext uri="{FF2B5EF4-FFF2-40B4-BE49-F238E27FC236}">
                    <a16:creationId xmlns:a16="http://schemas.microsoft.com/office/drawing/2014/main" xmlns="" id="{58B61B46-5EB5-1643-939C-FA290A9F3029}"/>
                  </a:ext>
                </a:extLst>
              </p:cNvPr>
              <p:cNvSpPr/>
              <p:nvPr/>
            </p:nvSpPr>
            <p:spPr>
              <a:xfrm>
                <a:off x="3707937" y="4151134"/>
                <a:ext cx="533400" cy="264421"/>
              </a:xfrm>
              <a:prstGeom prst="roundRect">
                <a:avLst/>
              </a:prstGeom>
              <a:solidFill>
                <a:schemeClr val="tx1"/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0" name="Rounded Rectangle 309">
                <a:extLst>
                  <a:ext uri="{FF2B5EF4-FFF2-40B4-BE49-F238E27FC236}">
                    <a16:creationId xmlns:a16="http://schemas.microsoft.com/office/drawing/2014/main" xmlns="" id="{58B61B46-5EB5-1643-939C-FA290A9F3029}"/>
                  </a:ext>
                </a:extLst>
              </p:cNvPr>
              <p:cNvSpPr/>
              <p:nvPr/>
            </p:nvSpPr>
            <p:spPr>
              <a:xfrm>
                <a:off x="3707937" y="4637594"/>
                <a:ext cx="533400" cy="264421"/>
              </a:xfrm>
              <a:prstGeom prst="roundRect">
                <a:avLst/>
              </a:prstGeom>
              <a:solidFill>
                <a:schemeClr val="tx1"/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>
                  <a:schemeClr val="accent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5" name="TextBox 424">
                <a:extLst>
                  <a:ext uri="{FF2B5EF4-FFF2-40B4-BE49-F238E27FC236}">
                    <a16:creationId xmlns:a16="http://schemas.microsoft.com/office/drawing/2014/main" xmlns="" id="{4AFD4351-8C8A-3949-BFAC-7048CCFC961A}"/>
                  </a:ext>
                </a:extLst>
              </p:cNvPr>
              <p:cNvSpPr txBox="1"/>
              <p:nvPr/>
            </p:nvSpPr>
            <p:spPr>
              <a:xfrm>
                <a:off x="2625045" y="4927765"/>
                <a:ext cx="873730" cy="3189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4D4D4D">
                        <a:lumMod val="50000"/>
                      </a:srgbClr>
                    </a:solidFill>
                  </a:rPr>
                  <a:t>Slow released isotopes</a:t>
                </a:r>
                <a:endParaRPr lang="en-GB" sz="800" dirty="0">
                  <a:solidFill>
                    <a:srgbClr val="4D4D4D">
                      <a:lumMod val="50000"/>
                    </a:srgbClr>
                  </a:solidFill>
                </a:endParaRPr>
              </a:p>
            </p:txBody>
          </p:sp>
          <p:sp>
            <p:nvSpPr>
              <p:cNvPr id="426" name="TextBox 425">
                <a:extLst>
                  <a:ext uri="{FF2B5EF4-FFF2-40B4-BE49-F238E27FC236}">
                    <a16:creationId xmlns:a16="http://schemas.microsoft.com/office/drawing/2014/main" xmlns="" id="{4AFD4351-8C8A-3949-BFAC-7048CCFC961A}"/>
                  </a:ext>
                </a:extLst>
              </p:cNvPr>
              <p:cNvSpPr txBox="1"/>
              <p:nvPr/>
            </p:nvSpPr>
            <p:spPr>
              <a:xfrm>
                <a:off x="2639847" y="4434884"/>
                <a:ext cx="873730" cy="31892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4D4D4D">
                        <a:lumMod val="50000"/>
                      </a:srgbClr>
                    </a:solidFill>
                  </a:rPr>
                  <a:t>Fast released isotopes</a:t>
                </a:r>
                <a:endParaRPr lang="en-GB" sz="800" dirty="0">
                  <a:solidFill>
                    <a:srgbClr val="4D4D4D">
                      <a:lumMod val="50000"/>
                    </a:srgbClr>
                  </a:solidFill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227500" y="1907104"/>
            <a:ext cx="5114342" cy="2842828"/>
            <a:chOff x="3703500" y="1907104"/>
            <a:chExt cx="5114342" cy="2842828"/>
          </a:xfrm>
        </p:grpSpPr>
        <p:sp>
          <p:nvSpPr>
            <p:cNvPr id="322" name="Rounded Rectangle 321">
              <a:extLst>
                <a:ext uri="{FF2B5EF4-FFF2-40B4-BE49-F238E27FC236}">
                  <a16:creationId xmlns:a16="http://schemas.microsoft.com/office/drawing/2014/main" xmlns="" id="{58B61B46-5EB5-1643-939C-FA290A9F3029}"/>
                </a:ext>
              </a:extLst>
            </p:cNvPr>
            <p:cNvSpPr/>
            <p:nvPr/>
          </p:nvSpPr>
          <p:spPr>
            <a:xfrm>
              <a:off x="5024668" y="2517991"/>
              <a:ext cx="532881" cy="1323662"/>
            </a:xfrm>
            <a:prstGeom prst="roundRect">
              <a:avLst/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4987911" y="2188691"/>
              <a:ext cx="557898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Beam</a:t>
              </a:r>
            </a:p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switchyard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>
              <a:off x="3703500" y="1907104"/>
              <a:ext cx="1320909" cy="788088"/>
            </a:xfrm>
            <a:prstGeom prst="line">
              <a:avLst/>
            </a:prstGeom>
            <a:ln w="9525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>
              <a:off x="3703500" y="2393262"/>
              <a:ext cx="1320909" cy="629362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1336" y="3320207"/>
              <a:ext cx="783073" cy="95301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1077" y="3654015"/>
              <a:ext cx="783332" cy="109591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>
              <a:off x="5557549" y="2709146"/>
              <a:ext cx="211729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Rounded Rectangle 328">
              <a:extLst>
                <a:ext uri="{FF2B5EF4-FFF2-40B4-BE49-F238E27FC236}">
                  <a16:creationId xmlns:a16="http://schemas.microsoft.com/office/drawing/2014/main" xmlns="" id="{4DA4D6F5-1D77-9D43-B8C3-458B93771942}"/>
                </a:ext>
              </a:extLst>
            </p:cNvPr>
            <p:cNvSpPr/>
            <p:nvPr/>
          </p:nvSpPr>
          <p:spPr>
            <a:xfrm>
              <a:off x="5869944" y="2529309"/>
              <a:ext cx="577122" cy="339306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5755829" y="2202913"/>
              <a:ext cx="835263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High-resolution separator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cxnSp>
          <p:nvCxnSpPr>
            <p:cNvPr id="331" name="Straight Connector 330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>
              <a:off x="5557549" y="3016364"/>
              <a:ext cx="211729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>
              <a:off x="5557549" y="3323582"/>
              <a:ext cx="211729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>
              <a:off x="5557549" y="3630799"/>
              <a:ext cx="2117293" cy="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Rounded Rectangle 333">
              <a:extLst>
                <a:ext uri="{FF2B5EF4-FFF2-40B4-BE49-F238E27FC236}">
                  <a16:creationId xmlns:a16="http://schemas.microsoft.com/office/drawing/2014/main" xmlns="" id="{4DA4D6F5-1D77-9D43-B8C3-458B93771942}"/>
                </a:ext>
              </a:extLst>
            </p:cNvPr>
            <p:cNvSpPr/>
            <p:nvPr/>
          </p:nvSpPr>
          <p:spPr>
            <a:xfrm>
              <a:off x="5869944" y="3450962"/>
              <a:ext cx="577122" cy="339306"/>
            </a:xfrm>
            <a:prstGeom prst="roundRect">
              <a:avLst/>
            </a:prstGeom>
            <a:solidFill>
              <a:schemeClr val="tx1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5755829" y="3790942"/>
              <a:ext cx="835263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High-resolution separator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sp>
          <p:nvSpPr>
            <p:cNvPr id="336" name="Rounded Rectangle 335">
              <a:extLst>
                <a:ext uri="{FF2B5EF4-FFF2-40B4-BE49-F238E27FC236}">
                  <a16:creationId xmlns:a16="http://schemas.microsoft.com/office/drawing/2014/main" xmlns="" id="{4DA4D6F5-1D77-9D43-B8C3-458B93771942}"/>
                </a:ext>
              </a:extLst>
            </p:cNvPr>
            <p:cNvSpPr/>
            <p:nvPr/>
          </p:nvSpPr>
          <p:spPr>
            <a:xfrm>
              <a:off x="7536069" y="2567536"/>
              <a:ext cx="465936" cy="264421"/>
            </a:xfrm>
            <a:prstGeom prst="roundRect">
              <a:avLst/>
            </a:prstGeom>
            <a:solidFill>
              <a:srgbClr val="00B05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7" name="Rounded Rectangle 336">
              <a:extLst>
                <a:ext uri="{FF2B5EF4-FFF2-40B4-BE49-F238E27FC236}">
                  <a16:creationId xmlns:a16="http://schemas.microsoft.com/office/drawing/2014/main" xmlns="" id="{4DA4D6F5-1D77-9D43-B8C3-458B93771942}"/>
                </a:ext>
              </a:extLst>
            </p:cNvPr>
            <p:cNvSpPr/>
            <p:nvPr/>
          </p:nvSpPr>
          <p:spPr>
            <a:xfrm>
              <a:off x="7536069" y="2881780"/>
              <a:ext cx="465936" cy="264421"/>
            </a:xfrm>
            <a:prstGeom prst="roundRect">
              <a:avLst/>
            </a:prstGeom>
            <a:solidFill>
              <a:srgbClr val="00B05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8" name="Rounded Rectangle 337">
              <a:extLst>
                <a:ext uri="{FF2B5EF4-FFF2-40B4-BE49-F238E27FC236}">
                  <a16:creationId xmlns:a16="http://schemas.microsoft.com/office/drawing/2014/main" xmlns="" id="{4DA4D6F5-1D77-9D43-B8C3-458B93771942}"/>
                </a:ext>
              </a:extLst>
            </p:cNvPr>
            <p:cNvSpPr/>
            <p:nvPr/>
          </p:nvSpPr>
          <p:spPr>
            <a:xfrm>
              <a:off x="7536069" y="3196024"/>
              <a:ext cx="465936" cy="264421"/>
            </a:xfrm>
            <a:prstGeom prst="roundRect">
              <a:avLst/>
            </a:prstGeom>
            <a:solidFill>
              <a:srgbClr val="00B05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9" name="Rounded Rectangle 338">
              <a:extLst>
                <a:ext uri="{FF2B5EF4-FFF2-40B4-BE49-F238E27FC236}">
                  <a16:creationId xmlns:a16="http://schemas.microsoft.com/office/drawing/2014/main" xmlns="" id="{4DA4D6F5-1D77-9D43-B8C3-458B93771942}"/>
                </a:ext>
              </a:extLst>
            </p:cNvPr>
            <p:cNvSpPr/>
            <p:nvPr/>
          </p:nvSpPr>
          <p:spPr>
            <a:xfrm>
              <a:off x="7536069" y="3510268"/>
              <a:ext cx="465936" cy="264421"/>
            </a:xfrm>
            <a:prstGeom prst="roundRect">
              <a:avLst/>
            </a:prstGeom>
            <a:solidFill>
              <a:srgbClr val="00B05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41" name="Straight Arrow Connector 340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6464572" y="2709978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6464572" y="3016918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6464572" y="3323858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6464572" y="3630799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5562185" y="2709978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5562185" y="3016918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5562185" y="3323858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5562185" y="3630799"/>
              <a:ext cx="193644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TextBox 357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7944112" y="2973718"/>
              <a:ext cx="873730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Experimental stations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cxnSp>
          <p:nvCxnSpPr>
            <p:cNvPr id="386" name="Straight Arrow Connector 385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4770666" y="2542588"/>
              <a:ext cx="41244" cy="2494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Arrow Connector 390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4618266" y="2825897"/>
              <a:ext cx="77127" cy="4271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Arrow Connector 391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9172" y="3556778"/>
              <a:ext cx="56798" cy="6284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Arrow Connector 397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342" y="3887563"/>
              <a:ext cx="56798" cy="62841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xmlns="" id="{4DA4D6F5-1D77-9D43-B8C3-458B93771942}"/>
                </a:ext>
              </a:extLst>
            </p:cNvPr>
            <p:cNvSpPr/>
            <p:nvPr/>
          </p:nvSpPr>
          <p:spPr>
            <a:xfrm>
              <a:off x="6803904" y="3935516"/>
              <a:ext cx="577122" cy="339306"/>
            </a:xfrm>
            <a:prstGeom prst="roundRect">
              <a:avLst/>
            </a:prstGeom>
            <a:solidFill>
              <a:srgbClr val="C00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4AFD4351-8C8A-3949-BFAC-7048CCFC961A}"/>
                </a:ext>
              </a:extLst>
            </p:cNvPr>
            <p:cNvSpPr txBox="1"/>
            <p:nvPr/>
          </p:nvSpPr>
          <p:spPr>
            <a:xfrm>
              <a:off x="6551472" y="4287976"/>
              <a:ext cx="1092826" cy="3189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rgbClr val="4D4D4D">
                      <a:lumMod val="50000"/>
                    </a:srgbClr>
                  </a:solidFill>
                </a:rPr>
                <a:t>Beam characterization lines</a:t>
              </a:r>
              <a:endParaRPr lang="en-GB" sz="800" dirty="0">
                <a:solidFill>
                  <a:srgbClr val="4D4D4D">
                    <a:lumMod val="50000"/>
                  </a:srgbClr>
                </a:solidFill>
              </a:endParaRP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xmlns="" id="{233CACC3-D142-044B-A7C7-9FC0F3BFB2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65" y="2707943"/>
              <a:ext cx="0" cy="1245767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xmlns="" id="{7FED122B-744A-824C-9F54-011A50811C0A}"/>
                </a:ext>
              </a:extLst>
            </p:cNvPr>
            <p:cNvCxnSpPr>
              <a:cxnSpLocks/>
            </p:cNvCxnSpPr>
            <p:nvPr/>
          </p:nvCxnSpPr>
          <p:spPr>
            <a:xfrm>
              <a:off x="7092465" y="3635432"/>
              <a:ext cx="9355" cy="154836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lg" len="lg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1584081" y="6254100"/>
            <a:ext cx="8957765" cy="603900"/>
            <a:chOff x="60080" y="6254100"/>
            <a:chExt cx="8957765" cy="603900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80" y="6254100"/>
              <a:ext cx="591335" cy="58990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3" name="Subtitle 2"/>
            <p:cNvSpPr txBox="1">
              <a:spLocks/>
            </p:cNvSpPr>
            <p:nvPr/>
          </p:nvSpPr>
          <p:spPr>
            <a:xfrm>
              <a:off x="4953000" y="6549361"/>
              <a:ext cx="4064845" cy="3086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100" dirty="0">
                  <a:solidFill>
                    <a:srgbClr val="0055A0"/>
                  </a:solidFill>
                </a:rPr>
                <a:t>J.A. Rodriguez, E. Siesling – EPIC Workshop – 2020/11/25</a:t>
              </a:r>
            </a:p>
          </p:txBody>
        </p:sp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3"/>
            <a:srcRect l="8333" t="32598" r="9167" b="35755"/>
            <a:stretch/>
          </p:blipFill>
          <p:spPr>
            <a:xfrm>
              <a:off x="651415" y="6477000"/>
              <a:ext cx="1400977" cy="379754"/>
            </a:xfrm>
            <a:prstGeom prst="rect">
              <a:avLst/>
            </a:prstGeom>
          </p:spPr>
        </p:pic>
        <p:cxnSp>
          <p:nvCxnSpPr>
            <p:cNvPr id="155" name="Straight Connector 154"/>
            <p:cNvCxnSpPr/>
            <p:nvPr/>
          </p:nvCxnSpPr>
          <p:spPr>
            <a:xfrm>
              <a:off x="762001" y="6477000"/>
              <a:ext cx="8229599" cy="0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851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25" name="3D Model 124" descr="Dark Gray Cylinder">
                <a:extLst>
                  <a:ext uri="{FF2B5EF4-FFF2-40B4-BE49-F238E27FC236}">
                    <a16:creationId xmlns:a16="http://schemas.microsoft.com/office/drawing/2014/main" id="{EFC57E5A-05F8-4C93-B5EE-205FDA9E26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0785622"/>
                  </p:ext>
                </p:extLst>
              </p:nvPr>
            </p:nvGraphicFramePr>
            <p:xfrm rot="15812197">
              <a:off x="9684302" y="4639701"/>
              <a:ext cx="959442" cy="1434414"/>
            </p:xfrm>
            <a:graphic>
              <a:graphicData uri="http://schemas.microsoft.com/office/drawing/2017/model3d">
                <am3d:model3d r:embed="rId2">
                  <am3d:spPr>
                    <a:xfrm rot="15812197">
                      <a:off x="0" y="0"/>
                      <a:ext cx="959442" cy="143441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3372376" ay="-1333761" az="903165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674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5" name="3D Model 124" descr="Dark Gray Cylinder">
                <a:extLst>
                  <a:ext uri="{FF2B5EF4-FFF2-40B4-BE49-F238E27FC236}">
                    <a16:creationId xmlns:a16="http://schemas.microsoft.com/office/drawing/2014/main" xmlns="" id="{EFC57E5A-05F8-4C93-B5EE-205FDA9E26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812197">
                <a:off x="9684302" y="4639701"/>
                <a:ext cx="959442" cy="1434414"/>
              </a:xfrm>
              <a:prstGeom prst="rect">
                <a:avLst/>
              </a:prstGeom>
            </p:spPr>
          </p:pic>
        </mc:Fallback>
      </mc:AlternateContent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77875" y="24236"/>
            <a:ext cx="4410075" cy="71532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89740" y="85591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Cross-section of the Proposed Hall and Underground Area: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56760" y="2271624"/>
            <a:ext cx="531079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15 m ?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 flipV="1">
            <a:off x="9125128" y="3440298"/>
            <a:ext cx="136219" cy="29948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465239" y="3700952"/>
            <a:ext cx="1041915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5 m span crane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 flipH="1">
            <a:off x="6029753" y="3617943"/>
            <a:ext cx="1191447" cy="41125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</p:cNvCxnSpPr>
          <p:nvPr/>
        </p:nvCxnSpPr>
        <p:spPr>
          <a:xfrm flipH="1">
            <a:off x="6870630" y="3672646"/>
            <a:ext cx="326717" cy="35655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061566" y="3406286"/>
            <a:ext cx="750849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Vertical beamlines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F4C317-68A2-4A4F-844C-0576EF6DD562}"/>
              </a:ext>
            </a:extLst>
          </p:cNvPr>
          <p:cNvSpPr txBox="1"/>
          <p:nvPr/>
        </p:nvSpPr>
        <p:spPr>
          <a:xfrm>
            <a:off x="128797" y="2581716"/>
            <a:ext cx="2252209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 Level 0: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Experimental Hall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BE7402-7F71-45C5-9449-53B0ADA1C37D}"/>
              </a:ext>
            </a:extLst>
          </p:cNvPr>
          <p:cNvSpPr txBox="1"/>
          <p:nvPr/>
        </p:nvSpPr>
        <p:spPr>
          <a:xfrm>
            <a:off x="131563" y="3546234"/>
            <a:ext cx="2254178" cy="534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-1: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Beam distribution and purification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ED1AEB-456A-42C2-9482-9360AE7FDCF4}"/>
              </a:ext>
            </a:extLst>
          </p:cNvPr>
          <p:cNvSpPr txBox="1"/>
          <p:nvPr/>
        </p:nvSpPr>
        <p:spPr>
          <a:xfrm>
            <a:off x="128797" y="4234355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-2: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HT/RILIS/CV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3648BA-6381-4151-96FF-54F3AD13C8F7}"/>
              </a:ext>
            </a:extLst>
          </p:cNvPr>
          <p:cNvSpPr txBox="1"/>
          <p:nvPr/>
        </p:nvSpPr>
        <p:spPr>
          <a:xfrm>
            <a:off x="128797" y="4924108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-3: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Target/Separator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97A31AB-A14F-49F7-A980-EA94DD70948F}"/>
              </a:ext>
            </a:extLst>
          </p:cNvPr>
          <p:cNvSpPr/>
          <p:nvPr/>
        </p:nvSpPr>
        <p:spPr>
          <a:xfrm>
            <a:off x="9714037" y="3140765"/>
            <a:ext cx="2101602" cy="254442"/>
          </a:xfrm>
          <a:custGeom>
            <a:avLst/>
            <a:gdLst>
              <a:gd name="connsiteX0" fmla="*/ 34262 w 2101602"/>
              <a:gd name="connsiteY0" fmla="*/ 254442 h 254442"/>
              <a:gd name="connsiteX1" fmla="*/ 1902819 w 2101602"/>
              <a:gd name="connsiteY1" fmla="*/ 238539 h 254442"/>
              <a:gd name="connsiteX2" fmla="*/ 2101602 w 2101602"/>
              <a:gd name="connsiteY2" fmla="*/ 238539 h 254442"/>
              <a:gd name="connsiteX3" fmla="*/ 2101602 w 2101602"/>
              <a:gd name="connsiteY3" fmla="*/ 71562 h 254442"/>
              <a:gd name="connsiteX4" fmla="*/ 1950527 w 2101602"/>
              <a:gd name="connsiteY4" fmla="*/ 71562 h 254442"/>
              <a:gd name="connsiteX5" fmla="*/ 869149 w 2101602"/>
              <a:gd name="connsiteY5" fmla="*/ 87464 h 254442"/>
              <a:gd name="connsiteX6" fmla="*/ 654464 w 2101602"/>
              <a:gd name="connsiteY6" fmla="*/ 87464 h 254442"/>
              <a:gd name="connsiteX7" fmla="*/ 654464 w 2101602"/>
              <a:gd name="connsiteY7" fmla="*/ 87464 h 254442"/>
              <a:gd name="connsiteX8" fmla="*/ 598805 w 2101602"/>
              <a:gd name="connsiteY8" fmla="*/ 47708 h 254442"/>
              <a:gd name="connsiteX9" fmla="*/ 551097 w 2101602"/>
              <a:gd name="connsiteY9" fmla="*/ 0 h 254442"/>
              <a:gd name="connsiteX10" fmla="*/ 463633 w 2101602"/>
              <a:gd name="connsiteY10" fmla="*/ 7951 h 254442"/>
              <a:gd name="connsiteX11" fmla="*/ 376169 w 2101602"/>
              <a:gd name="connsiteY11" fmla="*/ 15903 h 254442"/>
              <a:gd name="connsiteX12" fmla="*/ 368217 w 2101602"/>
              <a:gd name="connsiteY12" fmla="*/ 55659 h 254442"/>
              <a:gd name="connsiteX13" fmla="*/ 328461 w 2101602"/>
              <a:gd name="connsiteY13" fmla="*/ 47708 h 254442"/>
              <a:gd name="connsiteX14" fmla="*/ 280753 w 2101602"/>
              <a:gd name="connsiteY14" fmla="*/ 15903 h 254442"/>
              <a:gd name="connsiteX15" fmla="*/ 193289 w 2101602"/>
              <a:gd name="connsiteY15" fmla="*/ 23854 h 254442"/>
              <a:gd name="connsiteX16" fmla="*/ 169435 w 2101602"/>
              <a:gd name="connsiteY16" fmla="*/ 55659 h 254442"/>
              <a:gd name="connsiteX17" fmla="*/ 145581 w 2101602"/>
              <a:gd name="connsiteY17" fmla="*/ 63610 h 254442"/>
              <a:gd name="connsiteX18" fmla="*/ 121727 w 2101602"/>
              <a:gd name="connsiteY18" fmla="*/ 55659 h 254442"/>
              <a:gd name="connsiteX19" fmla="*/ 74019 w 2101602"/>
              <a:gd name="connsiteY19" fmla="*/ 31805 h 254442"/>
              <a:gd name="connsiteX20" fmla="*/ 2457 w 2101602"/>
              <a:gd name="connsiteY20" fmla="*/ 39756 h 254442"/>
              <a:gd name="connsiteX21" fmla="*/ 10409 w 2101602"/>
              <a:gd name="connsiteY21" fmla="*/ 63610 h 254442"/>
              <a:gd name="connsiteX22" fmla="*/ 26311 w 2101602"/>
              <a:gd name="connsiteY22" fmla="*/ 87464 h 254442"/>
              <a:gd name="connsiteX23" fmla="*/ 42214 w 2101602"/>
              <a:gd name="connsiteY23" fmla="*/ 135172 h 254442"/>
              <a:gd name="connsiteX24" fmla="*/ 34262 w 2101602"/>
              <a:gd name="connsiteY24" fmla="*/ 254442 h 2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1602" h="254442">
                <a:moveTo>
                  <a:pt x="34262" y="254442"/>
                </a:moveTo>
                <a:lnTo>
                  <a:pt x="1902819" y="238539"/>
                </a:lnTo>
                <a:lnTo>
                  <a:pt x="2101602" y="238539"/>
                </a:lnTo>
                <a:lnTo>
                  <a:pt x="2101602" y="71562"/>
                </a:lnTo>
                <a:lnTo>
                  <a:pt x="1950527" y="71562"/>
                </a:lnTo>
                <a:lnTo>
                  <a:pt x="869149" y="87464"/>
                </a:lnTo>
                <a:lnTo>
                  <a:pt x="654464" y="87464"/>
                </a:lnTo>
                <a:lnTo>
                  <a:pt x="654464" y="87464"/>
                </a:lnTo>
                <a:cubicBezTo>
                  <a:pt x="635911" y="74212"/>
                  <a:pt x="616210" y="62435"/>
                  <a:pt x="598805" y="47708"/>
                </a:cubicBezTo>
                <a:cubicBezTo>
                  <a:pt x="581637" y="33181"/>
                  <a:pt x="551097" y="0"/>
                  <a:pt x="551097" y="0"/>
                </a:cubicBezTo>
                <a:cubicBezTo>
                  <a:pt x="503334" y="31843"/>
                  <a:pt x="550431" y="7951"/>
                  <a:pt x="463633" y="7951"/>
                </a:cubicBezTo>
                <a:cubicBezTo>
                  <a:pt x="434358" y="7951"/>
                  <a:pt x="405324" y="13252"/>
                  <a:pt x="376169" y="15903"/>
                </a:cubicBezTo>
                <a:cubicBezTo>
                  <a:pt x="373518" y="29155"/>
                  <a:pt x="379462" y="48163"/>
                  <a:pt x="368217" y="55659"/>
                </a:cubicBezTo>
                <a:cubicBezTo>
                  <a:pt x="356972" y="63155"/>
                  <a:pt x="340764" y="53300"/>
                  <a:pt x="328461" y="47708"/>
                </a:cubicBezTo>
                <a:cubicBezTo>
                  <a:pt x="311062" y="39799"/>
                  <a:pt x="280753" y="15903"/>
                  <a:pt x="280753" y="15903"/>
                </a:cubicBezTo>
                <a:cubicBezTo>
                  <a:pt x="251598" y="18553"/>
                  <a:pt x="220858" y="14008"/>
                  <a:pt x="193289" y="23854"/>
                </a:cubicBezTo>
                <a:cubicBezTo>
                  <a:pt x="180809" y="28311"/>
                  <a:pt x="179616" y="47175"/>
                  <a:pt x="169435" y="55659"/>
                </a:cubicBezTo>
                <a:cubicBezTo>
                  <a:pt x="162996" y="61025"/>
                  <a:pt x="153532" y="60960"/>
                  <a:pt x="145581" y="63610"/>
                </a:cubicBezTo>
                <a:cubicBezTo>
                  <a:pt x="137630" y="60960"/>
                  <a:pt x="129224" y="59407"/>
                  <a:pt x="121727" y="55659"/>
                </a:cubicBezTo>
                <a:cubicBezTo>
                  <a:pt x="60072" y="24831"/>
                  <a:pt x="133976" y="51790"/>
                  <a:pt x="74019" y="31805"/>
                </a:cubicBezTo>
                <a:cubicBezTo>
                  <a:pt x="50165" y="34455"/>
                  <a:pt x="23924" y="29023"/>
                  <a:pt x="2457" y="39756"/>
                </a:cubicBezTo>
                <a:cubicBezTo>
                  <a:pt x="-5040" y="43504"/>
                  <a:pt x="6661" y="56113"/>
                  <a:pt x="10409" y="63610"/>
                </a:cubicBezTo>
                <a:cubicBezTo>
                  <a:pt x="14683" y="72157"/>
                  <a:pt x="22430" y="78731"/>
                  <a:pt x="26311" y="87464"/>
                </a:cubicBezTo>
                <a:cubicBezTo>
                  <a:pt x="33119" y="102782"/>
                  <a:pt x="42214" y="135172"/>
                  <a:pt x="42214" y="135172"/>
                </a:cubicBezTo>
                <a:cubicBezTo>
                  <a:pt x="23797" y="190423"/>
                  <a:pt x="26311" y="166117"/>
                  <a:pt x="34262" y="25444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D4597BD-4F68-41F5-BFFD-FE5F4BB8E079}"/>
              </a:ext>
            </a:extLst>
          </p:cNvPr>
          <p:cNvCxnSpPr/>
          <p:nvPr/>
        </p:nvCxnSpPr>
        <p:spPr>
          <a:xfrm>
            <a:off x="10649832" y="3249547"/>
            <a:ext cx="969960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9F1395AF-01B5-4519-AFEA-3C07F7305A72}"/>
              </a:ext>
            </a:extLst>
          </p:cNvPr>
          <p:cNvCxnSpPr>
            <a:cxnSpLocks/>
          </p:cNvCxnSpPr>
          <p:nvPr/>
        </p:nvCxnSpPr>
        <p:spPr>
          <a:xfrm>
            <a:off x="10407705" y="3243809"/>
            <a:ext cx="16261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90AC6AE-E450-4A67-8A45-85D0E7908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845" y="2654633"/>
            <a:ext cx="319747" cy="517685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9871174" y="1556424"/>
            <a:ext cx="0" cy="1670685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8DCAA60-CA4F-483C-ABFC-CE12ECB9A364}"/>
              </a:ext>
            </a:extLst>
          </p:cNvPr>
          <p:cNvSpPr/>
          <p:nvPr/>
        </p:nvSpPr>
        <p:spPr>
          <a:xfrm>
            <a:off x="9716343" y="3326825"/>
            <a:ext cx="2159455" cy="89529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ECA21D9-C91E-4684-B2F2-1A7CD8A8F837}"/>
              </a:ext>
            </a:extLst>
          </p:cNvPr>
          <p:cNvSpPr/>
          <p:nvPr/>
        </p:nvSpPr>
        <p:spPr>
          <a:xfrm>
            <a:off x="9690183" y="4080602"/>
            <a:ext cx="2180663" cy="127788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D8D39B3-FCA7-4547-96E6-77A345707986}"/>
              </a:ext>
            </a:extLst>
          </p:cNvPr>
          <p:cNvSpPr/>
          <p:nvPr/>
        </p:nvSpPr>
        <p:spPr>
          <a:xfrm>
            <a:off x="9690184" y="3326336"/>
            <a:ext cx="2180666" cy="151741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87E8C18-920D-403C-87E1-715CB32341F3}"/>
              </a:ext>
            </a:extLst>
          </p:cNvPr>
          <p:cNvSpPr/>
          <p:nvPr/>
        </p:nvSpPr>
        <p:spPr>
          <a:xfrm>
            <a:off x="11744612" y="3090342"/>
            <a:ext cx="126238" cy="24197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4C160240-15C8-4219-93F9-71CE8F2DECB5}"/>
              </a:ext>
            </a:extLst>
          </p:cNvPr>
          <p:cNvSpPr/>
          <p:nvPr/>
        </p:nvSpPr>
        <p:spPr>
          <a:xfrm>
            <a:off x="11870846" y="4072650"/>
            <a:ext cx="321154" cy="1537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271B1D5-8586-46AE-B268-EC7212EF6885}"/>
              </a:ext>
            </a:extLst>
          </p:cNvPr>
          <p:cNvSpPr txBox="1"/>
          <p:nvPr/>
        </p:nvSpPr>
        <p:spPr>
          <a:xfrm>
            <a:off x="10700994" y="2723748"/>
            <a:ext cx="83611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Rutherford road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0F103C95-9259-4195-8F9C-47884E0EFA39}"/>
              </a:ext>
            </a:extLst>
          </p:cNvPr>
          <p:cNvSpPr/>
          <p:nvPr/>
        </p:nvSpPr>
        <p:spPr>
          <a:xfrm>
            <a:off x="2751123" y="2575547"/>
            <a:ext cx="709009" cy="73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0173" y="2829810"/>
            <a:ext cx="645681" cy="245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SAS Area</a:t>
            </a:r>
            <a:endParaRPr lang="en-GB" sz="1100" dirty="0">
              <a:solidFill>
                <a:prstClr val="black"/>
              </a:solidFill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5C8B01E6-B4BC-41A2-A025-126516C2D92D}"/>
              </a:ext>
            </a:extLst>
          </p:cNvPr>
          <p:cNvGrpSpPr/>
          <p:nvPr/>
        </p:nvGrpSpPr>
        <p:grpSpPr>
          <a:xfrm>
            <a:off x="3481456" y="1467538"/>
            <a:ext cx="6193739" cy="1830899"/>
            <a:chOff x="3483985" y="1474096"/>
            <a:chExt cx="6193739" cy="183089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56A8AF-8CD0-40C3-8098-DF687F1F7437}"/>
                </a:ext>
              </a:extLst>
            </p:cNvPr>
            <p:cNvSpPr/>
            <p:nvPr/>
          </p:nvSpPr>
          <p:spPr>
            <a:xfrm>
              <a:off x="3483985" y="1474096"/>
              <a:ext cx="6193739" cy="18308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92507884-62CE-493E-9E28-081DF020FF20}"/>
                </a:ext>
              </a:extLst>
            </p:cNvPr>
            <p:cNvSpPr txBox="1"/>
            <p:nvPr/>
          </p:nvSpPr>
          <p:spPr>
            <a:xfrm>
              <a:off x="5431699" y="1977786"/>
              <a:ext cx="1878215" cy="565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Surface: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New experimental Hall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82806881-68E1-43AB-B673-086ED4C10A6D}"/>
              </a:ext>
            </a:extLst>
          </p:cNvPr>
          <p:cNvCxnSpPr>
            <a:cxnSpLocks/>
          </p:cNvCxnSpPr>
          <p:nvPr/>
        </p:nvCxnSpPr>
        <p:spPr>
          <a:xfrm flipV="1">
            <a:off x="2513501" y="3722644"/>
            <a:ext cx="2940308" cy="1713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9AD05C45-D405-4922-8178-56BC3FEAB64D}"/>
              </a:ext>
            </a:extLst>
          </p:cNvPr>
          <p:cNvCxnSpPr>
            <a:cxnSpLocks/>
          </p:cNvCxnSpPr>
          <p:nvPr/>
        </p:nvCxnSpPr>
        <p:spPr>
          <a:xfrm flipV="1">
            <a:off x="2513501" y="4564506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9C443B53-9B94-4D91-9430-3B52FE1E248D}"/>
              </a:ext>
            </a:extLst>
          </p:cNvPr>
          <p:cNvCxnSpPr>
            <a:cxnSpLocks/>
          </p:cNvCxnSpPr>
          <p:nvPr/>
        </p:nvCxnSpPr>
        <p:spPr>
          <a:xfrm flipV="1">
            <a:off x="2499966" y="5202747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D7EE981A-CADA-446D-8603-9D6276957DDF}"/>
              </a:ext>
            </a:extLst>
          </p:cNvPr>
          <p:cNvCxnSpPr>
            <a:cxnSpLocks/>
          </p:cNvCxnSpPr>
          <p:nvPr/>
        </p:nvCxnSpPr>
        <p:spPr>
          <a:xfrm>
            <a:off x="2499966" y="2996541"/>
            <a:ext cx="218813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ACA7F675-01F5-4C59-B9CE-D586D9680FF5}"/>
              </a:ext>
            </a:extLst>
          </p:cNvPr>
          <p:cNvGrpSpPr/>
          <p:nvPr/>
        </p:nvGrpSpPr>
        <p:grpSpPr>
          <a:xfrm>
            <a:off x="5456495" y="3316777"/>
            <a:ext cx="4211155" cy="2323320"/>
            <a:chOff x="5467344" y="3316777"/>
            <a:chExt cx="4211155" cy="232332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E4A1C926-BB04-4B37-8625-D223BE0D1BA8}"/>
                </a:ext>
              </a:extLst>
            </p:cNvPr>
            <p:cNvSpPr/>
            <p:nvPr/>
          </p:nvSpPr>
          <p:spPr>
            <a:xfrm>
              <a:off x="5467344" y="3316777"/>
              <a:ext cx="4211155" cy="232332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BB458F9E-0B3F-4D3A-974E-615F1B2B46B6}"/>
                </a:ext>
              </a:extLst>
            </p:cNvPr>
            <p:cNvSpPr txBox="1"/>
            <p:nvPr/>
          </p:nvSpPr>
          <p:spPr>
            <a:xfrm>
              <a:off x="6724658" y="4002660"/>
              <a:ext cx="1878215" cy="7805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Underground: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Target zone, Services and beam preparation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339CBD2B-297A-434E-B103-B4FE9DE4A2E3}"/>
              </a:ext>
            </a:extLst>
          </p:cNvPr>
          <p:cNvCxnSpPr>
            <a:cxnSpLocks/>
          </p:cNvCxnSpPr>
          <p:nvPr/>
        </p:nvCxnSpPr>
        <p:spPr>
          <a:xfrm flipV="1">
            <a:off x="2565705" y="3287304"/>
            <a:ext cx="7198344" cy="41531"/>
          </a:xfrm>
          <a:prstGeom prst="line">
            <a:avLst/>
          </a:prstGeom>
          <a:ln w="666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xmlns="" id="{9E364C6D-C733-4778-9A96-115B05718865}"/>
              </a:ext>
            </a:extLst>
          </p:cNvPr>
          <p:cNvCxnSpPr>
            <a:cxnSpLocks/>
          </p:cNvCxnSpPr>
          <p:nvPr/>
        </p:nvCxnSpPr>
        <p:spPr>
          <a:xfrm flipH="1">
            <a:off x="11619793" y="2305019"/>
            <a:ext cx="411630" cy="155911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EDE1072-BF01-4FC4-B178-7F92377DFF61}"/>
              </a:ext>
            </a:extLst>
          </p:cNvPr>
          <p:cNvSpPr txBox="1"/>
          <p:nvPr/>
        </p:nvSpPr>
        <p:spPr>
          <a:xfrm>
            <a:off x="10613814" y="1886333"/>
            <a:ext cx="1537045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Access to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</a:rPr>
              <a:t>beam distribution level from the 508 side 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9871174" y="3324729"/>
            <a:ext cx="0" cy="2323319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48572" y="4289332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17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xmlns="" id="{131A2175-5DB6-4367-9941-AB89302952ED}"/>
              </a:ext>
            </a:extLst>
          </p:cNvPr>
          <p:cNvCxnSpPr>
            <a:cxnSpLocks/>
          </p:cNvCxnSpPr>
          <p:nvPr/>
        </p:nvCxnSpPr>
        <p:spPr>
          <a:xfrm flipH="1">
            <a:off x="10930673" y="4931389"/>
            <a:ext cx="757336" cy="28241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FD54F942-F749-4561-8117-EFB386FB1ECA}"/>
              </a:ext>
            </a:extLst>
          </p:cNvPr>
          <p:cNvSpPr txBox="1"/>
          <p:nvPr/>
        </p:nvSpPr>
        <p:spPr>
          <a:xfrm>
            <a:off x="10930673" y="4419427"/>
            <a:ext cx="1230842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TT70 tunnel use to transfer protons from the PSB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10BB1D96-E0CF-4660-AB6E-998E4F75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3F4FB385-D57B-49AE-8E92-91FC80273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1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77875" y="24236"/>
            <a:ext cx="4410075" cy="71532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8" name="TextBox 27"/>
          <p:cNvSpPr txBox="1"/>
          <p:nvPr/>
        </p:nvSpPr>
        <p:spPr>
          <a:xfrm>
            <a:off x="9956760" y="2271624"/>
            <a:ext cx="531079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15 m ?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64530" y="4333585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4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9876254" y="4236405"/>
            <a:ext cx="0" cy="396452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64530" y="5106096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5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9871174" y="4961104"/>
            <a:ext cx="5080" cy="56313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9" idx="0"/>
          </p:cNvCxnSpPr>
          <p:nvPr/>
        </p:nvCxnSpPr>
        <p:spPr>
          <a:xfrm flipV="1">
            <a:off x="8410877" y="4818432"/>
            <a:ext cx="292136" cy="109894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785714" y="5917373"/>
            <a:ext cx="1250326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1-3 m thick concrete shielding floor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2" name="Straight Arrow Connector 41"/>
          <p:cNvCxnSpPr>
            <a:stCxn id="43" idx="0"/>
          </p:cNvCxnSpPr>
          <p:nvPr/>
        </p:nvCxnSpPr>
        <p:spPr>
          <a:xfrm flipV="1">
            <a:off x="7201177" y="5168802"/>
            <a:ext cx="869471" cy="74857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07303" y="5917373"/>
            <a:ext cx="98774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Elevator/stairs shaft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 flipV="1">
            <a:off x="9125128" y="3440298"/>
            <a:ext cx="136219" cy="29948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9304352" y="4729342"/>
            <a:ext cx="54565" cy="1216335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230067" y="5938989"/>
            <a:ext cx="105896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Shaft to lower equipment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6" name="Straight Arrow Connector 55"/>
          <p:cNvCxnSpPr>
            <a:stCxn id="57" idx="0"/>
          </p:cNvCxnSpPr>
          <p:nvPr/>
        </p:nvCxnSpPr>
        <p:spPr>
          <a:xfrm flipH="1" flipV="1">
            <a:off x="5823590" y="5466942"/>
            <a:ext cx="96903" cy="45043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509280" y="5917373"/>
            <a:ext cx="822425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Separator areas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1" name="Straight Arrow Connector 60"/>
          <p:cNvCxnSpPr>
            <a:stCxn id="57" idx="0"/>
          </p:cNvCxnSpPr>
          <p:nvPr/>
        </p:nvCxnSpPr>
        <p:spPr>
          <a:xfrm flipV="1">
            <a:off x="5920492" y="5466942"/>
            <a:ext cx="848208" cy="45043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465239" y="3700952"/>
            <a:ext cx="1041915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5 m span crane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 flipH="1">
            <a:off x="6029753" y="3617943"/>
            <a:ext cx="1191447" cy="41125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</p:cNvCxnSpPr>
          <p:nvPr/>
        </p:nvCxnSpPr>
        <p:spPr>
          <a:xfrm flipH="1">
            <a:off x="6870630" y="3672646"/>
            <a:ext cx="326717" cy="35655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061566" y="3406286"/>
            <a:ext cx="750849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Vertical beamlines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5217381" y="5337509"/>
            <a:ext cx="539425" cy="62599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234774" y="5917373"/>
            <a:ext cx="1156339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90 deg. separator magnets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F4C317-68A2-4A4F-844C-0576EF6DD562}"/>
              </a:ext>
            </a:extLst>
          </p:cNvPr>
          <p:cNvSpPr txBox="1"/>
          <p:nvPr/>
        </p:nvSpPr>
        <p:spPr>
          <a:xfrm>
            <a:off x="128797" y="2581716"/>
            <a:ext cx="2252209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 Level 0: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Experimental Hall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BE7402-7F71-45C5-9449-53B0ADA1C37D}"/>
              </a:ext>
            </a:extLst>
          </p:cNvPr>
          <p:cNvSpPr txBox="1"/>
          <p:nvPr/>
        </p:nvSpPr>
        <p:spPr>
          <a:xfrm>
            <a:off x="131563" y="3546234"/>
            <a:ext cx="2254178" cy="534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-1: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Beam distribution and purification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ED1AEB-456A-42C2-9482-9360AE7FDCF4}"/>
              </a:ext>
            </a:extLst>
          </p:cNvPr>
          <p:cNvSpPr txBox="1"/>
          <p:nvPr/>
        </p:nvSpPr>
        <p:spPr>
          <a:xfrm>
            <a:off x="128797" y="4234355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-2: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HT/RILIS/CV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3648BA-6381-4151-96FF-54F3AD13C8F7}"/>
              </a:ext>
            </a:extLst>
          </p:cNvPr>
          <p:cNvSpPr txBox="1"/>
          <p:nvPr/>
        </p:nvSpPr>
        <p:spPr>
          <a:xfrm>
            <a:off x="128797" y="4924108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-3: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Target/Separator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97A31AB-A14F-49F7-A980-EA94DD70948F}"/>
              </a:ext>
            </a:extLst>
          </p:cNvPr>
          <p:cNvSpPr/>
          <p:nvPr/>
        </p:nvSpPr>
        <p:spPr>
          <a:xfrm>
            <a:off x="9714037" y="3140765"/>
            <a:ext cx="2101602" cy="254442"/>
          </a:xfrm>
          <a:custGeom>
            <a:avLst/>
            <a:gdLst>
              <a:gd name="connsiteX0" fmla="*/ 34262 w 2101602"/>
              <a:gd name="connsiteY0" fmla="*/ 254442 h 254442"/>
              <a:gd name="connsiteX1" fmla="*/ 1902819 w 2101602"/>
              <a:gd name="connsiteY1" fmla="*/ 238539 h 254442"/>
              <a:gd name="connsiteX2" fmla="*/ 2101602 w 2101602"/>
              <a:gd name="connsiteY2" fmla="*/ 238539 h 254442"/>
              <a:gd name="connsiteX3" fmla="*/ 2101602 w 2101602"/>
              <a:gd name="connsiteY3" fmla="*/ 71562 h 254442"/>
              <a:gd name="connsiteX4" fmla="*/ 1950527 w 2101602"/>
              <a:gd name="connsiteY4" fmla="*/ 71562 h 254442"/>
              <a:gd name="connsiteX5" fmla="*/ 869149 w 2101602"/>
              <a:gd name="connsiteY5" fmla="*/ 87464 h 254442"/>
              <a:gd name="connsiteX6" fmla="*/ 654464 w 2101602"/>
              <a:gd name="connsiteY6" fmla="*/ 87464 h 254442"/>
              <a:gd name="connsiteX7" fmla="*/ 654464 w 2101602"/>
              <a:gd name="connsiteY7" fmla="*/ 87464 h 254442"/>
              <a:gd name="connsiteX8" fmla="*/ 598805 w 2101602"/>
              <a:gd name="connsiteY8" fmla="*/ 47708 h 254442"/>
              <a:gd name="connsiteX9" fmla="*/ 551097 w 2101602"/>
              <a:gd name="connsiteY9" fmla="*/ 0 h 254442"/>
              <a:gd name="connsiteX10" fmla="*/ 463633 w 2101602"/>
              <a:gd name="connsiteY10" fmla="*/ 7951 h 254442"/>
              <a:gd name="connsiteX11" fmla="*/ 376169 w 2101602"/>
              <a:gd name="connsiteY11" fmla="*/ 15903 h 254442"/>
              <a:gd name="connsiteX12" fmla="*/ 368217 w 2101602"/>
              <a:gd name="connsiteY12" fmla="*/ 55659 h 254442"/>
              <a:gd name="connsiteX13" fmla="*/ 328461 w 2101602"/>
              <a:gd name="connsiteY13" fmla="*/ 47708 h 254442"/>
              <a:gd name="connsiteX14" fmla="*/ 280753 w 2101602"/>
              <a:gd name="connsiteY14" fmla="*/ 15903 h 254442"/>
              <a:gd name="connsiteX15" fmla="*/ 193289 w 2101602"/>
              <a:gd name="connsiteY15" fmla="*/ 23854 h 254442"/>
              <a:gd name="connsiteX16" fmla="*/ 169435 w 2101602"/>
              <a:gd name="connsiteY16" fmla="*/ 55659 h 254442"/>
              <a:gd name="connsiteX17" fmla="*/ 145581 w 2101602"/>
              <a:gd name="connsiteY17" fmla="*/ 63610 h 254442"/>
              <a:gd name="connsiteX18" fmla="*/ 121727 w 2101602"/>
              <a:gd name="connsiteY18" fmla="*/ 55659 h 254442"/>
              <a:gd name="connsiteX19" fmla="*/ 74019 w 2101602"/>
              <a:gd name="connsiteY19" fmla="*/ 31805 h 254442"/>
              <a:gd name="connsiteX20" fmla="*/ 2457 w 2101602"/>
              <a:gd name="connsiteY20" fmla="*/ 39756 h 254442"/>
              <a:gd name="connsiteX21" fmla="*/ 10409 w 2101602"/>
              <a:gd name="connsiteY21" fmla="*/ 63610 h 254442"/>
              <a:gd name="connsiteX22" fmla="*/ 26311 w 2101602"/>
              <a:gd name="connsiteY22" fmla="*/ 87464 h 254442"/>
              <a:gd name="connsiteX23" fmla="*/ 42214 w 2101602"/>
              <a:gd name="connsiteY23" fmla="*/ 135172 h 254442"/>
              <a:gd name="connsiteX24" fmla="*/ 34262 w 2101602"/>
              <a:gd name="connsiteY24" fmla="*/ 254442 h 2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1602" h="254442">
                <a:moveTo>
                  <a:pt x="34262" y="254442"/>
                </a:moveTo>
                <a:lnTo>
                  <a:pt x="1902819" y="238539"/>
                </a:lnTo>
                <a:lnTo>
                  <a:pt x="2101602" y="238539"/>
                </a:lnTo>
                <a:lnTo>
                  <a:pt x="2101602" y="71562"/>
                </a:lnTo>
                <a:lnTo>
                  <a:pt x="1950527" y="71562"/>
                </a:lnTo>
                <a:lnTo>
                  <a:pt x="869149" y="87464"/>
                </a:lnTo>
                <a:lnTo>
                  <a:pt x="654464" y="87464"/>
                </a:lnTo>
                <a:lnTo>
                  <a:pt x="654464" y="87464"/>
                </a:lnTo>
                <a:cubicBezTo>
                  <a:pt x="635911" y="74212"/>
                  <a:pt x="616210" y="62435"/>
                  <a:pt x="598805" y="47708"/>
                </a:cubicBezTo>
                <a:cubicBezTo>
                  <a:pt x="581637" y="33181"/>
                  <a:pt x="551097" y="0"/>
                  <a:pt x="551097" y="0"/>
                </a:cubicBezTo>
                <a:cubicBezTo>
                  <a:pt x="503334" y="31843"/>
                  <a:pt x="550431" y="7951"/>
                  <a:pt x="463633" y="7951"/>
                </a:cubicBezTo>
                <a:cubicBezTo>
                  <a:pt x="434358" y="7951"/>
                  <a:pt x="405324" y="13252"/>
                  <a:pt x="376169" y="15903"/>
                </a:cubicBezTo>
                <a:cubicBezTo>
                  <a:pt x="373518" y="29155"/>
                  <a:pt x="379462" y="48163"/>
                  <a:pt x="368217" y="55659"/>
                </a:cubicBezTo>
                <a:cubicBezTo>
                  <a:pt x="356972" y="63155"/>
                  <a:pt x="340764" y="53300"/>
                  <a:pt x="328461" y="47708"/>
                </a:cubicBezTo>
                <a:cubicBezTo>
                  <a:pt x="311062" y="39799"/>
                  <a:pt x="280753" y="15903"/>
                  <a:pt x="280753" y="15903"/>
                </a:cubicBezTo>
                <a:cubicBezTo>
                  <a:pt x="251598" y="18553"/>
                  <a:pt x="220858" y="14008"/>
                  <a:pt x="193289" y="23854"/>
                </a:cubicBezTo>
                <a:cubicBezTo>
                  <a:pt x="180809" y="28311"/>
                  <a:pt x="179616" y="47175"/>
                  <a:pt x="169435" y="55659"/>
                </a:cubicBezTo>
                <a:cubicBezTo>
                  <a:pt x="162996" y="61025"/>
                  <a:pt x="153532" y="60960"/>
                  <a:pt x="145581" y="63610"/>
                </a:cubicBezTo>
                <a:cubicBezTo>
                  <a:pt x="137630" y="60960"/>
                  <a:pt x="129224" y="59407"/>
                  <a:pt x="121727" y="55659"/>
                </a:cubicBezTo>
                <a:cubicBezTo>
                  <a:pt x="60072" y="24831"/>
                  <a:pt x="133976" y="51790"/>
                  <a:pt x="74019" y="31805"/>
                </a:cubicBezTo>
                <a:cubicBezTo>
                  <a:pt x="50165" y="34455"/>
                  <a:pt x="23924" y="29023"/>
                  <a:pt x="2457" y="39756"/>
                </a:cubicBezTo>
                <a:cubicBezTo>
                  <a:pt x="-5040" y="43504"/>
                  <a:pt x="6661" y="56113"/>
                  <a:pt x="10409" y="63610"/>
                </a:cubicBezTo>
                <a:cubicBezTo>
                  <a:pt x="14683" y="72157"/>
                  <a:pt x="22430" y="78731"/>
                  <a:pt x="26311" y="87464"/>
                </a:cubicBezTo>
                <a:cubicBezTo>
                  <a:pt x="33119" y="102782"/>
                  <a:pt x="42214" y="135172"/>
                  <a:pt x="42214" y="135172"/>
                </a:cubicBezTo>
                <a:cubicBezTo>
                  <a:pt x="23797" y="190423"/>
                  <a:pt x="26311" y="166117"/>
                  <a:pt x="34262" y="25444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D4597BD-4F68-41F5-BFFD-FE5F4BB8E079}"/>
              </a:ext>
            </a:extLst>
          </p:cNvPr>
          <p:cNvCxnSpPr/>
          <p:nvPr/>
        </p:nvCxnSpPr>
        <p:spPr>
          <a:xfrm>
            <a:off x="10649832" y="3249547"/>
            <a:ext cx="969960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9F1395AF-01B5-4519-AFEA-3C07F7305A72}"/>
              </a:ext>
            </a:extLst>
          </p:cNvPr>
          <p:cNvCxnSpPr>
            <a:cxnSpLocks/>
          </p:cNvCxnSpPr>
          <p:nvPr/>
        </p:nvCxnSpPr>
        <p:spPr>
          <a:xfrm>
            <a:off x="10407705" y="3243809"/>
            <a:ext cx="16261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90AC6AE-E450-4A67-8A45-85D0E7908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845" y="2654633"/>
            <a:ext cx="319747" cy="517685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9871174" y="1556424"/>
            <a:ext cx="0" cy="1670685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8DCAA60-CA4F-483C-ABFC-CE12ECB9A364}"/>
              </a:ext>
            </a:extLst>
          </p:cNvPr>
          <p:cNvSpPr/>
          <p:nvPr/>
        </p:nvSpPr>
        <p:spPr>
          <a:xfrm>
            <a:off x="9716343" y="3326825"/>
            <a:ext cx="2159455" cy="89529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64530" y="3551655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6 m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ECA21D9-C91E-4684-B2F2-1A7CD8A8F837}"/>
              </a:ext>
            </a:extLst>
          </p:cNvPr>
          <p:cNvSpPr/>
          <p:nvPr/>
        </p:nvSpPr>
        <p:spPr>
          <a:xfrm>
            <a:off x="9690183" y="4080602"/>
            <a:ext cx="2180663" cy="127788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D8D39B3-FCA7-4547-96E6-77A345707986}"/>
              </a:ext>
            </a:extLst>
          </p:cNvPr>
          <p:cNvSpPr/>
          <p:nvPr/>
        </p:nvSpPr>
        <p:spPr>
          <a:xfrm>
            <a:off x="9690184" y="3326336"/>
            <a:ext cx="2180666" cy="151741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9876254" y="3399398"/>
            <a:ext cx="0" cy="645635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87E8C18-920D-403C-87E1-715CB32341F3}"/>
              </a:ext>
            </a:extLst>
          </p:cNvPr>
          <p:cNvSpPr/>
          <p:nvPr/>
        </p:nvSpPr>
        <p:spPr>
          <a:xfrm>
            <a:off x="11744612" y="3090342"/>
            <a:ext cx="126238" cy="24197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4C160240-15C8-4219-93F9-71CE8F2DECB5}"/>
              </a:ext>
            </a:extLst>
          </p:cNvPr>
          <p:cNvSpPr/>
          <p:nvPr/>
        </p:nvSpPr>
        <p:spPr>
          <a:xfrm>
            <a:off x="11870846" y="4072650"/>
            <a:ext cx="321154" cy="1537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271B1D5-8586-46AE-B268-EC7212EF6885}"/>
              </a:ext>
            </a:extLst>
          </p:cNvPr>
          <p:cNvSpPr txBox="1"/>
          <p:nvPr/>
        </p:nvSpPr>
        <p:spPr>
          <a:xfrm>
            <a:off x="10700994" y="2723748"/>
            <a:ext cx="83611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Rutherford road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0F103C95-9259-4195-8F9C-47884E0EFA39}"/>
              </a:ext>
            </a:extLst>
          </p:cNvPr>
          <p:cNvSpPr/>
          <p:nvPr/>
        </p:nvSpPr>
        <p:spPr>
          <a:xfrm>
            <a:off x="2751123" y="2575547"/>
            <a:ext cx="709009" cy="73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0173" y="2829810"/>
            <a:ext cx="645681" cy="245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SAS Area</a:t>
            </a:r>
            <a:endParaRPr lang="en-GB" sz="1100" dirty="0">
              <a:solidFill>
                <a:prstClr val="black"/>
              </a:solidFill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5C8B01E6-B4BC-41A2-A025-126516C2D92D}"/>
              </a:ext>
            </a:extLst>
          </p:cNvPr>
          <p:cNvGrpSpPr/>
          <p:nvPr/>
        </p:nvGrpSpPr>
        <p:grpSpPr>
          <a:xfrm>
            <a:off x="3481456" y="1467538"/>
            <a:ext cx="6193739" cy="1830899"/>
            <a:chOff x="3483985" y="1474096"/>
            <a:chExt cx="6193739" cy="183089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56A8AF-8CD0-40C3-8098-DF687F1F7437}"/>
                </a:ext>
              </a:extLst>
            </p:cNvPr>
            <p:cNvSpPr/>
            <p:nvPr/>
          </p:nvSpPr>
          <p:spPr>
            <a:xfrm>
              <a:off x="3483985" y="1474096"/>
              <a:ext cx="6193739" cy="18308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92507884-62CE-493E-9E28-081DF020FF20}"/>
                </a:ext>
              </a:extLst>
            </p:cNvPr>
            <p:cNvSpPr txBox="1"/>
            <p:nvPr/>
          </p:nvSpPr>
          <p:spPr>
            <a:xfrm>
              <a:off x="5431699" y="1977786"/>
              <a:ext cx="1878215" cy="565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Surface: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New experimental Hall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82806881-68E1-43AB-B673-086ED4C10A6D}"/>
              </a:ext>
            </a:extLst>
          </p:cNvPr>
          <p:cNvCxnSpPr>
            <a:cxnSpLocks/>
          </p:cNvCxnSpPr>
          <p:nvPr/>
        </p:nvCxnSpPr>
        <p:spPr>
          <a:xfrm flipV="1">
            <a:off x="2513501" y="3722644"/>
            <a:ext cx="2940308" cy="1713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9AD05C45-D405-4922-8178-56BC3FEAB64D}"/>
              </a:ext>
            </a:extLst>
          </p:cNvPr>
          <p:cNvCxnSpPr>
            <a:cxnSpLocks/>
          </p:cNvCxnSpPr>
          <p:nvPr/>
        </p:nvCxnSpPr>
        <p:spPr>
          <a:xfrm flipV="1">
            <a:off x="2513501" y="4564506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9C443B53-9B94-4D91-9430-3B52FE1E248D}"/>
              </a:ext>
            </a:extLst>
          </p:cNvPr>
          <p:cNvCxnSpPr>
            <a:cxnSpLocks/>
          </p:cNvCxnSpPr>
          <p:nvPr/>
        </p:nvCxnSpPr>
        <p:spPr>
          <a:xfrm flipV="1">
            <a:off x="2499966" y="5202747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D7EE981A-CADA-446D-8603-9D6276957DDF}"/>
              </a:ext>
            </a:extLst>
          </p:cNvPr>
          <p:cNvCxnSpPr>
            <a:cxnSpLocks/>
          </p:cNvCxnSpPr>
          <p:nvPr/>
        </p:nvCxnSpPr>
        <p:spPr>
          <a:xfrm>
            <a:off x="2499966" y="2996541"/>
            <a:ext cx="218813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339CBD2B-297A-434E-B103-B4FE9DE4A2E3}"/>
              </a:ext>
            </a:extLst>
          </p:cNvPr>
          <p:cNvCxnSpPr>
            <a:cxnSpLocks/>
          </p:cNvCxnSpPr>
          <p:nvPr/>
        </p:nvCxnSpPr>
        <p:spPr>
          <a:xfrm flipV="1">
            <a:off x="2565705" y="3287304"/>
            <a:ext cx="7198344" cy="41531"/>
          </a:xfrm>
          <a:prstGeom prst="line">
            <a:avLst/>
          </a:prstGeom>
          <a:ln w="666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8D6DF40-64E6-4BF0-A7DA-0B76248D883E}"/>
              </a:ext>
            </a:extLst>
          </p:cNvPr>
          <p:cNvSpPr txBox="1">
            <a:spLocks/>
          </p:cNvSpPr>
          <p:nvPr/>
        </p:nvSpPr>
        <p:spPr>
          <a:xfrm>
            <a:off x="1889740" y="85591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Cross-section of the Proposed Hall and Underground Area: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D797E3ED-2C63-42BF-9494-D6CD3286B973}"/>
              </a:ext>
            </a:extLst>
          </p:cNvPr>
          <p:cNvCxnSpPr>
            <a:cxnSpLocks/>
          </p:cNvCxnSpPr>
          <p:nvPr/>
        </p:nvCxnSpPr>
        <p:spPr>
          <a:xfrm flipH="1">
            <a:off x="11619793" y="2305019"/>
            <a:ext cx="411630" cy="155911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0E6632C-EC01-4D46-BE36-4E8BE4EF03BC}"/>
              </a:ext>
            </a:extLst>
          </p:cNvPr>
          <p:cNvSpPr txBox="1"/>
          <p:nvPr/>
        </p:nvSpPr>
        <p:spPr>
          <a:xfrm>
            <a:off x="10613814" y="1886333"/>
            <a:ext cx="1537045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Access to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</a:rPr>
              <a:t>beam distribution level from the 508 side 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9803CD83-FC9B-4FFF-A321-ECCE25EA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A41824AF-378B-40B6-A0A9-EAB36C0A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7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77875" y="24236"/>
            <a:ext cx="4410075" cy="71532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cxnSp>
        <p:nvCxnSpPr>
          <p:cNvPr id="21" name="Straight Arrow Connector 20"/>
          <p:cNvCxnSpPr/>
          <p:nvPr/>
        </p:nvCxnSpPr>
        <p:spPr>
          <a:xfrm>
            <a:off x="6393823" y="1108952"/>
            <a:ext cx="592853" cy="499353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62940" y="996261"/>
            <a:ext cx="1797657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25 m span, 15+ ton cranes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24" name="Straight Arrow Connector 23"/>
          <p:cNvCxnSpPr>
            <a:stCxn id="22" idx="2"/>
          </p:cNvCxnSpPr>
          <p:nvPr/>
        </p:nvCxnSpPr>
        <p:spPr>
          <a:xfrm flipH="1">
            <a:off x="6019902" y="1238242"/>
            <a:ext cx="441867" cy="370063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956760" y="2271624"/>
            <a:ext cx="531079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15 m ?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64530" y="4333585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4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9876254" y="4236405"/>
            <a:ext cx="0" cy="396452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64530" y="5106096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5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9871174" y="4961104"/>
            <a:ext cx="5080" cy="56313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9" idx="0"/>
          </p:cNvCxnSpPr>
          <p:nvPr/>
        </p:nvCxnSpPr>
        <p:spPr>
          <a:xfrm flipV="1">
            <a:off x="8410877" y="4818432"/>
            <a:ext cx="292136" cy="109894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785714" y="5917373"/>
            <a:ext cx="1250326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1-3 m thick concrete shielding floor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2" name="Straight Arrow Connector 41"/>
          <p:cNvCxnSpPr>
            <a:stCxn id="43" idx="0"/>
          </p:cNvCxnSpPr>
          <p:nvPr/>
        </p:nvCxnSpPr>
        <p:spPr>
          <a:xfrm flipV="1">
            <a:off x="7201177" y="5168802"/>
            <a:ext cx="869471" cy="74857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07303" y="5917373"/>
            <a:ext cx="98774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Elevator/stairs shaft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 flipV="1">
            <a:off x="9125128" y="3440298"/>
            <a:ext cx="136219" cy="29948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9304352" y="4729342"/>
            <a:ext cx="54565" cy="1216335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230067" y="5938989"/>
            <a:ext cx="105896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Shaft to lower equipment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6" name="Straight Arrow Connector 55"/>
          <p:cNvCxnSpPr>
            <a:stCxn id="57" idx="0"/>
          </p:cNvCxnSpPr>
          <p:nvPr/>
        </p:nvCxnSpPr>
        <p:spPr>
          <a:xfrm flipH="1" flipV="1">
            <a:off x="5823590" y="5466942"/>
            <a:ext cx="96903" cy="45043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509280" y="5917373"/>
            <a:ext cx="822425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Separator areas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1" name="Straight Arrow Connector 60"/>
          <p:cNvCxnSpPr>
            <a:stCxn id="57" idx="0"/>
          </p:cNvCxnSpPr>
          <p:nvPr/>
        </p:nvCxnSpPr>
        <p:spPr>
          <a:xfrm flipV="1">
            <a:off x="5920492" y="5466942"/>
            <a:ext cx="848208" cy="45043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465239" y="3700952"/>
            <a:ext cx="1041915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5 m span crane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 flipH="1">
            <a:off x="6029753" y="3617943"/>
            <a:ext cx="1191447" cy="41125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</p:cNvCxnSpPr>
          <p:nvPr/>
        </p:nvCxnSpPr>
        <p:spPr>
          <a:xfrm flipH="1">
            <a:off x="6870630" y="3672646"/>
            <a:ext cx="326717" cy="35655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061566" y="3406286"/>
            <a:ext cx="750849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Vertical beamlines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5217381" y="5337509"/>
            <a:ext cx="539425" cy="62599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234774" y="5917373"/>
            <a:ext cx="1156339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90 deg. separator magnets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F4C317-68A2-4A4F-844C-0576EF6DD562}"/>
              </a:ext>
            </a:extLst>
          </p:cNvPr>
          <p:cNvSpPr txBox="1"/>
          <p:nvPr/>
        </p:nvSpPr>
        <p:spPr>
          <a:xfrm>
            <a:off x="128797" y="2581716"/>
            <a:ext cx="2252209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 Level 0: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Experimental Hall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BE7402-7F71-45C5-9449-53B0ADA1C37D}"/>
              </a:ext>
            </a:extLst>
          </p:cNvPr>
          <p:cNvSpPr txBox="1"/>
          <p:nvPr/>
        </p:nvSpPr>
        <p:spPr>
          <a:xfrm>
            <a:off x="131563" y="3546234"/>
            <a:ext cx="2254178" cy="534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-1: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Beam distribution and purification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ED1AEB-456A-42C2-9482-9360AE7FDCF4}"/>
              </a:ext>
            </a:extLst>
          </p:cNvPr>
          <p:cNvSpPr txBox="1"/>
          <p:nvPr/>
        </p:nvSpPr>
        <p:spPr>
          <a:xfrm>
            <a:off x="128797" y="4234355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-2: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HT/RILIS/CV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3648BA-6381-4151-96FF-54F3AD13C8F7}"/>
              </a:ext>
            </a:extLst>
          </p:cNvPr>
          <p:cNvSpPr txBox="1"/>
          <p:nvPr/>
        </p:nvSpPr>
        <p:spPr>
          <a:xfrm>
            <a:off x="128797" y="4924108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-3: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Target/Separator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97A31AB-A14F-49F7-A980-EA94DD70948F}"/>
              </a:ext>
            </a:extLst>
          </p:cNvPr>
          <p:cNvSpPr/>
          <p:nvPr/>
        </p:nvSpPr>
        <p:spPr>
          <a:xfrm>
            <a:off x="9714037" y="3140765"/>
            <a:ext cx="2101602" cy="254442"/>
          </a:xfrm>
          <a:custGeom>
            <a:avLst/>
            <a:gdLst>
              <a:gd name="connsiteX0" fmla="*/ 34262 w 2101602"/>
              <a:gd name="connsiteY0" fmla="*/ 254442 h 254442"/>
              <a:gd name="connsiteX1" fmla="*/ 1902819 w 2101602"/>
              <a:gd name="connsiteY1" fmla="*/ 238539 h 254442"/>
              <a:gd name="connsiteX2" fmla="*/ 2101602 w 2101602"/>
              <a:gd name="connsiteY2" fmla="*/ 238539 h 254442"/>
              <a:gd name="connsiteX3" fmla="*/ 2101602 w 2101602"/>
              <a:gd name="connsiteY3" fmla="*/ 71562 h 254442"/>
              <a:gd name="connsiteX4" fmla="*/ 1950527 w 2101602"/>
              <a:gd name="connsiteY4" fmla="*/ 71562 h 254442"/>
              <a:gd name="connsiteX5" fmla="*/ 869149 w 2101602"/>
              <a:gd name="connsiteY5" fmla="*/ 87464 h 254442"/>
              <a:gd name="connsiteX6" fmla="*/ 654464 w 2101602"/>
              <a:gd name="connsiteY6" fmla="*/ 87464 h 254442"/>
              <a:gd name="connsiteX7" fmla="*/ 654464 w 2101602"/>
              <a:gd name="connsiteY7" fmla="*/ 87464 h 254442"/>
              <a:gd name="connsiteX8" fmla="*/ 598805 w 2101602"/>
              <a:gd name="connsiteY8" fmla="*/ 47708 h 254442"/>
              <a:gd name="connsiteX9" fmla="*/ 551097 w 2101602"/>
              <a:gd name="connsiteY9" fmla="*/ 0 h 254442"/>
              <a:gd name="connsiteX10" fmla="*/ 463633 w 2101602"/>
              <a:gd name="connsiteY10" fmla="*/ 7951 h 254442"/>
              <a:gd name="connsiteX11" fmla="*/ 376169 w 2101602"/>
              <a:gd name="connsiteY11" fmla="*/ 15903 h 254442"/>
              <a:gd name="connsiteX12" fmla="*/ 368217 w 2101602"/>
              <a:gd name="connsiteY12" fmla="*/ 55659 h 254442"/>
              <a:gd name="connsiteX13" fmla="*/ 328461 w 2101602"/>
              <a:gd name="connsiteY13" fmla="*/ 47708 h 254442"/>
              <a:gd name="connsiteX14" fmla="*/ 280753 w 2101602"/>
              <a:gd name="connsiteY14" fmla="*/ 15903 h 254442"/>
              <a:gd name="connsiteX15" fmla="*/ 193289 w 2101602"/>
              <a:gd name="connsiteY15" fmla="*/ 23854 h 254442"/>
              <a:gd name="connsiteX16" fmla="*/ 169435 w 2101602"/>
              <a:gd name="connsiteY16" fmla="*/ 55659 h 254442"/>
              <a:gd name="connsiteX17" fmla="*/ 145581 w 2101602"/>
              <a:gd name="connsiteY17" fmla="*/ 63610 h 254442"/>
              <a:gd name="connsiteX18" fmla="*/ 121727 w 2101602"/>
              <a:gd name="connsiteY18" fmla="*/ 55659 h 254442"/>
              <a:gd name="connsiteX19" fmla="*/ 74019 w 2101602"/>
              <a:gd name="connsiteY19" fmla="*/ 31805 h 254442"/>
              <a:gd name="connsiteX20" fmla="*/ 2457 w 2101602"/>
              <a:gd name="connsiteY20" fmla="*/ 39756 h 254442"/>
              <a:gd name="connsiteX21" fmla="*/ 10409 w 2101602"/>
              <a:gd name="connsiteY21" fmla="*/ 63610 h 254442"/>
              <a:gd name="connsiteX22" fmla="*/ 26311 w 2101602"/>
              <a:gd name="connsiteY22" fmla="*/ 87464 h 254442"/>
              <a:gd name="connsiteX23" fmla="*/ 42214 w 2101602"/>
              <a:gd name="connsiteY23" fmla="*/ 135172 h 254442"/>
              <a:gd name="connsiteX24" fmla="*/ 34262 w 2101602"/>
              <a:gd name="connsiteY24" fmla="*/ 254442 h 2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1602" h="254442">
                <a:moveTo>
                  <a:pt x="34262" y="254442"/>
                </a:moveTo>
                <a:lnTo>
                  <a:pt x="1902819" y="238539"/>
                </a:lnTo>
                <a:lnTo>
                  <a:pt x="2101602" y="238539"/>
                </a:lnTo>
                <a:lnTo>
                  <a:pt x="2101602" y="71562"/>
                </a:lnTo>
                <a:lnTo>
                  <a:pt x="1950527" y="71562"/>
                </a:lnTo>
                <a:lnTo>
                  <a:pt x="869149" y="87464"/>
                </a:lnTo>
                <a:lnTo>
                  <a:pt x="654464" y="87464"/>
                </a:lnTo>
                <a:lnTo>
                  <a:pt x="654464" y="87464"/>
                </a:lnTo>
                <a:cubicBezTo>
                  <a:pt x="635911" y="74212"/>
                  <a:pt x="616210" y="62435"/>
                  <a:pt x="598805" y="47708"/>
                </a:cubicBezTo>
                <a:cubicBezTo>
                  <a:pt x="581637" y="33181"/>
                  <a:pt x="551097" y="0"/>
                  <a:pt x="551097" y="0"/>
                </a:cubicBezTo>
                <a:cubicBezTo>
                  <a:pt x="503334" y="31843"/>
                  <a:pt x="550431" y="7951"/>
                  <a:pt x="463633" y="7951"/>
                </a:cubicBezTo>
                <a:cubicBezTo>
                  <a:pt x="434358" y="7951"/>
                  <a:pt x="405324" y="13252"/>
                  <a:pt x="376169" y="15903"/>
                </a:cubicBezTo>
                <a:cubicBezTo>
                  <a:pt x="373518" y="29155"/>
                  <a:pt x="379462" y="48163"/>
                  <a:pt x="368217" y="55659"/>
                </a:cubicBezTo>
                <a:cubicBezTo>
                  <a:pt x="356972" y="63155"/>
                  <a:pt x="340764" y="53300"/>
                  <a:pt x="328461" y="47708"/>
                </a:cubicBezTo>
                <a:cubicBezTo>
                  <a:pt x="311062" y="39799"/>
                  <a:pt x="280753" y="15903"/>
                  <a:pt x="280753" y="15903"/>
                </a:cubicBezTo>
                <a:cubicBezTo>
                  <a:pt x="251598" y="18553"/>
                  <a:pt x="220858" y="14008"/>
                  <a:pt x="193289" y="23854"/>
                </a:cubicBezTo>
                <a:cubicBezTo>
                  <a:pt x="180809" y="28311"/>
                  <a:pt x="179616" y="47175"/>
                  <a:pt x="169435" y="55659"/>
                </a:cubicBezTo>
                <a:cubicBezTo>
                  <a:pt x="162996" y="61025"/>
                  <a:pt x="153532" y="60960"/>
                  <a:pt x="145581" y="63610"/>
                </a:cubicBezTo>
                <a:cubicBezTo>
                  <a:pt x="137630" y="60960"/>
                  <a:pt x="129224" y="59407"/>
                  <a:pt x="121727" y="55659"/>
                </a:cubicBezTo>
                <a:cubicBezTo>
                  <a:pt x="60072" y="24831"/>
                  <a:pt x="133976" y="51790"/>
                  <a:pt x="74019" y="31805"/>
                </a:cubicBezTo>
                <a:cubicBezTo>
                  <a:pt x="50165" y="34455"/>
                  <a:pt x="23924" y="29023"/>
                  <a:pt x="2457" y="39756"/>
                </a:cubicBezTo>
                <a:cubicBezTo>
                  <a:pt x="-5040" y="43504"/>
                  <a:pt x="6661" y="56113"/>
                  <a:pt x="10409" y="63610"/>
                </a:cubicBezTo>
                <a:cubicBezTo>
                  <a:pt x="14683" y="72157"/>
                  <a:pt x="22430" y="78731"/>
                  <a:pt x="26311" y="87464"/>
                </a:cubicBezTo>
                <a:cubicBezTo>
                  <a:pt x="33119" y="102782"/>
                  <a:pt x="42214" y="135172"/>
                  <a:pt x="42214" y="135172"/>
                </a:cubicBezTo>
                <a:cubicBezTo>
                  <a:pt x="23797" y="190423"/>
                  <a:pt x="26311" y="166117"/>
                  <a:pt x="34262" y="25444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D4597BD-4F68-41F5-BFFD-FE5F4BB8E079}"/>
              </a:ext>
            </a:extLst>
          </p:cNvPr>
          <p:cNvCxnSpPr/>
          <p:nvPr/>
        </p:nvCxnSpPr>
        <p:spPr>
          <a:xfrm>
            <a:off x="10649832" y="3249547"/>
            <a:ext cx="969960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9F1395AF-01B5-4519-AFEA-3C07F7305A72}"/>
              </a:ext>
            </a:extLst>
          </p:cNvPr>
          <p:cNvCxnSpPr>
            <a:cxnSpLocks/>
          </p:cNvCxnSpPr>
          <p:nvPr/>
        </p:nvCxnSpPr>
        <p:spPr>
          <a:xfrm>
            <a:off x="10407705" y="3243809"/>
            <a:ext cx="16261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90AC6AE-E450-4A67-8A45-85D0E7908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845" y="2654633"/>
            <a:ext cx="319747" cy="517685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9871174" y="1556424"/>
            <a:ext cx="0" cy="1670685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8DCAA60-CA4F-483C-ABFC-CE12ECB9A364}"/>
              </a:ext>
            </a:extLst>
          </p:cNvPr>
          <p:cNvSpPr/>
          <p:nvPr/>
        </p:nvSpPr>
        <p:spPr>
          <a:xfrm>
            <a:off x="9716343" y="3326825"/>
            <a:ext cx="2159455" cy="89529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93541" y="2621717"/>
            <a:ext cx="1444481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Beamline level: 1.75 m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ECA21D9-C91E-4684-B2F2-1A7CD8A8F837}"/>
              </a:ext>
            </a:extLst>
          </p:cNvPr>
          <p:cNvSpPr/>
          <p:nvPr/>
        </p:nvSpPr>
        <p:spPr>
          <a:xfrm>
            <a:off x="9690183" y="4080602"/>
            <a:ext cx="2180663" cy="127788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D8D39B3-FCA7-4547-96E6-77A345707986}"/>
              </a:ext>
            </a:extLst>
          </p:cNvPr>
          <p:cNvSpPr/>
          <p:nvPr/>
        </p:nvSpPr>
        <p:spPr>
          <a:xfrm>
            <a:off x="9690184" y="3326336"/>
            <a:ext cx="2180666" cy="151741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9876254" y="3399398"/>
            <a:ext cx="0" cy="645635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87E8C18-920D-403C-87E1-715CB32341F3}"/>
              </a:ext>
            </a:extLst>
          </p:cNvPr>
          <p:cNvSpPr/>
          <p:nvPr/>
        </p:nvSpPr>
        <p:spPr>
          <a:xfrm>
            <a:off x="11744612" y="3090342"/>
            <a:ext cx="126238" cy="24197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4C160240-15C8-4219-93F9-71CE8F2DECB5}"/>
              </a:ext>
            </a:extLst>
          </p:cNvPr>
          <p:cNvSpPr/>
          <p:nvPr/>
        </p:nvSpPr>
        <p:spPr>
          <a:xfrm>
            <a:off x="11870846" y="4072650"/>
            <a:ext cx="321154" cy="1537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271B1D5-8586-46AE-B268-EC7212EF6885}"/>
              </a:ext>
            </a:extLst>
          </p:cNvPr>
          <p:cNvSpPr txBox="1"/>
          <p:nvPr/>
        </p:nvSpPr>
        <p:spPr>
          <a:xfrm>
            <a:off x="10700994" y="2723748"/>
            <a:ext cx="83611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Rutherford road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0173" y="2829810"/>
            <a:ext cx="645681" cy="245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SAS Area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82806881-68E1-43AB-B673-086ED4C10A6D}"/>
              </a:ext>
            </a:extLst>
          </p:cNvPr>
          <p:cNvCxnSpPr>
            <a:cxnSpLocks/>
          </p:cNvCxnSpPr>
          <p:nvPr/>
        </p:nvCxnSpPr>
        <p:spPr>
          <a:xfrm flipV="1">
            <a:off x="2513501" y="3722644"/>
            <a:ext cx="2940308" cy="1713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9AD05C45-D405-4922-8178-56BC3FEAB64D}"/>
              </a:ext>
            </a:extLst>
          </p:cNvPr>
          <p:cNvCxnSpPr>
            <a:cxnSpLocks/>
          </p:cNvCxnSpPr>
          <p:nvPr/>
        </p:nvCxnSpPr>
        <p:spPr>
          <a:xfrm flipV="1">
            <a:off x="2513501" y="4564506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9C443B53-9B94-4D91-9430-3B52FE1E248D}"/>
              </a:ext>
            </a:extLst>
          </p:cNvPr>
          <p:cNvCxnSpPr>
            <a:cxnSpLocks/>
          </p:cNvCxnSpPr>
          <p:nvPr/>
        </p:nvCxnSpPr>
        <p:spPr>
          <a:xfrm flipV="1">
            <a:off x="2499966" y="5202747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D7EE981A-CADA-446D-8603-9D6276957DDF}"/>
              </a:ext>
            </a:extLst>
          </p:cNvPr>
          <p:cNvCxnSpPr>
            <a:cxnSpLocks/>
          </p:cNvCxnSpPr>
          <p:nvPr/>
        </p:nvCxnSpPr>
        <p:spPr>
          <a:xfrm>
            <a:off x="2499966" y="2996541"/>
            <a:ext cx="218813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339CBD2B-297A-434E-B103-B4FE9DE4A2E3}"/>
              </a:ext>
            </a:extLst>
          </p:cNvPr>
          <p:cNvCxnSpPr>
            <a:cxnSpLocks/>
          </p:cNvCxnSpPr>
          <p:nvPr/>
        </p:nvCxnSpPr>
        <p:spPr>
          <a:xfrm flipV="1">
            <a:off x="2565705" y="3287304"/>
            <a:ext cx="7198344" cy="41531"/>
          </a:xfrm>
          <a:prstGeom prst="line">
            <a:avLst/>
          </a:prstGeom>
          <a:ln w="666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8C8113C-0BA2-4CB8-AC9A-9CA32AC0113F}"/>
              </a:ext>
            </a:extLst>
          </p:cNvPr>
          <p:cNvSpPr txBox="1">
            <a:spLocks/>
          </p:cNvSpPr>
          <p:nvPr/>
        </p:nvSpPr>
        <p:spPr>
          <a:xfrm>
            <a:off x="1889740" y="85591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Cross-section of the Proposed Hall and Underground Area: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8E664CE1-F639-44EE-B96C-DA27F5AC8225}"/>
              </a:ext>
            </a:extLst>
          </p:cNvPr>
          <p:cNvCxnSpPr>
            <a:cxnSpLocks/>
          </p:cNvCxnSpPr>
          <p:nvPr/>
        </p:nvCxnSpPr>
        <p:spPr>
          <a:xfrm flipH="1">
            <a:off x="11619793" y="2305019"/>
            <a:ext cx="411630" cy="155911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F07D948A-CAC9-43BE-8C19-4B0571529512}"/>
              </a:ext>
            </a:extLst>
          </p:cNvPr>
          <p:cNvSpPr txBox="1"/>
          <p:nvPr/>
        </p:nvSpPr>
        <p:spPr>
          <a:xfrm>
            <a:off x="10613814" y="1886333"/>
            <a:ext cx="1537045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Access to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</a:rPr>
              <a:t>beam distribution level from the 508 side 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xmlns="" id="{45654F30-5C08-4ABC-80E6-418AB5F8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16283720-F26E-4398-85C4-FF0FCE47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25" name="3D Model 124" descr="Dark Gray Cylinder">
                <a:extLst>
                  <a:ext uri="{FF2B5EF4-FFF2-40B4-BE49-F238E27FC236}">
                    <a16:creationId xmlns:a16="http://schemas.microsoft.com/office/drawing/2014/main" id="{EFC57E5A-05F8-4C93-B5EE-205FDA9E268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5812197">
              <a:off x="9684302" y="4639701"/>
              <a:ext cx="959442" cy="1434414"/>
            </p:xfrm>
            <a:graphic>
              <a:graphicData uri="http://schemas.microsoft.com/office/drawing/2017/model3d">
                <am3d:model3d r:embed="rId2">
                  <am3d:spPr>
                    <a:xfrm rot="15812197">
                      <a:off x="0" y="0"/>
                      <a:ext cx="959442" cy="143441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3372376" ay="-1333761" az="903165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674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5" name="3D Model 124" descr="Dark Gray Cylinder">
                <a:extLst>
                  <a:ext uri="{FF2B5EF4-FFF2-40B4-BE49-F238E27FC236}">
                    <a16:creationId xmlns:a16="http://schemas.microsoft.com/office/drawing/2014/main" xmlns="" id="{EFC57E5A-05F8-4C93-B5EE-205FDA9E26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812197">
                <a:off x="9684302" y="4639701"/>
                <a:ext cx="959442" cy="1434414"/>
              </a:xfrm>
              <a:prstGeom prst="rect">
                <a:avLst/>
              </a:prstGeom>
            </p:spPr>
          </p:pic>
        </mc:Fallback>
      </mc:AlternateContent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77875" y="24236"/>
            <a:ext cx="4410075" cy="71532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89740" y="85591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Cross-section of the Proposed Hall and Underground Area: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56760" y="2271624"/>
            <a:ext cx="531079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15 m ?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 flipV="1">
            <a:off x="9125128" y="3440298"/>
            <a:ext cx="136219" cy="29948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465239" y="3700952"/>
            <a:ext cx="1041915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5 m span crane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 flipH="1">
            <a:off x="6029753" y="3617943"/>
            <a:ext cx="1191447" cy="41125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</p:cNvCxnSpPr>
          <p:nvPr/>
        </p:nvCxnSpPr>
        <p:spPr>
          <a:xfrm flipH="1">
            <a:off x="6870630" y="3672646"/>
            <a:ext cx="326717" cy="35655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061566" y="3406286"/>
            <a:ext cx="750849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Vertical beamlines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F4C317-68A2-4A4F-844C-0576EF6DD562}"/>
              </a:ext>
            </a:extLst>
          </p:cNvPr>
          <p:cNvSpPr txBox="1"/>
          <p:nvPr/>
        </p:nvSpPr>
        <p:spPr>
          <a:xfrm>
            <a:off x="128797" y="2581716"/>
            <a:ext cx="2252209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 Level 0: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Experimental Hall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BE7402-7F71-45C5-9449-53B0ADA1C37D}"/>
              </a:ext>
            </a:extLst>
          </p:cNvPr>
          <p:cNvSpPr txBox="1"/>
          <p:nvPr/>
        </p:nvSpPr>
        <p:spPr>
          <a:xfrm>
            <a:off x="131563" y="3546234"/>
            <a:ext cx="2254178" cy="534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-1: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Beam distribution and purification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ED1AEB-456A-42C2-9482-9360AE7FDCF4}"/>
              </a:ext>
            </a:extLst>
          </p:cNvPr>
          <p:cNvSpPr txBox="1"/>
          <p:nvPr/>
        </p:nvSpPr>
        <p:spPr>
          <a:xfrm>
            <a:off x="128797" y="4234355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-2: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HT/RILIS/CV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3648BA-6381-4151-96FF-54F3AD13C8F7}"/>
              </a:ext>
            </a:extLst>
          </p:cNvPr>
          <p:cNvSpPr txBox="1"/>
          <p:nvPr/>
        </p:nvSpPr>
        <p:spPr>
          <a:xfrm>
            <a:off x="128797" y="4924108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-3: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Target/Separator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97A31AB-A14F-49F7-A980-EA94DD70948F}"/>
              </a:ext>
            </a:extLst>
          </p:cNvPr>
          <p:cNvSpPr/>
          <p:nvPr/>
        </p:nvSpPr>
        <p:spPr>
          <a:xfrm>
            <a:off x="9714037" y="3140765"/>
            <a:ext cx="2101602" cy="254442"/>
          </a:xfrm>
          <a:custGeom>
            <a:avLst/>
            <a:gdLst>
              <a:gd name="connsiteX0" fmla="*/ 34262 w 2101602"/>
              <a:gd name="connsiteY0" fmla="*/ 254442 h 254442"/>
              <a:gd name="connsiteX1" fmla="*/ 1902819 w 2101602"/>
              <a:gd name="connsiteY1" fmla="*/ 238539 h 254442"/>
              <a:gd name="connsiteX2" fmla="*/ 2101602 w 2101602"/>
              <a:gd name="connsiteY2" fmla="*/ 238539 h 254442"/>
              <a:gd name="connsiteX3" fmla="*/ 2101602 w 2101602"/>
              <a:gd name="connsiteY3" fmla="*/ 71562 h 254442"/>
              <a:gd name="connsiteX4" fmla="*/ 1950527 w 2101602"/>
              <a:gd name="connsiteY4" fmla="*/ 71562 h 254442"/>
              <a:gd name="connsiteX5" fmla="*/ 869149 w 2101602"/>
              <a:gd name="connsiteY5" fmla="*/ 87464 h 254442"/>
              <a:gd name="connsiteX6" fmla="*/ 654464 w 2101602"/>
              <a:gd name="connsiteY6" fmla="*/ 87464 h 254442"/>
              <a:gd name="connsiteX7" fmla="*/ 654464 w 2101602"/>
              <a:gd name="connsiteY7" fmla="*/ 87464 h 254442"/>
              <a:gd name="connsiteX8" fmla="*/ 598805 w 2101602"/>
              <a:gd name="connsiteY8" fmla="*/ 47708 h 254442"/>
              <a:gd name="connsiteX9" fmla="*/ 551097 w 2101602"/>
              <a:gd name="connsiteY9" fmla="*/ 0 h 254442"/>
              <a:gd name="connsiteX10" fmla="*/ 463633 w 2101602"/>
              <a:gd name="connsiteY10" fmla="*/ 7951 h 254442"/>
              <a:gd name="connsiteX11" fmla="*/ 376169 w 2101602"/>
              <a:gd name="connsiteY11" fmla="*/ 15903 h 254442"/>
              <a:gd name="connsiteX12" fmla="*/ 368217 w 2101602"/>
              <a:gd name="connsiteY12" fmla="*/ 55659 h 254442"/>
              <a:gd name="connsiteX13" fmla="*/ 328461 w 2101602"/>
              <a:gd name="connsiteY13" fmla="*/ 47708 h 254442"/>
              <a:gd name="connsiteX14" fmla="*/ 280753 w 2101602"/>
              <a:gd name="connsiteY14" fmla="*/ 15903 h 254442"/>
              <a:gd name="connsiteX15" fmla="*/ 193289 w 2101602"/>
              <a:gd name="connsiteY15" fmla="*/ 23854 h 254442"/>
              <a:gd name="connsiteX16" fmla="*/ 169435 w 2101602"/>
              <a:gd name="connsiteY16" fmla="*/ 55659 h 254442"/>
              <a:gd name="connsiteX17" fmla="*/ 145581 w 2101602"/>
              <a:gd name="connsiteY17" fmla="*/ 63610 h 254442"/>
              <a:gd name="connsiteX18" fmla="*/ 121727 w 2101602"/>
              <a:gd name="connsiteY18" fmla="*/ 55659 h 254442"/>
              <a:gd name="connsiteX19" fmla="*/ 74019 w 2101602"/>
              <a:gd name="connsiteY19" fmla="*/ 31805 h 254442"/>
              <a:gd name="connsiteX20" fmla="*/ 2457 w 2101602"/>
              <a:gd name="connsiteY20" fmla="*/ 39756 h 254442"/>
              <a:gd name="connsiteX21" fmla="*/ 10409 w 2101602"/>
              <a:gd name="connsiteY21" fmla="*/ 63610 h 254442"/>
              <a:gd name="connsiteX22" fmla="*/ 26311 w 2101602"/>
              <a:gd name="connsiteY22" fmla="*/ 87464 h 254442"/>
              <a:gd name="connsiteX23" fmla="*/ 42214 w 2101602"/>
              <a:gd name="connsiteY23" fmla="*/ 135172 h 254442"/>
              <a:gd name="connsiteX24" fmla="*/ 34262 w 2101602"/>
              <a:gd name="connsiteY24" fmla="*/ 254442 h 2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1602" h="254442">
                <a:moveTo>
                  <a:pt x="34262" y="254442"/>
                </a:moveTo>
                <a:lnTo>
                  <a:pt x="1902819" y="238539"/>
                </a:lnTo>
                <a:lnTo>
                  <a:pt x="2101602" y="238539"/>
                </a:lnTo>
                <a:lnTo>
                  <a:pt x="2101602" y="71562"/>
                </a:lnTo>
                <a:lnTo>
                  <a:pt x="1950527" y="71562"/>
                </a:lnTo>
                <a:lnTo>
                  <a:pt x="869149" y="87464"/>
                </a:lnTo>
                <a:lnTo>
                  <a:pt x="654464" y="87464"/>
                </a:lnTo>
                <a:lnTo>
                  <a:pt x="654464" y="87464"/>
                </a:lnTo>
                <a:cubicBezTo>
                  <a:pt x="635911" y="74212"/>
                  <a:pt x="616210" y="62435"/>
                  <a:pt x="598805" y="47708"/>
                </a:cubicBezTo>
                <a:cubicBezTo>
                  <a:pt x="581637" y="33181"/>
                  <a:pt x="551097" y="0"/>
                  <a:pt x="551097" y="0"/>
                </a:cubicBezTo>
                <a:cubicBezTo>
                  <a:pt x="503334" y="31843"/>
                  <a:pt x="550431" y="7951"/>
                  <a:pt x="463633" y="7951"/>
                </a:cubicBezTo>
                <a:cubicBezTo>
                  <a:pt x="434358" y="7951"/>
                  <a:pt x="405324" y="13252"/>
                  <a:pt x="376169" y="15903"/>
                </a:cubicBezTo>
                <a:cubicBezTo>
                  <a:pt x="373518" y="29155"/>
                  <a:pt x="379462" y="48163"/>
                  <a:pt x="368217" y="55659"/>
                </a:cubicBezTo>
                <a:cubicBezTo>
                  <a:pt x="356972" y="63155"/>
                  <a:pt x="340764" y="53300"/>
                  <a:pt x="328461" y="47708"/>
                </a:cubicBezTo>
                <a:cubicBezTo>
                  <a:pt x="311062" y="39799"/>
                  <a:pt x="280753" y="15903"/>
                  <a:pt x="280753" y="15903"/>
                </a:cubicBezTo>
                <a:cubicBezTo>
                  <a:pt x="251598" y="18553"/>
                  <a:pt x="220858" y="14008"/>
                  <a:pt x="193289" y="23854"/>
                </a:cubicBezTo>
                <a:cubicBezTo>
                  <a:pt x="180809" y="28311"/>
                  <a:pt x="179616" y="47175"/>
                  <a:pt x="169435" y="55659"/>
                </a:cubicBezTo>
                <a:cubicBezTo>
                  <a:pt x="162996" y="61025"/>
                  <a:pt x="153532" y="60960"/>
                  <a:pt x="145581" y="63610"/>
                </a:cubicBezTo>
                <a:cubicBezTo>
                  <a:pt x="137630" y="60960"/>
                  <a:pt x="129224" y="59407"/>
                  <a:pt x="121727" y="55659"/>
                </a:cubicBezTo>
                <a:cubicBezTo>
                  <a:pt x="60072" y="24831"/>
                  <a:pt x="133976" y="51790"/>
                  <a:pt x="74019" y="31805"/>
                </a:cubicBezTo>
                <a:cubicBezTo>
                  <a:pt x="50165" y="34455"/>
                  <a:pt x="23924" y="29023"/>
                  <a:pt x="2457" y="39756"/>
                </a:cubicBezTo>
                <a:cubicBezTo>
                  <a:pt x="-5040" y="43504"/>
                  <a:pt x="6661" y="56113"/>
                  <a:pt x="10409" y="63610"/>
                </a:cubicBezTo>
                <a:cubicBezTo>
                  <a:pt x="14683" y="72157"/>
                  <a:pt x="22430" y="78731"/>
                  <a:pt x="26311" y="87464"/>
                </a:cubicBezTo>
                <a:cubicBezTo>
                  <a:pt x="33119" y="102782"/>
                  <a:pt x="42214" y="135172"/>
                  <a:pt x="42214" y="135172"/>
                </a:cubicBezTo>
                <a:cubicBezTo>
                  <a:pt x="23797" y="190423"/>
                  <a:pt x="26311" y="166117"/>
                  <a:pt x="34262" y="25444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D4597BD-4F68-41F5-BFFD-FE5F4BB8E079}"/>
              </a:ext>
            </a:extLst>
          </p:cNvPr>
          <p:cNvCxnSpPr/>
          <p:nvPr/>
        </p:nvCxnSpPr>
        <p:spPr>
          <a:xfrm>
            <a:off x="10649832" y="3249547"/>
            <a:ext cx="969960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9F1395AF-01B5-4519-AFEA-3C07F7305A72}"/>
              </a:ext>
            </a:extLst>
          </p:cNvPr>
          <p:cNvCxnSpPr>
            <a:cxnSpLocks/>
          </p:cNvCxnSpPr>
          <p:nvPr/>
        </p:nvCxnSpPr>
        <p:spPr>
          <a:xfrm>
            <a:off x="10407705" y="3243809"/>
            <a:ext cx="16261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90AC6AE-E450-4A67-8A45-85D0E7908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845" y="2654633"/>
            <a:ext cx="319747" cy="517685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9871174" y="1556424"/>
            <a:ext cx="0" cy="1670685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8DCAA60-CA4F-483C-ABFC-CE12ECB9A364}"/>
              </a:ext>
            </a:extLst>
          </p:cNvPr>
          <p:cNvSpPr/>
          <p:nvPr/>
        </p:nvSpPr>
        <p:spPr>
          <a:xfrm>
            <a:off x="9716343" y="3326825"/>
            <a:ext cx="2159455" cy="89529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ECA21D9-C91E-4684-B2F2-1A7CD8A8F837}"/>
              </a:ext>
            </a:extLst>
          </p:cNvPr>
          <p:cNvSpPr/>
          <p:nvPr/>
        </p:nvSpPr>
        <p:spPr>
          <a:xfrm>
            <a:off x="9690183" y="4080602"/>
            <a:ext cx="2180663" cy="127788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D8D39B3-FCA7-4547-96E6-77A345707986}"/>
              </a:ext>
            </a:extLst>
          </p:cNvPr>
          <p:cNvSpPr/>
          <p:nvPr/>
        </p:nvSpPr>
        <p:spPr>
          <a:xfrm>
            <a:off x="9690184" y="3326336"/>
            <a:ext cx="2180666" cy="151741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87E8C18-920D-403C-87E1-715CB32341F3}"/>
              </a:ext>
            </a:extLst>
          </p:cNvPr>
          <p:cNvSpPr/>
          <p:nvPr/>
        </p:nvSpPr>
        <p:spPr>
          <a:xfrm>
            <a:off x="11744612" y="3090342"/>
            <a:ext cx="126238" cy="24197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4C160240-15C8-4219-93F9-71CE8F2DECB5}"/>
              </a:ext>
            </a:extLst>
          </p:cNvPr>
          <p:cNvSpPr/>
          <p:nvPr/>
        </p:nvSpPr>
        <p:spPr>
          <a:xfrm>
            <a:off x="11870846" y="4072650"/>
            <a:ext cx="321154" cy="1537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271B1D5-8586-46AE-B268-EC7212EF6885}"/>
              </a:ext>
            </a:extLst>
          </p:cNvPr>
          <p:cNvSpPr txBox="1"/>
          <p:nvPr/>
        </p:nvSpPr>
        <p:spPr>
          <a:xfrm>
            <a:off x="10700994" y="2723748"/>
            <a:ext cx="83611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Rutherford road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0F103C95-9259-4195-8F9C-47884E0EFA39}"/>
              </a:ext>
            </a:extLst>
          </p:cNvPr>
          <p:cNvSpPr/>
          <p:nvPr/>
        </p:nvSpPr>
        <p:spPr>
          <a:xfrm>
            <a:off x="2751123" y="2575547"/>
            <a:ext cx="709009" cy="73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0173" y="2829810"/>
            <a:ext cx="645681" cy="245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SAS Area</a:t>
            </a:r>
            <a:endParaRPr lang="en-GB" sz="1100" dirty="0">
              <a:solidFill>
                <a:prstClr val="black"/>
              </a:solidFill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5C8B01E6-B4BC-41A2-A025-126516C2D92D}"/>
              </a:ext>
            </a:extLst>
          </p:cNvPr>
          <p:cNvGrpSpPr/>
          <p:nvPr/>
        </p:nvGrpSpPr>
        <p:grpSpPr>
          <a:xfrm>
            <a:off x="3481456" y="1467538"/>
            <a:ext cx="6193739" cy="1830899"/>
            <a:chOff x="3483985" y="1474096"/>
            <a:chExt cx="6193739" cy="183089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56A8AF-8CD0-40C3-8098-DF687F1F7437}"/>
                </a:ext>
              </a:extLst>
            </p:cNvPr>
            <p:cNvSpPr/>
            <p:nvPr/>
          </p:nvSpPr>
          <p:spPr>
            <a:xfrm>
              <a:off x="3483985" y="1474096"/>
              <a:ext cx="6193739" cy="18308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92507884-62CE-493E-9E28-081DF020FF20}"/>
                </a:ext>
              </a:extLst>
            </p:cNvPr>
            <p:cNvSpPr txBox="1"/>
            <p:nvPr/>
          </p:nvSpPr>
          <p:spPr>
            <a:xfrm>
              <a:off x="5431699" y="1977786"/>
              <a:ext cx="1878215" cy="565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Surface: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New experimental Hall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82806881-68E1-43AB-B673-086ED4C10A6D}"/>
              </a:ext>
            </a:extLst>
          </p:cNvPr>
          <p:cNvCxnSpPr>
            <a:cxnSpLocks/>
          </p:cNvCxnSpPr>
          <p:nvPr/>
        </p:nvCxnSpPr>
        <p:spPr>
          <a:xfrm flipV="1">
            <a:off x="2513501" y="3722644"/>
            <a:ext cx="2940308" cy="1713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9AD05C45-D405-4922-8178-56BC3FEAB64D}"/>
              </a:ext>
            </a:extLst>
          </p:cNvPr>
          <p:cNvCxnSpPr>
            <a:cxnSpLocks/>
          </p:cNvCxnSpPr>
          <p:nvPr/>
        </p:nvCxnSpPr>
        <p:spPr>
          <a:xfrm flipV="1">
            <a:off x="2513501" y="4564506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9C443B53-9B94-4D91-9430-3B52FE1E248D}"/>
              </a:ext>
            </a:extLst>
          </p:cNvPr>
          <p:cNvCxnSpPr>
            <a:cxnSpLocks/>
          </p:cNvCxnSpPr>
          <p:nvPr/>
        </p:nvCxnSpPr>
        <p:spPr>
          <a:xfrm flipV="1">
            <a:off x="2499966" y="5202747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D7EE981A-CADA-446D-8603-9D6276957DDF}"/>
              </a:ext>
            </a:extLst>
          </p:cNvPr>
          <p:cNvCxnSpPr>
            <a:cxnSpLocks/>
          </p:cNvCxnSpPr>
          <p:nvPr/>
        </p:nvCxnSpPr>
        <p:spPr>
          <a:xfrm>
            <a:off x="2499966" y="2996541"/>
            <a:ext cx="218813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ACA7F675-01F5-4C59-B9CE-D586D9680FF5}"/>
              </a:ext>
            </a:extLst>
          </p:cNvPr>
          <p:cNvGrpSpPr/>
          <p:nvPr/>
        </p:nvGrpSpPr>
        <p:grpSpPr>
          <a:xfrm>
            <a:off x="5456495" y="3316777"/>
            <a:ext cx="4211155" cy="2323320"/>
            <a:chOff x="5467344" y="3316777"/>
            <a:chExt cx="4211155" cy="232332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E4A1C926-BB04-4B37-8625-D223BE0D1BA8}"/>
                </a:ext>
              </a:extLst>
            </p:cNvPr>
            <p:cNvSpPr/>
            <p:nvPr/>
          </p:nvSpPr>
          <p:spPr>
            <a:xfrm>
              <a:off x="5467344" y="3316777"/>
              <a:ext cx="4211155" cy="232332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BB458F9E-0B3F-4D3A-974E-615F1B2B46B6}"/>
                </a:ext>
              </a:extLst>
            </p:cNvPr>
            <p:cNvSpPr txBox="1"/>
            <p:nvPr/>
          </p:nvSpPr>
          <p:spPr>
            <a:xfrm>
              <a:off x="6738083" y="4026975"/>
              <a:ext cx="1878215" cy="3497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Underground area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339CBD2B-297A-434E-B103-B4FE9DE4A2E3}"/>
              </a:ext>
            </a:extLst>
          </p:cNvPr>
          <p:cNvCxnSpPr>
            <a:cxnSpLocks/>
          </p:cNvCxnSpPr>
          <p:nvPr/>
        </p:nvCxnSpPr>
        <p:spPr>
          <a:xfrm flipV="1">
            <a:off x="2565705" y="3287304"/>
            <a:ext cx="7198344" cy="41531"/>
          </a:xfrm>
          <a:prstGeom prst="line">
            <a:avLst/>
          </a:prstGeom>
          <a:ln w="666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xmlns="" id="{9E364C6D-C733-4778-9A96-115B05718865}"/>
              </a:ext>
            </a:extLst>
          </p:cNvPr>
          <p:cNvCxnSpPr>
            <a:cxnSpLocks/>
          </p:cNvCxnSpPr>
          <p:nvPr/>
        </p:nvCxnSpPr>
        <p:spPr>
          <a:xfrm flipH="1">
            <a:off x="11619793" y="2305019"/>
            <a:ext cx="411630" cy="155911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EDE1072-BF01-4FC4-B178-7F92377DFF61}"/>
              </a:ext>
            </a:extLst>
          </p:cNvPr>
          <p:cNvSpPr txBox="1"/>
          <p:nvPr/>
        </p:nvSpPr>
        <p:spPr>
          <a:xfrm>
            <a:off x="10613814" y="1886333"/>
            <a:ext cx="1537045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Access to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</a:rPr>
              <a:t>beam distribution level from the 508 side 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9871174" y="3324729"/>
            <a:ext cx="0" cy="2323319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48572" y="4289332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17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xmlns="" id="{131A2175-5DB6-4367-9941-AB89302952ED}"/>
              </a:ext>
            </a:extLst>
          </p:cNvPr>
          <p:cNvCxnSpPr>
            <a:cxnSpLocks/>
          </p:cNvCxnSpPr>
          <p:nvPr/>
        </p:nvCxnSpPr>
        <p:spPr>
          <a:xfrm flipH="1">
            <a:off x="10930673" y="4931389"/>
            <a:ext cx="757336" cy="28241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FD54F942-F749-4561-8117-EFB386FB1ECA}"/>
              </a:ext>
            </a:extLst>
          </p:cNvPr>
          <p:cNvSpPr txBox="1"/>
          <p:nvPr/>
        </p:nvSpPr>
        <p:spPr>
          <a:xfrm>
            <a:off x="10930673" y="4419427"/>
            <a:ext cx="1230842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TT70 tunnel use to transfer protons from the PSB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2693DF0-0536-4726-AB69-A5153772BFC6}"/>
              </a:ext>
            </a:extLst>
          </p:cNvPr>
          <p:cNvSpPr/>
          <p:nvPr/>
        </p:nvSpPr>
        <p:spPr>
          <a:xfrm>
            <a:off x="5467343" y="4632857"/>
            <a:ext cx="5463329" cy="108976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5A49D22-2C1B-4B93-AFC5-4B88F930C810}"/>
              </a:ext>
            </a:extLst>
          </p:cNvPr>
          <p:cNvSpPr/>
          <p:nvPr/>
        </p:nvSpPr>
        <p:spPr>
          <a:xfrm>
            <a:off x="79954" y="4876292"/>
            <a:ext cx="2350717" cy="64042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4BE5DA5A-12D1-40A1-9F01-9027DCD3A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89FDAB2B-1CAF-40A5-9EE3-5E52ECEF8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0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782" y="929533"/>
            <a:ext cx="4497213" cy="5783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49" y="45385"/>
            <a:ext cx="8947727" cy="681037"/>
          </a:xfrm>
        </p:spPr>
        <p:txBody>
          <a:bodyPr>
            <a:normAutofit fontScale="90000"/>
          </a:bodyPr>
          <a:lstStyle/>
          <a:p>
            <a:r>
              <a:rPr lang="en-US" sz="3200" u="sng" dirty="0"/>
              <a:t>Layout of Underground Level -3: Target/Separator Zones:</a:t>
            </a:r>
            <a:endParaRPr lang="en-GB" sz="32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697B9E-A31A-44E5-9248-E0E17D84AFD9}"/>
              </a:ext>
            </a:extLst>
          </p:cNvPr>
          <p:cNvSpPr txBox="1"/>
          <p:nvPr/>
        </p:nvSpPr>
        <p:spPr>
          <a:xfrm>
            <a:off x="128797" y="4924108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-3: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Target/Separator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C0F6CA-9C80-47FF-8D3D-EC0B429EC0B4}"/>
              </a:ext>
            </a:extLst>
          </p:cNvPr>
          <p:cNvSpPr txBox="1"/>
          <p:nvPr/>
        </p:nvSpPr>
        <p:spPr>
          <a:xfrm>
            <a:off x="5596055" y="687951"/>
            <a:ext cx="573257" cy="3189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30m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F4477A-2E17-4F48-AB63-7EB223430702}"/>
              </a:ext>
            </a:extLst>
          </p:cNvPr>
          <p:cNvSpPr txBox="1"/>
          <p:nvPr/>
        </p:nvSpPr>
        <p:spPr>
          <a:xfrm>
            <a:off x="8139995" y="3148549"/>
            <a:ext cx="573257" cy="3189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34m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9EA43D-CBC5-4DA8-B7A0-ACF3E8C42C15}"/>
              </a:ext>
            </a:extLst>
          </p:cNvPr>
          <p:cNvSpPr txBox="1"/>
          <p:nvPr/>
        </p:nvSpPr>
        <p:spPr>
          <a:xfrm>
            <a:off x="326079" y="5735471"/>
            <a:ext cx="1859614" cy="3497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Surface: 1020m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endParaRPr lang="en-GB" baseline="30000" dirty="0">
              <a:solidFill>
                <a:prstClr val="black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2CE7A006-B1DF-462C-A067-88B71B254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94656FD2-CFB7-4ABF-8DA9-7CEDB5BC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3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782" y="929533"/>
            <a:ext cx="4497213" cy="5783435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cxnSpLocks/>
            <a:stCxn id="15" idx="0"/>
          </p:cNvCxnSpPr>
          <p:nvPr/>
        </p:nvCxnSpPr>
        <p:spPr>
          <a:xfrm>
            <a:off x="6399435" y="1000641"/>
            <a:ext cx="210936" cy="64429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48393" y="1000641"/>
            <a:ext cx="902083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Boris tube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>
            <a:cxnSpLocks/>
            <a:stCxn id="23" idx="1"/>
          </p:cNvCxnSpPr>
          <p:nvPr/>
        </p:nvCxnSpPr>
        <p:spPr>
          <a:xfrm flipH="1" flipV="1">
            <a:off x="7709216" y="2880944"/>
            <a:ext cx="696512" cy="46022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05728" y="3220176"/>
            <a:ext cx="787219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Robot rail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>
            <a:off x="3425156" y="2325162"/>
            <a:ext cx="870493" cy="27785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379356" y="1855071"/>
            <a:ext cx="934736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Double target front-ends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>
          <a:xfrm flipH="1" flipV="1">
            <a:off x="7145438" y="1744769"/>
            <a:ext cx="1233918" cy="31593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cxnSpLocks/>
          </p:cNvCxnSpPr>
          <p:nvPr/>
        </p:nvCxnSpPr>
        <p:spPr>
          <a:xfrm flipV="1">
            <a:off x="3246813" y="5807547"/>
            <a:ext cx="670191" cy="47545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212140" y="6282998"/>
            <a:ext cx="13339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Robot control room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4967591" y="4049284"/>
            <a:ext cx="944688" cy="69862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052467" y="4694234"/>
            <a:ext cx="1358235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Target exchange point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</a:rPr>
              <a:t>Robot parking area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88180" y="2119535"/>
            <a:ext cx="113697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90 deg. separator magnets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67354" y="6424411"/>
            <a:ext cx="817190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Used target storage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2" name="Straight Arrow Connector 51"/>
          <p:cNvCxnSpPr>
            <a:stCxn id="51" idx="0"/>
          </p:cNvCxnSpPr>
          <p:nvPr/>
        </p:nvCxnSpPr>
        <p:spPr>
          <a:xfrm flipH="1" flipV="1">
            <a:off x="6638859" y="5798912"/>
            <a:ext cx="37090" cy="62549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54" idx="1"/>
          </p:cNvCxnSpPr>
          <p:nvPr/>
        </p:nvCxnSpPr>
        <p:spPr>
          <a:xfrm flipH="1">
            <a:off x="7279848" y="1197936"/>
            <a:ext cx="1099508" cy="43945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379357" y="992308"/>
            <a:ext cx="112620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Faraday cage of Target area 1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3" name="Straight Arrow Connector 62"/>
          <p:cNvCxnSpPr>
            <a:stCxn id="49" idx="1"/>
          </p:cNvCxnSpPr>
          <p:nvPr/>
        </p:nvCxnSpPr>
        <p:spPr>
          <a:xfrm flipH="1">
            <a:off x="6675950" y="2060699"/>
            <a:ext cx="1703407" cy="87895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42" idx="3"/>
          </p:cNvCxnSpPr>
          <p:nvPr/>
        </p:nvCxnSpPr>
        <p:spPr>
          <a:xfrm flipV="1">
            <a:off x="3425156" y="1774049"/>
            <a:ext cx="1273248" cy="55111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  <a:stCxn id="23" idx="1"/>
          </p:cNvCxnSpPr>
          <p:nvPr/>
        </p:nvCxnSpPr>
        <p:spPr>
          <a:xfrm flipH="1">
            <a:off x="7675170" y="3341166"/>
            <a:ext cx="730558" cy="49348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75955" y="1824933"/>
            <a:ext cx="327079" cy="155617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224913" y="3268154"/>
            <a:ext cx="902083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Laser injection points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78" name="Straight Arrow Connector 77"/>
          <p:cNvCxnSpPr>
            <a:stCxn id="76" idx="0"/>
          </p:cNvCxnSpPr>
          <p:nvPr/>
        </p:nvCxnSpPr>
        <p:spPr>
          <a:xfrm flipH="1" flipV="1">
            <a:off x="5589080" y="2939649"/>
            <a:ext cx="86874" cy="32850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E2EF2D-22DA-41CF-B309-A47A86FA3551}"/>
              </a:ext>
            </a:extLst>
          </p:cNvPr>
          <p:cNvSpPr txBox="1"/>
          <p:nvPr/>
        </p:nvSpPr>
        <p:spPr>
          <a:xfrm>
            <a:off x="128797" y="4924108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-3: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Target/Separator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96F02D4A-2C52-41CF-B063-A660762474B9}"/>
              </a:ext>
            </a:extLst>
          </p:cNvPr>
          <p:cNvSpPr txBox="1">
            <a:spLocks/>
          </p:cNvSpPr>
          <p:nvPr/>
        </p:nvSpPr>
        <p:spPr>
          <a:xfrm>
            <a:off x="1695449" y="45385"/>
            <a:ext cx="8947727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Layout of Underground Level -3: Target/Separator Zones: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09680267-7A42-460B-BCB4-7AA0AC4F8452}"/>
              </a:ext>
            </a:extLst>
          </p:cNvPr>
          <p:cNvCxnSpPr>
            <a:stCxn id="33" idx="0"/>
          </p:cNvCxnSpPr>
          <p:nvPr/>
        </p:nvCxnSpPr>
        <p:spPr>
          <a:xfrm flipV="1">
            <a:off x="5595344" y="6247351"/>
            <a:ext cx="113614" cy="30776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F0302BC-F10D-44AD-B45B-AD084DE14E50}"/>
              </a:ext>
            </a:extLst>
          </p:cNvPr>
          <p:cNvSpPr txBox="1"/>
          <p:nvPr/>
        </p:nvSpPr>
        <p:spPr>
          <a:xfrm>
            <a:off x="5135590" y="6555115"/>
            <a:ext cx="919509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TT70 tunnel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3ABFC50C-8591-4E66-BBD6-07F00839132E}"/>
              </a:ext>
            </a:extLst>
          </p:cNvPr>
          <p:cNvCxnSpPr>
            <a:stCxn id="36" idx="1"/>
          </p:cNvCxnSpPr>
          <p:nvPr/>
        </p:nvCxnSpPr>
        <p:spPr>
          <a:xfrm flipH="1" flipV="1">
            <a:off x="8072290" y="5699983"/>
            <a:ext cx="307066" cy="9892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715659B-5CBA-4941-AC48-C4837C78D60B}"/>
              </a:ext>
            </a:extLst>
          </p:cNvPr>
          <p:cNvSpPr txBox="1"/>
          <p:nvPr/>
        </p:nvSpPr>
        <p:spPr>
          <a:xfrm>
            <a:off x="8379357" y="5593283"/>
            <a:ext cx="93877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Emergency exit to TT70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A76B4F7A-5A71-474C-B48D-DEAA9AE13D09}"/>
              </a:ext>
            </a:extLst>
          </p:cNvPr>
          <p:cNvCxnSpPr>
            <a:stCxn id="38" idx="1"/>
          </p:cNvCxnSpPr>
          <p:nvPr/>
        </p:nvCxnSpPr>
        <p:spPr>
          <a:xfrm flipH="1">
            <a:off x="7279848" y="1197936"/>
            <a:ext cx="1099508" cy="43945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8027BC7-9B7F-40F0-8128-09731F8B49B0}"/>
              </a:ext>
            </a:extLst>
          </p:cNvPr>
          <p:cNvSpPr txBox="1"/>
          <p:nvPr/>
        </p:nvSpPr>
        <p:spPr>
          <a:xfrm>
            <a:off x="8379357" y="992308"/>
            <a:ext cx="112620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Faraday cage of Target area 1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E7780268-74E4-429B-962B-A790B031CBCB}"/>
              </a:ext>
            </a:extLst>
          </p:cNvPr>
          <p:cNvCxnSpPr/>
          <p:nvPr/>
        </p:nvCxnSpPr>
        <p:spPr>
          <a:xfrm>
            <a:off x="3215524" y="1450138"/>
            <a:ext cx="1171816" cy="221455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A790CE0-E724-43D9-8139-71258646B7BE}"/>
              </a:ext>
            </a:extLst>
          </p:cNvPr>
          <p:cNvSpPr txBox="1"/>
          <p:nvPr/>
        </p:nvSpPr>
        <p:spPr>
          <a:xfrm>
            <a:off x="2298102" y="1329147"/>
            <a:ext cx="1126201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Separator area 1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9F4D31E3-5085-477F-8122-6AEF5DA444EA}"/>
              </a:ext>
            </a:extLst>
          </p:cNvPr>
          <p:cNvCxnSpPr>
            <a:cxnSpLocks/>
          </p:cNvCxnSpPr>
          <p:nvPr/>
        </p:nvCxnSpPr>
        <p:spPr>
          <a:xfrm>
            <a:off x="3172773" y="2792638"/>
            <a:ext cx="1139231" cy="104445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CD555CF-D866-4790-AA63-B8379889B282}"/>
              </a:ext>
            </a:extLst>
          </p:cNvPr>
          <p:cNvSpPr txBox="1"/>
          <p:nvPr/>
        </p:nvSpPr>
        <p:spPr>
          <a:xfrm>
            <a:off x="2298101" y="2688444"/>
            <a:ext cx="1126201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Separator area 2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A9990F29-6C14-4CF5-A086-5FDA5B41003E}"/>
              </a:ext>
            </a:extLst>
          </p:cNvPr>
          <p:cNvCxnSpPr>
            <a:stCxn id="84" idx="2"/>
          </p:cNvCxnSpPr>
          <p:nvPr/>
        </p:nvCxnSpPr>
        <p:spPr>
          <a:xfrm>
            <a:off x="7040737" y="882366"/>
            <a:ext cx="81066" cy="36465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A107369C-360A-454D-AA57-3D056429AF66}"/>
              </a:ext>
            </a:extLst>
          </p:cNvPr>
          <p:cNvCxnSpPr>
            <a:stCxn id="77" idx="1"/>
          </p:cNvCxnSpPr>
          <p:nvPr/>
        </p:nvCxnSpPr>
        <p:spPr>
          <a:xfrm flipH="1">
            <a:off x="6749336" y="2643818"/>
            <a:ext cx="1630020" cy="17811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A55D8EA-788F-46D7-9E0C-3641E4A56C75}"/>
              </a:ext>
            </a:extLst>
          </p:cNvPr>
          <p:cNvSpPr txBox="1"/>
          <p:nvPr/>
        </p:nvSpPr>
        <p:spPr>
          <a:xfrm>
            <a:off x="4125830" y="6288689"/>
            <a:ext cx="841408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2 GeV proton beamline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53FE164C-69DF-4AD8-BF37-87B4E463D5E6}"/>
              </a:ext>
            </a:extLst>
          </p:cNvPr>
          <p:cNvCxnSpPr>
            <a:cxnSpLocks/>
          </p:cNvCxnSpPr>
          <p:nvPr/>
        </p:nvCxnSpPr>
        <p:spPr>
          <a:xfrm flipV="1">
            <a:off x="3212703" y="5377577"/>
            <a:ext cx="1318211" cy="457895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F3AAB195-DB05-4253-891A-0FF5AEAACB27}"/>
              </a:ext>
            </a:extLst>
          </p:cNvPr>
          <p:cNvSpPr txBox="1"/>
          <p:nvPr/>
        </p:nvSpPr>
        <p:spPr>
          <a:xfrm>
            <a:off x="2212140" y="5684847"/>
            <a:ext cx="105896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Shaft to lower equipment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xmlns="" id="{CF3C154D-A685-42AC-A199-71A3FA2306D1}"/>
              </a:ext>
            </a:extLst>
          </p:cNvPr>
          <p:cNvCxnSpPr/>
          <p:nvPr/>
        </p:nvCxnSpPr>
        <p:spPr>
          <a:xfrm flipH="1">
            <a:off x="7713203" y="4923799"/>
            <a:ext cx="1479744" cy="41901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E061984-C207-4FA3-BE06-135E531E2395}"/>
              </a:ext>
            </a:extLst>
          </p:cNvPr>
          <p:cNvSpPr txBox="1"/>
          <p:nvPr/>
        </p:nvSpPr>
        <p:spPr>
          <a:xfrm>
            <a:off x="8379357" y="4795100"/>
            <a:ext cx="919509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Cooling and ventilation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xmlns="" id="{7B78C69A-6BCD-40BD-9861-06B17DCC5E05}"/>
              </a:ext>
            </a:extLst>
          </p:cNvPr>
          <p:cNvCxnSpPr/>
          <p:nvPr/>
        </p:nvCxnSpPr>
        <p:spPr>
          <a:xfrm flipH="1" flipV="1">
            <a:off x="7477614" y="5748732"/>
            <a:ext cx="33371" cy="59858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94EA27E7-B211-48F4-A6D4-609D17BABC0F}"/>
              </a:ext>
            </a:extLst>
          </p:cNvPr>
          <p:cNvSpPr txBox="1"/>
          <p:nvPr/>
        </p:nvSpPr>
        <p:spPr>
          <a:xfrm>
            <a:off x="7268050" y="6022223"/>
            <a:ext cx="880920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Emergency stairs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D88A6CBC-CA97-4E4A-9F82-53D1774D5DBB}"/>
              </a:ext>
            </a:extLst>
          </p:cNvPr>
          <p:cNvSpPr txBox="1"/>
          <p:nvPr/>
        </p:nvSpPr>
        <p:spPr>
          <a:xfrm>
            <a:off x="6267354" y="6424411"/>
            <a:ext cx="817190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Used target storage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6B05A4FA-FE5B-45B1-8C35-CF8C1E177450}"/>
              </a:ext>
            </a:extLst>
          </p:cNvPr>
          <p:cNvCxnSpPr>
            <a:stCxn id="73" idx="0"/>
          </p:cNvCxnSpPr>
          <p:nvPr/>
        </p:nvCxnSpPr>
        <p:spPr>
          <a:xfrm flipH="1" flipV="1">
            <a:off x="6638859" y="5798912"/>
            <a:ext cx="37090" cy="62549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AFD1F811-4ACA-4CC5-B027-7BDF18171F58}"/>
              </a:ext>
            </a:extLst>
          </p:cNvPr>
          <p:cNvSpPr txBox="1"/>
          <p:nvPr/>
        </p:nvSpPr>
        <p:spPr>
          <a:xfrm>
            <a:off x="8379357" y="2438190"/>
            <a:ext cx="112620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Faraday cage of Target area 2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xmlns="" id="{EF62266B-B961-47BC-8C34-5D1573F78189}"/>
              </a:ext>
            </a:extLst>
          </p:cNvPr>
          <p:cNvCxnSpPr>
            <a:stCxn id="84" idx="2"/>
          </p:cNvCxnSpPr>
          <p:nvPr/>
        </p:nvCxnSpPr>
        <p:spPr>
          <a:xfrm flipH="1">
            <a:off x="6665361" y="882366"/>
            <a:ext cx="375377" cy="149302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CA914113-44F3-4176-AA98-FA448F176FC2}"/>
              </a:ext>
            </a:extLst>
          </p:cNvPr>
          <p:cNvSpPr txBox="1"/>
          <p:nvPr/>
        </p:nvSpPr>
        <p:spPr>
          <a:xfrm>
            <a:off x="6603861" y="640386"/>
            <a:ext cx="873752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Beam dumps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9D148274-9180-4D44-8DF4-EF4015B61544}"/>
              </a:ext>
            </a:extLst>
          </p:cNvPr>
          <p:cNvCxnSpPr/>
          <p:nvPr/>
        </p:nvCxnSpPr>
        <p:spPr>
          <a:xfrm>
            <a:off x="5236620" y="888386"/>
            <a:ext cx="113944" cy="29159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xmlns="" id="{7BD475B8-E1E2-4330-9657-7E3EA520F4E1}"/>
              </a:ext>
            </a:extLst>
          </p:cNvPr>
          <p:cNvCxnSpPr>
            <a:cxnSpLocks/>
          </p:cNvCxnSpPr>
          <p:nvPr/>
        </p:nvCxnSpPr>
        <p:spPr>
          <a:xfrm flipH="1">
            <a:off x="4093824" y="905544"/>
            <a:ext cx="1142798" cy="21608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92EE1B49-5511-41C7-9D7E-1A6FB4533C5D}"/>
              </a:ext>
            </a:extLst>
          </p:cNvPr>
          <p:cNvSpPr txBox="1"/>
          <p:nvPr/>
        </p:nvSpPr>
        <p:spPr>
          <a:xfrm>
            <a:off x="4245956" y="606644"/>
            <a:ext cx="1621372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Cooling, ventilation and cable trays shafts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CCA5ACA9-98F8-41EA-B6C9-CF82D189FDA8}"/>
              </a:ext>
            </a:extLst>
          </p:cNvPr>
          <p:cNvCxnSpPr>
            <a:cxnSpLocks/>
          </p:cNvCxnSpPr>
          <p:nvPr/>
        </p:nvCxnSpPr>
        <p:spPr>
          <a:xfrm>
            <a:off x="3346214" y="4004676"/>
            <a:ext cx="931813" cy="193613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FECE141D-2742-4DA2-ABD6-15CE9E74F387}"/>
              </a:ext>
            </a:extLst>
          </p:cNvPr>
          <p:cNvSpPr txBox="1"/>
          <p:nvPr/>
        </p:nvSpPr>
        <p:spPr>
          <a:xfrm>
            <a:off x="2682208" y="3728542"/>
            <a:ext cx="792690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Access lift and stairs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480537D6-445F-4A90-B023-F980084BA455}"/>
              </a:ext>
            </a:extLst>
          </p:cNvPr>
          <p:cNvCxnSpPr/>
          <p:nvPr/>
        </p:nvCxnSpPr>
        <p:spPr>
          <a:xfrm flipH="1">
            <a:off x="7229833" y="4085737"/>
            <a:ext cx="1375187" cy="1159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xmlns="" id="{02F59FA9-0987-4B97-AEB7-0AB459E7DEE4}"/>
              </a:ext>
            </a:extLst>
          </p:cNvPr>
          <p:cNvCxnSpPr/>
          <p:nvPr/>
        </p:nvCxnSpPr>
        <p:spPr>
          <a:xfrm flipH="1">
            <a:off x="6745321" y="4072699"/>
            <a:ext cx="1859698" cy="5283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200ED944-B953-4829-BBED-C26231B8B569}"/>
              </a:ext>
            </a:extLst>
          </p:cNvPr>
          <p:cNvSpPr txBox="1"/>
          <p:nvPr/>
        </p:nvSpPr>
        <p:spPr>
          <a:xfrm>
            <a:off x="8375342" y="3964746"/>
            <a:ext cx="1052203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Bending dipoles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xmlns="" id="{73BC8F07-2BB7-410F-8913-197B7C57D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xmlns="" id="{0B3D286A-2C19-46C8-8B90-971AE853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782" y="929533"/>
            <a:ext cx="4497213" cy="578343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6" idx="0"/>
          </p:cNvCxnSpPr>
          <p:nvPr/>
        </p:nvCxnSpPr>
        <p:spPr>
          <a:xfrm flipV="1">
            <a:off x="5650819" y="5518484"/>
            <a:ext cx="796967" cy="89584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112645" y="6414331"/>
            <a:ext cx="107634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Concrete blocks (1 m thick)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>
            <a:stCxn id="11" idx="1"/>
          </p:cNvCxnSpPr>
          <p:nvPr/>
        </p:nvCxnSpPr>
        <p:spPr>
          <a:xfrm flipH="1" flipV="1">
            <a:off x="8072290" y="5699983"/>
            <a:ext cx="307066" cy="9892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379357" y="5593283"/>
            <a:ext cx="93877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Emergency exit to TT70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7411942" y="1463369"/>
            <a:ext cx="901743" cy="462173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233848" y="4059362"/>
            <a:ext cx="1375187" cy="1159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4082171" y="761376"/>
            <a:ext cx="305169" cy="91021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719687" y="602418"/>
            <a:ext cx="1126201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Separator area 1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 flipV="1">
            <a:off x="3240307" y="2625403"/>
            <a:ext cx="910275" cy="58554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84725" y="3130668"/>
            <a:ext cx="91787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Concrete wall (1 m thick)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4" name="Straight Arrow Connector 33"/>
          <p:cNvCxnSpPr>
            <a:stCxn id="35" idx="2"/>
          </p:cNvCxnSpPr>
          <p:nvPr/>
        </p:nvCxnSpPr>
        <p:spPr>
          <a:xfrm>
            <a:off x="7040737" y="882366"/>
            <a:ext cx="81066" cy="36465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1" idx="1"/>
          </p:cNvCxnSpPr>
          <p:nvPr/>
        </p:nvCxnSpPr>
        <p:spPr>
          <a:xfrm flipH="1">
            <a:off x="7843032" y="2405173"/>
            <a:ext cx="438514" cy="10618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7477614" y="5748732"/>
            <a:ext cx="33371" cy="59858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249627" y="6123060"/>
            <a:ext cx="880920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Emergency stairs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267354" y="6424411"/>
            <a:ext cx="817190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Used target storage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5" name="Straight Arrow Connector 44"/>
          <p:cNvCxnSpPr>
            <a:stCxn id="43" idx="0"/>
          </p:cNvCxnSpPr>
          <p:nvPr/>
        </p:nvCxnSpPr>
        <p:spPr>
          <a:xfrm flipH="1" flipV="1">
            <a:off x="6638859" y="5798912"/>
            <a:ext cx="37090" cy="62549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281547" y="2199545"/>
            <a:ext cx="93877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Concrete wall (2 m thick)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6749336" y="4046324"/>
            <a:ext cx="1859698" cy="5283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8379357" y="3938371"/>
            <a:ext cx="1052203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Bending dipoles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76" name="Straight Arrow Connector 75"/>
          <p:cNvCxnSpPr>
            <a:stCxn id="35" idx="2"/>
          </p:cNvCxnSpPr>
          <p:nvPr/>
        </p:nvCxnSpPr>
        <p:spPr>
          <a:xfrm flipH="1">
            <a:off x="6665361" y="882366"/>
            <a:ext cx="375377" cy="149302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03861" y="640386"/>
            <a:ext cx="873752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Beam dumps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80" name="Straight Arrow Connector 79"/>
          <p:cNvCxnSpPr>
            <a:stCxn id="79" idx="2"/>
          </p:cNvCxnSpPr>
          <p:nvPr/>
        </p:nvCxnSpPr>
        <p:spPr>
          <a:xfrm>
            <a:off x="5620256" y="1066787"/>
            <a:ext cx="1045104" cy="50434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065650" y="655530"/>
            <a:ext cx="1109212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Concrete + iron walls (2 m thick)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4765576" y="4215177"/>
            <a:ext cx="644835" cy="609743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4387340" y="4458103"/>
            <a:ext cx="792690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Access to target area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79356" y="3418165"/>
            <a:ext cx="1235484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Concrete movable door (0.75 m thick)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6" name="Straight Arrow Connector 45"/>
          <p:cNvCxnSpPr>
            <a:stCxn id="44" idx="1"/>
          </p:cNvCxnSpPr>
          <p:nvPr/>
        </p:nvCxnSpPr>
        <p:spPr>
          <a:xfrm flipH="1" flipV="1">
            <a:off x="7639508" y="3334923"/>
            <a:ext cx="739849" cy="28887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cxnSpLocks/>
          </p:cNvCxnSpPr>
          <p:nvPr/>
        </p:nvCxnSpPr>
        <p:spPr>
          <a:xfrm flipH="1">
            <a:off x="6936052" y="1463368"/>
            <a:ext cx="1377632" cy="140846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/>
          </p:cNvCxnSpPr>
          <p:nvPr/>
        </p:nvCxnSpPr>
        <p:spPr>
          <a:xfrm flipV="1">
            <a:off x="3315714" y="3719830"/>
            <a:ext cx="834868" cy="62072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79" idx="2"/>
          </p:cNvCxnSpPr>
          <p:nvPr/>
        </p:nvCxnSpPr>
        <p:spPr>
          <a:xfrm>
            <a:off x="5620257" y="1066787"/>
            <a:ext cx="593531" cy="1765035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277219" y="4159148"/>
            <a:ext cx="112620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Concrete movable door (1 m thick)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379357" y="2860786"/>
            <a:ext cx="1052203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Concrete blocks (0.75 m thick)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83" name="Straight Arrow Connector 82"/>
          <p:cNvCxnSpPr>
            <a:stCxn id="82" idx="1"/>
          </p:cNvCxnSpPr>
          <p:nvPr/>
        </p:nvCxnSpPr>
        <p:spPr>
          <a:xfrm flipH="1">
            <a:off x="7339584" y="3066414"/>
            <a:ext cx="1039772" cy="11566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7728042" y="524624"/>
            <a:ext cx="1052203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Concrete blocks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87" name="Straight Arrow Connector 86"/>
          <p:cNvCxnSpPr>
            <a:stCxn id="86" idx="2"/>
          </p:cNvCxnSpPr>
          <p:nvPr/>
        </p:nvCxnSpPr>
        <p:spPr>
          <a:xfrm flipH="1">
            <a:off x="7627517" y="766605"/>
            <a:ext cx="626627" cy="41406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86" idx="2"/>
          </p:cNvCxnSpPr>
          <p:nvPr/>
        </p:nvCxnSpPr>
        <p:spPr>
          <a:xfrm flipH="1">
            <a:off x="7001725" y="766604"/>
            <a:ext cx="1252419" cy="128121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858639" y="5028031"/>
            <a:ext cx="1361218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Concrete wall + blocks (1+1 m thick)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5219857" y="4777313"/>
            <a:ext cx="427256" cy="45634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4635527" y="5642399"/>
            <a:ext cx="719123" cy="597105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906210" y="5964928"/>
            <a:ext cx="1031376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Concrete blocks (2 m thick)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8F5A7F-C51D-42C0-AFB8-E97B5609C147}"/>
              </a:ext>
            </a:extLst>
          </p:cNvPr>
          <p:cNvSpPr txBox="1"/>
          <p:nvPr/>
        </p:nvSpPr>
        <p:spPr>
          <a:xfrm>
            <a:off x="128797" y="4924108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-3: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Target/Separator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xmlns="" id="{0464EAF8-49FC-495A-B7E7-949980801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02" y="-36965"/>
            <a:ext cx="10890503" cy="681037"/>
          </a:xfrm>
        </p:spPr>
        <p:txBody>
          <a:bodyPr>
            <a:normAutofit fontScale="90000"/>
          </a:bodyPr>
          <a:lstStyle/>
          <a:p>
            <a:r>
              <a:rPr lang="en-US" sz="3200" u="sng" dirty="0"/>
              <a:t>Radiation shielding of Underground Level -3: Target/Separator Zones:</a:t>
            </a:r>
            <a:endParaRPr lang="en-GB" sz="3200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8180546" y="1162405"/>
            <a:ext cx="1039772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Concrete movable door (1 m thick)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D4E097C1-A3E6-4E66-B5E4-79ABD1DDFE63}"/>
              </a:ext>
            </a:extLst>
          </p:cNvPr>
          <p:cNvCxnSpPr>
            <a:cxnSpLocks/>
          </p:cNvCxnSpPr>
          <p:nvPr/>
        </p:nvCxnSpPr>
        <p:spPr>
          <a:xfrm flipV="1">
            <a:off x="3240307" y="2888427"/>
            <a:ext cx="1543378" cy="87164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4CCE38A-82F9-4314-9CC2-9FCB23E95DE3}"/>
              </a:ext>
            </a:extLst>
          </p:cNvPr>
          <p:cNvSpPr txBox="1"/>
          <p:nvPr/>
        </p:nvSpPr>
        <p:spPr>
          <a:xfrm>
            <a:off x="2281195" y="3696391"/>
            <a:ext cx="1126201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Separator area 2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xmlns="" id="{91A12CA9-0126-4E30-A0C6-08257DE9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xmlns="" id="{A4F9A663-E91E-4C14-B837-D56F57CEF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98251722-677A-4869-AFE8-0D5EA963B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" y="761376"/>
            <a:ext cx="2781939" cy="186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5B514FB9-EFAD-4B44-8A65-C4964607079A}"/>
              </a:ext>
            </a:extLst>
          </p:cNvPr>
          <p:cNvSpPr txBox="1"/>
          <p:nvPr/>
        </p:nvSpPr>
        <p:spPr>
          <a:xfrm>
            <a:off x="238673" y="2666201"/>
            <a:ext cx="2608835" cy="411257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Courtesy F. Pozzi</a:t>
            </a:r>
          </a:p>
          <a:p>
            <a:r>
              <a:rPr lang="en-US" sz="1100" dirty="0">
                <a:solidFill>
                  <a:prstClr val="black"/>
                </a:solidFill>
              </a:rPr>
              <a:t>ISOLDE beam dump study preliminary </a:t>
            </a:r>
            <a:r>
              <a:rPr lang="en-US" sz="1100" dirty="0" err="1">
                <a:solidFill>
                  <a:prstClr val="black"/>
                </a:solidFill>
              </a:rPr>
              <a:t>nrs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0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610" y="1105924"/>
            <a:ext cx="4648200" cy="5267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0" y="45385"/>
            <a:ext cx="7699562" cy="681037"/>
          </a:xfrm>
        </p:spPr>
        <p:txBody>
          <a:bodyPr>
            <a:normAutofit/>
          </a:bodyPr>
          <a:lstStyle/>
          <a:p>
            <a:r>
              <a:rPr lang="en-US" sz="3200" u="sng" dirty="0"/>
              <a:t>Target/Separator Ceiling Thickness:</a:t>
            </a:r>
            <a:endParaRPr lang="en-GB" sz="3200" u="sng" dirty="0"/>
          </a:p>
        </p:txBody>
      </p:sp>
      <p:cxnSp>
        <p:nvCxnSpPr>
          <p:cNvPr id="14" name="Straight Arrow Connector 13"/>
          <p:cNvCxnSpPr>
            <a:cxnSpLocks/>
            <a:stCxn id="15" idx="1"/>
          </p:cNvCxnSpPr>
          <p:nvPr/>
        </p:nvCxnSpPr>
        <p:spPr>
          <a:xfrm flipH="1" flipV="1">
            <a:off x="8211312" y="2779776"/>
            <a:ext cx="1334532" cy="75672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545844" y="3246230"/>
            <a:ext cx="1854378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~5 m thick ceiling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</a:rPr>
              <a:t>blocks above dump area increasing total to &gt;7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26" name="Straight Arrow Connector 25"/>
          <p:cNvCxnSpPr>
            <a:cxnSpLocks/>
            <a:stCxn id="36" idx="2"/>
          </p:cNvCxnSpPr>
          <p:nvPr/>
        </p:nvCxnSpPr>
        <p:spPr>
          <a:xfrm flipV="1">
            <a:off x="3740404" y="2880906"/>
            <a:ext cx="1726566" cy="807835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8094740" y="4791724"/>
            <a:ext cx="1854378" cy="12409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9585577" y="4670734"/>
            <a:ext cx="1109212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2 m thickness</a:t>
            </a:r>
          </a:p>
        </p:txBody>
      </p:sp>
      <p:cxnSp>
        <p:nvCxnSpPr>
          <p:cNvPr id="103" name="Straight Arrow Connector 102"/>
          <p:cNvCxnSpPr>
            <a:cxnSpLocks/>
          </p:cNvCxnSpPr>
          <p:nvPr/>
        </p:nvCxnSpPr>
        <p:spPr>
          <a:xfrm>
            <a:off x="4239362" y="4670734"/>
            <a:ext cx="683747" cy="41313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3056866" y="4348082"/>
            <a:ext cx="1238144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Standard thickness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</a:rPr>
              <a:t>1.0 m ?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85798" y="3446761"/>
            <a:ext cx="1109212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2 m thickness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25926A-1CFD-4CD2-B639-E80F7501A8DB}"/>
              </a:ext>
            </a:extLst>
          </p:cNvPr>
          <p:cNvSpPr txBox="1"/>
          <p:nvPr/>
        </p:nvSpPr>
        <p:spPr>
          <a:xfrm>
            <a:off x="128797" y="4924108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-3: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Target/Separator</a:t>
            </a:r>
            <a:endParaRPr lang="en-GB" sz="1100" dirty="0">
              <a:solidFill>
                <a:prstClr val="black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F78048E-3C10-4CD7-8CC3-54F279FFD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870" y="854401"/>
            <a:ext cx="2781939" cy="186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29C92B8-D6B2-41C1-837C-B8D321BE0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9" y="771735"/>
            <a:ext cx="4205433" cy="239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CC9A49D-EE70-404E-817D-07BE45BA0453}"/>
              </a:ext>
            </a:extLst>
          </p:cNvPr>
          <p:cNvSpPr/>
          <p:nvPr/>
        </p:nvSpPr>
        <p:spPr>
          <a:xfrm>
            <a:off x="7458075" y="1153548"/>
            <a:ext cx="982488" cy="72005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62D28C6-B173-449D-A90A-8B415FA21161}"/>
              </a:ext>
            </a:extLst>
          </p:cNvPr>
          <p:cNvSpPr/>
          <p:nvPr/>
        </p:nvSpPr>
        <p:spPr>
          <a:xfrm>
            <a:off x="7034840" y="2438130"/>
            <a:ext cx="910997" cy="62892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D4E0122-9112-403C-8FA7-8B37A8FF2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836545" y="413172"/>
            <a:ext cx="250335" cy="1132783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2838E15A-5994-4FD6-94A9-D806BF722E49}"/>
              </a:ext>
            </a:extLst>
          </p:cNvPr>
          <p:cNvCxnSpPr>
            <a:cxnSpLocks/>
          </p:cNvCxnSpPr>
          <p:nvPr/>
        </p:nvCxnSpPr>
        <p:spPr>
          <a:xfrm flipH="1">
            <a:off x="7961712" y="695064"/>
            <a:ext cx="420670" cy="25722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A1173A5-696B-4AA0-B3BC-52F29E4F1682}"/>
              </a:ext>
            </a:extLst>
          </p:cNvPr>
          <p:cNvSpPr txBox="1"/>
          <p:nvPr/>
        </p:nvSpPr>
        <p:spPr>
          <a:xfrm>
            <a:off x="8094740" y="381765"/>
            <a:ext cx="1109212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Shielding blocks behind building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2AAC317-90CD-4B2A-AF90-980A85FB9C67}"/>
              </a:ext>
            </a:extLst>
          </p:cNvPr>
          <p:cNvSpPr txBox="1"/>
          <p:nvPr/>
        </p:nvSpPr>
        <p:spPr>
          <a:xfrm>
            <a:off x="9720832" y="2719364"/>
            <a:ext cx="2608835" cy="411257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 anchor="ctr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Courtesy F. Pozzi</a:t>
            </a:r>
          </a:p>
          <a:p>
            <a:r>
              <a:rPr lang="en-US" sz="1100" dirty="0">
                <a:solidFill>
                  <a:prstClr val="black"/>
                </a:solidFill>
              </a:rPr>
              <a:t>ISOLDE beam dump study preliminary </a:t>
            </a:r>
            <a:r>
              <a:rPr lang="en-US" sz="1100" dirty="0" err="1">
                <a:solidFill>
                  <a:prstClr val="black"/>
                </a:solidFill>
              </a:rPr>
              <a:t>nrs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xmlns="" id="{61FB4297-B09B-459A-87DB-E24C4DAC2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xmlns="" id="{0EF7BA15-617D-40CA-AF66-B91B68E7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25" name="3D Model 124" descr="Dark Gray Cylinder">
                <a:extLst>
                  <a:ext uri="{FF2B5EF4-FFF2-40B4-BE49-F238E27FC236}">
                    <a16:creationId xmlns:a16="http://schemas.microsoft.com/office/drawing/2014/main" id="{EFC57E5A-05F8-4C93-B5EE-205FDA9E268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5812197">
              <a:off x="9684302" y="4639701"/>
              <a:ext cx="959442" cy="1434414"/>
            </p:xfrm>
            <a:graphic>
              <a:graphicData uri="http://schemas.microsoft.com/office/drawing/2017/model3d">
                <am3d:model3d r:embed="rId2">
                  <am3d:spPr>
                    <a:xfrm rot="15812197">
                      <a:off x="0" y="0"/>
                      <a:ext cx="959442" cy="143441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3372376" ay="-1333761" az="903165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674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5" name="3D Model 124" descr="Dark Gray Cylinder">
                <a:extLst>
                  <a:ext uri="{FF2B5EF4-FFF2-40B4-BE49-F238E27FC236}">
                    <a16:creationId xmlns:a16="http://schemas.microsoft.com/office/drawing/2014/main" xmlns="" id="{EFC57E5A-05F8-4C93-B5EE-205FDA9E26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812197">
                <a:off x="9684302" y="4639701"/>
                <a:ext cx="959442" cy="1434414"/>
              </a:xfrm>
              <a:prstGeom prst="rect">
                <a:avLst/>
              </a:prstGeom>
            </p:spPr>
          </p:pic>
        </mc:Fallback>
      </mc:AlternateContent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77875" y="24236"/>
            <a:ext cx="4410075" cy="71532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89740" y="85591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Cross-section of the Proposed Hall and Underground Area: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56760" y="2271624"/>
            <a:ext cx="531079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15 m ?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 flipV="1">
            <a:off x="9125128" y="3440298"/>
            <a:ext cx="136219" cy="29948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465239" y="3700952"/>
            <a:ext cx="1041915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5 m span crane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 flipH="1">
            <a:off x="6029753" y="3617943"/>
            <a:ext cx="1191447" cy="41125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</p:cNvCxnSpPr>
          <p:nvPr/>
        </p:nvCxnSpPr>
        <p:spPr>
          <a:xfrm flipH="1">
            <a:off x="6870630" y="3672646"/>
            <a:ext cx="326717" cy="35655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061566" y="3406286"/>
            <a:ext cx="750849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Vertical beamlines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F4C317-68A2-4A4F-844C-0576EF6DD562}"/>
              </a:ext>
            </a:extLst>
          </p:cNvPr>
          <p:cNvSpPr txBox="1"/>
          <p:nvPr/>
        </p:nvSpPr>
        <p:spPr>
          <a:xfrm>
            <a:off x="128797" y="2581716"/>
            <a:ext cx="2252209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 Level 0: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Experimental Hall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BE7402-7F71-45C5-9449-53B0ADA1C37D}"/>
              </a:ext>
            </a:extLst>
          </p:cNvPr>
          <p:cNvSpPr txBox="1"/>
          <p:nvPr/>
        </p:nvSpPr>
        <p:spPr>
          <a:xfrm>
            <a:off x="131563" y="3546234"/>
            <a:ext cx="2254178" cy="534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-1: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Beam distribution and purification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ED1AEB-456A-42C2-9482-9360AE7FDCF4}"/>
              </a:ext>
            </a:extLst>
          </p:cNvPr>
          <p:cNvSpPr txBox="1"/>
          <p:nvPr/>
        </p:nvSpPr>
        <p:spPr>
          <a:xfrm>
            <a:off x="128797" y="4234355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-2: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HT/RILIS/CV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3648BA-6381-4151-96FF-54F3AD13C8F7}"/>
              </a:ext>
            </a:extLst>
          </p:cNvPr>
          <p:cNvSpPr txBox="1"/>
          <p:nvPr/>
        </p:nvSpPr>
        <p:spPr>
          <a:xfrm>
            <a:off x="128797" y="4924108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-3: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Target/Separator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97A31AB-A14F-49F7-A980-EA94DD70948F}"/>
              </a:ext>
            </a:extLst>
          </p:cNvPr>
          <p:cNvSpPr/>
          <p:nvPr/>
        </p:nvSpPr>
        <p:spPr>
          <a:xfrm>
            <a:off x="9714037" y="3140765"/>
            <a:ext cx="2101602" cy="254442"/>
          </a:xfrm>
          <a:custGeom>
            <a:avLst/>
            <a:gdLst>
              <a:gd name="connsiteX0" fmla="*/ 34262 w 2101602"/>
              <a:gd name="connsiteY0" fmla="*/ 254442 h 254442"/>
              <a:gd name="connsiteX1" fmla="*/ 1902819 w 2101602"/>
              <a:gd name="connsiteY1" fmla="*/ 238539 h 254442"/>
              <a:gd name="connsiteX2" fmla="*/ 2101602 w 2101602"/>
              <a:gd name="connsiteY2" fmla="*/ 238539 h 254442"/>
              <a:gd name="connsiteX3" fmla="*/ 2101602 w 2101602"/>
              <a:gd name="connsiteY3" fmla="*/ 71562 h 254442"/>
              <a:gd name="connsiteX4" fmla="*/ 1950527 w 2101602"/>
              <a:gd name="connsiteY4" fmla="*/ 71562 h 254442"/>
              <a:gd name="connsiteX5" fmla="*/ 869149 w 2101602"/>
              <a:gd name="connsiteY5" fmla="*/ 87464 h 254442"/>
              <a:gd name="connsiteX6" fmla="*/ 654464 w 2101602"/>
              <a:gd name="connsiteY6" fmla="*/ 87464 h 254442"/>
              <a:gd name="connsiteX7" fmla="*/ 654464 w 2101602"/>
              <a:gd name="connsiteY7" fmla="*/ 87464 h 254442"/>
              <a:gd name="connsiteX8" fmla="*/ 598805 w 2101602"/>
              <a:gd name="connsiteY8" fmla="*/ 47708 h 254442"/>
              <a:gd name="connsiteX9" fmla="*/ 551097 w 2101602"/>
              <a:gd name="connsiteY9" fmla="*/ 0 h 254442"/>
              <a:gd name="connsiteX10" fmla="*/ 463633 w 2101602"/>
              <a:gd name="connsiteY10" fmla="*/ 7951 h 254442"/>
              <a:gd name="connsiteX11" fmla="*/ 376169 w 2101602"/>
              <a:gd name="connsiteY11" fmla="*/ 15903 h 254442"/>
              <a:gd name="connsiteX12" fmla="*/ 368217 w 2101602"/>
              <a:gd name="connsiteY12" fmla="*/ 55659 h 254442"/>
              <a:gd name="connsiteX13" fmla="*/ 328461 w 2101602"/>
              <a:gd name="connsiteY13" fmla="*/ 47708 h 254442"/>
              <a:gd name="connsiteX14" fmla="*/ 280753 w 2101602"/>
              <a:gd name="connsiteY14" fmla="*/ 15903 h 254442"/>
              <a:gd name="connsiteX15" fmla="*/ 193289 w 2101602"/>
              <a:gd name="connsiteY15" fmla="*/ 23854 h 254442"/>
              <a:gd name="connsiteX16" fmla="*/ 169435 w 2101602"/>
              <a:gd name="connsiteY16" fmla="*/ 55659 h 254442"/>
              <a:gd name="connsiteX17" fmla="*/ 145581 w 2101602"/>
              <a:gd name="connsiteY17" fmla="*/ 63610 h 254442"/>
              <a:gd name="connsiteX18" fmla="*/ 121727 w 2101602"/>
              <a:gd name="connsiteY18" fmla="*/ 55659 h 254442"/>
              <a:gd name="connsiteX19" fmla="*/ 74019 w 2101602"/>
              <a:gd name="connsiteY19" fmla="*/ 31805 h 254442"/>
              <a:gd name="connsiteX20" fmla="*/ 2457 w 2101602"/>
              <a:gd name="connsiteY20" fmla="*/ 39756 h 254442"/>
              <a:gd name="connsiteX21" fmla="*/ 10409 w 2101602"/>
              <a:gd name="connsiteY21" fmla="*/ 63610 h 254442"/>
              <a:gd name="connsiteX22" fmla="*/ 26311 w 2101602"/>
              <a:gd name="connsiteY22" fmla="*/ 87464 h 254442"/>
              <a:gd name="connsiteX23" fmla="*/ 42214 w 2101602"/>
              <a:gd name="connsiteY23" fmla="*/ 135172 h 254442"/>
              <a:gd name="connsiteX24" fmla="*/ 34262 w 2101602"/>
              <a:gd name="connsiteY24" fmla="*/ 254442 h 2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1602" h="254442">
                <a:moveTo>
                  <a:pt x="34262" y="254442"/>
                </a:moveTo>
                <a:lnTo>
                  <a:pt x="1902819" y="238539"/>
                </a:lnTo>
                <a:lnTo>
                  <a:pt x="2101602" y="238539"/>
                </a:lnTo>
                <a:lnTo>
                  <a:pt x="2101602" y="71562"/>
                </a:lnTo>
                <a:lnTo>
                  <a:pt x="1950527" y="71562"/>
                </a:lnTo>
                <a:lnTo>
                  <a:pt x="869149" y="87464"/>
                </a:lnTo>
                <a:lnTo>
                  <a:pt x="654464" y="87464"/>
                </a:lnTo>
                <a:lnTo>
                  <a:pt x="654464" y="87464"/>
                </a:lnTo>
                <a:cubicBezTo>
                  <a:pt x="635911" y="74212"/>
                  <a:pt x="616210" y="62435"/>
                  <a:pt x="598805" y="47708"/>
                </a:cubicBezTo>
                <a:cubicBezTo>
                  <a:pt x="581637" y="33181"/>
                  <a:pt x="551097" y="0"/>
                  <a:pt x="551097" y="0"/>
                </a:cubicBezTo>
                <a:cubicBezTo>
                  <a:pt x="503334" y="31843"/>
                  <a:pt x="550431" y="7951"/>
                  <a:pt x="463633" y="7951"/>
                </a:cubicBezTo>
                <a:cubicBezTo>
                  <a:pt x="434358" y="7951"/>
                  <a:pt x="405324" y="13252"/>
                  <a:pt x="376169" y="15903"/>
                </a:cubicBezTo>
                <a:cubicBezTo>
                  <a:pt x="373518" y="29155"/>
                  <a:pt x="379462" y="48163"/>
                  <a:pt x="368217" y="55659"/>
                </a:cubicBezTo>
                <a:cubicBezTo>
                  <a:pt x="356972" y="63155"/>
                  <a:pt x="340764" y="53300"/>
                  <a:pt x="328461" y="47708"/>
                </a:cubicBezTo>
                <a:cubicBezTo>
                  <a:pt x="311062" y="39799"/>
                  <a:pt x="280753" y="15903"/>
                  <a:pt x="280753" y="15903"/>
                </a:cubicBezTo>
                <a:cubicBezTo>
                  <a:pt x="251598" y="18553"/>
                  <a:pt x="220858" y="14008"/>
                  <a:pt x="193289" y="23854"/>
                </a:cubicBezTo>
                <a:cubicBezTo>
                  <a:pt x="180809" y="28311"/>
                  <a:pt x="179616" y="47175"/>
                  <a:pt x="169435" y="55659"/>
                </a:cubicBezTo>
                <a:cubicBezTo>
                  <a:pt x="162996" y="61025"/>
                  <a:pt x="153532" y="60960"/>
                  <a:pt x="145581" y="63610"/>
                </a:cubicBezTo>
                <a:cubicBezTo>
                  <a:pt x="137630" y="60960"/>
                  <a:pt x="129224" y="59407"/>
                  <a:pt x="121727" y="55659"/>
                </a:cubicBezTo>
                <a:cubicBezTo>
                  <a:pt x="60072" y="24831"/>
                  <a:pt x="133976" y="51790"/>
                  <a:pt x="74019" y="31805"/>
                </a:cubicBezTo>
                <a:cubicBezTo>
                  <a:pt x="50165" y="34455"/>
                  <a:pt x="23924" y="29023"/>
                  <a:pt x="2457" y="39756"/>
                </a:cubicBezTo>
                <a:cubicBezTo>
                  <a:pt x="-5040" y="43504"/>
                  <a:pt x="6661" y="56113"/>
                  <a:pt x="10409" y="63610"/>
                </a:cubicBezTo>
                <a:cubicBezTo>
                  <a:pt x="14683" y="72157"/>
                  <a:pt x="22430" y="78731"/>
                  <a:pt x="26311" y="87464"/>
                </a:cubicBezTo>
                <a:cubicBezTo>
                  <a:pt x="33119" y="102782"/>
                  <a:pt x="42214" y="135172"/>
                  <a:pt x="42214" y="135172"/>
                </a:cubicBezTo>
                <a:cubicBezTo>
                  <a:pt x="23797" y="190423"/>
                  <a:pt x="26311" y="166117"/>
                  <a:pt x="34262" y="25444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D4597BD-4F68-41F5-BFFD-FE5F4BB8E079}"/>
              </a:ext>
            </a:extLst>
          </p:cNvPr>
          <p:cNvCxnSpPr/>
          <p:nvPr/>
        </p:nvCxnSpPr>
        <p:spPr>
          <a:xfrm>
            <a:off x="10649832" y="3249547"/>
            <a:ext cx="969960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9F1395AF-01B5-4519-AFEA-3C07F7305A72}"/>
              </a:ext>
            </a:extLst>
          </p:cNvPr>
          <p:cNvCxnSpPr>
            <a:cxnSpLocks/>
          </p:cNvCxnSpPr>
          <p:nvPr/>
        </p:nvCxnSpPr>
        <p:spPr>
          <a:xfrm>
            <a:off x="10407705" y="3243809"/>
            <a:ext cx="16261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90AC6AE-E450-4A67-8A45-85D0E7908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845" y="2654633"/>
            <a:ext cx="319747" cy="517685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9871174" y="1556424"/>
            <a:ext cx="0" cy="1670685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8DCAA60-CA4F-483C-ABFC-CE12ECB9A364}"/>
              </a:ext>
            </a:extLst>
          </p:cNvPr>
          <p:cNvSpPr/>
          <p:nvPr/>
        </p:nvSpPr>
        <p:spPr>
          <a:xfrm>
            <a:off x="9716343" y="3326825"/>
            <a:ext cx="2159455" cy="89529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ECA21D9-C91E-4684-B2F2-1A7CD8A8F837}"/>
              </a:ext>
            </a:extLst>
          </p:cNvPr>
          <p:cNvSpPr/>
          <p:nvPr/>
        </p:nvSpPr>
        <p:spPr>
          <a:xfrm>
            <a:off x="9690183" y="4080602"/>
            <a:ext cx="2180663" cy="127788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D8D39B3-FCA7-4547-96E6-77A345707986}"/>
              </a:ext>
            </a:extLst>
          </p:cNvPr>
          <p:cNvSpPr/>
          <p:nvPr/>
        </p:nvSpPr>
        <p:spPr>
          <a:xfrm>
            <a:off x="9690184" y="3326336"/>
            <a:ext cx="2180666" cy="151741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87E8C18-920D-403C-87E1-715CB32341F3}"/>
              </a:ext>
            </a:extLst>
          </p:cNvPr>
          <p:cNvSpPr/>
          <p:nvPr/>
        </p:nvSpPr>
        <p:spPr>
          <a:xfrm>
            <a:off x="11744612" y="3090342"/>
            <a:ext cx="126238" cy="24197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4C160240-15C8-4219-93F9-71CE8F2DECB5}"/>
              </a:ext>
            </a:extLst>
          </p:cNvPr>
          <p:cNvSpPr/>
          <p:nvPr/>
        </p:nvSpPr>
        <p:spPr>
          <a:xfrm>
            <a:off x="11870846" y="4072650"/>
            <a:ext cx="321154" cy="1537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271B1D5-8586-46AE-B268-EC7212EF6885}"/>
              </a:ext>
            </a:extLst>
          </p:cNvPr>
          <p:cNvSpPr txBox="1"/>
          <p:nvPr/>
        </p:nvSpPr>
        <p:spPr>
          <a:xfrm>
            <a:off x="10700994" y="2723748"/>
            <a:ext cx="83611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Rutherford road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0F103C95-9259-4195-8F9C-47884E0EFA39}"/>
              </a:ext>
            </a:extLst>
          </p:cNvPr>
          <p:cNvSpPr/>
          <p:nvPr/>
        </p:nvSpPr>
        <p:spPr>
          <a:xfrm>
            <a:off x="2751123" y="2575547"/>
            <a:ext cx="709009" cy="73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0173" y="2829810"/>
            <a:ext cx="645681" cy="245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SAS Area</a:t>
            </a:r>
            <a:endParaRPr lang="en-GB" sz="1100" dirty="0">
              <a:solidFill>
                <a:prstClr val="black"/>
              </a:solidFill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5C8B01E6-B4BC-41A2-A025-126516C2D92D}"/>
              </a:ext>
            </a:extLst>
          </p:cNvPr>
          <p:cNvGrpSpPr/>
          <p:nvPr/>
        </p:nvGrpSpPr>
        <p:grpSpPr>
          <a:xfrm>
            <a:off x="3481456" y="1467538"/>
            <a:ext cx="6193739" cy="1830899"/>
            <a:chOff x="3483985" y="1474096"/>
            <a:chExt cx="6193739" cy="183089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56A8AF-8CD0-40C3-8098-DF687F1F7437}"/>
                </a:ext>
              </a:extLst>
            </p:cNvPr>
            <p:cNvSpPr/>
            <p:nvPr/>
          </p:nvSpPr>
          <p:spPr>
            <a:xfrm>
              <a:off x="3483985" y="1474096"/>
              <a:ext cx="6193739" cy="18308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92507884-62CE-493E-9E28-081DF020FF20}"/>
                </a:ext>
              </a:extLst>
            </p:cNvPr>
            <p:cNvSpPr txBox="1"/>
            <p:nvPr/>
          </p:nvSpPr>
          <p:spPr>
            <a:xfrm>
              <a:off x="5431699" y="1977786"/>
              <a:ext cx="1878215" cy="565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Surface: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New experimental Hall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82806881-68E1-43AB-B673-086ED4C10A6D}"/>
              </a:ext>
            </a:extLst>
          </p:cNvPr>
          <p:cNvCxnSpPr>
            <a:cxnSpLocks/>
          </p:cNvCxnSpPr>
          <p:nvPr/>
        </p:nvCxnSpPr>
        <p:spPr>
          <a:xfrm flipV="1">
            <a:off x="2513501" y="3722644"/>
            <a:ext cx="2940308" cy="1713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9AD05C45-D405-4922-8178-56BC3FEAB64D}"/>
              </a:ext>
            </a:extLst>
          </p:cNvPr>
          <p:cNvCxnSpPr>
            <a:cxnSpLocks/>
          </p:cNvCxnSpPr>
          <p:nvPr/>
        </p:nvCxnSpPr>
        <p:spPr>
          <a:xfrm flipV="1">
            <a:off x="2513501" y="4564506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9C443B53-9B94-4D91-9430-3B52FE1E248D}"/>
              </a:ext>
            </a:extLst>
          </p:cNvPr>
          <p:cNvCxnSpPr>
            <a:cxnSpLocks/>
          </p:cNvCxnSpPr>
          <p:nvPr/>
        </p:nvCxnSpPr>
        <p:spPr>
          <a:xfrm flipV="1">
            <a:off x="2499966" y="5202747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D7EE981A-CADA-446D-8603-9D6276957DDF}"/>
              </a:ext>
            </a:extLst>
          </p:cNvPr>
          <p:cNvCxnSpPr>
            <a:cxnSpLocks/>
          </p:cNvCxnSpPr>
          <p:nvPr/>
        </p:nvCxnSpPr>
        <p:spPr>
          <a:xfrm>
            <a:off x="2499966" y="2996541"/>
            <a:ext cx="218813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E4A1C926-BB04-4B37-8625-D223BE0D1BA8}"/>
              </a:ext>
            </a:extLst>
          </p:cNvPr>
          <p:cNvSpPr/>
          <p:nvPr/>
        </p:nvSpPr>
        <p:spPr>
          <a:xfrm>
            <a:off x="5456495" y="3316777"/>
            <a:ext cx="4211155" cy="23233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339CBD2B-297A-434E-B103-B4FE9DE4A2E3}"/>
              </a:ext>
            </a:extLst>
          </p:cNvPr>
          <p:cNvCxnSpPr>
            <a:cxnSpLocks/>
          </p:cNvCxnSpPr>
          <p:nvPr/>
        </p:nvCxnSpPr>
        <p:spPr>
          <a:xfrm flipV="1">
            <a:off x="2565705" y="3287304"/>
            <a:ext cx="7198344" cy="41531"/>
          </a:xfrm>
          <a:prstGeom prst="line">
            <a:avLst/>
          </a:prstGeom>
          <a:ln w="666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xmlns="" id="{9E364C6D-C733-4778-9A96-115B05718865}"/>
              </a:ext>
            </a:extLst>
          </p:cNvPr>
          <p:cNvCxnSpPr>
            <a:cxnSpLocks/>
          </p:cNvCxnSpPr>
          <p:nvPr/>
        </p:nvCxnSpPr>
        <p:spPr>
          <a:xfrm flipH="1">
            <a:off x="11619793" y="2305019"/>
            <a:ext cx="411630" cy="155911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EDE1072-BF01-4FC4-B178-7F92377DFF61}"/>
              </a:ext>
            </a:extLst>
          </p:cNvPr>
          <p:cNvSpPr txBox="1"/>
          <p:nvPr/>
        </p:nvSpPr>
        <p:spPr>
          <a:xfrm>
            <a:off x="10613814" y="1886333"/>
            <a:ext cx="1537045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Access to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</a:rPr>
              <a:t>beam distribution level from the 508 side 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9871174" y="3324729"/>
            <a:ext cx="0" cy="2323319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48572" y="4289332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17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xmlns="" id="{131A2175-5DB6-4367-9941-AB89302952ED}"/>
              </a:ext>
            </a:extLst>
          </p:cNvPr>
          <p:cNvCxnSpPr>
            <a:cxnSpLocks/>
          </p:cNvCxnSpPr>
          <p:nvPr/>
        </p:nvCxnSpPr>
        <p:spPr>
          <a:xfrm flipH="1">
            <a:off x="10930673" y="4931389"/>
            <a:ext cx="757336" cy="28241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FD54F942-F749-4561-8117-EFB386FB1ECA}"/>
              </a:ext>
            </a:extLst>
          </p:cNvPr>
          <p:cNvSpPr txBox="1"/>
          <p:nvPr/>
        </p:nvSpPr>
        <p:spPr>
          <a:xfrm>
            <a:off x="10930673" y="4419427"/>
            <a:ext cx="1230842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TT70 tunnel use to transfer protons from the PSB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66D60317-8BD9-41F8-9E7F-AAF878AF3F82}"/>
              </a:ext>
            </a:extLst>
          </p:cNvPr>
          <p:cNvSpPr/>
          <p:nvPr/>
        </p:nvSpPr>
        <p:spPr>
          <a:xfrm>
            <a:off x="5426774" y="4210941"/>
            <a:ext cx="4284617" cy="64866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249F2918-F6CB-4211-A71B-0D7B526650BB}"/>
              </a:ext>
            </a:extLst>
          </p:cNvPr>
          <p:cNvSpPr/>
          <p:nvPr/>
        </p:nvSpPr>
        <p:spPr>
          <a:xfrm>
            <a:off x="58189" y="4161836"/>
            <a:ext cx="2350717" cy="68103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DC20CFA-EDE0-4C68-995C-15B0E03DA04A}"/>
              </a:ext>
            </a:extLst>
          </p:cNvPr>
          <p:cNvSpPr txBox="1"/>
          <p:nvPr/>
        </p:nvSpPr>
        <p:spPr>
          <a:xfrm>
            <a:off x="6680936" y="3676072"/>
            <a:ext cx="1878215" cy="3497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area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C6ABEB70-721D-4392-8DAA-5A308C53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80412D26-40D4-445D-A3E6-5D3332CA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US" b="1" dirty="0">
                <a:solidFill>
                  <a:schemeClr val="tx2"/>
                </a:solidFill>
                <a:latin typeface="Calibri"/>
              </a:rPr>
              <a:t>xploiting the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P</a:t>
            </a:r>
            <a:r>
              <a:rPr lang="en-US" b="1" dirty="0">
                <a:solidFill>
                  <a:schemeClr val="tx2"/>
                </a:solidFill>
                <a:latin typeface="Calibri"/>
              </a:rPr>
              <a:t>otential of </a:t>
            </a:r>
            <a:r>
              <a:rPr lang="en-US" b="1" dirty="0">
                <a:solidFill>
                  <a:srgbClr val="FF0000"/>
                </a:solidFill>
                <a:latin typeface="Calibri"/>
              </a:rPr>
              <a:t>I</a:t>
            </a:r>
            <a:r>
              <a:rPr lang="en-US" b="1" dirty="0">
                <a:solidFill>
                  <a:schemeClr val="tx2"/>
                </a:solidFill>
                <a:latin typeface="Calibri"/>
              </a:rPr>
              <a:t>SOLDE at </a:t>
            </a:r>
            <a:r>
              <a:rPr lang="en-US" b="1" dirty="0" smtClean="0">
                <a:solidFill>
                  <a:srgbClr val="FF0000"/>
                </a:solidFill>
                <a:latin typeface="Calibri"/>
              </a:rPr>
              <a:t>C</a:t>
            </a:r>
            <a:r>
              <a:rPr lang="en-US" b="1" dirty="0" smtClean="0">
                <a:solidFill>
                  <a:schemeClr val="tx2"/>
                </a:solidFill>
                <a:latin typeface="Calibri"/>
              </a:rPr>
              <a:t>ERN</a:t>
            </a:r>
            <a:endParaRPr b="1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algn="ctr">
              <a:defRPr/>
            </a:pPr>
            <a:fld id="{DCE4B40A-67BA-4787-801A-16EE65008C2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algn="ctr"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6"/>
          <p:cNvSpPr>
            <a:spLocks/>
          </p:cNvSpPr>
          <p:nvPr/>
        </p:nvSpPr>
        <p:spPr bwMode="auto">
          <a:xfrm>
            <a:off x="722671" y="1207350"/>
            <a:ext cx="106262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en-US" sz="2000" b="1" dirty="0"/>
              <a:t>Take advantage of LIU upgrades: proton BOOSTER </a:t>
            </a:r>
            <a:r>
              <a:rPr lang="en-US" sz="2000" b="1" dirty="0">
                <a:solidFill>
                  <a:srgbClr val="FF0000"/>
                </a:solidFill>
              </a:rPr>
              <a:t>energy</a:t>
            </a:r>
            <a:r>
              <a:rPr lang="en-US" sz="2000" b="1" dirty="0"/>
              <a:t> (1.4 GeV </a:t>
            </a:r>
            <a:r>
              <a:rPr lang="en-US" sz="2000" b="1" dirty="0">
                <a:sym typeface="Wingdings" panose="05000000000000000000" pitchFamily="2" charset="2"/>
              </a:rPr>
              <a:t> 2 GeV) </a:t>
            </a:r>
            <a:r>
              <a:rPr lang="en-US" sz="2000" b="1" dirty="0"/>
              <a:t>and </a:t>
            </a:r>
            <a:r>
              <a:rPr lang="en-US" sz="2000" b="1" dirty="0">
                <a:solidFill>
                  <a:srgbClr val="00B050"/>
                </a:solidFill>
              </a:rPr>
              <a:t>intensity increase</a:t>
            </a:r>
            <a:endParaRPr sz="2000" dirty="0">
              <a:solidFill>
                <a:srgbClr val="00B050"/>
              </a:solidFill>
            </a:endParaRPr>
          </a:p>
          <a:p>
            <a:pPr marL="742950" lvl="1" indent="-285750">
              <a:buFont typeface="Wingdings"/>
              <a:buChar char="à"/>
              <a:defRPr/>
            </a:pPr>
            <a:r>
              <a:rPr lang="en-US" sz="2000" dirty="0"/>
              <a:t>Gain a factor of </a:t>
            </a:r>
            <a:r>
              <a:rPr lang="en-US" sz="2000" dirty="0" smtClean="0">
                <a:solidFill>
                  <a:srgbClr val="FF0000"/>
                </a:solidFill>
              </a:rPr>
              <a:t>1</a:t>
            </a:r>
            <a:r>
              <a:rPr lang="en-US" sz="2000" dirty="0" smtClean="0"/>
              <a:t>-</a:t>
            </a:r>
            <a:r>
              <a:rPr lang="en-US" sz="2000" dirty="0" smtClean="0">
                <a:solidFill>
                  <a:srgbClr val="FF0000"/>
                </a:solidFill>
              </a:rPr>
              <a:t>20</a:t>
            </a:r>
            <a:r>
              <a:rPr lang="en-US" sz="2000" dirty="0" smtClean="0"/>
              <a:t> </a:t>
            </a:r>
            <a:r>
              <a:rPr lang="en-US" sz="2000" dirty="0"/>
              <a:t>in radioactive beam intensity</a:t>
            </a:r>
            <a:endParaRPr sz="2000" dirty="0"/>
          </a:p>
          <a:p>
            <a:pPr lvl="1">
              <a:defRPr/>
            </a:pPr>
            <a:endParaRPr lang="en-US" sz="2000" b="1" dirty="0"/>
          </a:p>
          <a:p>
            <a:pPr marL="342900" indent="-342900">
              <a:buAutoNum type="arabicPeriod"/>
              <a:defRPr/>
            </a:pPr>
            <a:r>
              <a:rPr lang="en-US" sz="2000" b="1" dirty="0"/>
              <a:t>Install </a:t>
            </a:r>
            <a:r>
              <a:rPr lang="en-US" sz="2000" b="1" dirty="0">
                <a:solidFill>
                  <a:schemeClr val="accent1"/>
                </a:solidFill>
              </a:rPr>
              <a:t>additional target station(s)</a:t>
            </a:r>
            <a:r>
              <a:rPr lang="en-US" sz="2000" b="1" dirty="0"/>
              <a:t>: allow parallel beams</a:t>
            </a:r>
            <a:endParaRPr sz="2000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 double the beam time for </a:t>
            </a:r>
            <a:r>
              <a:rPr lang="en-US" sz="2000" dirty="0">
                <a:solidFill>
                  <a:srgbClr val="FF0000"/>
                </a:solidFill>
              </a:rPr>
              <a:t>an</a:t>
            </a:r>
            <a:r>
              <a:rPr lang="en-US" sz="2000" dirty="0"/>
              <a:t> increasing amount of users </a:t>
            </a:r>
            <a:br>
              <a:rPr lang="en-US" sz="2000" dirty="0"/>
            </a:br>
            <a:r>
              <a:rPr lang="en-US" sz="2000" dirty="0"/>
              <a:t>(more than 80 accepted experiments, typically 30 new per year coming)</a:t>
            </a:r>
          </a:p>
          <a:p>
            <a:pPr marL="342900" indent="-342900">
              <a:buFontTx/>
              <a:buAutoNum type="arabicPeriod"/>
              <a:defRPr/>
            </a:pPr>
            <a:endParaRPr lang="en-US" sz="2000" b="1" dirty="0"/>
          </a:p>
          <a:p>
            <a:pPr marL="342900" indent="-342900">
              <a:buFontTx/>
              <a:buAutoNum type="arabicPeriod"/>
              <a:defRPr/>
            </a:pPr>
            <a:r>
              <a:rPr lang="en-US" sz="2000" b="1" dirty="0"/>
              <a:t>An </a:t>
            </a:r>
            <a:r>
              <a:rPr lang="en-US" sz="2000" b="1" dirty="0">
                <a:solidFill>
                  <a:srgbClr val="7030A0"/>
                </a:solidFill>
              </a:rPr>
              <a:t>upgrade of HIE-ISOLDE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/>
              <a:t>– reaching 10 MeV/u for all masses</a:t>
            </a:r>
          </a:p>
          <a:p>
            <a:pPr marL="342900" indent="-342900">
              <a:buAutoNum type="arabicPeriod"/>
              <a:defRPr/>
            </a:pPr>
            <a:endParaRPr lang="en-US" sz="2000" b="1" dirty="0"/>
          </a:p>
          <a:p>
            <a:pPr marL="342900" indent="-342900">
              <a:buAutoNum type="arabicPeriod"/>
              <a:defRPr/>
            </a:pPr>
            <a:r>
              <a:rPr lang="en-US" sz="2000" b="1" dirty="0"/>
              <a:t>Install a </a:t>
            </a:r>
            <a:r>
              <a:rPr lang="en-US" sz="2000" b="1" dirty="0">
                <a:solidFill>
                  <a:srgbClr val="C00000"/>
                </a:solidFill>
              </a:rPr>
              <a:t>‘Storage Ring’</a:t>
            </a:r>
            <a:r>
              <a:rPr lang="en-US" sz="2000" b="1" dirty="0"/>
              <a:t> for short-lived (low-energy) isotopes </a:t>
            </a:r>
            <a:r>
              <a:rPr lang="en-US" sz="2000" dirty="0"/>
              <a:t>– unique worldwide new opportunities in atomic, nuclear and fundamental (new) physics</a:t>
            </a:r>
          </a:p>
          <a:p>
            <a:pPr marL="342900" indent="-342900">
              <a:buAutoNum type="arabicPeriod"/>
              <a:defRPr/>
            </a:pPr>
            <a:endParaRPr lang="en-US" sz="2000" b="1" dirty="0"/>
          </a:p>
          <a:p>
            <a:pPr marL="342900" indent="-342900">
              <a:buAutoNum type="arabicPeriod"/>
              <a:defRPr/>
            </a:pPr>
            <a:r>
              <a:rPr lang="en-US" sz="2000" b="1" dirty="0"/>
              <a:t>A </a:t>
            </a:r>
            <a:r>
              <a:rPr lang="en-US" sz="2000" b="1" dirty="0">
                <a:solidFill>
                  <a:srgbClr val="FF0000"/>
                </a:solidFill>
              </a:rPr>
              <a:t>new experimental hall</a:t>
            </a:r>
            <a:r>
              <a:rPr lang="en-US" sz="2000" b="1" dirty="0"/>
              <a:t> </a:t>
            </a:r>
            <a:r>
              <a:rPr lang="en-US" sz="2000" dirty="0"/>
              <a:t>(new experiments coming – mostly low-energy for searching new symmetries/interactions)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1177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834B58-8E26-48E7-B92C-F7A340B31B3E}"/>
              </a:ext>
            </a:extLst>
          </p:cNvPr>
          <p:cNvSpPr txBox="1"/>
          <p:nvPr/>
        </p:nvSpPr>
        <p:spPr>
          <a:xfrm>
            <a:off x="128797" y="4234355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-2: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HT/RILIS/CV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44BDFF4-EAD7-46C1-A1C8-1D955A636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89" y="1042834"/>
            <a:ext cx="4686300" cy="5400675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xmlns="" id="{6DE4FD07-409C-4AE1-9C60-93EDFC39CD2A}"/>
              </a:ext>
            </a:extLst>
          </p:cNvPr>
          <p:cNvSpPr txBox="1">
            <a:spLocks/>
          </p:cNvSpPr>
          <p:nvPr/>
        </p:nvSpPr>
        <p:spPr>
          <a:xfrm>
            <a:off x="2143124" y="0"/>
            <a:ext cx="8947727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Layout of Underground Level -2: HT/RILIS/CV Zones: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F68D42-D37C-4A69-8D14-61CAB4D01435}"/>
              </a:ext>
            </a:extLst>
          </p:cNvPr>
          <p:cNvSpPr txBox="1"/>
          <p:nvPr/>
        </p:nvSpPr>
        <p:spPr>
          <a:xfrm>
            <a:off x="326079" y="5076253"/>
            <a:ext cx="1859614" cy="3497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Surface: 1020m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endParaRPr lang="en-GB" baseline="30000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5C715A-3179-4D74-B1F9-BBCFD20A50BD}"/>
              </a:ext>
            </a:extLst>
          </p:cNvPr>
          <p:cNvSpPr txBox="1"/>
          <p:nvPr/>
        </p:nvSpPr>
        <p:spPr>
          <a:xfrm>
            <a:off x="6043730" y="724463"/>
            <a:ext cx="573257" cy="3189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30m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84A093-A625-4BC5-9375-12BA1172E473}"/>
              </a:ext>
            </a:extLst>
          </p:cNvPr>
          <p:cNvSpPr txBox="1"/>
          <p:nvPr/>
        </p:nvSpPr>
        <p:spPr>
          <a:xfrm>
            <a:off x="8680789" y="3175893"/>
            <a:ext cx="573257" cy="3189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34m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955B3252-4FBF-4069-9D75-D302284D4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6FAB07A5-E21B-451F-BA7A-B9FE5B52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6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89" y="1042834"/>
            <a:ext cx="4686300" cy="54006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485418" y="1824841"/>
            <a:ext cx="1096019" cy="52047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34802" y="1824841"/>
            <a:ext cx="1449965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Electronic racks for equipment at the separator level 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247863" y="2981692"/>
            <a:ext cx="863195" cy="351933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702352" y="2776064"/>
            <a:ext cx="1237759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Water station for target/beam dump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>
            <a:cxnSpLocks/>
            <a:stCxn id="15" idx="2"/>
          </p:cNvCxnSpPr>
          <p:nvPr/>
        </p:nvCxnSpPr>
        <p:spPr>
          <a:xfrm>
            <a:off x="6177235" y="1258702"/>
            <a:ext cx="168310" cy="41557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57039" y="632001"/>
            <a:ext cx="1640391" cy="6267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Laser rooms for targets in both separators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~37m2 each</a:t>
            </a:r>
            <a:endParaRPr lang="en-GB" sz="1200" dirty="0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8373006" y="1824842"/>
            <a:ext cx="863195" cy="351933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27494" y="1619214"/>
            <a:ext cx="1477340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Vacuum primary pumps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</a:rPr>
              <a:t>Gas storage tanks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21" name="Straight Arrow Connector 20"/>
          <p:cNvCxnSpPr>
            <a:cxnSpLocks/>
            <a:stCxn id="15" idx="2"/>
          </p:cNvCxnSpPr>
          <p:nvPr/>
        </p:nvCxnSpPr>
        <p:spPr>
          <a:xfrm flipH="1">
            <a:off x="5678925" y="1258702"/>
            <a:ext cx="498310" cy="179626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43076" y="4039298"/>
            <a:ext cx="902083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Laser injection points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H="1" flipV="1">
            <a:off x="6016055" y="3187321"/>
            <a:ext cx="178062" cy="85197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7144135" y="1018162"/>
            <a:ext cx="210184" cy="51659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834962" y="944890"/>
            <a:ext cx="583848" cy="190616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95340" y="746372"/>
            <a:ext cx="902083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High tension rooms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374371" y="3018791"/>
            <a:ext cx="720968" cy="26969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796268" y="3147888"/>
            <a:ext cx="759214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Boris tube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3479491" y="2928521"/>
            <a:ext cx="1254279" cy="353315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3505073" y="2176775"/>
            <a:ext cx="1563143" cy="111171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511653" y="3157657"/>
            <a:ext cx="1449965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Vertical beamlines shaft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640184" y="4299023"/>
            <a:ext cx="949169" cy="12298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977827" y="4216376"/>
            <a:ext cx="792690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Access lift and stairs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945983" y="5472719"/>
            <a:ext cx="1122232" cy="11000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952896" y="5301815"/>
            <a:ext cx="105896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Shaft to lower equipment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8247864" y="5976259"/>
            <a:ext cx="579630" cy="39977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591581" y="6090204"/>
            <a:ext cx="1949166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Emergency stairs to target area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</a:rPr>
              <a:t>Regular stairs to upper levels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8242626" y="5375366"/>
            <a:ext cx="584869" cy="7275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725681" y="5301815"/>
            <a:ext cx="1586805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Target/separator areas filtering and ventilation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834B58-8E26-48E7-B92C-F7A340B31B3E}"/>
              </a:ext>
            </a:extLst>
          </p:cNvPr>
          <p:cNvSpPr txBox="1"/>
          <p:nvPr/>
        </p:nvSpPr>
        <p:spPr>
          <a:xfrm>
            <a:off x="128797" y="4234355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-2: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HT/RILIS/CV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xmlns="" id="{8F680B78-C33E-4E9D-9BF7-66053A82361C}"/>
              </a:ext>
            </a:extLst>
          </p:cNvPr>
          <p:cNvSpPr txBox="1">
            <a:spLocks/>
          </p:cNvSpPr>
          <p:nvPr/>
        </p:nvSpPr>
        <p:spPr>
          <a:xfrm>
            <a:off x="2143124" y="0"/>
            <a:ext cx="8947727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Layout of Underground Level -2: HT/RILIS/CV Zones: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EEE9FE43-FCA2-4E4F-BA82-EF6604C1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xmlns="" id="{68C06FFD-5297-496B-8619-8809B7FF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25" name="3D Model 124" descr="Dark Gray Cylinder">
                <a:extLst>
                  <a:ext uri="{FF2B5EF4-FFF2-40B4-BE49-F238E27FC236}">
                    <a16:creationId xmlns:a16="http://schemas.microsoft.com/office/drawing/2014/main" id="{EFC57E5A-05F8-4C93-B5EE-205FDA9E268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5812197">
              <a:off x="9684302" y="4639701"/>
              <a:ext cx="959442" cy="1434414"/>
            </p:xfrm>
            <a:graphic>
              <a:graphicData uri="http://schemas.microsoft.com/office/drawing/2017/model3d">
                <am3d:model3d r:embed="rId2">
                  <am3d:spPr>
                    <a:xfrm rot="15812197">
                      <a:off x="0" y="0"/>
                      <a:ext cx="959442" cy="143441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3372376" ay="-1333761" az="903165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674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5" name="3D Model 124" descr="Dark Gray Cylinder">
                <a:extLst>
                  <a:ext uri="{FF2B5EF4-FFF2-40B4-BE49-F238E27FC236}">
                    <a16:creationId xmlns:a16="http://schemas.microsoft.com/office/drawing/2014/main" xmlns="" id="{EFC57E5A-05F8-4C93-B5EE-205FDA9E26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812197">
                <a:off x="9684302" y="4639701"/>
                <a:ext cx="959442" cy="1434414"/>
              </a:xfrm>
              <a:prstGeom prst="rect">
                <a:avLst/>
              </a:prstGeom>
            </p:spPr>
          </p:pic>
        </mc:Fallback>
      </mc:AlternateContent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77875" y="24236"/>
            <a:ext cx="4410075" cy="71532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89740" y="85591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Cross-section of the Proposed Hall and Underground Area: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56760" y="2271624"/>
            <a:ext cx="531079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15 m ?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 flipV="1">
            <a:off x="9125128" y="3440298"/>
            <a:ext cx="136219" cy="29948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465239" y="3700952"/>
            <a:ext cx="1041915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5 m span crane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 flipH="1">
            <a:off x="6029753" y="3617943"/>
            <a:ext cx="1191447" cy="41125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</p:cNvCxnSpPr>
          <p:nvPr/>
        </p:nvCxnSpPr>
        <p:spPr>
          <a:xfrm flipH="1">
            <a:off x="6870630" y="3672646"/>
            <a:ext cx="326717" cy="35655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061566" y="3406286"/>
            <a:ext cx="750849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Vertical beamlines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F4C317-68A2-4A4F-844C-0576EF6DD562}"/>
              </a:ext>
            </a:extLst>
          </p:cNvPr>
          <p:cNvSpPr txBox="1"/>
          <p:nvPr/>
        </p:nvSpPr>
        <p:spPr>
          <a:xfrm>
            <a:off x="128797" y="2581716"/>
            <a:ext cx="2252209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 Level 0: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Experimental Hall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BE7402-7F71-45C5-9449-53B0ADA1C37D}"/>
              </a:ext>
            </a:extLst>
          </p:cNvPr>
          <p:cNvSpPr txBox="1"/>
          <p:nvPr/>
        </p:nvSpPr>
        <p:spPr>
          <a:xfrm>
            <a:off x="131563" y="3546234"/>
            <a:ext cx="2254178" cy="534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-1: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Beam distribution and purification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ED1AEB-456A-42C2-9482-9360AE7FDCF4}"/>
              </a:ext>
            </a:extLst>
          </p:cNvPr>
          <p:cNvSpPr txBox="1"/>
          <p:nvPr/>
        </p:nvSpPr>
        <p:spPr>
          <a:xfrm>
            <a:off x="128797" y="4234355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-2: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HT/RILIS/CV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3648BA-6381-4151-96FF-54F3AD13C8F7}"/>
              </a:ext>
            </a:extLst>
          </p:cNvPr>
          <p:cNvSpPr txBox="1"/>
          <p:nvPr/>
        </p:nvSpPr>
        <p:spPr>
          <a:xfrm>
            <a:off x="128797" y="4924108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-3: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Target/Separator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97A31AB-A14F-49F7-A980-EA94DD70948F}"/>
              </a:ext>
            </a:extLst>
          </p:cNvPr>
          <p:cNvSpPr/>
          <p:nvPr/>
        </p:nvSpPr>
        <p:spPr>
          <a:xfrm>
            <a:off x="9714037" y="3140765"/>
            <a:ext cx="2101602" cy="254442"/>
          </a:xfrm>
          <a:custGeom>
            <a:avLst/>
            <a:gdLst>
              <a:gd name="connsiteX0" fmla="*/ 34262 w 2101602"/>
              <a:gd name="connsiteY0" fmla="*/ 254442 h 254442"/>
              <a:gd name="connsiteX1" fmla="*/ 1902819 w 2101602"/>
              <a:gd name="connsiteY1" fmla="*/ 238539 h 254442"/>
              <a:gd name="connsiteX2" fmla="*/ 2101602 w 2101602"/>
              <a:gd name="connsiteY2" fmla="*/ 238539 h 254442"/>
              <a:gd name="connsiteX3" fmla="*/ 2101602 w 2101602"/>
              <a:gd name="connsiteY3" fmla="*/ 71562 h 254442"/>
              <a:gd name="connsiteX4" fmla="*/ 1950527 w 2101602"/>
              <a:gd name="connsiteY4" fmla="*/ 71562 h 254442"/>
              <a:gd name="connsiteX5" fmla="*/ 869149 w 2101602"/>
              <a:gd name="connsiteY5" fmla="*/ 87464 h 254442"/>
              <a:gd name="connsiteX6" fmla="*/ 654464 w 2101602"/>
              <a:gd name="connsiteY6" fmla="*/ 87464 h 254442"/>
              <a:gd name="connsiteX7" fmla="*/ 654464 w 2101602"/>
              <a:gd name="connsiteY7" fmla="*/ 87464 h 254442"/>
              <a:gd name="connsiteX8" fmla="*/ 598805 w 2101602"/>
              <a:gd name="connsiteY8" fmla="*/ 47708 h 254442"/>
              <a:gd name="connsiteX9" fmla="*/ 551097 w 2101602"/>
              <a:gd name="connsiteY9" fmla="*/ 0 h 254442"/>
              <a:gd name="connsiteX10" fmla="*/ 463633 w 2101602"/>
              <a:gd name="connsiteY10" fmla="*/ 7951 h 254442"/>
              <a:gd name="connsiteX11" fmla="*/ 376169 w 2101602"/>
              <a:gd name="connsiteY11" fmla="*/ 15903 h 254442"/>
              <a:gd name="connsiteX12" fmla="*/ 368217 w 2101602"/>
              <a:gd name="connsiteY12" fmla="*/ 55659 h 254442"/>
              <a:gd name="connsiteX13" fmla="*/ 328461 w 2101602"/>
              <a:gd name="connsiteY13" fmla="*/ 47708 h 254442"/>
              <a:gd name="connsiteX14" fmla="*/ 280753 w 2101602"/>
              <a:gd name="connsiteY14" fmla="*/ 15903 h 254442"/>
              <a:gd name="connsiteX15" fmla="*/ 193289 w 2101602"/>
              <a:gd name="connsiteY15" fmla="*/ 23854 h 254442"/>
              <a:gd name="connsiteX16" fmla="*/ 169435 w 2101602"/>
              <a:gd name="connsiteY16" fmla="*/ 55659 h 254442"/>
              <a:gd name="connsiteX17" fmla="*/ 145581 w 2101602"/>
              <a:gd name="connsiteY17" fmla="*/ 63610 h 254442"/>
              <a:gd name="connsiteX18" fmla="*/ 121727 w 2101602"/>
              <a:gd name="connsiteY18" fmla="*/ 55659 h 254442"/>
              <a:gd name="connsiteX19" fmla="*/ 74019 w 2101602"/>
              <a:gd name="connsiteY19" fmla="*/ 31805 h 254442"/>
              <a:gd name="connsiteX20" fmla="*/ 2457 w 2101602"/>
              <a:gd name="connsiteY20" fmla="*/ 39756 h 254442"/>
              <a:gd name="connsiteX21" fmla="*/ 10409 w 2101602"/>
              <a:gd name="connsiteY21" fmla="*/ 63610 h 254442"/>
              <a:gd name="connsiteX22" fmla="*/ 26311 w 2101602"/>
              <a:gd name="connsiteY22" fmla="*/ 87464 h 254442"/>
              <a:gd name="connsiteX23" fmla="*/ 42214 w 2101602"/>
              <a:gd name="connsiteY23" fmla="*/ 135172 h 254442"/>
              <a:gd name="connsiteX24" fmla="*/ 34262 w 2101602"/>
              <a:gd name="connsiteY24" fmla="*/ 254442 h 2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1602" h="254442">
                <a:moveTo>
                  <a:pt x="34262" y="254442"/>
                </a:moveTo>
                <a:lnTo>
                  <a:pt x="1902819" y="238539"/>
                </a:lnTo>
                <a:lnTo>
                  <a:pt x="2101602" y="238539"/>
                </a:lnTo>
                <a:lnTo>
                  <a:pt x="2101602" y="71562"/>
                </a:lnTo>
                <a:lnTo>
                  <a:pt x="1950527" y="71562"/>
                </a:lnTo>
                <a:lnTo>
                  <a:pt x="869149" y="87464"/>
                </a:lnTo>
                <a:lnTo>
                  <a:pt x="654464" y="87464"/>
                </a:lnTo>
                <a:lnTo>
                  <a:pt x="654464" y="87464"/>
                </a:lnTo>
                <a:cubicBezTo>
                  <a:pt x="635911" y="74212"/>
                  <a:pt x="616210" y="62435"/>
                  <a:pt x="598805" y="47708"/>
                </a:cubicBezTo>
                <a:cubicBezTo>
                  <a:pt x="581637" y="33181"/>
                  <a:pt x="551097" y="0"/>
                  <a:pt x="551097" y="0"/>
                </a:cubicBezTo>
                <a:cubicBezTo>
                  <a:pt x="503334" y="31843"/>
                  <a:pt x="550431" y="7951"/>
                  <a:pt x="463633" y="7951"/>
                </a:cubicBezTo>
                <a:cubicBezTo>
                  <a:pt x="434358" y="7951"/>
                  <a:pt x="405324" y="13252"/>
                  <a:pt x="376169" y="15903"/>
                </a:cubicBezTo>
                <a:cubicBezTo>
                  <a:pt x="373518" y="29155"/>
                  <a:pt x="379462" y="48163"/>
                  <a:pt x="368217" y="55659"/>
                </a:cubicBezTo>
                <a:cubicBezTo>
                  <a:pt x="356972" y="63155"/>
                  <a:pt x="340764" y="53300"/>
                  <a:pt x="328461" y="47708"/>
                </a:cubicBezTo>
                <a:cubicBezTo>
                  <a:pt x="311062" y="39799"/>
                  <a:pt x="280753" y="15903"/>
                  <a:pt x="280753" y="15903"/>
                </a:cubicBezTo>
                <a:cubicBezTo>
                  <a:pt x="251598" y="18553"/>
                  <a:pt x="220858" y="14008"/>
                  <a:pt x="193289" y="23854"/>
                </a:cubicBezTo>
                <a:cubicBezTo>
                  <a:pt x="180809" y="28311"/>
                  <a:pt x="179616" y="47175"/>
                  <a:pt x="169435" y="55659"/>
                </a:cubicBezTo>
                <a:cubicBezTo>
                  <a:pt x="162996" y="61025"/>
                  <a:pt x="153532" y="60960"/>
                  <a:pt x="145581" y="63610"/>
                </a:cubicBezTo>
                <a:cubicBezTo>
                  <a:pt x="137630" y="60960"/>
                  <a:pt x="129224" y="59407"/>
                  <a:pt x="121727" y="55659"/>
                </a:cubicBezTo>
                <a:cubicBezTo>
                  <a:pt x="60072" y="24831"/>
                  <a:pt x="133976" y="51790"/>
                  <a:pt x="74019" y="31805"/>
                </a:cubicBezTo>
                <a:cubicBezTo>
                  <a:pt x="50165" y="34455"/>
                  <a:pt x="23924" y="29023"/>
                  <a:pt x="2457" y="39756"/>
                </a:cubicBezTo>
                <a:cubicBezTo>
                  <a:pt x="-5040" y="43504"/>
                  <a:pt x="6661" y="56113"/>
                  <a:pt x="10409" y="63610"/>
                </a:cubicBezTo>
                <a:cubicBezTo>
                  <a:pt x="14683" y="72157"/>
                  <a:pt x="22430" y="78731"/>
                  <a:pt x="26311" y="87464"/>
                </a:cubicBezTo>
                <a:cubicBezTo>
                  <a:pt x="33119" y="102782"/>
                  <a:pt x="42214" y="135172"/>
                  <a:pt x="42214" y="135172"/>
                </a:cubicBezTo>
                <a:cubicBezTo>
                  <a:pt x="23797" y="190423"/>
                  <a:pt x="26311" y="166117"/>
                  <a:pt x="34262" y="25444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D4597BD-4F68-41F5-BFFD-FE5F4BB8E079}"/>
              </a:ext>
            </a:extLst>
          </p:cNvPr>
          <p:cNvCxnSpPr/>
          <p:nvPr/>
        </p:nvCxnSpPr>
        <p:spPr>
          <a:xfrm>
            <a:off x="10649832" y="3249547"/>
            <a:ext cx="969960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9F1395AF-01B5-4519-AFEA-3C07F7305A72}"/>
              </a:ext>
            </a:extLst>
          </p:cNvPr>
          <p:cNvCxnSpPr>
            <a:cxnSpLocks/>
          </p:cNvCxnSpPr>
          <p:nvPr/>
        </p:nvCxnSpPr>
        <p:spPr>
          <a:xfrm>
            <a:off x="10407705" y="3243809"/>
            <a:ext cx="16261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90AC6AE-E450-4A67-8A45-85D0E7908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845" y="2654633"/>
            <a:ext cx="319747" cy="517685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9871174" y="1556424"/>
            <a:ext cx="0" cy="1670685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8DCAA60-CA4F-483C-ABFC-CE12ECB9A364}"/>
              </a:ext>
            </a:extLst>
          </p:cNvPr>
          <p:cNvSpPr/>
          <p:nvPr/>
        </p:nvSpPr>
        <p:spPr>
          <a:xfrm>
            <a:off x="9716343" y="3326825"/>
            <a:ext cx="2159455" cy="89529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ECA21D9-C91E-4684-B2F2-1A7CD8A8F837}"/>
              </a:ext>
            </a:extLst>
          </p:cNvPr>
          <p:cNvSpPr/>
          <p:nvPr/>
        </p:nvSpPr>
        <p:spPr>
          <a:xfrm>
            <a:off x="9690183" y="4080602"/>
            <a:ext cx="2180663" cy="127788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D8D39B3-FCA7-4547-96E6-77A345707986}"/>
              </a:ext>
            </a:extLst>
          </p:cNvPr>
          <p:cNvSpPr/>
          <p:nvPr/>
        </p:nvSpPr>
        <p:spPr>
          <a:xfrm>
            <a:off x="9690184" y="3326336"/>
            <a:ext cx="2180666" cy="151741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87E8C18-920D-403C-87E1-715CB32341F3}"/>
              </a:ext>
            </a:extLst>
          </p:cNvPr>
          <p:cNvSpPr/>
          <p:nvPr/>
        </p:nvSpPr>
        <p:spPr>
          <a:xfrm>
            <a:off x="11744612" y="3090342"/>
            <a:ext cx="126238" cy="24197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4C160240-15C8-4219-93F9-71CE8F2DECB5}"/>
              </a:ext>
            </a:extLst>
          </p:cNvPr>
          <p:cNvSpPr/>
          <p:nvPr/>
        </p:nvSpPr>
        <p:spPr>
          <a:xfrm>
            <a:off x="11870846" y="4072650"/>
            <a:ext cx="321154" cy="1537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271B1D5-8586-46AE-B268-EC7212EF6885}"/>
              </a:ext>
            </a:extLst>
          </p:cNvPr>
          <p:cNvSpPr txBox="1"/>
          <p:nvPr/>
        </p:nvSpPr>
        <p:spPr>
          <a:xfrm>
            <a:off x="10700994" y="2723748"/>
            <a:ext cx="83611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Rutherford road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0F103C95-9259-4195-8F9C-47884E0EFA39}"/>
              </a:ext>
            </a:extLst>
          </p:cNvPr>
          <p:cNvSpPr/>
          <p:nvPr/>
        </p:nvSpPr>
        <p:spPr>
          <a:xfrm>
            <a:off x="2751123" y="2575547"/>
            <a:ext cx="709009" cy="73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0173" y="2829810"/>
            <a:ext cx="645681" cy="245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SAS Area</a:t>
            </a:r>
            <a:endParaRPr lang="en-GB" sz="1100" dirty="0">
              <a:solidFill>
                <a:prstClr val="black"/>
              </a:solidFill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5C8B01E6-B4BC-41A2-A025-126516C2D92D}"/>
              </a:ext>
            </a:extLst>
          </p:cNvPr>
          <p:cNvGrpSpPr/>
          <p:nvPr/>
        </p:nvGrpSpPr>
        <p:grpSpPr>
          <a:xfrm>
            <a:off x="3481456" y="1467538"/>
            <a:ext cx="6193739" cy="1830899"/>
            <a:chOff x="3483985" y="1474096"/>
            <a:chExt cx="6193739" cy="183089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56A8AF-8CD0-40C3-8098-DF687F1F7437}"/>
                </a:ext>
              </a:extLst>
            </p:cNvPr>
            <p:cNvSpPr/>
            <p:nvPr/>
          </p:nvSpPr>
          <p:spPr>
            <a:xfrm>
              <a:off x="3483985" y="1474096"/>
              <a:ext cx="6193739" cy="18308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92507884-62CE-493E-9E28-081DF020FF20}"/>
                </a:ext>
              </a:extLst>
            </p:cNvPr>
            <p:cNvSpPr txBox="1"/>
            <p:nvPr/>
          </p:nvSpPr>
          <p:spPr>
            <a:xfrm>
              <a:off x="5431699" y="1977786"/>
              <a:ext cx="1878215" cy="565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Surface: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New experimental Hall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82806881-68E1-43AB-B673-086ED4C10A6D}"/>
              </a:ext>
            </a:extLst>
          </p:cNvPr>
          <p:cNvCxnSpPr>
            <a:cxnSpLocks/>
          </p:cNvCxnSpPr>
          <p:nvPr/>
        </p:nvCxnSpPr>
        <p:spPr>
          <a:xfrm flipV="1">
            <a:off x="2513501" y="3722644"/>
            <a:ext cx="2940308" cy="1713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9AD05C45-D405-4922-8178-56BC3FEAB64D}"/>
              </a:ext>
            </a:extLst>
          </p:cNvPr>
          <p:cNvCxnSpPr>
            <a:cxnSpLocks/>
          </p:cNvCxnSpPr>
          <p:nvPr/>
        </p:nvCxnSpPr>
        <p:spPr>
          <a:xfrm flipV="1">
            <a:off x="2513501" y="4564506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9C443B53-9B94-4D91-9430-3B52FE1E248D}"/>
              </a:ext>
            </a:extLst>
          </p:cNvPr>
          <p:cNvCxnSpPr>
            <a:cxnSpLocks/>
          </p:cNvCxnSpPr>
          <p:nvPr/>
        </p:nvCxnSpPr>
        <p:spPr>
          <a:xfrm flipV="1">
            <a:off x="2499966" y="5202747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D7EE981A-CADA-446D-8603-9D6276957DDF}"/>
              </a:ext>
            </a:extLst>
          </p:cNvPr>
          <p:cNvCxnSpPr>
            <a:cxnSpLocks/>
          </p:cNvCxnSpPr>
          <p:nvPr/>
        </p:nvCxnSpPr>
        <p:spPr>
          <a:xfrm>
            <a:off x="2499966" y="2996541"/>
            <a:ext cx="218813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E4A1C926-BB04-4B37-8625-D223BE0D1BA8}"/>
              </a:ext>
            </a:extLst>
          </p:cNvPr>
          <p:cNvSpPr/>
          <p:nvPr/>
        </p:nvSpPr>
        <p:spPr>
          <a:xfrm>
            <a:off x="5456495" y="3316777"/>
            <a:ext cx="4211155" cy="232332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339CBD2B-297A-434E-B103-B4FE9DE4A2E3}"/>
              </a:ext>
            </a:extLst>
          </p:cNvPr>
          <p:cNvCxnSpPr>
            <a:cxnSpLocks/>
          </p:cNvCxnSpPr>
          <p:nvPr/>
        </p:nvCxnSpPr>
        <p:spPr>
          <a:xfrm flipV="1">
            <a:off x="2565705" y="3287304"/>
            <a:ext cx="7198344" cy="41531"/>
          </a:xfrm>
          <a:prstGeom prst="line">
            <a:avLst/>
          </a:prstGeom>
          <a:ln w="666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xmlns="" id="{9E364C6D-C733-4778-9A96-115B05718865}"/>
              </a:ext>
            </a:extLst>
          </p:cNvPr>
          <p:cNvCxnSpPr>
            <a:cxnSpLocks/>
          </p:cNvCxnSpPr>
          <p:nvPr/>
        </p:nvCxnSpPr>
        <p:spPr>
          <a:xfrm flipH="1">
            <a:off x="11619793" y="2305019"/>
            <a:ext cx="411630" cy="155911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EDE1072-BF01-4FC4-B178-7F92377DFF61}"/>
              </a:ext>
            </a:extLst>
          </p:cNvPr>
          <p:cNvSpPr txBox="1"/>
          <p:nvPr/>
        </p:nvSpPr>
        <p:spPr>
          <a:xfrm>
            <a:off x="10613814" y="1886333"/>
            <a:ext cx="1537045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Access to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</a:rPr>
              <a:t>beam distribution level from the 508 side 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9871174" y="3324729"/>
            <a:ext cx="0" cy="2323319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48572" y="4289332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17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xmlns="" id="{131A2175-5DB6-4367-9941-AB89302952ED}"/>
              </a:ext>
            </a:extLst>
          </p:cNvPr>
          <p:cNvCxnSpPr>
            <a:cxnSpLocks/>
          </p:cNvCxnSpPr>
          <p:nvPr/>
        </p:nvCxnSpPr>
        <p:spPr>
          <a:xfrm flipH="1">
            <a:off x="10930673" y="4931389"/>
            <a:ext cx="757336" cy="28241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FD54F942-F749-4561-8117-EFB386FB1ECA}"/>
              </a:ext>
            </a:extLst>
          </p:cNvPr>
          <p:cNvSpPr txBox="1"/>
          <p:nvPr/>
        </p:nvSpPr>
        <p:spPr>
          <a:xfrm>
            <a:off x="10930673" y="4419427"/>
            <a:ext cx="1230842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TT70 tunnel use to transfer protons from the PSB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200C7E3-9735-402D-8507-52A1B99AA17D}"/>
              </a:ext>
            </a:extLst>
          </p:cNvPr>
          <p:cNvSpPr txBox="1"/>
          <p:nvPr/>
        </p:nvSpPr>
        <p:spPr>
          <a:xfrm>
            <a:off x="6661524" y="4336513"/>
            <a:ext cx="1878215" cy="3497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area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F3A1E79-B41A-4EA6-87FE-D2021DB0DB7D}"/>
              </a:ext>
            </a:extLst>
          </p:cNvPr>
          <p:cNvSpPr/>
          <p:nvPr/>
        </p:nvSpPr>
        <p:spPr>
          <a:xfrm>
            <a:off x="5424041" y="3312384"/>
            <a:ext cx="6481119" cy="81247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D3AFB59-F8E5-4449-815C-B301A54157B5}"/>
              </a:ext>
            </a:extLst>
          </p:cNvPr>
          <p:cNvSpPr/>
          <p:nvPr/>
        </p:nvSpPr>
        <p:spPr>
          <a:xfrm>
            <a:off x="67316" y="3463391"/>
            <a:ext cx="2354285" cy="68103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FF7BC10A-C427-41E7-A904-268200EBB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A5100746-E4CE-445C-8AB9-4EE6687B5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5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A88B23-50FB-4542-BAF5-0A9D42904A17}"/>
              </a:ext>
            </a:extLst>
          </p:cNvPr>
          <p:cNvSpPr txBox="1"/>
          <p:nvPr/>
        </p:nvSpPr>
        <p:spPr>
          <a:xfrm>
            <a:off x="131563" y="3546234"/>
            <a:ext cx="2254178" cy="534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-1: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Beam distribution and purification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7BA717BD-3D4F-416E-96EE-04FF21F319E4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566851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Layout of Underground Level -1: Beam Distribution and Purification: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6C19FB-D98E-4EED-995F-3C026CC3B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488" y="792678"/>
            <a:ext cx="4837873" cy="550711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C960435-C759-4EFE-947B-BCD8FA9E56BC}"/>
              </a:ext>
            </a:extLst>
          </p:cNvPr>
          <p:cNvSpPr txBox="1"/>
          <p:nvPr/>
        </p:nvSpPr>
        <p:spPr>
          <a:xfrm>
            <a:off x="6020795" y="567317"/>
            <a:ext cx="573257" cy="3189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30m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57E35EE-078B-4003-B05B-F5026C3BA52D}"/>
              </a:ext>
            </a:extLst>
          </p:cNvPr>
          <p:cNvSpPr txBox="1"/>
          <p:nvPr/>
        </p:nvSpPr>
        <p:spPr>
          <a:xfrm>
            <a:off x="8726361" y="3110076"/>
            <a:ext cx="573257" cy="3189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34m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4AE92EE-E97F-4481-B4F4-6A4A4D63BBDA}"/>
              </a:ext>
            </a:extLst>
          </p:cNvPr>
          <p:cNvSpPr txBox="1"/>
          <p:nvPr/>
        </p:nvSpPr>
        <p:spPr>
          <a:xfrm>
            <a:off x="328845" y="4310709"/>
            <a:ext cx="1859614" cy="3497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Surface: 1020m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endParaRPr lang="en-GB" baseline="30000" dirty="0">
              <a:solidFill>
                <a:prstClr val="black"/>
              </a:solidFill>
            </a:endParaRPr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xmlns="" id="{E500E36A-3EA6-4D95-9A79-14E9FCE25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xmlns="" id="{927734BD-6D49-4104-9A16-66D91F01E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A88B23-50FB-4542-BAF5-0A9D42904A17}"/>
              </a:ext>
            </a:extLst>
          </p:cNvPr>
          <p:cNvSpPr txBox="1"/>
          <p:nvPr/>
        </p:nvSpPr>
        <p:spPr>
          <a:xfrm>
            <a:off x="131563" y="3546234"/>
            <a:ext cx="2254178" cy="534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-1: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Beam distribution and purification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7BA717BD-3D4F-416E-96EE-04FF21F319E4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566851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Layout of Underground Level -1: Beam Distribution and Purification: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46C19FB-D98E-4EED-995F-3C026CC3B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488" y="792678"/>
            <a:ext cx="4837873" cy="550711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6A6E155F-C7F5-4497-B31F-A37082B94B71}"/>
              </a:ext>
            </a:extLst>
          </p:cNvPr>
          <p:cNvCxnSpPr/>
          <p:nvPr/>
        </p:nvCxnSpPr>
        <p:spPr>
          <a:xfrm flipH="1">
            <a:off x="8413641" y="1127007"/>
            <a:ext cx="800279" cy="35819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559A1F7-8EAE-4D91-81F4-E3BD2027657C}"/>
              </a:ext>
            </a:extLst>
          </p:cNvPr>
          <p:cNvSpPr txBox="1"/>
          <p:nvPr/>
        </p:nvSpPr>
        <p:spPr>
          <a:xfrm>
            <a:off x="9021340" y="949417"/>
            <a:ext cx="1138613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Electronic racks for equipment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D03AFAA-9EE1-4B40-83D2-7A9200CB7B52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8445077" y="5445353"/>
            <a:ext cx="498679" cy="40453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22F338-37D0-49ED-ADE1-65CC7404F9BB}"/>
              </a:ext>
            </a:extLst>
          </p:cNvPr>
          <p:cNvSpPr txBox="1"/>
          <p:nvPr/>
        </p:nvSpPr>
        <p:spPr>
          <a:xfrm>
            <a:off x="8943756" y="5280177"/>
            <a:ext cx="1140225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Ventilation for lower levels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38F84E0-4F6B-4F17-8D73-A49BC193412C}"/>
              </a:ext>
            </a:extLst>
          </p:cNvPr>
          <p:cNvCxnSpPr>
            <a:cxnSpLocks/>
          </p:cNvCxnSpPr>
          <p:nvPr/>
        </p:nvCxnSpPr>
        <p:spPr>
          <a:xfrm flipH="1">
            <a:off x="8164321" y="2804097"/>
            <a:ext cx="828091" cy="87053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225387B-CFA4-430C-B6D1-D9DB7D34EFE7}"/>
              </a:ext>
            </a:extLst>
          </p:cNvPr>
          <p:cNvSpPr txBox="1"/>
          <p:nvPr/>
        </p:nvSpPr>
        <p:spPr>
          <a:xfrm>
            <a:off x="8845726" y="2489378"/>
            <a:ext cx="1682714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Beam characterization lines (triplet + BI + tape station)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CEBAFDD1-A4C3-4652-BA12-3549C237DCC0}"/>
              </a:ext>
            </a:extLst>
          </p:cNvPr>
          <p:cNvCxnSpPr>
            <a:endCxn id="29" idx="4"/>
          </p:cNvCxnSpPr>
          <p:nvPr/>
        </p:nvCxnSpPr>
        <p:spPr>
          <a:xfrm flipV="1">
            <a:off x="7129240" y="2856944"/>
            <a:ext cx="240719" cy="61173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AEEFAB10-F1D0-4FE1-9A55-6393267929ED}"/>
              </a:ext>
            </a:extLst>
          </p:cNvPr>
          <p:cNvCxnSpPr>
            <a:cxnSpLocks/>
          </p:cNvCxnSpPr>
          <p:nvPr/>
        </p:nvCxnSpPr>
        <p:spPr>
          <a:xfrm flipV="1">
            <a:off x="6405784" y="4080602"/>
            <a:ext cx="0" cy="39617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FA793DC-5E62-4946-8ED3-9D39170FE54E}"/>
              </a:ext>
            </a:extLst>
          </p:cNvPr>
          <p:cNvCxnSpPr/>
          <p:nvPr/>
        </p:nvCxnSpPr>
        <p:spPr>
          <a:xfrm flipV="1">
            <a:off x="3367561" y="2413798"/>
            <a:ext cx="1254279" cy="353315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493AA61-E470-4C7D-A8A7-D7C231A3237A}"/>
              </a:ext>
            </a:extLst>
          </p:cNvPr>
          <p:cNvCxnSpPr/>
          <p:nvPr/>
        </p:nvCxnSpPr>
        <p:spPr>
          <a:xfrm flipV="1">
            <a:off x="3393143" y="1662052"/>
            <a:ext cx="1563143" cy="111171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7EB2AB8-E19E-4C64-9524-12D6F039E9D0}"/>
              </a:ext>
            </a:extLst>
          </p:cNvPr>
          <p:cNvSpPr txBox="1"/>
          <p:nvPr/>
        </p:nvSpPr>
        <p:spPr>
          <a:xfrm>
            <a:off x="2399723" y="2642934"/>
            <a:ext cx="1449965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Vertical beamlines shaft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051474DF-38C6-4FF9-A913-E7EC8CDBF32C}"/>
              </a:ext>
            </a:extLst>
          </p:cNvPr>
          <p:cNvCxnSpPr/>
          <p:nvPr/>
        </p:nvCxnSpPr>
        <p:spPr>
          <a:xfrm flipV="1">
            <a:off x="3512411" y="4331652"/>
            <a:ext cx="852906" cy="19173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C13E1BC-2D6D-45FD-8363-99B9F121D0A5}"/>
              </a:ext>
            </a:extLst>
          </p:cNvPr>
          <p:cNvSpPr txBox="1"/>
          <p:nvPr/>
        </p:nvSpPr>
        <p:spPr>
          <a:xfrm>
            <a:off x="2850055" y="4317753"/>
            <a:ext cx="821038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Access lift and stairs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E50EB78C-40FE-411A-BC47-6881336604AB}"/>
              </a:ext>
            </a:extLst>
          </p:cNvPr>
          <p:cNvCxnSpPr>
            <a:stCxn id="13" idx="1"/>
          </p:cNvCxnSpPr>
          <p:nvPr/>
        </p:nvCxnSpPr>
        <p:spPr>
          <a:xfrm flipH="1" flipV="1">
            <a:off x="8058224" y="1516568"/>
            <a:ext cx="787502" cy="117843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6C296ED-46EA-46D3-A213-B92F984966F6}"/>
              </a:ext>
            </a:extLst>
          </p:cNvPr>
          <p:cNvSpPr txBox="1"/>
          <p:nvPr/>
        </p:nvSpPr>
        <p:spPr>
          <a:xfrm>
            <a:off x="5624213" y="4465411"/>
            <a:ext cx="145684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HRS purification area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D8CEFABF-8AD5-4656-9CA0-FC2F95453A37}"/>
              </a:ext>
            </a:extLst>
          </p:cNvPr>
          <p:cNvCxnSpPr>
            <a:cxnSpLocks/>
          </p:cNvCxnSpPr>
          <p:nvPr/>
        </p:nvCxnSpPr>
        <p:spPr>
          <a:xfrm flipV="1">
            <a:off x="7096523" y="1673977"/>
            <a:ext cx="321791" cy="181895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07FCBAB3-0DF6-4ED0-9509-D3F146F9AA3B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8270754" y="6008347"/>
            <a:ext cx="673002" cy="24488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DA1E72F-3871-4FD7-B8D7-EAC83784707C}"/>
              </a:ext>
            </a:extLst>
          </p:cNvPr>
          <p:cNvSpPr txBox="1"/>
          <p:nvPr/>
        </p:nvSpPr>
        <p:spPr>
          <a:xfrm>
            <a:off x="8943756" y="6047604"/>
            <a:ext cx="132758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Stairs to upper and lower levels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87BA523-7FA2-4030-9FAE-BD0588588266}"/>
              </a:ext>
            </a:extLst>
          </p:cNvPr>
          <p:cNvSpPr/>
          <p:nvPr/>
        </p:nvSpPr>
        <p:spPr>
          <a:xfrm rot="17928266">
            <a:off x="7616743" y="2676018"/>
            <a:ext cx="613809" cy="543428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0DDDA69-D964-4402-8C6B-E0F9A927BC55}"/>
              </a:ext>
            </a:extLst>
          </p:cNvPr>
          <p:cNvSpPr/>
          <p:nvPr/>
        </p:nvSpPr>
        <p:spPr>
          <a:xfrm rot="14774891">
            <a:off x="7560108" y="1065399"/>
            <a:ext cx="689329" cy="42613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D3623EAD-2517-416E-82C1-675EC5F2191D}"/>
              </a:ext>
            </a:extLst>
          </p:cNvPr>
          <p:cNvSpPr/>
          <p:nvPr/>
        </p:nvSpPr>
        <p:spPr>
          <a:xfrm rot="1526867">
            <a:off x="7378823" y="2465135"/>
            <a:ext cx="159211" cy="41178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C46DC535-B778-48F1-926F-9C57E7D89288}"/>
              </a:ext>
            </a:extLst>
          </p:cNvPr>
          <p:cNvSpPr/>
          <p:nvPr/>
        </p:nvSpPr>
        <p:spPr>
          <a:xfrm rot="19961797">
            <a:off x="7390758" y="1363413"/>
            <a:ext cx="159211" cy="41178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CC0EABB3-8C7D-436D-BB69-57D85BB38D95}"/>
              </a:ext>
            </a:extLst>
          </p:cNvPr>
          <p:cNvCxnSpPr>
            <a:stCxn id="32" idx="0"/>
          </p:cNvCxnSpPr>
          <p:nvPr/>
        </p:nvCxnSpPr>
        <p:spPr>
          <a:xfrm flipH="1" flipV="1">
            <a:off x="5173995" y="5977979"/>
            <a:ext cx="529484" cy="38254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56BC44B-7EED-49E0-9827-BEC62005D422}"/>
              </a:ext>
            </a:extLst>
          </p:cNvPr>
          <p:cNvSpPr txBox="1"/>
          <p:nvPr/>
        </p:nvSpPr>
        <p:spPr>
          <a:xfrm>
            <a:off x="5173996" y="6360520"/>
            <a:ext cx="105896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Shaft to lower equipment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FD70159-1C50-485F-A687-411FC8DA70A6}"/>
              </a:ext>
            </a:extLst>
          </p:cNvPr>
          <p:cNvSpPr txBox="1"/>
          <p:nvPr/>
        </p:nvSpPr>
        <p:spPr>
          <a:xfrm>
            <a:off x="6943908" y="3468674"/>
            <a:ext cx="1225493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Vertical beamlines to experimental hall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xmlns="" id="{41A251AC-6D83-42A5-94B5-8B5DC1FE5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xmlns="" id="{D82429F4-346F-4D49-B5A1-A7DD56FE9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351" y="796835"/>
            <a:ext cx="4374580" cy="5938003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 flipV="1">
            <a:off x="4874466" y="2980907"/>
            <a:ext cx="852906" cy="19173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212110" y="2967008"/>
            <a:ext cx="821038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Access lift and stairs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26781" y="5189068"/>
            <a:ext cx="2357987" cy="8113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Side access to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beam distribution level (under Route Rutherford) 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7555483" y="6172122"/>
            <a:ext cx="817523" cy="43284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027597" y="5920328"/>
            <a:ext cx="2357986" cy="5035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Building 508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Control room and user building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7878598" y="4062125"/>
            <a:ext cx="579630" cy="39977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8373006" y="4387248"/>
            <a:ext cx="132758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Stairs to upper and lower levels</a:t>
            </a:r>
          </a:p>
        </p:txBody>
      </p:sp>
      <p:sp>
        <p:nvSpPr>
          <p:cNvPr id="78" name="TextBox 77"/>
          <p:cNvSpPr txBox="1"/>
          <p:nvPr/>
        </p:nvSpPr>
        <p:spPr>
          <a:xfrm rot="202619">
            <a:off x="6322675" y="5038046"/>
            <a:ext cx="115333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Route Rutherford </a:t>
            </a:r>
          </a:p>
        </p:txBody>
      </p:sp>
      <p:cxnSp>
        <p:nvCxnSpPr>
          <p:cNvPr id="80" name="Straight Arrow Connector 79"/>
          <p:cNvCxnSpPr>
            <a:stCxn id="81" idx="0"/>
          </p:cNvCxnSpPr>
          <p:nvPr/>
        </p:nvCxnSpPr>
        <p:spPr>
          <a:xfrm flipH="1" flipV="1">
            <a:off x="6077163" y="3940184"/>
            <a:ext cx="529484" cy="38254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077164" y="4322725"/>
            <a:ext cx="105896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Shaft to lower equipment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A88B23-50FB-4542-BAF5-0A9D42904A17}"/>
              </a:ext>
            </a:extLst>
          </p:cNvPr>
          <p:cNvSpPr txBox="1"/>
          <p:nvPr/>
        </p:nvSpPr>
        <p:spPr>
          <a:xfrm>
            <a:off x="131563" y="3546234"/>
            <a:ext cx="2254178" cy="534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-1: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Beam distribution and purification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7BA717BD-3D4F-416E-96EE-04FF21F319E4}"/>
              </a:ext>
            </a:extLst>
          </p:cNvPr>
          <p:cNvSpPr txBox="1">
            <a:spLocks/>
          </p:cNvSpPr>
          <p:nvPr/>
        </p:nvSpPr>
        <p:spPr>
          <a:xfrm>
            <a:off x="1524000" y="0"/>
            <a:ext cx="9566851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Layout of Underground Level -1: Beam Distribution and Purification: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B967D0A6-4DBE-48CA-BF7D-68FBB6206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xmlns="" id="{AF0A9C74-8CD8-41D6-91CA-34DDE05C5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88E6F201-35E9-44BA-9762-744437A19DD9}"/>
              </a:ext>
            </a:extLst>
          </p:cNvPr>
          <p:cNvSpPr/>
          <p:nvPr/>
        </p:nvSpPr>
        <p:spPr>
          <a:xfrm>
            <a:off x="4237074" y="4173279"/>
            <a:ext cx="1531089" cy="1302488"/>
          </a:xfrm>
          <a:custGeom>
            <a:avLst/>
            <a:gdLst>
              <a:gd name="connsiteX0" fmla="*/ 1057940 w 1531089"/>
              <a:gd name="connsiteY0" fmla="*/ 5316 h 1302488"/>
              <a:gd name="connsiteX1" fmla="*/ 1531089 w 1531089"/>
              <a:gd name="connsiteY1" fmla="*/ 0 h 1302488"/>
              <a:gd name="connsiteX2" fmla="*/ 956931 w 1531089"/>
              <a:gd name="connsiteY2" fmla="*/ 1275907 h 1302488"/>
              <a:gd name="connsiteX3" fmla="*/ 0 w 1531089"/>
              <a:gd name="connsiteY3" fmla="*/ 1302488 h 1302488"/>
              <a:gd name="connsiteX4" fmla="*/ 1057940 w 1531089"/>
              <a:gd name="connsiteY4" fmla="*/ 5316 h 130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1089" h="1302488">
                <a:moveTo>
                  <a:pt x="1057940" y="5316"/>
                </a:moveTo>
                <a:lnTo>
                  <a:pt x="1531089" y="0"/>
                </a:lnTo>
                <a:lnTo>
                  <a:pt x="956931" y="1275907"/>
                </a:lnTo>
                <a:lnTo>
                  <a:pt x="0" y="1302488"/>
                </a:lnTo>
                <a:lnTo>
                  <a:pt x="1057940" y="5316"/>
                </a:lnTo>
                <a:close/>
              </a:path>
            </a:pathLst>
          </a:custGeom>
          <a:solidFill>
            <a:schemeClr val="bg1">
              <a:lumMod val="5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E16E7E4-6E8E-4268-97E3-EA5EE3C94D11}"/>
              </a:ext>
            </a:extLst>
          </p:cNvPr>
          <p:cNvCxnSpPr>
            <a:cxnSpLocks/>
          </p:cNvCxnSpPr>
          <p:nvPr/>
        </p:nvCxnSpPr>
        <p:spPr>
          <a:xfrm>
            <a:off x="4745620" y="4643938"/>
            <a:ext cx="1022543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5BE2B9A4-E201-44C3-B9D9-776E15163DD1}"/>
              </a:ext>
            </a:extLst>
          </p:cNvPr>
          <p:cNvCxnSpPr>
            <a:cxnSpLocks/>
          </p:cNvCxnSpPr>
          <p:nvPr/>
        </p:nvCxnSpPr>
        <p:spPr>
          <a:xfrm>
            <a:off x="4237074" y="5313785"/>
            <a:ext cx="1156729" cy="5108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E1A06251-A9C2-404F-AFBF-D1F121B33780}"/>
              </a:ext>
            </a:extLst>
          </p:cNvPr>
          <p:cNvCxnSpPr>
            <a:cxnSpLocks/>
          </p:cNvCxnSpPr>
          <p:nvPr/>
        </p:nvCxnSpPr>
        <p:spPr>
          <a:xfrm flipV="1">
            <a:off x="5289345" y="4642765"/>
            <a:ext cx="311922" cy="671021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BB4FA041-DF5F-47AE-9EA4-731863A0118A}"/>
              </a:ext>
            </a:extLst>
          </p:cNvPr>
          <p:cNvCxnSpPr>
            <a:cxnSpLocks/>
          </p:cNvCxnSpPr>
          <p:nvPr/>
        </p:nvCxnSpPr>
        <p:spPr>
          <a:xfrm flipV="1">
            <a:off x="4333491" y="4642764"/>
            <a:ext cx="540975" cy="67102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3640183" y="5159037"/>
            <a:ext cx="1428032" cy="560685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2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25" name="3D Model 124" descr="Dark Gray Cylinder">
                <a:extLst>
                  <a:ext uri="{FF2B5EF4-FFF2-40B4-BE49-F238E27FC236}">
                    <a16:creationId xmlns:a16="http://schemas.microsoft.com/office/drawing/2014/main" id="{EFC57E5A-05F8-4C93-B5EE-205FDA9E268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5812197">
              <a:off x="9684302" y="4639701"/>
              <a:ext cx="959442" cy="1434414"/>
            </p:xfrm>
            <a:graphic>
              <a:graphicData uri="http://schemas.microsoft.com/office/drawing/2017/model3d">
                <am3d:model3d r:embed="rId2">
                  <am3d:spPr>
                    <a:xfrm rot="15812197">
                      <a:off x="0" y="0"/>
                      <a:ext cx="959442" cy="1434414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3372376" ay="-1333761" az="903165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674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5" name="3D Model 124" descr="Dark Gray Cylinder">
                <a:extLst>
                  <a:ext uri="{FF2B5EF4-FFF2-40B4-BE49-F238E27FC236}">
                    <a16:creationId xmlns:a16="http://schemas.microsoft.com/office/drawing/2014/main" xmlns="" id="{EFC57E5A-05F8-4C93-B5EE-205FDA9E26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812197">
                <a:off x="9684302" y="4639701"/>
                <a:ext cx="959442" cy="1434414"/>
              </a:xfrm>
              <a:prstGeom prst="rect">
                <a:avLst/>
              </a:prstGeom>
            </p:spPr>
          </p:pic>
        </mc:Fallback>
      </mc:AlternateContent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77875" y="24236"/>
            <a:ext cx="4410075" cy="71532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89740" y="85591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Cross-section of the Proposed Hall and Underground Area: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56760" y="2271624"/>
            <a:ext cx="531079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15 m ?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9" name="Straight Arrow Connector 48"/>
          <p:cNvCxnSpPr>
            <a:cxnSpLocks/>
          </p:cNvCxnSpPr>
          <p:nvPr/>
        </p:nvCxnSpPr>
        <p:spPr>
          <a:xfrm flipV="1">
            <a:off x="9125128" y="3440298"/>
            <a:ext cx="136219" cy="29948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465239" y="3700952"/>
            <a:ext cx="1041915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5 m span crane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 flipH="1">
            <a:off x="6029753" y="3617943"/>
            <a:ext cx="1191447" cy="41125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</p:cNvCxnSpPr>
          <p:nvPr/>
        </p:nvCxnSpPr>
        <p:spPr>
          <a:xfrm flipH="1">
            <a:off x="6870630" y="3672646"/>
            <a:ext cx="326717" cy="35655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061566" y="3406286"/>
            <a:ext cx="750849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Vertical beamlines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F4C317-68A2-4A4F-844C-0576EF6DD562}"/>
              </a:ext>
            </a:extLst>
          </p:cNvPr>
          <p:cNvSpPr txBox="1"/>
          <p:nvPr/>
        </p:nvSpPr>
        <p:spPr>
          <a:xfrm>
            <a:off x="128797" y="2581716"/>
            <a:ext cx="2252209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 Level 0: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Experimental Hall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BE7402-7F71-45C5-9449-53B0ADA1C37D}"/>
              </a:ext>
            </a:extLst>
          </p:cNvPr>
          <p:cNvSpPr txBox="1"/>
          <p:nvPr/>
        </p:nvSpPr>
        <p:spPr>
          <a:xfrm>
            <a:off x="131563" y="3546234"/>
            <a:ext cx="2254178" cy="5343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-1:</a:t>
            </a:r>
          </a:p>
          <a:p>
            <a:pPr algn="ctr"/>
            <a:r>
              <a:rPr lang="en-US" sz="1200" dirty="0">
                <a:solidFill>
                  <a:prstClr val="black"/>
                </a:solidFill>
              </a:rPr>
              <a:t>Beam distribution and purification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ED1AEB-456A-42C2-9482-9360AE7FDCF4}"/>
              </a:ext>
            </a:extLst>
          </p:cNvPr>
          <p:cNvSpPr txBox="1"/>
          <p:nvPr/>
        </p:nvSpPr>
        <p:spPr>
          <a:xfrm>
            <a:off x="128797" y="4234355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-2: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HT/RILIS/CV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3648BA-6381-4151-96FF-54F3AD13C8F7}"/>
              </a:ext>
            </a:extLst>
          </p:cNvPr>
          <p:cNvSpPr txBox="1"/>
          <p:nvPr/>
        </p:nvSpPr>
        <p:spPr>
          <a:xfrm>
            <a:off x="128797" y="4924108"/>
            <a:ext cx="2254178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Underground Level -3: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Target/Separator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97A31AB-A14F-49F7-A980-EA94DD70948F}"/>
              </a:ext>
            </a:extLst>
          </p:cNvPr>
          <p:cNvSpPr/>
          <p:nvPr/>
        </p:nvSpPr>
        <p:spPr>
          <a:xfrm>
            <a:off x="9714037" y="3140765"/>
            <a:ext cx="2101602" cy="254442"/>
          </a:xfrm>
          <a:custGeom>
            <a:avLst/>
            <a:gdLst>
              <a:gd name="connsiteX0" fmla="*/ 34262 w 2101602"/>
              <a:gd name="connsiteY0" fmla="*/ 254442 h 254442"/>
              <a:gd name="connsiteX1" fmla="*/ 1902819 w 2101602"/>
              <a:gd name="connsiteY1" fmla="*/ 238539 h 254442"/>
              <a:gd name="connsiteX2" fmla="*/ 2101602 w 2101602"/>
              <a:gd name="connsiteY2" fmla="*/ 238539 h 254442"/>
              <a:gd name="connsiteX3" fmla="*/ 2101602 w 2101602"/>
              <a:gd name="connsiteY3" fmla="*/ 71562 h 254442"/>
              <a:gd name="connsiteX4" fmla="*/ 1950527 w 2101602"/>
              <a:gd name="connsiteY4" fmla="*/ 71562 h 254442"/>
              <a:gd name="connsiteX5" fmla="*/ 869149 w 2101602"/>
              <a:gd name="connsiteY5" fmla="*/ 87464 h 254442"/>
              <a:gd name="connsiteX6" fmla="*/ 654464 w 2101602"/>
              <a:gd name="connsiteY6" fmla="*/ 87464 h 254442"/>
              <a:gd name="connsiteX7" fmla="*/ 654464 w 2101602"/>
              <a:gd name="connsiteY7" fmla="*/ 87464 h 254442"/>
              <a:gd name="connsiteX8" fmla="*/ 598805 w 2101602"/>
              <a:gd name="connsiteY8" fmla="*/ 47708 h 254442"/>
              <a:gd name="connsiteX9" fmla="*/ 551097 w 2101602"/>
              <a:gd name="connsiteY9" fmla="*/ 0 h 254442"/>
              <a:gd name="connsiteX10" fmla="*/ 463633 w 2101602"/>
              <a:gd name="connsiteY10" fmla="*/ 7951 h 254442"/>
              <a:gd name="connsiteX11" fmla="*/ 376169 w 2101602"/>
              <a:gd name="connsiteY11" fmla="*/ 15903 h 254442"/>
              <a:gd name="connsiteX12" fmla="*/ 368217 w 2101602"/>
              <a:gd name="connsiteY12" fmla="*/ 55659 h 254442"/>
              <a:gd name="connsiteX13" fmla="*/ 328461 w 2101602"/>
              <a:gd name="connsiteY13" fmla="*/ 47708 h 254442"/>
              <a:gd name="connsiteX14" fmla="*/ 280753 w 2101602"/>
              <a:gd name="connsiteY14" fmla="*/ 15903 h 254442"/>
              <a:gd name="connsiteX15" fmla="*/ 193289 w 2101602"/>
              <a:gd name="connsiteY15" fmla="*/ 23854 h 254442"/>
              <a:gd name="connsiteX16" fmla="*/ 169435 w 2101602"/>
              <a:gd name="connsiteY16" fmla="*/ 55659 h 254442"/>
              <a:gd name="connsiteX17" fmla="*/ 145581 w 2101602"/>
              <a:gd name="connsiteY17" fmla="*/ 63610 h 254442"/>
              <a:gd name="connsiteX18" fmla="*/ 121727 w 2101602"/>
              <a:gd name="connsiteY18" fmla="*/ 55659 h 254442"/>
              <a:gd name="connsiteX19" fmla="*/ 74019 w 2101602"/>
              <a:gd name="connsiteY19" fmla="*/ 31805 h 254442"/>
              <a:gd name="connsiteX20" fmla="*/ 2457 w 2101602"/>
              <a:gd name="connsiteY20" fmla="*/ 39756 h 254442"/>
              <a:gd name="connsiteX21" fmla="*/ 10409 w 2101602"/>
              <a:gd name="connsiteY21" fmla="*/ 63610 h 254442"/>
              <a:gd name="connsiteX22" fmla="*/ 26311 w 2101602"/>
              <a:gd name="connsiteY22" fmla="*/ 87464 h 254442"/>
              <a:gd name="connsiteX23" fmla="*/ 42214 w 2101602"/>
              <a:gd name="connsiteY23" fmla="*/ 135172 h 254442"/>
              <a:gd name="connsiteX24" fmla="*/ 34262 w 2101602"/>
              <a:gd name="connsiteY24" fmla="*/ 254442 h 25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01602" h="254442">
                <a:moveTo>
                  <a:pt x="34262" y="254442"/>
                </a:moveTo>
                <a:lnTo>
                  <a:pt x="1902819" y="238539"/>
                </a:lnTo>
                <a:lnTo>
                  <a:pt x="2101602" y="238539"/>
                </a:lnTo>
                <a:lnTo>
                  <a:pt x="2101602" y="71562"/>
                </a:lnTo>
                <a:lnTo>
                  <a:pt x="1950527" y="71562"/>
                </a:lnTo>
                <a:lnTo>
                  <a:pt x="869149" y="87464"/>
                </a:lnTo>
                <a:lnTo>
                  <a:pt x="654464" y="87464"/>
                </a:lnTo>
                <a:lnTo>
                  <a:pt x="654464" y="87464"/>
                </a:lnTo>
                <a:cubicBezTo>
                  <a:pt x="635911" y="74212"/>
                  <a:pt x="616210" y="62435"/>
                  <a:pt x="598805" y="47708"/>
                </a:cubicBezTo>
                <a:cubicBezTo>
                  <a:pt x="581637" y="33181"/>
                  <a:pt x="551097" y="0"/>
                  <a:pt x="551097" y="0"/>
                </a:cubicBezTo>
                <a:cubicBezTo>
                  <a:pt x="503334" y="31843"/>
                  <a:pt x="550431" y="7951"/>
                  <a:pt x="463633" y="7951"/>
                </a:cubicBezTo>
                <a:cubicBezTo>
                  <a:pt x="434358" y="7951"/>
                  <a:pt x="405324" y="13252"/>
                  <a:pt x="376169" y="15903"/>
                </a:cubicBezTo>
                <a:cubicBezTo>
                  <a:pt x="373518" y="29155"/>
                  <a:pt x="379462" y="48163"/>
                  <a:pt x="368217" y="55659"/>
                </a:cubicBezTo>
                <a:cubicBezTo>
                  <a:pt x="356972" y="63155"/>
                  <a:pt x="340764" y="53300"/>
                  <a:pt x="328461" y="47708"/>
                </a:cubicBezTo>
                <a:cubicBezTo>
                  <a:pt x="311062" y="39799"/>
                  <a:pt x="280753" y="15903"/>
                  <a:pt x="280753" y="15903"/>
                </a:cubicBezTo>
                <a:cubicBezTo>
                  <a:pt x="251598" y="18553"/>
                  <a:pt x="220858" y="14008"/>
                  <a:pt x="193289" y="23854"/>
                </a:cubicBezTo>
                <a:cubicBezTo>
                  <a:pt x="180809" y="28311"/>
                  <a:pt x="179616" y="47175"/>
                  <a:pt x="169435" y="55659"/>
                </a:cubicBezTo>
                <a:cubicBezTo>
                  <a:pt x="162996" y="61025"/>
                  <a:pt x="153532" y="60960"/>
                  <a:pt x="145581" y="63610"/>
                </a:cubicBezTo>
                <a:cubicBezTo>
                  <a:pt x="137630" y="60960"/>
                  <a:pt x="129224" y="59407"/>
                  <a:pt x="121727" y="55659"/>
                </a:cubicBezTo>
                <a:cubicBezTo>
                  <a:pt x="60072" y="24831"/>
                  <a:pt x="133976" y="51790"/>
                  <a:pt x="74019" y="31805"/>
                </a:cubicBezTo>
                <a:cubicBezTo>
                  <a:pt x="50165" y="34455"/>
                  <a:pt x="23924" y="29023"/>
                  <a:pt x="2457" y="39756"/>
                </a:cubicBezTo>
                <a:cubicBezTo>
                  <a:pt x="-5040" y="43504"/>
                  <a:pt x="6661" y="56113"/>
                  <a:pt x="10409" y="63610"/>
                </a:cubicBezTo>
                <a:cubicBezTo>
                  <a:pt x="14683" y="72157"/>
                  <a:pt x="22430" y="78731"/>
                  <a:pt x="26311" y="87464"/>
                </a:cubicBezTo>
                <a:cubicBezTo>
                  <a:pt x="33119" y="102782"/>
                  <a:pt x="42214" y="135172"/>
                  <a:pt x="42214" y="135172"/>
                </a:cubicBezTo>
                <a:cubicBezTo>
                  <a:pt x="23797" y="190423"/>
                  <a:pt x="26311" y="166117"/>
                  <a:pt x="34262" y="25444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D4597BD-4F68-41F5-BFFD-FE5F4BB8E079}"/>
              </a:ext>
            </a:extLst>
          </p:cNvPr>
          <p:cNvCxnSpPr/>
          <p:nvPr/>
        </p:nvCxnSpPr>
        <p:spPr>
          <a:xfrm>
            <a:off x="10649832" y="3249547"/>
            <a:ext cx="969960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9F1395AF-01B5-4519-AFEA-3C07F7305A72}"/>
              </a:ext>
            </a:extLst>
          </p:cNvPr>
          <p:cNvCxnSpPr>
            <a:cxnSpLocks/>
          </p:cNvCxnSpPr>
          <p:nvPr/>
        </p:nvCxnSpPr>
        <p:spPr>
          <a:xfrm>
            <a:off x="10407705" y="3243809"/>
            <a:ext cx="162617" cy="0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90AC6AE-E450-4A67-8A45-85D0E7908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845" y="2654633"/>
            <a:ext cx="319747" cy="517685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9871174" y="1556424"/>
            <a:ext cx="0" cy="1670685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8DCAA60-CA4F-483C-ABFC-CE12ECB9A364}"/>
              </a:ext>
            </a:extLst>
          </p:cNvPr>
          <p:cNvSpPr/>
          <p:nvPr/>
        </p:nvSpPr>
        <p:spPr>
          <a:xfrm>
            <a:off x="9716343" y="3326825"/>
            <a:ext cx="2159455" cy="89529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ECA21D9-C91E-4684-B2F2-1A7CD8A8F837}"/>
              </a:ext>
            </a:extLst>
          </p:cNvPr>
          <p:cNvSpPr/>
          <p:nvPr/>
        </p:nvSpPr>
        <p:spPr>
          <a:xfrm>
            <a:off x="9690183" y="4080602"/>
            <a:ext cx="2180663" cy="127788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D8D39B3-FCA7-4547-96E6-77A345707986}"/>
              </a:ext>
            </a:extLst>
          </p:cNvPr>
          <p:cNvSpPr/>
          <p:nvPr/>
        </p:nvSpPr>
        <p:spPr>
          <a:xfrm>
            <a:off x="9690184" y="3326336"/>
            <a:ext cx="2180666" cy="151741"/>
          </a:xfrm>
          <a:prstGeom prst="rect">
            <a:avLst/>
          </a:prstGeom>
          <a:noFill/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87E8C18-920D-403C-87E1-715CB32341F3}"/>
              </a:ext>
            </a:extLst>
          </p:cNvPr>
          <p:cNvSpPr/>
          <p:nvPr/>
        </p:nvSpPr>
        <p:spPr>
          <a:xfrm>
            <a:off x="11744612" y="3090342"/>
            <a:ext cx="126238" cy="24197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rgbClr val="251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4C160240-15C8-4219-93F9-71CE8F2DECB5}"/>
              </a:ext>
            </a:extLst>
          </p:cNvPr>
          <p:cNvSpPr/>
          <p:nvPr/>
        </p:nvSpPr>
        <p:spPr>
          <a:xfrm>
            <a:off x="11870846" y="4072650"/>
            <a:ext cx="321154" cy="15375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271B1D5-8586-46AE-B268-EC7212EF6885}"/>
              </a:ext>
            </a:extLst>
          </p:cNvPr>
          <p:cNvSpPr txBox="1"/>
          <p:nvPr/>
        </p:nvSpPr>
        <p:spPr>
          <a:xfrm>
            <a:off x="10700994" y="2723748"/>
            <a:ext cx="836111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Rutherford road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0F103C95-9259-4195-8F9C-47884E0EFA39}"/>
              </a:ext>
            </a:extLst>
          </p:cNvPr>
          <p:cNvSpPr/>
          <p:nvPr/>
        </p:nvSpPr>
        <p:spPr>
          <a:xfrm>
            <a:off x="2751123" y="2575547"/>
            <a:ext cx="709009" cy="732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80173" y="2829810"/>
            <a:ext cx="645681" cy="245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SAS Area</a:t>
            </a:r>
            <a:endParaRPr lang="en-GB" sz="1100" dirty="0">
              <a:solidFill>
                <a:prstClr val="black"/>
              </a:solidFill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5C8B01E6-B4BC-41A2-A025-126516C2D92D}"/>
              </a:ext>
            </a:extLst>
          </p:cNvPr>
          <p:cNvGrpSpPr/>
          <p:nvPr/>
        </p:nvGrpSpPr>
        <p:grpSpPr>
          <a:xfrm>
            <a:off x="3481456" y="1467538"/>
            <a:ext cx="6193739" cy="1830899"/>
            <a:chOff x="3483985" y="1474096"/>
            <a:chExt cx="6193739" cy="183089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4856A8AF-8CD0-40C3-8098-DF687F1F7437}"/>
                </a:ext>
              </a:extLst>
            </p:cNvPr>
            <p:cNvSpPr/>
            <p:nvPr/>
          </p:nvSpPr>
          <p:spPr>
            <a:xfrm>
              <a:off x="3483985" y="1474096"/>
              <a:ext cx="6193739" cy="18308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92507884-62CE-493E-9E28-081DF020FF20}"/>
                </a:ext>
              </a:extLst>
            </p:cNvPr>
            <p:cNvSpPr txBox="1"/>
            <p:nvPr/>
          </p:nvSpPr>
          <p:spPr>
            <a:xfrm>
              <a:off x="5431699" y="1977786"/>
              <a:ext cx="1878215" cy="565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Surface: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New experimental Hall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82806881-68E1-43AB-B673-086ED4C10A6D}"/>
              </a:ext>
            </a:extLst>
          </p:cNvPr>
          <p:cNvCxnSpPr>
            <a:cxnSpLocks/>
          </p:cNvCxnSpPr>
          <p:nvPr/>
        </p:nvCxnSpPr>
        <p:spPr>
          <a:xfrm flipV="1">
            <a:off x="2513501" y="3722644"/>
            <a:ext cx="2940308" cy="1713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xmlns="" id="{9AD05C45-D405-4922-8178-56BC3FEAB64D}"/>
              </a:ext>
            </a:extLst>
          </p:cNvPr>
          <p:cNvCxnSpPr>
            <a:cxnSpLocks/>
          </p:cNvCxnSpPr>
          <p:nvPr/>
        </p:nvCxnSpPr>
        <p:spPr>
          <a:xfrm flipV="1">
            <a:off x="2513501" y="4564506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xmlns="" id="{9C443B53-9B94-4D91-9430-3B52FE1E248D}"/>
              </a:ext>
            </a:extLst>
          </p:cNvPr>
          <p:cNvCxnSpPr>
            <a:cxnSpLocks/>
          </p:cNvCxnSpPr>
          <p:nvPr/>
        </p:nvCxnSpPr>
        <p:spPr>
          <a:xfrm flipV="1">
            <a:off x="2499966" y="5202747"/>
            <a:ext cx="2953843" cy="11059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D7EE981A-CADA-446D-8603-9D6276957DDF}"/>
              </a:ext>
            </a:extLst>
          </p:cNvPr>
          <p:cNvCxnSpPr>
            <a:cxnSpLocks/>
          </p:cNvCxnSpPr>
          <p:nvPr/>
        </p:nvCxnSpPr>
        <p:spPr>
          <a:xfrm>
            <a:off x="2499966" y="2996541"/>
            <a:ext cx="218813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ACA7F675-01F5-4C59-B9CE-D586D9680FF5}"/>
              </a:ext>
            </a:extLst>
          </p:cNvPr>
          <p:cNvGrpSpPr/>
          <p:nvPr/>
        </p:nvGrpSpPr>
        <p:grpSpPr>
          <a:xfrm>
            <a:off x="5456495" y="3316777"/>
            <a:ext cx="4211155" cy="2323320"/>
            <a:chOff x="5467344" y="3316777"/>
            <a:chExt cx="4211155" cy="232332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E4A1C926-BB04-4B37-8625-D223BE0D1BA8}"/>
                </a:ext>
              </a:extLst>
            </p:cNvPr>
            <p:cNvSpPr/>
            <p:nvPr/>
          </p:nvSpPr>
          <p:spPr>
            <a:xfrm>
              <a:off x="5467344" y="3316777"/>
              <a:ext cx="4211155" cy="232332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BB458F9E-0B3F-4D3A-974E-615F1B2B46B6}"/>
                </a:ext>
              </a:extLst>
            </p:cNvPr>
            <p:cNvSpPr txBox="1"/>
            <p:nvPr/>
          </p:nvSpPr>
          <p:spPr>
            <a:xfrm>
              <a:off x="6724658" y="4002660"/>
              <a:ext cx="1878215" cy="7805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Underground: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</a:rPr>
                <a:t>Target zone, Services and beam preparation</a:t>
              </a:r>
              <a:endParaRPr lang="en-GB" sz="14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xmlns="" id="{339CBD2B-297A-434E-B103-B4FE9DE4A2E3}"/>
              </a:ext>
            </a:extLst>
          </p:cNvPr>
          <p:cNvCxnSpPr>
            <a:cxnSpLocks/>
          </p:cNvCxnSpPr>
          <p:nvPr/>
        </p:nvCxnSpPr>
        <p:spPr>
          <a:xfrm flipV="1">
            <a:off x="2565705" y="3287304"/>
            <a:ext cx="7198344" cy="41531"/>
          </a:xfrm>
          <a:prstGeom prst="line">
            <a:avLst/>
          </a:prstGeom>
          <a:ln w="666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xmlns="" id="{9E364C6D-C733-4778-9A96-115B05718865}"/>
              </a:ext>
            </a:extLst>
          </p:cNvPr>
          <p:cNvCxnSpPr>
            <a:cxnSpLocks/>
          </p:cNvCxnSpPr>
          <p:nvPr/>
        </p:nvCxnSpPr>
        <p:spPr>
          <a:xfrm flipH="1">
            <a:off x="11619793" y="2305019"/>
            <a:ext cx="411630" cy="155911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EDE1072-BF01-4FC4-B178-7F92377DFF61}"/>
              </a:ext>
            </a:extLst>
          </p:cNvPr>
          <p:cNvSpPr txBox="1"/>
          <p:nvPr/>
        </p:nvSpPr>
        <p:spPr>
          <a:xfrm>
            <a:off x="10613814" y="1886333"/>
            <a:ext cx="1537045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Access to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</a:rPr>
              <a:t>beam distribution level from the 508 side 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9871174" y="3324729"/>
            <a:ext cx="0" cy="2323319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48572" y="4289332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17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xmlns="" id="{131A2175-5DB6-4367-9941-AB89302952ED}"/>
              </a:ext>
            </a:extLst>
          </p:cNvPr>
          <p:cNvCxnSpPr>
            <a:cxnSpLocks/>
          </p:cNvCxnSpPr>
          <p:nvPr/>
        </p:nvCxnSpPr>
        <p:spPr>
          <a:xfrm flipH="1">
            <a:off x="10930673" y="4931389"/>
            <a:ext cx="757336" cy="282417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FD54F942-F749-4561-8117-EFB386FB1ECA}"/>
              </a:ext>
            </a:extLst>
          </p:cNvPr>
          <p:cNvSpPr txBox="1"/>
          <p:nvPr/>
        </p:nvSpPr>
        <p:spPr>
          <a:xfrm>
            <a:off x="10930673" y="4419427"/>
            <a:ext cx="1230842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TT70 tunnel use to transfer protons from the PSB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F3E8021-DBEC-4671-82FB-C034C25C8588}"/>
              </a:ext>
            </a:extLst>
          </p:cNvPr>
          <p:cNvSpPr/>
          <p:nvPr/>
        </p:nvSpPr>
        <p:spPr>
          <a:xfrm>
            <a:off x="2666306" y="1452433"/>
            <a:ext cx="7036564" cy="184391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AC2CF28C-DEB5-4FC8-9310-036FA4E9DA36}"/>
              </a:ext>
            </a:extLst>
          </p:cNvPr>
          <p:cNvSpPr/>
          <p:nvPr/>
        </p:nvSpPr>
        <p:spPr>
          <a:xfrm>
            <a:off x="85931" y="2536373"/>
            <a:ext cx="2344740" cy="67465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xmlns="" id="{7C8931DB-16EA-46C3-9B99-887F559D8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xmlns="" id="{45891B16-16C5-4BF9-9B17-53A3BCE1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10" y="850519"/>
            <a:ext cx="7095030" cy="561559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95450" y="45385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Layout of the experimental hall: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B53C29-382C-490B-B9E2-34B3520A67F6}"/>
              </a:ext>
            </a:extLst>
          </p:cNvPr>
          <p:cNvSpPr txBox="1"/>
          <p:nvPr/>
        </p:nvSpPr>
        <p:spPr>
          <a:xfrm>
            <a:off x="128797" y="2581716"/>
            <a:ext cx="2252209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 Level 0: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Experimental Hall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2C685BDB-F359-4944-BB23-0ED2EC8E284F}"/>
              </a:ext>
            </a:extLst>
          </p:cNvPr>
          <p:cNvSpPr txBox="1"/>
          <p:nvPr/>
        </p:nvSpPr>
        <p:spPr>
          <a:xfrm>
            <a:off x="5809371" y="1175683"/>
            <a:ext cx="573257" cy="3189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72m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DEA1B82-E47D-40C7-A17D-E983A9EF148D}"/>
              </a:ext>
            </a:extLst>
          </p:cNvPr>
          <p:cNvSpPr txBox="1"/>
          <p:nvPr/>
        </p:nvSpPr>
        <p:spPr>
          <a:xfrm>
            <a:off x="9715415" y="3797135"/>
            <a:ext cx="573257" cy="3189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50m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7456CF5-14BD-4CE7-935E-4906BCAC7A04}"/>
              </a:ext>
            </a:extLst>
          </p:cNvPr>
          <p:cNvSpPr txBox="1"/>
          <p:nvPr/>
        </p:nvSpPr>
        <p:spPr>
          <a:xfrm>
            <a:off x="325094" y="3270196"/>
            <a:ext cx="1859614" cy="6267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Surface: 3600m</a:t>
            </a:r>
            <a:r>
              <a:rPr lang="en-US" baseline="30000" dirty="0">
                <a:solidFill>
                  <a:prstClr val="black"/>
                </a:solidFill>
              </a:rPr>
              <a:t>2 </a:t>
            </a:r>
            <a:r>
              <a:rPr lang="en-US" dirty="0">
                <a:solidFill>
                  <a:prstClr val="black"/>
                </a:solidFill>
              </a:rPr>
              <a:t>Low E dedicated</a:t>
            </a:r>
            <a:endParaRPr lang="en-GB" baseline="30000" dirty="0">
              <a:solidFill>
                <a:prstClr val="black"/>
              </a:solidFill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189016A6-582A-4C7D-9AD9-0A0B962B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xmlns="" id="{A2785BDD-471D-4206-BB27-C26C5BD4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10" y="850519"/>
            <a:ext cx="7095030" cy="561559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95450" y="45385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Layout of the experimental hall: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B53C29-382C-490B-B9E2-34B3520A67F6}"/>
              </a:ext>
            </a:extLst>
          </p:cNvPr>
          <p:cNvSpPr txBox="1"/>
          <p:nvPr/>
        </p:nvSpPr>
        <p:spPr>
          <a:xfrm>
            <a:off x="128797" y="2581716"/>
            <a:ext cx="2252209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 Level 0: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Experimental Hall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2C685BDB-F359-4944-BB23-0ED2EC8E284F}"/>
              </a:ext>
            </a:extLst>
          </p:cNvPr>
          <p:cNvSpPr txBox="1"/>
          <p:nvPr/>
        </p:nvSpPr>
        <p:spPr>
          <a:xfrm>
            <a:off x="5809371" y="1175683"/>
            <a:ext cx="573257" cy="3189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72m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DEA1B82-E47D-40C7-A17D-E983A9EF148D}"/>
              </a:ext>
            </a:extLst>
          </p:cNvPr>
          <p:cNvSpPr txBox="1"/>
          <p:nvPr/>
        </p:nvSpPr>
        <p:spPr>
          <a:xfrm>
            <a:off x="9715415" y="3797135"/>
            <a:ext cx="573257" cy="3189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50m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77456CF5-14BD-4CE7-935E-4906BCAC7A04}"/>
              </a:ext>
            </a:extLst>
          </p:cNvPr>
          <p:cNvSpPr txBox="1"/>
          <p:nvPr/>
        </p:nvSpPr>
        <p:spPr>
          <a:xfrm>
            <a:off x="325094" y="3270196"/>
            <a:ext cx="1859614" cy="6267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Surface: 3600m</a:t>
            </a:r>
            <a:r>
              <a:rPr lang="en-US" baseline="30000" dirty="0">
                <a:solidFill>
                  <a:prstClr val="black"/>
                </a:solidFill>
              </a:rPr>
              <a:t>2 </a:t>
            </a:r>
            <a:r>
              <a:rPr lang="en-US" dirty="0">
                <a:solidFill>
                  <a:prstClr val="black"/>
                </a:solidFill>
              </a:rPr>
              <a:t>Low E dedicated</a:t>
            </a:r>
            <a:endParaRPr lang="en-GB" baseline="30000" dirty="0">
              <a:solidFill>
                <a:prstClr val="black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C6A2C36-FD4F-4BA6-B148-9343F125A3F0}"/>
              </a:ext>
            </a:extLst>
          </p:cNvPr>
          <p:cNvGrpSpPr/>
          <p:nvPr/>
        </p:nvGrpSpPr>
        <p:grpSpPr>
          <a:xfrm>
            <a:off x="128797" y="4116059"/>
            <a:ext cx="9888604" cy="2207303"/>
            <a:chOff x="125252" y="4132767"/>
            <a:chExt cx="9888604" cy="22073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915A17A-27C8-45ED-9910-674A951ED519}"/>
                </a:ext>
              </a:extLst>
            </p:cNvPr>
            <p:cNvGrpSpPr/>
            <p:nvPr/>
          </p:nvGrpSpPr>
          <p:grpSpPr>
            <a:xfrm>
              <a:off x="125252" y="4402299"/>
              <a:ext cx="9415475" cy="1937771"/>
              <a:chOff x="125252" y="4402299"/>
              <a:chExt cx="9415475" cy="193777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5B26D88E-D051-4C87-9030-76BFE16C8E78}"/>
                  </a:ext>
                </a:extLst>
              </p:cNvPr>
              <p:cNvGrpSpPr/>
              <p:nvPr/>
            </p:nvGrpSpPr>
            <p:grpSpPr>
              <a:xfrm>
                <a:off x="125252" y="4402299"/>
                <a:ext cx="9415475" cy="1937771"/>
                <a:chOff x="125252" y="4402299"/>
                <a:chExt cx="9415475" cy="1937771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xmlns="" id="{2920F0CF-B61C-440A-9266-EE869038CC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88476" y="4402299"/>
                  <a:ext cx="6552251" cy="1937771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A4BDAEBD-B0B8-4A63-8CA3-4468308E0AC9}"/>
                    </a:ext>
                  </a:extLst>
                </p:cNvPr>
                <p:cNvSpPr txBox="1"/>
                <p:nvPr/>
              </p:nvSpPr>
              <p:spPr>
                <a:xfrm>
                  <a:off x="125252" y="4525409"/>
                  <a:ext cx="2318915" cy="161158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FF0000"/>
                  </a:solidFill>
                </a:ln>
              </p:spPr>
              <p:txBody>
                <a:bodyPr wrap="square" lIns="36000" tIns="36000" rIns="36000" bIns="36000" rtlCol="0" anchor="ctr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prstClr val="black"/>
                      </a:solidFill>
                    </a:rPr>
                    <a:t>Surface existing hall: 1380m</a:t>
                  </a:r>
                  <a:r>
                    <a:rPr lang="en-US" baseline="30000" dirty="0">
                      <a:solidFill>
                        <a:prstClr val="black"/>
                      </a:solidFill>
                    </a:rPr>
                    <a:t>2</a:t>
                  </a:r>
                  <a:endParaRPr lang="en-US" dirty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1600" dirty="0">
                      <a:solidFill>
                        <a:prstClr val="black"/>
                      </a:solidFill>
                    </a:rPr>
                    <a:t>Of which half is occupied by the GPS separator zone, the REX/HIE ISOLDE post-accelerator and HEBT lines</a:t>
                  </a:r>
                  <a:endParaRPr lang="en-US" sz="1600" baseline="30000" dirty="0">
                    <a:solidFill>
                      <a:prstClr val="black"/>
                    </a:solidFill>
                  </a:endParaRPr>
                </a:p>
              </p:txBody>
            </p:sp>
          </p:grp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xmlns="" id="{E240B127-56C6-4C0F-B03C-33A30BC482A8}"/>
                  </a:ext>
                </a:extLst>
              </p:cNvPr>
              <p:cNvCxnSpPr/>
              <p:nvPr/>
            </p:nvCxnSpPr>
            <p:spPr>
              <a:xfrm flipV="1">
                <a:off x="2444167" y="4402299"/>
                <a:ext cx="544309" cy="2794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2C73AEA-14AD-4F51-82D6-F9831C629C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4167" y="6007482"/>
                <a:ext cx="544309" cy="3325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A6C07E3-C507-45BE-9EEB-686092B88CE4}"/>
                </a:ext>
              </a:extLst>
            </p:cNvPr>
            <p:cNvSpPr txBox="1"/>
            <p:nvPr/>
          </p:nvSpPr>
          <p:spPr>
            <a:xfrm>
              <a:off x="9440599" y="5211722"/>
              <a:ext cx="573257" cy="3189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20m</a:t>
              </a:r>
              <a:endParaRPr lang="en-GB" sz="1600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2D4FC34-1714-4DE4-AE0A-42B3949A5A82}"/>
                </a:ext>
              </a:extLst>
            </p:cNvPr>
            <p:cNvSpPr txBox="1"/>
            <p:nvPr/>
          </p:nvSpPr>
          <p:spPr>
            <a:xfrm>
              <a:off x="5904896" y="4132767"/>
              <a:ext cx="573257" cy="3189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69m</a:t>
              </a:r>
              <a:endParaRPr lang="en-GB" sz="1600" dirty="0">
                <a:solidFill>
                  <a:prstClr val="black"/>
                </a:solidFill>
              </a:endParaRP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1D6822F1-B7F9-40D3-BBB2-711D6FB3CAAF}"/>
              </a:ext>
            </a:extLst>
          </p:cNvPr>
          <p:cNvSpPr/>
          <p:nvPr/>
        </p:nvSpPr>
        <p:spPr>
          <a:xfrm>
            <a:off x="3444949" y="4575788"/>
            <a:ext cx="4465674" cy="1474138"/>
          </a:xfrm>
          <a:custGeom>
            <a:avLst/>
            <a:gdLst>
              <a:gd name="connsiteX0" fmla="*/ 563525 w 4465674"/>
              <a:gd name="connsiteY0" fmla="*/ 1584252 h 1584252"/>
              <a:gd name="connsiteX1" fmla="*/ 0 w 4465674"/>
              <a:gd name="connsiteY1" fmla="*/ 1073889 h 1584252"/>
              <a:gd name="connsiteX2" fmla="*/ 0 w 4465674"/>
              <a:gd name="connsiteY2" fmla="*/ 0 h 1584252"/>
              <a:gd name="connsiteX3" fmla="*/ 4465674 w 4465674"/>
              <a:gd name="connsiteY3" fmla="*/ 0 h 1584252"/>
              <a:gd name="connsiteX4" fmla="*/ 4465674 w 4465674"/>
              <a:gd name="connsiteY4" fmla="*/ 1010093 h 1584252"/>
              <a:gd name="connsiteX5" fmla="*/ 1392865 w 4465674"/>
              <a:gd name="connsiteY5" fmla="*/ 1063256 h 1584252"/>
              <a:gd name="connsiteX6" fmla="*/ 563525 w 4465674"/>
              <a:gd name="connsiteY6" fmla="*/ 1584252 h 158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5674" h="1584252">
                <a:moveTo>
                  <a:pt x="563525" y="1584252"/>
                </a:moveTo>
                <a:lnTo>
                  <a:pt x="0" y="1073889"/>
                </a:lnTo>
                <a:lnTo>
                  <a:pt x="0" y="0"/>
                </a:lnTo>
                <a:lnTo>
                  <a:pt x="4465674" y="0"/>
                </a:lnTo>
                <a:lnTo>
                  <a:pt x="4465674" y="1010093"/>
                </a:lnTo>
                <a:lnTo>
                  <a:pt x="1392865" y="1063256"/>
                </a:lnTo>
                <a:lnTo>
                  <a:pt x="563525" y="1584252"/>
                </a:lnTo>
                <a:close/>
              </a:path>
            </a:pathLst>
          </a:custGeom>
          <a:solidFill>
            <a:srgbClr val="FFFF00">
              <a:alpha val="36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xmlns="" id="{BC7E7889-214E-4C12-83DB-F714900A5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xmlns="" id="{D92EC1E6-33BB-4D62-8287-56335330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5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10" y="850519"/>
            <a:ext cx="7095030" cy="5615596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6" idx="2"/>
          </p:cNvCxnSpPr>
          <p:nvPr/>
        </p:nvCxnSpPr>
        <p:spPr>
          <a:xfrm flipH="1">
            <a:off x="9218023" y="690648"/>
            <a:ext cx="350882" cy="63523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62140" y="448668"/>
            <a:ext cx="813530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SAS area 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95450" y="45385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Layout of the experimental hall: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281840" y="2729338"/>
            <a:ext cx="457201" cy="39395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632721" y="2523711"/>
            <a:ext cx="813530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5 m wide passage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9453155" y="5002107"/>
            <a:ext cx="522517" cy="51408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672229" y="5327871"/>
            <a:ext cx="813530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1.5 m wide passage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7049590" y="5812971"/>
            <a:ext cx="1160873" cy="77724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687944" y="5812971"/>
            <a:ext cx="522518" cy="78555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8210462" y="5812971"/>
            <a:ext cx="0" cy="77724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210463" y="5812973"/>
            <a:ext cx="522519" cy="77724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26924" y="6421893"/>
            <a:ext cx="183521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Experimental stations (14 with high-resolution separation)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 flipH="1">
            <a:off x="4542692" y="1325880"/>
            <a:ext cx="396408" cy="75496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02002" y="1083900"/>
            <a:ext cx="147419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Beam distribution lines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4" name="Straight Arrow Connector 33"/>
          <p:cNvCxnSpPr>
            <a:stCxn id="30" idx="2"/>
          </p:cNvCxnSpPr>
          <p:nvPr/>
        </p:nvCxnSpPr>
        <p:spPr>
          <a:xfrm>
            <a:off x="4939101" y="1325880"/>
            <a:ext cx="892285" cy="83702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524000" y="3721142"/>
            <a:ext cx="1348154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Experimental stations (6 without high-resolution separation)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2" name="Straight Arrow Connector 41"/>
          <p:cNvCxnSpPr>
            <a:stCxn id="41" idx="0"/>
          </p:cNvCxnSpPr>
          <p:nvPr/>
        </p:nvCxnSpPr>
        <p:spPr>
          <a:xfrm flipV="1">
            <a:off x="2198078" y="2162908"/>
            <a:ext cx="803031" cy="155823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0"/>
          </p:cNvCxnSpPr>
          <p:nvPr/>
        </p:nvCxnSpPr>
        <p:spPr>
          <a:xfrm flipV="1">
            <a:off x="2198078" y="2620110"/>
            <a:ext cx="803031" cy="1101033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1" idx="0"/>
          </p:cNvCxnSpPr>
          <p:nvPr/>
        </p:nvCxnSpPr>
        <p:spPr>
          <a:xfrm flipV="1">
            <a:off x="2198078" y="3176954"/>
            <a:ext cx="803031" cy="54418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187438" y="4314512"/>
            <a:ext cx="813670" cy="159978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187438" y="4314512"/>
            <a:ext cx="813670" cy="101335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187438" y="4314512"/>
            <a:ext cx="813670" cy="45678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9625858" y="3452689"/>
            <a:ext cx="1017318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Structural pillars (crane + roof)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66" name="Straight Arrow Connector 65"/>
          <p:cNvCxnSpPr>
            <a:stCxn id="65" idx="1"/>
          </p:cNvCxnSpPr>
          <p:nvPr/>
        </p:nvCxnSpPr>
        <p:spPr>
          <a:xfrm flipH="1">
            <a:off x="8821616" y="3658317"/>
            <a:ext cx="804243" cy="28649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691293" y="2983265"/>
            <a:ext cx="1164123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Vertical beamlines from lower levels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1465DB0D-5E32-6A46-9D72-69FEBF3CBD5E}"/>
              </a:ext>
            </a:extLst>
          </p:cNvPr>
          <p:cNvSpPr/>
          <p:nvPr/>
        </p:nvSpPr>
        <p:spPr>
          <a:xfrm rot="1526867">
            <a:off x="5861022" y="4025639"/>
            <a:ext cx="159211" cy="41178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1465DB0D-5E32-6A46-9D72-69FEBF3CBD5E}"/>
              </a:ext>
            </a:extLst>
          </p:cNvPr>
          <p:cNvSpPr/>
          <p:nvPr/>
        </p:nvSpPr>
        <p:spPr>
          <a:xfrm rot="20238022">
            <a:off x="5868482" y="3394259"/>
            <a:ext cx="159211" cy="41178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1465DB0D-5E32-6A46-9D72-69FEBF3CBD5E}"/>
              </a:ext>
            </a:extLst>
          </p:cNvPr>
          <p:cNvSpPr/>
          <p:nvPr/>
        </p:nvSpPr>
        <p:spPr>
          <a:xfrm rot="1526867">
            <a:off x="4529456" y="3707859"/>
            <a:ext cx="159211" cy="2032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1465DB0D-5E32-6A46-9D72-69FEBF3CBD5E}"/>
              </a:ext>
            </a:extLst>
          </p:cNvPr>
          <p:cNvSpPr/>
          <p:nvPr/>
        </p:nvSpPr>
        <p:spPr>
          <a:xfrm rot="1526867">
            <a:off x="4246609" y="4035756"/>
            <a:ext cx="159211" cy="2032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665289" y="3388474"/>
            <a:ext cx="602163" cy="34975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68" idx="2"/>
            <a:endCxn id="70" idx="2"/>
          </p:cNvCxnSpPr>
          <p:nvPr/>
        </p:nvCxnSpPr>
        <p:spPr>
          <a:xfrm>
            <a:off x="5273355" y="3394521"/>
            <a:ext cx="601293" cy="23635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68" idx="2"/>
            <a:endCxn id="69" idx="2"/>
          </p:cNvCxnSpPr>
          <p:nvPr/>
        </p:nvCxnSpPr>
        <p:spPr>
          <a:xfrm>
            <a:off x="5273354" y="3394521"/>
            <a:ext cx="595390" cy="80280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68" idx="2"/>
          </p:cNvCxnSpPr>
          <p:nvPr/>
        </p:nvCxnSpPr>
        <p:spPr>
          <a:xfrm flipH="1">
            <a:off x="4428656" y="3394521"/>
            <a:ext cx="844698" cy="70152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65" idx="1"/>
          </p:cNvCxnSpPr>
          <p:nvPr/>
        </p:nvCxnSpPr>
        <p:spPr>
          <a:xfrm flipH="1">
            <a:off x="7813432" y="3658317"/>
            <a:ext cx="1812427" cy="28649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93" idx="0"/>
          </p:cNvCxnSpPr>
          <p:nvPr/>
        </p:nvCxnSpPr>
        <p:spPr>
          <a:xfrm flipV="1">
            <a:off x="6328465" y="6282259"/>
            <a:ext cx="67134" cy="23777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676198" y="6520033"/>
            <a:ext cx="1304535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Stairs to lower levels</a:t>
            </a:r>
          </a:p>
        </p:txBody>
      </p:sp>
      <p:cxnSp>
        <p:nvCxnSpPr>
          <p:cNvPr id="100" name="Straight Arrow Connector 99"/>
          <p:cNvCxnSpPr>
            <a:stCxn id="101" idx="0"/>
          </p:cNvCxnSpPr>
          <p:nvPr/>
        </p:nvCxnSpPr>
        <p:spPr>
          <a:xfrm flipH="1" flipV="1">
            <a:off x="4665288" y="6164689"/>
            <a:ext cx="273812" cy="25064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4409617" y="6415330"/>
            <a:ext cx="105896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Shaft to lower equipment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22567" y="2516829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6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6634291" y="2410691"/>
            <a:ext cx="0" cy="524276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112553" y="2359045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14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8024278" y="1814790"/>
            <a:ext cx="0" cy="1308498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2955768" y="1981801"/>
            <a:ext cx="1165865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306240" y="1860811"/>
            <a:ext cx="375300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13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919558" y="5448860"/>
            <a:ext cx="94712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186817" y="5327870"/>
            <a:ext cx="375300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10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4747223" y="2323244"/>
            <a:ext cx="72136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908133" y="2052818"/>
            <a:ext cx="417871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7.7 m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B53C29-382C-490B-B9E2-34B3520A67F6}"/>
              </a:ext>
            </a:extLst>
          </p:cNvPr>
          <p:cNvSpPr txBox="1"/>
          <p:nvPr/>
        </p:nvSpPr>
        <p:spPr>
          <a:xfrm>
            <a:off x="128797" y="2581716"/>
            <a:ext cx="2252209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 Level 0: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Experimental Hall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7D9522E8-7108-4D23-9FA7-0489CB33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2 GeV </a:t>
            </a:r>
            <a:r>
              <a:rPr lang="en-US" dirty="0" smtClean="0"/>
              <a:t>energy upgrade</a:t>
            </a:r>
            <a:endParaRPr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056318" y="1263119"/>
            <a:ext cx="7344816" cy="53043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Beam dumps replacement</a:t>
            </a:r>
            <a:endParaRPr dirty="0"/>
          </a:p>
          <a:p>
            <a:pPr lvl="1">
              <a:defRPr/>
            </a:pPr>
            <a:r>
              <a:rPr lang="en-US" sz="2000" dirty="0"/>
              <a:t>Material not conform to standards</a:t>
            </a:r>
            <a:endParaRPr dirty="0"/>
          </a:p>
          <a:p>
            <a:pPr lvl="1">
              <a:defRPr/>
            </a:pPr>
            <a:r>
              <a:rPr lang="en-US" sz="2000" dirty="0"/>
              <a:t>Unknown condition and signs of corrosion</a:t>
            </a:r>
            <a:endParaRPr dirty="0"/>
          </a:p>
          <a:p>
            <a:pPr lvl="1">
              <a:defRPr/>
            </a:pPr>
            <a:r>
              <a:rPr lang="en-US" sz="2000" dirty="0"/>
              <a:t>Required for Energy and Intensity upgrade</a:t>
            </a:r>
            <a:endParaRPr dirty="0"/>
          </a:p>
          <a:p>
            <a:pPr lvl="1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Beam dump exchange will be complex process and should take place </a:t>
            </a:r>
            <a:r>
              <a:rPr lang="en-US" sz="2000" dirty="0" smtClean="0"/>
              <a:t>during LS3 </a:t>
            </a:r>
            <a:r>
              <a:rPr lang="en-US" sz="2000" dirty="0"/>
              <a:t>– </a:t>
            </a:r>
            <a:r>
              <a:rPr lang="en-US" sz="2000" dirty="0" smtClean="0">
                <a:solidFill>
                  <a:srgbClr val="FF0000"/>
                </a:solidFill>
              </a:rPr>
              <a:t>preparations have started in 2020</a:t>
            </a:r>
            <a:endParaRPr dirty="0"/>
          </a:p>
          <a:p>
            <a:pPr marL="457200" lvl="1" indent="0">
              <a:buNone/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Upgrading BTY line to transfer 2 GeV protons to ISOLDE</a:t>
            </a:r>
            <a:endParaRPr dirty="0"/>
          </a:p>
          <a:p>
            <a:pPr lvl="1">
              <a:defRPr/>
            </a:pPr>
            <a:r>
              <a:rPr lang="en-US" sz="2000" dirty="0"/>
              <a:t>It is feasible and there are two potential routes</a:t>
            </a:r>
            <a:endParaRPr dirty="0"/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</a:rPr>
              <a:t>Will require statement from ATS Sector management before studies can commence.</a:t>
            </a:r>
            <a:endParaRPr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E4B40A-67BA-4787-801A-16EE65008C21}" type="slidenum">
              <a:rPr lang="en-US"/>
              <a:t>3</a:t>
            </a:fld>
            <a:endParaRPr lang="en-US"/>
          </a:p>
        </p:txBody>
      </p:sp>
      <p:grpSp>
        <p:nvGrpSpPr>
          <p:cNvPr id="8" name="Group 5"/>
          <p:cNvGrpSpPr/>
          <p:nvPr/>
        </p:nvGrpSpPr>
        <p:grpSpPr bwMode="auto">
          <a:xfrm>
            <a:off x="6908664" y="1124744"/>
            <a:ext cx="3672408" cy="1512168"/>
            <a:chOff x="457200" y="3509416"/>
            <a:chExt cx="7975599" cy="2660476"/>
          </a:xfrm>
        </p:grpSpPr>
        <p:pic>
          <p:nvPicPr>
            <p:cNvPr id="9" name="Picture 6" descr="E:\catheral\My Documents\beam dump photos\GPS dumps\DSC_0734.JPG"/>
            <p:cNvPicPr/>
            <p:nvPr/>
          </p:nvPicPr>
          <p:blipFill>
            <a:blip r:embed="rId2"/>
            <a:stretch/>
          </p:blipFill>
          <p:spPr bwMode="auto">
            <a:xfrm>
              <a:off x="457200" y="3509416"/>
              <a:ext cx="3643168" cy="2660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7" descr="E:\catheral\My Documents\beam dump photos\HRS dump\DSC_0745.JPG"/>
            <p:cNvPicPr/>
            <p:nvPr/>
          </p:nvPicPr>
          <p:blipFill>
            <a:blip r:embed="rId3"/>
            <a:stretch/>
          </p:blipFill>
          <p:spPr bwMode="auto">
            <a:xfrm>
              <a:off x="4368972" y="3509416"/>
              <a:ext cx="4063827" cy="2660476"/>
            </a:xfrm>
            <a:prstGeom prst="rect">
              <a:avLst/>
            </a:prstGeom>
            <a:noFill/>
          </p:spPr>
        </p:pic>
      </p:grpSp>
      <p:pic>
        <p:nvPicPr>
          <p:cNvPr id="11" name="Picture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717901" y="3717033"/>
            <a:ext cx="1839169" cy="246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10" y="850519"/>
            <a:ext cx="7095030" cy="5615596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  <a:stCxn id="6" idx="2"/>
          </p:cNvCxnSpPr>
          <p:nvPr/>
        </p:nvCxnSpPr>
        <p:spPr>
          <a:xfrm>
            <a:off x="9066516" y="689112"/>
            <a:ext cx="95625" cy="63676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59751" y="447132"/>
            <a:ext cx="813530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SAS area 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95450" y="45385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Layout of the experimental hall: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7049590" y="5812971"/>
            <a:ext cx="1160873" cy="77724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687944" y="5812971"/>
            <a:ext cx="522518" cy="78555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8210462" y="5812971"/>
            <a:ext cx="0" cy="777242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210463" y="5812973"/>
            <a:ext cx="522519" cy="77724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26924" y="6421893"/>
            <a:ext cx="183521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Experimental stations (14 with high-resolution separation)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 flipH="1">
            <a:off x="4542692" y="1325880"/>
            <a:ext cx="396408" cy="75496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02002" y="1083900"/>
            <a:ext cx="147419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Beam distribution lines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4" name="Straight Arrow Connector 33"/>
          <p:cNvCxnSpPr>
            <a:stCxn id="30" idx="2"/>
          </p:cNvCxnSpPr>
          <p:nvPr/>
        </p:nvCxnSpPr>
        <p:spPr>
          <a:xfrm>
            <a:off x="4939101" y="1325880"/>
            <a:ext cx="892285" cy="83702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524000" y="3721142"/>
            <a:ext cx="1348154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Experimental stations (6 without high-resolution separation)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2" name="Straight Arrow Connector 41"/>
          <p:cNvCxnSpPr>
            <a:stCxn id="41" idx="0"/>
          </p:cNvCxnSpPr>
          <p:nvPr/>
        </p:nvCxnSpPr>
        <p:spPr>
          <a:xfrm flipV="1">
            <a:off x="2198078" y="2162908"/>
            <a:ext cx="803031" cy="155823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1" idx="0"/>
          </p:cNvCxnSpPr>
          <p:nvPr/>
        </p:nvCxnSpPr>
        <p:spPr>
          <a:xfrm flipV="1">
            <a:off x="2198078" y="2620110"/>
            <a:ext cx="803031" cy="1101033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1" idx="0"/>
          </p:cNvCxnSpPr>
          <p:nvPr/>
        </p:nvCxnSpPr>
        <p:spPr>
          <a:xfrm flipV="1">
            <a:off x="2198078" y="3176954"/>
            <a:ext cx="803031" cy="54418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1465DB0D-5E32-6A46-9D72-69FEBF3CBD5E}"/>
              </a:ext>
            </a:extLst>
          </p:cNvPr>
          <p:cNvSpPr/>
          <p:nvPr/>
        </p:nvSpPr>
        <p:spPr>
          <a:xfrm rot="1526867">
            <a:off x="5861022" y="4025639"/>
            <a:ext cx="159211" cy="41178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1465DB0D-5E32-6A46-9D72-69FEBF3CBD5E}"/>
              </a:ext>
            </a:extLst>
          </p:cNvPr>
          <p:cNvSpPr/>
          <p:nvPr/>
        </p:nvSpPr>
        <p:spPr>
          <a:xfrm rot="20238022">
            <a:off x="5868482" y="3394259"/>
            <a:ext cx="159211" cy="41178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1465DB0D-5E32-6A46-9D72-69FEBF3CBD5E}"/>
              </a:ext>
            </a:extLst>
          </p:cNvPr>
          <p:cNvSpPr/>
          <p:nvPr/>
        </p:nvSpPr>
        <p:spPr>
          <a:xfrm rot="1526867">
            <a:off x="4529456" y="3707859"/>
            <a:ext cx="159211" cy="2032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1465DB0D-5E32-6A46-9D72-69FEBF3CBD5E}"/>
              </a:ext>
            </a:extLst>
          </p:cNvPr>
          <p:cNvSpPr/>
          <p:nvPr/>
        </p:nvSpPr>
        <p:spPr>
          <a:xfrm rot="1526867">
            <a:off x="4246609" y="4035756"/>
            <a:ext cx="159211" cy="2032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2" name="Straight Arrow Connector 91"/>
          <p:cNvCxnSpPr>
            <a:stCxn id="93" idx="0"/>
          </p:cNvCxnSpPr>
          <p:nvPr/>
        </p:nvCxnSpPr>
        <p:spPr>
          <a:xfrm flipV="1">
            <a:off x="6328465" y="6282259"/>
            <a:ext cx="67134" cy="237774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676198" y="6520033"/>
            <a:ext cx="1304535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Stairs to lower levels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409617" y="6415330"/>
            <a:ext cx="105896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Shaft to lower equipment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22567" y="2516829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6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6634291" y="2410691"/>
            <a:ext cx="0" cy="524276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112553" y="2359045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14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8024278" y="1814790"/>
            <a:ext cx="0" cy="1308498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2955768" y="1981801"/>
            <a:ext cx="1165865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306240" y="1860811"/>
            <a:ext cx="375300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13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4747223" y="2323244"/>
            <a:ext cx="72136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908133" y="2052818"/>
            <a:ext cx="417871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7.7 m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B53C29-382C-490B-B9E2-34B3520A67F6}"/>
              </a:ext>
            </a:extLst>
          </p:cNvPr>
          <p:cNvSpPr txBox="1"/>
          <p:nvPr/>
        </p:nvSpPr>
        <p:spPr>
          <a:xfrm>
            <a:off x="128797" y="2581716"/>
            <a:ext cx="2252209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 Level 0: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Experimental Hall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59" name="Content Placeholder 5">
            <a:extLst>
              <a:ext uri="{FF2B5EF4-FFF2-40B4-BE49-F238E27FC236}">
                <a16:creationId xmlns:a16="http://schemas.microsoft.com/office/drawing/2014/main" xmlns="" id="{9D660BBE-B920-4A2A-BDB2-562A43190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4605" y="2300285"/>
            <a:ext cx="2488889" cy="2716063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/>
              <a:t>Experimental areas:</a:t>
            </a:r>
            <a:r>
              <a:rPr lang="en-GB" dirty="0"/>
              <a:t/>
            </a:r>
            <a:br>
              <a:rPr lang="en-GB" dirty="0"/>
            </a:br>
            <a:r>
              <a:rPr lang="en-GB" sz="2600" dirty="0"/>
              <a:t>9: 6x10m (each 60m</a:t>
            </a:r>
            <a:r>
              <a:rPr lang="en-GB" sz="2600" baseline="30000" dirty="0"/>
              <a:t>2</a:t>
            </a:r>
            <a:r>
              <a:rPr lang="en-GB" sz="2600" dirty="0"/>
              <a:t>)</a:t>
            </a:r>
            <a:br>
              <a:rPr lang="en-GB" sz="2600" dirty="0"/>
            </a:br>
            <a:r>
              <a:rPr lang="en-GB" sz="2600" dirty="0"/>
              <a:t>6: 6x14m (each 84m</a:t>
            </a:r>
            <a:r>
              <a:rPr lang="en-GB" sz="2600" baseline="30000" dirty="0"/>
              <a:t>2</a:t>
            </a:r>
            <a:r>
              <a:rPr lang="en-GB" sz="2600" dirty="0"/>
              <a:t>)</a:t>
            </a:r>
            <a:br>
              <a:rPr lang="en-GB" sz="2600" dirty="0"/>
            </a:br>
            <a:r>
              <a:rPr lang="en-GB" sz="2600" dirty="0"/>
              <a:t>3: 6x13m (each 78m</a:t>
            </a:r>
            <a:r>
              <a:rPr lang="en-GB" sz="2600" baseline="30000" dirty="0"/>
              <a:t>2</a:t>
            </a:r>
            <a:r>
              <a:rPr lang="en-GB" sz="2600" dirty="0"/>
              <a:t>)</a:t>
            </a:r>
            <a:br>
              <a:rPr lang="en-GB" sz="2600" dirty="0"/>
            </a:br>
            <a:r>
              <a:rPr lang="en-GB" sz="2600" dirty="0"/>
              <a:t>2: 6x7.7m (each 46m</a:t>
            </a:r>
            <a:r>
              <a:rPr lang="en-GB" sz="2600" baseline="30000" dirty="0"/>
              <a:t>2</a:t>
            </a:r>
            <a:r>
              <a:rPr lang="en-GB" sz="2600" dirty="0"/>
              <a:t>)</a:t>
            </a:r>
            <a:br>
              <a:rPr lang="en-GB" sz="2600" dirty="0"/>
            </a:br>
            <a:r>
              <a:rPr lang="en-GB" sz="2600" dirty="0"/>
              <a:t/>
            </a:r>
            <a:br>
              <a:rPr lang="en-GB" sz="2600" dirty="0"/>
            </a:br>
            <a:r>
              <a:rPr lang="en-GB" u="sng" dirty="0"/>
              <a:t>20 </a:t>
            </a:r>
            <a:r>
              <a:rPr lang="en-GB" dirty="0"/>
              <a:t>stations with a total surface: </a:t>
            </a:r>
            <a:r>
              <a:rPr lang="en-GB" u="sng" dirty="0"/>
              <a:t>1370</a:t>
            </a:r>
            <a:r>
              <a:rPr lang="en-GB" sz="2800" u="sng" dirty="0"/>
              <a:t>m</a:t>
            </a:r>
            <a:r>
              <a:rPr lang="en-GB" sz="2800" u="sng" baseline="30000" dirty="0"/>
              <a:t>2</a:t>
            </a:r>
            <a:endParaRPr lang="en-GB" u="sng" dirty="0"/>
          </a:p>
          <a:p>
            <a:r>
              <a:rPr lang="en-GB" dirty="0"/>
              <a:t>Comfortability large areas for housing setup + possible laser setup barrack and exp. infrastructure</a:t>
            </a:r>
          </a:p>
          <a:p>
            <a:endParaRPr lang="en-US" dirty="0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xmlns="" id="{F844D0E1-B1CD-4C78-9980-50625F25EF7A}"/>
              </a:ext>
            </a:extLst>
          </p:cNvPr>
          <p:cNvCxnSpPr/>
          <p:nvPr/>
        </p:nvCxnSpPr>
        <p:spPr>
          <a:xfrm flipH="1" flipV="1">
            <a:off x="4665288" y="6164689"/>
            <a:ext cx="273812" cy="25064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xmlns="" id="{5CD2AC66-7999-431F-966E-82E6B7693C59}"/>
              </a:ext>
            </a:extLst>
          </p:cNvPr>
          <p:cNvCxnSpPr/>
          <p:nvPr/>
        </p:nvCxnSpPr>
        <p:spPr>
          <a:xfrm>
            <a:off x="2187438" y="4314512"/>
            <a:ext cx="813670" cy="159978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xmlns="" id="{D00CF2AD-1382-441E-B29A-343207CEDD3D}"/>
              </a:ext>
            </a:extLst>
          </p:cNvPr>
          <p:cNvCxnSpPr/>
          <p:nvPr/>
        </p:nvCxnSpPr>
        <p:spPr>
          <a:xfrm>
            <a:off x="2187438" y="4314512"/>
            <a:ext cx="813670" cy="101335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xmlns="" id="{BBEA0E4B-0700-44F3-8ADE-BABD3D83D1A2}"/>
              </a:ext>
            </a:extLst>
          </p:cNvPr>
          <p:cNvCxnSpPr/>
          <p:nvPr/>
        </p:nvCxnSpPr>
        <p:spPr>
          <a:xfrm>
            <a:off x="2187438" y="4314512"/>
            <a:ext cx="813670" cy="45678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xmlns="" id="{E13B1FAB-5CE1-4228-A5AE-E1B0ACD2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10" y="850519"/>
            <a:ext cx="7095030" cy="5615596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  <a:stCxn id="6" idx="2"/>
          </p:cNvCxnSpPr>
          <p:nvPr/>
        </p:nvCxnSpPr>
        <p:spPr>
          <a:xfrm>
            <a:off x="9066516" y="689112"/>
            <a:ext cx="95625" cy="63676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59751" y="447132"/>
            <a:ext cx="813530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SAS area 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95450" y="45385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u="sng" dirty="0">
                <a:solidFill>
                  <a:prstClr val="black"/>
                </a:solidFill>
              </a:rPr>
              <a:t>Layout of the experimental hall:</a:t>
            </a:r>
            <a:endParaRPr lang="en-GB" sz="3200" u="sng" dirty="0">
              <a:solidFill>
                <a:prstClr val="black"/>
              </a:solidFill>
            </a:endParaRPr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 flipH="1">
            <a:off x="4542692" y="1325880"/>
            <a:ext cx="396408" cy="754966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02002" y="1083900"/>
            <a:ext cx="147419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Beam distribution lines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4" name="Straight Arrow Connector 33"/>
          <p:cNvCxnSpPr>
            <a:stCxn id="30" idx="2"/>
          </p:cNvCxnSpPr>
          <p:nvPr/>
        </p:nvCxnSpPr>
        <p:spPr>
          <a:xfrm>
            <a:off x="4939101" y="1325880"/>
            <a:ext cx="892285" cy="837028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1465DB0D-5E32-6A46-9D72-69FEBF3CBD5E}"/>
              </a:ext>
            </a:extLst>
          </p:cNvPr>
          <p:cNvSpPr/>
          <p:nvPr/>
        </p:nvSpPr>
        <p:spPr>
          <a:xfrm rot="1526867">
            <a:off x="5861022" y="4025639"/>
            <a:ext cx="159211" cy="41178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1465DB0D-5E32-6A46-9D72-69FEBF3CBD5E}"/>
              </a:ext>
            </a:extLst>
          </p:cNvPr>
          <p:cNvSpPr/>
          <p:nvPr/>
        </p:nvSpPr>
        <p:spPr>
          <a:xfrm rot="20238022">
            <a:off x="5868482" y="3394259"/>
            <a:ext cx="159211" cy="41178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1465DB0D-5E32-6A46-9D72-69FEBF3CBD5E}"/>
              </a:ext>
            </a:extLst>
          </p:cNvPr>
          <p:cNvSpPr/>
          <p:nvPr/>
        </p:nvSpPr>
        <p:spPr>
          <a:xfrm rot="1526867">
            <a:off x="4529456" y="3707859"/>
            <a:ext cx="159211" cy="2032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1465DB0D-5E32-6A46-9D72-69FEBF3CBD5E}"/>
              </a:ext>
            </a:extLst>
          </p:cNvPr>
          <p:cNvSpPr/>
          <p:nvPr/>
        </p:nvSpPr>
        <p:spPr>
          <a:xfrm rot="1526867">
            <a:off x="4246609" y="4035756"/>
            <a:ext cx="159211" cy="2032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22567" y="2516829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6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6634291" y="2410691"/>
            <a:ext cx="0" cy="524276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112553" y="2359045"/>
            <a:ext cx="442576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14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8024278" y="1814790"/>
            <a:ext cx="0" cy="1308498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2955768" y="1981801"/>
            <a:ext cx="1165865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306240" y="1860811"/>
            <a:ext cx="375300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13 m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86817" y="5327870"/>
            <a:ext cx="375300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10 m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4747223" y="2323244"/>
            <a:ext cx="721360" cy="0"/>
          </a:xfrm>
          <a:prstGeom prst="straightConnector1">
            <a:avLst/>
          </a:prstGeom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908133" y="2052818"/>
            <a:ext cx="417871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>
                <a:solidFill>
                  <a:prstClr val="black"/>
                </a:solidFill>
              </a:rPr>
              <a:t>7.7 m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B53C29-382C-490B-B9E2-34B3520A67F6}"/>
              </a:ext>
            </a:extLst>
          </p:cNvPr>
          <p:cNvSpPr txBox="1"/>
          <p:nvPr/>
        </p:nvSpPr>
        <p:spPr>
          <a:xfrm>
            <a:off x="128797" y="2581716"/>
            <a:ext cx="2252209" cy="565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Surface Level 0: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Experimental Hall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59" name="Content Placeholder 5">
            <a:extLst>
              <a:ext uri="{FF2B5EF4-FFF2-40B4-BE49-F238E27FC236}">
                <a16:creationId xmlns:a16="http://schemas.microsoft.com/office/drawing/2014/main" xmlns="" id="{9D660BBE-B920-4A2A-BDB2-562A43190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4605" y="2300285"/>
            <a:ext cx="2488889" cy="2742721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/>
              <a:t>Experimental areas:</a:t>
            </a:r>
            <a:r>
              <a:rPr lang="en-GB" dirty="0"/>
              <a:t/>
            </a:r>
            <a:br>
              <a:rPr lang="en-GB" dirty="0"/>
            </a:br>
            <a:r>
              <a:rPr lang="en-GB" sz="2600" dirty="0"/>
              <a:t>9: 6x10m (each 60m</a:t>
            </a:r>
            <a:r>
              <a:rPr lang="en-GB" sz="2600" baseline="30000" dirty="0"/>
              <a:t>2</a:t>
            </a:r>
            <a:r>
              <a:rPr lang="en-GB" sz="2600" dirty="0"/>
              <a:t>)</a:t>
            </a:r>
            <a:br>
              <a:rPr lang="en-GB" sz="2600" dirty="0"/>
            </a:br>
            <a:r>
              <a:rPr lang="en-GB" sz="2600" dirty="0"/>
              <a:t>6: 6x14m (each 84m</a:t>
            </a:r>
            <a:r>
              <a:rPr lang="en-GB" sz="2600" baseline="30000" dirty="0"/>
              <a:t>2</a:t>
            </a:r>
            <a:r>
              <a:rPr lang="en-GB" sz="2600" dirty="0"/>
              <a:t>)</a:t>
            </a:r>
            <a:br>
              <a:rPr lang="en-GB" sz="2600" dirty="0"/>
            </a:br>
            <a:r>
              <a:rPr lang="en-GB" sz="2600" dirty="0"/>
              <a:t>3: 6x13m (each 78m</a:t>
            </a:r>
            <a:r>
              <a:rPr lang="en-GB" sz="2600" baseline="30000" dirty="0"/>
              <a:t>2</a:t>
            </a:r>
            <a:r>
              <a:rPr lang="en-GB" sz="2600" dirty="0"/>
              <a:t>)</a:t>
            </a:r>
            <a:br>
              <a:rPr lang="en-GB" sz="2600" dirty="0"/>
            </a:br>
            <a:r>
              <a:rPr lang="en-GB" sz="2600" dirty="0"/>
              <a:t>2: 6x7.7m (each 46m</a:t>
            </a:r>
            <a:r>
              <a:rPr lang="en-GB" sz="2600" baseline="30000" dirty="0"/>
              <a:t>2</a:t>
            </a:r>
            <a:r>
              <a:rPr lang="en-GB" sz="2600" dirty="0"/>
              <a:t>)</a:t>
            </a:r>
            <a:br>
              <a:rPr lang="en-GB" sz="2600" dirty="0"/>
            </a:br>
            <a:r>
              <a:rPr lang="en-GB" sz="2600" dirty="0"/>
              <a:t/>
            </a:r>
            <a:br>
              <a:rPr lang="en-GB" sz="2600" dirty="0"/>
            </a:br>
            <a:r>
              <a:rPr lang="en-GB" u="sng" dirty="0"/>
              <a:t>20 </a:t>
            </a:r>
            <a:r>
              <a:rPr lang="en-GB" dirty="0"/>
              <a:t>stations with a total surface: </a:t>
            </a:r>
            <a:r>
              <a:rPr lang="en-GB" u="sng" dirty="0"/>
              <a:t>1370</a:t>
            </a:r>
            <a:r>
              <a:rPr lang="en-GB" sz="2800" u="sng" dirty="0"/>
              <a:t>m</a:t>
            </a:r>
            <a:r>
              <a:rPr lang="en-GB" sz="2800" u="sng" baseline="30000" dirty="0"/>
              <a:t>2</a:t>
            </a:r>
            <a:endParaRPr lang="en-GB" u="sng" dirty="0"/>
          </a:p>
          <a:p>
            <a:r>
              <a:rPr lang="en-GB" dirty="0"/>
              <a:t>Comfortability large areas for housing setup + possible laser setup barrack and exp. Infrastructure</a:t>
            </a:r>
          </a:p>
          <a:p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F5436E89-2346-409A-A332-A98DB197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476" y="4402299"/>
            <a:ext cx="6552251" cy="19377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8FE839-8772-48A3-845A-B3D62C795054}"/>
              </a:ext>
            </a:extLst>
          </p:cNvPr>
          <p:cNvSpPr/>
          <p:nvPr/>
        </p:nvSpPr>
        <p:spPr>
          <a:xfrm rot="1113309">
            <a:off x="3623756" y="5211037"/>
            <a:ext cx="260646" cy="36433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CE987948-1C79-4AA1-A0D7-B31C636A5D91}"/>
              </a:ext>
            </a:extLst>
          </p:cNvPr>
          <p:cNvSpPr/>
          <p:nvPr/>
        </p:nvSpPr>
        <p:spPr>
          <a:xfrm rot="19776213">
            <a:off x="3955692" y="4740459"/>
            <a:ext cx="191972" cy="27272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1572CA63-F479-491E-B646-2671C7E24B31}"/>
              </a:ext>
            </a:extLst>
          </p:cNvPr>
          <p:cNvSpPr/>
          <p:nvPr/>
        </p:nvSpPr>
        <p:spPr>
          <a:xfrm rot="2591989">
            <a:off x="3919607" y="5361057"/>
            <a:ext cx="208091" cy="349811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3FD59064-D6CA-49F2-BED6-6F471969C2B9}"/>
              </a:ext>
            </a:extLst>
          </p:cNvPr>
          <p:cNvSpPr/>
          <p:nvPr/>
        </p:nvSpPr>
        <p:spPr>
          <a:xfrm rot="21072243">
            <a:off x="4268152" y="4808625"/>
            <a:ext cx="191972" cy="27272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1A5891FA-7AA8-436B-B212-061DBA442D80}"/>
              </a:ext>
            </a:extLst>
          </p:cNvPr>
          <p:cNvSpPr/>
          <p:nvPr/>
        </p:nvSpPr>
        <p:spPr>
          <a:xfrm rot="3188197">
            <a:off x="4859927" y="4626578"/>
            <a:ext cx="336410" cy="635649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7B982343-9C42-4556-AAE8-89BB009A71D4}"/>
              </a:ext>
            </a:extLst>
          </p:cNvPr>
          <p:cNvSpPr/>
          <p:nvPr/>
        </p:nvSpPr>
        <p:spPr>
          <a:xfrm>
            <a:off x="4479093" y="4523102"/>
            <a:ext cx="518323" cy="889950"/>
          </a:xfrm>
          <a:custGeom>
            <a:avLst/>
            <a:gdLst>
              <a:gd name="connsiteX0" fmla="*/ 0 w 518323"/>
              <a:gd name="connsiteY0" fmla="*/ 733476 h 889950"/>
              <a:gd name="connsiteX1" fmla="*/ 88017 w 518323"/>
              <a:gd name="connsiteY1" fmla="*/ 112466 h 889950"/>
              <a:gd name="connsiteX2" fmla="*/ 430306 w 518323"/>
              <a:gd name="connsiteY2" fmla="*/ 0 h 889950"/>
              <a:gd name="connsiteX3" fmla="*/ 518323 w 518323"/>
              <a:gd name="connsiteY3" fmla="*/ 195593 h 889950"/>
              <a:gd name="connsiteX4" fmla="*/ 166255 w 518323"/>
              <a:gd name="connsiteY4" fmla="*/ 459645 h 889950"/>
              <a:gd name="connsiteX5" fmla="*/ 132026 w 518323"/>
              <a:gd name="connsiteY5" fmla="*/ 885061 h 889950"/>
              <a:gd name="connsiteX6" fmla="*/ 39119 w 518323"/>
              <a:gd name="connsiteY6" fmla="*/ 889950 h 889950"/>
              <a:gd name="connsiteX7" fmla="*/ 0 w 518323"/>
              <a:gd name="connsiteY7" fmla="*/ 733476 h 88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323" h="889950">
                <a:moveTo>
                  <a:pt x="0" y="733476"/>
                </a:moveTo>
                <a:lnTo>
                  <a:pt x="88017" y="112466"/>
                </a:lnTo>
                <a:lnTo>
                  <a:pt x="430306" y="0"/>
                </a:lnTo>
                <a:lnTo>
                  <a:pt x="518323" y="195593"/>
                </a:lnTo>
                <a:lnTo>
                  <a:pt x="166255" y="459645"/>
                </a:lnTo>
                <a:lnTo>
                  <a:pt x="132026" y="885061"/>
                </a:lnTo>
                <a:lnTo>
                  <a:pt x="39119" y="889950"/>
                </a:lnTo>
                <a:lnTo>
                  <a:pt x="0" y="733476"/>
                </a:lnTo>
                <a:close/>
              </a:path>
            </a:pathLst>
          </a:cu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DF18B46E-F213-4620-940C-0ED6657DD565}"/>
              </a:ext>
            </a:extLst>
          </p:cNvPr>
          <p:cNvSpPr/>
          <p:nvPr/>
        </p:nvSpPr>
        <p:spPr>
          <a:xfrm rot="5400000">
            <a:off x="5683139" y="4438949"/>
            <a:ext cx="440246" cy="7103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EADB51FA-2801-4AB8-AD1A-93C8E2759C97}"/>
              </a:ext>
            </a:extLst>
          </p:cNvPr>
          <p:cNvSpPr/>
          <p:nvPr/>
        </p:nvSpPr>
        <p:spPr>
          <a:xfrm rot="7515604">
            <a:off x="5852398" y="5163753"/>
            <a:ext cx="341291" cy="40067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AD80196E-D6DD-41DA-BF2F-0166906EEBCE}"/>
              </a:ext>
            </a:extLst>
          </p:cNvPr>
          <p:cNvSpPr/>
          <p:nvPr/>
        </p:nvSpPr>
        <p:spPr>
          <a:xfrm rot="5400000">
            <a:off x="5223911" y="4970854"/>
            <a:ext cx="195218" cy="87885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93DE15E1-1B1D-4696-BF4F-2C6A3F2F805D}"/>
              </a:ext>
            </a:extLst>
          </p:cNvPr>
          <p:cNvSpPr/>
          <p:nvPr/>
        </p:nvSpPr>
        <p:spPr>
          <a:xfrm rot="2060162">
            <a:off x="6495374" y="4706089"/>
            <a:ext cx="262243" cy="44652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26AC43C9-9167-426C-9B20-5346ED25208D}"/>
              </a:ext>
            </a:extLst>
          </p:cNvPr>
          <p:cNvSpPr/>
          <p:nvPr/>
        </p:nvSpPr>
        <p:spPr>
          <a:xfrm>
            <a:off x="6386025" y="4609739"/>
            <a:ext cx="163773" cy="26200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1AD4AE42-89E9-40E0-8781-8F838880F39F}"/>
              </a:ext>
            </a:extLst>
          </p:cNvPr>
          <p:cNvSpPr/>
          <p:nvPr/>
        </p:nvSpPr>
        <p:spPr>
          <a:xfrm rot="5400000">
            <a:off x="6811005" y="4961308"/>
            <a:ext cx="185604" cy="60271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AF4FE125-9632-4CC1-98D8-0DB7F02E10A9}"/>
              </a:ext>
            </a:extLst>
          </p:cNvPr>
          <p:cNvSpPr/>
          <p:nvPr/>
        </p:nvSpPr>
        <p:spPr>
          <a:xfrm rot="2060162">
            <a:off x="7527165" y="4672492"/>
            <a:ext cx="359500" cy="591168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3F4B639-E1E2-4DA2-AE34-05E1D8F112C5}"/>
              </a:ext>
            </a:extLst>
          </p:cNvPr>
          <p:cNvSpPr txBox="1"/>
          <p:nvPr/>
        </p:nvSpPr>
        <p:spPr>
          <a:xfrm>
            <a:off x="168172" y="4616424"/>
            <a:ext cx="2279540" cy="13961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11+ Low E experimental stations in the existing hall: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To compare: The new GLM/GHM zone is 57m2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2D49315-4486-4166-8869-78462D055830}"/>
              </a:ext>
            </a:extLst>
          </p:cNvPr>
          <p:cNvSpPr/>
          <p:nvPr/>
        </p:nvSpPr>
        <p:spPr>
          <a:xfrm>
            <a:off x="3450448" y="5014261"/>
            <a:ext cx="740766" cy="7171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9B7618B3-D259-4A29-9E80-5FCE35B93EDE}"/>
              </a:ext>
            </a:extLst>
          </p:cNvPr>
          <p:cNvCxnSpPr>
            <a:cxnSpLocks/>
          </p:cNvCxnSpPr>
          <p:nvPr/>
        </p:nvCxnSpPr>
        <p:spPr>
          <a:xfrm flipV="1">
            <a:off x="2286357" y="5448860"/>
            <a:ext cx="1177336" cy="241980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FEA2992A-196A-4733-99E5-07CA900849C8}"/>
              </a:ext>
            </a:extLst>
          </p:cNvPr>
          <p:cNvCxnSpPr>
            <a:cxnSpLocks/>
          </p:cNvCxnSpPr>
          <p:nvPr/>
        </p:nvCxnSpPr>
        <p:spPr>
          <a:xfrm flipV="1">
            <a:off x="2447712" y="4385592"/>
            <a:ext cx="544309" cy="3693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0C43C57C-5908-44F8-B395-A991D69F7334}"/>
              </a:ext>
            </a:extLst>
          </p:cNvPr>
          <p:cNvCxnSpPr>
            <a:cxnSpLocks/>
          </p:cNvCxnSpPr>
          <p:nvPr/>
        </p:nvCxnSpPr>
        <p:spPr>
          <a:xfrm>
            <a:off x="2447712" y="5874066"/>
            <a:ext cx="544309" cy="4492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xmlns="" id="{B62735F6-EABF-460A-8DB6-DD1600B2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E. Siesling, J.A. Rodriguez - 2020 EPIC Workshop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xmlns="" id="{4591B931-09F4-44F0-9639-A606321B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2088D-E35D-4E90-A989-EDDE0CF3F6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3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695450" y="45385"/>
            <a:ext cx="8890774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Summary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(on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the proposed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new building)</a:t>
            </a:r>
            <a:endParaRPr lang="en-GB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BDF54A-5257-4312-AF33-D577B895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7970"/>
            <a:ext cx="4114800" cy="365125"/>
          </a:xfrm>
        </p:spPr>
        <p:txBody>
          <a:bodyPr/>
          <a:lstStyle/>
          <a:p>
            <a:r>
              <a:rPr lang="en-US"/>
              <a:t>E. Siesling, J.A. Rodriguez - 2020 EPIC Workshop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EBCF8014-C3F6-4D96-BEFF-B1970775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0323"/>
            <a:ext cx="2743200" cy="365125"/>
          </a:xfrm>
        </p:spPr>
        <p:txBody>
          <a:bodyPr/>
          <a:lstStyle/>
          <a:p>
            <a:fld id="{3442088D-E35D-4E90-A989-EDDE0CF3F615}" type="slidenum">
              <a:rPr lang="en-US" smtClean="0"/>
              <a:t>32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D5EF321-D26F-403C-BF9D-17A64CA5B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9612" y="177592"/>
            <a:ext cx="21367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A07AF9DB-64F6-4CDB-9A54-F07CCF043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96" y="809321"/>
            <a:ext cx="11446046" cy="5604955"/>
          </a:xfrm>
        </p:spPr>
        <p:txBody>
          <a:bodyPr>
            <a:noAutofit/>
          </a:bodyPr>
          <a:lstStyle/>
          <a:p>
            <a:pPr algn="just">
              <a:lnSpc>
                <a:spcPts val="2400"/>
              </a:lnSpc>
              <a:spcBef>
                <a:spcPts val="1200"/>
              </a:spcBef>
            </a:pPr>
            <a:r>
              <a:rPr lang="en-US" sz="1800" dirty="0"/>
              <a:t>The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concept of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the building - feasible </a:t>
            </a:r>
            <a:r>
              <a:rPr lang="en-US" sz="1800" dirty="0"/>
              <a:t>from the Civil Engineering point of </a:t>
            </a:r>
            <a:r>
              <a:rPr lang="en-US" sz="1800" dirty="0" smtClean="0"/>
              <a:t>view.  A study and </a:t>
            </a:r>
            <a:r>
              <a:rPr lang="en-US" sz="1800" dirty="0"/>
              <a:t>implementation has started (Eliseo Perez-Duenas (SMB/SE</a:t>
            </a:r>
            <a:r>
              <a:rPr lang="en-US" sz="1800" dirty="0" smtClean="0"/>
              <a:t>))</a:t>
            </a:r>
          </a:p>
          <a:p>
            <a:pPr algn="just">
              <a:lnSpc>
                <a:spcPts val="2400"/>
              </a:lnSpc>
              <a:spcBef>
                <a:spcPts val="1200"/>
              </a:spcBef>
            </a:pPr>
            <a:r>
              <a:rPr lang="en-US" sz="1800" dirty="0"/>
              <a:t>The building and underground areas will be able to house the proposed machine with all its capabilities to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fulfill the (future) needs of the nuclear physics community</a:t>
            </a:r>
            <a:r>
              <a:rPr lang="en-US" sz="1800" dirty="0"/>
              <a:t> </a:t>
            </a:r>
            <a:r>
              <a:rPr lang="en-US" sz="1800" dirty="0" smtClean="0"/>
              <a:t>(talk </a:t>
            </a:r>
            <a:r>
              <a:rPr lang="en-US" sz="1800" dirty="0"/>
              <a:t>by Alberto Rodriguez) as well as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20</a:t>
            </a:r>
            <a:r>
              <a:rPr lang="en-US" sz="1800" dirty="0"/>
              <a:t> sufficiently large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footprints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for the </a:t>
            </a: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experiments</a:t>
            </a:r>
          </a:p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en-US" sz="1800" u="sng" dirty="0"/>
              <a:t>Advantages</a:t>
            </a:r>
            <a:r>
              <a:rPr lang="en-US" sz="1800" dirty="0"/>
              <a:t>:</a:t>
            </a:r>
            <a:br>
              <a:rPr lang="en-US" sz="1800" dirty="0"/>
            </a:br>
            <a:r>
              <a:rPr lang="en-US" sz="1800" dirty="0" smtClean="0"/>
              <a:t>	- </a:t>
            </a:r>
            <a:r>
              <a:rPr lang="en-US" sz="1800" b="1" dirty="0">
                <a:solidFill>
                  <a:srgbClr val="C00000"/>
                </a:solidFill>
              </a:rPr>
              <a:t>construction and commissioning</a:t>
            </a:r>
            <a:r>
              <a:rPr lang="en-US" sz="1800" dirty="0"/>
              <a:t> can take place </a:t>
            </a:r>
            <a:r>
              <a:rPr lang="en-US" sz="1800" b="1" dirty="0">
                <a:solidFill>
                  <a:srgbClr val="C00000"/>
                </a:solidFill>
              </a:rPr>
              <a:t>in parallel to running physics at the existing facility</a:t>
            </a:r>
            <a:r>
              <a:rPr lang="en-US" sz="1800" dirty="0"/>
              <a:t>, securing nuclear physics at CERN</a:t>
            </a:r>
            <a:br>
              <a:rPr lang="en-US" sz="1800" dirty="0"/>
            </a:br>
            <a:r>
              <a:rPr lang="en-US" sz="1800" dirty="0" smtClean="0"/>
              <a:t>	- </a:t>
            </a:r>
            <a:r>
              <a:rPr lang="en-US" sz="1800" dirty="0"/>
              <a:t>in terms of geographical position it opens the </a:t>
            </a:r>
            <a:r>
              <a:rPr lang="en-US" sz="1800" b="1" dirty="0">
                <a:solidFill>
                  <a:srgbClr val="7030A0"/>
                </a:solidFill>
              </a:rPr>
              <a:t>possibility for interconnection with the AD and even n-TOF</a:t>
            </a:r>
            <a:r>
              <a:rPr lang="en-US" sz="1800" dirty="0"/>
              <a:t>, enabling promising future physics (talks </a:t>
            </a:r>
            <a:r>
              <a:rPr lang="en-US" sz="1800" dirty="0" smtClean="0"/>
              <a:t>by Michael </a:t>
            </a:r>
            <a:r>
              <a:rPr lang="en-US" sz="1800" dirty="0" err="1"/>
              <a:t>Doser</a:t>
            </a:r>
            <a:r>
              <a:rPr lang="en-US" sz="1800" dirty="0"/>
              <a:t> and Alberto </a:t>
            </a:r>
            <a:r>
              <a:rPr lang="en-US" sz="1800" dirty="0" err="1"/>
              <a:t>Mengoni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 smtClean="0"/>
              <a:t>	- </a:t>
            </a:r>
            <a:r>
              <a:rPr lang="en-US" sz="1800" dirty="0"/>
              <a:t>the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existing ISOLDE facility</a:t>
            </a:r>
            <a:r>
              <a:rPr lang="en-US" sz="1800" dirty="0"/>
              <a:t> would become fully available for </a:t>
            </a:r>
            <a:r>
              <a:rPr lang="en-US" sz="1800" b="1" dirty="0">
                <a:solidFill>
                  <a:schemeClr val="accent4">
                    <a:lumMod val="50000"/>
                  </a:schemeClr>
                </a:solidFill>
              </a:rPr>
              <a:t>HIE physics</a:t>
            </a:r>
            <a:r>
              <a:rPr lang="en-US" sz="1800" dirty="0"/>
              <a:t>, </a:t>
            </a:r>
            <a:r>
              <a:rPr lang="en-US" sz="1800" b="1" dirty="0"/>
              <a:t>MEDICIS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chemeClr val="accent5"/>
                </a:solidFill>
              </a:rPr>
              <a:t>TID development</a:t>
            </a:r>
            <a:r>
              <a:rPr lang="en-US" sz="1800" dirty="0"/>
              <a:t> as well as a possible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storage 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ring</a:t>
            </a:r>
          </a:p>
          <a:p>
            <a:pPr algn="just">
              <a:lnSpc>
                <a:spcPts val="2400"/>
              </a:lnSpc>
              <a:spcBef>
                <a:spcPts val="1200"/>
              </a:spcBef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Staged approach</a:t>
            </a:r>
            <a:r>
              <a:rPr lang="en-US" sz="1800" dirty="0"/>
              <a:t> can be used for the installation of the machine, however, the building with (most of) its infrastructure should be fully build at a first </a:t>
            </a:r>
            <a:r>
              <a:rPr lang="en-US" sz="1800" dirty="0" smtClean="0"/>
              <a:t>stage</a:t>
            </a:r>
          </a:p>
          <a:p>
            <a:pPr algn="just">
              <a:lnSpc>
                <a:spcPts val="2400"/>
              </a:lnSpc>
              <a:spcBef>
                <a:spcPts val="1200"/>
              </a:spcBef>
            </a:pP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Further possibilities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to extend over a large area</a:t>
            </a:r>
            <a:r>
              <a:rPr lang="en-US" sz="1800" dirty="0"/>
              <a:t> towards the west (Heli-port) securing another 50 years of ISOLDE Physics at </a:t>
            </a:r>
            <a:r>
              <a:rPr lang="en-US" sz="1800" dirty="0" smtClean="0"/>
              <a:t>CERN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136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Next Steps</a:t>
            </a:r>
            <a:endParaRPr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704978" y="1340768"/>
            <a:ext cx="10926061" cy="5112245"/>
          </a:xfrm>
        </p:spPr>
        <p:txBody>
          <a:bodyPr>
            <a:normAutofit/>
          </a:bodyPr>
          <a:lstStyle/>
          <a:p>
            <a:pPr algn="just">
              <a:lnSpc>
                <a:spcPts val="28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dirty="0"/>
              <a:t>Preliminary </a:t>
            </a:r>
            <a:r>
              <a:rPr lang="en-US" sz="2400" dirty="0">
                <a:solidFill>
                  <a:schemeClr val="accent1"/>
                </a:solidFill>
              </a:rPr>
              <a:t>feasibility </a:t>
            </a:r>
            <a:r>
              <a:rPr lang="en-US" sz="2400" dirty="0" smtClean="0">
                <a:solidFill>
                  <a:schemeClr val="accent1"/>
                </a:solidFill>
              </a:rPr>
              <a:t>study of </a:t>
            </a:r>
            <a:r>
              <a:rPr lang="en-US" sz="2400" dirty="0">
                <a:solidFill>
                  <a:schemeClr val="accent1"/>
                </a:solidFill>
              </a:rPr>
              <a:t>a new building</a:t>
            </a:r>
            <a:r>
              <a:rPr lang="en-US" sz="2400" dirty="0"/>
              <a:t> </a:t>
            </a:r>
            <a:r>
              <a:rPr lang="en-US" sz="2400" dirty="0" smtClean="0"/>
              <a:t>(civil engineering) looks </a:t>
            </a:r>
            <a:r>
              <a:rPr lang="en-US" sz="2400" dirty="0"/>
              <a:t>promising – more detailed study is planned with </a:t>
            </a:r>
            <a:r>
              <a:rPr lang="en-US" sz="2400" dirty="0" smtClean="0"/>
              <a:t>the support </a:t>
            </a:r>
            <a:r>
              <a:rPr lang="en-US" sz="2400" dirty="0"/>
              <a:t>of the ISOLDE Collaboration.</a:t>
            </a:r>
            <a:endParaRPr dirty="0"/>
          </a:p>
          <a:p>
            <a:pPr algn="just">
              <a:lnSpc>
                <a:spcPts val="2800"/>
              </a:lnSpc>
              <a:spcBef>
                <a:spcPts val="1200"/>
              </a:spcBef>
              <a:defRPr/>
            </a:pPr>
            <a:r>
              <a:rPr lang="en-US" sz="2400" dirty="0"/>
              <a:t>Current </a:t>
            </a:r>
            <a:r>
              <a:rPr lang="en-US" sz="2400" dirty="0" smtClean="0"/>
              <a:t>designs meant </a:t>
            </a:r>
            <a:r>
              <a:rPr lang="en-US" sz="2400" dirty="0"/>
              <a:t>to be a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starting point and to trigger discussions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/>
              <a:t>that could help refining the </a:t>
            </a:r>
            <a:r>
              <a:rPr lang="en-US" sz="2400" dirty="0" smtClean="0"/>
              <a:t>concept! Nothing is set in stone (yet).</a:t>
            </a:r>
            <a:endParaRPr dirty="0"/>
          </a:p>
          <a:p>
            <a:pPr algn="just">
              <a:lnSpc>
                <a:spcPts val="2800"/>
              </a:lnSpc>
              <a:spcBef>
                <a:spcPts val="1200"/>
              </a:spcBef>
              <a:defRPr/>
            </a:pPr>
            <a:r>
              <a:rPr lang="en-US" sz="2400" dirty="0" smtClean="0"/>
              <a:t>Define </a:t>
            </a:r>
            <a:r>
              <a:rPr lang="en-US" sz="2400" dirty="0"/>
              <a:t>what we want in a conceptual design report of the project, covering:</a:t>
            </a:r>
            <a:endParaRPr dirty="0"/>
          </a:p>
          <a:p>
            <a:pPr lvl="1" algn="just">
              <a:lnSpc>
                <a:spcPts val="2800"/>
              </a:lnSpc>
              <a:spcBef>
                <a:spcPts val="1200"/>
              </a:spcBef>
              <a:defRPr/>
            </a:pPr>
            <a:r>
              <a:rPr lang="en-US" sz="2400" dirty="0"/>
              <a:t>The key physics cases and new scientific opportunities. </a:t>
            </a:r>
            <a:endParaRPr dirty="0"/>
          </a:p>
          <a:p>
            <a:pPr lvl="1" algn="just">
              <a:lnSpc>
                <a:spcPts val="2800"/>
              </a:lnSpc>
              <a:spcBef>
                <a:spcPts val="1200"/>
              </a:spcBef>
              <a:defRPr/>
            </a:pPr>
            <a:r>
              <a:rPr lang="en-US" sz="2400" dirty="0"/>
              <a:t>The technical conceptual details of the project with input from </a:t>
            </a:r>
            <a:r>
              <a:rPr lang="en-US" sz="2400" dirty="0" smtClean="0"/>
              <a:t>CERN </a:t>
            </a:r>
            <a:r>
              <a:rPr lang="en-US" sz="2400" dirty="0"/>
              <a:t>and ISOLDE collaboration communities</a:t>
            </a:r>
            <a:r>
              <a:rPr lang="en-US" sz="2400" dirty="0" smtClean="0"/>
              <a:t>.</a:t>
            </a:r>
          </a:p>
          <a:p>
            <a:pPr algn="just">
              <a:lnSpc>
                <a:spcPts val="2800"/>
              </a:lnSpc>
              <a:spcBef>
                <a:spcPts val="1200"/>
              </a:spcBef>
              <a:defRPr/>
            </a:pPr>
            <a:r>
              <a:rPr lang="en-US" sz="2400" dirty="0"/>
              <a:t>The goal is to converge to a </a:t>
            </a:r>
            <a:r>
              <a:rPr lang="en-US" sz="2400" dirty="0">
                <a:solidFill>
                  <a:srgbClr val="00B050"/>
                </a:solidFill>
              </a:rPr>
              <a:t>feasible concept</a:t>
            </a:r>
            <a:r>
              <a:rPr lang="en-US" sz="2400" dirty="0"/>
              <a:t> that could </a:t>
            </a:r>
            <a:r>
              <a:rPr lang="en-US" sz="2400" dirty="0">
                <a:solidFill>
                  <a:srgbClr val="FF0000"/>
                </a:solidFill>
              </a:rPr>
              <a:t>serve the current and future community of users on 10-30 years time </a:t>
            </a:r>
            <a:r>
              <a:rPr lang="en-US" sz="2400" dirty="0" smtClean="0">
                <a:solidFill>
                  <a:srgbClr val="FF0000"/>
                </a:solidFill>
              </a:rPr>
              <a:t>scale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details on EPIC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For more details on EPIC please </a:t>
            </a:r>
            <a:r>
              <a:rPr lang="en-US" sz="2800" dirty="0" smtClean="0"/>
              <a:t>visit the web pages of the 2 </a:t>
            </a:r>
            <a:r>
              <a:rPr lang="en-US" sz="2800" dirty="0" smtClean="0"/>
              <a:t>workshops </a:t>
            </a:r>
            <a:r>
              <a:rPr lang="en-US" sz="2800" dirty="0" smtClean="0"/>
              <a:t>held in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2019</a:t>
            </a:r>
            <a:r>
              <a:rPr lang="en-US" sz="2200" dirty="0"/>
              <a:t>: </a:t>
            </a:r>
            <a:r>
              <a:rPr lang="en-US" sz="2200" dirty="0">
                <a:hlinkClick r:id="rId2"/>
              </a:rPr>
              <a:t>https://indico.cern.ch/event/838820/overview</a:t>
            </a:r>
            <a:endParaRPr lang="en-US" sz="2200" dirty="0" smtClean="0"/>
          </a:p>
          <a:p>
            <a:pPr marL="457200" lvl="1" indent="0">
              <a:buNone/>
            </a:pPr>
            <a:r>
              <a:rPr lang="en-US" sz="2200" dirty="0" smtClean="0"/>
              <a:t>and</a:t>
            </a:r>
            <a:endParaRPr lang="en-US" sz="2200" dirty="0" smtClean="0"/>
          </a:p>
          <a:p>
            <a:pPr lvl="1"/>
            <a:r>
              <a:rPr lang="en-US" sz="2200" dirty="0" smtClean="0"/>
              <a:t>2020</a:t>
            </a:r>
            <a:r>
              <a:rPr lang="en-US" sz="2200" dirty="0"/>
              <a:t>: </a:t>
            </a: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https://</a:t>
            </a: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indico.cern.ch/event/928894/overview</a:t>
            </a:r>
            <a:endParaRPr lang="en-US" sz="22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2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smtClean="0"/>
              <a:t>To finish with a question: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3200" b="1" i="1" dirty="0" smtClean="0">
                <a:solidFill>
                  <a:srgbClr val="FF0000"/>
                </a:solidFill>
                <a:latin typeface="Papyrus" panose="03070502060502030205" pitchFamily="66" charset="0"/>
              </a:rPr>
              <a:t>What could be the approach of this (ISOL-France) community towards EPIC?</a:t>
            </a:r>
            <a:endParaRPr lang="en-US" sz="3200" b="1" i="1" dirty="0">
              <a:solidFill>
                <a:srgbClr val="FF0000"/>
              </a:solidFill>
              <a:latin typeface="Papyrus" panose="03070502060502030205" pitchFamily="66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4B40A-67BA-4787-801A-16EE65008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6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4B40A-67BA-4787-801A-16EE65008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Uniqueness of different European facilities</a:t>
            </a:r>
            <a:br>
              <a:rPr lang="en-US" dirty="0" smtClean="0"/>
            </a:br>
            <a:r>
              <a:rPr lang="en-US" sz="2200" b="0" dirty="0" smtClean="0">
                <a:solidFill>
                  <a:schemeClr val="bg1">
                    <a:lumMod val="75000"/>
                  </a:schemeClr>
                </a:solidFill>
              </a:rPr>
              <a:t>(as seen from ISOLDE)</a:t>
            </a:r>
            <a:endParaRPr lang="en-US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647" y="1109217"/>
            <a:ext cx="10197301" cy="5328592"/>
          </a:xfrm>
        </p:spPr>
        <p:txBody>
          <a:bodyPr>
            <a:normAutofit/>
          </a:bodyPr>
          <a:lstStyle/>
          <a:p>
            <a:r>
              <a:rPr lang="en-US" b="1" dirty="0" smtClean="0"/>
              <a:t>SPIRAL-II</a:t>
            </a:r>
            <a:r>
              <a:rPr lang="en-US" dirty="0" smtClean="0"/>
              <a:t>  (</a:t>
            </a:r>
            <a:r>
              <a:rPr lang="en-US" dirty="0" err="1" smtClean="0"/>
              <a:t>d,p</a:t>
            </a:r>
            <a:r>
              <a:rPr lang="en-US" dirty="0" smtClean="0"/>
              <a:t> 40 MeV, 5 mA and stable heavy ions up to 14 MeV/u, 1 mA)</a:t>
            </a:r>
            <a:endParaRPr lang="en-US" dirty="0"/>
          </a:p>
          <a:p>
            <a:pPr lvl="1">
              <a:tabLst>
                <a:tab pos="1312863" algn="l"/>
              </a:tabLst>
            </a:pPr>
            <a:r>
              <a:rPr lang="en-US" sz="1800" b="1" dirty="0"/>
              <a:t>+ S3</a:t>
            </a:r>
            <a:r>
              <a:rPr lang="en-US" sz="1800" dirty="0"/>
              <a:t>	</a:t>
            </a:r>
            <a:r>
              <a:rPr lang="en-US" sz="1800" b="1" dirty="0">
                <a:solidFill>
                  <a:srgbClr val="FF0000"/>
                </a:solidFill>
              </a:rPr>
              <a:t>heavy elements and n-deficient regions from </a:t>
            </a:r>
            <a:r>
              <a:rPr lang="en-US" sz="1800" b="1" dirty="0">
                <a:solidFill>
                  <a:srgbClr val="1284EC"/>
                </a:solidFill>
              </a:rPr>
              <a:t>fusion-evaporation</a:t>
            </a:r>
          </a:p>
          <a:p>
            <a:pPr lvl="2"/>
            <a:r>
              <a:rPr lang="en-US" sz="1800" dirty="0"/>
              <a:t>S3/REGLIS  low-energy ISOL-type studies (direct or in DESIR)</a:t>
            </a:r>
          </a:p>
          <a:p>
            <a:pPr lvl="2"/>
            <a:r>
              <a:rPr lang="en-US" sz="1800" dirty="0"/>
              <a:t>Post-acceleration of RIB’s with CIME up to 25 MeV/u</a:t>
            </a:r>
          </a:p>
          <a:p>
            <a:pPr lvl="1"/>
            <a:r>
              <a:rPr lang="en-US" sz="1800" b="1" dirty="0"/>
              <a:t>+ </a:t>
            </a:r>
            <a:r>
              <a:rPr lang="en-US" sz="1800" b="1" dirty="0" err="1"/>
              <a:t>Ucx</a:t>
            </a:r>
            <a:r>
              <a:rPr lang="en-US" sz="1800" b="1" dirty="0"/>
              <a:t>/ISOL</a:t>
            </a:r>
            <a:r>
              <a:rPr lang="en-US" sz="1800" dirty="0"/>
              <a:t>	</a:t>
            </a:r>
            <a:r>
              <a:rPr lang="en-US" sz="1800" b="1" dirty="0">
                <a:solidFill>
                  <a:srgbClr val="FF0000"/>
                </a:solidFill>
              </a:rPr>
              <a:t>clean beams of </a:t>
            </a:r>
            <a:r>
              <a:rPr lang="en-US" sz="1800" b="1" dirty="0">
                <a:solidFill>
                  <a:srgbClr val="1284EC"/>
                </a:solidFill>
              </a:rPr>
              <a:t>fission fragments </a:t>
            </a:r>
            <a:r>
              <a:rPr lang="en-US" sz="1800" b="1" dirty="0">
                <a:solidFill>
                  <a:srgbClr val="FF0000"/>
                </a:solidFill>
              </a:rPr>
              <a:t>(p and n-induced fission)</a:t>
            </a:r>
          </a:p>
          <a:p>
            <a:pPr lvl="2"/>
            <a:r>
              <a:rPr lang="en-US" sz="1800" dirty="0"/>
              <a:t>To DESIR or for post-acceleration with CIME or …</a:t>
            </a:r>
          </a:p>
          <a:p>
            <a:endParaRPr lang="en-US" b="1" dirty="0" smtClean="0"/>
          </a:p>
          <a:p>
            <a:r>
              <a:rPr lang="en-US" b="1" dirty="0" smtClean="0"/>
              <a:t>SPES</a:t>
            </a:r>
            <a:r>
              <a:rPr lang="en-US" dirty="0" smtClean="0"/>
              <a:t> </a:t>
            </a:r>
            <a:r>
              <a:rPr lang="en-US" dirty="0"/>
              <a:t>(p at 35-70 MeV, 0.2-0.5 mA)</a:t>
            </a:r>
          </a:p>
          <a:p>
            <a:pPr lvl="1"/>
            <a:r>
              <a:rPr lang="en-US" sz="1800" dirty="0" err="1"/>
              <a:t>UCx</a:t>
            </a:r>
            <a:r>
              <a:rPr lang="en-US" sz="1800" dirty="0"/>
              <a:t>/ISOL	</a:t>
            </a:r>
            <a:r>
              <a:rPr lang="en-US" sz="1800" b="1" dirty="0">
                <a:solidFill>
                  <a:srgbClr val="FF0000"/>
                </a:solidFill>
              </a:rPr>
              <a:t>clean beams of </a:t>
            </a:r>
            <a:r>
              <a:rPr lang="en-US" sz="1800" b="1" dirty="0">
                <a:solidFill>
                  <a:srgbClr val="1284EC"/>
                </a:solidFill>
              </a:rPr>
              <a:t>fission fragments </a:t>
            </a:r>
            <a:r>
              <a:rPr lang="en-US" sz="1800" b="1" dirty="0">
                <a:solidFill>
                  <a:srgbClr val="FF0000"/>
                </a:solidFill>
              </a:rPr>
              <a:t>(p and n-induced fission)</a:t>
            </a:r>
            <a:endParaRPr lang="en-US" sz="1800" dirty="0"/>
          </a:p>
          <a:p>
            <a:pPr lvl="2"/>
            <a:r>
              <a:rPr lang="en-US" sz="1800" dirty="0"/>
              <a:t>Post-acceleration with ALPI SC-</a:t>
            </a:r>
            <a:r>
              <a:rPr lang="en-US" sz="1800" dirty="0" err="1"/>
              <a:t>Linac</a:t>
            </a:r>
            <a:r>
              <a:rPr lang="en-US" sz="1800" dirty="0"/>
              <a:t> up to 10 </a:t>
            </a:r>
            <a:r>
              <a:rPr lang="en-US" sz="1800" dirty="0" err="1"/>
              <a:t>MeVu</a:t>
            </a:r>
            <a:endParaRPr lang="en-US" sz="1800" dirty="0"/>
          </a:p>
          <a:p>
            <a:pPr lvl="2"/>
            <a:r>
              <a:rPr lang="en-US" sz="1800" dirty="0"/>
              <a:t>ISOL low energy beams for applications (isotope production)</a:t>
            </a:r>
          </a:p>
          <a:p>
            <a:pPr lvl="2"/>
            <a:endParaRPr lang="en-US" sz="1800" dirty="0"/>
          </a:p>
          <a:p>
            <a:r>
              <a:rPr lang="en-US" b="1" dirty="0"/>
              <a:t>ISOLDE</a:t>
            </a:r>
            <a:r>
              <a:rPr lang="en-US" dirty="0"/>
              <a:t> (p at 2 GeV, 2-4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A)</a:t>
            </a:r>
          </a:p>
          <a:p>
            <a:pPr lvl="1"/>
            <a:r>
              <a:rPr lang="en-US" sz="1800" dirty="0"/>
              <a:t>Multiple targets + ISOL     </a:t>
            </a:r>
            <a:r>
              <a:rPr lang="en-US" sz="1800" b="1" dirty="0">
                <a:solidFill>
                  <a:srgbClr val="FF0000"/>
                </a:solidFill>
              </a:rPr>
              <a:t>intense RIB’s from </a:t>
            </a:r>
            <a:r>
              <a:rPr lang="en-US" sz="1800" b="1" dirty="0">
                <a:solidFill>
                  <a:srgbClr val="1284EC"/>
                </a:solidFill>
              </a:rPr>
              <a:t>spallation </a:t>
            </a:r>
            <a:r>
              <a:rPr lang="en-US" sz="1800" b="1" dirty="0">
                <a:solidFill>
                  <a:srgbClr val="FF0000"/>
                </a:solidFill>
              </a:rPr>
              <a:t>(</a:t>
            </a:r>
            <a:r>
              <a:rPr lang="en-US" sz="1800" b="1" dirty="0" err="1">
                <a:solidFill>
                  <a:srgbClr val="FF0000"/>
                </a:solidFill>
              </a:rPr>
              <a:t>Z</a:t>
            </a:r>
            <a:r>
              <a:rPr lang="en-US" sz="1800" b="1" baseline="-25000" dirty="0" err="1">
                <a:solidFill>
                  <a:srgbClr val="FF0000"/>
                </a:solidFill>
              </a:rPr>
              <a:t>target</a:t>
            </a:r>
            <a:r>
              <a:rPr lang="en-US" sz="1800" b="1" baseline="-250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– 10 to 30) </a:t>
            </a:r>
          </a:p>
          <a:p>
            <a:pPr marL="457200" lvl="1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					</a:t>
            </a:r>
            <a:r>
              <a:rPr lang="en-US" sz="1800" b="1" dirty="0">
                <a:solidFill>
                  <a:srgbClr val="1284EC"/>
                </a:solidFill>
              </a:rPr>
              <a:t>and fragmentation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endParaRPr lang="en-US" sz="1800" dirty="0"/>
          </a:p>
          <a:p>
            <a:pPr lvl="2"/>
            <a:r>
              <a:rPr lang="en-US" sz="1800" dirty="0"/>
              <a:t>Low-energy ISOL-type precision studies and applications</a:t>
            </a:r>
          </a:p>
          <a:p>
            <a:pPr lvl="2"/>
            <a:r>
              <a:rPr lang="en-US" sz="1800" dirty="0"/>
              <a:t>Large variety of post-accelerated RIBs with HIE-ISOLDE up to 10 MeV/u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8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2 GeV and Intensity upgrade</a:t>
            </a:r>
            <a:endParaRPr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E4B40A-67BA-4787-801A-16EE65008C21}" type="slidenum">
              <a:rPr lang="en-US"/>
              <a:t>4</a:t>
            </a:fld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10"/>
          <p:cNvSpPr>
            <a:spLocks noGrp="1"/>
          </p:cNvSpPr>
          <p:nvPr>
            <p:ph idx="1"/>
          </p:nvPr>
        </p:nvSpPr>
        <p:spPr bwMode="auto">
          <a:xfrm>
            <a:off x="1875623" y="1794406"/>
            <a:ext cx="5840155" cy="206664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dirty="0"/>
              <a:t>The yield will scale with intensity</a:t>
            </a:r>
            <a:endParaRPr dirty="0"/>
          </a:p>
          <a:p>
            <a:pPr>
              <a:lnSpc>
                <a:spcPct val="150000"/>
              </a:lnSpc>
              <a:defRPr/>
            </a:pPr>
            <a:r>
              <a:rPr lang="en-US" sz="2000" dirty="0"/>
              <a:t>Increase the target dose and frontend dose</a:t>
            </a:r>
            <a:endParaRPr dirty="0"/>
          </a:p>
          <a:p>
            <a:pPr>
              <a:lnSpc>
                <a:spcPct val="150000"/>
              </a:lnSpc>
              <a:defRPr/>
            </a:pPr>
            <a:r>
              <a:rPr lang="en-US" sz="2000" dirty="0"/>
              <a:t>Peak power and shocks may impact on target lifetime.</a:t>
            </a:r>
            <a:endParaRPr dirty="0"/>
          </a:p>
          <a:p>
            <a:pPr>
              <a:lnSpc>
                <a:spcPct val="150000"/>
              </a:lnSpc>
              <a:defRPr/>
            </a:pPr>
            <a:endParaRPr lang="en-US" dirty="0"/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24193" y="3435318"/>
            <a:ext cx="1984989" cy="1433843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24192" y="1821455"/>
            <a:ext cx="1984990" cy="1433843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917596" y="2006388"/>
            <a:ext cx="667982" cy="2755699"/>
          </a:xfrm>
          <a:prstGeom prst="rect">
            <a:avLst/>
          </a:prstGeom>
        </p:spPr>
      </p:pic>
      <p:sp>
        <p:nvSpPr>
          <p:cNvPr id="11" name="Rectangle 14"/>
          <p:cNvSpPr/>
          <p:nvPr/>
        </p:nvSpPr>
        <p:spPr bwMode="auto">
          <a:xfrm>
            <a:off x="7628497" y="1329437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Fluence mapping (All particles)</a:t>
            </a:r>
            <a:endParaRPr/>
          </a:p>
        </p:txBody>
      </p:sp>
      <p:sp>
        <p:nvSpPr>
          <p:cNvPr id="12" name="Rectangle 15"/>
          <p:cNvSpPr/>
          <p:nvPr/>
        </p:nvSpPr>
        <p:spPr bwMode="auto">
          <a:xfrm>
            <a:off x="7990603" y="1548768"/>
            <a:ext cx="1883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1.4 GeV 3.5g/cm</a:t>
            </a:r>
            <a:r>
              <a:rPr lang="en-US" baseline="30000">
                <a:solidFill>
                  <a:srgbClr val="FF0000"/>
                </a:solidFill>
              </a:rPr>
              <a:t>3</a:t>
            </a:r>
            <a:r>
              <a:rPr lang="en-US">
                <a:solidFill>
                  <a:srgbClr val="FF0000"/>
                </a:solidFill>
              </a:rPr>
              <a:t> </a:t>
            </a:r>
            <a:endParaRPr/>
          </a:p>
        </p:txBody>
      </p:sp>
      <p:sp>
        <p:nvSpPr>
          <p:cNvPr id="13" name="Rectangle 16"/>
          <p:cNvSpPr/>
          <p:nvPr/>
        </p:nvSpPr>
        <p:spPr bwMode="auto">
          <a:xfrm>
            <a:off x="7990604" y="3167765"/>
            <a:ext cx="1868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2.0 GeV 1.3g/cm</a:t>
            </a:r>
            <a:r>
              <a:rPr lang="en-US" baseline="30000">
                <a:solidFill>
                  <a:srgbClr val="FF0000"/>
                </a:solidFill>
              </a:rPr>
              <a:t>3</a:t>
            </a:r>
            <a:endParaRPr/>
          </a:p>
        </p:txBody>
      </p:sp>
      <p:sp>
        <p:nvSpPr>
          <p:cNvPr id="17" name="Content Placeholder 10"/>
          <p:cNvSpPr>
            <a:spLocks/>
          </p:cNvSpPr>
          <p:nvPr/>
        </p:nvSpPr>
        <p:spPr bwMode="auto">
          <a:xfrm>
            <a:off x="1875622" y="3916188"/>
            <a:ext cx="6048672" cy="1024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Clr>
                <a:srgbClr val="81B826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Clr>
                <a:srgbClr val="81B826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Clr>
                <a:srgbClr val="81B826"/>
              </a:buClr>
              <a:buFont typeface="Wingdings"/>
              <a:buChar char="v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Clr>
                <a:srgbClr val="81B826"/>
              </a:buClr>
              <a:buFont typeface="Arial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Higher beam energy combined with target development may help reduce dose and increase target and frontend lifetime at higher intensities. 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Content Placeholder 2"/>
          <p:cNvSpPr>
            <a:spLocks/>
          </p:cNvSpPr>
          <p:nvPr/>
        </p:nvSpPr>
        <p:spPr bwMode="auto">
          <a:xfrm>
            <a:off x="2402639" y="1086977"/>
            <a:ext cx="4961041" cy="539066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Clr>
                <a:srgbClr val="81B826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Clr>
                <a:srgbClr val="81B826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Clr>
                <a:srgbClr val="81B826"/>
              </a:buClr>
              <a:buFont typeface="Wingdings"/>
              <a:buChar char="v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Clr>
                <a:srgbClr val="81B826"/>
              </a:buClr>
              <a:buFont typeface="Arial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/>
              <a:t>Increase of p-intensity ( x2)</a:t>
            </a:r>
            <a:endParaRPr/>
          </a:p>
          <a:p>
            <a:pPr>
              <a:defRPr/>
            </a:pPr>
            <a:endParaRPr lang="en-US" sz="2800"/>
          </a:p>
        </p:txBody>
      </p:sp>
      <p:sp>
        <p:nvSpPr>
          <p:cNvPr id="19" name="Content Placeholder 10"/>
          <p:cNvSpPr>
            <a:spLocks/>
          </p:cNvSpPr>
          <p:nvPr/>
        </p:nvSpPr>
        <p:spPr bwMode="auto">
          <a:xfrm>
            <a:off x="1858822" y="5229201"/>
            <a:ext cx="8058774" cy="1024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Clr>
                <a:srgbClr val="81B826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Clr>
                <a:srgbClr val="81B826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Clr>
                <a:srgbClr val="81B826"/>
              </a:buClr>
              <a:buFont typeface="Wingdings"/>
              <a:buChar char="v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Clr>
                <a:srgbClr val="81B826"/>
              </a:buClr>
              <a:buFont typeface="Arial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The possibility to maintain both energies (1.4 GeV and 2 GeV) should be kept!</a:t>
            </a:r>
            <a:endParaRPr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2 GeV and Intensity upgrade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276699" y="2303638"/>
            <a:ext cx="7679768" cy="350162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200" dirty="0"/>
              <a:t>Largest increase for the exotic n-deficient isotopes 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(</a:t>
            </a:r>
            <a:r>
              <a:rPr lang="en-US" sz="2200" dirty="0" err="1"/>
              <a:t>Z</a:t>
            </a:r>
            <a:r>
              <a:rPr lang="en-US" sz="2200" baseline="-25000" dirty="0" err="1"/>
              <a:t>isotope</a:t>
            </a:r>
            <a:r>
              <a:rPr lang="en-US" sz="2200" dirty="0"/>
              <a:t> = </a:t>
            </a:r>
            <a:r>
              <a:rPr lang="en-US" sz="2200" dirty="0" err="1"/>
              <a:t>Z</a:t>
            </a:r>
            <a:r>
              <a:rPr lang="en-US" sz="2200" baseline="-25000" dirty="0" err="1"/>
              <a:t>target</a:t>
            </a:r>
            <a:r>
              <a:rPr lang="en-US" sz="2200" dirty="0"/>
              <a:t> – (10 to 30)) </a:t>
            </a:r>
            <a:r>
              <a:rPr lang="en-US" sz="2200" dirty="0">
                <a:sym typeface="Wingdings" panose="05000000000000000000" pitchFamily="2" charset="2"/>
              </a:rPr>
              <a:t>f</a:t>
            </a:r>
            <a:r>
              <a:rPr lang="en-US" sz="2200" dirty="0"/>
              <a:t>actors of 2 to 40 predicted</a:t>
            </a:r>
            <a:endParaRPr dirty="0"/>
          </a:p>
          <a:p>
            <a:pPr>
              <a:defRPr/>
            </a:pPr>
            <a:r>
              <a:rPr lang="en-US" sz="2200" u="sng" dirty="0"/>
              <a:t>Low Z isotopes (fragmentation)</a:t>
            </a:r>
            <a:r>
              <a:rPr lang="en-US" sz="2200" dirty="0"/>
              <a:t>:</a:t>
            </a:r>
            <a:endParaRPr dirty="0"/>
          </a:p>
          <a:p>
            <a:pPr lvl="1">
              <a:defRPr/>
            </a:pPr>
            <a:r>
              <a:rPr lang="en-US" sz="2200" dirty="0"/>
              <a:t>Increase in factors of 2 to 4</a:t>
            </a:r>
            <a:endParaRPr dirty="0"/>
          </a:p>
          <a:p>
            <a:pPr>
              <a:defRPr/>
            </a:pPr>
            <a:r>
              <a:rPr lang="en-US" sz="2200" dirty="0"/>
              <a:t>For neutron induced fission there is potentially higher contamination induced by scattered protons (but they will also scatter less) requires design considerations.</a:t>
            </a:r>
            <a:endParaRPr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E4B40A-67BA-4787-801A-16EE65008C21}" type="slidenum">
              <a:rPr lang="en-US"/>
              <a:t>5</a:t>
            </a:fld>
            <a:endParaRPr lang="en-US"/>
          </a:p>
        </p:txBody>
      </p:sp>
      <p:pic>
        <p:nvPicPr>
          <p:cNvPr id="8" name="Picture 2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16545" y="888390"/>
            <a:ext cx="3125079" cy="2448272"/>
          </a:xfrm>
          <a:prstGeom prst="rect">
            <a:avLst/>
          </a:prstGeom>
        </p:spPr>
      </p:pic>
      <p:pic>
        <p:nvPicPr>
          <p:cNvPr id="9" name="Picture 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483963" y="3354935"/>
            <a:ext cx="2529418" cy="1514833"/>
          </a:xfrm>
          <a:prstGeom prst="rect">
            <a:avLst/>
          </a:prstGeom>
        </p:spPr>
      </p:pic>
      <p:grpSp>
        <p:nvGrpSpPr>
          <p:cNvPr id="10" name="Group 30"/>
          <p:cNvGrpSpPr/>
          <p:nvPr/>
        </p:nvGrpSpPr>
        <p:grpSpPr bwMode="auto">
          <a:xfrm>
            <a:off x="8331793" y="4930379"/>
            <a:ext cx="3185256" cy="1752495"/>
            <a:chOff x="291654" y="1033057"/>
            <a:chExt cx="6060740" cy="3572374"/>
          </a:xfrm>
        </p:grpSpPr>
        <p:pic>
          <p:nvPicPr>
            <p:cNvPr id="11" name="Picture 31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291654" y="1033057"/>
              <a:ext cx="4915586" cy="3572374"/>
            </a:xfrm>
            <a:prstGeom prst="rect">
              <a:avLst/>
            </a:prstGeom>
          </p:spPr>
        </p:pic>
        <p:grpSp>
          <p:nvGrpSpPr>
            <p:cNvPr id="12" name="Group 32"/>
            <p:cNvGrpSpPr/>
            <p:nvPr/>
          </p:nvGrpSpPr>
          <p:grpSpPr bwMode="auto">
            <a:xfrm>
              <a:off x="5042617" y="1874897"/>
              <a:ext cx="1309777" cy="752864"/>
              <a:chOff x="9756321" y="2406525"/>
              <a:chExt cx="1309777" cy="752864"/>
            </a:xfrm>
          </p:grpSpPr>
          <p:cxnSp>
            <p:nvCxnSpPr>
              <p:cNvPr id="13" name="Straight Arrow Connector 33"/>
              <p:cNvCxnSpPr>
                <a:cxnSpLocks/>
              </p:cNvCxnSpPr>
              <p:nvPr/>
            </p:nvCxnSpPr>
            <p:spPr bwMode="auto">
              <a:xfrm flipH="1">
                <a:off x="9756321" y="2628900"/>
                <a:ext cx="367393" cy="2939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34"/>
              <p:cNvSpPr>
                <a:spLocks/>
              </p:cNvSpPr>
              <p:nvPr/>
            </p:nvSpPr>
            <p:spPr bwMode="auto">
              <a:xfrm>
                <a:off x="10205356" y="2406525"/>
                <a:ext cx="860742" cy="752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GB"/>
                  <a:t>DB</a:t>
                </a:r>
                <a:endParaRPr/>
              </a:p>
            </p:txBody>
          </p:sp>
        </p:grpSp>
      </p:grpSp>
      <p:sp>
        <p:nvSpPr>
          <p:cNvPr id="15" name="Content Placeholder 2"/>
          <p:cNvSpPr>
            <a:spLocks/>
          </p:cNvSpPr>
          <p:nvPr/>
        </p:nvSpPr>
        <p:spPr bwMode="auto">
          <a:xfrm>
            <a:off x="294920" y="1033797"/>
            <a:ext cx="7469829" cy="956988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>
              <a:spcBef>
                <a:spcPts val="0"/>
              </a:spcBef>
              <a:buClr>
                <a:srgbClr val="81B826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Clr>
                <a:srgbClr val="81B826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Clr>
                <a:srgbClr val="81B826"/>
              </a:buClr>
              <a:buFont typeface="Wingdings"/>
              <a:buChar char="v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Clr>
                <a:srgbClr val="81B826"/>
              </a:buClr>
              <a:buFont typeface="Arial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/>
              <a:t>Increase of PS-BOOSTER energy (1.4 to 2 GeV)</a:t>
            </a:r>
            <a:endParaRPr dirty="0"/>
          </a:p>
          <a:p>
            <a:pPr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9277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Higher energy - double front end?</a:t>
            </a:r>
            <a:endParaRPr lang="en-GB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6</a:t>
            </a:fld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   </a:t>
            </a:r>
            <a:endParaRPr lang="en-US"/>
          </a:p>
        </p:txBody>
      </p:sp>
      <p:sp>
        <p:nvSpPr>
          <p:cNvPr id="8" name="TextBox 11"/>
          <p:cNvSpPr>
            <a:spLocks/>
          </p:cNvSpPr>
          <p:nvPr/>
        </p:nvSpPr>
        <p:spPr bwMode="auto">
          <a:xfrm>
            <a:off x="1633993" y="4571401"/>
            <a:ext cx="24924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/>
              <a:t>FLUKA Simulation: Ch. Duchemin</a:t>
            </a:r>
            <a:endParaRPr lang="en-GB" sz="1350"/>
          </a:p>
        </p:txBody>
      </p:sp>
      <p:pic>
        <p:nvPicPr>
          <p:cNvPr id="9" name="Picture 27" descr="image001"/>
          <p:cNvPicPr>
            <a:picLocks noChangeAspect="1" noChangeArrowheads="1"/>
          </p:cNvPicPr>
          <p:nvPr/>
        </p:nvPicPr>
        <p:blipFill>
          <a:blip r:embed="rId2"/>
          <a:srcRect l="12086" b="21781"/>
          <a:stretch/>
        </p:blipFill>
        <p:spPr bwMode="auto">
          <a:xfrm>
            <a:off x="1614087" y="1323004"/>
            <a:ext cx="4188246" cy="255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8" descr="image00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536975" y="3979949"/>
            <a:ext cx="4265358" cy="67347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"/>
          <p:cNvSpPr>
            <a:spLocks/>
          </p:cNvSpPr>
          <p:nvPr/>
        </p:nvSpPr>
        <p:spPr bwMode="auto">
          <a:xfrm>
            <a:off x="1614087" y="1346739"/>
            <a:ext cx="133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900">
                <a:solidFill>
                  <a:sysClr val="windowText" lastClr="000000"/>
                </a:solidFill>
                <a:latin typeface="Calibri"/>
              </a:rPr>
              <a:t>ISOLDE Target #1</a:t>
            </a:r>
            <a:endParaRPr/>
          </a:p>
          <a:p>
            <a:pPr defTabSz="685800">
              <a:defRPr/>
            </a:pPr>
            <a:r>
              <a:rPr lang="en-US" sz="900">
                <a:solidFill>
                  <a:sysClr val="windowText" lastClr="000000"/>
                </a:solidFill>
                <a:latin typeface="Calibri"/>
              </a:rPr>
              <a:t>UC</a:t>
            </a:r>
            <a:r>
              <a:rPr lang="en-US" sz="900" baseline="-25000">
                <a:solidFill>
                  <a:sysClr val="windowText" lastClr="000000"/>
                </a:solidFill>
                <a:latin typeface="Calibri"/>
              </a:rPr>
              <a:t>2</a:t>
            </a:r>
            <a:r>
              <a:rPr lang="en-US" sz="900">
                <a:solidFill>
                  <a:sysClr val="windowText" lastClr="000000"/>
                </a:solidFill>
                <a:latin typeface="Calibri"/>
              </a:rPr>
              <a:t> 3.5 g/cm</a:t>
            </a:r>
            <a:r>
              <a:rPr lang="en-US" sz="900" baseline="30000">
                <a:solidFill>
                  <a:sysClr val="windowText" lastClr="000000"/>
                </a:solidFill>
                <a:latin typeface="Calibri"/>
              </a:rPr>
              <a:t>3</a:t>
            </a:r>
            <a:endParaRPr/>
          </a:p>
          <a:p>
            <a:pPr defTabSz="685800">
              <a:defRPr/>
            </a:pPr>
            <a:r>
              <a:rPr lang="en-US" sz="900">
                <a:solidFill>
                  <a:sysClr val="windowText" lastClr="000000"/>
                </a:solidFill>
                <a:latin typeface="Calibri"/>
              </a:rPr>
              <a:t>19.6 cm length</a:t>
            </a:r>
            <a:endParaRPr/>
          </a:p>
          <a:p>
            <a:pPr defTabSz="685800">
              <a:defRPr/>
            </a:pPr>
            <a:r>
              <a:rPr lang="en-US" sz="900">
                <a:solidFill>
                  <a:sysClr val="windowText" lastClr="000000"/>
                </a:solidFill>
                <a:latin typeface="Calibri"/>
              </a:rPr>
              <a:t>0.7 cm radius</a:t>
            </a:r>
            <a:endParaRPr lang="en-GB" sz="90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2" name="TextBox 4"/>
          <p:cNvSpPr>
            <a:spLocks/>
          </p:cNvSpPr>
          <p:nvPr/>
        </p:nvSpPr>
        <p:spPr bwMode="auto">
          <a:xfrm>
            <a:off x="3526995" y="1323006"/>
            <a:ext cx="133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900">
                <a:solidFill>
                  <a:sysClr val="windowText" lastClr="000000"/>
                </a:solidFill>
                <a:latin typeface="Calibri"/>
              </a:rPr>
              <a:t>ISOLDE Target #2</a:t>
            </a:r>
            <a:endParaRPr/>
          </a:p>
          <a:p>
            <a:pPr defTabSz="685800">
              <a:defRPr/>
            </a:pPr>
            <a:r>
              <a:rPr lang="en-US" sz="900">
                <a:solidFill>
                  <a:sysClr val="windowText" lastClr="000000"/>
                </a:solidFill>
                <a:latin typeface="Calibri"/>
              </a:rPr>
              <a:t>UC</a:t>
            </a:r>
            <a:r>
              <a:rPr lang="en-US" sz="900" baseline="-25000">
                <a:solidFill>
                  <a:sysClr val="windowText" lastClr="000000"/>
                </a:solidFill>
                <a:latin typeface="Calibri"/>
              </a:rPr>
              <a:t>2</a:t>
            </a:r>
            <a:r>
              <a:rPr lang="en-US" sz="900">
                <a:solidFill>
                  <a:sysClr val="windowText" lastClr="000000"/>
                </a:solidFill>
                <a:latin typeface="Calibri"/>
              </a:rPr>
              <a:t> 7.0 g/cm</a:t>
            </a:r>
            <a:r>
              <a:rPr lang="en-US" sz="900" baseline="30000">
                <a:solidFill>
                  <a:sysClr val="windowText" lastClr="000000"/>
                </a:solidFill>
                <a:latin typeface="Calibri"/>
              </a:rPr>
              <a:t>3</a:t>
            </a:r>
            <a:endParaRPr/>
          </a:p>
          <a:p>
            <a:pPr defTabSz="685800">
              <a:defRPr/>
            </a:pPr>
            <a:r>
              <a:rPr lang="en-US" sz="900">
                <a:solidFill>
                  <a:sysClr val="windowText" lastClr="000000"/>
                </a:solidFill>
                <a:latin typeface="Calibri"/>
              </a:rPr>
              <a:t>10.0 cm length</a:t>
            </a:r>
            <a:endParaRPr/>
          </a:p>
          <a:p>
            <a:pPr defTabSz="685800">
              <a:defRPr/>
            </a:pPr>
            <a:r>
              <a:rPr lang="en-US" sz="900">
                <a:solidFill>
                  <a:sysClr val="windowText" lastClr="000000"/>
                </a:solidFill>
                <a:latin typeface="Calibri"/>
              </a:rPr>
              <a:t>2.5 cm radius</a:t>
            </a:r>
            <a:endParaRPr lang="en-GB" sz="90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3" name="TextBox 10"/>
          <p:cNvSpPr>
            <a:spLocks/>
          </p:cNvSpPr>
          <p:nvPr/>
        </p:nvSpPr>
        <p:spPr bwMode="auto">
          <a:xfrm>
            <a:off x="3339292" y="2222041"/>
            <a:ext cx="5030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900">
                <a:solidFill>
                  <a:sysClr val="windowText" lastClr="000000"/>
                </a:solidFill>
                <a:latin typeface="Calibri"/>
              </a:rPr>
              <a:t>25 cm</a:t>
            </a:r>
            <a:endParaRPr lang="en-GB" sz="90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4" name="TextBox 14"/>
          <p:cNvSpPr>
            <a:spLocks/>
          </p:cNvSpPr>
          <p:nvPr/>
        </p:nvSpPr>
        <p:spPr bwMode="auto">
          <a:xfrm>
            <a:off x="1569323" y="2674955"/>
            <a:ext cx="56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900" b="1">
                <a:solidFill>
                  <a:sysClr val="window" lastClr="FFFFFF"/>
                </a:solidFill>
                <a:latin typeface="Calibri"/>
              </a:rPr>
              <a:t>1.4 GeV protons</a:t>
            </a:r>
            <a:endParaRPr lang="en-GB" sz="900" b="1">
              <a:solidFill>
                <a:sysClr val="window" lastClr="FFFFFF"/>
              </a:solidFill>
              <a:latin typeface="Calibri"/>
            </a:endParaRPr>
          </a:p>
        </p:txBody>
      </p:sp>
      <p:cxnSp>
        <p:nvCxnSpPr>
          <p:cNvPr id="15" name="Straight Arrow Connector 34"/>
          <p:cNvCxnSpPr>
            <a:cxnSpLocks/>
          </p:cNvCxnSpPr>
          <p:nvPr/>
        </p:nvCxnSpPr>
        <p:spPr bwMode="auto">
          <a:xfrm>
            <a:off x="3217772" y="2503116"/>
            <a:ext cx="618444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36"/>
          <p:cNvCxnSpPr>
            <a:cxnSpLocks/>
          </p:cNvCxnSpPr>
          <p:nvPr/>
        </p:nvCxnSpPr>
        <p:spPr bwMode="auto">
          <a:xfrm>
            <a:off x="1614088" y="3021204"/>
            <a:ext cx="389213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 bwMode="auto">
          <a:xfrm>
            <a:off x="4837677" y="956862"/>
            <a:ext cx="1150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CH"/>
              <a:t>M. Lozano</a:t>
            </a:r>
            <a:endParaRPr lang="en-US"/>
          </a:p>
        </p:txBody>
      </p:sp>
      <p:pic>
        <p:nvPicPr>
          <p:cNvPr id="26" name="Picture 1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82460" y="1323005"/>
            <a:ext cx="3702283" cy="3218239"/>
          </a:xfrm>
          <a:prstGeom prst="rect">
            <a:avLst/>
          </a:prstGeom>
        </p:spPr>
      </p:pic>
      <p:sp>
        <p:nvSpPr>
          <p:cNvPr id="27" name="Rectangle 18"/>
          <p:cNvSpPr/>
          <p:nvPr/>
        </p:nvSpPr>
        <p:spPr bwMode="auto">
          <a:xfrm>
            <a:off x="2269233" y="4964976"/>
            <a:ext cx="75082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  <a:defRPr/>
            </a:pPr>
            <a:r>
              <a:rPr lang="en-GB" dirty="0"/>
              <a:t>Two targets installed in series in a single front-end area profiting from the full proton current simultaneously. </a:t>
            </a:r>
            <a:endParaRPr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n-GB" dirty="0"/>
              <a:t>Significant cost reduction in civil engineering </a:t>
            </a:r>
            <a:endParaRPr dirty="0"/>
          </a:p>
          <a:p>
            <a:pPr marL="285750" indent="-285750" algn="just">
              <a:buFont typeface="Arial"/>
              <a:buChar char="•"/>
              <a:defRPr/>
            </a:pPr>
            <a:r>
              <a:rPr lang="en-GB" dirty="0"/>
              <a:t>Overall RIB production would increase significantly.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699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Upgrade of REX-ISOLDE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2051154" y="3367287"/>
            <a:ext cx="8154940" cy="279153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Ideally 10 MeV/u for all masses (some experiments not possible at lower energies) </a:t>
            </a:r>
            <a:endParaRPr sz="2000" dirty="0"/>
          </a:p>
          <a:p>
            <a:pPr>
              <a:defRPr/>
            </a:pPr>
            <a:r>
              <a:rPr lang="en-US" sz="2000" dirty="0"/>
              <a:t>Priority from the users to allow A/Q to be extended to 5.5</a:t>
            </a:r>
            <a:endParaRPr sz="2000" dirty="0"/>
          </a:p>
          <a:p>
            <a:pPr>
              <a:defRPr/>
            </a:pPr>
            <a:r>
              <a:rPr lang="en-US" sz="2000" dirty="0"/>
              <a:t>Upgrading the EBIS:</a:t>
            </a:r>
            <a:endParaRPr sz="2000" dirty="0"/>
          </a:p>
          <a:p>
            <a:pPr lvl="1">
              <a:defRPr/>
            </a:pPr>
            <a:r>
              <a:rPr lang="en-US" sz="2000" dirty="0"/>
              <a:t>Higher charge states and faster breeding time.</a:t>
            </a:r>
            <a:endParaRPr sz="2000" dirty="0"/>
          </a:p>
          <a:p>
            <a:pPr lvl="1">
              <a:defRPr/>
            </a:pPr>
            <a:r>
              <a:rPr lang="en-US" sz="2000" dirty="0"/>
              <a:t>Reduce pressure on the accelerator</a:t>
            </a:r>
            <a:endParaRPr sz="2000" dirty="0"/>
          </a:p>
          <a:p>
            <a:pPr>
              <a:defRPr/>
            </a:pPr>
            <a:r>
              <a:rPr lang="en-US" sz="2000" dirty="0"/>
              <a:t>Bunched beams for TOF measurements</a:t>
            </a:r>
            <a:endParaRPr sz="20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E4B40A-67BA-4787-801A-16EE65008C21}" type="slidenum">
              <a:rPr lang="en-US"/>
              <a:t>7</a:t>
            </a:fld>
            <a:endParaRPr lang="en-US"/>
          </a:p>
        </p:txBody>
      </p:sp>
      <p:grpSp>
        <p:nvGrpSpPr>
          <p:cNvPr id="7" name="Group 5"/>
          <p:cNvGrpSpPr/>
          <p:nvPr/>
        </p:nvGrpSpPr>
        <p:grpSpPr bwMode="auto">
          <a:xfrm>
            <a:off x="1739444" y="2529161"/>
            <a:ext cx="8926066" cy="490757"/>
            <a:chOff x="91779" y="5595298"/>
            <a:chExt cx="8926066" cy="490757"/>
          </a:xfrm>
        </p:grpSpPr>
        <p:cxnSp>
          <p:nvCxnSpPr>
            <p:cNvPr id="8" name="Straight Connector 6"/>
            <p:cNvCxnSpPr>
              <a:cxnSpLocks/>
            </p:cNvCxnSpPr>
            <p:nvPr/>
          </p:nvCxnSpPr>
          <p:spPr bwMode="auto">
            <a:xfrm>
              <a:off x="91779" y="5945167"/>
              <a:ext cx="8926066" cy="0"/>
            </a:xfrm>
            <a:prstGeom prst="line">
              <a:avLst/>
            </a:prstGeom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7"/>
            <p:cNvSpPr/>
            <p:nvPr/>
          </p:nvSpPr>
          <p:spPr bwMode="auto">
            <a:xfrm>
              <a:off x="277857" y="5796535"/>
              <a:ext cx="465936" cy="264421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extBox 8"/>
            <p:cNvSpPr>
              <a:spLocks/>
            </p:cNvSpPr>
            <p:nvPr/>
          </p:nvSpPr>
          <p:spPr bwMode="auto">
            <a:xfrm>
              <a:off x="328515" y="5600722"/>
              <a:ext cx="348717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chemeClr val="accent6">
                      <a:lumMod val="50000"/>
                    </a:schemeClr>
                  </a:solidFill>
                </a:rPr>
                <a:t>RFQ</a:t>
              </a:r>
              <a:endParaRPr lang="en-GB" sz="8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" name="Rounded Rectangle 9"/>
            <p:cNvSpPr/>
            <p:nvPr/>
          </p:nvSpPr>
          <p:spPr bwMode="auto">
            <a:xfrm>
              <a:off x="799142" y="5796535"/>
              <a:ext cx="130729" cy="264421"/>
            </a:xfrm>
            <a:prstGeom prst="roundRect">
              <a:avLst>
                <a:gd name="adj" fmla="val 16667"/>
              </a:avLst>
            </a:prstGeom>
            <a:solidFill>
              <a:srgbClr val="F6E727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Box 10"/>
            <p:cNvSpPr>
              <a:spLocks/>
            </p:cNvSpPr>
            <p:nvPr/>
          </p:nvSpPr>
          <p:spPr bwMode="auto">
            <a:xfrm>
              <a:off x="584953" y="5595298"/>
              <a:ext cx="487750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rgbClr val="FF0000"/>
                  </a:solidFill>
                </a:rPr>
                <a:t>Buncher</a:t>
              </a:r>
              <a:endParaRPr lang="en-GB" sz="800">
                <a:solidFill>
                  <a:srgbClr val="FF0000"/>
                </a:solidFill>
              </a:endParaRPr>
            </a:p>
          </p:txBody>
        </p:sp>
        <p:sp>
          <p:nvSpPr>
            <p:cNvPr id="13" name="Rounded Rectangle 11"/>
            <p:cNvSpPr/>
            <p:nvPr/>
          </p:nvSpPr>
          <p:spPr bwMode="auto">
            <a:xfrm>
              <a:off x="1702188" y="5796535"/>
              <a:ext cx="316906" cy="264421"/>
            </a:xfrm>
            <a:prstGeom prst="roundRect">
              <a:avLst>
                <a:gd name="adj" fmla="val 16667"/>
              </a:avLst>
            </a:prstGeom>
            <a:solidFill>
              <a:srgbClr val="F6E727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TextBox 12"/>
            <p:cNvSpPr>
              <a:spLocks/>
            </p:cNvSpPr>
            <p:nvPr/>
          </p:nvSpPr>
          <p:spPr bwMode="auto">
            <a:xfrm>
              <a:off x="1637009" y="5600722"/>
              <a:ext cx="465936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rgbClr val="FF0000"/>
                  </a:solidFill>
                </a:rPr>
                <a:t>ST3</a:t>
              </a:r>
              <a:endParaRPr lang="en-GB" sz="800">
                <a:solidFill>
                  <a:srgbClr val="FF0000"/>
                </a:solidFill>
              </a:endParaRPr>
            </a:p>
          </p:txBody>
        </p:sp>
        <p:sp>
          <p:nvSpPr>
            <p:cNvPr id="15" name="Rounded Rectangle 13"/>
            <p:cNvSpPr/>
            <p:nvPr/>
          </p:nvSpPr>
          <p:spPr bwMode="auto">
            <a:xfrm>
              <a:off x="2071480" y="5796535"/>
              <a:ext cx="316906" cy="264421"/>
            </a:xfrm>
            <a:prstGeom prst="roundRect">
              <a:avLst>
                <a:gd name="adj" fmla="val 16667"/>
              </a:avLst>
            </a:prstGeom>
            <a:solidFill>
              <a:srgbClr val="F6E727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Box 14"/>
            <p:cNvSpPr>
              <a:spLocks/>
            </p:cNvSpPr>
            <p:nvPr/>
          </p:nvSpPr>
          <p:spPr bwMode="auto">
            <a:xfrm>
              <a:off x="2002827" y="5600722"/>
              <a:ext cx="465936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rgbClr val="FF0000"/>
                  </a:solidFill>
                </a:rPr>
                <a:t>ST4</a:t>
              </a:r>
              <a:endParaRPr lang="en-GB" sz="800">
                <a:solidFill>
                  <a:srgbClr val="FF0000"/>
                </a:solidFill>
              </a:endParaRPr>
            </a:p>
          </p:txBody>
        </p:sp>
        <p:sp>
          <p:nvSpPr>
            <p:cNvPr id="17" name="Rounded Rectangle 15"/>
            <p:cNvSpPr/>
            <p:nvPr/>
          </p:nvSpPr>
          <p:spPr bwMode="auto">
            <a:xfrm>
              <a:off x="2438114" y="5796536"/>
              <a:ext cx="316906" cy="264420"/>
            </a:xfrm>
            <a:prstGeom prst="roundRect">
              <a:avLst>
                <a:gd name="adj" fmla="val 16667"/>
              </a:avLst>
            </a:prstGeom>
            <a:solidFill>
              <a:srgbClr val="F6E727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TextBox 16"/>
            <p:cNvSpPr>
              <a:spLocks/>
            </p:cNvSpPr>
            <p:nvPr/>
          </p:nvSpPr>
          <p:spPr bwMode="auto">
            <a:xfrm>
              <a:off x="2368645" y="5600722"/>
              <a:ext cx="465936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rgbClr val="FF0000"/>
                  </a:solidFill>
                </a:rPr>
                <a:t>ST5</a:t>
              </a:r>
              <a:endParaRPr lang="en-GB" sz="800">
                <a:solidFill>
                  <a:srgbClr val="FF0000"/>
                </a:solidFill>
              </a:endParaRPr>
            </a:p>
          </p:txBody>
        </p:sp>
        <p:sp>
          <p:nvSpPr>
            <p:cNvPr id="19" name="Rounded Rectangle 17"/>
            <p:cNvSpPr/>
            <p:nvPr/>
          </p:nvSpPr>
          <p:spPr bwMode="auto">
            <a:xfrm>
              <a:off x="2799593" y="5796536"/>
              <a:ext cx="316906" cy="264420"/>
            </a:xfrm>
            <a:prstGeom prst="roundRect">
              <a:avLst>
                <a:gd name="adj" fmla="val 16667"/>
              </a:avLst>
            </a:prstGeom>
            <a:solidFill>
              <a:srgbClr val="F6E727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TextBox 18"/>
            <p:cNvSpPr>
              <a:spLocks/>
            </p:cNvSpPr>
            <p:nvPr/>
          </p:nvSpPr>
          <p:spPr bwMode="auto">
            <a:xfrm>
              <a:off x="2734464" y="5600722"/>
              <a:ext cx="465936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rgbClr val="FF0000"/>
                  </a:solidFill>
                </a:rPr>
                <a:t>ST6</a:t>
              </a:r>
              <a:endParaRPr lang="en-GB" sz="800">
                <a:solidFill>
                  <a:srgbClr val="FF0000"/>
                </a:solidFill>
              </a:endParaRPr>
            </a:p>
          </p:txBody>
        </p:sp>
        <p:grpSp>
          <p:nvGrpSpPr>
            <p:cNvPr id="21" name="Group 19"/>
            <p:cNvGrpSpPr/>
            <p:nvPr/>
          </p:nvGrpSpPr>
          <p:grpSpPr bwMode="auto">
            <a:xfrm>
              <a:off x="3243327" y="5620701"/>
              <a:ext cx="1067561" cy="465354"/>
              <a:chOff x="3064480" y="3523949"/>
              <a:chExt cx="1067561" cy="465354"/>
            </a:xfrm>
          </p:grpSpPr>
          <p:sp>
            <p:nvSpPr>
              <p:cNvPr id="22" name="Rounded Rectangle 56"/>
              <p:cNvSpPr/>
              <p:nvPr/>
            </p:nvSpPr>
            <p:spPr bwMode="auto">
              <a:xfrm>
                <a:off x="3064480" y="3693305"/>
                <a:ext cx="1067561" cy="295997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TextBox 57"/>
              <p:cNvSpPr>
                <a:spLocks/>
              </p:cNvSpPr>
              <p:nvPr/>
            </p:nvSpPr>
            <p:spPr bwMode="auto">
              <a:xfrm>
                <a:off x="3375571" y="3523949"/>
                <a:ext cx="348718" cy="195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800">
                    <a:solidFill>
                      <a:schemeClr val="accent6">
                        <a:lumMod val="50000"/>
                      </a:schemeClr>
                    </a:solidFill>
                  </a:rPr>
                  <a:t>CM1</a:t>
                </a:r>
                <a:endParaRPr lang="en-GB" sz="80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Oval 58"/>
              <p:cNvSpPr/>
              <p:nvPr/>
            </p:nvSpPr>
            <p:spPr bwMode="auto">
              <a:xfrm>
                <a:off x="308771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Oval 59"/>
              <p:cNvSpPr/>
              <p:nvPr/>
            </p:nvSpPr>
            <p:spPr bwMode="auto">
              <a:xfrm>
                <a:off x="3274447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Oval 60"/>
              <p:cNvSpPr/>
              <p:nvPr/>
            </p:nvSpPr>
            <p:spPr bwMode="auto">
              <a:xfrm>
                <a:off x="3577409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Oval 61"/>
              <p:cNvSpPr/>
              <p:nvPr/>
            </p:nvSpPr>
            <p:spPr bwMode="auto">
              <a:xfrm>
                <a:off x="375948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" name="Oval 62"/>
              <p:cNvSpPr/>
              <p:nvPr/>
            </p:nvSpPr>
            <p:spPr bwMode="auto">
              <a:xfrm>
                <a:off x="3941563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" name="Group 20"/>
            <p:cNvGrpSpPr/>
            <p:nvPr/>
          </p:nvGrpSpPr>
          <p:grpSpPr bwMode="auto">
            <a:xfrm>
              <a:off x="4356750" y="5620701"/>
              <a:ext cx="1067561" cy="465354"/>
              <a:chOff x="3064480" y="3523949"/>
              <a:chExt cx="1067561" cy="465354"/>
            </a:xfrm>
          </p:grpSpPr>
          <p:sp>
            <p:nvSpPr>
              <p:cNvPr id="30" name="Rounded Rectangle 49"/>
              <p:cNvSpPr/>
              <p:nvPr/>
            </p:nvSpPr>
            <p:spPr bwMode="auto">
              <a:xfrm>
                <a:off x="3064480" y="3693305"/>
                <a:ext cx="1067561" cy="295997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TextBox 50"/>
              <p:cNvSpPr>
                <a:spLocks/>
              </p:cNvSpPr>
              <p:nvPr/>
            </p:nvSpPr>
            <p:spPr bwMode="auto">
              <a:xfrm>
                <a:off x="3375571" y="3523949"/>
                <a:ext cx="348718" cy="195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800">
                    <a:solidFill>
                      <a:schemeClr val="accent6">
                        <a:lumMod val="50000"/>
                      </a:schemeClr>
                    </a:solidFill>
                  </a:rPr>
                  <a:t>CM2</a:t>
                </a:r>
                <a:endParaRPr lang="en-GB" sz="80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Oval 51"/>
              <p:cNvSpPr/>
              <p:nvPr/>
            </p:nvSpPr>
            <p:spPr bwMode="auto">
              <a:xfrm>
                <a:off x="308771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Oval 52"/>
              <p:cNvSpPr/>
              <p:nvPr/>
            </p:nvSpPr>
            <p:spPr bwMode="auto">
              <a:xfrm>
                <a:off x="3274447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4" name="Oval 53"/>
              <p:cNvSpPr/>
              <p:nvPr/>
            </p:nvSpPr>
            <p:spPr bwMode="auto">
              <a:xfrm>
                <a:off x="3577409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5" name="Oval 54"/>
              <p:cNvSpPr/>
              <p:nvPr/>
            </p:nvSpPr>
            <p:spPr bwMode="auto">
              <a:xfrm>
                <a:off x="375948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Oval 55"/>
              <p:cNvSpPr/>
              <p:nvPr/>
            </p:nvSpPr>
            <p:spPr bwMode="auto">
              <a:xfrm>
                <a:off x="3941563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7" name="Group 21"/>
            <p:cNvGrpSpPr/>
            <p:nvPr/>
          </p:nvGrpSpPr>
          <p:grpSpPr bwMode="auto">
            <a:xfrm>
              <a:off x="5473462" y="5620701"/>
              <a:ext cx="1067561" cy="465354"/>
              <a:chOff x="3064480" y="3523949"/>
              <a:chExt cx="1067561" cy="465354"/>
            </a:xfrm>
          </p:grpSpPr>
          <p:sp>
            <p:nvSpPr>
              <p:cNvPr id="38" name="Rounded Rectangle 42"/>
              <p:cNvSpPr/>
              <p:nvPr/>
            </p:nvSpPr>
            <p:spPr bwMode="auto">
              <a:xfrm>
                <a:off x="3064480" y="3693305"/>
                <a:ext cx="1067561" cy="295997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" name="TextBox 43"/>
              <p:cNvSpPr>
                <a:spLocks/>
              </p:cNvSpPr>
              <p:nvPr/>
            </p:nvSpPr>
            <p:spPr bwMode="auto">
              <a:xfrm>
                <a:off x="3375571" y="3523949"/>
                <a:ext cx="348718" cy="195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800">
                    <a:solidFill>
                      <a:schemeClr val="accent6">
                        <a:lumMod val="50000"/>
                      </a:schemeClr>
                    </a:solidFill>
                  </a:rPr>
                  <a:t>CM3</a:t>
                </a:r>
                <a:endParaRPr lang="en-GB" sz="80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0" name="Oval 44"/>
              <p:cNvSpPr/>
              <p:nvPr/>
            </p:nvSpPr>
            <p:spPr bwMode="auto">
              <a:xfrm>
                <a:off x="308771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Oval 45"/>
              <p:cNvSpPr/>
              <p:nvPr/>
            </p:nvSpPr>
            <p:spPr bwMode="auto">
              <a:xfrm>
                <a:off x="3274447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Oval 46"/>
              <p:cNvSpPr/>
              <p:nvPr/>
            </p:nvSpPr>
            <p:spPr bwMode="auto">
              <a:xfrm>
                <a:off x="3577409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Oval 47"/>
              <p:cNvSpPr/>
              <p:nvPr/>
            </p:nvSpPr>
            <p:spPr bwMode="auto">
              <a:xfrm>
                <a:off x="375948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Oval 48"/>
              <p:cNvSpPr/>
              <p:nvPr/>
            </p:nvSpPr>
            <p:spPr bwMode="auto">
              <a:xfrm>
                <a:off x="3941563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45" name="Group 22"/>
            <p:cNvGrpSpPr/>
            <p:nvPr/>
          </p:nvGrpSpPr>
          <p:grpSpPr bwMode="auto">
            <a:xfrm>
              <a:off x="6590174" y="5620701"/>
              <a:ext cx="1067561" cy="465354"/>
              <a:chOff x="3064480" y="3523949"/>
              <a:chExt cx="1067561" cy="465354"/>
            </a:xfrm>
          </p:grpSpPr>
          <p:sp>
            <p:nvSpPr>
              <p:cNvPr id="46" name="Rounded Rectangle 35"/>
              <p:cNvSpPr/>
              <p:nvPr/>
            </p:nvSpPr>
            <p:spPr bwMode="auto">
              <a:xfrm>
                <a:off x="3064480" y="3693305"/>
                <a:ext cx="1067561" cy="295997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7" name="TextBox 36"/>
              <p:cNvSpPr>
                <a:spLocks/>
              </p:cNvSpPr>
              <p:nvPr/>
            </p:nvSpPr>
            <p:spPr bwMode="auto">
              <a:xfrm>
                <a:off x="3375571" y="3523949"/>
                <a:ext cx="348718" cy="195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800">
                    <a:solidFill>
                      <a:schemeClr val="accent6">
                        <a:lumMod val="50000"/>
                      </a:schemeClr>
                    </a:solidFill>
                  </a:rPr>
                  <a:t>CM4</a:t>
                </a:r>
                <a:endParaRPr lang="en-GB" sz="80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8" name="Oval 37"/>
              <p:cNvSpPr/>
              <p:nvPr/>
            </p:nvSpPr>
            <p:spPr bwMode="auto">
              <a:xfrm>
                <a:off x="308771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" name="Oval 38"/>
              <p:cNvSpPr/>
              <p:nvPr/>
            </p:nvSpPr>
            <p:spPr bwMode="auto">
              <a:xfrm>
                <a:off x="3274447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" name="Oval 39"/>
              <p:cNvSpPr/>
              <p:nvPr/>
            </p:nvSpPr>
            <p:spPr bwMode="auto">
              <a:xfrm>
                <a:off x="3577409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" name="Oval 40"/>
              <p:cNvSpPr/>
              <p:nvPr/>
            </p:nvSpPr>
            <p:spPr bwMode="auto">
              <a:xfrm>
                <a:off x="375948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" name="Oval 41"/>
              <p:cNvSpPr/>
              <p:nvPr/>
            </p:nvSpPr>
            <p:spPr bwMode="auto">
              <a:xfrm>
                <a:off x="3941563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3" name="Rounded Rectangle 23"/>
            <p:cNvSpPr/>
            <p:nvPr/>
          </p:nvSpPr>
          <p:spPr bwMode="auto">
            <a:xfrm>
              <a:off x="972523" y="5796535"/>
              <a:ext cx="316906" cy="264421"/>
            </a:xfrm>
            <a:prstGeom prst="roundRect">
              <a:avLst>
                <a:gd name="adj" fmla="val 16667"/>
              </a:avLst>
            </a:prstGeom>
            <a:solidFill>
              <a:srgbClr val="F6E727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TextBox 24"/>
            <p:cNvSpPr>
              <a:spLocks/>
            </p:cNvSpPr>
            <p:nvPr/>
          </p:nvSpPr>
          <p:spPr bwMode="auto">
            <a:xfrm>
              <a:off x="905373" y="5600722"/>
              <a:ext cx="465936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rgbClr val="FF0000"/>
                  </a:solidFill>
                </a:rPr>
                <a:t>ST1</a:t>
              </a:r>
              <a:endParaRPr lang="en-GB" sz="800">
                <a:solidFill>
                  <a:srgbClr val="FF0000"/>
                </a:solidFill>
              </a:endParaRPr>
            </a:p>
          </p:txBody>
        </p:sp>
        <p:sp>
          <p:nvSpPr>
            <p:cNvPr id="55" name="Rounded Rectangle 25"/>
            <p:cNvSpPr/>
            <p:nvPr/>
          </p:nvSpPr>
          <p:spPr bwMode="auto">
            <a:xfrm>
              <a:off x="1341607" y="5796535"/>
              <a:ext cx="316906" cy="264421"/>
            </a:xfrm>
            <a:prstGeom prst="roundRect">
              <a:avLst>
                <a:gd name="adj" fmla="val 16667"/>
              </a:avLst>
            </a:prstGeom>
            <a:solidFill>
              <a:srgbClr val="F6E727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TextBox 26"/>
            <p:cNvSpPr>
              <a:spLocks/>
            </p:cNvSpPr>
            <p:nvPr/>
          </p:nvSpPr>
          <p:spPr bwMode="auto">
            <a:xfrm>
              <a:off x="1271191" y="5600722"/>
              <a:ext cx="465936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rgbClr val="FF0000"/>
                  </a:solidFill>
                </a:rPr>
                <a:t>ST2</a:t>
              </a:r>
              <a:endParaRPr lang="en-GB" sz="800">
                <a:solidFill>
                  <a:srgbClr val="FF0000"/>
                </a:solidFill>
              </a:endParaRPr>
            </a:p>
          </p:txBody>
        </p:sp>
        <p:grpSp>
          <p:nvGrpSpPr>
            <p:cNvPr id="57" name="Group 27"/>
            <p:cNvGrpSpPr/>
            <p:nvPr/>
          </p:nvGrpSpPr>
          <p:grpSpPr bwMode="auto">
            <a:xfrm>
              <a:off x="7698657" y="5611054"/>
              <a:ext cx="1067561" cy="465354"/>
              <a:chOff x="3064480" y="3523949"/>
              <a:chExt cx="1067561" cy="465354"/>
            </a:xfrm>
          </p:grpSpPr>
          <p:sp>
            <p:nvSpPr>
              <p:cNvPr id="58" name="Rounded Rectangle 28"/>
              <p:cNvSpPr/>
              <p:nvPr/>
            </p:nvSpPr>
            <p:spPr bwMode="auto">
              <a:xfrm>
                <a:off x="3064480" y="3693305"/>
                <a:ext cx="1067561" cy="295997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9" name="TextBox 29"/>
              <p:cNvSpPr>
                <a:spLocks/>
              </p:cNvSpPr>
              <p:nvPr/>
            </p:nvSpPr>
            <p:spPr bwMode="auto">
              <a:xfrm>
                <a:off x="3375571" y="3523949"/>
                <a:ext cx="348718" cy="195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800">
                    <a:solidFill>
                      <a:srgbClr val="FF0000"/>
                    </a:solidFill>
                  </a:rPr>
                  <a:t>CM5</a:t>
                </a:r>
                <a:endParaRPr lang="en-GB" sz="800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Oval 30"/>
              <p:cNvSpPr/>
              <p:nvPr/>
            </p:nvSpPr>
            <p:spPr bwMode="auto">
              <a:xfrm>
                <a:off x="308771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" name="Oval 31"/>
              <p:cNvSpPr/>
              <p:nvPr/>
            </p:nvSpPr>
            <p:spPr bwMode="auto">
              <a:xfrm>
                <a:off x="3274447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" name="Oval 32"/>
              <p:cNvSpPr/>
              <p:nvPr/>
            </p:nvSpPr>
            <p:spPr bwMode="auto">
              <a:xfrm>
                <a:off x="3577409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" name="Oval 33"/>
              <p:cNvSpPr/>
              <p:nvPr/>
            </p:nvSpPr>
            <p:spPr bwMode="auto">
              <a:xfrm>
                <a:off x="375948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" name="Oval 34"/>
              <p:cNvSpPr/>
              <p:nvPr/>
            </p:nvSpPr>
            <p:spPr bwMode="auto">
              <a:xfrm>
                <a:off x="3941563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65" name="Group 121"/>
          <p:cNvGrpSpPr/>
          <p:nvPr/>
        </p:nvGrpSpPr>
        <p:grpSpPr bwMode="auto">
          <a:xfrm>
            <a:off x="1738497" y="1551035"/>
            <a:ext cx="8926066" cy="485333"/>
            <a:chOff x="91779" y="2819400"/>
            <a:chExt cx="8926066" cy="485333"/>
          </a:xfrm>
        </p:grpSpPr>
        <p:cxnSp>
          <p:nvCxnSpPr>
            <p:cNvPr id="66" name="Straight Connector 122"/>
            <p:cNvCxnSpPr>
              <a:cxnSpLocks/>
            </p:cNvCxnSpPr>
            <p:nvPr/>
          </p:nvCxnSpPr>
          <p:spPr bwMode="auto">
            <a:xfrm>
              <a:off x="91779" y="3163845"/>
              <a:ext cx="8926066" cy="0"/>
            </a:xfrm>
            <a:prstGeom prst="line">
              <a:avLst/>
            </a:prstGeom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123"/>
            <p:cNvSpPr/>
            <p:nvPr/>
          </p:nvSpPr>
          <p:spPr bwMode="auto">
            <a:xfrm>
              <a:off x="277857" y="3015213"/>
              <a:ext cx="465936" cy="264421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TextBox 124"/>
            <p:cNvSpPr>
              <a:spLocks/>
            </p:cNvSpPr>
            <p:nvPr/>
          </p:nvSpPr>
          <p:spPr bwMode="auto">
            <a:xfrm>
              <a:off x="328515" y="2819400"/>
              <a:ext cx="348717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chemeClr val="accent6">
                      <a:lumMod val="50000"/>
                    </a:schemeClr>
                  </a:solidFill>
                </a:rPr>
                <a:t>RFQ</a:t>
              </a:r>
              <a:endParaRPr lang="en-GB" sz="8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9" name="Rounded Rectangle 125"/>
            <p:cNvSpPr/>
            <p:nvPr/>
          </p:nvSpPr>
          <p:spPr bwMode="auto">
            <a:xfrm>
              <a:off x="799142" y="3015213"/>
              <a:ext cx="199687" cy="264421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TextBox 126"/>
            <p:cNvSpPr>
              <a:spLocks/>
            </p:cNvSpPr>
            <p:nvPr/>
          </p:nvSpPr>
          <p:spPr bwMode="auto">
            <a:xfrm>
              <a:off x="666324" y="2819400"/>
              <a:ext cx="487750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chemeClr val="accent6">
                      <a:lumMod val="50000"/>
                    </a:schemeClr>
                  </a:solidFill>
                </a:rPr>
                <a:t>Buncher</a:t>
              </a:r>
              <a:endParaRPr lang="en-GB" sz="8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1" name="Rounded Rectangle 127"/>
            <p:cNvSpPr/>
            <p:nvPr/>
          </p:nvSpPr>
          <p:spPr bwMode="auto">
            <a:xfrm>
              <a:off x="1054176" y="3015213"/>
              <a:ext cx="465936" cy="264421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2" name="TextBox 128"/>
            <p:cNvSpPr>
              <a:spLocks/>
            </p:cNvSpPr>
            <p:nvPr/>
          </p:nvSpPr>
          <p:spPr bwMode="auto">
            <a:xfrm>
              <a:off x="1121109" y="2819400"/>
              <a:ext cx="348717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chemeClr val="accent6">
                      <a:lumMod val="50000"/>
                    </a:schemeClr>
                  </a:solidFill>
                </a:rPr>
                <a:t>IHS</a:t>
              </a:r>
              <a:endParaRPr lang="en-GB" sz="8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3" name="Rounded Rectangle 129"/>
            <p:cNvSpPr/>
            <p:nvPr/>
          </p:nvSpPr>
          <p:spPr bwMode="auto">
            <a:xfrm>
              <a:off x="1591666" y="3015213"/>
              <a:ext cx="316906" cy="264421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TextBox 130"/>
            <p:cNvSpPr>
              <a:spLocks/>
            </p:cNvSpPr>
            <p:nvPr/>
          </p:nvSpPr>
          <p:spPr bwMode="auto">
            <a:xfrm>
              <a:off x="1531969" y="2819400"/>
              <a:ext cx="465936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chemeClr val="accent6">
                      <a:lumMod val="50000"/>
                    </a:schemeClr>
                  </a:solidFill>
                </a:rPr>
                <a:t>7GP1</a:t>
              </a:r>
              <a:endParaRPr lang="en-GB" sz="8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5" name="Rounded Rectangle 131"/>
            <p:cNvSpPr/>
            <p:nvPr/>
          </p:nvSpPr>
          <p:spPr bwMode="auto">
            <a:xfrm>
              <a:off x="1972631" y="3015213"/>
              <a:ext cx="316906" cy="264421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TextBox 132"/>
            <p:cNvSpPr>
              <a:spLocks/>
            </p:cNvSpPr>
            <p:nvPr/>
          </p:nvSpPr>
          <p:spPr bwMode="auto">
            <a:xfrm>
              <a:off x="1908572" y="2819400"/>
              <a:ext cx="465936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chemeClr val="accent6">
                      <a:lumMod val="50000"/>
                    </a:schemeClr>
                  </a:solidFill>
                </a:rPr>
                <a:t>7GP2</a:t>
              </a:r>
              <a:endParaRPr lang="en-GB" sz="8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7" name="Rounded Rectangle 133"/>
            <p:cNvSpPr/>
            <p:nvPr/>
          </p:nvSpPr>
          <p:spPr bwMode="auto">
            <a:xfrm>
              <a:off x="2351711" y="3015214"/>
              <a:ext cx="316906" cy="26442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8" name="TextBox 134"/>
            <p:cNvSpPr>
              <a:spLocks/>
            </p:cNvSpPr>
            <p:nvPr/>
          </p:nvSpPr>
          <p:spPr bwMode="auto">
            <a:xfrm>
              <a:off x="2283290" y="2819400"/>
              <a:ext cx="465936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chemeClr val="accent6">
                      <a:lumMod val="50000"/>
                    </a:schemeClr>
                  </a:solidFill>
                </a:rPr>
                <a:t>7GP3</a:t>
              </a:r>
              <a:endParaRPr lang="en-GB" sz="8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9" name="Rounded Rectangle 135"/>
            <p:cNvSpPr/>
            <p:nvPr/>
          </p:nvSpPr>
          <p:spPr bwMode="auto">
            <a:xfrm>
              <a:off x="2734796" y="3015214"/>
              <a:ext cx="316906" cy="26442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>
              <a:solidFill>
                <a:schemeClr val="accent1">
                  <a:lumMod val="10000"/>
                </a:schemeClr>
              </a:solidFill>
            </a:ln>
            <a:effectLst>
              <a:glow>
                <a:schemeClr val="accent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" name="TextBox 136"/>
            <p:cNvSpPr>
              <a:spLocks/>
            </p:cNvSpPr>
            <p:nvPr/>
          </p:nvSpPr>
          <p:spPr bwMode="auto">
            <a:xfrm>
              <a:off x="2669667" y="2819400"/>
              <a:ext cx="465936" cy="195814"/>
            </a:xfrm>
            <a:prstGeom prst="rect">
              <a:avLst/>
            </a:prstGeom>
            <a:noFill/>
            <a:ln w="9525">
              <a:noFill/>
            </a:ln>
            <a:effectLst>
              <a:glow>
                <a:schemeClr val="accent1"/>
              </a:glo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>
                <a:defRPr/>
              </a:pPr>
              <a:r>
                <a:rPr lang="en-US" sz="800">
                  <a:solidFill>
                    <a:schemeClr val="accent6">
                      <a:lumMod val="50000"/>
                    </a:schemeClr>
                  </a:solidFill>
                </a:rPr>
                <a:t>9GP</a:t>
              </a:r>
              <a:endParaRPr lang="en-GB" sz="8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81" name="Group 137"/>
            <p:cNvGrpSpPr/>
            <p:nvPr/>
          </p:nvGrpSpPr>
          <p:grpSpPr bwMode="auto">
            <a:xfrm>
              <a:off x="3243327" y="2839379"/>
              <a:ext cx="1067561" cy="465354"/>
              <a:chOff x="3064480" y="3523949"/>
              <a:chExt cx="1067561" cy="465354"/>
            </a:xfrm>
          </p:grpSpPr>
          <p:sp>
            <p:nvSpPr>
              <p:cNvPr id="82" name="Rounded Rectangle 162"/>
              <p:cNvSpPr/>
              <p:nvPr/>
            </p:nvSpPr>
            <p:spPr bwMode="auto">
              <a:xfrm>
                <a:off x="3064480" y="3693305"/>
                <a:ext cx="1067561" cy="295997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" name="TextBox 163"/>
              <p:cNvSpPr>
                <a:spLocks/>
              </p:cNvSpPr>
              <p:nvPr/>
            </p:nvSpPr>
            <p:spPr bwMode="auto">
              <a:xfrm>
                <a:off x="3375571" y="3523949"/>
                <a:ext cx="348718" cy="195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800">
                    <a:solidFill>
                      <a:schemeClr val="accent6">
                        <a:lumMod val="50000"/>
                      </a:schemeClr>
                    </a:solidFill>
                  </a:rPr>
                  <a:t>CM1</a:t>
                </a:r>
                <a:endParaRPr lang="en-GB" sz="80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4" name="Oval 164"/>
              <p:cNvSpPr/>
              <p:nvPr/>
            </p:nvSpPr>
            <p:spPr bwMode="auto">
              <a:xfrm>
                <a:off x="308771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" name="Oval 165"/>
              <p:cNvSpPr/>
              <p:nvPr/>
            </p:nvSpPr>
            <p:spPr bwMode="auto">
              <a:xfrm>
                <a:off x="3274447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" name="Oval 166"/>
              <p:cNvSpPr/>
              <p:nvPr/>
            </p:nvSpPr>
            <p:spPr bwMode="auto">
              <a:xfrm>
                <a:off x="3577409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" name="Oval 167"/>
              <p:cNvSpPr/>
              <p:nvPr/>
            </p:nvSpPr>
            <p:spPr bwMode="auto">
              <a:xfrm>
                <a:off x="375948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" name="Oval 168"/>
              <p:cNvSpPr/>
              <p:nvPr/>
            </p:nvSpPr>
            <p:spPr bwMode="auto">
              <a:xfrm>
                <a:off x="3941563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89" name="Group 138"/>
            <p:cNvGrpSpPr/>
            <p:nvPr/>
          </p:nvGrpSpPr>
          <p:grpSpPr bwMode="auto">
            <a:xfrm>
              <a:off x="4356750" y="2839379"/>
              <a:ext cx="1067561" cy="465354"/>
              <a:chOff x="3064480" y="3523949"/>
              <a:chExt cx="1067561" cy="465354"/>
            </a:xfrm>
          </p:grpSpPr>
          <p:sp>
            <p:nvSpPr>
              <p:cNvPr id="90" name="Rounded Rectangle 155"/>
              <p:cNvSpPr/>
              <p:nvPr/>
            </p:nvSpPr>
            <p:spPr bwMode="auto">
              <a:xfrm>
                <a:off x="3064480" y="3693305"/>
                <a:ext cx="1067561" cy="295997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" name="TextBox 156"/>
              <p:cNvSpPr>
                <a:spLocks/>
              </p:cNvSpPr>
              <p:nvPr/>
            </p:nvSpPr>
            <p:spPr bwMode="auto">
              <a:xfrm>
                <a:off x="3375571" y="3523949"/>
                <a:ext cx="348718" cy="195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800">
                    <a:solidFill>
                      <a:schemeClr val="accent6">
                        <a:lumMod val="50000"/>
                      </a:schemeClr>
                    </a:solidFill>
                  </a:rPr>
                  <a:t>CM2</a:t>
                </a:r>
                <a:endParaRPr lang="en-GB" sz="80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92" name="Oval 157"/>
              <p:cNvSpPr/>
              <p:nvPr/>
            </p:nvSpPr>
            <p:spPr bwMode="auto">
              <a:xfrm>
                <a:off x="308771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" name="Oval 158"/>
              <p:cNvSpPr/>
              <p:nvPr/>
            </p:nvSpPr>
            <p:spPr bwMode="auto">
              <a:xfrm>
                <a:off x="3274447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" name="Oval 159"/>
              <p:cNvSpPr/>
              <p:nvPr/>
            </p:nvSpPr>
            <p:spPr bwMode="auto">
              <a:xfrm>
                <a:off x="3577409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" name="Oval 160"/>
              <p:cNvSpPr/>
              <p:nvPr/>
            </p:nvSpPr>
            <p:spPr bwMode="auto">
              <a:xfrm>
                <a:off x="375948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" name="Oval 161"/>
              <p:cNvSpPr/>
              <p:nvPr/>
            </p:nvSpPr>
            <p:spPr bwMode="auto">
              <a:xfrm>
                <a:off x="3941563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97" name="Group 139"/>
            <p:cNvGrpSpPr/>
            <p:nvPr/>
          </p:nvGrpSpPr>
          <p:grpSpPr bwMode="auto">
            <a:xfrm>
              <a:off x="5473462" y="2839379"/>
              <a:ext cx="1067561" cy="465354"/>
              <a:chOff x="3064480" y="3523949"/>
              <a:chExt cx="1067561" cy="465354"/>
            </a:xfrm>
          </p:grpSpPr>
          <p:sp>
            <p:nvSpPr>
              <p:cNvPr id="98" name="Rounded Rectangle 148"/>
              <p:cNvSpPr/>
              <p:nvPr/>
            </p:nvSpPr>
            <p:spPr bwMode="auto">
              <a:xfrm>
                <a:off x="3064480" y="3693305"/>
                <a:ext cx="1067561" cy="295997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" name="TextBox 149"/>
              <p:cNvSpPr>
                <a:spLocks/>
              </p:cNvSpPr>
              <p:nvPr/>
            </p:nvSpPr>
            <p:spPr bwMode="auto">
              <a:xfrm>
                <a:off x="3375571" y="3523949"/>
                <a:ext cx="348718" cy="195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800">
                    <a:solidFill>
                      <a:schemeClr val="accent6">
                        <a:lumMod val="50000"/>
                      </a:schemeClr>
                    </a:solidFill>
                  </a:rPr>
                  <a:t>CM3</a:t>
                </a:r>
                <a:endParaRPr lang="en-GB" sz="80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0" name="Oval 150"/>
              <p:cNvSpPr/>
              <p:nvPr/>
            </p:nvSpPr>
            <p:spPr bwMode="auto">
              <a:xfrm>
                <a:off x="308771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" name="Oval 151"/>
              <p:cNvSpPr/>
              <p:nvPr/>
            </p:nvSpPr>
            <p:spPr bwMode="auto">
              <a:xfrm>
                <a:off x="3274447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" name="Oval 152"/>
              <p:cNvSpPr/>
              <p:nvPr/>
            </p:nvSpPr>
            <p:spPr bwMode="auto">
              <a:xfrm>
                <a:off x="3577409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3" name="Oval 153"/>
              <p:cNvSpPr/>
              <p:nvPr/>
            </p:nvSpPr>
            <p:spPr bwMode="auto">
              <a:xfrm>
                <a:off x="375948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" name="Oval 154"/>
              <p:cNvSpPr/>
              <p:nvPr/>
            </p:nvSpPr>
            <p:spPr bwMode="auto">
              <a:xfrm>
                <a:off x="3941563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05" name="Group 140"/>
            <p:cNvGrpSpPr/>
            <p:nvPr/>
          </p:nvGrpSpPr>
          <p:grpSpPr bwMode="auto">
            <a:xfrm>
              <a:off x="6590174" y="2839379"/>
              <a:ext cx="1067561" cy="465354"/>
              <a:chOff x="3064480" y="3523949"/>
              <a:chExt cx="1067561" cy="465354"/>
            </a:xfrm>
          </p:grpSpPr>
          <p:sp>
            <p:nvSpPr>
              <p:cNvPr id="106" name="Rounded Rectangle 141"/>
              <p:cNvSpPr/>
              <p:nvPr/>
            </p:nvSpPr>
            <p:spPr bwMode="auto">
              <a:xfrm>
                <a:off x="3064480" y="3693305"/>
                <a:ext cx="1067561" cy="295997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accent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" name="TextBox 142"/>
              <p:cNvSpPr>
                <a:spLocks/>
              </p:cNvSpPr>
              <p:nvPr/>
            </p:nvSpPr>
            <p:spPr bwMode="auto">
              <a:xfrm>
                <a:off x="3375571" y="3523949"/>
                <a:ext cx="348718" cy="1958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36000" tIns="36000" rIns="36000" bIns="36000" rtlCol="0" anchor="ctr">
                <a:spAutoFit/>
              </a:bodyPr>
              <a:lstStyle/>
              <a:p>
                <a:pPr algn="ctr">
                  <a:defRPr/>
                </a:pPr>
                <a:r>
                  <a:rPr lang="en-US" sz="800">
                    <a:solidFill>
                      <a:schemeClr val="accent6">
                        <a:lumMod val="50000"/>
                      </a:schemeClr>
                    </a:solidFill>
                  </a:rPr>
                  <a:t>CM4</a:t>
                </a:r>
                <a:endParaRPr lang="en-GB" sz="80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8" name="Oval 143"/>
              <p:cNvSpPr/>
              <p:nvPr/>
            </p:nvSpPr>
            <p:spPr bwMode="auto">
              <a:xfrm>
                <a:off x="308771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" name="Oval 144"/>
              <p:cNvSpPr/>
              <p:nvPr/>
            </p:nvSpPr>
            <p:spPr bwMode="auto">
              <a:xfrm>
                <a:off x="3274447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0" name="Oval 145"/>
              <p:cNvSpPr/>
              <p:nvPr/>
            </p:nvSpPr>
            <p:spPr bwMode="auto">
              <a:xfrm>
                <a:off x="3577409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" name="Oval 146"/>
              <p:cNvSpPr/>
              <p:nvPr/>
            </p:nvSpPr>
            <p:spPr bwMode="auto">
              <a:xfrm>
                <a:off x="3759486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2" name="Oval 147"/>
              <p:cNvSpPr/>
              <p:nvPr/>
            </p:nvSpPr>
            <p:spPr bwMode="auto">
              <a:xfrm>
                <a:off x="3941563" y="3753821"/>
                <a:ext cx="164766" cy="17496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10000"/>
                  </a:schemeClr>
                </a:solidFill>
              </a:ln>
              <a:effectLst>
                <a:glow rad="70000">
                  <a:schemeClr val="accent1">
                    <a:tint val="30000"/>
                    <a:shade val="95000"/>
                    <a:satMod val="300000"/>
                    <a:alpha val="0"/>
                  </a:scheme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113" name="TextBox 169"/>
          <p:cNvSpPr>
            <a:spLocks/>
          </p:cNvSpPr>
          <p:nvPr/>
        </p:nvSpPr>
        <p:spPr bwMode="auto">
          <a:xfrm>
            <a:off x="1681484" y="1276956"/>
            <a:ext cx="592802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GB" sz="1200" b="1" u="sng"/>
              <a:t>REX/HIE-ISOLDE today:</a:t>
            </a:r>
            <a:endParaRPr/>
          </a:p>
        </p:txBody>
      </p:sp>
      <p:sp>
        <p:nvSpPr>
          <p:cNvPr id="114" name="TextBox 219"/>
          <p:cNvSpPr>
            <a:spLocks/>
          </p:cNvSpPr>
          <p:nvPr/>
        </p:nvSpPr>
        <p:spPr bwMode="auto">
          <a:xfrm>
            <a:off x="1619360" y="2126594"/>
            <a:ext cx="592802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GB" sz="1200" b="1" u="sng"/>
              <a:t>Room temperature upgrade of REX + fifth high-beta cryomodule: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253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024962" y="0"/>
            <a:ext cx="8142076" cy="98073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A new compact storage ring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2222236" y="1199009"/>
            <a:ext cx="8770308" cy="4525963"/>
          </a:xfrm>
        </p:spPr>
        <p:txBody>
          <a:bodyPr/>
          <a:lstStyle/>
          <a:p>
            <a:pPr>
              <a:defRPr/>
            </a:pPr>
            <a:r>
              <a:rPr lang="en-US" sz="2800">
                <a:solidFill>
                  <a:prstClr val="black"/>
                </a:solidFill>
              </a:rPr>
              <a:t>Stored radioactive beams have many advantageous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CE4B40A-67BA-4787-801A-16EE65008C21}" type="slidenum">
              <a:rPr lang="en-US"/>
              <a:t>8</a:t>
            </a:fld>
            <a:endParaRPr lang="en-US" dirty="0"/>
          </a:p>
        </p:txBody>
      </p:sp>
      <p:sp>
        <p:nvSpPr>
          <p:cNvPr id="8" name="TextBox 5"/>
          <p:cNvSpPr>
            <a:spLocks/>
          </p:cNvSpPr>
          <p:nvPr/>
        </p:nvSpPr>
        <p:spPr bwMode="auto">
          <a:xfrm>
            <a:off x="1776228" y="1880493"/>
            <a:ext cx="4679812" cy="258532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q"/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Uniqueness: injection at the required energy (fast – shorter lifetimes accessible)</a:t>
            </a:r>
            <a:endParaRPr/>
          </a:p>
          <a:p>
            <a:pPr marL="285750" indent="-285750">
              <a:buFont typeface="Wingdings"/>
              <a:buChar char="q"/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Wingdings"/>
              <a:buChar char="q"/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Can be used multiple times in an in-ring detector (luminosity increase!)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Wingdings"/>
              <a:buChar char="q"/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Can be cooled to deliver excellent quality beams to external experiments for high-precision studies</a:t>
            </a:r>
            <a:endParaRPr/>
          </a:p>
        </p:txBody>
      </p:sp>
      <p:grpSp>
        <p:nvGrpSpPr>
          <p:cNvPr id="9" name="Group 7"/>
          <p:cNvGrpSpPr/>
          <p:nvPr/>
        </p:nvGrpSpPr>
        <p:grpSpPr bwMode="auto">
          <a:xfrm>
            <a:off x="6731840" y="1916832"/>
            <a:ext cx="3530377" cy="3399446"/>
            <a:chOff x="5156423" y="2343467"/>
            <a:chExt cx="3530377" cy="3399446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5156423" y="2875738"/>
              <a:ext cx="3530377" cy="2867175"/>
            </a:xfrm>
            <a:prstGeom prst="rect">
              <a:avLst/>
            </a:prstGeom>
          </p:spPr>
        </p:pic>
        <p:cxnSp>
          <p:nvCxnSpPr>
            <p:cNvPr id="11" name="Straight Arrow Connector 9"/>
            <p:cNvCxnSpPr>
              <a:cxnSpLocks/>
            </p:cNvCxnSpPr>
            <p:nvPr/>
          </p:nvCxnSpPr>
          <p:spPr bwMode="auto">
            <a:xfrm>
              <a:off x="5940762" y="2712799"/>
              <a:ext cx="206133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0"/>
            <p:cNvSpPr>
              <a:spLocks/>
            </p:cNvSpPr>
            <p:nvPr/>
          </p:nvSpPr>
          <p:spPr bwMode="auto">
            <a:xfrm>
              <a:off x="6695504" y="2343467"/>
              <a:ext cx="68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10 m</a:t>
              </a:r>
              <a:endParaRPr/>
            </a:p>
          </p:txBody>
        </p:sp>
      </p:grpSp>
      <p:sp>
        <p:nvSpPr>
          <p:cNvPr id="13" name="Content Placeholder 2"/>
          <p:cNvSpPr>
            <a:spLocks/>
          </p:cNvSpPr>
          <p:nvPr/>
        </p:nvSpPr>
        <p:spPr bwMode="auto">
          <a:xfrm>
            <a:off x="1776228" y="4753027"/>
            <a:ext cx="4679812" cy="1126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spcBef>
                <a:spcPts val="0"/>
              </a:spcBef>
              <a:buClr>
                <a:srgbClr val="81B826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Clr>
                <a:srgbClr val="81B826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Clr>
                <a:srgbClr val="81B826"/>
              </a:buClr>
              <a:buFont typeface="Wingdings"/>
              <a:buChar char="v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Clr>
                <a:srgbClr val="81B826"/>
              </a:buClr>
              <a:buFont typeface="Arial"/>
              <a:buChar char="–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dirty="0" smtClean="0"/>
              <a:t>Talks given by:</a:t>
            </a:r>
            <a:endParaRPr dirty="0"/>
          </a:p>
          <a:p>
            <a:pPr>
              <a:buFont typeface="Wingdings"/>
              <a:buChar char="ü"/>
              <a:defRPr/>
            </a:pPr>
            <a:r>
              <a:rPr lang="en-US" sz="2000" dirty="0"/>
              <a:t>Manfred </a:t>
            </a:r>
            <a:r>
              <a:rPr lang="en-US" sz="2000" dirty="0" err="1"/>
              <a:t>Grieser</a:t>
            </a:r>
            <a:r>
              <a:rPr lang="en-US" sz="2000" dirty="0"/>
              <a:t> (a new design)</a:t>
            </a:r>
            <a:endParaRPr dirty="0"/>
          </a:p>
          <a:p>
            <a:pPr>
              <a:buFont typeface="Wingdings"/>
              <a:buChar char="ü"/>
              <a:defRPr/>
            </a:pPr>
            <a:r>
              <a:rPr lang="en-US" sz="2000" dirty="0"/>
              <a:t>Yuri Litvinov (physics)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2635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 bwMode="auto">
          <a:xfrm>
            <a:off x="2322012" y="949146"/>
            <a:ext cx="4782100" cy="360363"/>
          </a:xfrm>
        </p:spPr>
        <p:txBody>
          <a:bodyPr/>
          <a:lstStyle/>
          <a:p>
            <a:pPr>
              <a:defRPr/>
            </a:pPr>
            <a:r>
              <a:rPr lang="en-US" sz="1600" dirty="0"/>
              <a:t>E. </a:t>
            </a:r>
            <a:r>
              <a:rPr lang="en-US" sz="1600" dirty="0" err="1"/>
              <a:t>Siesling</a:t>
            </a:r>
            <a:r>
              <a:rPr lang="en-US" sz="1600" dirty="0"/>
              <a:t>, J.A. Rodriguez - 2020 EPIC Workshop</a:t>
            </a:r>
            <a:endParaRPr dirty="0"/>
          </a:p>
          <a:p>
            <a:pPr>
              <a:defRPr/>
            </a:pPr>
            <a:endParaRPr lang="en-US" sz="1600" dirty="0"/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 bwMode="auto">
          <a:xfrm>
            <a:off x="1000539" y="44571"/>
            <a:ext cx="10190923" cy="8915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/>
              <a:t>A </a:t>
            </a:r>
            <a:r>
              <a:rPr lang="en-US" sz="2800" b="1" dirty="0" smtClean="0"/>
              <a:t>new </a:t>
            </a:r>
            <a:r>
              <a:rPr lang="en-US" sz="2800" b="1" dirty="0"/>
              <a:t>ISOLDE experimental hall and target stations</a:t>
            </a:r>
            <a:endParaRPr lang="en-GB" sz="2800" b="1" dirty="0"/>
          </a:p>
        </p:txBody>
      </p:sp>
      <p:pic>
        <p:nvPicPr>
          <p:cNvPr id="34" name="Picture 4">
            <a:extLst>
              <a:ext uri="{FF2B5EF4-FFF2-40B4-BE49-F238E27FC236}">
                <a16:creationId xmlns:a16="http://schemas.microsoft.com/office/drawing/2014/main" xmlns="" id="{ED3569AD-535F-4794-9EFA-DFE6A6A7B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64" y="1274624"/>
            <a:ext cx="9594273" cy="5018969"/>
          </a:xfrm>
          <a:prstGeom prst="rect">
            <a:avLst/>
          </a:prstGeom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xmlns="" id="{8495F220-D65E-43D5-BE0E-1152ECA1F0F8}"/>
              </a:ext>
            </a:extLst>
          </p:cNvPr>
          <p:cNvSpPr txBox="1"/>
          <p:nvPr/>
        </p:nvSpPr>
        <p:spPr>
          <a:xfrm>
            <a:off x="1318639" y="2601825"/>
            <a:ext cx="1592917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/>
              <a:t>AD pbar facility</a:t>
            </a:r>
            <a:endParaRPr lang="en-GB" sz="1100" dirty="0"/>
          </a:p>
        </p:txBody>
      </p:sp>
      <p:cxnSp>
        <p:nvCxnSpPr>
          <p:cNvPr id="36" name="Straight Arrow Connector 14">
            <a:extLst>
              <a:ext uri="{FF2B5EF4-FFF2-40B4-BE49-F238E27FC236}">
                <a16:creationId xmlns:a16="http://schemas.microsoft.com/office/drawing/2014/main" xmlns="" id="{1D1824F3-4F89-4A0E-8516-20F9CB9FB159}"/>
              </a:ext>
            </a:extLst>
          </p:cNvPr>
          <p:cNvCxnSpPr>
            <a:cxnSpLocks/>
          </p:cNvCxnSpPr>
          <p:nvPr/>
        </p:nvCxnSpPr>
        <p:spPr>
          <a:xfrm flipV="1">
            <a:off x="5296705" y="5082290"/>
            <a:ext cx="450585" cy="752701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15">
            <a:extLst>
              <a:ext uri="{FF2B5EF4-FFF2-40B4-BE49-F238E27FC236}">
                <a16:creationId xmlns:a16="http://schemas.microsoft.com/office/drawing/2014/main" xmlns="" id="{07A909FE-EF6B-4B5A-8A0F-E6078FADECAA}"/>
              </a:ext>
            </a:extLst>
          </p:cNvPr>
          <p:cNvSpPr txBox="1"/>
          <p:nvPr/>
        </p:nvSpPr>
        <p:spPr>
          <a:xfrm>
            <a:off x="1318639" y="5757840"/>
            <a:ext cx="1223344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/>
              <a:t>PS Booster</a:t>
            </a:r>
            <a:endParaRPr lang="en-GB" sz="1100" dirty="0"/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xmlns="" id="{98B7803B-BC19-4620-8582-9CB148C8CB6C}"/>
              </a:ext>
            </a:extLst>
          </p:cNvPr>
          <p:cNvSpPr txBox="1"/>
          <p:nvPr/>
        </p:nvSpPr>
        <p:spPr>
          <a:xfrm>
            <a:off x="5069340" y="5757840"/>
            <a:ext cx="1592917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/>
              <a:t>BTY proton line from PSB to ISOLDE target area</a:t>
            </a:r>
            <a:endParaRPr lang="en-GB" sz="1100" dirty="0"/>
          </a:p>
        </p:txBody>
      </p:sp>
      <p:sp>
        <p:nvSpPr>
          <p:cNvPr id="39" name="Freeform: Shape 19">
            <a:extLst>
              <a:ext uri="{FF2B5EF4-FFF2-40B4-BE49-F238E27FC236}">
                <a16:creationId xmlns:a16="http://schemas.microsoft.com/office/drawing/2014/main" xmlns="" id="{D61E9F8E-3289-4758-8080-B3BCAE0CD90D}"/>
              </a:ext>
            </a:extLst>
          </p:cNvPr>
          <p:cNvSpPr/>
          <p:nvPr/>
        </p:nvSpPr>
        <p:spPr>
          <a:xfrm>
            <a:off x="5605483" y="2802258"/>
            <a:ext cx="2711395" cy="3085107"/>
          </a:xfrm>
          <a:custGeom>
            <a:avLst/>
            <a:gdLst>
              <a:gd name="connsiteX0" fmla="*/ 747423 w 2711395"/>
              <a:gd name="connsiteY0" fmla="*/ 357809 h 3085107"/>
              <a:gd name="connsiteX1" fmla="*/ 111319 w 2711395"/>
              <a:gd name="connsiteY1" fmla="*/ 882595 h 3085107"/>
              <a:gd name="connsiteX2" fmla="*/ 103367 w 2711395"/>
              <a:gd name="connsiteY2" fmla="*/ 970060 h 3085107"/>
              <a:gd name="connsiteX3" fmla="*/ 95416 w 2711395"/>
              <a:gd name="connsiteY3" fmla="*/ 1001865 h 3085107"/>
              <a:gd name="connsiteX4" fmla="*/ 95416 w 2711395"/>
              <a:gd name="connsiteY4" fmla="*/ 1089329 h 3085107"/>
              <a:gd name="connsiteX5" fmla="*/ 103367 w 2711395"/>
              <a:gd name="connsiteY5" fmla="*/ 1089329 h 3085107"/>
              <a:gd name="connsiteX6" fmla="*/ 302150 w 2711395"/>
              <a:gd name="connsiteY6" fmla="*/ 1240404 h 3085107"/>
              <a:gd name="connsiteX7" fmla="*/ 333955 w 2711395"/>
              <a:gd name="connsiteY7" fmla="*/ 1351722 h 3085107"/>
              <a:gd name="connsiteX8" fmla="*/ 0 w 2711395"/>
              <a:gd name="connsiteY8" fmla="*/ 1614115 h 3085107"/>
              <a:gd name="connsiteX9" fmla="*/ 39757 w 2711395"/>
              <a:gd name="connsiteY9" fmla="*/ 1773141 h 3085107"/>
              <a:gd name="connsiteX10" fmla="*/ 2122999 w 2711395"/>
              <a:gd name="connsiteY10" fmla="*/ 3085107 h 3085107"/>
              <a:gd name="connsiteX11" fmla="*/ 2711395 w 2711395"/>
              <a:gd name="connsiteY11" fmla="*/ 2456953 h 3085107"/>
              <a:gd name="connsiteX12" fmla="*/ 2631882 w 2711395"/>
              <a:gd name="connsiteY12" fmla="*/ 2154804 h 3085107"/>
              <a:gd name="connsiteX13" fmla="*/ 2162755 w 2711395"/>
              <a:gd name="connsiteY13" fmla="*/ 1645920 h 3085107"/>
              <a:gd name="connsiteX14" fmla="*/ 2393343 w 2711395"/>
              <a:gd name="connsiteY14" fmla="*/ 1343771 h 3085107"/>
              <a:gd name="connsiteX15" fmla="*/ 2377440 w 2711395"/>
              <a:gd name="connsiteY15" fmla="*/ 985962 h 3085107"/>
              <a:gd name="connsiteX16" fmla="*/ 2560320 w 2711395"/>
              <a:gd name="connsiteY16" fmla="*/ 803082 h 3085107"/>
              <a:gd name="connsiteX17" fmla="*/ 2496710 w 2711395"/>
              <a:gd name="connsiteY17" fmla="*/ 540689 h 3085107"/>
              <a:gd name="connsiteX18" fmla="*/ 2329732 w 2711395"/>
              <a:gd name="connsiteY18" fmla="*/ 445273 h 3085107"/>
              <a:gd name="connsiteX19" fmla="*/ 2337684 w 2711395"/>
              <a:gd name="connsiteY19" fmla="*/ 214686 h 3085107"/>
              <a:gd name="connsiteX20" fmla="*/ 1757239 w 2711395"/>
              <a:gd name="connsiteY20" fmla="*/ 0 h 3085107"/>
              <a:gd name="connsiteX21" fmla="*/ 1152939 w 2711395"/>
              <a:gd name="connsiteY21" fmla="*/ 508884 h 3085107"/>
              <a:gd name="connsiteX22" fmla="*/ 747423 w 2711395"/>
              <a:gd name="connsiteY22" fmla="*/ 357809 h 30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11395" h="3085107">
                <a:moveTo>
                  <a:pt x="747423" y="357809"/>
                </a:moveTo>
                <a:lnTo>
                  <a:pt x="111319" y="882595"/>
                </a:lnTo>
                <a:cubicBezTo>
                  <a:pt x="108668" y="911750"/>
                  <a:pt x="107236" y="941042"/>
                  <a:pt x="103367" y="970060"/>
                </a:cubicBezTo>
                <a:cubicBezTo>
                  <a:pt x="101923" y="980892"/>
                  <a:pt x="96143" y="990961"/>
                  <a:pt x="95416" y="1001865"/>
                </a:cubicBezTo>
                <a:cubicBezTo>
                  <a:pt x="93477" y="1030955"/>
                  <a:pt x="95416" y="1060174"/>
                  <a:pt x="95416" y="1089329"/>
                </a:cubicBezTo>
                <a:lnTo>
                  <a:pt x="103367" y="1089329"/>
                </a:lnTo>
                <a:lnTo>
                  <a:pt x="302150" y="1240404"/>
                </a:lnTo>
                <a:lnTo>
                  <a:pt x="333955" y="1351722"/>
                </a:lnTo>
                <a:lnTo>
                  <a:pt x="0" y="1614115"/>
                </a:lnTo>
                <a:lnTo>
                  <a:pt x="39757" y="1773141"/>
                </a:lnTo>
                <a:lnTo>
                  <a:pt x="2122999" y="3085107"/>
                </a:lnTo>
                <a:lnTo>
                  <a:pt x="2711395" y="2456953"/>
                </a:lnTo>
                <a:lnTo>
                  <a:pt x="2631882" y="2154804"/>
                </a:lnTo>
                <a:lnTo>
                  <a:pt x="2162755" y="1645920"/>
                </a:lnTo>
                <a:lnTo>
                  <a:pt x="2393343" y="1343771"/>
                </a:lnTo>
                <a:lnTo>
                  <a:pt x="2377440" y="985962"/>
                </a:lnTo>
                <a:lnTo>
                  <a:pt x="2560320" y="803082"/>
                </a:lnTo>
                <a:lnTo>
                  <a:pt x="2496710" y="540689"/>
                </a:lnTo>
                <a:lnTo>
                  <a:pt x="2329732" y="445273"/>
                </a:lnTo>
                <a:lnTo>
                  <a:pt x="2337684" y="214686"/>
                </a:lnTo>
                <a:lnTo>
                  <a:pt x="1757239" y="0"/>
                </a:lnTo>
                <a:lnTo>
                  <a:pt x="1152939" y="508884"/>
                </a:lnTo>
                <a:lnTo>
                  <a:pt x="747423" y="357809"/>
                </a:lnTo>
                <a:close/>
              </a:path>
            </a:pathLst>
          </a:cu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11">
            <a:extLst>
              <a:ext uri="{FF2B5EF4-FFF2-40B4-BE49-F238E27FC236}">
                <a16:creationId xmlns:a16="http://schemas.microsoft.com/office/drawing/2014/main" xmlns="" id="{1408168A-C134-4B83-B822-25736D5F7C99}"/>
              </a:ext>
            </a:extLst>
          </p:cNvPr>
          <p:cNvSpPr txBox="1"/>
          <p:nvPr/>
        </p:nvSpPr>
        <p:spPr>
          <a:xfrm>
            <a:off x="6004397" y="3410390"/>
            <a:ext cx="1807597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/>
              <a:t>ISOLDE experimental hall 170, </a:t>
            </a:r>
          </a:p>
          <a:p>
            <a:pPr algn="ctr"/>
            <a:r>
              <a:rPr lang="en-US" sz="1100" dirty="0"/>
              <a:t>control &amp; user building 508 and </a:t>
            </a:r>
            <a:r>
              <a:rPr lang="en-US" sz="1100" dirty="0" err="1"/>
              <a:t>cryo</a:t>
            </a:r>
            <a:r>
              <a:rPr lang="en-US" sz="1100" dirty="0"/>
              <a:t> buildings 198, 199</a:t>
            </a:r>
            <a:endParaRPr lang="en-GB" sz="1100" dirty="0"/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xmlns="" id="{803B9637-20BA-4B17-94E9-6E76E0066AA7}"/>
              </a:ext>
            </a:extLst>
          </p:cNvPr>
          <p:cNvSpPr txBox="1"/>
          <p:nvPr/>
        </p:nvSpPr>
        <p:spPr>
          <a:xfrm>
            <a:off x="6497371" y="4587708"/>
            <a:ext cx="1422127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/>
              <a:t>ISOLDE target area</a:t>
            </a:r>
            <a:r>
              <a:rPr lang="en-GB" sz="1100" dirty="0"/>
              <a:t>, Class A lab,</a:t>
            </a:r>
          </a:p>
          <a:p>
            <a:pPr algn="ctr"/>
            <a:r>
              <a:rPr lang="en-GB" sz="1100" dirty="0"/>
              <a:t>MEDICIS and nano-lab</a:t>
            </a:r>
            <a:endParaRPr lang="en-US" sz="1100" dirty="0"/>
          </a:p>
        </p:txBody>
      </p:sp>
      <p:cxnSp>
        <p:nvCxnSpPr>
          <p:cNvPr id="42" name="Straight Connector 21">
            <a:extLst>
              <a:ext uri="{FF2B5EF4-FFF2-40B4-BE49-F238E27FC236}">
                <a16:creationId xmlns:a16="http://schemas.microsoft.com/office/drawing/2014/main" xmlns="" id="{88DF15B5-438B-4F24-A78A-E02673D67C2C}"/>
              </a:ext>
            </a:extLst>
          </p:cNvPr>
          <p:cNvCxnSpPr>
            <a:cxnSpLocks/>
          </p:cNvCxnSpPr>
          <p:nvPr/>
        </p:nvCxnSpPr>
        <p:spPr>
          <a:xfrm flipV="1">
            <a:off x="3983603" y="4786685"/>
            <a:ext cx="2051437" cy="1650288"/>
          </a:xfrm>
          <a:prstGeom prst="line">
            <a:avLst/>
          </a:prstGeom>
          <a:ln w="50800">
            <a:solidFill>
              <a:schemeClr val="accent1">
                <a:alpha val="6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6">
            <a:extLst>
              <a:ext uri="{FF2B5EF4-FFF2-40B4-BE49-F238E27FC236}">
                <a16:creationId xmlns:a16="http://schemas.microsoft.com/office/drawing/2014/main" xmlns="" id="{B7494843-5A04-47E2-B408-7ADB86BA294D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4241471" y="5963469"/>
            <a:ext cx="827869" cy="306825"/>
          </a:xfrm>
          <a:prstGeom prst="straightConnector1">
            <a:avLst/>
          </a:prstGeom>
          <a:ln w="1905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27">
            <a:extLst>
              <a:ext uri="{FF2B5EF4-FFF2-40B4-BE49-F238E27FC236}">
                <a16:creationId xmlns:a16="http://schemas.microsoft.com/office/drawing/2014/main" xmlns="" id="{57502B17-F594-4D60-A960-0CF9F9E0FF46}"/>
              </a:ext>
            </a:extLst>
          </p:cNvPr>
          <p:cNvSpPr txBox="1"/>
          <p:nvPr/>
        </p:nvSpPr>
        <p:spPr>
          <a:xfrm>
            <a:off x="6317135" y="1474250"/>
            <a:ext cx="1045774" cy="241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/>
              <a:t>Fire Brigade</a:t>
            </a:r>
            <a:endParaRPr lang="en-GB" sz="1100" dirty="0"/>
          </a:p>
        </p:txBody>
      </p:sp>
      <p:sp>
        <p:nvSpPr>
          <p:cNvPr id="45" name="TextBox 29">
            <a:extLst>
              <a:ext uri="{FF2B5EF4-FFF2-40B4-BE49-F238E27FC236}">
                <a16:creationId xmlns:a16="http://schemas.microsoft.com/office/drawing/2014/main" xmlns="" id="{82740D43-3BC1-4CBC-B43B-0EB9D10742D5}"/>
              </a:ext>
            </a:extLst>
          </p:cNvPr>
          <p:cNvSpPr txBox="1"/>
          <p:nvPr/>
        </p:nvSpPr>
        <p:spPr>
          <a:xfrm>
            <a:off x="7362909" y="1999738"/>
            <a:ext cx="1045774" cy="411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/>
              <a:t>CERN goods reception</a:t>
            </a:r>
            <a:endParaRPr lang="en-GB" sz="1100" dirty="0"/>
          </a:p>
        </p:txBody>
      </p:sp>
      <p:sp>
        <p:nvSpPr>
          <p:cNvPr id="46" name="Freeform: Shape 30">
            <a:extLst>
              <a:ext uri="{FF2B5EF4-FFF2-40B4-BE49-F238E27FC236}">
                <a16:creationId xmlns:a16="http://schemas.microsoft.com/office/drawing/2014/main" xmlns="" id="{7A1587A3-FF3A-4812-B845-F41F913AE4FC}"/>
              </a:ext>
            </a:extLst>
          </p:cNvPr>
          <p:cNvSpPr/>
          <p:nvPr/>
        </p:nvSpPr>
        <p:spPr>
          <a:xfrm>
            <a:off x="3682609" y="1827539"/>
            <a:ext cx="2814762" cy="2130950"/>
          </a:xfrm>
          <a:custGeom>
            <a:avLst/>
            <a:gdLst>
              <a:gd name="connsiteX0" fmla="*/ 866692 w 2814762"/>
              <a:gd name="connsiteY0" fmla="*/ 2130950 h 2130950"/>
              <a:gd name="connsiteX1" fmla="*/ 119270 w 2814762"/>
              <a:gd name="connsiteY1" fmla="*/ 1693628 h 2130950"/>
              <a:gd name="connsiteX2" fmla="*/ 0 w 2814762"/>
              <a:gd name="connsiteY2" fmla="*/ 1137037 h 2130950"/>
              <a:gd name="connsiteX3" fmla="*/ 1637969 w 2814762"/>
              <a:gd name="connsiteY3" fmla="*/ 0 h 2130950"/>
              <a:gd name="connsiteX4" fmla="*/ 2814762 w 2814762"/>
              <a:gd name="connsiteY4" fmla="*/ 620202 h 2130950"/>
              <a:gd name="connsiteX5" fmla="*/ 866692 w 2814762"/>
              <a:gd name="connsiteY5" fmla="*/ 2130950 h 213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762" h="2130950">
                <a:moveTo>
                  <a:pt x="866692" y="2130950"/>
                </a:moveTo>
                <a:lnTo>
                  <a:pt x="119270" y="1693628"/>
                </a:lnTo>
                <a:lnTo>
                  <a:pt x="0" y="1137037"/>
                </a:lnTo>
                <a:lnTo>
                  <a:pt x="1637969" y="0"/>
                </a:lnTo>
                <a:lnTo>
                  <a:pt x="2814762" y="620202"/>
                </a:lnTo>
                <a:lnTo>
                  <a:pt x="866692" y="2130950"/>
                </a:lnTo>
                <a:close/>
              </a:path>
            </a:pathLst>
          </a:cu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xmlns="" id="{53D3FA02-E621-408D-8A2D-A3B48B673333}"/>
              </a:ext>
            </a:extLst>
          </p:cNvPr>
          <p:cNvSpPr txBox="1"/>
          <p:nvPr/>
        </p:nvSpPr>
        <p:spPr>
          <a:xfrm>
            <a:off x="3600053" y="2345312"/>
            <a:ext cx="2333095" cy="580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sz="1100" dirty="0"/>
              <a:t>Recuperation site building 133</a:t>
            </a:r>
          </a:p>
          <a:p>
            <a:pPr algn="ctr"/>
            <a:r>
              <a:rPr lang="en-US" sz="1100" dirty="0"/>
              <a:t>Potential for a new ISOLDE Low Energy Nuclear Physics facility at CERN</a:t>
            </a:r>
            <a:endParaRPr lang="en-GB" sz="1100" dirty="0"/>
          </a:p>
        </p:txBody>
      </p:sp>
      <p:sp>
        <p:nvSpPr>
          <p:cNvPr id="5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673599" y="6428358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ERNCobranding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2530</Words>
  <Application>Microsoft Office PowerPoint</Application>
  <PresentationFormat>Grand écran</PresentationFormat>
  <Paragraphs>587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36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Optima</vt:lpstr>
      <vt:lpstr>Papyrus</vt:lpstr>
      <vt:lpstr>Symbol</vt:lpstr>
      <vt:lpstr>Wingdings</vt:lpstr>
      <vt:lpstr>Thème Office</vt:lpstr>
      <vt:lpstr>CERNCobranding4-3</vt:lpstr>
      <vt:lpstr>Office Theme</vt:lpstr>
      <vt:lpstr>1_Office Theme</vt:lpstr>
      <vt:lpstr>The EPIC proposal @ ISOLDE</vt:lpstr>
      <vt:lpstr>Exploiting the Potential of ISOLDE at CERN</vt:lpstr>
      <vt:lpstr>2 GeV energy upgrade</vt:lpstr>
      <vt:lpstr>2 GeV and Intensity upgrade</vt:lpstr>
      <vt:lpstr>2 GeV and Intensity upgrade</vt:lpstr>
      <vt:lpstr>Higher energy - double front end?</vt:lpstr>
      <vt:lpstr>Upgrade of REX-ISOLDE</vt:lpstr>
      <vt:lpstr>A new compact storage ring</vt:lpstr>
      <vt:lpstr>A new ISOLDE experimental hall and target stations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Layout of Underground Level -3: Target/Separator Zones:</vt:lpstr>
      <vt:lpstr>Présentation PowerPoint</vt:lpstr>
      <vt:lpstr>Radiation shielding of Underground Level -3: Target/Separator Zones:</vt:lpstr>
      <vt:lpstr>Target/Separator Ceiling Thickness: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Next Steps</vt:lpstr>
      <vt:lpstr>More details on EPIC</vt:lpstr>
      <vt:lpstr>Présentation PowerPoint</vt:lpstr>
      <vt:lpstr>Uniqueness of different European facilities (as seen from ISOLDE)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EPIC proposal @ ISOLDE</dc:title>
  <dc:creator>Georgi Georgiev</dc:creator>
  <cp:lastModifiedBy>Georgi Georgiev</cp:lastModifiedBy>
  <cp:revision>21</cp:revision>
  <dcterms:created xsi:type="dcterms:W3CDTF">2021-03-10T14:26:20Z</dcterms:created>
  <dcterms:modified xsi:type="dcterms:W3CDTF">2021-03-18T21:19:59Z</dcterms:modified>
</cp:coreProperties>
</file>