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914" r:id="rId1"/>
  </p:sldMasterIdLst>
  <p:notesMasterIdLst>
    <p:notesMasterId r:id="rId11"/>
  </p:notesMasterIdLst>
  <p:handoutMasterIdLst>
    <p:handoutMasterId r:id="rId12"/>
  </p:handoutMasterIdLst>
  <p:sldIdLst>
    <p:sldId id="1288" r:id="rId2"/>
    <p:sldId id="1303" r:id="rId3"/>
    <p:sldId id="1312" r:id="rId4"/>
    <p:sldId id="1313" r:id="rId5"/>
    <p:sldId id="1314" r:id="rId6"/>
    <p:sldId id="1315" r:id="rId7"/>
    <p:sldId id="1316" r:id="rId8"/>
    <p:sldId id="1317" r:id="rId9"/>
    <p:sldId id="1318" r:id="rId10"/>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BD7F4"/>
    <a:srgbClr val="FFFF00"/>
    <a:srgbClr val="FFDFD3"/>
    <a:srgbClr val="E013FF"/>
    <a:srgbClr val="FFCC66"/>
    <a:srgbClr val="00FFFF"/>
    <a:srgbClr val="AAB7CC"/>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69" autoAdjust="0"/>
    <p:restoredTop sz="50000" autoAdjust="0"/>
  </p:normalViewPr>
  <p:slideViewPr>
    <p:cSldViewPr snapToGrid="0" snapToObjects="1">
      <p:cViewPr varScale="1">
        <p:scale>
          <a:sx n="97" d="100"/>
          <a:sy n="97" d="100"/>
        </p:scale>
        <p:origin x="1552" y="184"/>
      </p:cViewPr>
      <p:guideLst>
        <p:guide orient="horz" pos="2160"/>
        <p:guide pos="2880"/>
      </p:guideLst>
    </p:cSldViewPr>
  </p:slideViewPr>
  <p:outlineViewPr>
    <p:cViewPr>
      <p:scale>
        <a:sx n="33" d="100"/>
        <a:sy n="33" d="100"/>
      </p:scale>
      <p:origin x="0" y="488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8ABFB63-2B8D-7848-82B0-AFCE4EBA35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12C92E4-1675-384B-9A37-71DB416A7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80970E-8F06-5543-A066-C7BBBD859A5E}" type="datetimeFigureOut">
              <a:rPr lang="fr-FR" smtClean="0"/>
              <a:t>16/03/2021</a:t>
            </a:fld>
            <a:endParaRPr lang="fr-FR"/>
          </a:p>
        </p:txBody>
      </p:sp>
      <p:sp>
        <p:nvSpPr>
          <p:cNvPr id="4" name="Espace réservé du pied de page 3">
            <a:extLst>
              <a:ext uri="{FF2B5EF4-FFF2-40B4-BE49-F238E27FC236}">
                <a16:creationId xmlns:a16="http://schemas.microsoft.com/office/drawing/2014/main" id="{6C376F22-A0E2-2D4D-868E-C279D93EB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36EA30-2E52-1B4B-98FD-2E72F9A2DE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2E5CBB-64D3-A042-927C-BCE8100D8525}" type="slidenum">
              <a:rPr lang="fr-FR" smtClean="0"/>
              <a:t>‹N°›</a:t>
            </a:fld>
            <a:endParaRPr lang="fr-FR"/>
          </a:p>
        </p:txBody>
      </p:sp>
    </p:spTree>
    <p:extLst>
      <p:ext uri="{BB962C8B-B14F-4D97-AF65-F5344CB8AC3E}">
        <p14:creationId xmlns:p14="http://schemas.microsoft.com/office/powerpoint/2010/main" val="321066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824D0BCF-5FF6-B74F-86C9-ACB6972E61AE}" type="datetime1">
              <a:rPr lang="fr-FR"/>
              <a:pPr>
                <a:defRPr/>
              </a:pPr>
              <a:t>16/03/2021</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GB"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61FA21D-AEDC-8E46-A0FF-5E676B49C9E1}" type="slidenum">
              <a:rPr lang="en-GB"/>
              <a:pPr>
                <a:defRPr/>
              </a:pPr>
              <a:t>‹N°›</a:t>
            </a:fld>
            <a:endParaRPr lang="en-GB"/>
          </a:p>
        </p:txBody>
      </p:sp>
    </p:spTree>
    <p:extLst>
      <p:ext uri="{BB962C8B-B14F-4D97-AF65-F5344CB8AC3E}">
        <p14:creationId xmlns:p14="http://schemas.microsoft.com/office/powerpoint/2010/main" val="15963020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8229600" cy="5573731"/>
          </a:xfrm>
          <a:prstGeom prst="rect">
            <a:avLst/>
          </a:prstGeom>
        </p:spPr>
        <p:txBody>
          <a:bodyPr vert="horz"/>
          <a:lstStyle>
            <a:lvl1pPr marL="266700" indent="-266700">
              <a:buFont typeface="Arial" pitchFamily="34" charset="0"/>
              <a:buChar char="♦"/>
              <a:defRPr sz="2400" b="1" baseline="0">
                <a:solidFill>
                  <a:srgbClr val="7030A0"/>
                </a:solidFill>
              </a:defRPr>
            </a:lvl1pPr>
            <a:lvl2pPr marL="990600" indent="-266700">
              <a:buFont typeface="Wingdings" pitchFamily="2" charset="2"/>
              <a:buChar char="Ø"/>
              <a:defRPr sz="2000"/>
            </a:lvl2pPr>
            <a:lvl3pPr marL="1168400" indent="-139700">
              <a:defRPr sz="1800"/>
            </a:lvl3pPr>
            <a:lvl4pPr>
              <a:buFont typeface="Arial" pitchFamily="34" charset="0"/>
              <a:buChar char="•"/>
              <a:defRPr sz="1800"/>
            </a:lvl4pPr>
            <a:lvl5pPr>
              <a:defRPr sz="2400"/>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Titre 1"/>
          <p:cNvSpPr>
            <a:spLocks noGrp="1"/>
          </p:cNvSpPr>
          <p:nvPr>
            <p:ph type="title"/>
          </p:nvPr>
        </p:nvSpPr>
        <p:spPr>
          <a:xfrm>
            <a:off x="1187624" y="142852"/>
            <a:ext cx="5760640" cy="571504"/>
          </a:xfrm>
          <a:prstGeom prst="rect">
            <a:avLst/>
          </a:prstGeom>
        </p:spPr>
        <p:txBody>
          <a:bodyPr vert="horz"/>
          <a:lstStyle>
            <a:lvl1pPr algn="l">
              <a:defRPr sz="2400" b="1">
                <a:solidFill>
                  <a:srgbClr val="7030A0"/>
                </a:solidFill>
              </a:defRPr>
            </a:lvl1pPr>
          </a:lstStyle>
          <a:p>
            <a:r>
              <a:rPr lang="fr-FR" noProof="0" dirty="0"/>
              <a:t>Cliquez pour modifier le style du titre</a:t>
            </a:r>
          </a:p>
        </p:txBody>
      </p:sp>
      <p:sp>
        <p:nvSpPr>
          <p:cNvPr id="2" name="Espace réservé du pied de page 1"/>
          <p:cNvSpPr>
            <a:spLocks noGrp="1"/>
          </p:cNvSpPr>
          <p:nvPr>
            <p:ph type="ftr" sz="quarter" idx="10"/>
          </p:nvPr>
        </p:nvSpPr>
        <p:spPr/>
        <p:txBody>
          <a:bodyPr/>
          <a:lstStyle/>
          <a:p>
            <a:r>
              <a:rPr lang="fr-FR"/>
              <a:t>S3-DESIR    Copil scientifique      23/02/2021</a:t>
            </a:r>
            <a:endParaRPr lang="fr-FR" dirty="0"/>
          </a:p>
        </p:txBody>
      </p:sp>
      <p:sp>
        <p:nvSpPr>
          <p:cNvPr id="10" name="Espace réservé du numéro de diapositive 9"/>
          <p:cNvSpPr>
            <a:spLocks noGrp="1"/>
          </p:cNvSpPr>
          <p:nvPr>
            <p:ph type="sldNum" sz="quarter" idx="11"/>
          </p:nvPr>
        </p:nvSpPr>
        <p:spPr/>
        <p:txBody>
          <a:bodyPr/>
          <a:lstStyle/>
          <a:p>
            <a:fld id="{CD9171C6-7A7D-489F-A583-D5A0675F2B24}" type="slidenum">
              <a:rPr lang="fr-FR" smtClean="0"/>
              <a:t>‹N°›</a:t>
            </a:fld>
            <a:endParaRPr lang="fr-FR"/>
          </a:p>
        </p:txBody>
      </p:sp>
    </p:spTree>
    <p:extLst>
      <p:ext uri="{BB962C8B-B14F-4D97-AF65-F5344CB8AC3E}">
        <p14:creationId xmlns:p14="http://schemas.microsoft.com/office/powerpoint/2010/main" val="325238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vert="horz"/>
          <a:lstStyle/>
          <a:p>
            <a:r>
              <a:rPr lang="fr-FR"/>
              <a:t>Cliquez pour modifier le style du titre</a:t>
            </a:r>
            <a:endParaRPr lang="fr-FR" dirty="0"/>
          </a:p>
        </p:txBody>
      </p:sp>
      <p:sp>
        <p:nvSpPr>
          <p:cNvPr id="3" name="Sous-titr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FR" dirty="0"/>
          </a:p>
        </p:txBody>
      </p:sp>
      <p:sp>
        <p:nvSpPr>
          <p:cNvPr id="10" name="Espace réservé du pied de page 9"/>
          <p:cNvSpPr>
            <a:spLocks noGrp="1"/>
          </p:cNvSpPr>
          <p:nvPr>
            <p:ph type="ftr" sz="quarter" idx="10"/>
          </p:nvPr>
        </p:nvSpPr>
        <p:spPr/>
        <p:txBody>
          <a:bodyPr/>
          <a:lstStyle/>
          <a:p>
            <a:r>
              <a:rPr lang="fr-FR"/>
              <a:t>S3-DESIR    Copil scientifique      23/02/2021</a:t>
            </a:r>
            <a:endParaRPr lang="fr-FR" dirty="0"/>
          </a:p>
        </p:txBody>
      </p:sp>
      <p:sp>
        <p:nvSpPr>
          <p:cNvPr id="11" name="Espace réservé du numéro de diapositive 10"/>
          <p:cNvSpPr>
            <a:spLocks noGrp="1"/>
          </p:cNvSpPr>
          <p:nvPr>
            <p:ph type="sldNum" sz="quarter" idx="11"/>
          </p:nvPr>
        </p:nvSpPr>
        <p:spPr/>
        <p:txBody>
          <a:bodyPr/>
          <a:lstStyle/>
          <a:p>
            <a:fld id="{CD9171C6-7A7D-489F-A583-D5A0675F2B24}" type="slidenum">
              <a:rPr lang="fr-FR" smtClean="0"/>
              <a:t>‹N°›</a:t>
            </a:fld>
            <a:endParaRPr lang="fr-FR"/>
          </a:p>
        </p:txBody>
      </p:sp>
    </p:spTree>
    <p:extLst>
      <p:ext uri="{BB962C8B-B14F-4D97-AF65-F5344CB8AC3E}">
        <p14:creationId xmlns:p14="http://schemas.microsoft.com/office/powerpoint/2010/main" val="363736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7" name="Espace réservé du pied de page 6"/>
          <p:cNvSpPr>
            <a:spLocks noGrp="1"/>
          </p:cNvSpPr>
          <p:nvPr>
            <p:ph type="ftr" sz="quarter" idx="10"/>
          </p:nvPr>
        </p:nvSpPr>
        <p:spPr/>
        <p:txBody>
          <a:bodyPr/>
          <a:lstStyle/>
          <a:p>
            <a:r>
              <a:rPr lang="fr-FR"/>
              <a:t>S3-DESIR    Copil scientifique      23/02/2021</a:t>
            </a:r>
            <a:endParaRPr lang="fr-FR" dirty="0"/>
          </a:p>
        </p:txBody>
      </p:sp>
      <p:sp>
        <p:nvSpPr>
          <p:cNvPr id="8" name="Espace réservé du numéro de diapositive 7"/>
          <p:cNvSpPr>
            <a:spLocks noGrp="1"/>
          </p:cNvSpPr>
          <p:nvPr>
            <p:ph type="sldNum" sz="quarter" idx="11"/>
          </p:nvPr>
        </p:nvSpPr>
        <p:spPr/>
        <p:txBody>
          <a:bodyPr/>
          <a:lstStyle/>
          <a:p>
            <a:fld id="{CD9171C6-7A7D-489F-A583-D5A0675F2B24}" type="slidenum">
              <a:rPr lang="fr-FR" smtClean="0"/>
              <a:t>‹N°›</a:t>
            </a:fld>
            <a:endParaRPr lang="fr-FR"/>
          </a:p>
        </p:txBody>
      </p:sp>
    </p:spTree>
    <p:extLst>
      <p:ext uri="{BB962C8B-B14F-4D97-AF65-F5344CB8AC3E}">
        <p14:creationId xmlns:p14="http://schemas.microsoft.com/office/powerpoint/2010/main" val="62861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2"/>
            <a:ext cx="8229600" cy="5573731"/>
          </a:xfrm>
          <a:prstGeom prst="rect">
            <a:avLst/>
          </a:prstGeom>
        </p:spPr>
        <p:txBody>
          <a:bodyPr vert="horz"/>
          <a:lstStyle>
            <a:lvl1pPr marL="266700" indent="-266700">
              <a:buFont typeface="Arial" pitchFamily="34" charset="0"/>
              <a:buChar char="♦"/>
              <a:defRPr sz="2400" b="1" baseline="0">
                <a:solidFill>
                  <a:srgbClr val="7030A0"/>
                </a:solidFill>
              </a:defRPr>
            </a:lvl1pPr>
            <a:lvl2pPr marL="990600" indent="-266700">
              <a:buFont typeface="Wingdings" pitchFamily="2" charset="2"/>
              <a:buChar char="Ø"/>
              <a:defRPr sz="2000"/>
            </a:lvl2pPr>
            <a:lvl3pPr marL="1168400" indent="-139700">
              <a:defRPr sz="1800"/>
            </a:lvl3pPr>
            <a:lvl4pPr>
              <a:buFont typeface="Arial" pitchFamily="34" charset="0"/>
              <a:buChar char="•"/>
              <a:defRPr sz="1800"/>
            </a:lvl4pPr>
            <a:lvl5pPr>
              <a:defRPr sz="2400"/>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5" name="Titre 1"/>
          <p:cNvSpPr>
            <a:spLocks noGrp="1"/>
          </p:cNvSpPr>
          <p:nvPr>
            <p:ph type="title"/>
          </p:nvPr>
        </p:nvSpPr>
        <p:spPr>
          <a:xfrm>
            <a:off x="1187624" y="142852"/>
            <a:ext cx="5760640" cy="571504"/>
          </a:xfrm>
          <a:prstGeom prst="rect">
            <a:avLst/>
          </a:prstGeom>
        </p:spPr>
        <p:txBody>
          <a:bodyPr vert="horz"/>
          <a:lstStyle>
            <a:lvl1pPr algn="l">
              <a:defRPr sz="2400" b="1">
                <a:solidFill>
                  <a:srgbClr val="7030A0"/>
                </a:solidFill>
              </a:defRPr>
            </a:lvl1pPr>
          </a:lstStyle>
          <a:p>
            <a:r>
              <a:rPr lang="fr-FR" noProof="0" dirty="0"/>
              <a:t>Cliquez pour modifier le style du titre</a:t>
            </a:r>
          </a:p>
        </p:txBody>
      </p:sp>
      <p:sp>
        <p:nvSpPr>
          <p:cNvPr id="2" name="Espace réservé du pied de page 1"/>
          <p:cNvSpPr>
            <a:spLocks noGrp="1"/>
          </p:cNvSpPr>
          <p:nvPr>
            <p:ph type="ftr" sz="quarter" idx="10"/>
          </p:nvPr>
        </p:nvSpPr>
        <p:spPr/>
        <p:txBody>
          <a:bodyPr/>
          <a:lstStyle/>
          <a:p>
            <a:r>
              <a:rPr lang="fr-FR"/>
              <a:t>S3-DESIR    Copil scientifique      23/02/2021</a:t>
            </a:r>
            <a:endParaRPr lang="fr-FR" dirty="0"/>
          </a:p>
        </p:txBody>
      </p:sp>
      <p:sp>
        <p:nvSpPr>
          <p:cNvPr id="10" name="Espace réservé du numéro de diapositive 9"/>
          <p:cNvSpPr>
            <a:spLocks noGrp="1"/>
          </p:cNvSpPr>
          <p:nvPr>
            <p:ph type="sldNum" sz="quarter" idx="11"/>
          </p:nvPr>
        </p:nvSpPr>
        <p:spPr/>
        <p:txBody>
          <a:bodyPr/>
          <a:lstStyle/>
          <a:p>
            <a:fld id="{CD9171C6-7A7D-489F-A583-D5A0675F2B24}" type="slidenum">
              <a:rPr lang="fr-FR" smtClean="0"/>
              <a:t>‹N°›</a:t>
            </a:fld>
            <a:endParaRPr lang="fr-FR"/>
          </a:p>
        </p:txBody>
      </p:sp>
    </p:spTree>
    <p:extLst>
      <p:ext uri="{BB962C8B-B14F-4D97-AF65-F5344CB8AC3E}">
        <p14:creationId xmlns:p14="http://schemas.microsoft.com/office/powerpoint/2010/main" val="132455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00778" y="1600202"/>
            <a:ext cx="4248472"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16017" y="1600202"/>
            <a:ext cx="4248472"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itre 1"/>
          <p:cNvSpPr>
            <a:spLocks noGrp="1"/>
          </p:cNvSpPr>
          <p:nvPr>
            <p:ph type="title"/>
          </p:nvPr>
        </p:nvSpPr>
        <p:spPr>
          <a:xfrm>
            <a:off x="2771801" y="116632"/>
            <a:ext cx="6192688" cy="1143000"/>
          </a:xfrm>
          <a:prstGeom prst="rect">
            <a:avLst/>
          </a:prstGeom>
        </p:spPr>
        <p:txBody>
          <a:bodyPr vert="horz" lIns="91440" tIns="45720" rIns="91440" bIns="45720" rtlCol="0" anchor="ctr">
            <a:normAutofit/>
          </a:bodyPr>
          <a:lstStyle>
            <a:lvl1pPr>
              <a:defRPr>
                <a:solidFill>
                  <a:srgbClr val="456487"/>
                </a:solidFill>
              </a:defRPr>
            </a:lvl1pPr>
          </a:lstStyle>
          <a:p>
            <a:r>
              <a:rPr lang="fr-FR" dirty="0"/>
              <a:t>Titre de la Présentation</a:t>
            </a:r>
            <a:br>
              <a:rPr lang="fr-FR" dirty="0"/>
            </a:br>
            <a:r>
              <a:rPr lang="fr-FR" dirty="0"/>
              <a:t>Titre de la Diapositive</a:t>
            </a:r>
          </a:p>
        </p:txBody>
      </p:sp>
      <p:sp>
        <p:nvSpPr>
          <p:cNvPr id="2" name="Espace réservé du pied de page 1"/>
          <p:cNvSpPr>
            <a:spLocks noGrp="1"/>
          </p:cNvSpPr>
          <p:nvPr>
            <p:ph type="ftr" sz="quarter" idx="10"/>
          </p:nvPr>
        </p:nvSpPr>
        <p:spPr/>
        <p:txBody>
          <a:bodyPr/>
          <a:lstStyle/>
          <a:p>
            <a:r>
              <a:rPr lang="fr-FR"/>
              <a:t>S3-DESIR    Copil scientifique      23/02/2021</a:t>
            </a:r>
            <a:endParaRPr lang="fr-FR" dirty="0"/>
          </a:p>
        </p:txBody>
      </p:sp>
      <p:sp>
        <p:nvSpPr>
          <p:cNvPr id="5" name="Espace réservé du numéro de diapositive 4"/>
          <p:cNvSpPr>
            <a:spLocks noGrp="1"/>
          </p:cNvSpPr>
          <p:nvPr>
            <p:ph type="sldNum" sz="quarter" idx="11"/>
          </p:nvPr>
        </p:nvSpPr>
        <p:spPr/>
        <p:txBody>
          <a:bodyPr/>
          <a:lstStyle/>
          <a:p>
            <a:fld id="{CD9171C6-7A7D-489F-A583-D5A0675F2B24}" type="slidenum">
              <a:rPr lang="fr-FR" smtClean="0"/>
              <a:t>‹N°›</a:t>
            </a:fld>
            <a:endParaRPr lang="fr-FR"/>
          </a:p>
        </p:txBody>
      </p:sp>
    </p:spTree>
    <p:extLst>
      <p:ext uri="{BB962C8B-B14F-4D97-AF65-F5344CB8AC3E}">
        <p14:creationId xmlns:p14="http://schemas.microsoft.com/office/powerpoint/2010/main" val="292295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a:xfrm>
            <a:off x="457200" y="1600201"/>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3"/>
          <p:cNvSpPr>
            <a:spLocks noGrp="1"/>
          </p:cNvSpPr>
          <p:nvPr>
            <p:ph type="ftr" sz="quarter" idx="10"/>
          </p:nvPr>
        </p:nvSpPr>
        <p:spPr/>
        <p:txBody>
          <a:bodyPr/>
          <a:lstStyle/>
          <a:p>
            <a:r>
              <a:rPr lang="fr-FR"/>
              <a:t>S3-DESIR    Copil scientifique      23/02/2021</a:t>
            </a:r>
            <a:endParaRPr lang="fr-FR" dirty="0"/>
          </a:p>
        </p:txBody>
      </p:sp>
      <p:sp>
        <p:nvSpPr>
          <p:cNvPr id="11" name="Espace réservé du numéro de diapositive 10"/>
          <p:cNvSpPr>
            <a:spLocks noGrp="1"/>
          </p:cNvSpPr>
          <p:nvPr>
            <p:ph type="sldNum" sz="quarter" idx="11"/>
          </p:nvPr>
        </p:nvSpPr>
        <p:spPr/>
        <p:txBody>
          <a:bodyPr/>
          <a:lstStyle/>
          <a:p>
            <a:fld id="{CD9171C6-7A7D-489F-A583-D5A0675F2B24}" type="slidenum">
              <a:rPr lang="fr-FR" smtClean="0"/>
              <a:t>‹N°›</a:t>
            </a:fld>
            <a:endParaRPr lang="fr-FR"/>
          </a:p>
        </p:txBody>
      </p:sp>
    </p:spTree>
    <p:extLst>
      <p:ext uri="{BB962C8B-B14F-4D97-AF65-F5344CB8AC3E}">
        <p14:creationId xmlns:p14="http://schemas.microsoft.com/office/powerpoint/2010/main" val="2802568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re et texte horizontal">
    <p:spTree>
      <p:nvGrpSpPr>
        <p:cNvPr id="1" name=""/>
        <p:cNvGrpSpPr/>
        <p:nvPr/>
      </p:nvGrpSpPr>
      <p:grpSpPr>
        <a:xfrm>
          <a:off x="0" y="0"/>
          <a:ext cx="0" cy="0"/>
          <a:chOff x="0" y="0"/>
          <a:chExt cx="0" cy="0"/>
        </a:xfrm>
      </p:grpSpPr>
      <p:sp>
        <p:nvSpPr>
          <p:cNvPr id="3" name="Espace réservé du texte vertical 2"/>
          <p:cNvSpPr>
            <a:spLocks noGrp="1"/>
          </p:cNvSpPr>
          <p:nvPr>
            <p:ph type="body" orient="vert" idx="1"/>
          </p:nvPr>
        </p:nvSpPr>
        <p:spPr>
          <a:xfrm rot="16200000">
            <a:off x="2321020" y="-440702"/>
            <a:ext cx="4645977" cy="8640961"/>
          </a:xfrm>
        </p:spPr>
        <p:txBody>
          <a:bodyPr vert="eaVert"/>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endParaRPr lang="fr-FR"/>
          </a:p>
        </p:txBody>
      </p:sp>
      <p:sp>
        <p:nvSpPr>
          <p:cNvPr id="7" name="Espace réservé du titre 1"/>
          <p:cNvSpPr>
            <a:spLocks noGrp="1"/>
          </p:cNvSpPr>
          <p:nvPr>
            <p:ph type="title"/>
          </p:nvPr>
        </p:nvSpPr>
        <p:spPr>
          <a:xfrm>
            <a:off x="2771800" y="116632"/>
            <a:ext cx="6192688" cy="1143000"/>
          </a:xfrm>
          <a:prstGeom prst="rect">
            <a:avLst/>
          </a:prstGeom>
        </p:spPr>
        <p:txBody>
          <a:bodyPr vert="horz" lIns="91440" tIns="45720" rIns="91440" bIns="45720" rtlCol="0" anchor="ctr">
            <a:normAutofit/>
          </a:bodyPr>
          <a:lstStyle/>
          <a:p>
            <a:r>
              <a:rPr lang="fr-FR" dirty="0"/>
              <a:t>Titre de la Présentation</a:t>
            </a:r>
            <a:br>
              <a:rPr lang="fr-FR" dirty="0"/>
            </a:br>
            <a:r>
              <a:rPr lang="fr-FR" dirty="0"/>
              <a:t>Titre de la Diapositive</a:t>
            </a:r>
          </a:p>
        </p:txBody>
      </p:sp>
      <p:sp>
        <p:nvSpPr>
          <p:cNvPr id="2" name="Espace réservé du pied de page 1"/>
          <p:cNvSpPr>
            <a:spLocks noGrp="1"/>
          </p:cNvSpPr>
          <p:nvPr>
            <p:ph type="ftr" sz="quarter" idx="11"/>
          </p:nvPr>
        </p:nvSpPr>
        <p:spPr/>
        <p:txBody>
          <a:bodyPr/>
          <a:lstStyle/>
          <a:p>
            <a:r>
              <a:rPr lang="fr-FR"/>
              <a:t>S3-DESIR    Copil scientifique      23/02/2021</a:t>
            </a:r>
            <a:endParaRPr lang="fr-FR" dirty="0"/>
          </a:p>
        </p:txBody>
      </p:sp>
      <p:sp>
        <p:nvSpPr>
          <p:cNvPr id="13" name="Espace réservé du numéro de diapositive 12"/>
          <p:cNvSpPr>
            <a:spLocks noGrp="1"/>
          </p:cNvSpPr>
          <p:nvPr>
            <p:ph type="sldNum" sz="quarter" idx="12"/>
          </p:nvPr>
        </p:nvSpPr>
        <p:spPr/>
        <p:txBody>
          <a:bodyPr/>
          <a:lstStyle/>
          <a:p>
            <a:fld id="{CD9171C6-7A7D-489F-A583-D5A0675F2B24}" type="slidenum">
              <a:rPr lang="fr-FR" smtClean="0"/>
              <a:t>‹N°›</a:t>
            </a:fld>
            <a:endParaRPr lang="fr-FR"/>
          </a:p>
        </p:txBody>
      </p:sp>
    </p:spTree>
    <p:extLst>
      <p:ext uri="{BB962C8B-B14F-4D97-AF65-F5344CB8AC3E}">
        <p14:creationId xmlns:p14="http://schemas.microsoft.com/office/powerpoint/2010/main" val="370561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p:nvSpPr>
        <p:spPr bwMode="auto">
          <a:xfrm>
            <a:off x="4826000" y="533400"/>
            <a:ext cx="4318000" cy="36513"/>
          </a:xfrm>
          <a:prstGeom prst="rect">
            <a:avLst/>
          </a:prstGeom>
          <a:gradFill flip="none" rotWithShape="1">
            <a:gsLst>
              <a:gs pos="0">
                <a:schemeClr val="bg1">
                  <a:lumMod val="65000"/>
                </a:schemeClr>
              </a:gs>
              <a:gs pos="100000">
                <a:srgbClr val="FFFFFF"/>
              </a:gs>
            </a:gsLst>
            <a:lin ang="10800000" scaled="0"/>
            <a:tileRect/>
          </a:gradFill>
          <a:ln w="9525">
            <a:noFill/>
            <a:miter lim="800000"/>
            <a:headEnd/>
            <a:tailEnd/>
          </a:ln>
        </p:spPr>
        <p:txBody>
          <a:bodyPr wrap="none" anchor="ctr"/>
          <a:lstStyle/>
          <a:p>
            <a:pPr defTabSz="914400" eaLnBrk="0" hangingPunct="0">
              <a:defRPr/>
            </a:pPr>
            <a:endParaRPr lang="fr-FR" sz="2400">
              <a:solidFill>
                <a:srgbClr val="000000"/>
              </a:solidFill>
              <a:ea typeface="ＭＳ Ｐゴシック" charset="-128"/>
              <a:cs typeface="ＭＳ Ｐゴシック"/>
            </a:endParaRPr>
          </a:p>
        </p:txBody>
      </p:sp>
      <p:sp>
        <p:nvSpPr>
          <p:cNvPr id="1027" name="Rectangle 12"/>
          <p:cNvSpPr>
            <a:spLocks noChangeArrowheads="1"/>
          </p:cNvSpPr>
          <p:nvPr/>
        </p:nvSpPr>
        <p:spPr bwMode="auto">
          <a:xfrm>
            <a:off x="4826000" y="577850"/>
            <a:ext cx="4318000" cy="36513"/>
          </a:xfrm>
          <a:prstGeom prst="rect">
            <a:avLst/>
          </a:prstGeom>
          <a:gradFill rotWithShape="1">
            <a:gsLst>
              <a:gs pos="0">
                <a:srgbClr val="FFFFFF"/>
              </a:gs>
              <a:gs pos="100000">
                <a:srgbClr val="502185"/>
              </a:gs>
            </a:gsLst>
            <a:lin ang="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defTabSz="914400" eaLnBrk="0" hangingPunct="0"/>
            <a:r>
              <a:rPr lang="en-GB" sz="2400">
                <a:solidFill>
                  <a:srgbClr val="000000"/>
                </a:solidFill>
              </a:rPr>
              <a:t> </a:t>
            </a:r>
          </a:p>
        </p:txBody>
      </p:sp>
      <p:sp>
        <p:nvSpPr>
          <p:cNvPr id="1037" name="Rectangle 13"/>
          <p:cNvSpPr>
            <a:spLocks noChangeArrowheads="1"/>
          </p:cNvSpPr>
          <p:nvPr/>
        </p:nvSpPr>
        <p:spPr bwMode="auto">
          <a:xfrm>
            <a:off x="0" y="6546850"/>
            <a:ext cx="4318000" cy="36513"/>
          </a:xfrm>
          <a:prstGeom prst="rect">
            <a:avLst/>
          </a:prstGeom>
          <a:gradFill flip="none" rotWithShape="1">
            <a:gsLst>
              <a:gs pos="0">
                <a:schemeClr val="bg1">
                  <a:lumMod val="50000"/>
                </a:schemeClr>
              </a:gs>
              <a:gs pos="100000">
                <a:srgbClr val="FFFFFF"/>
              </a:gs>
            </a:gsLst>
            <a:lin ang="0" scaled="1"/>
            <a:tileRect/>
          </a:gradFill>
          <a:ln w="9525">
            <a:noFill/>
            <a:miter lim="800000"/>
            <a:headEnd/>
            <a:tailEnd/>
          </a:ln>
        </p:spPr>
        <p:txBody>
          <a:bodyPr wrap="none" anchor="ctr"/>
          <a:lstStyle/>
          <a:p>
            <a:pPr defTabSz="914400" eaLnBrk="0" hangingPunct="0">
              <a:defRPr/>
            </a:pPr>
            <a:endParaRPr lang="fr-FR" sz="2400">
              <a:solidFill>
                <a:srgbClr val="000000"/>
              </a:solidFill>
              <a:ea typeface="ＭＳ Ｐゴシック" charset="-128"/>
              <a:cs typeface="ＭＳ Ｐゴシック"/>
            </a:endParaRPr>
          </a:p>
        </p:txBody>
      </p:sp>
      <p:sp>
        <p:nvSpPr>
          <p:cNvPr id="1029" name="Rectangle 14"/>
          <p:cNvSpPr>
            <a:spLocks noChangeArrowheads="1"/>
          </p:cNvSpPr>
          <p:nvPr/>
        </p:nvSpPr>
        <p:spPr bwMode="auto">
          <a:xfrm>
            <a:off x="0" y="6592888"/>
            <a:ext cx="4318000" cy="36512"/>
          </a:xfrm>
          <a:prstGeom prst="rect">
            <a:avLst/>
          </a:prstGeom>
          <a:gradFill rotWithShape="1">
            <a:gsLst>
              <a:gs pos="0">
                <a:srgbClr val="502185"/>
              </a:gs>
              <a:gs pos="100000">
                <a:srgbClr val="FFFFFF"/>
              </a:gs>
            </a:gsLst>
            <a:lin ang="0"/>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sz="2400">
              <a:solidFill>
                <a:srgbClr val="000000"/>
              </a:solidFill>
            </a:endParaRPr>
          </a:p>
        </p:txBody>
      </p:sp>
      <p:pic>
        <p:nvPicPr>
          <p:cNvPr id="1030" name="Image 6" descr="logo couleur HD.pdf"/>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10400" y="20638"/>
            <a:ext cx="2133600"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206478" y="6610939"/>
            <a:ext cx="8679425" cy="22701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S3-DESIR    Copil scientifique      23/02/2021</a:t>
            </a:r>
            <a:endParaRPr lang="fr-FR" dirty="0"/>
          </a:p>
        </p:txBody>
      </p:sp>
      <p:sp>
        <p:nvSpPr>
          <p:cNvPr id="3" name="Espace réservé du numéro de diapositive 2"/>
          <p:cNvSpPr>
            <a:spLocks noGrp="1"/>
          </p:cNvSpPr>
          <p:nvPr>
            <p:ph type="sldNum" sz="quarter" idx="4"/>
          </p:nvPr>
        </p:nvSpPr>
        <p:spPr>
          <a:xfrm>
            <a:off x="8606605" y="6541882"/>
            <a:ext cx="55859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171C6-7A7D-489F-A583-D5A0675F2B24}"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8022" r:id="rId1"/>
    <p:sldLayoutId id="2147488023" r:id="rId2"/>
    <p:sldLayoutId id="2147488024" r:id="rId3"/>
    <p:sldLayoutId id="2147488025" r:id="rId4"/>
    <p:sldLayoutId id="2147488311" r:id="rId5"/>
    <p:sldLayoutId id="2147488312" r:id="rId6"/>
    <p:sldLayoutId id="2147488313" r:id="rId7"/>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0"/>
          </p:nvPr>
        </p:nvSpPr>
        <p:spPr/>
        <p:txBody>
          <a:bodyPr/>
          <a:lstStyle/>
          <a:p>
            <a:r>
              <a:rPr lang="fr-FR" dirty="0"/>
              <a:t>S3-DESIR				Copil scientifique						23/02/2021</a:t>
            </a:r>
          </a:p>
        </p:txBody>
      </p:sp>
      <p:sp>
        <p:nvSpPr>
          <p:cNvPr id="5" name="ZoneTexte 4"/>
          <p:cNvSpPr txBox="1"/>
          <p:nvPr/>
        </p:nvSpPr>
        <p:spPr>
          <a:xfrm>
            <a:off x="363753" y="1418039"/>
            <a:ext cx="8242852" cy="3231654"/>
          </a:xfrm>
          <a:prstGeom prst="rect">
            <a:avLst/>
          </a:prstGeom>
          <a:noFill/>
        </p:spPr>
        <p:txBody>
          <a:bodyPr wrap="square" rtlCol="0">
            <a:spAutoFit/>
          </a:bodyPr>
          <a:lstStyle/>
          <a:p>
            <a:pPr algn="ctr"/>
            <a:r>
              <a:rPr lang="fr-FR" sz="3600" b="1" dirty="0"/>
              <a:t>Restitution à ISOL-France</a:t>
            </a:r>
          </a:p>
          <a:p>
            <a:pPr algn="ctr"/>
            <a:endParaRPr lang="fr-FR" sz="3600" b="1" dirty="0"/>
          </a:p>
          <a:p>
            <a:pPr algn="ctr"/>
            <a:r>
              <a:rPr lang="fr-FR" sz="3600" b="1" dirty="0"/>
              <a:t>COPIL scientifique commun </a:t>
            </a:r>
          </a:p>
          <a:p>
            <a:pPr algn="ctr"/>
            <a:r>
              <a:rPr lang="fr-FR" sz="3600" b="1" dirty="0"/>
              <a:t>S</a:t>
            </a:r>
            <a:r>
              <a:rPr lang="fr-FR" sz="3600" b="1" baseline="30000" dirty="0"/>
              <a:t>3 </a:t>
            </a:r>
            <a:r>
              <a:rPr lang="fr-FR" sz="3600" b="1" dirty="0"/>
              <a:t>– DESIR</a:t>
            </a:r>
          </a:p>
          <a:p>
            <a:pPr algn="ctr"/>
            <a:r>
              <a:rPr lang="fr-FR" sz="3600" b="1" dirty="0"/>
              <a:t> </a:t>
            </a:r>
          </a:p>
          <a:p>
            <a:pPr algn="ctr"/>
            <a:r>
              <a:rPr lang="fr-FR" sz="2400" b="1" dirty="0"/>
              <a:t>23 Février 2021</a:t>
            </a:r>
          </a:p>
        </p:txBody>
      </p:sp>
      <p:sp>
        <p:nvSpPr>
          <p:cNvPr id="2" name="ZoneTexte 1">
            <a:extLst>
              <a:ext uri="{FF2B5EF4-FFF2-40B4-BE49-F238E27FC236}">
                <a16:creationId xmlns:a16="http://schemas.microsoft.com/office/drawing/2014/main" id="{669E4563-10E2-F647-AEC0-ADC0C7B55B0B}"/>
              </a:ext>
            </a:extLst>
          </p:cNvPr>
          <p:cNvSpPr txBox="1"/>
          <p:nvPr/>
        </p:nvSpPr>
        <p:spPr>
          <a:xfrm>
            <a:off x="1032403" y="4862408"/>
            <a:ext cx="6840655" cy="646331"/>
          </a:xfrm>
          <a:prstGeom prst="rect">
            <a:avLst/>
          </a:prstGeom>
          <a:noFill/>
        </p:spPr>
        <p:txBody>
          <a:bodyPr wrap="none" rtlCol="0">
            <a:spAutoFit/>
          </a:bodyPr>
          <a:lstStyle/>
          <a:p>
            <a:pPr algn="ctr"/>
            <a:r>
              <a:rPr lang="fr-FR" dirty="0"/>
              <a:t>B. </a:t>
            </a:r>
            <a:r>
              <a:rPr lang="fr-FR" dirty="0" err="1"/>
              <a:t>Blank</a:t>
            </a:r>
            <a:r>
              <a:rPr lang="fr-FR" dirty="0"/>
              <a:t>, A. </a:t>
            </a:r>
            <a:r>
              <a:rPr lang="fr-FR" dirty="0" err="1"/>
              <a:t>Drouart</a:t>
            </a:r>
            <a:r>
              <a:rPr lang="fr-FR" dirty="0"/>
              <a:t>, J.C. Thomas, H. Savajols et P. Van </a:t>
            </a:r>
            <a:r>
              <a:rPr lang="fr-FR" dirty="0" err="1"/>
              <a:t>Duppen</a:t>
            </a:r>
            <a:r>
              <a:rPr lang="fr-FR" dirty="0"/>
              <a:t> </a:t>
            </a:r>
          </a:p>
          <a:p>
            <a:pPr algn="ctr"/>
            <a:r>
              <a:rPr lang="fr-FR" dirty="0"/>
              <a:t>représentants des collaborations S3-LEB et DESIR.</a:t>
            </a:r>
          </a:p>
        </p:txBody>
      </p:sp>
      <p:grpSp>
        <p:nvGrpSpPr>
          <p:cNvPr id="6" name="Groupe 5">
            <a:extLst>
              <a:ext uri="{FF2B5EF4-FFF2-40B4-BE49-F238E27FC236}">
                <a16:creationId xmlns:a16="http://schemas.microsoft.com/office/drawing/2014/main" id="{950A0381-AA23-8D4E-9C74-8C5716704982}"/>
              </a:ext>
            </a:extLst>
          </p:cNvPr>
          <p:cNvGrpSpPr/>
          <p:nvPr/>
        </p:nvGrpSpPr>
        <p:grpSpPr>
          <a:xfrm>
            <a:off x="219730" y="173288"/>
            <a:ext cx="2766629" cy="713985"/>
            <a:chOff x="2711959" y="5347220"/>
            <a:chExt cx="3688838" cy="951980"/>
          </a:xfrm>
        </p:grpSpPr>
        <p:pic>
          <p:nvPicPr>
            <p:cNvPr id="7" name="Image 8" descr="DESIR_logo_no-mona.PNG">
              <a:extLst>
                <a:ext uri="{FF2B5EF4-FFF2-40B4-BE49-F238E27FC236}">
                  <a16:creationId xmlns:a16="http://schemas.microsoft.com/office/drawing/2014/main" id="{8B0F8064-DD76-BF4C-917D-C85184129A5E}"/>
                </a:ext>
              </a:extLst>
            </p:cNvPr>
            <p:cNvPicPr>
              <a:picLocks noChangeAspect="1"/>
            </p:cNvPicPr>
            <p:nvPr/>
          </p:nvPicPr>
          <p:blipFill>
            <a:blip r:embed="rId2" cstate="print"/>
            <a:srcRect/>
            <a:stretch>
              <a:fillRect/>
            </a:stretch>
          </p:blipFill>
          <p:spPr bwMode="auto">
            <a:xfrm>
              <a:off x="2711959" y="5347828"/>
              <a:ext cx="3688838" cy="951372"/>
            </a:xfrm>
            <a:prstGeom prst="rect">
              <a:avLst/>
            </a:prstGeom>
            <a:noFill/>
            <a:ln w="9525">
              <a:noFill/>
              <a:miter lim="800000"/>
              <a:headEnd/>
              <a:tailEnd/>
            </a:ln>
          </p:spPr>
        </p:pic>
        <p:pic>
          <p:nvPicPr>
            <p:cNvPr id="8" name="Image 7" descr="S3-logo3_white.jpg">
              <a:extLst>
                <a:ext uri="{FF2B5EF4-FFF2-40B4-BE49-F238E27FC236}">
                  <a16:creationId xmlns:a16="http://schemas.microsoft.com/office/drawing/2014/main" id="{5160C281-6C27-D541-8847-F771CF349081}"/>
                </a:ext>
              </a:extLst>
            </p:cNvPr>
            <p:cNvPicPr>
              <a:picLocks noChangeAspect="1" noChangeArrowheads="1"/>
            </p:cNvPicPr>
            <p:nvPr/>
          </p:nvPicPr>
          <p:blipFill>
            <a:blip r:embed="rId3" cstate="print"/>
            <a:srcRect/>
            <a:stretch>
              <a:fillRect/>
            </a:stretch>
          </p:blipFill>
          <p:spPr bwMode="auto">
            <a:xfrm>
              <a:off x="4808941" y="5347220"/>
              <a:ext cx="734019" cy="941525"/>
            </a:xfrm>
            <a:prstGeom prst="rect">
              <a:avLst/>
            </a:prstGeom>
            <a:noFill/>
            <a:ln w="9525">
              <a:noFill/>
              <a:miter lim="800000"/>
              <a:headEnd/>
              <a:tailEnd/>
            </a:ln>
          </p:spPr>
        </p:pic>
      </p:grpSp>
      <p:sp>
        <p:nvSpPr>
          <p:cNvPr id="3" name="Espace réservé du numéro de diapositive 2">
            <a:extLst>
              <a:ext uri="{FF2B5EF4-FFF2-40B4-BE49-F238E27FC236}">
                <a16:creationId xmlns:a16="http://schemas.microsoft.com/office/drawing/2014/main" id="{7B6BB564-150D-C546-ACDF-8F3609ADD2E6}"/>
              </a:ext>
            </a:extLst>
          </p:cNvPr>
          <p:cNvSpPr>
            <a:spLocks noGrp="1"/>
          </p:cNvSpPr>
          <p:nvPr>
            <p:ph type="sldNum" sz="quarter" idx="11"/>
          </p:nvPr>
        </p:nvSpPr>
        <p:spPr/>
        <p:txBody>
          <a:bodyPr/>
          <a:lstStyle/>
          <a:p>
            <a:fld id="{CD9171C6-7A7D-489F-A583-D5A0675F2B24}" type="slidenum">
              <a:rPr lang="fr-FR" smtClean="0"/>
              <a:t>1</a:t>
            </a:fld>
            <a:endParaRPr lang="fr-FR"/>
          </a:p>
        </p:txBody>
      </p:sp>
    </p:spTree>
    <p:extLst>
      <p:ext uri="{BB962C8B-B14F-4D97-AF65-F5344CB8AC3E}">
        <p14:creationId xmlns:p14="http://schemas.microsoft.com/office/powerpoint/2010/main" val="136770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EC3E05D3-13A0-9848-B89F-4AA0DD13C23E}"/>
              </a:ext>
            </a:extLst>
          </p:cNvPr>
          <p:cNvSpPr txBox="1">
            <a:spLocks/>
          </p:cNvSpPr>
          <p:nvPr/>
        </p:nvSpPr>
        <p:spPr>
          <a:xfrm>
            <a:off x="0" y="-4718"/>
            <a:ext cx="8229600" cy="603610"/>
          </a:xfrm>
          <a:prstGeom prst="rect">
            <a:avLst/>
          </a:prstGeom>
        </p:spPr>
        <p:txBody>
          <a:bodyPr vert="horz"/>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a:lstStyle>
          <a:p>
            <a:pPr algn="l" defTabSz="914400">
              <a:lnSpc>
                <a:spcPct val="120000"/>
              </a:lnSpc>
            </a:pPr>
            <a:r>
              <a:rPr lang="fr-FR" sz="2800" b="1" dirty="0" err="1">
                <a:solidFill>
                  <a:srgbClr val="000000"/>
                </a:solidFill>
                <a:latin typeface="Arial"/>
                <a:ea typeface="ＭＳ Ｐゴシック"/>
                <a:cs typeface="ＭＳ Ｐゴシック"/>
              </a:rPr>
              <a:t>Request</a:t>
            </a:r>
            <a:endParaRPr lang="fr-FR" sz="2800" b="1" dirty="0">
              <a:solidFill>
                <a:srgbClr val="000000"/>
              </a:solidFill>
              <a:latin typeface="Arial"/>
              <a:ea typeface="ＭＳ Ｐゴシック"/>
              <a:cs typeface="ＭＳ Ｐゴシック"/>
            </a:endParaRPr>
          </a:p>
        </p:txBody>
      </p:sp>
      <p:sp>
        <p:nvSpPr>
          <p:cNvPr id="2" name="Rectangle 1">
            <a:extLst>
              <a:ext uri="{FF2B5EF4-FFF2-40B4-BE49-F238E27FC236}">
                <a16:creationId xmlns:a16="http://schemas.microsoft.com/office/drawing/2014/main" id="{BDF8E816-0688-B44C-83F9-E99A33AA10D5}"/>
              </a:ext>
            </a:extLst>
          </p:cNvPr>
          <p:cNvSpPr/>
          <p:nvPr/>
        </p:nvSpPr>
        <p:spPr>
          <a:xfrm>
            <a:off x="206478" y="784332"/>
            <a:ext cx="9011478" cy="4801314"/>
          </a:xfrm>
          <a:prstGeom prst="rect">
            <a:avLst/>
          </a:prstGeom>
        </p:spPr>
        <p:txBody>
          <a:bodyPr wrap="square">
            <a:spAutoFit/>
          </a:bodyPr>
          <a:lstStyle/>
          <a:p>
            <a:r>
              <a:rPr lang="en-GB" dirty="0">
                <a:latin typeface="Times" pitchFamily="2" charset="0"/>
              </a:rPr>
              <a:t>The members of the COPIL proposed a </a:t>
            </a:r>
            <a:r>
              <a:rPr lang="en-GB" b="1" dirty="0">
                <a:latin typeface="Times" pitchFamily="2" charset="0"/>
              </a:rPr>
              <a:t>joint DESIR and S</a:t>
            </a:r>
            <a:r>
              <a:rPr lang="en-GB" b="1" baseline="30000" dirty="0">
                <a:latin typeface="Times" pitchFamily="2" charset="0"/>
              </a:rPr>
              <a:t>3</a:t>
            </a:r>
            <a:r>
              <a:rPr lang="en-GB" b="1" dirty="0">
                <a:latin typeface="Times" pitchFamily="2" charset="0"/>
              </a:rPr>
              <a:t> COPIL meeting</a:t>
            </a:r>
            <a:r>
              <a:rPr lang="en-GB" dirty="0">
                <a:latin typeface="Times" pitchFamily="2" charset="0"/>
              </a:rPr>
              <a:t> to  discuss the </a:t>
            </a:r>
            <a:r>
              <a:rPr lang="en-GB" b="1" dirty="0">
                <a:latin typeface="Times" pitchFamily="2" charset="0"/>
              </a:rPr>
              <a:t>scientific co-ordination</a:t>
            </a:r>
            <a:r>
              <a:rPr lang="en-GB" dirty="0">
                <a:latin typeface="Times" pitchFamily="2" charset="0"/>
              </a:rPr>
              <a:t> between these very important and complementary projects for a bright coherent future at GANIL  </a:t>
            </a:r>
          </a:p>
          <a:p>
            <a:endParaRPr lang="en-GB" dirty="0">
              <a:latin typeface="Times" pitchFamily="2" charset="0"/>
            </a:endParaRPr>
          </a:p>
          <a:p>
            <a:r>
              <a:rPr lang="en-GB" dirty="0">
                <a:latin typeface="Times" pitchFamily="2" charset="0"/>
              </a:rPr>
              <a:t>The meeting should focus only on this common collaboration </a:t>
            </a:r>
            <a:endParaRPr lang="en-GB" dirty="0"/>
          </a:p>
          <a:p>
            <a:r>
              <a:rPr lang="en-GB" dirty="0">
                <a:latin typeface="Times" pitchFamily="2" charset="0"/>
              </a:rPr>
              <a:t>The points that the two scientific co-ordinators of S</a:t>
            </a:r>
            <a:r>
              <a:rPr lang="en-GB" baseline="30000" dirty="0">
                <a:latin typeface="Times" pitchFamily="2" charset="0"/>
              </a:rPr>
              <a:t>3</a:t>
            </a:r>
            <a:r>
              <a:rPr lang="en-GB" dirty="0">
                <a:latin typeface="Times" pitchFamily="2" charset="0"/>
              </a:rPr>
              <a:t> and DESIR should address  are:</a:t>
            </a:r>
            <a:endParaRPr lang="en-GB" dirty="0"/>
          </a:p>
          <a:p>
            <a:pPr marL="342900" indent="-342900">
              <a:buFont typeface="+mj-lt"/>
              <a:buAutoNum type="arabicPeriod"/>
            </a:pPr>
            <a:r>
              <a:rPr lang="en-GB" dirty="0">
                <a:latin typeface="Times" pitchFamily="2" charset="0"/>
              </a:rPr>
              <a:t>Identification of technical subjects of possible/necessary collaboration and topics which are complementary. Details about their developments and implementations should be discussed with a shared timeline.</a:t>
            </a:r>
            <a:endParaRPr lang="en-GB" dirty="0"/>
          </a:p>
          <a:p>
            <a:pPr marL="342900" indent="-342900">
              <a:buFont typeface="+mj-lt"/>
              <a:buAutoNum type="arabicPeriod"/>
            </a:pPr>
            <a:r>
              <a:rPr lang="en-GB" dirty="0">
                <a:latin typeface="Times" pitchFamily="2" charset="0"/>
              </a:rPr>
              <a:t>The present status of the scientific collaboration between these projects.</a:t>
            </a:r>
            <a:endParaRPr lang="en-GB" dirty="0"/>
          </a:p>
          <a:p>
            <a:pPr marL="342900" indent="-342900">
              <a:buFont typeface="+mj-lt"/>
              <a:buAutoNum type="arabicPeriod"/>
            </a:pPr>
            <a:r>
              <a:rPr lang="en-GB" dirty="0">
                <a:latin typeface="Times" pitchFamily="2" charset="0"/>
              </a:rPr>
              <a:t>Possible steps to further improve the coordination for the planned scientific output from these facilities.</a:t>
            </a:r>
            <a:endParaRPr lang="en-GB" dirty="0"/>
          </a:p>
          <a:p>
            <a:pPr marL="342900" indent="-342900">
              <a:buFont typeface="+mj-lt"/>
              <a:buAutoNum type="arabicPeriod"/>
            </a:pPr>
            <a:r>
              <a:rPr lang="en-GB" dirty="0">
                <a:latin typeface="Times" pitchFamily="2" charset="0"/>
              </a:rPr>
              <a:t>Present need/strategy  for hiring of scientific personal for  both these projects.</a:t>
            </a:r>
            <a:endParaRPr lang="en-GB" dirty="0"/>
          </a:p>
          <a:p>
            <a:pPr marL="342900" indent="-342900">
              <a:buFont typeface="+mj-lt"/>
              <a:buAutoNum type="arabicPeriod"/>
            </a:pPr>
            <a:r>
              <a:rPr lang="en-GB" dirty="0">
                <a:latin typeface="Times" pitchFamily="2" charset="0"/>
              </a:rPr>
              <a:t>Other specific topics that you think need be included in this </a:t>
            </a:r>
            <a:r>
              <a:rPr lang="en-GB" i="1" dirty="0">
                <a:latin typeface="Times" pitchFamily="2" charset="0"/>
              </a:rPr>
              <a:t>first </a:t>
            </a:r>
            <a:r>
              <a:rPr lang="en-GB" dirty="0">
                <a:latin typeface="Times" pitchFamily="2" charset="0"/>
              </a:rPr>
              <a:t>discussion.</a:t>
            </a:r>
            <a:endParaRPr lang="en-GB" dirty="0"/>
          </a:p>
          <a:p>
            <a:endParaRPr lang="en-GB" dirty="0">
              <a:latin typeface="Times" pitchFamily="2" charset="0"/>
            </a:endParaRPr>
          </a:p>
          <a:p>
            <a:r>
              <a:rPr lang="en-GB" dirty="0">
                <a:latin typeface="Times" pitchFamily="2" charset="0"/>
              </a:rPr>
              <a:t>After this common meeting, the progress of this joint technical and scientific collaboration will be presented in the respective COPIL's </a:t>
            </a:r>
            <a:endParaRPr lang="en-GB" dirty="0">
              <a:effectLst/>
            </a:endParaRPr>
          </a:p>
        </p:txBody>
      </p:sp>
      <p:sp>
        <p:nvSpPr>
          <p:cNvPr id="5" name="ZoneTexte 4">
            <a:extLst>
              <a:ext uri="{FF2B5EF4-FFF2-40B4-BE49-F238E27FC236}">
                <a16:creationId xmlns:a16="http://schemas.microsoft.com/office/drawing/2014/main" id="{CCAF2C2D-B981-1C4F-95A0-6E5F54BDCDC6}"/>
              </a:ext>
            </a:extLst>
          </p:cNvPr>
          <p:cNvSpPr txBox="1"/>
          <p:nvPr/>
        </p:nvSpPr>
        <p:spPr>
          <a:xfrm>
            <a:off x="206478" y="5771086"/>
            <a:ext cx="8729335" cy="646331"/>
          </a:xfrm>
          <a:prstGeom prst="rect">
            <a:avLst/>
          </a:prstGeom>
          <a:noFill/>
        </p:spPr>
        <p:txBody>
          <a:bodyPr wrap="square" rtlCol="0">
            <a:spAutoFit/>
          </a:bodyPr>
          <a:lstStyle/>
          <a:p>
            <a:r>
              <a:rPr lang="fr-FR" dirty="0">
                <a:solidFill>
                  <a:srgbClr val="FF0000"/>
                </a:solidFill>
              </a:rPr>
              <a:t>➔ Document de travail élaboré par les représentants des collaborations envoyé le 29/01/2021 « COPIL-DESIR-S3-Vf.docx »</a:t>
            </a:r>
          </a:p>
        </p:txBody>
      </p:sp>
      <p:sp>
        <p:nvSpPr>
          <p:cNvPr id="7" name="Espace réservé du pied de page 3">
            <a:extLst>
              <a:ext uri="{FF2B5EF4-FFF2-40B4-BE49-F238E27FC236}">
                <a16:creationId xmlns:a16="http://schemas.microsoft.com/office/drawing/2014/main" id="{E03B7B68-248A-3645-B843-935E6B6D8246}"/>
              </a:ext>
            </a:extLst>
          </p:cNvPr>
          <p:cNvSpPr>
            <a:spLocks noGrp="1"/>
          </p:cNvSpPr>
          <p:nvPr>
            <p:ph type="ftr" sz="quarter" idx="10"/>
          </p:nvPr>
        </p:nvSpPr>
        <p:spPr>
          <a:xfrm>
            <a:off x="206478" y="6610939"/>
            <a:ext cx="8679425" cy="227013"/>
          </a:xfrm>
        </p:spPr>
        <p:txBody>
          <a:bodyPr/>
          <a:lstStyle/>
          <a:p>
            <a:r>
              <a:rPr lang="fr-FR" dirty="0"/>
              <a:t>S3-DESIR				Copil scientifique						23/02/2021</a:t>
            </a:r>
          </a:p>
        </p:txBody>
      </p:sp>
      <p:sp>
        <p:nvSpPr>
          <p:cNvPr id="3" name="Espace réservé du numéro de diapositive 2">
            <a:extLst>
              <a:ext uri="{FF2B5EF4-FFF2-40B4-BE49-F238E27FC236}">
                <a16:creationId xmlns:a16="http://schemas.microsoft.com/office/drawing/2014/main" id="{97A247D0-2C4E-8F4A-8F4D-635FA992E430}"/>
              </a:ext>
            </a:extLst>
          </p:cNvPr>
          <p:cNvSpPr>
            <a:spLocks noGrp="1"/>
          </p:cNvSpPr>
          <p:nvPr>
            <p:ph type="sldNum" sz="quarter" idx="11"/>
          </p:nvPr>
        </p:nvSpPr>
        <p:spPr/>
        <p:txBody>
          <a:bodyPr/>
          <a:lstStyle/>
          <a:p>
            <a:fld id="{CD9171C6-7A7D-489F-A583-D5A0675F2B24}" type="slidenum">
              <a:rPr lang="fr-FR" smtClean="0"/>
              <a:t>2</a:t>
            </a:fld>
            <a:endParaRPr lang="fr-FR"/>
          </a:p>
        </p:txBody>
      </p:sp>
    </p:spTree>
    <p:extLst>
      <p:ext uri="{BB962C8B-B14F-4D97-AF65-F5344CB8AC3E}">
        <p14:creationId xmlns:p14="http://schemas.microsoft.com/office/powerpoint/2010/main" val="206986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E0E31-7587-204B-862A-9287583CAE3F}"/>
              </a:ext>
            </a:extLst>
          </p:cNvPr>
          <p:cNvSpPr/>
          <p:nvPr/>
        </p:nvSpPr>
        <p:spPr>
          <a:xfrm>
            <a:off x="206477" y="983790"/>
            <a:ext cx="8679425" cy="523220"/>
          </a:xfrm>
          <a:prstGeom prst="rect">
            <a:avLst/>
          </a:prstGeom>
        </p:spPr>
        <p:txBody>
          <a:bodyPr wrap="square">
            <a:spAutoFit/>
          </a:bodyPr>
          <a:lstStyle/>
          <a:p>
            <a:pPr algn="ctr">
              <a:spcBef>
                <a:spcPts val="1800"/>
              </a:spcBef>
              <a:spcAft>
                <a:spcPts val="200"/>
              </a:spcAft>
            </a:pPr>
            <a:r>
              <a:rPr lang="fr-FR" sz="2800" b="1" kern="0" dirty="0">
                <a:latin typeface="Cambria" panose="02040503050406030204" pitchFamily="18" charset="0"/>
                <a:ea typeface="Cambria" panose="02040503050406030204" pitchFamily="18" charset="0"/>
                <a:cs typeface="Cambria" panose="02040503050406030204" pitchFamily="18" charset="0"/>
              </a:rPr>
              <a:t>Vision partagée des collaborations S</a:t>
            </a:r>
            <a:r>
              <a:rPr lang="fr-FR" sz="2800" b="1" kern="0" baseline="30000" dirty="0">
                <a:latin typeface="Cambria" panose="02040503050406030204" pitchFamily="18" charset="0"/>
                <a:ea typeface="Cambria" panose="02040503050406030204" pitchFamily="18" charset="0"/>
                <a:cs typeface="Cambria" panose="02040503050406030204" pitchFamily="18" charset="0"/>
              </a:rPr>
              <a:t>3</a:t>
            </a:r>
            <a:r>
              <a:rPr lang="fr-FR" sz="2800" b="1" kern="0" dirty="0">
                <a:latin typeface="Cambria" panose="02040503050406030204" pitchFamily="18" charset="0"/>
                <a:ea typeface="Cambria" panose="02040503050406030204" pitchFamily="18" charset="0"/>
                <a:cs typeface="Cambria" panose="02040503050406030204" pitchFamily="18" charset="0"/>
              </a:rPr>
              <a:t>-LEB et DESIR</a:t>
            </a:r>
            <a:endParaRPr lang="fr-FR" sz="2800" b="1" kern="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7" name="Rectangle 6">
            <a:extLst>
              <a:ext uri="{FF2B5EF4-FFF2-40B4-BE49-F238E27FC236}">
                <a16:creationId xmlns:a16="http://schemas.microsoft.com/office/drawing/2014/main" id="{F8BDF475-046B-464A-9E76-97D91B6A0B70}"/>
              </a:ext>
            </a:extLst>
          </p:cNvPr>
          <p:cNvSpPr/>
          <p:nvPr/>
        </p:nvSpPr>
        <p:spPr>
          <a:xfrm>
            <a:off x="0" y="0"/>
            <a:ext cx="6205545" cy="523220"/>
          </a:xfrm>
          <a:prstGeom prst="rect">
            <a:avLst/>
          </a:prstGeom>
        </p:spPr>
        <p:txBody>
          <a:bodyPr wrap="none">
            <a:spAutoFit/>
          </a:bodyPr>
          <a:lstStyle/>
          <a:p>
            <a:r>
              <a:rPr lang="fr-FR" sz="2800" b="1" kern="0" dirty="0">
                <a:latin typeface="Cambria" panose="02040503050406030204" pitchFamily="18" charset="0"/>
                <a:ea typeface="Cambria" panose="02040503050406030204" pitchFamily="18" charset="0"/>
                <a:cs typeface="Cambria" panose="02040503050406030204" pitchFamily="18" charset="0"/>
              </a:rPr>
              <a:t>Physique « Basse Energie » au GANIL</a:t>
            </a:r>
            <a:endParaRPr lang="en-GB" sz="2800" dirty="0"/>
          </a:p>
        </p:txBody>
      </p:sp>
      <p:sp>
        <p:nvSpPr>
          <p:cNvPr id="8" name="Rectangle 7">
            <a:extLst>
              <a:ext uri="{FF2B5EF4-FFF2-40B4-BE49-F238E27FC236}">
                <a16:creationId xmlns:a16="http://schemas.microsoft.com/office/drawing/2014/main" id="{8D4AA279-2442-614D-9366-552334F22E7F}"/>
              </a:ext>
            </a:extLst>
          </p:cNvPr>
          <p:cNvSpPr/>
          <p:nvPr/>
        </p:nvSpPr>
        <p:spPr>
          <a:xfrm>
            <a:off x="330968" y="1644414"/>
            <a:ext cx="8554933" cy="646331"/>
          </a:xfrm>
          <a:prstGeom prst="rect">
            <a:avLst/>
          </a:prstGeom>
        </p:spPr>
        <p:txBody>
          <a:bodyPr wrap="square">
            <a:spAutoFit/>
          </a:bodyPr>
          <a:lstStyle/>
          <a:p>
            <a:r>
              <a:rPr lang="fr-FR" b="1" dirty="0">
                <a:latin typeface="Times New Roman" panose="02020603050405020304" pitchFamily="18" charset="0"/>
                <a:ea typeface="Times New Roman" panose="02020603050405020304" pitchFamily="18" charset="0"/>
              </a:rPr>
              <a:t>Quatre axes pour renforcer la coordination entre les deux collaborations et préparer au mieux le programme scientifique basse énergie au GANIL</a:t>
            </a:r>
            <a:r>
              <a:rPr lang="fr-FR" b="1" dirty="0"/>
              <a:t> </a:t>
            </a:r>
            <a:endParaRPr lang="en-GB" b="1" dirty="0"/>
          </a:p>
        </p:txBody>
      </p:sp>
      <p:sp>
        <p:nvSpPr>
          <p:cNvPr id="9" name="Rectangle 8">
            <a:extLst>
              <a:ext uri="{FF2B5EF4-FFF2-40B4-BE49-F238E27FC236}">
                <a16:creationId xmlns:a16="http://schemas.microsoft.com/office/drawing/2014/main" id="{AFCEF7FB-87AE-DD47-8E23-AAB9EA135AD3}"/>
              </a:ext>
            </a:extLst>
          </p:cNvPr>
          <p:cNvSpPr/>
          <p:nvPr/>
        </p:nvSpPr>
        <p:spPr>
          <a:xfrm>
            <a:off x="437322" y="2604182"/>
            <a:ext cx="7898296" cy="3693319"/>
          </a:xfrm>
          <a:prstGeom prst="rect">
            <a:avLst/>
          </a:prstGeom>
        </p:spPr>
        <p:txBody>
          <a:bodyPr wrap="square">
            <a:spAutoFit/>
          </a:bodyPr>
          <a:lstStyle/>
          <a:p>
            <a:pPr marL="342900" lvl="0" indent="-342900" algn="just">
              <a:spcAft>
                <a:spcPts val="0"/>
              </a:spcAft>
              <a:buFont typeface="+mj-lt"/>
              <a:buAutoNum type="arabicPeriod"/>
            </a:pPr>
            <a:r>
              <a:rPr lang="fr-FR" dirty="0">
                <a:latin typeface="Times New Roman" panose="02020603050405020304" pitchFamily="18" charset="0"/>
                <a:ea typeface="Times New Roman" panose="02020603050405020304" pitchFamily="18" charset="0"/>
              </a:rPr>
              <a:t>Evolution du statut des collaborations scientifiques S</a:t>
            </a:r>
            <a:r>
              <a:rPr lang="fr-FR" baseline="30000" dirty="0">
                <a:latin typeface="Times New Roman" panose="02020603050405020304" pitchFamily="18" charset="0"/>
                <a:ea typeface="Times New Roman" panose="02020603050405020304" pitchFamily="18" charset="0"/>
              </a:rPr>
              <a:t>3</a:t>
            </a:r>
            <a:r>
              <a:rPr lang="fr-FR" dirty="0">
                <a:latin typeface="Times New Roman" panose="02020603050405020304" pitchFamily="18" charset="0"/>
                <a:ea typeface="Times New Roman" panose="02020603050405020304" pitchFamily="18" charset="0"/>
              </a:rPr>
              <a:t>-LEB et DESIR vers une communauté de basse énergie au GANIL, appelée GANISOL (nom à trouver), structurée autour d’un « conseil de collaboration » commun aux deux installations,</a:t>
            </a:r>
          </a:p>
          <a:p>
            <a:pPr marL="342900" lvl="0" indent="-342900" algn="just">
              <a:spcAft>
                <a:spcPts val="0"/>
              </a:spcAft>
              <a:buFont typeface="+mj-lt"/>
              <a:buAutoNum type="arabicPeriod"/>
            </a:pPr>
            <a:endParaRPr lang="fr-F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fr-FR" dirty="0">
                <a:latin typeface="Times New Roman" panose="02020603050405020304" pitchFamily="18" charset="0"/>
                <a:ea typeface="Times New Roman" panose="02020603050405020304" pitchFamily="18" charset="0"/>
              </a:rPr>
              <a:t>Elaboration d’une stratégie concertée en accord avec les </a:t>
            </a:r>
            <a:r>
              <a:rPr lang="fr-FR" dirty="0">
                <a:latin typeface="Times New Roman" panose="02020603050405020304" pitchFamily="18" charset="0"/>
                <a:ea typeface="Cambria" panose="02040503050406030204" pitchFamily="18" charset="0"/>
              </a:rPr>
              <a:t>opportunités scientifiques et le calendrier de déploiement des installations,</a:t>
            </a:r>
          </a:p>
          <a:p>
            <a:pPr marL="342900" lvl="0" indent="-342900" algn="just">
              <a:spcAft>
                <a:spcPts val="0"/>
              </a:spcAft>
              <a:buFont typeface="+mj-lt"/>
              <a:buAutoNum type="arabicPeriod"/>
            </a:pPr>
            <a:endParaRPr lang="fr-F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fr-FR" dirty="0">
                <a:latin typeface="Times New Roman" panose="02020603050405020304" pitchFamily="18" charset="0"/>
                <a:ea typeface="Times New Roman" panose="02020603050405020304" pitchFamily="18" charset="0"/>
              </a:rPr>
              <a:t>Identification des développements techniques communs et du partage d’instruments dans les deux installations,</a:t>
            </a:r>
          </a:p>
          <a:p>
            <a:pPr marL="342900" lvl="0" indent="-342900" algn="just">
              <a:spcAft>
                <a:spcPts val="0"/>
              </a:spcAft>
              <a:buFont typeface="+mj-lt"/>
              <a:buAutoNum type="arabicPeriod"/>
            </a:pPr>
            <a:endParaRPr lang="fr-FR"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fr-FR" dirty="0">
                <a:latin typeface="Times New Roman" panose="02020603050405020304" pitchFamily="18" charset="0"/>
                <a:ea typeface="Times New Roman" panose="02020603050405020304" pitchFamily="18" charset="0"/>
              </a:rPr>
              <a:t>Préparation de l’exploitation de ces installations avec le GANIL (budget et ressources humaines)</a:t>
            </a:r>
            <a:endParaRPr lang="fr-FR" sz="1800" dirty="0">
              <a:effectLst/>
              <a:latin typeface="Times New Roman" panose="02020603050405020304" pitchFamily="18" charset="0"/>
              <a:ea typeface="Times New Roman" panose="02020603050405020304" pitchFamily="18" charset="0"/>
            </a:endParaRPr>
          </a:p>
        </p:txBody>
      </p:sp>
      <p:sp>
        <p:nvSpPr>
          <p:cNvPr id="10" name="Espace réservé du pied de page 3">
            <a:extLst>
              <a:ext uri="{FF2B5EF4-FFF2-40B4-BE49-F238E27FC236}">
                <a16:creationId xmlns:a16="http://schemas.microsoft.com/office/drawing/2014/main" id="{8058C966-1AE5-CF4D-A1CF-1A2791D3B65B}"/>
              </a:ext>
            </a:extLst>
          </p:cNvPr>
          <p:cNvSpPr>
            <a:spLocks noGrp="1"/>
          </p:cNvSpPr>
          <p:nvPr>
            <p:ph type="ftr" sz="quarter" idx="10"/>
          </p:nvPr>
        </p:nvSpPr>
        <p:spPr>
          <a:xfrm>
            <a:off x="206478" y="6610939"/>
            <a:ext cx="8679425" cy="227013"/>
          </a:xfrm>
        </p:spPr>
        <p:txBody>
          <a:bodyPr/>
          <a:lstStyle/>
          <a:p>
            <a:r>
              <a:rPr lang="fr-FR" dirty="0"/>
              <a:t>S3-DESIR				Copil scientifique						23/02/2021</a:t>
            </a:r>
          </a:p>
        </p:txBody>
      </p:sp>
      <p:sp>
        <p:nvSpPr>
          <p:cNvPr id="4" name="Espace réservé du numéro de diapositive 3">
            <a:extLst>
              <a:ext uri="{FF2B5EF4-FFF2-40B4-BE49-F238E27FC236}">
                <a16:creationId xmlns:a16="http://schemas.microsoft.com/office/drawing/2014/main" id="{FE0284B4-E7ED-074E-9254-154A48D658DF}"/>
              </a:ext>
            </a:extLst>
          </p:cNvPr>
          <p:cNvSpPr>
            <a:spLocks noGrp="1"/>
          </p:cNvSpPr>
          <p:nvPr>
            <p:ph type="sldNum" sz="quarter" idx="11"/>
          </p:nvPr>
        </p:nvSpPr>
        <p:spPr/>
        <p:txBody>
          <a:bodyPr/>
          <a:lstStyle/>
          <a:p>
            <a:fld id="{CD9171C6-7A7D-489F-A583-D5A0675F2B24}" type="slidenum">
              <a:rPr lang="fr-FR" smtClean="0"/>
              <a:t>3</a:t>
            </a:fld>
            <a:endParaRPr lang="fr-FR"/>
          </a:p>
        </p:txBody>
      </p:sp>
    </p:spTree>
    <p:extLst>
      <p:ext uri="{BB962C8B-B14F-4D97-AF65-F5344CB8AC3E}">
        <p14:creationId xmlns:p14="http://schemas.microsoft.com/office/powerpoint/2010/main" val="1060461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E0E31-7587-204B-862A-9287583CAE3F}"/>
              </a:ext>
            </a:extLst>
          </p:cNvPr>
          <p:cNvSpPr/>
          <p:nvPr/>
        </p:nvSpPr>
        <p:spPr>
          <a:xfrm>
            <a:off x="206477" y="983790"/>
            <a:ext cx="8679425" cy="523220"/>
          </a:xfrm>
          <a:prstGeom prst="rect">
            <a:avLst/>
          </a:prstGeom>
        </p:spPr>
        <p:txBody>
          <a:bodyPr wrap="square">
            <a:spAutoFit/>
          </a:bodyPr>
          <a:lstStyle/>
          <a:p>
            <a:pPr algn="ctr">
              <a:spcBef>
                <a:spcPts val="1800"/>
              </a:spcBef>
              <a:spcAft>
                <a:spcPts val="200"/>
              </a:spcAft>
            </a:pPr>
            <a:r>
              <a:rPr lang="fr-FR" sz="2800" b="1" kern="0" dirty="0">
                <a:latin typeface="Cambria" panose="02040503050406030204" pitchFamily="18" charset="0"/>
                <a:ea typeface="Cambria" panose="02040503050406030204" pitchFamily="18" charset="0"/>
                <a:cs typeface="Cambria" panose="02040503050406030204" pitchFamily="18" charset="0"/>
              </a:rPr>
              <a:t>Axe 1 : Collaboration scientifique commune</a:t>
            </a:r>
            <a:endParaRPr lang="fr-FR" sz="2800" b="1" kern="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7" name="Rectangle 6">
            <a:extLst>
              <a:ext uri="{FF2B5EF4-FFF2-40B4-BE49-F238E27FC236}">
                <a16:creationId xmlns:a16="http://schemas.microsoft.com/office/drawing/2014/main" id="{F8BDF475-046B-464A-9E76-97D91B6A0B70}"/>
              </a:ext>
            </a:extLst>
          </p:cNvPr>
          <p:cNvSpPr/>
          <p:nvPr/>
        </p:nvSpPr>
        <p:spPr>
          <a:xfrm>
            <a:off x="0" y="0"/>
            <a:ext cx="6205545" cy="523220"/>
          </a:xfrm>
          <a:prstGeom prst="rect">
            <a:avLst/>
          </a:prstGeom>
        </p:spPr>
        <p:txBody>
          <a:bodyPr wrap="none">
            <a:spAutoFit/>
          </a:bodyPr>
          <a:lstStyle/>
          <a:p>
            <a:r>
              <a:rPr lang="fr-FR" sz="2800" b="1" kern="0" dirty="0">
                <a:latin typeface="Cambria" panose="02040503050406030204" pitchFamily="18" charset="0"/>
                <a:ea typeface="Cambria" panose="02040503050406030204" pitchFamily="18" charset="0"/>
                <a:cs typeface="Cambria" panose="02040503050406030204" pitchFamily="18" charset="0"/>
              </a:rPr>
              <a:t>Physique « Basse Energie » au GANIL</a:t>
            </a:r>
            <a:endParaRPr lang="en-GB" sz="2800" dirty="0"/>
          </a:p>
        </p:txBody>
      </p:sp>
      <p:sp>
        <p:nvSpPr>
          <p:cNvPr id="10" name="Espace réservé du numéro de diapositive 8">
            <a:extLst>
              <a:ext uri="{FF2B5EF4-FFF2-40B4-BE49-F238E27FC236}">
                <a16:creationId xmlns:a16="http://schemas.microsoft.com/office/drawing/2014/main" id="{5FB2F5F7-E8BA-FA41-9E75-0F75460214C0}"/>
              </a:ext>
            </a:extLst>
          </p:cNvPr>
          <p:cNvSpPr txBox="1">
            <a:spLocks/>
          </p:cNvSpPr>
          <p:nvPr/>
        </p:nvSpPr>
        <p:spPr>
          <a:xfrm>
            <a:off x="6296064" y="3046487"/>
            <a:ext cx="2057400" cy="365125"/>
          </a:xfrm>
          <a:prstGeom prst="rect">
            <a:avLst/>
          </a:prstGeom>
        </p:spPr>
        <p:txBody>
          <a:bodyPr/>
          <a:lstStyle>
            <a:defPPr>
              <a:defRPr lang="fr-FR"/>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ED8A4E0E-B9CD-4F9E-AE16-4A99D8BE0DB8}" type="slidenum">
              <a:rPr lang="fr-FR" smtClean="0"/>
              <a:pPr/>
              <a:t>4</a:t>
            </a:fld>
            <a:endParaRPr lang="fr-FR"/>
          </a:p>
        </p:txBody>
      </p:sp>
      <p:pic>
        <p:nvPicPr>
          <p:cNvPr id="12" name="Image 674">
            <a:extLst>
              <a:ext uri="{FF2B5EF4-FFF2-40B4-BE49-F238E27FC236}">
                <a16:creationId xmlns:a16="http://schemas.microsoft.com/office/drawing/2014/main" id="{6989A1B8-1948-4644-8770-E75693FACF78}"/>
              </a:ext>
            </a:extLst>
          </p:cNvPr>
          <p:cNvPicPr>
            <a:picLocks noChangeAspect="1"/>
          </p:cNvPicPr>
          <p:nvPr/>
        </p:nvPicPr>
        <p:blipFill>
          <a:blip r:embed="rId2" cstate="print"/>
          <a:stretch>
            <a:fillRect/>
          </a:stretch>
        </p:blipFill>
        <p:spPr>
          <a:xfrm>
            <a:off x="3760979" y="2200662"/>
            <a:ext cx="868223" cy="550711"/>
          </a:xfrm>
          <a:prstGeom prst="rect">
            <a:avLst/>
          </a:prstGeom>
        </p:spPr>
      </p:pic>
      <p:pic>
        <p:nvPicPr>
          <p:cNvPr id="13" name="Image 673" descr="KULEUVEN_CMYK_LOGO.png">
            <a:extLst>
              <a:ext uri="{FF2B5EF4-FFF2-40B4-BE49-F238E27FC236}">
                <a16:creationId xmlns:a16="http://schemas.microsoft.com/office/drawing/2014/main" id="{B7B69846-DBED-064F-8D6B-A48E1A52C4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53" y="2167854"/>
            <a:ext cx="836239" cy="464648"/>
          </a:xfrm>
          <a:prstGeom prst="rect">
            <a:avLst/>
          </a:prstGeom>
        </p:spPr>
      </p:pic>
      <p:pic>
        <p:nvPicPr>
          <p:cNvPr id="14" name="Picture 7">
            <a:extLst>
              <a:ext uri="{FF2B5EF4-FFF2-40B4-BE49-F238E27FC236}">
                <a16:creationId xmlns:a16="http://schemas.microsoft.com/office/drawing/2014/main" id="{A95C8A81-1297-934D-B316-E099BD2C8985}"/>
              </a:ext>
            </a:extLst>
          </p:cNvPr>
          <p:cNvPicPr>
            <a:picLocks noChangeAspect="1" noChangeArrowheads="1"/>
          </p:cNvPicPr>
          <p:nvPr/>
        </p:nvPicPr>
        <p:blipFill>
          <a:blip r:embed="rId4" cstate="screen"/>
          <a:srcRect/>
          <a:stretch>
            <a:fillRect/>
          </a:stretch>
        </p:blipFill>
        <p:spPr bwMode="auto">
          <a:xfrm>
            <a:off x="2871705" y="2200662"/>
            <a:ext cx="778457" cy="594173"/>
          </a:xfrm>
          <a:prstGeom prst="rect">
            <a:avLst/>
          </a:prstGeom>
          <a:noFill/>
          <a:ln w="9525">
            <a:noFill/>
            <a:miter lim="800000"/>
            <a:headEnd/>
            <a:tailEnd/>
          </a:ln>
        </p:spPr>
      </p:pic>
      <p:pic>
        <p:nvPicPr>
          <p:cNvPr id="15" name="Picture 1">
            <a:extLst>
              <a:ext uri="{FF2B5EF4-FFF2-40B4-BE49-F238E27FC236}">
                <a16:creationId xmlns:a16="http://schemas.microsoft.com/office/drawing/2014/main" id="{FBA41ED3-3E35-A24A-95A7-3FD72CB335D3}"/>
              </a:ext>
            </a:extLst>
          </p:cNvPr>
          <p:cNvPicPr>
            <a:picLocks noChangeAspect="1" noChangeArrowheads="1"/>
          </p:cNvPicPr>
          <p:nvPr/>
        </p:nvPicPr>
        <p:blipFill>
          <a:blip r:embed="rId5" cstate="screen"/>
          <a:srcRect/>
          <a:stretch>
            <a:fillRect/>
          </a:stretch>
        </p:blipFill>
        <p:spPr bwMode="auto">
          <a:xfrm>
            <a:off x="2093100" y="2273339"/>
            <a:ext cx="825470" cy="344466"/>
          </a:xfrm>
          <a:prstGeom prst="rect">
            <a:avLst/>
          </a:prstGeom>
          <a:noFill/>
          <a:ln w="9525">
            <a:noFill/>
            <a:miter lim="800000"/>
            <a:headEnd/>
            <a:tailEnd/>
          </a:ln>
        </p:spPr>
      </p:pic>
      <p:pic>
        <p:nvPicPr>
          <p:cNvPr id="16" name="Picture 17" descr="http://diglin.eu/wp-content/uploads/2013/01/jy_text_500.png">
            <a:extLst>
              <a:ext uri="{FF2B5EF4-FFF2-40B4-BE49-F238E27FC236}">
                <a16:creationId xmlns:a16="http://schemas.microsoft.com/office/drawing/2014/main" id="{52BC129F-5A3C-334D-B799-79B031216164}"/>
              </a:ext>
            </a:extLst>
          </p:cNvPr>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5981227" y="2148560"/>
            <a:ext cx="778457" cy="619781"/>
          </a:xfrm>
          <a:prstGeom prst="rect">
            <a:avLst/>
          </a:prstGeom>
          <a:noFill/>
        </p:spPr>
      </p:pic>
      <p:pic>
        <p:nvPicPr>
          <p:cNvPr id="17" name="Image 4">
            <a:extLst>
              <a:ext uri="{FF2B5EF4-FFF2-40B4-BE49-F238E27FC236}">
                <a16:creationId xmlns:a16="http://schemas.microsoft.com/office/drawing/2014/main" id="{5F56147B-ADB0-2844-B890-12913A3D173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0617" y="2228759"/>
            <a:ext cx="701675"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Image 3">
            <a:extLst>
              <a:ext uri="{FF2B5EF4-FFF2-40B4-BE49-F238E27FC236}">
                <a16:creationId xmlns:a16="http://schemas.microsoft.com/office/drawing/2014/main" id="{53A5BB3A-DBA0-3040-AD33-C6BB27F4020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541" y="2926879"/>
            <a:ext cx="636588"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 descr="C:\Documents and Settings\thomasjc\Bureau\DESIR\EQUIPEX2\Logo\logo-cenbg-petit.gif">
            <a:extLst>
              <a:ext uri="{FF2B5EF4-FFF2-40B4-BE49-F238E27FC236}">
                <a16:creationId xmlns:a16="http://schemas.microsoft.com/office/drawing/2014/main" id="{83A0E59B-2D6E-9243-8E35-1DE3605B2C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5896" y="2983226"/>
            <a:ext cx="849844" cy="32730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0" name="Picture 22" descr="lmu">
            <a:extLst>
              <a:ext uri="{FF2B5EF4-FFF2-40B4-BE49-F238E27FC236}">
                <a16:creationId xmlns:a16="http://schemas.microsoft.com/office/drawing/2014/main" id="{E8DE277C-F991-674B-9E84-BC95FEFF6D0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07530" y="2338155"/>
            <a:ext cx="706437" cy="28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Image 20">
            <a:extLst>
              <a:ext uri="{FF2B5EF4-FFF2-40B4-BE49-F238E27FC236}">
                <a16:creationId xmlns:a16="http://schemas.microsoft.com/office/drawing/2014/main" id="{F4C8EA88-61D5-F14B-A0A5-F0B0ECB59021}"/>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555174" y="2952589"/>
            <a:ext cx="799235" cy="318063"/>
          </a:xfrm>
          <a:prstGeom prst="rect">
            <a:avLst/>
          </a:prstGeom>
          <a:noFill/>
          <a:ln w="9525">
            <a:noFill/>
            <a:miter lim="800000"/>
            <a:headEnd/>
            <a:tailEnd/>
          </a:ln>
        </p:spPr>
      </p:pic>
      <p:pic>
        <p:nvPicPr>
          <p:cNvPr id="22" name="Image 25">
            <a:extLst>
              <a:ext uri="{FF2B5EF4-FFF2-40B4-BE49-F238E27FC236}">
                <a16:creationId xmlns:a16="http://schemas.microsoft.com/office/drawing/2014/main" id="{0AC64F9D-700F-9E4B-B0CE-DA1E65E7955B}"/>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2392896" y="2999001"/>
            <a:ext cx="901506" cy="287215"/>
          </a:xfrm>
          <a:prstGeom prst="rect">
            <a:avLst/>
          </a:prstGeom>
          <a:noFill/>
          <a:ln w="9525">
            <a:noFill/>
            <a:miter lim="800000"/>
            <a:headEnd/>
            <a:tailEnd/>
          </a:ln>
        </p:spPr>
      </p:pic>
      <p:pic>
        <p:nvPicPr>
          <p:cNvPr id="24" name="Image 23">
            <a:extLst>
              <a:ext uri="{FF2B5EF4-FFF2-40B4-BE49-F238E27FC236}">
                <a16:creationId xmlns:a16="http://schemas.microsoft.com/office/drawing/2014/main" id="{3728AEEC-E505-4A48-B1B9-DADFF52B0039}"/>
              </a:ext>
            </a:extLst>
          </p:cNvPr>
          <p:cNvPicPr>
            <a:picLocks noChangeAspect="1"/>
          </p:cNvPicPr>
          <p:nvPr/>
        </p:nvPicPr>
        <p:blipFill>
          <a:blip r:embed="rId13" cstate="print"/>
          <a:stretch>
            <a:fillRect/>
          </a:stretch>
        </p:blipFill>
        <p:spPr>
          <a:xfrm>
            <a:off x="4651898" y="2810028"/>
            <a:ext cx="792088" cy="643271"/>
          </a:xfrm>
          <a:prstGeom prst="rect">
            <a:avLst/>
          </a:prstGeom>
        </p:spPr>
      </p:pic>
      <p:pic>
        <p:nvPicPr>
          <p:cNvPr id="25" name="Image 24">
            <a:extLst>
              <a:ext uri="{FF2B5EF4-FFF2-40B4-BE49-F238E27FC236}">
                <a16:creationId xmlns:a16="http://schemas.microsoft.com/office/drawing/2014/main" id="{4678A7FB-2173-4C46-B925-4CCD2C31D405}"/>
              </a:ext>
            </a:extLst>
          </p:cNvPr>
          <p:cNvPicPr>
            <a:picLocks noChangeAspect="1"/>
          </p:cNvPicPr>
          <p:nvPr/>
        </p:nvPicPr>
        <p:blipFill>
          <a:blip r:embed="rId14" cstate="print"/>
          <a:stretch>
            <a:fillRect/>
          </a:stretch>
        </p:blipFill>
        <p:spPr>
          <a:xfrm>
            <a:off x="5602321" y="2953049"/>
            <a:ext cx="969282" cy="408915"/>
          </a:xfrm>
          <a:prstGeom prst="rect">
            <a:avLst/>
          </a:prstGeom>
        </p:spPr>
      </p:pic>
      <p:pic>
        <p:nvPicPr>
          <p:cNvPr id="26" name="Image 25">
            <a:extLst>
              <a:ext uri="{FF2B5EF4-FFF2-40B4-BE49-F238E27FC236}">
                <a16:creationId xmlns:a16="http://schemas.microsoft.com/office/drawing/2014/main" id="{0B83DE65-A0D6-B747-AB7E-68394B34A4F4}"/>
              </a:ext>
            </a:extLst>
          </p:cNvPr>
          <p:cNvPicPr>
            <a:picLocks noChangeAspect="1"/>
          </p:cNvPicPr>
          <p:nvPr/>
        </p:nvPicPr>
        <p:blipFill>
          <a:blip r:embed="rId15" cstate="print"/>
          <a:stretch>
            <a:fillRect/>
          </a:stretch>
        </p:blipFill>
        <p:spPr>
          <a:xfrm>
            <a:off x="8350132" y="2179265"/>
            <a:ext cx="535770" cy="535770"/>
          </a:xfrm>
          <a:prstGeom prst="rect">
            <a:avLst/>
          </a:prstGeom>
        </p:spPr>
      </p:pic>
      <p:pic>
        <p:nvPicPr>
          <p:cNvPr id="27" name="Picture 2">
            <a:extLst>
              <a:ext uri="{FF2B5EF4-FFF2-40B4-BE49-F238E27FC236}">
                <a16:creationId xmlns:a16="http://schemas.microsoft.com/office/drawing/2014/main" id="{353E6873-FE53-1F46-BBD0-16B537E190C0}"/>
              </a:ext>
            </a:extLst>
          </p:cNvPr>
          <p:cNvPicPr>
            <a:picLocks noChangeAspect="1" noChangeArrowheads="1"/>
          </p:cNvPicPr>
          <p:nvPr/>
        </p:nvPicPr>
        <p:blipFill>
          <a:blip r:embed="rId16" cstate="print"/>
          <a:srcRect l="27405" t="23520" r="67398" b="66400"/>
          <a:stretch>
            <a:fillRect/>
          </a:stretch>
        </p:blipFill>
        <p:spPr bwMode="auto">
          <a:xfrm>
            <a:off x="8439488" y="2865184"/>
            <a:ext cx="360040" cy="392771"/>
          </a:xfrm>
          <a:prstGeom prst="rect">
            <a:avLst/>
          </a:prstGeom>
          <a:noFill/>
          <a:ln w="9525">
            <a:noFill/>
            <a:miter lim="800000"/>
            <a:headEnd/>
            <a:tailEnd/>
          </a:ln>
        </p:spPr>
      </p:pic>
      <p:pic>
        <p:nvPicPr>
          <p:cNvPr id="28" name="Image 27">
            <a:extLst>
              <a:ext uri="{FF2B5EF4-FFF2-40B4-BE49-F238E27FC236}">
                <a16:creationId xmlns:a16="http://schemas.microsoft.com/office/drawing/2014/main" id="{9EF1EAD4-4066-D848-BBBD-C4BC53C937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19114" y="2694684"/>
            <a:ext cx="720374" cy="773489"/>
          </a:xfrm>
          <a:prstGeom prst="rect">
            <a:avLst/>
          </a:prstGeom>
        </p:spPr>
      </p:pic>
      <p:pic>
        <p:nvPicPr>
          <p:cNvPr id="29" name="Picture 7" descr="part6">
            <a:extLst>
              <a:ext uri="{FF2B5EF4-FFF2-40B4-BE49-F238E27FC236}">
                <a16:creationId xmlns:a16="http://schemas.microsoft.com/office/drawing/2014/main" id="{4454BB87-DD14-8541-8B3A-8784058EE398}"/>
              </a:ext>
            </a:extLst>
          </p:cNvPr>
          <p:cNvPicPr>
            <a:picLocks noChangeAspect="1" noChangeArrowheads="1"/>
          </p:cNvPicPr>
          <p:nvPr/>
        </p:nvPicPr>
        <p:blipFill>
          <a:blip r:embed="rId18" cstate="screen"/>
          <a:srcRect/>
          <a:stretch>
            <a:fillRect/>
          </a:stretch>
        </p:blipFill>
        <p:spPr bwMode="auto">
          <a:xfrm>
            <a:off x="6716530" y="2865184"/>
            <a:ext cx="1025852" cy="391802"/>
          </a:xfrm>
          <a:prstGeom prst="rect">
            <a:avLst/>
          </a:prstGeom>
          <a:noFill/>
          <a:ln w="9525">
            <a:noFill/>
            <a:miter lim="800000"/>
            <a:headEnd/>
            <a:tailEnd/>
          </a:ln>
        </p:spPr>
      </p:pic>
      <p:pic>
        <p:nvPicPr>
          <p:cNvPr id="30" name="Image 29">
            <a:extLst>
              <a:ext uri="{FF2B5EF4-FFF2-40B4-BE49-F238E27FC236}">
                <a16:creationId xmlns:a16="http://schemas.microsoft.com/office/drawing/2014/main" id="{BB48ED84-76B8-8E4F-BDD3-C44DC43DC97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33843" y="2345424"/>
            <a:ext cx="1247384" cy="281656"/>
          </a:xfrm>
          <a:prstGeom prst="rect">
            <a:avLst/>
          </a:prstGeom>
        </p:spPr>
      </p:pic>
      <p:sp>
        <p:nvSpPr>
          <p:cNvPr id="4" name="Rectangle 3">
            <a:extLst>
              <a:ext uri="{FF2B5EF4-FFF2-40B4-BE49-F238E27FC236}">
                <a16:creationId xmlns:a16="http://schemas.microsoft.com/office/drawing/2014/main" id="{01DB304D-8D9F-B44F-AA15-154895629E6D}"/>
              </a:ext>
            </a:extLst>
          </p:cNvPr>
          <p:cNvSpPr/>
          <p:nvPr/>
        </p:nvSpPr>
        <p:spPr>
          <a:xfrm>
            <a:off x="71227" y="3834495"/>
            <a:ext cx="9027459" cy="2585323"/>
          </a:xfrm>
          <a:prstGeom prst="rect">
            <a:avLst/>
          </a:prstGeom>
        </p:spPr>
        <p:txBody>
          <a:bodyPr wrap="square">
            <a:spAutoFit/>
          </a:bodyPr>
          <a:lstStyle/>
          <a:p>
            <a:pPr algn="just"/>
            <a:r>
              <a:rPr lang="fr-FR" i="1" dirty="0">
                <a:latin typeface="+mj-lt"/>
              </a:rPr>
              <a:t>19 Laboratoires internationaux dont 6 laboratoires français</a:t>
            </a:r>
          </a:p>
          <a:p>
            <a:pPr algn="just"/>
            <a:endParaRPr lang="fr-FR" i="1" dirty="0">
              <a:latin typeface="+mj-lt"/>
            </a:endParaRPr>
          </a:p>
          <a:p>
            <a:pPr algn="just"/>
            <a:r>
              <a:rPr lang="fr-FR" i="1" dirty="0">
                <a:latin typeface="+mj-lt"/>
              </a:rPr>
              <a:t>CR Conseil Scientifique IN2P3 2018 </a:t>
            </a:r>
            <a:endParaRPr lang="fr-FR" b="1" i="1" dirty="0">
              <a:latin typeface="+mj-lt"/>
            </a:endParaRPr>
          </a:p>
          <a:p>
            <a:pPr algn="just"/>
            <a:r>
              <a:rPr lang="fr-FR" b="1" i="1" dirty="0">
                <a:latin typeface="+mj-lt"/>
              </a:rPr>
              <a:t>En France, environ 50 chercheurs et enseignants-chercheurs permanents </a:t>
            </a:r>
            <a:r>
              <a:rPr lang="fr-FR" b="1" i="1" dirty="0" err="1">
                <a:latin typeface="+mj-lt"/>
              </a:rPr>
              <a:t>émargent</a:t>
            </a:r>
            <a:r>
              <a:rPr lang="fr-FR" b="1" i="1" dirty="0">
                <a:latin typeface="+mj-lt"/>
              </a:rPr>
              <a:t> dans ce domaine</a:t>
            </a:r>
            <a:r>
              <a:rPr lang="fr-FR" i="1" dirty="0">
                <a:latin typeface="+mj-lt"/>
              </a:rPr>
              <a:t>. En termes d’implication, on compte une cinquantaine d’ETP (</a:t>
            </a:r>
            <a:r>
              <a:rPr lang="fr-FR" i="1" dirty="0" err="1">
                <a:latin typeface="+mj-lt"/>
              </a:rPr>
              <a:t>équivalent</a:t>
            </a:r>
            <a:r>
              <a:rPr lang="fr-FR" i="1" dirty="0">
                <a:latin typeface="+mj-lt"/>
              </a:rPr>
              <a:t> temps- plein), doctorants et post-doctorants inclus, </a:t>
            </a:r>
            <a:r>
              <a:rPr lang="fr-FR" i="1" dirty="0" err="1">
                <a:latin typeface="+mj-lt"/>
              </a:rPr>
              <a:t>répartis</a:t>
            </a:r>
            <a:r>
              <a:rPr lang="fr-FR" i="1" dirty="0">
                <a:latin typeface="+mj-lt"/>
              </a:rPr>
              <a:t> dans 7 laboratoires de l’IN2P3 : le CENBG (Bordeaux), le GANIL (Caen), l’</a:t>
            </a:r>
            <a:r>
              <a:rPr lang="fr-FR" i="1" dirty="0" err="1">
                <a:latin typeface="+mj-lt"/>
              </a:rPr>
              <a:t>IJCLab</a:t>
            </a:r>
            <a:r>
              <a:rPr lang="fr-FR" i="1" dirty="0">
                <a:latin typeface="+mj-lt"/>
              </a:rPr>
              <a:t> (Orsay), l’IPHC (Strasbourg), le LPC (Caen), le LPSC (Grenoble) et </a:t>
            </a:r>
            <a:r>
              <a:rPr lang="fr-FR" i="1" dirty="0" err="1">
                <a:latin typeface="+mj-lt"/>
              </a:rPr>
              <a:t>Subatech</a:t>
            </a:r>
            <a:r>
              <a:rPr lang="fr-FR" i="1" dirty="0">
                <a:latin typeface="+mj-lt"/>
              </a:rPr>
              <a:t> (Nantes) </a:t>
            </a:r>
          </a:p>
          <a:p>
            <a:pPr algn="just"/>
            <a:r>
              <a:rPr lang="fr-FR" i="1" dirty="0">
                <a:latin typeface="+mj-lt"/>
              </a:rPr>
              <a:t>+ IRFU (Saclay)</a:t>
            </a:r>
          </a:p>
        </p:txBody>
      </p:sp>
      <p:sp>
        <p:nvSpPr>
          <p:cNvPr id="31" name="Espace réservé du pied de page 3">
            <a:extLst>
              <a:ext uri="{FF2B5EF4-FFF2-40B4-BE49-F238E27FC236}">
                <a16:creationId xmlns:a16="http://schemas.microsoft.com/office/drawing/2014/main" id="{627C85F3-8A21-CB48-8A4F-031F4EB0E923}"/>
              </a:ext>
            </a:extLst>
          </p:cNvPr>
          <p:cNvSpPr>
            <a:spLocks noGrp="1"/>
          </p:cNvSpPr>
          <p:nvPr>
            <p:ph type="ftr" sz="quarter" idx="10"/>
          </p:nvPr>
        </p:nvSpPr>
        <p:spPr>
          <a:xfrm>
            <a:off x="206478" y="6610939"/>
            <a:ext cx="8679425" cy="227013"/>
          </a:xfrm>
        </p:spPr>
        <p:txBody>
          <a:bodyPr/>
          <a:lstStyle/>
          <a:p>
            <a:r>
              <a:rPr lang="fr-FR" dirty="0"/>
              <a:t>S3-DESIR				Copil scientifique						23/02/2021</a:t>
            </a:r>
          </a:p>
        </p:txBody>
      </p:sp>
      <p:sp>
        <p:nvSpPr>
          <p:cNvPr id="5" name="Espace réservé du numéro de diapositive 4">
            <a:extLst>
              <a:ext uri="{FF2B5EF4-FFF2-40B4-BE49-F238E27FC236}">
                <a16:creationId xmlns:a16="http://schemas.microsoft.com/office/drawing/2014/main" id="{31CE8038-C6FC-DC41-A848-E8D741AF1AFF}"/>
              </a:ext>
            </a:extLst>
          </p:cNvPr>
          <p:cNvSpPr>
            <a:spLocks noGrp="1"/>
          </p:cNvSpPr>
          <p:nvPr>
            <p:ph type="sldNum" sz="quarter" idx="11"/>
          </p:nvPr>
        </p:nvSpPr>
        <p:spPr/>
        <p:txBody>
          <a:bodyPr/>
          <a:lstStyle/>
          <a:p>
            <a:fld id="{CD9171C6-7A7D-489F-A583-D5A0675F2B24}" type="slidenum">
              <a:rPr lang="fr-FR" smtClean="0"/>
              <a:t>4</a:t>
            </a:fld>
            <a:endParaRPr lang="fr-FR"/>
          </a:p>
        </p:txBody>
      </p:sp>
      <p:pic>
        <p:nvPicPr>
          <p:cNvPr id="1026" name="Picture 2" descr="Résultat de recherche d'images pour &quot;IJCLab&quot;">
            <a:extLst>
              <a:ext uri="{FF2B5EF4-FFF2-40B4-BE49-F238E27FC236}">
                <a16:creationId xmlns:a16="http://schemas.microsoft.com/office/drawing/2014/main" id="{DD85B00E-C63F-DE49-AF4A-5C53A5A46B8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09264" y="2034062"/>
            <a:ext cx="883909" cy="88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4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E0E31-7587-204B-862A-9287583CAE3F}"/>
              </a:ext>
            </a:extLst>
          </p:cNvPr>
          <p:cNvSpPr/>
          <p:nvPr/>
        </p:nvSpPr>
        <p:spPr>
          <a:xfrm>
            <a:off x="206477" y="983790"/>
            <a:ext cx="8679425" cy="523220"/>
          </a:xfrm>
          <a:prstGeom prst="rect">
            <a:avLst/>
          </a:prstGeom>
        </p:spPr>
        <p:txBody>
          <a:bodyPr wrap="square">
            <a:spAutoFit/>
          </a:bodyPr>
          <a:lstStyle/>
          <a:p>
            <a:pPr algn="ctr">
              <a:spcBef>
                <a:spcPts val="1800"/>
              </a:spcBef>
              <a:spcAft>
                <a:spcPts val="200"/>
              </a:spcAft>
            </a:pPr>
            <a:r>
              <a:rPr lang="fr-FR" sz="2800" b="1" kern="0" dirty="0">
                <a:latin typeface="Cambria" panose="02040503050406030204" pitchFamily="18" charset="0"/>
                <a:ea typeface="Cambria" panose="02040503050406030204" pitchFamily="18" charset="0"/>
                <a:cs typeface="Cambria" panose="02040503050406030204" pitchFamily="18" charset="0"/>
              </a:rPr>
              <a:t>Axe 1 : Collaboration scientifique commune</a:t>
            </a:r>
            <a:endParaRPr lang="fr-FR" sz="2800" b="1" kern="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7" name="Rectangle 6">
            <a:extLst>
              <a:ext uri="{FF2B5EF4-FFF2-40B4-BE49-F238E27FC236}">
                <a16:creationId xmlns:a16="http://schemas.microsoft.com/office/drawing/2014/main" id="{F8BDF475-046B-464A-9E76-97D91B6A0B70}"/>
              </a:ext>
            </a:extLst>
          </p:cNvPr>
          <p:cNvSpPr/>
          <p:nvPr/>
        </p:nvSpPr>
        <p:spPr>
          <a:xfrm>
            <a:off x="0" y="0"/>
            <a:ext cx="6205545" cy="523220"/>
          </a:xfrm>
          <a:prstGeom prst="rect">
            <a:avLst/>
          </a:prstGeom>
        </p:spPr>
        <p:txBody>
          <a:bodyPr wrap="none">
            <a:spAutoFit/>
          </a:bodyPr>
          <a:lstStyle/>
          <a:p>
            <a:r>
              <a:rPr lang="fr-FR" sz="2800" b="1" kern="0" dirty="0">
                <a:latin typeface="Cambria" panose="02040503050406030204" pitchFamily="18" charset="0"/>
                <a:ea typeface="Cambria" panose="02040503050406030204" pitchFamily="18" charset="0"/>
                <a:cs typeface="Cambria" panose="02040503050406030204" pitchFamily="18" charset="0"/>
              </a:rPr>
              <a:t>Physique « Basse Energie » au GANIL</a:t>
            </a:r>
            <a:endParaRPr lang="en-GB" sz="2800" dirty="0"/>
          </a:p>
        </p:txBody>
      </p:sp>
      <p:sp>
        <p:nvSpPr>
          <p:cNvPr id="5" name="Rectangle 4">
            <a:extLst>
              <a:ext uri="{FF2B5EF4-FFF2-40B4-BE49-F238E27FC236}">
                <a16:creationId xmlns:a16="http://schemas.microsoft.com/office/drawing/2014/main" id="{90123185-3334-3B42-8B87-55D2DFD5C5FD}"/>
              </a:ext>
            </a:extLst>
          </p:cNvPr>
          <p:cNvSpPr/>
          <p:nvPr/>
        </p:nvSpPr>
        <p:spPr>
          <a:xfrm>
            <a:off x="77427" y="1933830"/>
            <a:ext cx="8937523" cy="3970318"/>
          </a:xfrm>
          <a:prstGeom prst="rect">
            <a:avLst/>
          </a:prstGeom>
        </p:spPr>
        <p:txBody>
          <a:bodyPr wrap="square">
            <a:spAutoFit/>
          </a:bodyPr>
          <a:lstStyle/>
          <a:p>
            <a:pPr algn="just">
              <a:spcAft>
                <a:spcPts val="0"/>
              </a:spcAft>
            </a:pPr>
            <a:r>
              <a:rPr lang="fr-FR" dirty="0">
                <a:latin typeface="Times New Roman" panose="02020603050405020304" pitchFamily="18" charset="0"/>
                <a:ea typeface="Times New Roman" panose="02020603050405020304" pitchFamily="18" charset="0"/>
              </a:rPr>
              <a:t>Faire évoluer le statut des collaborations en une seule entité : </a:t>
            </a:r>
            <a:r>
              <a:rPr lang="fr-FR" b="1" dirty="0">
                <a:latin typeface="Times New Roman" panose="02020603050405020304" pitchFamily="18" charset="0"/>
                <a:ea typeface="Times New Roman" panose="02020603050405020304" pitchFamily="18" charset="0"/>
              </a:rPr>
              <a:t>communauté de basse énergie au GANIL</a:t>
            </a:r>
            <a:r>
              <a:rPr lang="fr-FR" dirty="0">
                <a:latin typeface="Times New Roman" panose="02020603050405020304" pitchFamily="18" charset="0"/>
                <a:ea typeface="Times New Roman" panose="02020603050405020304" pitchFamily="18" charset="0"/>
              </a:rPr>
              <a:t>, appelée GANISOL (nom à trouver). Cette communauté sera structurée au moyen d’un « conseil de collaboration », qui aura pour objectif :</a:t>
            </a:r>
          </a:p>
          <a:p>
            <a:pPr algn="just">
              <a:spcAft>
                <a:spcPts val="0"/>
              </a:spcAft>
            </a:pPr>
            <a:endParaRPr lang="fr-FR" dirty="0">
              <a:latin typeface="Times New Roman" panose="02020603050405020304" pitchFamily="18" charset="0"/>
              <a:ea typeface="Times New Roman" panose="02020603050405020304" pitchFamily="18" charset="0"/>
            </a:endParaRPr>
          </a:p>
          <a:p>
            <a:pPr marL="342900" lvl="0" indent="-342900" algn="just">
              <a:spcAft>
                <a:spcPts val="0"/>
              </a:spcAft>
              <a:buFont typeface="Wingdings" pitchFamily="2" charset="2"/>
              <a:buChar char="Ø"/>
            </a:pPr>
            <a:r>
              <a:rPr lang="fr-FR" b="1" dirty="0">
                <a:latin typeface="Times New Roman" panose="02020603050405020304" pitchFamily="18" charset="0"/>
                <a:ea typeface="Cambria" panose="02040503050406030204" pitchFamily="18" charset="0"/>
              </a:rPr>
              <a:t>Animer la vie scientifique </a:t>
            </a:r>
            <a:r>
              <a:rPr lang="fr-FR" dirty="0">
                <a:latin typeface="Times New Roman" panose="02020603050405020304" pitchFamily="18" charset="0"/>
                <a:ea typeface="Cambria" panose="02040503050406030204" pitchFamily="18" charset="0"/>
              </a:rPr>
              <a:t>(organiser des rencontres de collaboration et favoriser les échanges sur les programmes de physique),</a:t>
            </a:r>
          </a:p>
          <a:p>
            <a:pPr marL="342900" lvl="0" indent="-342900" algn="just">
              <a:spcAft>
                <a:spcPts val="0"/>
              </a:spcAft>
              <a:buFont typeface="Wingdings" pitchFamily="2" charset="2"/>
              <a:buChar char="Ø"/>
            </a:pPr>
            <a:r>
              <a:rPr lang="fr-FR" b="1" dirty="0">
                <a:latin typeface="Times New Roman" panose="02020603050405020304" pitchFamily="18" charset="0"/>
                <a:ea typeface="Cambria" panose="02040503050406030204" pitchFamily="18" charset="0"/>
              </a:rPr>
              <a:t>Organiser la cohérence des développements techniques</a:t>
            </a:r>
            <a:r>
              <a:rPr lang="fr-FR" dirty="0">
                <a:latin typeface="Times New Roman" panose="02020603050405020304" pitchFamily="18" charset="0"/>
                <a:ea typeface="Cambria" panose="02040503050406030204" pitchFamily="18" charset="0"/>
              </a:rPr>
              <a:t>,</a:t>
            </a:r>
          </a:p>
          <a:p>
            <a:pPr marL="342900" lvl="0" indent="-342900" algn="just">
              <a:spcAft>
                <a:spcPts val="0"/>
              </a:spcAft>
              <a:buFont typeface="Wingdings" pitchFamily="2" charset="2"/>
              <a:buChar char="Ø"/>
            </a:pPr>
            <a:r>
              <a:rPr lang="fr-FR" b="1" dirty="0">
                <a:latin typeface="Times New Roman" panose="02020603050405020304" pitchFamily="18" charset="0"/>
                <a:ea typeface="Cambria" panose="02040503050406030204" pitchFamily="18" charset="0"/>
              </a:rPr>
              <a:t>Proposer une stratégie de développement de faisceaux </a:t>
            </a:r>
            <a:r>
              <a:rPr lang="fr-FR" dirty="0">
                <a:latin typeface="Times New Roman" panose="02020603050405020304" pitchFamily="18" charset="0"/>
                <a:ea typeface="Cambria" panose="02040503050406030204" pitchFamily="18" charset="0"/>
              </a:rPr>
              <a:t>pour S</a:t>
            </a:r>
            <a:r>
              <a:rPr lang="fr-FR" baseline="30000" dirty="0">
                <a:latin typeface="Times New Roman" panose="02020603050405020304" pitchFamily="18" charset="0"/>
                <a:ea typeface="Cambria" panose="02040503050406030204" pitchFamily="18" charset="0"/>
              </a:rPr>
              <a:t>3</a:t>
            </a:r>
            <a:r>
              <a:rPr lang="fr-FR" dirty="0">
                <a:latin typeface="Times New Roman" panose="02020603050405020304" pitchFamily="18" charset="0"/>
                <a:ea typeface="Cambria" panose="02040503050406030204" pitchFamily="18" charset="0"/>
              </a:rPr>
              <a:t>-LEB et DESIR,</a:t>
            </a:r>
          </a:p>
          <a:p>
            <a:pPr marL="342900" lvl="0" indent="-342900" algn="just">
              <a:spcAft>
                <a:spcPts val="0"/>
              </a:spcAft>
              <a:buFont typeface="Wingdings" pitchFamily="2" charset="2"/>
              <a:buChar char="Ø"/>
            </a:pPr>
            <a:r>
              <a:rPr lang="fr-FR" b="1" dirty="0">
                <a:latin typeface="Times New Roman" panose="02020603050405020304" pitchFamily="18" charset="0"/>
                <a:ea typeface="Cambria" panose="02040503050406030204" pitchFamily="18" charset="0"/>
              </a:rPr>
              <a:t>Proposer des campagnes d’expériences </a:t>
            </a:r>
            <a:r>
              <a:rPr lang="fr-FR" dirty="0">
                <a:latin typeface="Times New Roman" panose="02020603050405020304" pitchFamily="18" charset="0"/>
                <a:ea typeface="Cambria" panose="02040503050406030204" pitchFamily="18" charset="0"/>
              </a:rPr>
              <a:t>à travers l’organisation de </a:t>
            </a:r>
            <a:r>
              <a:rPr lang="fr-FR" dirty="0" err="1">
                <a:latin typeface="Times New Roman" panose="02020603050405020304" pitchFamily="18" charset="0"/>
                <a:ea typeface="Cambria" panose="02040503050406030204" pitchFamily="18" charset="0"/>
              </a:rPr>
              <a:t>pre</a:t>
            </a:r>
            <a:r>
              <a:rPr lang="fr-FR" dirty="0">
                <a:latin typeface="Times New Roman" panose="02020603050405020304" pitchFamily="18" charset="0"/>
                <a:ea typeface="Cambria" panose="02040503050406030204" pitchFamily="18" charset="0"/>
              </a:rPr>
              <a:t>-PAC. </a:t>
            </a:r>
          </a:p>
          <a:p>
            <a:pPr algn="just">
              <a:spcAft>
                <a:spcPts val="0"/>
              </a:spcAft>
            </a:pPr>
            <a:r>
              <a:rPr lang="fr-FR" dirty="0">
                <a:latin typeface="Times New Roman" panose="02020603050405020304" pitchFamily="18" charset="0"/>
                <a:ea typeface="Times New Roman" panose="02020603050405020304" pitchFamily="18" charset="0"/>
              </a:rPr>
              <a:t> </a:t>
            </a:r>
          </a:p>
          <a:p>
            <a:pPr algn="just">
              <a:spcAft>
                <a:spcPts val="0"/>
              </a:spcAft>
            </a:pPr>
            <a:r>
              <a:rPr lang="fr-FR" dirty="0">
                <a:latin typeface="Times New Roman" panose="02020603050405020304" pitchFamily="18" charset="0"/>
                <a:ea typeface="Times New Roman" panose="02020603050405020304" pitchFamily="18" charset="0"/>
              </a:rPr>
              <a:t>Cette évolution ne change pas le pilotage et l’organisation des projets de construction des installations S</a:t>
            </a:r>
            <a:r>
              <a:rPr lang="fr-FR" baseline="30000" dirty="0">
                <a:latin typeface="Times New Roman" panose="02020603050405020304" pitchFamily="18" charset="0"/>
                <a:ea typeface="Times New Roman" panose="02020603050405020304" pitchFamily="18" charset="0"/>
              </a:rPr>
              <a:t>3</a:t>
            </a:r>
            <a:r>
              <a:rPr lang="fr-FR" dirty="0">
                <a:latin typeface="Times New Roman" panose="02020603050405020304" pitchFamily="18" charset="0"/>
                <a:ea typeface="Times New Roman" panose="02020603050405020304" pitchFamily="18" charset="0"/>
              </a:rPr>
              <a:t> et DESIR. Les responsables scientifiques des deux projets devront veiller à ce que les solutions techniques mises en œuvre soient en accord avec la stratégie scientifique commune développée dans la section suivante.</a:t>
            </a:r>
            <a:endParaRPr lang="fr-FR" sz="1800" dirty="0">
              <a:effectLst/>
              <a:latin typeface="Times New Roman" panose="02020603050405020304" pitchFamily="18" charset="0"/>
              <a:ea typeface="Times New Roman" panose="02020603050405020304" pitchFamily="18" charset="0"/>
            </a:endParaRPr>
          </a:p>
        </p:txBody>
      </p:sp>
      <p:sp>
        <p:nvSpPr>
          <p:cNvPr id="6" name="Espace réservé du pied de page 3">
            <a:extLst>
              <a:ext uri="{FF2B5EF4-FFF2-40B4-BE49-F238E27FC236}">
                <a16:creationId xmlns:a16="http://schemas.microsoft.com/office/drawing/2014/main" id="{E7DC0D1D-F2D1-5E40-AAEC-80206FA162B2}"/>
              </a:ext>
            </a:extLst>
          </p:cNvPr>
          <p:cNvSpPr>
            <a:spLocks noGrp="1"/>
          </p:cNvSpPr>
          <p:nvPr>
            <p:ph type="ftr" sz="quarter" idx="10"/>
          </p:nvPr>
        </p:nvSpPr>
        <p:spPr>
          <a:xfrm>
            <a:off x="206478" y="6610939"/>
            <a:ext cx="8679425" cy="227013"/>
          </a:xfrm>
        </p:spPr>
        <p:txBody>
          <a:bodyPr/>
          <a:lstStyle/>
          <a:p>
            <a:r>
              <a:rPr lang="fr-FR" dirty="0"/>
              <a:t>S3-DESIR				Copil scientifique						23/02/2021</a:t>
            </a:r>
          </a:p>
        </p:txBody>
      </p:sp>
      <p:sp>
        <p:nvSpPr>
          <p:cNvPr id="4" name="Espace réservé du numéro de diapositive 3">
            <a:extLst>
              <a:ext uri="{FF2B5EF4-FFF2-40B4-BE49-F238E27FC236}">
                <a16:creationId xmlns:a16="http://schemas.microsoft.com/office/drawing/2014/main" id="{B7700414-3CF3-4E43-A84F-64924540FC41}"/>
              </a:ext>
            </a:extLst>
          </p:cNvPr>
          <p:cNvSpPr>
            <a:spLocks noGrp="1"/>
          </p:cNvSpPr>
          <p:nvPr>
            <p:ph type="sldNum" sz="quarter" idx="11"/>
          </p:nvPr>
        </p:nvSpPr>
        <p:spPr/>
        <p:txBody>
          <a:bodyPr/>
          <a:lstStyle/>
          <a:p>
            <a:fld id="{CD9171C6-7A7D-489F-A583-D5A0675F2B24}" type="slidenum">
              <a:rPr lang="fr-FR" smtClean="0"/>
              <a:t>5</a:t>
            </a:fld>
            <a:endParaRPr lang="fr-FR"/>
          </a:p>
        </p:txBody>
      </p:sp>
    </p:spTree>
    <p:extLst>
      <p:ext uri="{BB962C8B-B14F-4D97-AF65-F5344CB8AC3E}">
        <p14:creationId xmlns:p14="http://schemas.microsoft.com/office/powerpoint/2010/main" val="70565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E0E31-7587-204B-862A-9287583CAE3F}"/>
              </a:ext>
            </a:extLst>
          </p:cNvPr>
          <p:cNvSpPr/>
          <p:nvPr/>
        </p:nvSpPr>
        <p:spPr>
          <a:xfrm>
            <a:off x="206477" y="741168"/>
            <a:ext cx="8679425" cy="523220"/>
          </a:xfrm>
          <a:prstGeom prst="rect">
            <a:avLst/>
          </a:prstGeom>
        </p:spPr>
        <p:txBody>
          <a:bodyPr wrap="square">
            <a:spAutoFit/>
          </a:bodyPr>
          <a:lstStyle/>
          <a:p>
            <a:pPr algn="ctr">
              <a:spcBef>
                <a:spcPts val="1800"/>
              </a:spcBef>
              <a:spcAft>
                <a:spcPts val="200"/>
              </a:spcAft>
            </a:pPr>
            <a:r>
              <a:rPr lang="fr-FR" sz="2800" b="1" kern="0" dirty="0">
                <a:latin typeface="Cambria" panose="02040503050406030204" pitchFamily="18" charset="0"/>
                <a:ea typeface="Cambria" panose="02040503050406030204" pitchFamily="18" charset="0"/>
                <a:cs typeface="Cambria" panose="02040503050406030204" pitchFamily="18" charset="0"/>
              </a:rPr>
              <a:t>Axe 2 : Stratégie scientifique commune</a:t>
            </a:r>
            <a:endParaRPr lang="fr-FR" sz="2800" b="1" kern="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7" name="Rectangle 6">
            <a:extLst>
              <a:ext uri="{FF2B5EF4-FFF2-40B4-BE49-F238E27FC236}">
                <a16:creationId xmlns:a16="http://schemas.microsoft.com/office/drawing/2014/main" id="{F8BDF475-046B-464A-9E76-97D91B6A0B70}"/>
              </a:ext>
            </a:extLst>
          </p:cNvPr>
          <p:cNvSpPr/>
          <p:nvPr/>
        </p:nvSpPr>
        <p:spPr>
          <a:xfrm>
            <a:off x="0" y="0"/>
            <a:ext cx="6205545" cy="523220"/>
          </a:xfrm>
          <a:prstGeom prst="rect">
            <a:avLst/>
          </a:prstGeom>
        </p:spPr>
        <p:txBody>
          <a:bodyPr wrap="none">
            <a:spAutoFit/>
          </a:bodyPr>
          <a:lstStyle/>
          <a:p>
            <a:r>
              <a:rPr lang="fr-FR" sz="2800" b="1" kern="0" dirty="0">
                <a:latin typeface="Cambria" panose="02040503050406030204" pitchFamily="18" charset="0"/>
                <a:ea typeface="Cambria" panose="02040503050406030204" pitchFamily="18" charset="0"/>
                <a:cs typeface="Cambria" panose="02040503050406030204" pitchFamily="18" charset="0"/>
              </a:rPr>
              <a:t>Physique « Basse Energie » au GANIL</a:t>
            </a:r>
            <a:endParaRPr lang="en-GB" sz="2800" dirty="0"/>
          </a:p>
        </p:txBody>
      </p:sp>
      <p:sp>
        <p:nvSpPr>
          <p:cNvPr id="4" name="Rectangle 3">
            <a:extLst>
              <a:ext uri="{FF2B5EF4-FFF2-40B4-BE49-F238E27FC236}">
                <a16:creationId xmlns:a16="http://schemas.microsoft.com/office/drawing/2014/main" id="{A7C87E2E-3AD5-0340-A91D-9C40561DA0FE}"/>
              </a:ext>
            </a:extLst>
          </p:cNvPr>
          <p:cNvSpPr/>
          <p:nvPr/>
        </p:nvSpPr>
        <p:spPr>
          <a:xfrm>
            <a:off x="206477" y="1407011"/>
            <a:ext cx="8679425" cy="4985980"/>
          </a:xfrm>
          <a:prstGeom prst="rect">
            <a:avLst/>
          </a:prstGeom>
        </p:spPr>
        <p:txBody>
          <a:bodyPr wrap="square">
            <a:spAutoFit/>
          </a:bodyPr>
          <a:lstStyle/>
          <a:p>
            <a:pPr marL="285750" indent="-285750">
              <a:spcAft>
                <a:spcPts val="0"/>
              </a:spcAft>
              <a:buFont typeface="Wingdings" pitchFamily="2" charset="2"/>
              <a:buChar char="Ø"/>
            </a:pPr>
            <a:r>
              <a:rPr lang="fr-FR" dirty="0">
                <a:latin typeface="Times New Roman" panose="02020603050405020304" pitchFamily="18" charset="0"/>
                <a:ea typeface="Cambria" panose="02040503050406030204" pitchFamily="18" charset="0"/>
                <a:cs typeface="Times New Roman" panose="02020603050405020304" pitchFamily="18" charset="0"/>
              </a:rPr>
              <a:t> </a:t>
            </a:r>
            <a:r>
              <a:rPr lang="fr-FR" b="1" dirty="0">
                <a:latin typeface="Times New Roman" panose="02020603050405020304" pitchFamily="18" charset="0"/>
                <a:ea typeface="Cambria" panose="02040503050406030204" pitchFamily="18" charset="0"/>
                <a:cs typeface="Times New Roman" panose="02020603050405020304" pitchFamily="18" charset="0"/>
              </a:rPr>
              <a:t>Phase 1 (2023 - ): Cellule à gaz REGLIS + Laser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lgn="just">
              <a:spcAft>
                <a:spcPts val="0"/>
              </a:spcAft>
              <a:buFont typeface="Courier New" panose="02070309020205020404" pitchFamily="49" charset="0"/>
              <a:buChar char="o"/>
            </a:pPr>
            <a:r>
              <a:rPr lang="fr-FR" sz="1600" dirty="0">
                <a:latin typeface="Times New Roman" panose="02020603050405020304" pitchFamily="18" charset="0"/>
                <a:ea typeface="Cambria" panose="02040503050406030204" pitchFamily="18" charset="0"/>
                <a:cs typeface="Times New Roman" panose="02020603050405020304" pitchFamily="18" charset="0"/>
              </a:rPr>
              <a:t>PILGRIM + SEASON pour la réalisation d’expériences à basse énergie avec S</a:t>
            </a:r>
            <a:r>
              <a:rPr lang="fr-FR" sz="1600" baseline="30000" dirty="0">
                <a:latin typeface="Times New Roman" panose="02020603050405020304" pitchFamily="18" charset="0"/>
                <a:ea typeface="Cambria" panose="02040503050406030204" pitchFamily="18" charset="0"/>
                <a:cs typeface="Times New Roman" panose="02020603050405020304" pitchFamily="18" charset="0"/>
              </a:rPr>
              <a:t>3</a:t>
            </a:r>
            <a:r>
              <a:rPr lang="fr-FR" sz="1600" dirty="0">
                <a:latin typeface="Times New Roman" panose="02020603050405020304" pitchFamily="18" charset="0"/>
                <a:ea typeface="Cambria" panose="02040503050406030204" pitchFamily="18" charset="0"/>
                <a:cs typeface="Times New Roman" panose="02020603050405020304" pitchFamily="18" charset="0"/>
              </a:rPr>
              <a:t>-LEB </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spcAft>
                <a:spcPts val="0"/>
              </a:spcAft>
              <a:buFont typeface="Courier New" panose="02070309020205020404" pitchFamily="49" charset="0"/>
              <a:buChar char="o"/>
            </a:pPr>
            <a:r>
              <a:rPr lang="fr-FR" sz="1600" dirty="0">
                <a:latin typeface="Times New Roman" panose="02020603050405020304" pitchFamily="18" charset="0"/>
                <a:ea typeface="Cambria" panose="02040503050406030204" pitchFamily="18" charset="0"/>
                <a:cs typeface="Times New Roman" panose="02020603050405020304" pitchFamily="18" charset="0"/>
              </a:rPr>
              <a:t>Connection à DESIR et expériences à partir de 2026</a:t>
            </a:r>
          </a:p>
          <a:p>
            <a:pPr lvl="1">
              <a:spcAft>
                <a:spcPts val="0"/>
              </a:spcAft>
            </a:pPr>
            <a:r>
              <a:rPr lang="fr-FR" sz="1600" dirty="0">
                <a:latin typeface="Times New Roman" panose="02020603050405020304" pitchFamily="18" charset="0"/>
                <a:ea typeface="Times New Roman" panose="02020603050405020304" pitchFamily="18" charset="0"/>
                <a:cs typeface="Times New Roman" panose="02020603050405020304" pitchFamily="18" charset="0"/>
              </a:rPr>
              <a:t>Dans cette phase, les noyaux exotiques accessibles ont une durée de vie supérieure à ~100 ms. </a:t>
            </a:r>
          </a:p>
          <a:p>
            <a:pPr marL="449580" algn="just">
              <a:spcAft>
                <a:spcPts val="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 </a:t>
            </a:r>
          </a:p>
          <a:p>
            <a:pPr marL="285750" lvl="0" indent="-285750" algn="just">
              <a:spcAft>
                <a:spcPts val="0"/>
              </a:spcAft>
              <a:buFont typeface="Wingdings" pitchFamily="2" charset="2"/>
              <a:buChar char="Ø"/>
            </a:pPr>
            <a:r>
              <a:rPr lang="fr-FR" b="1" dirty="0">
                <a:latin typeface="Times New Roman" panose="02020603050405020304" pitchFamily="18" charset="0"/>
                <a:ea typeface="Cambria" panose="02040503050406030204" pitchFamily="18" charset="0"/>
                <a:cs typeface="Times New Roman" panose="02020603050405020304" pitchFamily="18" charset="0"/>
              </a:rPr>
              <a:t>Phase 2a (2024 - ): Cellule à gaz rapide REGLIS (ANR FRIENDS</a:t>
            </a:r>
            <a:r>
              <a:rPr lang="fr-FR" b="1" baseline="30000" dirty="0">
                <a:latin typeface="Times New Roman" panose="02020603050405020304" pitchFamily="18" charset="0"/>
                <a:ea typeface="Cambria" panose="02040503050406030204" pitchFamily="18" charset="0"/>
                <a:cs typeface="Times New Roman" panose="02020603050405020304" pitchFamily="18" charset="0"/>
              </a:rPr>
              <a:t>3</a:t>
            </a:r>
            <a:r>
              <a:rPr lang="fr-FR" b="1" dirty="0">
                <a:latin typeface="Times New Roman" panose="02020603050405020304" pitchFamily="18" charset="0"/>
                <a:ea typeface="Cambria" panose="02040503050406030204" pitchFamily="18" charset="0"/>
                <a:cs typeface="Times New Roman" panose="02020603050405020304" pitchFamily="18" charset="0"/>
              </a:rPr>
              <a:t> en cours d’évaluation) + neutralisation et ré-ionisation laser </a:t>
            </a:r>
            <a:endParaRPr lang="fr-FR" b="1"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0"/>
              </a:spcAft>
              <a:buFont typeface="Courier New" panose="02070309020205020404" pitchFamily="49" charset="0"/>
              <a:buChar char="o"/>
            </a:pPr>
            <a:r>
              <a:rPr lang="fr-FR" sz="1600" dirty="0">
                <a:latin typeface="Times New Roman" panose="02020603050405020304" pitchFamily="18" charset="0"/>
                <a:ea typeface="Cambria" panose="02040503050406030204" pitchFamily="18" charset="0"/>
                <a:cs typeface="Times New Roman" panose="02020603050405020304" pitchFamily="18" charset="0"/>
              </a:rPr>
              <a:t>PILGRIM + SEASON pour la réalisation d’expériences à basse énergie avec S</a:t>
            </a:r>
            <a:r>
              <a:rPr lang="fr-FR" sz="1600" baseline="30000" dirty="0">
                <a:latin typeface="Times New Roman" panose="02020603050405020304" pitchFamily="18" charset="0"/>
                <a:ea typeface="Cambria" panose="02040503050406030204" pitchFamily="18" charset="0"/>
                <a:cs typeface="Times New Roman" panose="02020603050405020304" pitchFamily="18" charset="0"/>
              </a:rPr>
              <a:t>3</a:t>
            </a:r>
            <a:r>
              <a:rPr lang="fr-FR" sz="1600" dirty="0">
                <a:latin typeface="Times New Roman" panose="02020603050405020304" pitchFamily="18" charset="0"/>
                <a:ea typeface="Cambria" panose="02040503050406030204" pitchFamily="18" charset="0"/>
                <a:cs typeface="Times New Roman" panose="02020603050405020304" pitchFamily="18" charset="0"/>
              </a:rPr>
              <a:t>-LEB </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spcAft>
                <a:spcPts val="0"/>
              </a:spcAft>
              <a:buFont typeface="Courier New" panose="02070309020205020404" pitchFamily="49" charset="0"/>
              <a:buChar char="o"/>
            </a:pPr>
            <a:r>
              <a:rPr lang="fr-FR" sz="1600" dirty="0">
                <a:latin typeface="Times New Roman" panose="02020603050405020304" pitchFamily="18" charset="0"/>
                <a:ea typeface="Cambria" panose="02040503050406030204" pitchFamily="18" charset="0"/>
                <a:cs typeface="Times New Roman" panose="02020603050405020304" pitchFamily="18" charset="0"/>
              </a:rPr>
              <a:t> </a:t>
            </a:r>
            <a:r>
              <a:rPr lang="fr-FR" sz="1600" dirty="0" err="1">
                <a:latin typeface="Times New Roman" panose="02020603050405020304" pitchFamily="18" charset="0"/>
                <a:ea typeface="Cambria" panose="02040503050406030204" pitchFamily="18" charset="0"/>
                <a:cs typeface="Times New Roman" panose="02020603050405020304" pitchFamily="18" charset="0"/>
              </a:rPr>
              <a:t>Commissioning</a:t>
            </a:r>
            <a:r>
              <a:rPr lang="fr-FR" sz="1600" dirty="0">
                <a:latin typeface="Times New Roman" panose="02020603050405020304" pitchFamily="18" charset="0"/>
                <a:ea typeface="Cambria" panose="02040503050406030204" pitchFamily="18" charset="0"/>
                <a:cs typeface="Times New Roman" panose="02020603050405020304" pitchFamily="18" charset="0"/>
              </a:rPr>
              <a:t> en stable de la jonction S3-LEB - DESIR et expériences à partir de 2026 </a:t>
            </a:r>
          </a:p>
          <a:p>
            <a:pPr lvl="1">
              <a:spcAft>
                <a:spcPts val="0"/>
              </a:spcAft>
            </a:pPr>
            <a:r>
              <a:rPr lang="fr-FR" sz="1600" dirty="0">
                <a:latin typeface="Times New Roman" panose="02020603050405020304" pitchFamily="18" charset="0"/>
                <a:cs typeface="Times New Roman" panose="02020603050405020304" pitchFamily="18" charset="0"/>
              </a:rPr>
              <a:t>Dans cette phase, les noyaux exotiques accessibles devraient avoir une durée de vie supérieure à la dizaine de ms.</a:t>
            </a:r>
          </a:p>
          <a:p>
            <a:r>
              <a:rPr lang="fr-FR" dirty="0">
                <a:latin typeface="Times New Roman" panose="02020603050405020304" pitchFamily="18" charset="0"/>
                <a:cs typeface="Times New Roman" panose="02020603050405020304" pitchFamily="18" charset="0"/>
              </a:rPr>
              <a:t> </a:t>
            </a:r>
          </a:p>
          <a:p>
            <a:pPr marL="285750" lvl="0" indent="-285750">
              <a:buFont typeface="Wingdings" pitchFamily="2" charset="2"/>
              <a:buChar char="Ø"/>
            </a:pPr>
            <a:r>
              <a:rPr lang="fr-FR" b="1" dirty="0">
                <a:latin typeface="Times New Roman" panose="02020603050405020304" pitchFamily="18" charset="0"/>
                <a:cs typeface="Times New Roman" panose="02020603050405020304" pitchFamily="18" charset="0"/>
              </a:rPr>
              <a:t>Phase 2b </a:t>
            </a:r>
            <a:r>
              <a:rPr lang="fr-FR" b="1" dirty="0">
                <a:latin typeface="Times New Roman" panose="02020603050405020304" pitchFamily="18" charset="0"/>
                <a:ea typeface="Cambria" panose="02040503050406030204" pitchFamily="18" charset="0"/>
                <a:cs typeface="Times New Roman" panose="02020603050405020304" pitchFamily="18" charset="0"/>
              </a:rPr>
              <a:t>(2026 - ): </a:t>
            </a:r>
            <a:r>
              <a:rPr lang="fr-FR" b="1" dirty="0">
                <a:latin typeface="Times New Roman" panose="02020603050405020304" pitchFamily="18" charset="0"/>
                <a:cs typeface="Times New Roman" panose="02020603050405020304" pitchFamily="18" charset="0"/>
              </a:rPr>
              <a:t>: cellule cryogénique rapide (ANR FUGACE en cours d’évaluation) (sans neutralisation et ré-ionisation) + plateforme haute tension</a:t>
            </a:r>
          </a:p>
          <a:p>
            <a:pPr lvl="1"/>
            <a:r>
              <a:rPr lang="fr-FR" sz="1600" dirty="0">
                <a:latin typeface="Times New Roman" panose="02020603050405020304" pitchFamily="18" charset="0"/>
                <a:cs typeface="Times New Roman" panose="02020603050405020304" pitchFamily="18" charset="0"/>
              </a:rPr>
              <a:t>Réalisation d’expériences à basse énergie sur DESIR</a:t>
            </a:r>
          </a:p>
          <a:p>
            <a:pPr lvl="1"/>
            <a:r>
              <a:rPr lang="fr-FR" sz="1600" dirty="0">
                <a:latin typeface="Times New Roman" panose="02020603050405020304" pitchFamily="18" charset="0"/>
                <a:cs typeface="Times New Roman" panose="02020603050405020304" pitchFamily="18" charset="0"/>
              </a:rPr>
              <a:t>Dans cette phase, les noyaux exotiques accessibles devraient avoir une durée de vie supérieure à quelques ms.</a:t>
            </a:r>
          </a:p>
          <a:p>
            <a:pPr lvl="1">
              <a:spcAft>
                <a:spcPts val="0"/>
              </a:spcAft>
            </a:pP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fr-FR" b="1" dirty="0">
                <a:latin typeface="Times New Roman" panose="02020603050405020304" pitchFamily="18" charset="0"/>
                <a:ea typeface="Times New Roman" panose="02020603050405020304" pitchFamily="18" charset="0"/>
                <a:cs typeface="Times New Roman" panose="02020603050405020304" pitchFamily="18" charset="0"/>
              </a:rPr>
              <a:t>Stratégie de développement de faisceaux SPIRAL1  à mener en parallèle</a:t>
            </a:r>
            <a:endParaRPr lang="fr-FR"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Espace réservé du pied de page 3">
            <a:extLst>
              <a:ext uri="{FF2B5EF4-FFF2-40B4-BE49-F238E27FC236}">
                <a16:creationId xmlns:a16="http://schemas.microsoft.com/office/drawing/2014/main" id="{ADCEA134-6E02-BF4B-A45A-0270C85EE9DA}"/>
              </a:ext>
            </a:extLst>
          </p:cNvPr>
          <p:cNvSpPr>
            <a:spLocks noGrp="1"/>
          </p:cNvSpPr>
          <p:nvPr>
            <p:ph type="ftr" sz="quarter" idx="10"/>
          </p:nvPr>
        </p:nvSpPr>
        <p:spPr>
          <a:xfrm>
            <a:off x="206478" y="6610939"/>
            <a:ext cx="8679425" cy="227013"/>
          </a:xfrm>
        </p:spPr>
        <p:txBody>
          <a:bodyPr/>
          <a:lstStyle/>
          <a:p>
            <a:r>
              <a:rPr lang="fr-FR" dirty="0"/>
              <a:t>S3-DESIR				Copil scientifique						23/02/2021</a:t>
            </a:r>
          </a:p>
        </p:txBody>
      </p:sp>
      <p:sp>
        <p:nvSpPr>
          <p:cNvPr id="5" name="Espace réservé du numéro de diapositive 4">
            <a:extLst>
              <a:ext uri="{FF2B5EF4-FFF2-40B4-BE49-F238E27FC236}">
                <a16:creationId xmlns:a16="http://schemas.microsoft.com/office/drawing/2014/main" id="{3EB934A2-89DC-8E4A-BC27-B1307826D571}"/>
              </a:ext>
            </a:extLst>
          </p:cNvPr>
          <p:cNvSpPr>
            <a:spLocks noGrp="1"/>
          </p:cNvSpPr>
          <p:nvPr>
            <p:ph type="sldNum" sz="quarter" idx="11"/>
          </p:nvPr>
        </p:nvSpPr>
        <p:spPr/>
        <p:txBody>
          <a:bodyPr/>
          <a:lstStyle/>
          <a:p>
            <a:fld id="{CD9171C6-7A7D-489F-A583-D5A0675F2B24}" type="slidenum">
              <a:rPr lang="fr-FR" smtClean="0"/>
              <a:t>6</a:t>
            </a:fld>
            <a:endParaRPr lang="fr-FR"/>
          </a:p>
        </p:txBody>
      </p:sp>
    </p:spTree>
    <p:extLst>
      <p:ext uri="{BB962C8B-B14F-4D97-AF65-F5344CB8AC3E}">
        <p14:creationId xmlns:p14="http://schemas.microsoft.com/office/powerpoint/2010/main" val="802229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47E0E31-7587-204B-862A-9287583CAE3F}"/>
              </a:ext>
            </a:extLst>
          </p:cNvPr>
          <p:cNvSpPr/>
          <p:nvPr/>
        </p:nvSpPr>
        <p:spPr>
          <a:xfrm>
            <a:off x="206476" y="892253"/>
            <a:ext cx="8679425" cy="954107"/>
          </a:xfrm>
          <a:prstGeom prst="rect">
            <a:avLst/>
          </a:prstGeom>
        </p:spPr>
        <p:txBody>
          <a:bodyPr wrap="square">
            <a:spAutoFit/>
          </a:bodyPr>
          <a:lstStyle/>
          <a:p>
            <a:pPr algn="ctr">
              <a:spcBef>
                <a:spcPts val="1800"/>
              </a:spcBef>
              <a:spcAft>
                <a:spcPts val="200"/>
              </a:spcAft>
            </a:pPr>
            <a:r>
              <a:rPr lang="fr-FR" sz="2800" b="1" kern="0" dirty="0">
                <a:latin typeface="Cambria" panose="02040503050406030204" pitchFamily="18" charset="0"/>
                <a:ea typeface="Cambria" panose="02040503050406030204" pitchFamily="18" charset="0"/>
                <a:cs typeface="Cambria" panose="02040503050406030204" pitchFamily="18" charset="0"/>
              </a:rPr>
              <a:t>Axe 3 : </a:t>
            </a:r>
            <a:r>
              <a:rPr lang="fr-FR" sz="2800" b="1" kern="0" dirty="0">
                <a:latin typeface="Times New Roman" panose="02020603050405020304" pitchFamily="18" charset="0"/>
                <a:ea typeface="Cambria" panose="02040503050406030204" pitchFamily="18" charset="0"/>
                <a:cs typeface="Cambria" panose="02040503050406030204" pitchFamily="18" charset="0"/>
              </a:rPr>
              <a:t>D</a:t>
            </a:r>
            <a:r>
              <a:rPr lang="fr-FR" sz="2800" b="1" dirty="0">
                <a:latin typeface="Times New Roman" panose="02020603050405020304" pitchFamily="18" charset="0"/>
                <a:ea typeface="Times New Roman" panose="02020603050405020304" pitchFamily="18" charset="0"/>
              </a:rPr>
              <a:t>éveloppements techniques communs et partage d’instruments</a:t>
            </a:r>
            <a:endParaRPr lang="fr-FR" sz="2800" b="1" kern="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7" name="Rectangle 6">
            <a:extLst>
              <a:ext uri="{FF2B5EF4-FFF2-40B4-BE49-F238E27FC236}">
                <a16:creationId xmlns:a16="http://schemas.microsoft.com/office/drawing/2014/main" id="{F8BDF475-046B-464A-9E76-97D91B6A0B70}"/>
              </a:ext>
            </a:extLst>
          </p:cNvPr>
          <p:cNvSpPr/>
          <p:nvPr/>
        </p:nvSpPr>
        <p:spPr>
          <a:xfrm>
            <a:off x="0" y="0"/>
            <a:ext cx="6205545" cy="523220"/>
          </a:xfrm>
          <a:prstGeom prst="rect">
            <a:avLst/>
          </a:prstGeom>
        </p:spPr>
        <p:txBody>
          <a:bodyPr wrap="none">
            <a:spAutoFit/>
          </a:bodyPr>
          <a:lstStyle/>
          <a:p>
            <a:r>
              <a:rPr lang="fr-FR" sz="2800" b="1" kern="0" dirty="0">
                <a:latin typeface="Cambria" panose="02040503050406030204" pitchFamily="18" charset="0"/>
                <a:ea typeface="Cambria" panose="02040503050406030204" pitchFamily="18" charset="0"/>
                <a:cs typeface="Cambria" panose="02040503050406030204" pitchFamily="18" charset="0"/>
              </a:rPr>
              <a:t>Physique « Basse Energie » au GANIL</a:t>
            </a:r>
            <a:endParaRPr lang="en-GB" sz="2800" dirty="0"/>
          </a:p>
        </p:txBody>
      </p:sp>
      <p:sp>
        <p:nvSpPr>
          <p:cNvPr id="5" name="Rectangle 4">
            <a:extLst>
              <a:ext uri="{FF2B5EF4-FFF2-40B4-BE49-F238E27FC236}">
                <a16:creationId xmlns:a16="http://schemas.microsoft.com/office/drawing/2014/main" id="{0AD6FD51-5954-AE48-97CB-5898029A2C67}"/>
              </a:ext>
            </a:extLst>
          </p:cNvPr>
          <p:cNvSpPr/>
          <p:nvPr/>
        </p:nvSpPr>
        <p:spPr>
          <a:xfrm>
            <a:off x="401570" y="2033456"/>
            <a:ext cx="8289235" cy="3416320"/>
          </a:xfrm>
          <a:prstGeom prst="rect">
            <a:avLst/>
          </a:prstGeom>
        </p:spPr>
        <p:txBody>
          <a:bodyPr wrap="square">
            <a:spAutoFit/>
          </a:bodyPr>
          <a:lstStyle/>
          <a:p>
            <a:pPr algn="just">
              <a:spcAft>
                <a:spcPts val="0"/>
              </a:spcAft>
            </a:pPr>
            <a:endParaRPr lang="fr-FR"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fr-FR" dirty="0">
                <a:latin typeface="Times New Roman" panose="02020603050405020304" pitchFamily="18" charset="0"/>
                <a:ea typeface="Times New Roman" panose="02020603050405020304" pitchFamily="18" charset="0"/>
              </a:rPr>
              <a:t>Développement de la cellule gazeuse cryogénique avec sa plateforme HT en coopération </a:t>
            </a:r>
          </a:p>
          <a:p>
            <a:pPr algn="just">
              <a:spcAft>
                <a:spcPts val="0"/>
              </a:spcAft>
            </a:pPr>
            <a:r>
              <a:rPr lang="fr-FR" dirty="0">
                <a:latin typeface="Times New Roman" panose="02020603050405020304" pitchFamily="18" charset="0"/>
                <a:ea typeface="Times New Roman" panose="02020603050405020304" pitchFamily="18" charset="0"/>
              </a:rPr>
              <a:t> </a:t>
            </a:r>
          </a:p>
          <a:p>
            <a:pPr marL="285750" indent="-285750" algn="just">
              <a:spcAft>
                <a:spcPts val="0"/>
              </a:spcAft>
              <a:buFont typeface="Wingdings" pitchFamily="2" charset="2"/>
              <a:buChar char="Ø"/>
            </a:pPr>
            <a:r>
              <a:rPr lang="fr-FR" dirty="0">
                <a:latin typeface="Times New Roman" panose="02020603050405020304" pitchFamily="18" charset="0"/>
                <a:ea typeface="Times New Roman" panose="02020603050405020304" pitchFamily="18" charset="0"/>
              </a:rPr>
              <a:t>Systèmes lasers : « pool » commun pour certains éléments optiques et pour les lasers de pompes de rechange</a:t>
            </a:r>
          </a:p>
          <a:p>
            <a:pPr algn="just">
              <a:spcAft>
                <a:spcPts val="0"/>
              </a:spcAft>
            </a:pPr>
            <a:endParaRPr lang="fr-FR"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fr-FR" dirty="0">
                <a:latin typeface="Times New Roman" panose="02020603050405020304" pitchFamily="18" charset="0"/>
                <a:ea typeface="Times New Roman" panose="02020603050405020304" pitchFamily="18" charset="0"/>
              </a:rPr>
              <a:t>Equipements mutualisés entre les deux installations suivant les expériences réalisées (exemple de SEASON, </a:t>
            </a:r>
            <a:r>
              <a:rPr lang="fr-FR" dirty="0" err="1">
                <a:latin typeface="Times New Roman" panose="02020603050405020304" pitchFamily="18" charset="0"/>
                <a:ea typeface="Times New Roman" panose="02020603050405020304" pitchFamily="18" charset="0"/>
              </a:rPr>
              <a:t>SiliconCube</a:t>
            </a:r>
            <a:r>
              <a:rPr lang="fr-FR" dirty="0">
                <a:latin typeface="Times New Roman" panose="02020603050405020304" pitchFamily="18" charset="0"/>
                <a:ea typeface="Times New Roman" panose="02020603050405020304" pitchFamily="18" charset="0"/>
              </a:rPr>
              <a:t>, </a:t>
            </a:r>
            <a:r>
              <a:rPr lang="fr-FR" dirty="0" err="1">
                <a:latin typeface="Times New Roman" panose="02020603050405020304" pitchFamily="18" charset="0"/>
                <a:ea typeface="Times New Roman" panose="02020603050405020304" pitchFamily="18" charset="0"/>
              </a:rPr>
              <a:t>etc</a:t>
            </a:r>
            <a:r>
              <a:rPr lang="fr-FR" dirty="0">
                <a:latin typeface="Times New Roman" panose="02020603050405020304" pitchFamily="18" charset="0"/>
                <a:ea typeface="Times New Roman" panose="02020603050405020304" pitchFamily="18" charset="0"/>
              </a:rPr>
              <a:t>).</a:t>
            </a:r>
          </a:p>
          <a:p>
            <a:pPr algn="just">
              <a:spcAft>
                <a:spcPts val="0"/>
              </a:spcAft>
            </a:pPr>
            <a:endParaRPr lang="fr-FR" dirty="0">
              <a:latin typeface="Times New Roman" panose="02020603050405020304" pitchFamily="18" charset="0"/>
              <a:ea typeface="Times New Roman" panose="02020603050405020304" pitchFamily="18" charset="0"/>
            </a:endParaRPr>
          </a:p>
          <a:p>
            <a:pPr algn="just">
              <a:spcAft>
                <a:spcPts val="0"/>
              </a:spcAft>
            </a:pPr>
            <a:r>
              <a:rPr lang="fr-FR" dirty="0">
                <a:latin typeface="Times New Roman" panose="02020603050405020304" pitchFamily="18" charset="0"/>
                <a:ea typeface="Times New Roman" panose="02020603050405020304" pitchFamily="18" charset="0"/>
              </a:rPr>
              <a:t>Le Conseil de collaboration s’assure de la cohérence des développements instrumentaux et identifie les mutualisations possibles. </a:t>
            </a:r>
            <a:endParaRPr lang="fr-FR" sz="1800" dirty="0">
              <a:effectLst/>
              <a:latin typeface="Times New Roman" panose="02020603050405020304" pitchFamily="18" charset="0"/>
              <a:ea typeface="Times New Roman" panose="02020603050405020304" pitchFamily="18" charset="0"/>
            </a:endParaRPr>
          </a:p>
        </p:txBody>
      </p:sp>
      <p:sp>
        <p:nvSpPr>
          <p:cNvPr id="6" name="Espace réservé du pied de page 3">
            <a:extLst>
              <a:ext uri="{FF2B5EF4-FFF2-40B4-BE49-F238E27FC236}">
                <a16:creationId xmlns:a16="http://schemas.microsoft.com/office/drawing/2014/main" id="{E46FA953-A807-2D49-9CB9-B3E3128DC4D2}"/>
              </a:ext>
            </a:extLst>
          </p:cNvPr>
          <p:cNvSpPr>
            <a:spLocks noGrp="1"/>
          </p:cNvSpPr>
          <p:nvPr>
            <p:ph type="ftr" sz="quarter" idx="10"/>
          </p:nvPr>
        </p:nvSpPr>
        <p:spPr>
          <a:xfrm>
            <a:off x="206478" y="6610939"/>
            <a:ext cx="8679425" cy="227013"/>
          </a:xfrm>
        </p:spPr>
        <p:txBody>
          <a:bodyPr/>
          <a:lstStyle/>
          <a:p>
            <a:r>
              <a:rPr lang="fr-FR" dirty="0"/>
              <a:t>S3-DESIR				Copil scientifique						23/02/2021</a:t>
            </a:r>
          </a:p>
        </p:txBody>
      </p:sp>
      <p:sp>
        <p:nvSpPr>
          <p:cNvPr id="4" name="Espace réservé du numéro de diapositive 3">
            <a:extLst>
              <a:ext uri="{FF2B5EF4-FFF2-40B4-BE49-F238E27FC236}">
                <a16:creationId xmlns:a16="http://schemas.microsoft.com/office/drawing/2014/main" id="{9A375A90-28DB-6D4F-B8A3-4AE5D629821D}"/>
              </a:ext>
            </a:extLst>
          </p:cNvPr>
          <p:cNvSpPr>
            <a:spLocks noGrp="1"/>
          </p:cNvSpPr>
          <p:nvPr>
            <p:ph type="sldNum" sz="quarter" idx="11"/>
          </p:nvPr>
        </p:nvSpPr>
        <p:spPr/>
        <p:txBody>
          <a:bodyPr/>
          <a:lstStyle/>
          <a:p>
            <a:fld id="{CD9171C6-7A7D-489F-A583-D5A0675F2B24}" type="slidenum">
              <a:rPr lang="fr-FR" smtClean="0"/>
              <a:t>7</a:t>
            </a:fld>
            <a:endParaRPr lang="fr-FR"/>
          </a:p>
        </p:txBody>
      </p:sp>
    </p:spTree>
    <p:extLst>
      <p:ext uri="{BB962C8B-B14F-4D97-AF65-F5344CB8AC3E}">
        <p14:creationId xmlns:p14="http://schemas.microsoft.com/office/powerpoint/2010/main" val="216672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28FE1B-27E6-454A-99AF-28F80EF30C87}"/>
              </a:ext>
            </a:extLst>
          </p:cNvPr>
          <p:cNvSpPr/>
          <p:nvPr/>
        </p:nvSpPr>
        <p:spPr>
          <a:xfrm>
            <a:off x="206475" y="616155"/>
            <a:ext cx="8679425" cy="523220"/>
          </a:xfrm>
          <a:prstGeom prst="rect">
            <a:avLst/>
          </a:prstGeom>
        </p:spPr>
        <p:txBody>
          <a:bodyPr wrap="square">
            <a:spAutoFit/>
          </a:bodyPr>
          <a:lstStyle/>
          <a:p>
            <a:pPr algn="ctr">
              <a:spcBef>
                <a:spcPts val="1800"/>
              </a:spcBef>
              <a:spcAft>
                <a:spcPts val="200"/>
              </a:spcAft>
            </a:pPr>
            <a:r>
              <a:rPr lang="fr-FR" sz="2800" b="1" kern="0" dirty="0">
                <a:latin typeface="Cambria" panose="02040503050406030204" pitchFamily="18" charset="0"/>
                <a:ea typeface="Cambria" panose="02040503050406030204" pitchFamily="18" charset="0"/>
                <a:cs typeface="Cambria" panose="02040503050406030204" pitchFamily="18" charset="0"/>
              </a:rPr>
              <a:t>Axe 4 : </a:t>
            </a:r>
            <a:r>
              <a:rPr lang="fr-FR" sz="2800" b="1" kern="0" dirty="0">
                <a:latin typeface="Times New Roman" panose="02020603050405020304" pitchFamily="18" charset="0"/>
                <a:ea typeface="Cambria" panose="02040503050406030204" pitchFamily="18" charset="0"/>
                <a:cs typeface="Cambria" panose="02040503050406030204" pitchFamily="18" charset="0"/>
              </a:rPr>
              <a:t>Exploitation au GANIL</a:t>
            </a:r>
            <a:endParaRPr lang="fr-FR" sz="2800" b="1" kern="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4" name="Rectangle 3">
            <a:extLst>
              <a:ext uri="{FF2B5EF4-FFF2-40B4-BE49-F238E27FC236}">
                <a16:creationId xmlns:a16="http://schemas.microsoft.com/office/drawing/2014/main" id="{A424E97F-A41B-FD44-B0B4-76E6E0563D77}"/>
              </a:ext>
            </a:extLst>
          </p:cNvPr>
          <p:cNvSpPr/>
          <p:nvPr/>
        </p:nvSpPr>
        <p:spPr>
          <a:xfrm>
            <a:off x="0" y="0"/>
            <a:ext cx="6205545" cy="523220"/>
          </a:xfrm>
          <a:prstGeom prst="rect">
            <a:avLst/>
          </a:prstGeom>
        </p:spPr>
        <p:txBody>
          <a:bodyPr wrap="none">
            <a:spAutoFit/>
          </a:bodyPr>
          <a:lstStyle/>
          <a:p>
            <a:r>
              <a:rPr lang="fr-FR" sz="2800" b="1" kern="0" dirty="0">
                <a:latin typeface="Cambria" panose="02040503050406030204" pitchFamily="18" charset="0"/>
                <a:ea typeface="Cambria" panose="02040503050406030204" pitchFamily="18" charset="0"/>
                <a:cs typeface="Cambria" panose="02040503050406030204" pitchFamily="18" charset="0"/>
              </a:rPr>
              <a:t>Physique « Basse Energie » au GANIL</a:t>
            </a:r>
            <a:endParaRPr lang="en-GB" sz="2800" dirty="0"/>
          </a:p>
        </p:txBody>
      </p:sp>
      <p:sp>
        <p:nvSpPr>
          <p:cNvPr id="6" name="Rectangle 5">
            <a:extLst>
              <a:ext uri="{FF2B5EF4-FFF2-40B4-BE49-F238E27FC236}">
                <a16:creationId xmlns:a16="http://schemas.microsoft.com/office/drawing/2014/main" id="{4ED54F1D-427A-BC48-8D09-51BA7569BBE4}"/>
              </a:ext>
            </a:extLst>
          </p:cNvPr>
          <p:cNvSpPr/>
          <p:nvPr/>
        </p:nvSpPr>
        <p:spPr>
          <a:xfrm>
            <a:off x="206475" y="5171715"/>
            <a:ext cx="8679425" cy="1354217"/>
          </a:xfrm>
          <a:prstGeom prst="rect">
            <a:avLst/>
          </a:prstGeom>
        </p:spPr>
        <p:txBody>
          <a:bodyPr wrap="square">
            <a:spAutoFit/>
          </a:bodyPr>
          <a:lstStyle/>
          <a:p>
            <a:pPr algn="just">
              <a:spcAft>
                <a:spcPts val="0"/>
              </a:spcAft>
            </a:pPr>
            <a:r>
              <a:rPr lang="fr-FR" sz="1600" i="1" dirty="0">
                <a:solidFill>
                  <a:srgbClr val="000000"/>
                </a:solidFill>
                <a:latin typeface="Times New Roman" panose="02020603050405020304" pitchFamily="18" charset="0"/>
                <a:ea typeface="Calibri" panose="020F0502020204030204" pitchFamily="34" charset="0"/>
              </a:rPr>
              <a:t>Le GANIL n’a pas à l’heure actuelle l’ensemble des compétences requises pour l’exploitation des équipements dont il aura la charge. Cette exploitation devrait être gérée au sein de la division recherche du GANIL entre le groupe AR et le groupe DELTA.</a:t>
            </a:r>
          </a:p>
          <a:p>
            <a:pPr algn="just">
              <a:spcAft>
                <a:spcPts val="0"/>
              </a:spcAft>
            </a:pPr>
            <a:endParaRPr lang="fr-FR" sz="1600" i="1" dirty="0">
              <a:solidFill>
                <a:srgbClr val="000000"/>
              </a:solidFill>
              <a:latin typeface="Times New Roman" panose="02020603050405020304" pitchFamily="18" charset="0"/>
              <a:ea typeface="Calibri" panose="020F0502020204030204" pitchFamily="34" charset="0"/>
            </a:endParaRPr>
          </a:p>
          <a:p>
            <a:pPr algn="just">
              <a:spcAft>
                <a:spcPts val="0"/>
              </a:spcAft>
            </a:pPr>
            <a:r>
              <a:rPr lang="fr-FR" dirty="0">
                <a:latin typeface="Times New Roman" panose="02020603050405020304" pitchFamily="18" charset="0"/>
                <a:ea typeface="Times New Roman" panose="02020603050405020304" pitchFamily="18" charset="0"/>
              </a:rPr>
              <a:t>Estimation budgétaire et ressources humaines à minima présentées au COPIL</a:t>
            </a:r>
            <a:endParaRPr lang="fr-FR" sz="1800" i="1" dirty="0">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158B1C18-EA79-8B44-94F7-985874445E3E}"/>
              </a:ext>
            </a:extLst>
          </p:cNvPr>
          <p:cNvSpPr/>
          <p:nvPr/>
        </p:nvSpPr>
        <p:spPr>
          <a:xfrm>
            <a:off x="0" y="1224247"/>
            <a:ext cx="9037983" cy="3862596"/>
          </a:xfrm>
          <a:prstGeom prst="rect">
            <a:avLst/>
          </a:prstGeom>
        </p:spPr>
        <p:txBody>
          <a:bodyPr wrap="square">
            <a:spAutoFit/>
          </a:bodyPr>
          <a:lstStyle/>
          <a:p>
            <a:pPr marL="342900" lvl="0" indent="-342900" algn="just">
              <a:spcAft>
                <a:spcPts val="0"/>
              </a:spcAft>
              <a:buFont typeface="Wingdings" pitchFamily="2" charset="2"/>
              <a:buChar char="Ø"/>
            </a:pPr>
            <a:r>
              <a:rPr lang="fr-FR" b="1" dirty="0">
                <a:latin typeface="Times" pitchFamily="2" charset="0"/>
                <a:ea typeface="Times New Roman" panose="02020603050405020304" pitchFamily="18" charset="0"/>
                <a:cs typeface="Times" pitchFamily="2" charset="0"/>
              </a:rPr>
              <a:t>S</a:t>
            </a:r>
            <a:r>
              <a:rPr lang="fr-FR" b="1" baseline="30000" dirty="0">
                <a:latin typeface="Times" pitchFamily="2" charset="0"/>
                <a:ea typeface="Times New Roman" panose="02020603050405020304" pitchFamily="18" charset="0"/>
                <a:cs typeface="Times" pitchFamily="2" charset="0"/>
              </a:rPr>
              <a:t>3</a:t>
            </a:r>
            <a:r>
              <a:rPr lang="fr-FR" b="1" dirty="0">
                <a:latin typeface="Times" pitchFamily="2" charset="0"/>
                <a:ea typeface="Times New Roman" panose="02020603050405020304" pitchFamily="18" charset="0"/>
                <a:cs typeface="Times" pitchFamily="2" charset="0"/>
              </a:rPr>
              <a:t>-LEB</a:t>
            </a:r>
            <a:r>
              <a:rPr lang="fr-FR" b="1" dirty="0">
                <a:latin typeface="Times New Roman" panose="02020603050405020304" pitchFamily="18" charset="0"/>
                <a:ea typeface="Times New Roman" panose="02020603050405020304" pitchFamily="18" charset="0"/>
                <a:cs typeface="Times" pitchFamily="2" charset="0"/>
              </a:rPr>
              <a:t> </a:t>
            </a:r>
            <a:r>
              <a:rPr lang="fr-FR" b="1" dirty="0">
                <a:latin typeface="Times New Roman" panose="02020603050405020304" pitchFamily="18" charset="0"/>
                <a:ea typeface="Calibri" panose="020F0502020204030204" pitchFamily="34" charset="0"/>
              </a:rPr>
              <a:t>a vocation à être un instrument du GANIL  :</a:t>
            </a:r>
            <a:endParaRPr lang="fr-FR" b="1" dirty="0">
              <a:latin typeface="Times New Roman" panose="02020603050405020304" pitchFamily="18" charset="0"/>
              <a:ea typeface="Times New Roman" panose="02020603050405020304" pitchFamily="18" charset="0"/>
            </a:endParaRPr>
          </a:p>
          <a:p>
            <a:pPr marL="742950" lvl="1" indent="-285750" algn="just">
              <a:spcBef>
                <a:spcPts val="0"/>
              </a:spcBef>
              <a:buFont typeface="Courier New" panose="02070309020205020404" pitchFamily="49" charset="0"/>
              <a:buChar char="o"/>
              <a:tabLst>
                <a:tab pos="449580" algn="l"/>
              </a:tabLst>
            </a:pPr>
            <a:r>
              <a:rPr lang="fr-FR" dirty="0">
                <a:latin typeface="Times New Roman" panose="02020603050405020304" pitchFamily="18" charset="0"/>
                <a:ea typeface="Calibri" panose="020F0502020204030204" pitchFamily="34" charset="0"/>
              </a:rPr>
              <a:t>Le GANIL assure l’exploitation après la phase de </a:t>
            </a:r>
            <a:r>
              <a:rPr lang="fr-FR" dirty="0" err="1">
                <a:latin typeface="Times New Roman" panose="02020603050405020304" pitchFamily="18" charset="0"/>
                <a:ea typeface="Calibri" panose="020F0502020204030204" pitchFamily="34" charset="0"/>
              </a:rPr>
              <a:t>commissioning</a:t>
            </a:r>
            <a:r>
              <a:rPr lang="fr-FR" dirty="0">
                <a:latin typeface="Times New Roman" panose="02020603050405020304" pitchFamily="18" charset="0"/>
                <a:ea typeface="Calibri" panose="020F0502020204030204" pitchFamily="34" charset="0"/>
              </a:rPr>
              <a:t> par la collaboration, </a:t>
            </a:r>
          </a:p>
          <a:p>
            <a:pPr marL="742950" lvl="1" indent="-285750" algn="just">
              <a:spcBef>
                <a:spcPts val="0"/>
              </a:spcBef>
              <a:buFont typeface="Courier New" panose="02070309020205020404" pitchFamily="49" charset="0"/>
              <a:buChar char="o"/>
              <a:tabLst>
                <a:tab pos="449580" algn="l"/>
              </a:tabLst>
            </a:pPr>
            <a:r>
              <a:rPr lang="fr-FR" dirty="0">
                <a:latin typeface="Times New Roman" panose="02020603050405020304" pitchFamily="18" charset="0"/>
                <a:ea typeface="Calibri" panose="020F0502020204030204" pitchFamily="34" charset="0"/>
              </a:rPr>
              <a:t>La collaboration pourra mobiliser des ressources humaines en soutien pour son fonctionnement. </a:t>
            </a:r>
          </a:p>
          <a:p>
            <a:pPr marL="742950" lvl="1" indent="-285750" algn="just">
              <a:spcBef>
                <a:spcPts val="0"/>
              </a:spcBef>
              <a:buFont typeface="Courier New" panose="02070309020205020404" pitchFamily="49" charset="0"/>
              <a:buChar char="o"/>
              <a:tabLst>
                <a:tab pos="449580" algn="l"/>
              </a:tabLst>
            </a:pPr>
            <a:endParaRPr lang="fr-FR" sz="100" dirty="0">
              <a:latin typeface="Times New Roman" panose="02020603050405020304" pitchFamily="18" charset="0"/>
              <a:ea typeface="Calibri" panose="020F0502020204030204" pitchFamily="34" charset="0"/>
            </a:endParaRPr>
          </a:p>
          <a:p>
            <a:pPr marL="742950" lvl="1" indent="-285750" algn="just">
              <a:buFont typeface="Courier New" panose="02070309020205020404" pitchFamily="49" charset="0"/>
              <a:buChar char="o"/>
              <a:tabLst>
                <a:tab pos="449580" algn="l"/>
              </a:tabLst>
            </a:pPr>
            <a:endParaRPr lang="fr-FR" sz="1200" dirty="0"/>
          </a:p>
          <a:p>
            <a:pPr marL="342900" lvl="0" indent="-342900" algn="just">
              <a:spcAft>
                <a:spcPts val="0"/>
              </a:spcAft>
              <a:buFont typeface="Wingdings" pitchFamily="2" charset="2"/>
              <a:buChar char="Ø"/>
            </a:pPr>
            <a:r>
              <a:rPr lang="fr-FR" b="1" dirty="0">
                <a:latin typeface="Times" pitchFamily="2" charset="0"/>
                <a:ea typeface="Times New Roman" panose="02020603050405020304" pitchFamily="18" charset="0"/>
                <a:cs typeface="Times" pitchFamily="2" charset="0"/>
              </a:rPr>
              <a:t>DESIR </a:t>
            </a:r>
          </a:p>
          <a:p>
            <a:pPr lvl="0" algn="just">
              <a:spcAft>
                <a:spcPts val="0"/>
              </a:spcAft>
            </a:pPr>
            <a:endParaRPr lang="fr-FR" sz="800" b="1" dirty="0">
              <a:latin typeface="Times New Roman" panose="02020603050405020304" pitchFamily="18" charset="0"/>
              <a:ea typeface="Times New Roman" panose="02020603050405020304" pitchFamily="18" charset="0"/>
            </a:endParaRPr>
          </a:p>
          <a:p>
            <a:pPr marL="457200" algn="just">
              <a:spcAft>
                <a:spcPts val="0"/>
              </a:spcAft>
            </a:pPr>
            <a:r>
              <a:rPr lang="fr-FR" b="1" dirty="0">
                <a:latin typeface="Times" pitchFamily="2" charset="0"/>
                <a:ea typeface="Times New Roman" panose="02020603050405020304" pitchFamily="18" charset="0"/>
                <a:cs typeface="Times" pitchFamily="2" charset="0"/>
              </a:rPr>
              <a:t>Equipements de préparation des faisceaux d’ions : </a:t>
            </a:r>
          </a:p>
          <a:p>
            <a:pPr marL="742950" lvl="1" indent="-285750" algn="just">
              <a:buFont typeface="Courier New" panose="02070309020205020404" pitchFamily="49" charset="0"/>
              <a:buChar char="o"/>
              <a:tabLst>
                <a:tab pos="449580" algn="l"/>
              </a:tabLst>
            </a:pPr>
            <a:r>
              <a:rPr lang="fr-FR" dirty="0">
                <a:latin typeface="Times New Roman" panose="02020603050405020304" pitchFamily="18" charset="0"/>
                <a:ea typeface="Calibri" panose="020F0502020204030204" pitchFamily="34" charset="0"/>
              </a:rPr>
              <a:t>Le GANIL assure l’exploitation après la phase de </a:t>
            </a:r>
            <a:r>
              <a:rPr lang="fr-FR" dirty="0" err="1">
                <a:latin typeface="Times New Roman" panose="02020603050405020304" pitchFamily="18" charset="0"/>
                <a:ea typeface="Calibri" panose="020F0502020204030204" pitchFamily="34" charset="0"/>
              </a:rPr>
              <a:t>commissioning</a:t>
            </a:r>
            <a:r>
              <a:rPr lang="fr-FR" dirty="0">
                <a:latin typeface="Times New Roman" panose="02020603050405020304" pitchFamily="18" charset="0"/>
                <a:ea typeface="Calibri" panose="020F0502020204030204" pitchFamily="34" charset="0"/>
              </a:rPr>
              <a:t> par la collaboration,</a:t>
            </a:r>
          </a:p>
          <a:p>
            <a:pPr marL="742950" lvl="1" indent="-285750" algn="just">
              <a:buFont typeface="Courier New" panose="02070309020205020404" pitchFamily="49" charset="0"/>
              <a:buChar char="o"/>
              <a:tabLst>
                <a:tab pos="449580" algn="l"/>
              </a:tabLst>
            </a:pPr>
            <a:r>
              <a:rPr lang="fr-FR" dirty="0">
                <a:latin typeface="Times New Roman" panose="02020603050405020304" pitchFamily="18" charset="0"/>
                <a:ea typeface="Calibri" panose="020F0502020204030204" pitchFamily="34" charset="0"/>
              </a:rPr>
              <a:t>La collaboration pourra mobiliser des ressources humaines en soutien pour son fonctionnement.</a:t>
            </a:r>
          </a:p>
          <a:p>
            <a:pPr algn="just">
              <a:tabLst>
                <a:tab pos="449580" algn="l"/>
              </a:tabLst>
            </a:pPr>
            <a:r>
              <a:rPr lang="fr-FR" sz="800" dirty="0">
                <a:latin typeface="Times New Roman" panose="02020603050405020304" pitchFamily="18" charset="0"/>
                <a:ea typeface="Calibri" panose="020F0502020204030204" pitchFamily="34" charset="0"/>
              </a:rPr>
              <a:t> </a:t>
            </a:r>
          </a:p>
          <a:p>
            <a:pPr marL="457200" algn="just">
              <a:spcAft>
                <a:spcPts val="0"/>
              </a:spcAft>
            </a:pPr>
            <a:r>
              <a:rPr lang="fr-FR" b="1" dirty="0">
                <a:latin typeface="Times" pitchFamily="2" charset="0"/>
                <a:ea typeface="Times New Roman" panose="02020603050405020304" pitchFamily="18" charset="0"/>
                <a:cs typeface="Times" pitchFamily="2" charset="0"/>
              </a:rPr>
              <a:t>Dispositifs expérimentaux:</a:t>
            </a:r>
            <a:endParaRPr lang="fr-FR" dirty="0">
              <a:latin typeface="Times New Roman" panose="02020603050405020304" pitchFamily="18" charset="0"/>
              <a:ea typeface="Times New Roman" panose="02020603050405020304" pitchFamily="18" charset="0"/>
            </a:endParaRPr>
          </a:p>
          <a:p>
            <a:pPr marL="742950" indent="-285750" algn="just">
              <a:spcAft>
                <a:spcPts val="0"/>
              </a:spcAft>
              <a:buFont typeface="Courier New" panose="02070309020205020404" pitchFamily="49" charset="0"/>
              <a:buChar char="o"/>
            </a:pPr>
            <a:r>
              <a:rPr lang="fr-FR" dirty="0">
                <a:latin typeface="Times" pitchFamily="2" charset="0"/>
                <a:ea typeface="Times New Roman" panose="02020603050405020304" pitchFamily="18" charset="0"/>
                <a:cs typeface="Times" pitchFamily="2" charset="0"/>
              </a:rPr>
              <a:t>L’exploitation est à la charge de leurs propriétaires qui en fixent les conditions d’utilisation par des tiers (accords de collaborations spécifiques). </a:t>
            </a:r>
            <a:endParaRPr lang="fr-FR" dirty="0">
              <a:latin typeface="Times New Roman" panose="02020603050405020304" pitchFamily="18" charset="0"/>
              <a:ea typeface="Times New Roman" panose="02020603050405020304" pitchFamily="18" charset="0"/>
            </a:endParaRPr>
          </a:p>
        </p:txBody>
      </p:sp>
      <p:sp>
        <p:nvSpPr>
          <p:cNvPr id="8" name="Espace réservé du pied de page 3">
            <a:extLst>
              <a:ext uri="{FF2B5EF4-FFF2-40B4-BE49-F238E27FC236}">
                <a16:creationId xmlns:a16="http://schemas.microsoft.com/office/drawing/2014/main" id="{7D11B236-AFB1-DA41-BB59-691EAC4CC9D9}"/>
              </a:ext>
            </a:extLst>
          </p:cNvPr>
          <p:cNvSpPr>
            <a:spLocks noGrp="1"/>
          </p:cNvSpPr>
          <p:nvPr>
            <p:ph type="ftr" sz="quarter" idx="10"/>
          </p:nvPr>
        </p:nvSpPr>
        <p:spPr>
          <a:xfrm>
            <a:off x="206478" y="6610939"/>
            <a:ext cx="8679425" cy="227013"/>
          </a:xfrm>
        </p:spPr>
        <p:txBody>
          <a:bodyPr/>
          <a:lstStyle/>
          <a:p>
            <a:r>
              <a:rPr lang="fr-FR" dirty="0"/>
              <a:t>S3-DESIR				Copil scientifique						23/02/2021</a:t>
            </a:r>
          </a:p>
        </p:txBody>
      </p:sp>
      <p:sp>
        <p:nvSpPr>
          <p:cNvPr id="5" name="Espace réservé du numéro de diapositive 4">
            <a:extLst>
              <a:ext uri="{FF2B5EF4-FFF2-40B4-BE49-F238E27FC236}">
                <a16:creationId xmlns:a16="http://schemas.microsoft.com/office/drawing/2014/main" id="{6817ADF3-2D6E-8C40-AE20-03FF57FE5FDC}"/>
              </a:ext>
            </a:extLst>
          </p:cNvPr>
          <p:cNvSpPr>
            <a:spLocks noGrp="1"/>
          </p:cNvSpPr>
          <p:nvPr>
            <p:ph type="sldNum" sz="quarter" idx="11"/>
          </p:nvPr>
        </p:nvSpPr>
        <p:spPr/>
        <p:txBody>
          <a:bodyPr/>
          <a:lstStyle/>
          <a:p>
            <a:fld id="{CD9171C6-7A7D-489F-A583-D5A0675F2B24}" type="slidenum">
              <a:rPr lang="fr-FR" smtClean="0"/>
              <a:t>8</a:t>
            </a:fld>
            <a:endParaRPr lang="fr-FR"/>
          </a:p>
        </p:txBody>
      </p:sp>
    </p:spTree>
    <p:extLst>
      <p:ext uri="{BB962C8B-B14F-4D97-AF65-F5344CB8AC3E}">
        <p14:creationId xmlns:p14="http://schemas.microsoft.com/office/powerpoint/2010/main" val="360572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BE498DC-80AE-9347-9253-5AFF4848E660}"/>
              </a:ext>
            </a:extLst>
          </p:cNvPr>
          <p:cNvSpPr>
            <a:spLocks noGrp="1"/>
          </p:cNvSpPr>
          <p:nvPr>
            <p:ph type="ftr" sz="quarter" idx="10"/>
          </p:nvPr>
        </p:nvSpPr>
        <p:spPr/>
        <p:txBody>
          <a:bodyPr/>
          <a:lstStyle/>
          <a:p>
            <a:r>
              <a:rPr lang="fr-FR"/>
              <a:t>S3-DESIR    Copil scientifique      23/02/2021</a:t>
            </a:r>
            <a:endParaRPr lang="fr-FR" dirty="0"/>
          </a:p>
        </p:txBody>
      </p:sp>
      <p:sp>
        <p:nvSpPr>
          <p:cNvPr id="3" name="Espace réservé du numéro de diapositive 2">
            <a:extLst>
              <a:ext uri="{FF2B5EF4-FFF2-40B4-BE49-F238E27FC236}">
                <a16:creationId xmlns:a16="http://schemas.microsoft.com/office/drawing/2014/main" id="{E8CBD822-04E8-E84E-8FE0-77B5359871CB}"/>
              </a:ext>
            </a:extLst>
          </p:cNvPr>
          <p:cNvSpPr>
            <a:spLocks noGrp="1"/>
          </p:cNvSpPr>
          <p:nvPr>
            <p:ph type="sldNum" sz="quarter" idx="11"/>
          </p:nvPr>
        </p:nvSpPr>
        <p:spPr/>
        <p:txBody>
          <a:bodyPr/>
          <a:lstStyle/>
          <a:p>
            <a:fld id="{CD9171C6-7A7D-489F-A583-D5A0675F2B24}" type="slidenum">
              <a:rPr lang="fr-FR" smtClean="0"/>
              <a:t>9</a:t>
            </a:fld>
            <a:endParaRPr lang="fr-FR"/>
          </a:p>
        </p:txBody>
      </p:sp>
      <p:sp>
        <p:nvSpPr>
          <p:cNvPr id="4" name="Rectangle 3">
            <a:extLst>
              <a:ext uri="{FF2B5EF4-FFF2-40B4-BE49-F238E27FC236}">
                <a16:creationId xmlns:a16="http://schemas.microsoft.com/office/drawing/2014/main" id="{22389EF9-309D-C54D-AB48-EC9919A4F5D1}"/>
              </a:ext>
            </a:extLst>
          </p:cNvPr>
          <p:cNvSpPr/>
          <p:nvPr/>
        </p:nvSpPr>
        <p:spPr>
          <a:xfrm>
            <a:off x="0" y="0"/>
            <a:ext cx="3193503" cy="523220"/>
          </a:xfrm>
          <a:prstGeom prst="rect">
            <a:avLst/>
          </a:prstGeom>
        </p:spPr>
        <p:txBody>
          <a:bodyPr wrap="none">
            <a:spAutoFit/>
          </a:bodyPr>
          <a:lstStyle/>
          <a:p>
            <a:r>
              <a:rPr lang="fr-FR" sz="2800" b="1" kern="0" dirty="0">
                <a:latin typeface="Cambria" panose="02040503050406030204" pitchFamily="18" charset="0"/>
                <a:ea typeface="Cambria" panose="02040503050406030204" pitchFamily="18" charset="0"/>
                <a:cs typeface="Cambria" panose="02040503050406030204" pitchFamily="18" charset="0"/>
              </a:rPr>
              <a:t>Prochaines étapes</a:t>
            </a:r>
            <a:endParaRPr lang="en-GB" sz="2800" dirty="0"/>
          </a:p>
        </p:txBody>
      </p:sp>
      <p:sp>
        <p:nvSpPr>
          <p:cNvPr id="5" name="Rectangle 4">
            <a:extLst>
              <a:ext uri="{FF2B5EF4-FFF2-40B4-BE49-F238E27FC236}">
                <a16:creationId xmlns:a16="http://schemas.microsoft.com/office/drawing/2014/main" id="{B1D70128-2718-3A44-BE70-55ECF9F9712F}"/>
              </a:ext>
            </a:extLst>
          </p:cNvPr>
          <p:cNvSpPr/>
          <p:nvPr/>
        </p:nvSpPr>
        <p:spPr>
          <a:xfrm>
            <a:off x="401572" y="1382874"/>
            <a:ext cx="8289235" cy="3693319"/>
          </a:xfrm>
          <a:prstGeom prst="rect">
            <a:avLst/>
          </a:prstGeom>
        </p:spPr>
        <p:txBody>
          <a:bodyPr wrap="square">
            <a:spAutoFit/>
          </a:bodyPr>
          <a:lstStyle/>
          <a:p>
            <a:pPr algn="just">
              <a:spcAft>
                <a:spcPts val="0"/>
              </a:spcAft>
            </a:pPr>
            <a:endParaRPr lang="fr-FR"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fr-FR" dirty="0">
                <a:latin typeface="Times New Roman" panose="02020603050405020304" pitchFamily="18" charset="0"/>
                <a:ea typeface="Times New Roman" panose="02020603050405020304" pitchFamily="18" charset="0"/>
              </a:rPr>
              <a:t>Restitution aux journées ISOL-France : Comment la structure souhaite être informée/associée à l’avancée de la constitution de « GANISOL » (nom à trouver, </a:t>
            </a:r>
            <a:r>
              <a:rPr lang="fr-FR" dirty="0" err="1">
                <a:latin typeface="Times New Roman" panose="02020603050405020304" pitchFamily="18" charset="0"/>
                <a:ea typeface="Times New Roman" panose="02020603050405020304" pitchFamily="18" charset="0"/>
              </a:rPr>
              <a:t>any</a:t>
            </a:r>
            <a:r>
              <a:rPr lang="fr-FR" dirty="0">
                <a:latin typeface="Times New Roman" panose="02020603050405020304" pitchFamily="18" charset="0"/>
                <a:ea typeface="Times New Roman" panose="02020603050405020304" pitchFamily="18" charset="0"/>
              </a:rPr>
              <a:t> </a:t>
            </a:r>
            <a:r>
              <a:rPr lang="fr-FR" dirty="0" err="1">
                <a:latin typeface="Times New Roman" panose="02020603050405020304" pitchFamily="18" charset="0"/>
                <a:ea typeface="Times New Roman" panose="02020603050405020304" pitchFamily="18" charset="0"/>
              </a:rPr>
              <a:t>idea</a:t>
            </a:r>
            <a:r>
              <a:rPr lang="fr-FR" dirty="0">
                <a:latin typeface="Times New Roman" panose="02020603050405020304" pitchFamily="18" charset="0"/>
                <a:ea typeface="Times New Roman" panose="02020603050405020304" pitchFamily="18" charset="0"/>
              </a:rPr>
              <a:t> </a:t>
            </a:r>
            <a:r>
              <a:rPr lang="fr-FR" dirty="0" err="1">
                <a:latin typeface="Times New Roman" panose="02020603050405020304" pitchFamily="18" charset="0"/>
                <a:ea typeface="Times New Roman" panose="02020603050405020304" pitchFamily="18" charset="0"/>
              </a:rPr>
              <a:t>welcome</a:t>
            </a:r>
            <a:r>
              <a:rPr lang="fr-FR" dirty="0">
                <a:latin typeface="Times New Roman" panose="02020603050405020304" pitchFamily="18" charset="0"/>
                <a:ea typeface="Times New Roman" panose="02020603050405020304" pitchFamily="18" charset="0"/>
              </a:rPr>
              <a:t> !)</a:t>
            </a:r>
          </a:p>
          <a:p>
            <a:pPr marL="285750" indent="-285750" algn="just">
              <a:spcAft>
                <a:spcPts val="0"/>
              </a:spcAft>
              <a:buFont typeface="Wingdings" pitchFamily="2" charset="2"/>
              <a:buChar char="Ø"/>
            </a:pPr>
            <a:endParaRPr lang="fr-FR"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fr-FR" dirty="0">
                <a:latin typeface="Times New Roman" panose="02020603050405020304" pitchFamily="18" charset="0"/>
                <a:ea typeface="Times New Roman" panose="02020603050405020304" pitchFamily="18" charset="0"/>
              </a:rPr>
              <a:t>Rédiger les termes de références et nomination des membres du conseil de collaboration</a:t>
            </a:r>
          </a:p>
          <a:p>
            <a:pPr algn="just">
              <a:spcAft>
                <a:spcPts val="0"/>
              </a:spcAft>
            </a:pPr>
            <a:r>
              <a:rPr lang="fr-FR" dirty="0">
                <a:latin typeface="Times New Roman" panose="02020603050405020304" pitchFamily="18" charset="0"/>
                <a:ea typeface="Times New Roman" panose="02020603050405020304" pitchFamily="18" charset="0"/>
              </a:rPr>
              <a:t> </a:t>
            </a:r>
          </a:p>
          <a:p>
            <a:pPr marL="285750" indent="-285750" algn="just">
              <a:spcAft>
                <a:spcPts val="0"/>
              </a:spcAft>
              <a:buFont typeface="Wingdings" pitchFamily="2" charset="2"/>
              <a:buChar char="Ø"/>
            </a:pPr>
            <a:r>
              <a:rPr lang="fr-FR" dirty="0">
                <a:latin typeface="Times New Roman" panose="02020603050405020304" pitchFamily="18" charset="0"/>
                <a:ea typeface="Times New Roman" panose="02020603050405020304" pitchFamily="18" charset="0"/>
              </a:rPr>
              <a:t>Identifier les équipes et le besoin en RH/compétences pour l’exploitation au GANIL (demande </a:t>
            </a:r>
            <a:r>
              <a:rPr lang="fr-FR">
                <a:latin typeface="Times New Roman" panose="02020603050405020304" pitchFamily="18" charset="0"/>
                <a:ea typeface="Times New Roman" panose="02020603050405020304" pitchFamily="18" charset="0"/>
              </a:rPr>
              <a:t>du COPIL)</a:t>
            </a:r>
            <a:endParaRPr lang="fr-FR" dirty="0">
              <a:latin typeface="Times New Roman" panose="02020603050405020304" pitchFamily="18" charset="0"/>
              <a:ea typeface="Times New Roman" panose="02020603050405020304" pitchFamily="18" charset="0"/>
            </a:endParaRPr>
          </a:p>
          <a:p>
            <a:pPr algn="just">
              <a:spcAft>
                <a:spcPts val="0"/>
              </a:spcAft>
            </a:pPr>
            <a:endParaRPr lang="fr-FR" dirty="0">
              <a:latin typeface="Times New Roman" panose="02020603050405020304" pitchFamily="18" charset="0"/>
              <a:ea typeface="Times New Roman" panose="02020603050405020304" pitchFamily="18" charset="0"/>
            </a:endParaRPr>
          </a:p>
          <a:p>
            <a:pPr marL="285750" indent="-285750" algn="just">
              <a:spcAft>
                <a:spcPts val="0"/>
              </a:spcAft>
              <a:buFont typeface="Wingdings" pitchFamily="2" charset="2"/>
              <a:buChar char="Ø"/>
            </a:pPr>
            <a:r>
              <a:rPr lang="fr-FR" dirty="0">
                <a:latin typeface="Times New Roman" panose="02020603050405020304" pitchFamily="18" charset="0"/>
                <a:ea typeface="Times New Roman" panose="02020603050405020304" pitchFamily="18" charset="0"/>
              </a:rPr>
              <a:t>Périmètre élargi : Coordination GANIL/ALTO dans le cadre de la lettre de missions G. de France et D. </a:t>
            </a:r>
            <a:r>
              <a:rPr lang="fr-FR" dirty="0" err="1">
                <a:latin typeface="Times New Roman" panose="02020603050405020304" pitchFamily="18" charset="0"/>
                <a:ea typeface="Times New Roman" panose="02020603050405020304" pitchFamily="18" charset="0"/>
              </a:rPr>
              <a:t>Verney</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9273323"/>
      </p:ext>
    </p:extLst>
  </p:cSld>
  <p:clrMapOvr>
    <a:masterClrMapping/>
  </p:clrMapOvr>
</p:sld>
</file>

<file path=ppt/theme/theme1.xml><?xml version="1.0" encoding="utf-8"?>
<a:theme xmlns:a="http://schemas.openxmlformats.org/drawingml/2006/main" name="1_modele presentatio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113039</TotalTime>
  <Words>1300</Words>
  <Application>Microsoft Macintosh PowerPoint</Application>
  <PresentationFormat>Affichage à l'écran (4:3)</PresentationFormat>
  <Paragraphs>121</Paragraphs>
  <Slides>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9</vt:i4>
      </vt:variant>
    </vt:vector>
  </HeadingPairs>
  <TitlesOfParts>
    <vt:vector size="18" baseType="lpstr">
      <vt:lpstr>ＭＳ Ｐゴシック</vt:lpstr>
      <vt:lpstr>Arial</vt:lpstr>
      <vt:lpstr>Calibri</vt:lpstr>
      <vt:lpstr>Cambria</vt:lpstr>
      <vt:lpstr>Courier New</vt:lpstr>
      <vt:lpstr>Times</vt:lpstr>
      <vt:lpstr>Times New Roman</vt:lpstr>
      <vt:lpstr>Wingdings</vt:lpstr>
      <vt:lpstr>1_modele presentation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Microsoft Office User</cp:lastModifiedBy>
  <cp:revision>1928</cp:revision>
  <cp:lastPrinted>2019-01-10T09:20:50Z</cp:lastPrinted>
  <dcterms:created xsi:type="dcterms:W3CDTF">2012-06-06T17:00:17Z</dcterms:created>
  <dcterms:modified xsi:type="dcterms:W3CDTF">2021-03-16T09:22:11Z</dcterms:modified>
</cp:coreProperties>
</file>