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media/image41.jpg" ContentType="image/jpg"/>
  <Override PartName="/ppt/media/image43.jpg" ContentType="image/jp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223.jpg" ContentType="image/jpg"/>
  <Override PartName="/ppt/media/image225.jpg" ContentType="image/jpg"/>
  <Override PartName="/ppt/media/image226.jpg" ContentType="image/jpg"/>
  <Override PartName="/ppt/media/image227.jpg" ContentType="image/jpg"/>
  <Override PartName="/ppt/notesSlides/notesSlide35.xml" ContentType="application/vnd.openxmlformats-officedocument.presentationml.notesSlide+xml"/>
  <Override PartName="/ppt/media/image232.jpg" ContentType="image/jp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media/image262.jpg" ContentType="image/jpg"/>
  <Override PartName="/ppt/media/image263.jpg" ContentType="image/jpg"/>
  <Override PartName="/ppt/media/image26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 id="2147483739" r:id="rId2"/>
  </p:sldMasterIdLst>
  <p:notesMasterIdLst>
    <p:notesMasterId r:id="rId45"/>
  </p:notesMasterIdLst>
  <p:handoutMasterIdLst>
    <p:handoutMasterId r:id="rId46"/>
  </p:handoutMasterIdLst>
  <p:sldIdLst>
    <p:sldId id="264" r:id="rId3"/>
    <p:sldId id="260" r:id="rId4"/>
    <p:sldId id="265" r:id="rId5"/>
    <p:sldId id="347" r:id="rId6"/>
    <p:sldId id="271" r:id="rId7"/>
    <p:sldId id="270" r:id="rId8"/>
    <p:sldId id="272" r:id="rId9"/>
    <p:sldId id="273" r:id="rId10"/>
    <p:sldId id="340" r:id="rId11"/>
    <p:sldId id="276" r:id="rId12"/>
    <p:sldId id="394" r:id="rId13"/>
    <p:sldId id="277" r:id="rId14"/>
    <p:sldId id="333" r:id="rId15"/>
    <p:sldId id="350" r:id="rId16"/>
    <p:sldId id="351" r:id="rId17"/>
    <p:sldId id="352" r:id="rId18"/>
    <p:sldId id="353" r:id="rId19"/>
    <p:sldId id="392" r:id="rId20"/>
    <p:sldId id="395" r:id="rId21"/>
    <p:sldId id="393" r:id="rId22"/>
    <p:sldId id="356" r:id="rId23"/>
    <p:sldId id="357" r:id="rId24"/>
    <p:sldId id="358" r:id="rId25"/>
    <p:sldId id="396" r:id="rId26"/>
    <p:sldId id="360" r:id="rId27"/>
    <p:sldId id="361" r:id="rId28"/>
    <p:sldId id="362" r:id="rId29"/>
    <p:sldId id="363" r:id="rId30"/>
    <p:sldId id="364" r:id="rId31"/>
    <p:sldId id="365" r:id="rId32"/>
    <p:sldId id="367" r:id="rId33"/>
    <p:sldId id="366" r:id="rId34"/>
    <p:sldId id="397" r:id="rId35"/>
    <p:sldId id="398" r:id="rId36"/>
    <p:sldId id="370" r:id="rId37"/>
    <p:sldId id="371" r:id="rId38"/>
    <p:sldId id="374" r:id="rId39"/>
    <p:sldId id="400" r:id="rId40"/>
    <p:sldId id="399" r:id="rId41"/>
    <p:sldId id="373" r:id="rId42"/>
    <p:sldId id="379" r:id="rId43"/>
    <p:sldId id="377" r:id="rId44"/>
  </p:sldIdLst>
  <p:sldSz cx="10772775" cy="6059488"/>
  <p:notesSz cx="6858000" cy="9945688"/>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Davier" initials="MD" lastIdx="2" clrIdx="0">
    <p:extLst>
      <p:ext uri="{19B8F6BF-5375-455C-9EA6-DF929625EA0E}">
        <p15:presenceInfo xmlns:p15="http://schemas.microsoft.com/office/powerpoint/2012/main" userId="S-1-5-21-4087870506-3340583420-3770169302-19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00"/>
    <a:srgbClr val="00294B"/>
    <a:srgbClr val="456487"/>
    <a:srgbClr val="0000FF"/>
    <a:srgbClr val="511F74"/>
    <a:srgbClr val="6600CC"/>
    <a:srgbClr val="E05314"/>
    <a:srgbClr val="7A286A"/>
    <a:srgbClr val="DF8A2D"/>
    <a:srgbClr val="F39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67" autoAdjust="0"/>
    <p:restoredTop sz="82473" autoAdjust="0"/>
  </p:normalViewPr>
  <p:slideViewPr>
    <p:cSldViewPr>
      <p:cViewPr varScale="1">
        <p:scale>
          <a:sx n="41" d="100"/>
          <a:sy n="41" d="100"/>
        </p:scale>
        <p:origin x="1190" y="18"/>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3" d="100"/>
          <a:sy n="43" d="100"/>
        </p:scale>
        <p:origin x="286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image" Target="../media/image12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r>
              <a:rPr lang="fr-FR" smtClean="0"/>
              <a:t>50 ans de l'IN2P3 à IJClab</a:t>
            </a:r>
            <a:endParaRPr lang="fr-FR"/>
          </a:p>
        </p:txBody>
      </p:sp>
      <p:sp>
        <p:nvSpPr>
          <p:cNvPr id="3" name="Espace réservé de la date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r>
              <a:rPr lang="fr-FR" smtClean="0"/>
              <a:t>28/09/2021</a:t>
            </a:r>
            <a:endParaRPr lang="fr-FR"/>
          </a:p>
        </p:txBody>
      </p:sp>
      <p:sp>
        <p:nvSpPr>
          <p:cNvPr id="4" name="Espace réservé du pied de page 3"/>
          <p:cNvSpPr>
            <a:spLocks noGrp="1"/>
          </p:cNvSpPr>
          <p:nvPr>
            <p:ph type="ftr" sz="quarter" idx="2"/>
          </p:nvPr>
        </p:nvSpPr>
        <p:spPr>
          <a:xfrm>
            <a:off x="0" y="9447213"/>
            <a:ext cx="2971800" cy="4984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447213"/>
            <a:ext cx="2971800" cy="498475"/>
          </a:xfrm>
          <a:prstGeom prst="rect">
            <a:avLst/>
          </a:prstGeom>
        </p:spPr>
        <p:txBody>
          <a:bodyPr vert="horz" lIns="91440" tIns="45720" rIns="91440" bIns="45720" rtlCol="0" anchor="b"/>
          <a:lstStyle>
            <a:lvl1pPr algn="r">
              <a:defRPr sz="1200"/>
            </a:lvl1pPr>
          </a:lstStyle>
          <a:p>
            <a:fld id="{EE066A85-E300-49DB-BEE1-08FFB93993E2}" type="slidenum">
              <a:rPr lang="fr-FR" smtClean="0"/>
              <a:t>‹N°›</a:t>
            </a:fld>
            <a:endParaRPr lang="fr-FR"/>
          </a:p>
        </p:txBody>
      </p:sp>
    </p:spTree>
    <p:extLst>
      <p:ext uri="{BB962C8B-B14F-4D97-AF65-F5344CB8AC3E}">
        <p14:creationId xmlns:p14="http://schemas.microsoft.com/office/powerpoint/2010/main" val="254576573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284"/>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r>
              <a:rPr lang="fr-FR" smtClean="0"/>
              <a:t>50 ans de l'IN2P3 à IJClab</a:t>
            </a:r>
            <a:endParaRPr lang="fr-FR"/>
          </a:p>
        </p:txBody>
      </p:sp>
      <p:sp>
        <p:nvSpPr>
          <p:cNvPr id="3" name="Espace réservé de la date 2"/>
          <p:cNvSpPr>
            <a:spLocks noGrp="1"/>
          </p:cNvSpPr>
          <p:nvPr>
            <p:ph type="dt" idx="1"/>
          </p:nvPr>
        </p:nvSpPr>
        <p:spPr>
          <a:xfrm>
            <a:off x="3884613" y="0"/>
            <a:ext cx="2971800" cy="497284"/>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r>
              <a:rPr lang="fr-FR" smtClean="0"/>
              <a:t>28/09/2021</a:t>
            </a:r>
            <a:endParaRPr lang="fr-FR"/>
          </a:p>
        </p:txBody>
      </p:sp>
      <p:sp>
        <p:nvSpPr>
          <p:cNvPr id="4" name="Espace réservé de l'image des diapositives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650" noProof="0" dirty="0" smtClean="0"/>
              <a:t>Intro: </a:t>
            </a:r>
            <a:r>
              <a:rPr lang="fr-FR" sz="800" noProof="0" dirty="0" smtClean="0">
                <a:solidFill>
                  <a:srgbClr val="00294B"/>
                </a:solidFill>
                <a:latin typeface="+mn-lt"/>
              </a:rPr>
              <a:t>Cet anniversaire des 50 ans de l’institut ici à Orsay c’est un moment ou l’on peut mettre lumière ce qu’à apporter l’IN2P3 à notre science et ce qui a été accompli en un demi-siècle dans nos laboratoires mais aussi prendre le temps avec le recul  d’un regard plus  critique sur son évolution et  son futur. </a:t>
            </a:r>
          </a:p>
          <a:p>
            <a:r>
              <a:rPr lang="fr-FR" sz="650" noProof="0" dirty="0" smtClean="0"/>
              <a:t> cet</a:t>
            </a:r>
            <a:r>
              <a:rPr lang="fr-FR" sz="650" baseline="0" noProof="0" dirty="0" smtClean="0"/>
              <a:t> expose , c’est aussi un challenge  particulier à Orsay à l’origine de cet institut et aussi périlleux car comment rendre justice a tant de découvertes et réalisations sans </a:t>
            </a:r>
            <a:r>
              <a:rPr lang="fr-FR" sz="650" baseline="0" noProof="0" dirty="0" err="1" smtClean="0"/>
              <a:t>etre</a:t>
            </a:r>
            <a:r>
              <a:rPr lang="fr-FR" sz="650" baseline="0" noProof="0" dirty="0" smtClean="0"/>
              <a:t> partiel et sans doute partial , j’ </a:t>
            </a:r>
            <a:r>
              <a:rPr lang="fr-FR" sz="650" baseline="0" noProof="0" dirty="0" err="1" smtClean="0"/>
              <a:t>espere</a:t>
            </a:r>
            <a:r>
              <a:rPr lang="fr-FR" sz="650" baseline="0" noProof="0" dirty="0" smtClean="0"/>
              <a:t> que vous me pardonnerez </a:t>
            </a:r>
          </a:p>
          <a:p>
            <a:endParaRPr lang="fr-FR" sz="800" noProof="0" dirty="0" smtClean="0"/>
          </a:p>
          <a:p>
            <a:endParaRPr lang="fr-FR" noProof="0" dirty="0" smtClean="0"/>
          </a:p>
          <a:p>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453106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Au cours des décades</a:t>
            </a:r>
            <a:r>
              <a:rPr lang="fr-FR" baseline="0" dirty="0" smtClean="0"/>
              <a:t> </a:t>
            </a:r>
            <a:r>
              <a:rPr lang="fr-FR" dirty="0" smtClean="0"/>
              <a:t> suivantes</a:t>
            </a:r>
            <a:r>
              <a:rPr lang="fr-FR" baseline="0" dirty="0" smtClean="0"/>
              <a:t> essaimage au niveau national 11 à plus de 20 labos (23) et aussi a l’ extérieur avec les branches nouvelles utilisant les accélérateurs dans le paysage de R&amp;D française avec la </a:t>
            </a:r>
            <a:r>
              <a:rPr lang="fr-FR" baseline="0" dirty="0" err="1" smtClean="0"/>
              <a:t>lumiere</a:t>
            </a:r>
            <a:r>
              <a:rPr lang="fr-FR" baseline="0" dirty="0" smtClean="0"/>
              <a:t> synchrotron  LURE puis SOLEIL , le CPO avec l’institut curie et l’ </a:t>
            </a:r>
            <a:r>
              <a:rPr lang="fr-FR" baseline="0" dirty="0" err="1" smtClean="0"/>
              <a:t>hadrontherapie</a:t>
            </a:r>
            <a:r>
              <a:rPr lang="fr-FR" baseline="0" dirty="0" smtClean="0"/>
              <a:t> , et bien sur les labos nationaux avec le CEA ,Ganil a Caen (</a:t>
            </a:r>
            <a:r>
              <a:rPr lang="fr-FR" baseline="0" dirty="0" err="1" smtClean="0"/>
              <a:t>lefort,detraz</a:t>
            </a:r>
            <a:r>
              <a:rPr lang="fr-FR" baseline="0" dirty="0" smtClean="0"/>
              <a:t>) et Saturne II a Saclay</a:t>
            </a:r>
          </a:p>
          <a:p>
            <a:r>
              <a:rPr lang="fr-FR" baseline="0" dirty="0" err="1" smtClean="0"/>
              <a:t>Rq</a:t>
            </a:r>
            <a:r>
              <a:rPr lang="fr-FR" baseline="0" dirty="0" smtClean="0"/>
              <a:t> sur saturne II +Mimas en 1997 Déjà le GSI qu’on a fermé un peu </a:t>
            </a:r>
            <a:r>
              <a:rPr lang="fr-FR" baseline="0" dirty="0" err="1" smtClean="0"/>
              <a:t>tot</a:t>
            </a:r>
            <a:r>
              <a:rPr lang="fr-FR" baseline="0" dirty="0" smtClean="0"/>
              <a:t> </a:t>
            </a:r>
            <a:r>
              <a:rPr lang="fr-FR" baseline="0" dirty="0" err="1" smtClean="0"/>
              <a:t>helas</a:t>
            </a:r>
            <a:r>
              <a:rPr lang="fr-FR" baseline="0" dirty="0" smtClean="0"/>
              <a:t> ??</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2318572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a:t>
            </a:r>
            <a:r>
              <a:rPr lang="fr-FR" baseline="0" dirty="0" smtClean="0"/>
              <a:t> TPN . L’IN22P3 plaide et obtient un cadre technique unique « ad hoc » crée au CNRS pour les grands instruments qui a été décisif dans la mise en œuvre  des </a:t>
            </a:r>
            <a:r>
              <a:rPr lang="fr-FR" baseline="0" dirty="0" err="1" smtClean="0"/>
              <a:t>succes</a:t>
            </a:r>
            <a:r>
              <a:rPr lang="fr-FR" baseline="0" dirty="0" smtClean="0"/>
              <a:t>  techniques et scientifiques  de l’Institut , </a:t>
            </a:r>
          </a:p>
          <a:p>
            <a:r>
              <a:rPr lang="fr-FR" baseline="0" dirty="0" smtClean="0"/>
              <a:t>Assemblage de figures collaborateurs emblématique de l’histoire de l’institut </a:t>
            </a:r>
          </a:p>
          <a:p>
            <a:r>
              <a:rPr lang="fr-FR" baseline="0" dirty="0" smtClean="0"/>
              <a:t>Mais aussi d’autres initiatives dans la formation et la diffusion de la science les </a:t>
            </a:r>
            <a:r>
              <a:rPr lang="fr-FR" baseline="0" dirty="0" err="1" smtClean="0"/>
              <a:t>ecoles</a:t>
            </a:r>
            <a:r>
              <a:rPr lang="fr-FR" baseline="0" dirty="0" smtClean="0"/>
              <a:t> </a:t>
            </a:r>
            <a:r>
              <a:rPr lang="fr-FR" baseline="0" dirty="0" err="1" smtClean="0"/>
              <a:t>thematiques</a:t>
            </a:r>
            <a:r>
              <a:rPr lang="fr-FR" baseline="0" dirty="0" smtClean="0"/>
              <a:t> , GIF, Joliot-Curie- Acc, </a:t>
            </a:r>
            <a:r>
              <a:rPr lang="fr-FR" baseline="0" dirty="0" err="1" smtClean="0"/>
              <a:t>Detecteurs</a:t>
            </a:r>
            <a:r>
              <a:rPr lang="fr-FR" baseline="0" dirty="0" smtClean="0"/>
              <a:t>, cours du LAL</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436503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On arrive a</a:t>
            </a:r>
            <a:r>
              <a:rPr lang="fr-FR" baseline="0" dirty="0" smtClean="0"/>
              <a:t> la partie la plus délicate mais la plus importante car la plus riche de l’histoire: initiatives ,développement ,découvertes dans les domaines scientifiques qui sont illustrés . Impossible de tout citer et commenter , inévitable d’ </a:t>
            </a:r>
            <a:r>
              <a:rPr lang="fr-FR" baseline="0" dirty="0" err="1" smtClean="0"/>
              <a:t>etre</a:t>
            </a:r>
            <a:r>
              <a:rPr lang="fr-FR" baseline="0" dirty="0" smtClean="0"/>
              <a:t> sélectif et probablement malgré tout difficile de tenir le temps limite de cet expose .on essaye quand </a:t>
            </a:r>
            <a:r>
              <a:rPr lang="fr-FR" baseline="0" dirty="0" err="1" smtClean="0"/>
              <a:t>meme</a:t>
            </a:r>
            <a:r>
              <a:rPr lang="fr-FR" baseline="0" dirty="0" smtClean="0"/>
              <a:t>  </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682123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Lal</a:t>
            </a:r>
            <a:r>
              <a:rPr lang="fr-FR" dirty="0" smtClean="0"/>
              <a:t> et modèle standard des particules ce</a:t>
            </a:r>
            <a:r>
              <a:rPr lang="fr-FR" baseline="0" dirty="0" smtClean="0"/>
              <a:t> sont </a:t>
            </a:r>
            <a:r>
              <a:rPr lang="fr-FR" dirty="0" smtClean="0"/>
              <a:t> les auteurs</a:t>
            </a:r>
            <a:r>
              <a:rPr lang="fr-FR" baseline="0" dirty="0" smtClean="0"/>
              <a:t> ci dessous qui ont fait cette partie de l’expose</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286140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Gargamelle</a:t>
            </a:r>
            <a:r>
              <a:rPr lang="fr-FR" baseline="0" dirty="0" smtClean="0"/>
              <a:t> au </a:t>
            </a:r>
            <a:r>
              <a:rPr lang="fr-FR" baseline="0" dirty="0" err="1" smtClean="0"/>
              <a:t>Cern</a:t>
            </a:r>
            <a:r>
              <a:rPr lang="fr-FR" baseline="0" dirty="0" smtClean="0"/>
              <a:t> </a:t>
            </a:r>
            <a:r>
              <a:rPr lang="fr-FR" dirty="0" smtClean="0"/>
              <a:t>Une</a:t>
            </a:r>
            <a:r>
              <a:rPr lang="fr-FR" baseline="0" dirty="0" smtClean="0"/>
              <a:t> </a:t>
            </a:r>
            <a:r>
              <a:rPr lang="fr-FR" baseline="0" dirty="0" err="1" smtClean="0"/>
              <a:t>exeprience</a:t>
            </a:r>
            <a:r>
              <a:rPr lang="fr-FR" baseline="0" dirty="0" smtClean="0"/>
              <a:t> de découverte qui a fait avancé le modèle standard que l’on connait aujourd’hui</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62139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Espace réservé de l'image des diapositives 1">
            <a:extLst>
              <a:ext uri="{FF2B5EF4-FFF2-40B4-BE49-F238E27FC236}">
                <a16:creationId xmlns:a16="http://schemas.microsoft.com/office/drawing/2014/main" id="{D1CAFCA8-1AF0-6C45-AFEE-E6FD2A81BBF4}"/>
              </a:ext>
            </a:extLst>
          </p:cNvPr>
          <p:cNvSpPr>
            <a:spLocks noGrp="1" noRot="1" noChangeAspect="1" noChangeArrowheads="1" noTextEdit="1"/>
          </p:cNvSpPr>
          <p:nvPr>
            <p:ph type="sldImg"/>
          </p:nvPr>
        </p:nvSpPr>
        <p:spPr>
          <a:xfrm>
            <a:off x="90488" y="744538"/>
            <a:ext cx="6616700" cy="3722687"/>
          </a:xfrm>
          <a:ln/>
        </p:spPr>
      </p:sp>
      <p:sp>
        <p:nvSpPr>
          <p:cNvPr id="16386" name="Espace réservé des notes 2">
            <a:extLst>
              <a:ext uri="{FF2B5EF4-FFF2-40B4-BE49-F238E27FC236}">
                <a16:creationId xmlns:a16="http://schemas.microsoft.com/office/drawing/2014/main" id="{FF463FD1-157A-274F-9A77-D5BE7857C0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t>Sous l’influence de Pierre Lehmann, les physiciens du LAL jouèrent un rôle éminent au </a:t>
            </a:r>
            <a:r>
              <a:rPr lang="fr-FR" sz="1200" b="1" dirty="0" smtClean="0"/>
              <a:t>CERN</a:t>
            </a:r>
            <a:r>
              <a:rPr lang="fr-FR" sz="1200" dirty="0" smtClean="0"/>
              <a:t> dans des expériences portant sur des tests critiques de QCD, la production de saveurs lourdes, des mesures précises de l’interaction faible, culminant avec la découverte des </a:t>
            </a:r>
            <a:r>
              <a:rPr lang="fr-FR" sz="1200" b="1" dirty="0" smtClean="0"/>
              <a:t>W et Z </a:t>
            </a:r>
            <a:r>
              <a:rPr lang="fr-FR" sz="1200" dirty="0" smtClean="0"/>
              <a:t>auprès du collisionneur antiproton-proton dans l’expérience UA2. Ce programme se prolonge aujourd’hui au LHC, sur ATLAS, dont le calorimètre électromagnétique à haute granularité fut conçu et construit par le LAL. Cet instrument fut essentiel pour la découverte du </a:t>
            </a:r>
            <a:r>
              <a:rPr lang="fr-FR" sz="1200" b="1" dirty="0" smtClean="0"/>
              <a:t>boson de </a:t>
            </a:r>
            <a:r>
              <a:rPr lang="fr-FR" sz="1200" b="1" dirty="0" err="1" smtClean="0"/>
              <a:t>Higgs</a:t>
            </a:r>
            <a:r>
              <a:rPr lang="fr-FR" sz="1200" dirty="0" smtClean="0"/>
              <a:t>.      </a:t>
            </a:r>
          </a:p>
          <a:p>
            <a:endParaRPr lang="fr-FR" altLang="fr-FR" dirty="0"/>
          </a:p>
        </p:txBody>
      </p:sp>
      <p:sp>
        <p:nvSpPr>
          <p:cNvPr id="2" name="Espace réservé de l'en-tête 1"/>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2118806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a:t>
            </a:r>
            <a:r>
              <a:rPr lang="fr-FR" dirty="0" err="1" smtClean="0"/>
              <a:t>highligths</a:t>
            </a:r>
            <a:r>
              <a:rPr lang="fr-FR" dirty="0" smtClean="0"/>
              <a:t> de la physique au LEP  </a:t>
            </a:r>
            <a:r>
              <a:rPr lang="fr-FR" dirty="0" err="1" smtClean="0"/>
              <a:t>realisation</a:t>
            </a:r>
            <a:r>
              <a:rPr lang="fr-FR" dirty="0" smtClean="0"/>
              <a:t> de E-cal (angle et </a:t>
            </a:r>
            <a:r>
              <a:rPr lang="fr-FR" dirty="0" err="1" smtClean="0"/>
              <a:t>energie</a:t>
            </a:r>
            <a:r>
              <a:rPr lang="fr-FR" dirty="0" smtClean="0"/>
              <a:t> des gammas )  un </a:t>
            </a:r>
            <a:r>
              <a:rPr lang="fr-FR" dirty="0" err="1" smtClean="0"/>
              <a:t>evenement</a:t>
            </a:r>
            <a:r>
              <a:rPr lang="fr-FR" dirty="0" smtClean="0"/>
              <a:t> en 2 jets à</a:t>
            </a:r>
            <a:r>
              <a:rPr lang="fr-FR" baseline="0" dirty="0" smtClean="0"/>
              <a:t> gauche</a:t>
            </a:r>
          </a:p>
          <a:p>
            <a:r>
              <a:rPr lang="fr-FR" baseline="0" dirty="0" smtClean="0"/>
              <a:t>Delphi partie essentielle de la TPC mesurant les particules chargées , évènement en 4 Jets pour la recherche du </a:t>
            </a:r>
            <a:r>
              <a:rPr lang="fr-FR" baseline="0" dirty="0" err="1" smtClean="0"/>
              <a:t>higgs</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184866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Espace réservé de l'image des diapositives 1">
            <a:extLst>
              <a:ext uri="{FF2B5EF4-FFF2-40B4-BE49-F238E27FC236}">
                <a16:creationId xmlns:a16="http://schemas.microsoft.com/office/drawing/2014/main" id="{09EAD958-C191-4A49-81F2-4233A945E1E4}"/>
              </a:ext>
            </a:extLst>
          </p:cNvPr>
          <p:cNvSpPr>
            <a:spLocks noGrp="1" noRot="1" noChangeAspect="1" noChangeArrowheads="1" noTextEdit="1"/>
          </p:cNvSpPr>
          <p:nvPr>
            <p:ph type="sldImg"/>
          </p:nvPr>
        </p:nvSpPr>
        <p:spPr>
          <a:xfrm>
            <a:off x="85725" y="749300"/>
            <a:ext cx="6572250" cy="3697288"/>
          </a:xfrm>
        </p:spPr>
      </p:sp>
      <p:sp>
        <p:nvSpPr>
          <p:cNvPr id="17410" name="Espace réservé des notes 2">
            <a:extLst>
              <a:ext uri="{FF2B5EF4-FFF2-40B4-BE49-F238E27FC236}">
                <a16:creationId xmlns:a16="http://schemas.microsoft.com/office/drawing/2014/main" id="{F6B25137-6136-344A-83FE-A3FB4B0755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smtClean="0">
                <a:latin typeface="Times New Roman" panose="02020603050405020304" pitchFamily="18" charset="0"/>
                <a:ea typeface="ＭＳ Ｐゴシック" panose="020B0600070205080204" pitchFamily="34" charset="-128"/>
              </a:rPr>
              <a:t>Deux résultats majeurs de physique du LRP  la section efficace de production du Z0 a permis de mesurer</a:t>
            </a:r>
            <a:r>
              <a:rPr lang="fr-FR" altLang="fr-FR" baseline="0" dirty="0" smtClean="0">
                <a:latin typeface="Times New Roman" panose="02020603050405020304" pitchFamily="18" charset="0"/>
                <a:ea typeface="ＭＳ Ｐゴシック" panose="020B0600070205080204" pitchFamily="34" charset="-128"/>
              </a:rPr>
              <a:t> le nb de famille de neutrinos (a gauche fit et valeur </a:t>
            </a:r>
            <a:r>
              <a:rPr lang="fr-FR" altLang="fr-FR" baseline="0" dirty="0" err="1" smtClean="0">
                <a:latin typeface="Times New Roman" panose="02020603050405020304" pitchFamily="18" charset="0"/>
                <a:ea typeface="ＭＳ Ｐゴシック" panose="020B0600070205080204" pitchFamily="34" charset="-128"/>
              </a:rPr>
              <a:t>Nnu</a:t>
            </a:r>
            <a:r>
              <a:rPr lang="fr-FR" altLang="fr-FR" baseline="0" dirty="0" smtClean="0">
                <a:latin typeface="Times New Roman" panose="02020603050405020304" pitchFamily="18" charset="0"/>
                <a:ea typeface="ＭＳ Ｐゴシック" panose="020B0600070205080204" pitchFamily="34" charset="-128"/>
              </a:rPr>
              <a:t>)</a:t>
            </a:r>
          </a:p>
          <a:p>
            <a:r>
              <a:rPr lang="fr-FR" altLang="fr-FR" baseline="0" dirty="0" smtClean="0">
                <a:latin typeface="Times New Roman" panose="02020603050405020304" pitchFamily="18" charset="0"/>
                <a:ea typeface="ＭＳ Ｐゴシック" panose="020B0600070205080204" pitchFamily="34" charset="-128"/>
              </a:rPr>
              <a:t>Mesures de précision </a:t>
            </a:r>
            <a:r>
              <a:rPr lang="fr-FR" altLang="fr-FR" baseline="0" dirty="0" err="1" smtClean="0">
                <a:latin typeface="Times New Roman" panose="02020603050405020304" pitchFamily="18" charset="0"/>
                <a:ea typeface="ＭＳ Ｐゴシック" panose="020B0600070205080204" pitchFamily="34" charset="-128"/>
              </a:rPr>
              <a:t>duLEP</a:t>
            </a:r>
            <a:r>
              <a:rPr lang="fr-FR" altLang="fr-FR" baseline="0" dirty="0" smtClean="0">
                <a:latin typeface="Times New Roman" panose="02020603050405020304" pitchFamily="18" charset="0"/>
                <a:ea typeface="ＭＳ Ｐゴシック" panose="020B0600070205080204" pitchFamily="34" charset="-128"/>
              </a:rPr>
              <a:t> masse et largeur du Z , a permis de préciser la masse du quark top avant d’</a:t>
            </a:r>
            <a:r>
              <a:rPr lang="fr-FR" altLang="fr-FR" baseline="0" dirty="0" err="1" smtClean="0">
                <a:latin typeface="Times New Roman" panose="02020603050405020304" pitchFamily="18" charset="0"/>
                <a:ea typeface="ＭＳ Ｐゴシック" panose="020B0600070205080204" pitchFamily="34" charset="-128"/>
              </a:rPr>
              <a:t>etre</a:t>
            </a:r>
            <a:r>
              <a:rPr lang="fr-FR" altLang="fr-FR" baseline="0" dirty="0" smtClean="0">
                <a:latin typeface="Times New Roman" panose="02020603050405020304" pitchFamily="18" charset="0"/>
                <a:ea typeface="ＭＳ Ｐゴシック" panose="020B0600070205080204" pitchFamily="34" charset="-128"/>
              </a:rPr>
              <a:t> mesuré a Fermi </a:t>
            </a:r>
            <a:r>
              <a:rPr lang="fr-FR" altLang="fr-FR" baseline="0" dirty="0" err="1" smtClean="0">
                <a:latin typeface="Times New Roman" panose="02020603050405020304" pitchFamily="18" charset="0"/>
                <a:ea typeface="ＭＳ Ｐゴシック" panose="020B0600070205080204" pitchFamily="34" charset="-128"/>
              </a:rPr>
              <a:t>lab</a:t>
            </a:r>
            <a:r>
              <a:rPr lang="fr-FR" altLang="fr-FR" baseline="0" dirty="0" smtClean="0">
                <a:latin typeface="Times New Roman" panose="02020603050405020304" pitchFamily="18" charset="0"/>
                <a:ea typeface="ＭＳ Ｐゴシック" panose="020B0600070205080204" pitchFamily="34" charset="-128"/>
              </a:rPr>
              <a:t> Apres la mesure du top on a pu </a:t>
            </a:r>
            <a:r>
              <a:rPr lang="fr-FR" altLang="fr-FR" baseline="0" dirty="0" err="1" smtClean="0">
                <a:latin typeface="Times New Roman" panose="02020603050405020304" pitchFamily="18" charset="0"/>
                <a:ea typeface="ＭＳ Ｐゴシック" panose="020B0600070205080204" pitchFamily="34" charset="-128"/>
              </a:rPr>
              <a:t>predire</a:t>
            </a:r>
            <a:r>
              <a:rPr lang="fr-FR" altLang="fr-FR" baseline="0" dirty="0" smtClean="0">
                <a:latin typeface="Times New Roman" panose="02020603050405020304" pitchFamily="18" charset="0"/>
                <a:ea typeface="ＭＳ Ｐゴシック" panose="020B0600070205080204" pitchFamily="34" charset="-128"/>
              </a:rPr>
              <a:t> la masse du </a:t>
            </a:r>
            <a:r>
              <a:rPr lang="fr-FR" altLang="fr-FR" baseline="0" dirty="0" err="1" smtClean="0">
                <a:latin typeface="Times New Roman" panose="02020603050405020304" pitchFamily="18" charset="0"/>
                <a:ea typeface="ＭＳ Ｐゴシック" panose="020B0600070205080204" pitchFamily="34" charset="-128"/>
              </a:rPr>
              <a:t>Higgs</a:t>
            </a:r>
            <a:r>
              <a:rPr lang="fr-FR" altLang="fr-FR" baseline="0" dirty="0" smtClean="0">
                <a:latin typeface="Times New Roman" panose="02020603050405020304" pitchFamily="18" charset="0"/>
                <a:ea typeface="ＭＳ Ｐゴシック" panose="020B0600070205080204" pitchFamily="34" charset="-128"/>
              </a:rPr>
              <a:t> entre 98 et 208 GeV mesurée plus tard au LHC 125 GeV</a:t>
            </a:r>
            <a:endParaRPr lang="fr-FR" altLang="fr-FR" dirty="0">
              <a:latin typeface="Times New Roman" panose="02020603050405020304" pitchFamily="18" charset="0"/>
              <a:ea typeface="ＭＳ Ｐゴシック" panose="020B0600070205080204" pitchFamily="34" charset="-128"/>
            </a:endParaRPr>
          </a:p>
        </p:txBody>
      </p:sp>
      <p:sp>
        <p:nvSpPr>
          <p:cNvPr id="2" name="Espace réservé de l'en-tête 1"/>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586676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Mesure directe de la violation</a:t>
            </a:r>
            <a:r>
              <a:rPr lang="fr-FR" baseline="0" dirty="0" smtClean="0"/>
              <a:t> de CP dans la désintégration de kaons neutres Na31 et NA48 </a:t>
            </a:r>
          </a:p>
          <a:p>
            <a:r>
              <a:rPr lang="fr-FR" baseline="0" dirty="0" smtClean="0"/>
              <a:t>Première évidence en 1988 mesures  à 3,5 sigma </a:t>
            </a:r>
          </a:p>
          <a:p>
            <a:r>
              <a:rPr lang="fr-FR" baseline="0" dirty="0" smtClean="0"/>
              <a:t>Amélioration du détecteur et des analyses </a:t>
            </a:r>
            <a:r>
              <a:rPr lang="fr-FR" baseline="0" dirty="0" err="1" smtClean="0"/>
              <a:t>resultats</a:t>
            </a:r>
            <a:r>
              <a:rPr lang="fr-FR" baseline="0" dirty="0" smtClean="0"/>
              <a:t> en 2001 à 6,7 sigma Grand prix de ESP en 2005</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2102481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1ere</a:t>
            </a:r>
            <a:r>
              <a:rPr lang="fr-FR" baseline="0" dirty="0" smtClean="0"/>
              <a:t> coll majeur de l’IN2P3 aux USA –expérience BABAR violation CP dans la désintégration des mésons B</a:t>
            </a:r>
          </a:p>
          <a:p>
            <a:r>
              <a:rPr lang="fr-FR" baseline="0" dirty="0" smtClean="0"/>
              <a:t> (Prix Nobel 2008)</a:t>
            </a:r>
          </a:p>
          <a:p>
            <a:r>
              <a:rPr lang="fr-FR" baseline="0" dirty="0" smtClean="0"/>
              <a:t>Nouvelles particules , et d’autres questions ouvertes de physique </a:t>
            </a:r>
            <a:r>
              <a:rPr lang="fr-FR" baseline="0" dirty="0" err="1" smtClean="0"/>
              <a:t>emergent</a:t>
            </a:r>
            <a:r>
              <a:rPr lang="fr-FR" baseline="0" dirty="0" smtClean="0"/>
              <a:t> !</a:t>
            </a:r>
          </a:p>
          <a:p>
            <a:r>
              <a:rPr lang="fr-FR" baseline="0" dirty="0" err="1" smtClean="0"/>
              <a:t>Role</a:t>
            </a:r>
            <a:r>
              <a:rPr lang="fr-FR" baseline="0" dirty="0" smtClean="0"/>
              <a:t> </a:t>
            </a:r>
            <a:r>
              <a:rPr lang="fr-FR" baseline="0" dirty="0" err="1" smtClean="0"/>
              <a:t>tres</a:t>
            </a:r>
            <a:r>
              <a:rPr lang="fr-FR" baseline="0" dirty="0" smtClean="0"/>
              <a:t> important des services techniques du LAL  ,Physique de collisions </a:t>
            </a:r>
            <a:r>
              <a:rPr lang="fr-FR" baseline="0" dirty="0" err="1" smtClean="0"/>
              <a:t>e+e</a:t>
            </a:r>
            <a:r>
              <a:rPr lang="fr-FR" baseline="0" dirty="0" smtClean="0"/>
              <a:t>- toujours de grande actualité avec L’</a:t>
            </a:r>
            <a:r>
              <a:rPr lang="fr-FR" baseline="0" dirty="0" err="1" smtClean="0"/>
              <a:t>exp</a:t>
            </a:r>
            <a:r>
              <a:rPr lang="fr-FR" baseline="0" dirty="0" smtClean="0"/>
              <a:t> BELLEII à KEK</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2439652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spcBef>
                <a:spcPts val="600"/>
              </a:spcBef>
            </a:pPr>
            <a:r>
              <a:rPr lang="fr-FR" dirty="0" smtClean="0"/>
              <a:t>Avec l’émergence des accélérateurs et la décision de créer le CERN , </a:t>
            </a:r>
            <a:r>
              <a:rPr lang="fr-FR" sz="1200" dirty="0" smtClean="0">
                <a:solidFill>
                  <a:srgbClr val="00294B"/>
                </a:solidFill>
                <a:latin typeface="+mn-lt"/>
              </a:rPr>
              <a:t>Irène et Frédéric Joliot-Curie plaident pour doter les labos français d’accélérateurs plus puissants  pour former et préparer les équipes à la compétition internationale. </a:t>
            </a:r>
          </a:p>
          <a:p>
            <a:pPr algn="just">
              <a:spcBef>
                <a:spcPts val="600"/>
              </a:spcBef>
            </a:pPr>
            <a:r>
              <a:rPr lang="fr-FR" sz="1200" dirty="0" smtClean="0">
                <a:solidFill>
                  <a:srgbClr val="00294B"/>
                </a:solidFill>
                <a:latin typeface="+mn-lt"/>
              </a:rPr>
              <a:t>Il faut trouver des espaces et donc s’installer hors de Paris , des terrains sont disponibles à Orsay .   </a:t>
            </a:r>
          </a:p>
          <a:p>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06442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Il y</a:t>
            </a:r>
            <a:r>
              <a:rPr lang="fr-FR" baseline="0" dirty="0" smtClean="0"/>
              <a:t> a eu aussi le tournant </a:t>
            </a:r>
            <a:r>
              <a:rPr lang="fr-FR" baseline="0" dirty="0" err="1" smtClean="0"/>
              <a:t>tres</a:t>
            </a:r>
            <a:r>
              <a:rPr lang="fr-FR" baseline="0" dirty="0" smtClean="0"/>
              <a:t> important de la physique hors accélérateurs et les </a:t>
            </a:r>
            <a:r>
              <a:rPr lang="fr-FR" baseline="0" dirty="0" err="1" smtClean="0"/>
              <a:t>thematiques</a:t>
            </a:r>
            <a:r>
              <a:rPr lang="fr-FR" baseline="0" dirty="0" smtClean="0"/>
              <a:t> liées à l’infiniment grand </a:t>
            </a:r>
          </a:p>
          <a:p>
            <a:r>
              <a:rPr lang="fr-FR" baseline="0" dirty="0" smtClean="0"/>
              <a:t>Ce tableau montre les </a:t>
            </a:r>
            <a:r>
              <a:rPr lang="fr-FR" baseline="0" dirty="0" err="1" smtClean="0"/>
              <a:t>experiences</a:t>
            </a:r>
            <a:r>
              <a:rPr lang="fr-FR" baseline="0" dirty="0" smtClean="0"/>
              <a:t> d’astronomie gamma , sur la détection, des gerbes </a:t>
            </a:r>
            <a:r>
              <a:rPr lang="fr-FR" baseline="0" dirty="0" err="1" smtClean="0"/>
              <a:t>atmospheriques</a:t>
            </a:r>
            <a:r>
              <a:rPr lang="fr-FR" baseline="0" dirty="0" smtClean="0"/>
              <a:t> ,sur le fond diffus cosmologique (CMB et Planck) et bien sur  la </a:t>
            </a:r>
            <a:r>
              <a:rPr lang="fr-FR" baseline="0" dirty="0" err="1" smtClean="0"/>
              <a:t>detection</a:t>
            </a:r>
            <a:r>
              <a:rPr lang="fr-FR" baseline="0" dirty="0" smtClean="0"/>
              <a:t> des ondes </a:t>
            </a:r>
            <a:r>
              <a:rPr lang="fr-FR" baseline="0" dirty="0" err="1" smtClean="0"/>
              <a:t>gravitationelles</a:t>
            </a:r>
            <a:r>
              <a:rPr lang="fr-FR" baseline="0" dirty="0" smtClean="0"/>
              <a:t> avec VIRGO ou les équipes du LAL ont eu un impact important largement contribué au succès  ces recherches sur l’infiniment grand </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60E3FB13-499B-CE44-AE85-C32840A9189D}" type="slidenum">
              <a:rPr lang="fr-FR" smtClean="0"/>
              <a:t>20</a:t>
            </a:fld>
            <a:endParaRPr lang="fr-FR"/>
          </a:p>
        </p:txBody>
      </p:sp>
    </p:spTree>
    <p:extLst>
      <p:ext uri="{BB962C8B-B14F-4D97-AF65-F5344CB8AC3E}">
        <p14:creationId xmlns:p14="http://schemas.microsoft.com/office/powerpoint/2010/main" val="989972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L’expérience qui a tout déclenché SHE</a:t>
            </a:r>
            <a:r>
              <a:rPr lang="fr-FR" baseline="0" dirty="0" smtClean="0"/>
              <a:t> avec </a:t>
            </a:r>
            <a:r>
              <a:rPr lang="fr-FR" dirty="0" smtClean="0"/>
              <a:t>ALICE (quelle</a:t>
            </a:r>
            <a:r>
              <a:rPr lang="fr-FR" baseline="0" dirty="0" smtClean="0"/>
              <a:t> est la limite en masse et en Z des éléments </a:t>
            </a:r>
            <a:r>
              <a:rPr lang="fr-FR" dirty="0" smtClean="0"/>
              <a:t> ,</a:t>
            </a:r>
            <a:r>
              <a:rPr lang="fr-FR" baseline="0" dirty="0" smtClean="0"/>
              <a:t> à abouti  a la </a:t>
            </a:r>
            <a:r>
              <a:rPr lang="fr-FR" baseline="0" dirty="0" err="1" smtClean="0"/>
              <a:t>découverte</a:t>
            </a:r>
            <a:r>
              <a:rPr lang="fr-FR" dirty="0" err="1" smtClean="0"/>
              <a:t>réactions</a:t>
            </a:r>
            <a:r>
              <a:rPr lang="fr-FR" dirty="0" smtClean="0"/>
              <a:t> très inélastiques et à </a:t>
            </a:r>
            <a:r>
              <a:rPr lang="fr-FR" dirty="0" err="1" smtClean="0"/>
              <a:t>initée</a:t>
            </a:r>
            <a:r>
              <a:rPr lang="fr-FR" dirty="0" smtClean="0"/>
              <a:t> la recherche sur la</a:t>
            </a:r>
            <a:r>
              <a:rPr lang="fr-FR" baseline="0" dirty="0" smtClean="0"/>
              <a:t> </a:t>
            </a:r>
            <a:r>
              <a:rPr lang="fr-FR" baseline="0" dirty="0" err="1" smtClean="0"/>
              <a:t>matiere</a:t>
            </a:r>
            <a:r>
              <a:rPr lang="fr-FR" baseline="0" dirty="0" smtClean="0"/>
              <a:t> </a:t>
            </a:r>
            <a:r>
              <a:rPr lang="fr-FR" baseline="0" dirty="0" err="1" smtClean="0"/>
              <a:t>nucleaire</a:t>
            </a:r>
            <a:r>
              <a:rPr lang="fr-FR" baseline="0" dirty="0" smtClean="0"/>
              <a:t> « chaude » et plus tard « dense »</a:t>
            </a:r>
          </a:p>
          <a:p>
            <a:r>
              <a:rPr lang="fr-FR" baseline="0" dirty="0" smtClean="0"/>
              <a:t>Enfin </a:t>
            </a:r>
            <a:r>
              <a:rPr lang="fr-FR" dirty="0" smtClean="0"/>
              <a:t> a mettre en exergue la radiochimie de Super-Lourds a Dubna par les radiochimistes d’Orsay ; IJC </a:t>
            </a:r>
            <a:r>
              <a:rPr lang="fr-FR" dirty="0" err="1" smtClean="0"/>
              <a:t>lab</a:t>
            </a:r>
            <a:r>
              <a:rPr lang="fr-FR" dirty="0" smtClean="0"/>
              <a:t> continue a Dubna avec les spectroscopie</a:t>
            </a:r>
            <a:r>
              <a:rPr lang="fr-FR" baseline="0" dirty="0" smtClean="0"/>
              <a:t> de noyaux très lourds et  Super lourds  </a:t>
            </a:r>
            <a:r>
              <a:rPr lang="fr-FR" baseline="0" dirty="0" err="1" smtClean="0"/>
              <a:t>grace</a:t>
            </a:r>
            <a:r>
              <a:rPr lang="fr-FR" baseline="0" dirty="0" smtClean="0"/>
              <a:t> a des production beaucoup plus élevées par accélérateurs d’ions lourds de basse énergie et de très hautes intensités (dizaines de Micro </a:t>
            </a:r>
            <a:r>
              <a:rPr lang="fr-FR" baseline="0" dirty="0" err="1" smtClean="0"/>
              <a:t>amp</a:t>
            </a:r>
            <a:r>
              <a:rPr lang="fr-FR" baseline="0" dirty="0" smtClean="0"/>
              <a:t> comparés aux quelques dizaines de </a:t>
            </a:r>
            <a:r>
              <a:rPr lang="fr-FR" baseline="0" dirty="0" err="1" smtClean="0"/>
              <a:t>nAmp</a:t>
            </a:r>
            <a:r>
              <a:rPr lang="fr-FR" baseline="0" dirty="0" smtClean="0"/>
              <a:t> d’ALICE )</a:t>
            </a:r>
          </a:p>
          <a:p>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849746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Upgrade du</a:t>
            </a:r>
            <a:r>
              <a:rPr lang="fr-FR" baseline="0" dirty="0" smtClean="0"/>
              <a:t> </a:t>
            </a:r>
            <a:r>
              <a:rPr lang="fr-FR" dirty="0" smtClean="0"/>
              <a:t> SC un beau succès qui va porter des fruits (Helene ,Laisne..) ,la spectro</a:t>
            </a:r>
            <a:r>
              <a:rPr lang="fr-FR" baseline="0" dirty="0" smtClean="0"/>
              <a:t> </a:t>
            </a:r>
            <a:r>
              <a:rPr lang="fr-FR" dirty="0" smtClean="0"/>
              <a:t> de masse en ligne , ses mesures de masses et ses découvertes (</a:t>
            </a:r>
            <a:r>
              <a:rPr lang="fr-FR" dirty="0" err="1" smtClean="0"/>
              <a:t>Klapish</a:t>
            </a:r>
            <a:r>
              <a:rPr lang="fr-FR" dirty="0" smtClean="0"/>
              <a:t> ,Thibaud ,</a:t>
            </a:r>
            <a:r>
              <a:rPr lang="fr-FR" baseline="0" dirty="0" smtClean="0"/>
              <a:t> Detraz et al) </a:t>
            </a:r>
            <a:r>
              <a:rPr lang="fr-FR" dirty="0" smtClean="0"/>
              <a:t> ,les applications a la datation des isotopes cosmogoniques,</a:t>
            </a:r>
            <a:r>
              <a:rPr lang="fr-FR" baseline="0" dirty="0" smtClean="0"/>
              <a:t> à la climatologie, la glaciation ..</a:t>
            </a:r>
            <a:r>
              <a:rPr lang="fr-FR" dirty="0" smtClean="0"/>
              <a:t> </a:t>
            </a:r>
          </a:p>
          <a:p>
            <a:r>
              <a:rPr lang="fr-FR" dirty="0" smtClean="0"/>
              <a:t>CLIC Puis  spectroscopie</a:t>
            </a:r>
            <a:r>
              <a:rPr lang="fr-FR" baseline="0" dirty="0" smtClean="0"/>
              <a:t> laser </a:t>
            </a:r>
            <a:r>
              <a:rPr lang="fr-FR" dirty="0" smtClean="0"/>
              <a:t> pour la </a:t>
            </a:r>
            <a:r>
              <a:rPr lang="fr-FR" dirty="0" err="1" smtClean="0"/>
              <a:t>methode</a:t>
            </a:r>
            <a:r>
              <a:rPr lang="fr-FR" dirty="0" smtClean="0"/>
              <a:t> ISOL</a:t>
            </a:r>
            <a:r>
              <a:rPr lang="fr-FR" baseline="0" dirty="0" smtClean="0"/>
              <a:t> – un pas de </a:t>
            </a:r>
            <a:r>
              <a:rPr lang="fr-FR" baseline="0" dirty="0" err="1" smtClean="0"/>
              <a:t>geant</a:t>
            </a:r>
            <a:r>
              <a:rPr lang="fr-FR" baseline="0" dirty="0" smtClean="0"/>
              <a:t> avec </a:t>
            </a:r>
            <a:r>
              <a:rPr lang="fr-FR" baseline="0" dirty="0" err="1" smtClean="0"/>
              <a:t>selectivite</a:t>
            </a:r>
            <a:r>
              <a:rPr lang="fr-FR" baseline="0" dirty="0" smtClean="0"/>
              <a:t> en Z ,une richesse qui est devenu une culture à Orsay et qui donnera d’autres fruits </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21610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CSNSM</a:t>
            </a:r>
            <a:r>
              <a:rPr lang="fr-FR" baseline="0" dirty="0" smtClean="0"/>
              <a:t> le tronc et les branches nouvelles qui foisonnent de </a:t>
            </a:r>
            <a:r>
              <a:rPr lang="fr-FR" baseline="0" dirty="0" err="1" smtClean="0"/>
              <a:t>R.Bernas</a:t>
            </a:r>
            <a:r>
              <a:rPr lang="fr-FR" baseline="0" dirty="0" smtClean="0"/>
              <a:t> à </a:t>
            </a:r>
            <a:r>
              <a:rPr lang="fr-FR" baseline="0" dirty="0" err="1" smtClean="0"/>
              <a:t>R.klapish</a:t>
            </a:r>
            <a:r>
              <a:rPr lang="fr-FR" baseline="0" dirty="0" smtClean="0"/>
              <a:t> en passant par H. Reeves et les</a:t>
            </a:r>
          </a:p>
          <a:p>
            <a:r>
              <a:rPr lang="fr-FR" baseline="0" dirty="0" smtClean="0"/>
              <a:t>Mesures de masses et physique de </a:t>
            </a:r>
            <a:r>
              <a:rPr lang="fr-FR" baseline="0" dirty="0" err="1" smtClean="0"/>
              <a:t>precision</a:t>
            </a:r>
            <a:r>
              <a:rPr lang="fr-FR" baseline="0" dirty="0" smtClean="0"/>
              <a:t> au service des noyaux </a:t>
            </a:r>
            <a:r>
              <a:rPr lang="fr-FR" baseline="0" dirty="0" err="1" smtClean="0"/>
              <a:t>tresloinde</a:t>
            </a:r>
            <a:r>
              <a:rPr lang="fr-FR" baseline="0" dirty="0" smtClean="0"/>
              <a:t> la stabilité(Audi ,</a:t>
            </a:r>
            <a:r>
              <a:rPr lang="fr-FR" baseline="0" dirty="0" err="1" smtClean="0"/>
              <a:t>Lunney</a:t>
            </a:r>
            <a:r>
              <a:rPr lang="fr-FR" baseline="0" dirty="0" smtClean="0"/>
              <a:t>) , </a:t>
            </a:r>
            <a:r>
              <a:rPr lang="fr-FR" baseline="0" dirty="0" err="1" smtClean="0"/>
              <a:t>Maurette</a:t>
            </a:r>
            <a:r>
              <a:rPr lang="fr-FR" baseline="0" dirty="0" smtClean="0"/>
              <a:t> PI pour analyses des pierres lunaires et </a:t>
            </a:r>
            <a:r>
              <a:rPr lang="fr-FR" baseline="0" dirty="0" err="1" smtClean="0"/>
              <a:t>appolo</a:t>
            </a:r>
            <a:r>
              <a:rPr lang="fr-FR" baseline="0" dirty="0" smtClean="0"/>
              <a:t> 11 , datation et carottes en  </a:t>
            </a:r>
            <a:r>
              <a:rPr lang="fr-FR" baseline="0" dirty="0" err="1" smtClean="0"/>
              <a:t>Artique</a:t>
            </a:r>
            <a:r>
              <a:rPr lang="fr-FR" baseline="0" dirty="0" smtClean="0"/>
              <a:t> grains cométaires jusqu’à la </a:t>
            </a:r>
            <a:r>
              <a:rPr lang="fr-FR" baseline="0" dirty="0" err="1" smtClean="0"/>
              <a:t>matiere</a:t>
            </a:r>
            <a:r>
              <a:rPr lang="fr-FR" baseline="0" dirty="0" smtClean="0"/>
              <a:t> noire les </a:t>
            </a:r>
            <a:r>
              <a:rPr lang="fr-FR" baseline="0" dirty="0" err="1" smtClean="0"/>
              <a:t>bolometres</a:t>
            </a:r>
            <a:r>
              <a:rPr lang="fr-FR" baseline="0" dirty="0" smtClean="0"/>
              <a:t> et EDELWEISS et l’astro gamma aujourd’hui</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4053877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Interplay</a:t>
            </a:r>
            <a:r>
              <a:rPr lang="fr-FR" dirty="0" smtClean="0"/>
              <a:t> entre </a:t>
            </a:r>
            <a:r>
              <a:rPr lang="fr-FR" dirty="0" err="1" smtClean="0"/>
              <a:t>etat</a:t>
            </a:r>
            <a:r>
              <a:rPr lang="fr-FR" dirty="0" smtClean="0"/>
              <a:t> a une particule et goutte liquide Physique</a:t>
            </a:r>
            <a:r>
              <a:rPr lang="fr-FR" baseline="0" dirty="0" smtClean="0"/>
              <a:t> au SC le noyau respire Mme </a:t>
            </a:r>
            <a:r>
              <a:rPr lang="fr-FR" baseline="0" dirty="0" err="1" smtClean="0"/>
              <a:t>marty</a:t>
            </a:r>
            <a:r>
              <a:rPr lang="fr-FR" baseline="0" dirty="0" smtClean="0"/>
              <a:t> , des </a:t>
            </a:r>
            <a:r>
              <a:rPr lang="fr-FR" baseline="0" dirty="0" err="1" smtClean="0"/>
              <a:t>resonances</a:t>
            </a:r>
            <a:r>
              <a:rPr lang="fr-FR" baseline="0" dirty="0" smtClean="0"/>
              <a:t> </a:t>
            </a:r>
            <a:r>
              <a:rPr lang="fr-FR" baseline="0" dirty="0" err="1" smtClean="0"/>
              <a:t>geantes</a:t>
            </a:r>
            <a:r>
              <a:rPr lang="fr-FR" baseline="0" dirty="0" smtClean="0"/>
              <a:t> GQR+GQR, les </a:t>
            </a:r>
            <a:r>
              <a:rPr lang="fr-FR" baseline="0" dirty="0" err="1" smtClean="0"/>
              <a:t>etats</a:t>
            </a:r>
            <a:r>
              <a:rPr lang="fr-FR" baseline="0" dirty="0" smtClean="0"/>
              <a:t> a une particule loin de la mer de Fermi qui sont </a:t>
            </a:r>
            <a:r>
              <a:rPr lang="fr-FR" baseline="0" dirty="0" err="1" smtClean="0"/>
              <a:t>tres</a:t>
            </a:r>
            <a:r>
              <a:rPr lang="fr-FR" baseline="0" dirty="0" smtClean="0"/>
              <a:t> amorties </a:t>
            </a:r>
            <a:r>
              <a:rPr lang="fr-FR" baseline="0" dirty="0" err="1" smtClean="0"/>
              <a:t>juqu’a</a:t>
            </a:r>
            <a:r>
              <a:rPr lang="fr-FR" baseline="0" dirty="0" smtClean="0"/>
              <a:t> disparaitre dans le continu</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335621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 grand succès international sur ces </a:t>
            </a:r>
            <a:r>
              <a:rPr lang="fr-FR" dirty="0" err="1" smtClean="0"/>
              <a:t>themes</a:t>
            </a:r>
            <a:r>
              <a:rPr lang="fr-FR" dirty="0" smtClean="0"/>
              <a:t> à Orsay ,tout</a:t>
            </a:r>
            <a:r>
              <a:rPr lang="fr-FR" baseline="0" dirty="0" smtClean="0"/>
              <a:t> le monde est là!</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326537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meilleur Van de </a:t>
            </a:r>
            <a:r>
              <a:rPr lang="fr-FR" dirty="0" err="1" smtClean="0"/>
              <a:t>graaff</a:t>
            </a:r>
            <a:r>
              <a:rPr lang="fr-FR" dirty="0" smtClean="0"/>
              <a:t> de 15 MV au monde –</a:t>
            </a:r>
            <a:r>
              <a:rPr lang="fr-FR" dirty="0" err="1" smtClean="0"/>
              <a:t>l’age</a:t>
            </a:r>
            <a:r>
              <a:rPr lang="fr-FR" dirty="0" smtClean="0"/>
              <a:t> d’or de la </a:t>
            </a:r>
            <a:r>
              <a:rPr lang="fr-FR" dirty="0" err="1" smtClean="0"/>
              <a:t>resolution</a:t>
            </a:r>
            <a:r>
              <a:rPr lang="fr-FR" dirty="0" smtClean="0"/>
              <a:t> et quelques</a:t>
            </a:r>
            <a:r>
              <a:rPr lang="fr-FR" baseline="0" dirty="0" smtClean="0"/>
              <a:t> expts uniques (combinaison unique des techniques unique sur un </a:t>
            </a:r>
            <a:r>
              <a:rPr lang="fr-FR" baseline="0" dirty="0" err="1" smtClean="0"/>
              <a:t>meme</a:t>
            </a:r>
            <a:r>
              <a:rPr lang="fr-FR" baseline="0" dirty="0" smtClean="0"/>
              <a:t> site avec </a:t>
            </a:r>
            <a:r>
              <a:rPr lang="fr-FR" baseline="0" dirty="0" err="1" smtClean="0"/>
              <a:t>sidonie</a:t>
            </a:r>
            <a:r>
              <a:rPr lang="fr-FR" baseline="0" dirty="0" smtClean="0"/>
              <a:t> et cibles radioactives ,faisceau exotique de 14C, cluster </a:t>
            </a:r>
            <a:r>
              <a:rPr lang="fr-FR" dirty="0" smtClean="0"/>
              <a:t>Hf 16y </a:t>
            </a:r>
            <a:r>
              <a:rPr lang="fr-FR" dirty="0" err="1" smtClean="0"/>
              <a:t>transfer</a:t>
            </a:r>
            <a:r>
              <a:rPr lang="fr-FR" dirty="0" smtClean="0"/>
              <a:t>,</a:t>
            </a:r>
            <a:r>
              <a:rPr lang="fr-FR" baseline="0" dirty="0" smtClean="0"/>
              <a:t> radiochimie et </a:t>
            </a:r>
            <a:r>
              <a:rPr lang="fr-FR" baseline="0" dirty="0" err="1" smtClean="0"/>
              <a:t>radioactivite</a:t>
            </a:r>
            <a:r>
              <a:rPr lang="fr-FR" baseline="0" dirty="0" smtClean="0"/>
              <a:t> </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224882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lain" startAt="1985"/>
            </a:pPr>
            <a:r>
              <a:rPr lang="fr-FR" dirty="0" smtClean="0"/>
              <a:t> Fermeture ALICE , 1991 fermeture synchr0</a:t>
            </a:r>
            <a:r>
              <a:rPr lang="fr-FR" baseline="0" dirty="0" smtClean="0"/>
              <a:t> , fermeture 1997</a:t>
            </a:r>
            <a:r>
              <a:rPr lang="fr-FR" dirty="0" smtClean="0"/>
              <a:t> Saturne II et Mimas</a:t>
            </a:r>
          </a:p>
          <a:p>
            <a:pPr marL="0" indent="0">
              <a:buNone/>
            </a:pPr>
            <a:r>
              <a:rPr lang="fr-FR" dirty="0" smtClean="0"/>
              <a:t>LAL transfert ses Acc Linac,</a:t>
            </a:r>
            <a:r>
              <a:rPr lang="fr-FR" baseline="0" dirty="0" smtClean="0"/>
              <a:t> DCI</a:t>
            </a:r>
            <a:r>
              <a:rPr lang="fr-FR" dirty="0" smtClean="0"/>
              <a:t> au LURE crée</a:t>
            </a:r>
            <a:r>
              <a:rPr lang="fr-FR" baseline="0" dirty="0" smtClean="0"/>
              <a:t> en 1976 par </a:t>
            </a:r>
            <a:r>
              <a:rPr lang="fr-FR" baseline="0" dirty="0" err="1" smtClean="0"/>
              <a:t>P.Marin</a:t>
            </a:r>
            <a:r>
              <a:rPr lang="fr-FR" baseline="0" dirty="0" smtClean="0"/>
              <a:t> et </a:t>
            </a:r>
            <a:r>
              <a:rPr lang="fr-FR" baseline="0" dirty="0" err="1" smtClean="0"/>
              <a:t>Y.Farge</a:t>
            </a:r>
            <a:endParaRPr lang="fr-FR" baseline="0" dirty="0" smtClean="0"/>
          </a:p>
          <a:p>
            <a:pPr marL="0" indent="0">
              <a:buNone/>
            </a:pPr>
            <a:r>
              <a:rPr lang="fr-FR" baseline="0" dirty="0" smtClean="0"/>
              <a:t>En </a:t>
            </a:r>
            <a:r>
              <a:rPr lang="fr-FR" dirty="0" smtClean="0"/>
              <a:t>1985</a:t>
            </a:r>
            <a:r>
              <a:rPr lang="fr-FR" baseline="0" dirty="0" smtClean="0"/>
              <a:t> LAL et Le LURE se séparent .</a:t>
            </a:r>
          </a:p>
          <a:p>
            <a:pPr marL="0" indent="0">
              <a:buNone/>
            </a:pPr>
            <a:r>
              <a:rPr lang="fr-FR" baseline="0" dirty="0" smtClean="0"/>
              <a:t>La décennie du froid avec le premier solénoïde supra pour réactions nucléaire dont je vous ai décris </a:t>
            </a:r>
            <a:r>
              <a:rPr lang="fr-FR" baseline="0" dirty="0" err="1" smtClean="0"/>
              <a:t>tth</a:t>
            </a:r>
            <a:r>
              <a:rPr lang="fr-FR" baseline="0" dirty="0" smtClean="0"/>
              <a:t> son </a:t>
            </a:r>
            <a:r>
              <a:rPr lang="fr-FR" baseline="0" dirty="0" err="1" smtClean="0"/>
              <a:t>role</a:t>
            </a:r>
            <a:r>
              <a:rPr lang="fr-FR" baseline="0" dirty="0" smtClean="0"/>
              <a:t> dans les radioactivité de cluster lourds (émission 14C) , et le projet de nouvel ensemble accélérateur supraconducteur  de l’IPNO pour permettre la physique du synchro et de saturne  et celle  d’Alice de se développer à Orsay se transforme en une collaboration internationale Franco-Hollandaise ,naissance d’</a:t>
            </a:r>
            <a:r>
              <a:rPr lang="fr-FR" baseline="0" dirty="0" err="1" smtClean="0"/>
              <a:t>Agor</a:t>
            </a:r>
            <a:r>
              <a:rPr lang="fr-FR" baseline="0" dirty="0" smtClean="0"/>
              <a:t>.   </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185753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AGOR Premier cyclotron supra européen , </a:t>
            </a:r>
            <a:r>
              <a:rPr lang="fr-FR" dirty="0" err="1" smtClean="0"/>
              <a:t>concu</a:t>
            </a:r>
            <a:r>
              <a:rPr lang="fr-FR" dirty="0" smtClean="0"/>
              <a:t> ,construit et réalise de A à Z par un groupe de </a:t>
            </a:r>
            <a:r>
              <a:rPr lang="fr-FR" dirty="0" err="1" smtClean="0"/>
              <a:t>phys</a:t>
            </a:r>
            <a:r>
              <a:rPr lang="fr-FR" dirty="0" smtClean="0"/>
              <a:t> et </a:t>
            </a:r>
            <a:r>
              <a:rPr lang="fr-FR" dirty="0" err="1" smtClean="0"/>
              <a:t>ing</a:t>
            </a:r>
            <a:r>
              <a:rPr lang="fr-FR" dirty="0" smtClean="0"/>
              <a:t> de l’IPNO dans la tradition de ce qui avait </a:t>
            </a:r>
            <a:r>
              <a:rPr lang="fr-FR" dirty="0" err="1" smtClean="0"/>
              <a:t>eté</a:t>
            </a:r>
            <a:r>
              <a:rPr lang="fr-FR" dirty="0" smtClean="0"/>
              <a:t> réalisé</a:t>
            </a:r>
            <a:r>
              <a:rPr lang="fr-FR" baseline="0" dirty="0" smtClean="0"/>
              <a:t> 20 ans plus tôt avec ALICE.</a:t>
            </a:r>
            <a:endParaRPr lang="fr-FR" dirty="0" smtClean="0"/>
          </a:p>
          <a:p>
            <a:r>
              <a:rPr lang="fr-FR" dirty="0" smtClean="0"/>
              <a:t>Cryebis</a:t>
            </a:r>
            <a:r>
              <a:rPr lang="fr-FR" baseline="0" dirty="0" smtClean="0"/>
              <a:t> ,</a:t>
            </a:r>
            <a:r>
              <a:rPr lang="fr-FR" baseline="0" dirty="0" err="1" smtClean="0"/>
              <a:t>Soleno</a:t>
            </a:r>
            <a:r>
              <a:rPr lang="fr-FR" baseline="0" dirty="0" smtClean="0"/>
              <a:t> et surtout AGOR ont été a la base  d’ un vrai </a:t>
            </a:r>
            <a:r>
              <a:rPr lang="fr-FR" baseline="0" dirty="0" err="1" smtClean="0"/>
              <a:t>dept</a:t>
            </a:r>
            <a:r>
              <a:rPr lang="fr-FR" baseline="0" dirty="0" smtClean="0"/>
              <a:t> accélérateur moderne , un atout et une force de l’IN2P3 et d’IJC </a:t>
            </a:r>
            <a:r>
              <a:rPr lang="fr-FR" baseline="0" dirty="0" err="1" smtClean="0"/>
              <a:t>lab</a:t>
            </a:r>
            <a:r>
              <a:rPr lang="fr-FR" baseline="0" dirty="0" smtClean="0"/>
              <a:t> jusqu’à aujourd’hui</a:t>
            </a:r>
          </a:p>
          <a:p>
            <a:r>
              <a:rPr lang="fr-FR" baseline="0" dirty="0" smtClean="0"/>
              <a:t>Dans la suite  les premiers succès seront pour les </a:t>
            </a:r>
            <a:r>
              <a:rPr lang="fr-FR" baseline="0" dirty="0" err="1" smtClean="0"/>
              <a:t>realisations</a:t>
            </a:r>
            <a:r>
              <a:rPr lang="fr-FR" baseline="0" dirty="0" smtClean="0"/>
              <a:t> de   SPIRAL1 ,TTF et la contribution française au LHC  ( </a:t>
            </a:r>
            <a:r>
              <a:rPr lang="fr-FR" baseline="0" dirty="0" err="1" smtClean="0"/>
              <a:t>A.Mueller</a:t>
            </a:r>
            <a:r>
              <a:rPr lang="fr-FR" baseline="0" dirty="0" smtClean="0"/>
              <a:t>, </a:t>
            </a:r>
            <a:r>
              <a:rPr lang="fr-FR" baseline="0" dirty="0" err="1" smtClean="0"/>
              <a:t>T.junquera</a:t>
            </a:r>
            <a:r>
              <a:rPr lang="fr-FR" baseline="0" dirty="0" smtClean="0"/>
              <a:t> et SG puis </a:t>
            </a:r>
            <a:r>
              <a:rPr lang="fr-FR" baseline="0" dirty="0" err="1" smtClean="0"/>
              <a:t>Sebastien</a:t>
            </a:r>
            <a:r>
              <a:rPr lang="fr-FR" baseline="0" dirty="0" smtClean="0"/>
              <a:t> Bousson et al)</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829063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Dans cette </a:t>
            </a:r>
            <a:r>
              <a:rPr lang="fr-FR" dirty="0" err="1" smtClean="0"/>
              <a:t>meme</a:t>
            </a:r>
            <a:r>
              <a:rPr lang="fr-FR" dirty="0" smtClean="0"/>
              <a:t> période la</a:t>
            </a:r>
            <a:r>
              <a:rPr lang="fr-FR" baseline="0" dirty="0" smtClean="0"/>
              <a:t> physique à Ganil démarre et se diversifie , des collisions et de l’ étude de transition de phase liquide-gaz dans les noyaux on va voir naitre la physique de noyaux dits « exotiques » éphémères mais qui vont ouvrir la voie a de nombreuses découvertes et </a:t>
            </a:r>
            <a:r>
              <a:rPr lang="fr-FR" baseline="0" dirty="0" err="1" smtClean="0"/>
              <a:t>developpements</a:t>
            </a:r>
            <a:r>
              <a:rPr lang="fr-FR" baseline="0" dirty="0" smtClean="0"/>
              <a:t>  inédits –SP1 et exotiques post accélères , R&amp;D cibles et production de fragments de fission très riches en neutron vers ALTO et SPIRAL2 </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411094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dirty="0" smtClean="0"/>
              <a:t>L’envol du commencement ,chantiers</a:t>
            </a:r>
            <a:r>
              <a:rPr lang="fr-FR" baseline="0" dirty="0" smtClean="0"/>
              <a:t> et arrivée d’une nouvelle espèce de voyageurs sur la ligne de sceaux ,IPN et LAL sortent de terre</a:t>
            </a:r>
          </a:p>
          <a:p>
            <a:r>
              <a:rPr lang="fr-FR" sz="1200" dirty="0" smtClean="0">
                <a:solidFill>
                  <a:schemeClr val="accent1">
                    <a:lumMod val="50000"/>
                  </a:schemeClr>
                </a:solidFill>
                <a:latin typeface="+mn-lt"/>
                <a:cs typeface="Arial" panose="020B0604020202020204" pitchFamily="34" charset="0"/>
              </a:rPr>
              <a:t>C’est aussi la naissance du Campus Universitaire d’Orsay avec la création de la Faculté des sciences d’Orsay de l’Université de Paris en 1965 </a:t>
            </a:r>
          </a:p>
          <a:p>
            <a:r>
              <a:rPr lang="fr-FR" sz="1200" dirty="0" smtClean="0">
                <a:solidFill>
                  <a:schemeClr val="accent1">
                    <a:lumMod val="50000"/>
                  </a:schemeClr>
                </a:solidFill>
                <a:latin typeface="+mn-lt"/>
                <a:cs typeface="Arial" panose="020B0604020202020204" pitchFamily="34" charset="0"/>
              </a:rPr>
              <a:t>Puis de l'université Paris XI (Paris-Sud) en 1970,</a:t>
            </a:r>
            <a:r>
              <a:rPr lang="fr-FR" sz="1200" baseline="0" dirty="0" smtClean="0">
                <a:solidFill>
                  <a:schemeClr val="accent1">
                    <a:lumMod val="50000"/>
                  </a:schemeClr>
                </a:solidFill>
                <a:latin typeface="+mn-lt"/>
                <a:cs typeface="Arial" panose="020B0604020202020204" pitchFamily="34" charset="0"/>
              </a:rPr>
              <a:t> </a:t>
            </a:r>
            <a:r>
              <a:rPr lang="fr-FR" baseline="0" dirty="0" smtClean="0"/>
              <a:t>suivi bien sur  la création toute récente  de l’Université de rang mondial Paris-Saclay. C’est toujours bon de se rappeler d’où l’on vient.</a:t>
            </a:r>
            <a:endParaRPr lang="fr-FR" dirty="0" smtClean="0"/>
          </a:p>
          <a:p>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69872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Quelques résultats</a:t>
            </a:r>
            <a:r>
              <a:rPr lang="fr-FR" baseline="0" dirty="0" smtClean="0"/>
              <a:t> et découvertes pour les noyaux très riches en neutron à Ganil  Hales et matière nucléaire a basse densité , les nombres magiques s’effondrent loin de la stabilité 0xgygene 28, double fragmentation ou  faisceau exotique qui induit une réaction sur un cible secondaire et on mesure pas seulement l’existence mais aussi les états excités avec le château de cristal ou les particules chargés avec MUST (SSID a piste ,</a:t>
            </a:r>
            <a:r>
              <a:rPr lang="fr-FR" baseline="0" dirty="0" err="1" smtClean="0"/>
              <a:t>E,teta</a:t>
            </a:r>
            <a:r>
              <a:rPr lang="fr-FR" baseline="0" dirty="0" smtClean="0"/>
              <a:t>) . Enfin on peut reproduire  les réactions nucléaires dans les Etoiles et mesure les taux de formation et de destruction de ces éléments  . La figure est pour le cycle CNO réaction de capture  d’un proton par un noyau instable 18F dans une cible qui est aussi le détecteur pour mesurer le taux de production de cet élément aux </a:t>
            </a:r>
            <a:r>
              <a:rPr lang="fr-FR" baseline="0" dirty="0" err="1" smtClean="0"/>
              <a:t>energies</a:t>
            </a:r>
            <a:r>
              <a:rPr lang="fr-FR" baseline="0" dirty="0" smtClean="0"/>
              <a:t> astrophysiques. </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514967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Voila maintenant bien établie le domaine</a:t>
            </a:r>
            <a:r>
              <a:rPr lang="fr-FR" baseline="0" dirty="0" smtClean="0"/>
              <a:t> de recherche  de l</a:t>
            </a:r>
            <a:r>
              <a:rPr lang="fr-FR" dirty="0" smtClean="0"/>
              <a:t>’exploration de cette « terra</a:t>
            </a:r>
            <a:r>
              <a:rPr lang="fr-FR" baseline="0" dirty="0" smtClean="0"/>
              <a:t> </a:t>
            </a:r>
            <a:r>
              <a:rPr lang="fr-FR" baseline="0" dirty="0" err="1" smtClean="0"/>
              <a:t>incognita</a:t>
            </a:r>
            <a:r>
              <a:rPr lang="fr-FR" baseline="0" dirty="0" smtClean="0"/>
              <a:t> » qui est à présent  bien avancée , on arrive au cœur du nouveau continent  et naissent les nouvelles voies et </a:t>
            </a:r>
            <a:r>
              <a:rPr lang="fr-FR" baseline="0" dirty="0" err="1" smtClean="0"/>
              <a:t>decouvertes</a:t>
            </a:r>
            <a:r>
              <a:rPr lang="fr-FR" baseline="0" dirty="0" smtClean="0"/>
              <a:t>  </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470744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Une autre découverte</a:t>
            </a:r>
            <a:r>
              <a:rPr lang="fr-FR" baseline="0" dirty="0" smtClean="0"/>
              <a:t> majeure en </a:t>
            </a:r>
            <a:r>
              <a:rPr lang="fr-FR" baseline="0" dirty="0" err="1" smtClean="0"/>
              <a:t>spectrocopie</a:t>
            </a:r>
            <a:r>
              <a:rPr lang="fr-FR" baseline="0" dirty="0" smtClean="0"/>
              <a:t> </a:t>
            </a:r>
            <a:r>
              <a:rPr lang="fr-FR" baseline="0" dirty="0" err="1" smtClean="0"/>
              <a:t>nucleaire</a:t>
            </a:r>
            <a:r>
              <a:rPr lang="fr-FR" baseline="0" dirty="0" smtClean="0"/>
              <a:t>  des dernières </a:t>
            </a:r>
            <a:r>
              <a:rPr lang="fr-FR" baseline="0" dirty="0" err="1" smtClean="0"/>
              <a:t>decennies</a:t>
            </a:r>
            <a:r>
              <a:rPr lang="fr-FR" baseline="0" dirty="0" smtClean="0"/>
              <a:t> a été la mise en </a:t>
            </a:r>
            <a:r>
              <a:rPr lang="fr-FR" baseline="0" dirty="0" err="1" smtClean="0"/>
              <a:t>evidence</a:t>
            </a:r>
            <a:r>
              <a:rPr lang="fr-FR" baseline="0" dirty="0" smtClean="0"/>
              <a:t> de la super-</a:t>
            </a:r>
            <a:r>
              <a:rPr lang="fr-FR" baseline="0" dirty="0" err="1" smtClean="0"/>
              <a:t>deformation</a:t>
            </a:r>
            <a:r>
              <a:rPr lang="fr-FR" baseline="0" dirty="0" smtClean="0"/>
              <a:t> dans les noyaux moyens et lourds (le noyau prend une forme </a:t>
            </a:r>
            <a:r>
              <a:rPr lang="fr-FR" baseline="0" dirty="0" err="1" smtClean="0"/>
              <a:t>ellipsoide</a:t>
            </a:r>
            <a:r>
              <a:rPr lang="fr-FR" baseline="0" dirty="0" smtClean="0"/>
              <a:t> </a:t>
            </a:r>
            <a:r>
              <a:rPr lang="fr-FR" baseline="0" dirty="0" err="1" smtClean="0"/>
              <a:t>tres</a:t>
            </a:r>
            <a:r>
              <a:rPr lang="fr-FR" baseline="0" dirty="0" smtClean="0"/>
              <a:t> allongé rapport 2/1) par transfert d un moment angulaire très élevée (70h ) par </a:t>
            </a:r>
            <a:r>
              <a:rPr lang="fr-FR" baseline="0" dirty="0" err="1" smtClean="0"/>
              <a:t>reaction</a:t>
            </a:r>
            <a:r>
              <a:rPr lang="fr-FR" baseline="0" dirty="0" smtClean="0"/>
              <a:t> fusion </a:t>
            </a:r>
            <a:r>
              <a:rPr lang="fr-FR" baseline="0" dirty="0" err="1" smtClean="0"/>
              <a:t>evapration</a:t>
            </a:r>
            <a:r>
              <a:rPr lang="fr-FR" baseline="0" dirty="0" smtClean="0"/>
              <a:t> entre ions lourds du faisceau et la cible . Cela se caractérise par une bande de rotation de très haut spin dans le noyau ainsi forme qui se désintègre par émission de gammas de haute multiplicité M20-30 (voir le spectre ). Les </a:t>
            </a:r>
            <a:r>
              <a:rPr lang="fr-FR" baseline="0" dirty="0" err="1" smtClean="0"/>
              <a:t>equipes</a:t>
            </a:r>
            <a:r>
              <a:rPr lang="fr-FR" baseline="0" dirty="0" smtClean="0"/>
              <a:t> de l’IN2P3 d’Orsay de </a:t>
            </a:r>
            <a:r>
              <a:rPr lang="fr-FR" baseline="0" dirty="0" err="1" smtClean="0"/>
              <a:t>strasbourg</a:t>
            </a:r>
            <a:r>
              <a:rPr lang="fr-FR" baseline="0" dirty="0" smtClean="0"/>
              <a:t> </a:t>
            </a:r>
            <a:r>
              <a:rPr lang="fr-FR" baseline="0" dirty="0" err="1" smtClean="0"/>
              <a:t>lyon</a:t>
            </a:r>
            <a:r>
              <a:rPr lang="fr-FR" baseline="0" dirty="0" smtClean="0"/>
              <a:t> bordeaux et plus ont construit dans une collaboration </a:t>
            </a:r>
            <a:r>
              <a:rPr lang="fr-FR" baseline="0" dirty="0" err="1" smtClean="0"/>
              <a:t>europeenne</a:t>
            </a:r>
            <a:r>
              <a:rPr lang="fr-FR" baseline="0" dirty="0" smtClean="0"/>
              <a:t> Le </a:t>
            </a:r>
            <a:r>
              <a:rPr lang="fr-FR" baseline="0" dirty="0" err="1" smtClean="0"/>
              <a:t>detecteur</a:t>
            </a:r>
            <a:r>
              <a:rPr lang="fr-FR" baseline="0" dirty="0" smtClean="0"/>
              <a:t> </a:t>
            </a:r>
            <a:r>
              <a:rPr lang="fr-FR" baseline="0" dirty="0" err="1" smtClean="0"/>
              <a:t>Eurogam</a:t>
            </a:r>
            <a:r>
              <a:rPr lang="fr-FR" baseline="0" dirty="0" smtClean="0"/>
              <a:t> en deux phases puis Euroball, des boules de </a:t>
            </a:r>
            <a:r>
              <a:rPr lang="fr-FR" baseline="0" dirty="0" err="1" smtClean="0"/>
              <a:t>ge</a:t>
            </a:r>
            <a:r>
              <a:rPr lang="fr-FR" baseline="0" dirty="0" smtClean="0"/>
              <a:t> de haute </a:t>
            </a:r>
            <a:r>
              <a:rPr lang="fr-FR" baseline="0" dirty="0" err="1" smtClean="0"/>
              <a:t>resolution,efficacité</a:t>
            </a:r>
            <a:r>
              <a:rPr lang="fr-FR" baseline="0" dirty="0" smtClean="0"/>
              <a:t> et haute </a:t>
            </a:r>
            <a:r>
              <a:rPr lang="fr-FR" baseline="0" dirty="0" err="1" smtClean="0"/>
              <a:t>multiplicite</a:t>
            </a:r>
            <a:r>
              <a:rPr lang="fr-FR" baseline="0" dirty="0" smtClean="0"/>
              <a:t> qui sont  à l’origine des ses </a:t>
            </a:r>
            <a:r>
              <a:rPr lang="fr-FR" baseline="0" dirty="0" err="1" smtClean="0"/>
              <a:t>decouvertes</a:t>
            </a:r>
            <a:r>
              <a:rPr lang="fr-FR" baseline="0" dirty="0" smtClean="0"/>
              <a:t> ; Les acteurs </a:t>
            </a:r>
            <a:r>
              <a:rPr lang="fr-FR" baseline="0" dirty="0" err="1" smtClean="0"/>
              <a:t>A.Richard</a:t>
            </a:r>
            <a:r>
              <a:rPr lang="fr-FR" baseline="0" dirty="0" smtClean="0"/>
              <a:t> ,les coll , les pilotes directeurs ou chefs d’</a:t>
            </a:r>
            <a:r>
              <a:rPr lang="fr-FR" baseline="0" dirty="0" err="1" smtClean="0"/>
              <a:t>equipe</a:t>
            </a:r>
            <a:endParaRPr lang="fr-FR" baseline="0" dirty="0" smtClean="0"/>
          </a:p>
          <a:p>
            <a:r>
              <a:rPr lang="fr-FR" baseline="0" dirty="0" smtClean="0"/>
              <a:t>Cette physique se poursuit avec une nouvelle </a:t>
            </a:r>
            <a:r>
              <a:rPr lang="fr-FR" baseline="0" dirty="0" err="1" smtClean="0"/>
              <a:t>generation</a:t>
            </a:r>
            <a:r>
              <a:rPr lang="fr-FR" baseline="0" dirty="0" smtClean="0"/>
              <a:t> de boule Ge par le projet européen majeur AGATA , AGATA permets de reconstituer l’angle et position du photon   un multi détecteur européen voyageur qui a été installer successivement à Legnaro, GSI et GANIL . On y associe de plus des détecteurs de neutron et/ou particules  pour une physique plus exclusive afin atteindre de voies de </a:t>
            </a:r>
            <a:r>
              <a:rPr lang="fr-FR" baseline="0" dirty="0" err="1" smtClean="0"/>
              <a:t>reaction</a:t>
            </a:r>
            <a:r>
              <a:rPr lang="fr-FR" baseline="0" dirty="0" smtClean="0"/>
              <a:t> de </a:t>
            </a:r>
            <a:r>
              <a:rPr lang="fr-FR" baseline="0" dirty="0" err="1" smtClean="0"/>
              <a:t>pls</a:t>
            </a:r>
            <a:r>
              <a:rPr lang="fr-FR" baseline="0" dirty="0" smtClean="0"/>
              <a:t> en plus rare </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637627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Dans</a:t>
            </a:r>
            <a:r>
              <a:rPr lang="fr-FR" baseline="0" dirty="0" smtClean="0"/>
              <a:t> cette même période de nouvelles installations et upgrade en physique nucléaire on vu le jour afin d’obtenir des faisceaux secondaires radioactifs plus intense et plus exotique </a:t>
            </a:r>
          </a:p>
          <a:p>
            <a:r>
              <a:rPr lang="fr-FR" baseline="0" dirty="0" smtClean="0"/>
              <a:t>Alto pour les noyaux riches en neutrons par photofission e- de 50MeV –photons intense sur une cible UCX induise la fission de l’U et la production de fragments de fission </a:t>
            </a:r>
            <a:r>
              <a:rPr lang="fr-FR" baseline="0" dirty="0" err="1" smtClean="0"/>
              <a:t>tres</a:t>
            </a:r>
            <a:r>
              <a:rPr lang="fr-FR" baseline="0" dirty="0" smtClean="0"/>
              <a:t> riche en neutron .issue de la R&amp;D seul installation de production par photofission en opération dans le monde ALTO à Orsay , note cet acc est une partie du LILL </a:t>
            </a:r>
            <a:r>
              <a:rPr lang="fr-FR" baseline="0" dirty="0" err="1" smtClean="0"/>
              <a:t>inj</a:t>
            </a:r>
            <a:r>
              <a:rPr lang="fr-FR" baseline="0" dirty="0" smtClean="0"/>
              <a:t> du LEP et réutilisé à Orsay</a:t>
            </a:r>
          </a:p>
          <a:p>
            <a:r>
              <a:rPr lang="fr-FR" baseline="0" dirty="0" smtClean="0"/>
              <a:t>SPIRAL2 production de noyaux exotiques par la </a:t>
            </a:r>
            <a:r>
              <a:rPr lang="fr-FR" baseline="0" dirty="0" err="1" smtClean="0"/>
              <a:t>methode</a:t>
            </a:r>
            <a:r>
              <a:rPr lang="fr-FR" baseline="0" dirty="0" smtClean="0"/>
              <a:t> ISOL grâce a un accélérateur linéaire SC de haute puissance (&gt; 100KW )</a:t>
            </a:r>
            <a:r>
              <a:rPr lang="fr-FR" baseline="0" dirty="0" err="1" smtClean="0"/>
              <a:t>entierement</a:t>
            </a:r>
            <a:r>
              <a:rPr lang="fr-FR" baseline="0" dirty="0" smtClean="0"/>
              <a:t> conçu et construit par Orsay le CAE-</a:t>
            </a:r>
            <a:r>
              <a:rPr lang="fr-FR" baseline="0" dirty="0" err="1" smtClean="0"/>
              <a:t>Irfu</a:t>
            </a:r>
            <a:r>
              <a:rPr lang="fr-FR" baseline="0" dirty="0" smtClean="0"/>
              <a:t> et Ganil. Entré en  opération en 2020</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529805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groupe de physique hadronique d’Orsay</a:t>
            </a:r>
            <a:r>
              <a:rPr lang="fr-FR" baseline="0" dirty="0" smtClean="0"/>
              <a:t> après l’ </a:t>
            </a:r>
            <a:r>
              <a:rPr lang="fr-FR" baseline="0" dirty="0" err="1" smtClean="0"/>
              <a:t>arret</a:t>
            </a:r>
            <a:r>
              <a:rPr lang="fr-FR" baseline="0" dirty="0" smtClean="0"/>
              <a:t> de saturne II s’est déployé a l ‘international a Mainz puis associé au groupe de l’IRFU a JLAB acc supra CW d’</a:t>
            </a:r>
            <a:r>
              <a:rPr lang="fr-FR" baseline="0" dirty="0" err="1" smtClean="0"/>
              <a:t>electrons</a:t>
            </a:r>
            <a:r>
              <a:rPr lang="fr-FR" baseline="0" dirty="0" smtClean="0"/>
              <a:t> de 6 puis 12 GEV au USA (Virginie) avec un rôle de leader reconnu dans la physique du nucléon (proton) et qui a obtenu grâce a la réalisation d’une partie du </a:t>
            </a:r>
            <a:r>
              <a:rPr lang="fr-FR" baseline="0" dirty="0" err="1" smtClean="0"/>
              <a:t>detecteur</a:t>
            </a:r>
            <a:r>
              <a:rPr lang="fr-FR" baseline="0" dirty="0" smtClean="0"/>
              <a:t> CLAS aux </a:t>
            </a:r>
            <a:r>
              <a:rPr lang="fr-FR" baseline="0" dirty="0" err="1" smtClean="0"/>
              <a:t>experiences</a:t>
            </a:r>
            <a:r>
              <a:rPr lang="fr-FR" baseline="0" dirty="0" smtClean="0"/>
              <a:t> DVCS et a leur </a:t>
            </a:r>
            <a:r>
              <a:rPr lang="fr-FR" baseline="0" dirty="0" err="1" smtClean="0"/>
              <a:t>interpretation</a:t>
            </a:r>
            <a:r>
              <a:rPr lang="fr-FR" baseline="0" dirty="0" smtClean="0"/>
              <a:t> </a:t>
            </a:r>
            <a:r>
              <a:rPr lang="fr-FR" baseline="0" dirty="0" err="1" smtClean="0"/>
              <a:t>theorique</a:t>
            </a:r>
            <a:r>
              <a:rPr lang="fr-FR" baseline="0" dirty="0" smtClean="0"/>
              <a:t> ( ) une </a:t>
            </a:r>
            <a:r>
              <a:rPr lang="fr-FR" baseline="0" dirty="0" err="1" smtClean="0"/>
              <a:t>veritable</a:t>
            </a:r>
            <a:r>
              <a:rPr lang="fr-FR" baseline="0" dirty="0" smtClean="0"/>
              <a:t> tomographie 3D des quarks dans le nucléon en termes de partons ces dernières 15 années dans le programme GPD</a:t>
            </a:r>
          </a:p>
          <a:p>
            <a:r>
              <a:rPr lang="fr-FR" baseline="0" dirty="0" smtClean="0"/>
              <a:t>Enfin une autre composante de ce groupe a lancé des les années un programme de recherche sur la production de </a:t>
            </a:r>
            <a:r>
              <a:rPr lang="fr-FR" baseline="0" dirty="0" err="1" smtClean="0"/>
              <a:t>mesons</a:t>
            </a:r>
            <a:r>
              <a:rPr lang="fr-FR" baseline="0" dirty="0" smtClean="0"/>
              <a:t> vecteurs dans les noyaux et la modifications de leurs propriétés (masse ,largeur) dans le </a:t>
            </a:r>
            <a:r>
              <a:rPr lang="fr-FR" baseline="0" dirty="0" err="1" smtClean="0"/>
              <a:t>matiere</a:t>
            </a:r>
            <a:r>
              <a:rPr lang="fr-FR" baseline="0" dirty="0" smtClean="0"/>
              <a:t> </a:t>
            </a:r>
            <a:r>
              <a:rPr lang="fr-FR" baseline="0" dirty="0" err="1" smtClean="0"/>
              <a:t>nucleaire</a:t>
            </a:r>
            <a:r>
              <a:rPr lang="fr-FR" baseline="0" dirty="0" smtClean="0"/>
              <a:t> . La collaboration international </a:t>
            </a:r>
            <a:r>
              <a:rPr lang="fr-FR" baseline="0" dirty="0" err="1" smtClean="0"/>
              <a:t>Hades</a:t>
            </a:r>
            <a:r>
              <a:rPr lang="fr-FR" baseline="0" dirty="0" smtClean="0"/>
              <a:t> est l’un des </a:t>
            </a:r>
            <a:r>
              <a:rPr lang="fr-FR" baseline="0" dirty="0" err="1" smtClean="0"/>
              <a:t>pilliers</a:t>
            </a:r>
            <a:r>
              <a:rPr lang="fr-FR" baseline="0" dirty="0" smtClean="0"/>
              <a:t> de la physique qui a démarrée  </a:t>
            </a:r>
            <a:r>
              <a:rPr lang="fr-FR" baseline="0" dirty="0" err="1" smtClean="0"/>
              <a:t>aupres</a:t>
            </a:r>
            <a:r>
              <a:rPr lang="fr-FR" baseline="0" dirty="0" smtClean="0"/>
              <a:t> de l’infrastructure internationale allemande FAIR@GSI</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4230850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Toujours en</a:t>
            </a:r>
            <a:r>
              <a:rPr lang="fr-FR" baseline="0" dirty="0" smtClean="0"/>
              <a:t> </a:t>
            </a:r>
            <a:r>
              <a:rPr lang="fr-FR" dirty="0" smtClean="0"/>
              <a:t> physique hadronique , les équipes d’Orsay</a:t>
            </a:r>
            <a:r>
              <a:rPr lang="fr-FR" baseline="0" dirty="0" smtClean="0"/>
              <a:t> sont entrés des le début dans les collaborations internationales sur le recherche du plasma primordial d’abord au CERN en cible fixe dans Na38 , puis en prenant des responsabilités importants dans la physique des collisions relativistes Pb-Pb au LHC avec le quatrième détecteur </a:t>
            </a:r>
            <a:r>
              <a:rPr lang="fr-FR" baseline="0" dirty="0" err="1" smtClean="0"/>
              <a:t>dedié</a:t>
            </a:r>
            <a:r>
              <a:rPr lang="fr-FR" baseline="0" dirty="0" smtClean="0"/>
              <a:t> ALICE et assumant la construction du bras di-muon </a:t>
            </a:r>
          </a:p>
          <a:p>
            <a:r>
              <a:rPr lang="fr-FR" baseline="0" dirty="0" smtClean="0"/>
              <a:t>En astro-particules Orsay est aussi très présent depuis le lancement de l’Observatoire P. Auger destiné a la détection des rayons cosmiques de très haute énergie installé dans la pampa argentine au moyen d’un </a:t>
            </a:r>
            <a:r>
              <a:rPr lang="fr-FR" baseline="0" dirty="0" err="1" smtClean="0"/>
              <a:t>reseau</a:t>
            </a:r>
            <a:r>
              <a:rPr lang="fr-FR" baseline="0" dirty="0" smtClean="0"/>
              <a:t> de 1600 cuves d’eau dont un proto taille </a:t>
            </a:r>
            <a:r>
              <a:rPr lang="fr-FR" baseline="0" dirty="0" err="1" smtClean="0"/>
              <a:t>reélle</a:t>
            </a:r>
            <a:r>
              <a:rPr lang="fr-FR" baseline="0" dirty="0" smtClean="0"/>
              <a:t> peut être vu au Bat 100.</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374314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dirty="0" smtClean="0">
                <a:solidFill>
                  <a:srgbClr val="000000"/>
                </a:solidFill>
                <a:latin typeface="Calibri" panose="020F0502020204030204" pitchFamily="34" charset="0"/>
              </a:rPr>
              <a:t>Les</a:t>
            </a:r>
            <a:r>
              <a:rPr lang="fr-FR" sz="1200" baseline="0" dirty="0" smtClean="0">
                <a:solidFill>
                  <a:srgbClr val="000000"/>
                </a:solidFill>
                <a:latin typeface="Calibri" panose="020F0502020204030204" pitchFamily="34" charset="0"/>
              </a:rPr>
              <a:t> faisceaux d’ions et de particules ont eu vous le savez bien un impact important dans des disciplines scientifiques bien au delà de la physique des deux infinis . On a déjà cite le rôle du LAL puis du Lure dans la physique chimie et biologie des machines de lumières ou celle du synchro en radiothérapie , je veux rajouter la première mondiale dans l’ </a:t>
            </a:r>
            <a:r>
              <a:rPr lang="fr-FR" sz="1200" baseline="0" dirty="0" err="1" smtClean="0">
                <a:solidFill>
                  <a:srgbClr val="000000"/>
                </a:solidFill>
                <a:latin typeface="Calibri" panose="020F0502020204030204" pitchFamily="34" charset="0"/>
              </a:rPr>
              <a:t>acceleration</a:t>
            </a:r>
            <a:r>
              <a:rPr lang="fr-FR" sz="1200" baseline="0" dirty="0" smtClean="0">
                <a:solidFill>
                  <a:srgbClr val="000000"/>
                </a:solidFill>
                <a:latin typeface="Calibri" panose="020F0502020204030204" pitchFamily="34" charset="0"/>
              </a:rPr>
              <a:t> d’ </a:t>
            </a:r>
            <a:r>
              <a:rPr lang="fr-FR" sz="1200" baseline="0" dirty="0" err="1" smtClean="0">
                <a:solidFill>
                  <a:srgbClr val="000000"/>
                </a:solidFill>
                <a:latin typeface="Calibri" panose="020F0502020204030204" pitchFamily="34" charset="0"/>
              </a:rPr>
              <a:t>agregats</a:t>
            </a:r>
            <a:r>
              <a:rPr lang="fr-FR" sz="1200" baseline="0" dirty="0" smtClean="0">
                <a:solidFill>
                  <a:srgbClr val="000000"/>
                </a:solidFill>
                <a:latin typeface="Calibri" panose="020F0502020204030204" pitchFamily="34" charset="0"/>
              </a:rPr>
              <a:t> au Tandem d’Orsay des 1991 , science qui se poursuit avec une machine </a:t>
            </a:r>
            <a:r>
              <a:rPr lang="fr-FR" sz="1200" baseline="0" dirty="0" err="1" smtClean="0">
                <a:solidFill>
                  <a:srgbClr val="000000"/>
                </a:solidFill>
                <a:latin typeface="Calibri" panose="020F0502020204030204" pitchFamily="34" charset="0"/>
              </a:rPr>
              <a:t>dediée</a:t>
            </a:r>
            <a:r>
              <a:rPr lang="fr-FR" sz="1200" baseline="0" dirty="0" smtClean="0">
                <a:solidFill>
                  <a:srgbClr val="000000"/>
                </a:solidFill>
                <a:latin typeface="Calibri" panose="020F0502020204030204" pitchFamily="34" charset="0"/>
              </a:rPr>
              <a:t> </a:t>
            </a:r>
            <a:r>
              <a:rPr lang="fr-FR" sz="1200" baseline="0" dirty="0" err="1" smtClean="0">
                <a:solidFill>
                  <a:srgbClr val="000000"/>
                </a:solidFill>
                <a:latin typeface="Calibri" panose="020F0502020204030204" pitchFamily="34" charset="0"/>
              </a:rPr>
              <a:t>Anromede</a:t>
            </a:r>
            <a:r>
              <a:rPr lang="fr-FR" sz="1200" baseline="0" dirty="0" smtClean="0">
                <a:solidFill>
                  <a:srgbClr val="000000"/>
                </a:solidFill>
                <a:latin typeface="Calibri" panose="020F0502020204030204" pitchFamily="34" charset="0"/>
              </a:rPr>
              <a:t> ( faisceau de </a:t>
            </a:r>
            <a:r>
              <a:rPr lang="fr-FR" sz="1200" baseline="0" dirty="0" err="1" smtClean="0">
                <a:solidFill>
                  <a:srgbClr val="000000"/>
                </a:solidFill>
                <a:latin typeface="Calibri" panose="020F0502020204030204" pitchFamily="34" charset="0"/>
              </a:rPr>
              <a:t>groosses</a:t>
            </a:r>
            <a:r>
              <a:rPr lang="fr-FR" sz="1200" baseline="0" dirty="0" smtClean="0">
                <a:solidFill>
                  <a:srgbClr val="000000"/>
                </a:solidFill>
                <a:latin typeface="Calibri" panose="020F0502020204030204" pitchFamily="34" charset="0"/>
              </a:rPr>
              <a:t> </a:t>
            </a:r>
            <a:r>
              <a:rPr lang="fr-FR" sz="1200" baseline="0" dirty="0" err="1" smtClean="0">
                <a:solidFill>
                  <a:srgbClr val="000000"/>
                </a:solidFill>
                <a:latin typeface="Calibri" panose="020F0502020204030204" pitchFamily="34" charset="0"/>
              </a:rPr>
              <a:t>molecules</a:t>
            </a:r>
            <a:r>
              <a:rPr lang="fr-FR" sz="1200" baseline="0" dirty="0" smtClean="0">
                <a:solidFill>
                  <a:srgbClr val="000000"/>
                </a:solidFill>
                <a:latin typeface="Calibri" panose="020F0502020204030204" pitchFamily="34" charset="0"/>
              </a:rPr>
              <a:t> et clusters , les </a:t>
            </a:r>
            <a:r>
              <a:rPr lang="fr-FR" sz="1200" baseline="0" dirty="0" err="1" smtClean="0">
                <a:solidFill>
                  <a:srgbClr val="000000"/>
                </a:solidFill>
                <a:latin typeface="Calibri" panose="020F0502020204030204" pitchFamily="34" charset="0"/>
              </a:rPr>
              <a:t>implanteurs</a:t>
            </a:r>
            <a:r>
              <a:rPr lang="fr-FR" sz="1200" baseline="0" dirty="0" smtClean="0">
                <a:solidFill>
                  <a:srgbClr val="000000"/>
                </a:solidFill>
                <a:latin typeface="Calibri" panose="020F0502020204030204" pitchFamily="34" charset="0"/>
              </a:rPr>
              <a:t> du CSNSM avec aujourd’hui la plateforme </a:t>
            </a:r>
            <a:r>
              <a:rPr lang="fr-FR" sz="1200" baseline="0" dirty="0" err="1" smtClean="0">
                <a:solidFill>
                  <a:srgbClr val="000000"/>
                </a:solidFill>
                <a:latin typeface="Calibri" panose="020F0502020204030204" pitchFamily="34" charset="0"/>
              </a:rPr>
              <a:t>Jannus</a:t>
            </a:r>
            <a:r>
              <a:rPr lang="fr-FR" sz="1200" baseline="0" dirty="0" smtClean="0">
                <a:solidFill>
                  <a:srgbClr val="000000"/>
                </a:solidFill>
                <a:latin typeface="Calibri" panose="020F0502020204030204" pitchFamily="34" charset="0"/>
              </a:rPr>
              <a:t> et les recherches a l’interface de la physique et biologie  </a:t>
            </a:r>
            <a:r>
              <a:rPr lang="fr-FR" sz="1200" dirty="0" smtClean="0">
                <a:solidFill>
                  <a:srgbClr val="000000"/>
                </a:solidFill>
                <a:latin typeface="Calibri" panose="020F0502020204030204" pitchFamily="34" charset="0"/>
              </a:rPr>
              <a:t> (mini-faisceaux X protons, nanoparticules) et aux études radio biologiques associées. Sans oublier les </a:t>
            </a:r>
            <a:r>
              <a:rPr lang="fr-FR" sz="1200" dirty="0" err="1" smtClean="0">
                <a:solidFill>
                  <a:srgbClr val="000000"/>
                </a:solidFill>
                <a:latin typeface="Calibri" panose="020F0502020204030204" pitchFamily="34" charset="0"/>
              </a:rPr>
              <a:t>tres</a:t>
            </a:r>
            <a:r>
              <a:rPr lang="fr-FR" sz="1200" dirty="0" smtClean="0">
                <a:solidFill>
                  <a:srgbClr val="000000"/>
                </a:solidFill>
                <a:latin typeface="Calibri" panose="020F0502020204030204" pitchFamily="34" charset="0"/>
              </a:rPr>
              <a:t> belles perspectives de TOMX et de l’interaction laser-</a:t>
            </a:r>
            <a:r>
              <a:rPr lang="fr-FR" sz="1200" dirty="0" err="1" smtClean="0">
                <a:solidFill>
                  <a:srgbClr val="000000"/>
                </a:solidFill>
                <a:latin typeface="Calibri" panose="020F0502020204030204" pitchFamily="34" charset="0"/>
              </a:rPr>
              <a:t>matiere</a:t>
            </a:r>
            <a:r>
              <a:rPr lang="fr-FR" sz="1200" dirty="0" smtClean="0">
                <a:solidFill>
                  <a:srgbClr val="000000"/>
                </a:solidFill>
                <a:latin typeface="Calibri" panose="020F0502020204030204" pitchFamily="34" charset="0"/>
              </a:rPr>
              <a:t> </a:t>
            </a:r>
          </a:p>
          <a:p>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5629398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Je vais</a:t>
            </a:r>
            <a:r>
              <a:rPr lang="fr-FR" baseline="0" dirty="0" smtClean="0"/>
              <a:t> continuer en  saluant  les grandes réalisation techniques des équipes R&amp;D et construction d’ </a:t>
            </a:r>
            <a:r>
              <a:rPr lang="fr-FR" baseline="0" dirty="0" err="1" smtClean="0"/>
              <a:t>accelerateurs</a:t>
            </a:r>
            <a:r>
              <a:rPr lang="fr-FR" baseline="0" dirty="0" smtClean="0"/>
              <a:t> d'Orsay  illustrer par leur contribution aux projets TESLA et X-FEL à DESY (</a:t>
            </a:r>
            <a:r>
              <a:rPr lang="fr-FR" baseline="0" dirty="0" err="1" smtClean="0"/>
              <a:t>lineaire</a:t>
            </a:r>
            <a:r>
              <a:rPr lang="fr-FR" baseline="0" dirty="0" smtClean="0"/>
              <a:t> SC e- multi GEV) </a:t>
            </a:r>
          </a:p>
          <a:p>
            <a:r>
              <a:rPr lang="fr-FR" baseline="0" dirty="0" smtClean="0"/>
              <a:t>La contribution exceptionnel de la France au LHC (</a:t>
            </a:r>
            <a:r>
              <a:rPr lang="fr-FR" baseline="0" dirty="0" err="1" smtClean="0"/>
              <a:t>dipole</a:t>
            </a:r>
            <a:r>
              <a:rPr lang="fr-FR" baseline="0" dirty="0" smtClean="0"/>
              <a:t> et </a:t>
            </a:r>
            <a:r>
              <a:rPr lang="fr-FR" baseline="0" dirty="0" err="1" smtClean="0"/>
              <a:t>cryogenie</a:t>
            </a:r>
            <a:r>
              <a:rPr lang="fr-FR" baseline="0" dirty="0" smtClean="0"/>
              <a:t>) </a:t>
            </a:r>
          </a:p>
          <a:p>
            <a:r>
              <a:rPr lang="fr-FR" baseline="0" dirty="0" smtClean="0"/>
              <a:t>MYRRHA ADS à </a:t>
            </a:r>
            <a:r>
              <a:rPr lang="fr-FR" baseline="0" dirty="0" err="1" smtClean="0"/>
              <a:t>MoL</a:t>
            </a:r>
            <a:r>
              <a:rPr lang="fr-FR" baseline="0" dirty="0" smtClean="0"/>
              <a:t> et ESS à Lund </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621104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a:bodyPr>
          <a:lstStyle/>
          <a:p>
            <a:r>
              <a:rPr lang="fr-FR" dirty="0" smtClean="0"/>
              <a:t>Deux cultures deux </a:t>
            </a:r>
            <a:r>
              <a:rPr lang="fr-FR" dirty="0" err="1" smtClean="0"/>
              <a:t>modeles</a:t>
            </a:r>
            <a:r>
              <a:rPr lang="fr-FR" dirty="0" smtClean="0"/>
              <a:t> </a:t>
            </a:r>
          </a:p>
          <a:p>
            <a:r>
              <a:rPr lang="fr-FR" dirty="0" smtClean="0"/>
              <a:t>Le LPHE est crée en 1952  , crée par </a:t>
            </a:r>
            <a:r>
              <a:rPr lang="fr-FR" dirty="0" err="1" smtClean="0"/>
              <a:t>M.Levy</a:t>
            </a:r>
            <a:r>
              <a:rPr lang="fr-FR" dirty="0" smtClean="0"/>
              <a:t> à 30 ans au sein</a:t>
            </a:r>
            <a:r>
              <a:rPr lang="fr-FR" baseline="0" dirty="0" smtClean="0"/>
              <a:t> du labo de physique de l’ENS dirigé par </a:t>
            </a:r>
            <a:r>
              <a:rPr lang="fr-FR" baseline="0" dirty="0" err="1" smtClean="0"/>
              <a:t>Y.Rocard</a:t>
            </a:r>
            <a:endParaRPr lang="fr-FR" baseline="0" dirty="0" smtClean="0"/>
          </a:p>
          <a:p>
            <a:r>
              <a:rPr lang="fr-FR" baseline="0" dirty="0" smtClean="0"/>
              <a:t>Sept 59 </a:t>
            </a:r>
            <a:r>
              <a:rPr lang="fr-FR" baseline="0" dirty="0" err="1" smtClean="0"/>
              <a:t>demenagement</a:t>
            </a:r>
            <a:r>
              <a:rPr lang="fr-FR" baseline="0" dirty="0" smtClean="0"/>
              <a:t> de LPTHE à Orsay , tourné vers l’</a:t>
            </a:r>
            <a:r>
              <a:rPr lang="fr-FR" baseline="0" dirty="0" err="1" smtClean="0"/>
              <a:t>exp</a:t>
            </a:r>
            <a:r>
              <a:rPr lang="fr-FR" baseline="0" dirty="0" smtClean="0"/>
              <a:t> ,la </a:t>
            </a:r>
            <a:r>
              <a:rPr lang="fr-FR" baseline="0" dirty="0" err="1" smtClean="0"/>
              <a:t>phenomelogie</a:t>
            </a:r>
            <a:r>
              <a:rPr lang="fr-FR" baseline="0" dirty="0" smtClean="0"/>
              <a:t> liens constant avec LAL et théoriciens de l’IPNO</a:t>
            </a:r>
          </a:p>
          <a:p>
            <a:r>
              <a:rPr lang="fr-FR" baseline="0" dirty="0" smtClean="0"/>
              <a:t>Quelques dates et contributions majeurs</a:t>
            </a:r>
          </a:p>
          <a:p>
            <a:pPr marL="180000" indent="0">
              <a:spcBef>
                <a:spcPts val="600"/>
              </a:spcBef>
              <a:buNone/>
            </a:pPr>
            <a:r>
              <a:rPr lang="fr-FR" sz="1400" b="1" dirty="0" smtClean="0"/>
              <a:t>1966</a:t>
            </a:r>
            <a:r>
              <a:rPr lang="fr-FR" sz="1400" b="1" dirty="0" smtClean="0">
                <a:solidFill>
                  <a:srgbClr val="00294B"/>
                </a:solidFill>
              </a:rPr>
              <a:t>:</a:t>
            </a:r>
            <a:r>
              <a:rPr lang="fr-FR" sz="1200" dirty="0" smtClean="0">
                <a:solidFill>
                  <a:srgbClr val="00294B"/>
                </a:solidFill>
              </a:rPr>
              <a:t> Conception par </a:t>
            </a:r>
            <a:r>
              <a:rPr lang="fr-FR" sz="1200" i="1" dirty="0" smtClean="0">
                <a:solidFill>
                  <a:srgbClr val="00294B"/>
                </a:solidFill>
              </a:rPr>
              <a:t>Loup </a:t>
            </a:r>
            <a:r>
              <a:rPr lang="fr-FR" sz="1200" i="1" dirty="0" err="1" smtClean="0">
                <a:solidFill>
                  <a:srgbClr val="00294B"/>
                </a:solidFill>
              </a:rPr>
              <a:t>Verlet</a:t>
            </a:r>
            <a:r>
              <a:rPr lang="fr-FR" sz="1200" i="1" dirty="0" smtClean="0">
                <a:solidFill>
                  <a:srgbClr val="00294B"/>
                </a:solidFill>
              </a:rPr>
              <a:t> </a:t>
            </a:r>
            <a:r>
              <a:rPr lang="fr-FR" sz="1200" dirty="0" smtClean="0">
                <a:solidFill>
                  <a:srgbClr val="00294B"/>
                </a:solidFill>
              </a:rPr>
              <a:t>de l'algorithme de simulation numérique qui porte son nom en  dynamique moléculaire</a:t>
            </a:r>
          </a:p>
          <a:p>
            <a:pPr marL="180000" indent="0">
              <a:spcBef>
                <a:spcPts val="600"/>
              </a:spcBef>
              <a:buNone/>
            </a:pPr>
            <a:r>
              <a:rPr lang="fr-FR" sz="1400" b="1" dirty="0" smtClean="0"/>
              <a:t>Années 1970 </a:t>
            </a:r>
            <a:r>
              <a:rPr lang="fr-FR" sz="1200" dirty="0" smtClean="0">
                <a:solidFill>
                  <a:srgbClr val="00294B"/>
                </a:solidFill>
              </a:rPr>
              <a:t>études des résonances légères avec le LAL</a:t>
            </a:r>
          </a:p>
          <a:p>
            <a:pPr marL="180000" indent="0">
              <a:spcBef>
                <a:spcPts val="600"/>
              </a:spcBef>
              <a:buNone/>
            </a:pPr>
            <a:r>
              <a:rPr lang="fr-FR" sz="1200" baseline="0" dirty="0" smtClean="0">
                <a:solidFill>
                  <a:srgbClr val="00294B"/>
                </a:solidFill>
              </a:rPr>
              <a:t> </a:t>
            </a:r>
            <a:r>
              <a:rPr lang="fr-FR" sz="1400" b="1" dirty="0" smtClean="0"/>
              <a:t>1972:</a:t>
            </a:r>
            <a:r>
              <a:rPr lang="fr-FR" sz="1200" dirty="0" smtClean="0"/>
              <a:t> </a:t>
            </a:r>
            <a:r>
              <a:rPr lang="fr-FR" sz="1200" i="1" dirty="0" smtClean="0">
                <a:solidFill>
                  <a:srgbClr val="00294B"/>
                </a:solidFill>
              </a:rPr>
              <a:t>C. </a:t>
            </a:r>
            <a:r>
              <a:rPr lang="fr-FR" sz="1200" i="1" dirty="0" err="1" smtClean="0">
                <a:solidFill>
                  <a:srgbClr val="00294B"/>
                </a:solidFill>
              </a:rPr>
              <a:t>Bouchiat</a:t>
            </a:r>
            <a:r>
              <a:rPr lang="fr-FR" sz="1200" i="1" dirty="0" smtClean="0">
                <a:solidFill>
                  <a:srgbClr val="00294B"/>
                </a:solidFill>
              </a:rPr>
              <a:t>, J. </a:t>
            </a:r>
            <a:r>
              <a:rPr lang="fr-FR" sz="1200" i="1" dirty="0" err="1" smtClean="0">
                <a:solidFill>
                  <a:srgbClr val="00294B"/>
                </a:solidFill>
              </a:rPr>
              <a:t>Iliopoulos</a:t>
            </a:r>
            <a:r>
              <a:rPr lang="fr-FR" sz="1200" i="1" dirty="0" smtClean="0">
                <a:solidFill>
                  <a:srgbClr val="00294B"/>
                </a:solidFill>
              </a:rPr>
              <a:t> et P. Meyer </a:t>
            </a:r>
            <a:r>
              <a:rPr lang="fr-FR" sz="1200" dirty="0" smtClean="0">
                <a:solidFill>
                  <a:srgbClr val="00294B"/>
                </a:solidFill>
              </a:rPr>
              <a:t>(quark charmé et symétries).</a:t>
            </a:r>
          </a:p>
          <a:p>
            <a:pPr marL="180000" indent="0">
              <a:spcBef>
                <a:spcPts val="600"/>
              </a:spcBef>
              <a:buNone/>
            </a:pPr>
            <a:r>
              <a:rPr lang="fr-FR" sz="1400" b="1" dirty="0" smtClean="0"/>
              <a:t>Années 1980-2000: </a:t>
            </a:r>
            <a:r>
              <a:rPr lang="fr-FR" sz="1200" dirty="0" smtClean="0">
                <a:solidFill>
                  <a:srgbClr val="00294B"/>
                </a:solidFill>
              </a:rPr>
              <a:t>Etudes de l’interaction forte à haute énergie/densité/température</a:t>
            </a:r>
          </a:p>
          <a:p>
            <a:pPr marL="180000" indent="0">
              <a:spcBef>
                <a:spcPts val="600"/>
              </a:spcBef>
              <a:buNone/>
            </a:pPr>
            <a:r>
              <a:rPr lang="fr-FR" sz="1400" b="1" dirty="0" smtClean="0"/>
              <a:t>1999-2008: </a:t>
            </a:r>
            <a:r>
              <a:rPr lang="fr-FR" sz="1200" dirty="0" smtClean="0">
                <a:solidFill>
                  <a:srgbClr val="00294B"/>
                </a:solidFill>
              </a:rPr>
              <a:t>Exploration des propriétés du quark b en lien avec</a:t>
            </a:r>
            <a:r>
              <a:rPr lang="fr-FR" sz="1200" b="1" dirty="0" smtClean="0">
                <a:solidFill>
                  <a:srgbClr val="00294B"/>
                </a:solidFill>
              </a:rPr>
              <a:t> </a:t>
            </a:r>
            <a:r>
              <a:rPr lang="fr-FR" sz="1200" dirty="0" smtClean="0">
                <a:solidFill>
                  <a:srgbClr val="00294B"/>
                </a:solidFill>
              </a:rPr>
              <a:t>Babar et Belle : violation de CP</a:t>
            </a:r>
            <a:r>
              <a:rPr lang="fr-FR" sz="1200" baseline="0" dirty="0" smtClean="0">
                <a:solidFill>
                  <a:srgbClr val="00294B"/>
                </a:solidFill>
              </a:rPr>
              <a:t> et</a:t>
            </a:r>
            <a:r>
              <a:rPr lang="fr-FR" sz="1200" dirty="0" smtClean="0">
                <a:solidFill>
                  <a:srgbClr val="00294B"/>
                </a:solidFill>
              </a:rPr>
              <a:t> détermination de la matrice CKM du Modèle Standard.</a:t>
            </a:r>
          </a:p>
          <a:p>
            <a:pPr marL="180000" indent="0">
              <a:lnSpc>
                <a:spcPct val="100000"/>
              </a:lnSpc>
              <a:spcBef>
                <a:spcPts val="600"/>
              </a:spcBef>
              <a:buNone/>
            </a:pPr>
            <a:r>
              <a:rPr lang="fr-FR" sz="1400" b="1" dirty="0" smtClean="0"/>
              <a:t>1995-2000:</a:t>
            </a:r>
            <a:r>
              <a:rPr lang="fr-FR" sz="1200" b="1" dirty="0" smtClean="0">
                <a:effectLst>
                  <a:outerShdw blurRad="38100" dist="38100" dir="2700000" algn="tl">
                    <a:srgbClr val="000000">
                      <a:alpha val="43137"/>
                    </a:srgbClr>
                  </a:outerShdw>
                </a:effectLst>
              </a:rPr>
              <a:t> </a:t>
            </a:r>
            <a:r>
              <a:rPr lang="fr-FR" sz="1200" dirty="0" smtClean="0">
                <a:solidFill>
                  <a:srgbClr val="00294B"/>
                </a:solidFill>
              </a:rPr>
              <a:t>Conception et utilisation des ordinateurs APE pour calculs en QCD sur réseau</a:t>
            </a:r>
          </a:p>
          <a:p>
            <a:pPr marL="180000" indent="0">
              <a:lnSpc>
                <a:spcPct val="100000"/>
              </a:lnSpc>
              <a:spcBef>
                <a:spcPts val="600"/>
              </a:spcBef>
              <a:buNone/>
            </a:pPr>
            <a:r>
              <a:rPr lang="fr-FR" sz="1400" b="1" dirty="0" smtClean="0"/>
              <a:t>2004: </a:t>
            </a:r>
            <a:r>
              <a:rPr lang="fr-FR" sz="1200" b="1" i="1" dirty="0" err="1" smtClean="0">
                <a:solidFill>
                  <a:srgbClr val="00294B"/>
                </a:solidFill>
              </a:rPr>
              <a:t>P.Binétruy</a:t>
            </a:r>
            <a:r>
              <a:rPr lang="fr-FR" sz="1200" b="1" dirty="0" smtClean="0">
                <a:solidFill>
                  <a:srgbClr val="00294B"/>
                </a:solidFill>
              </a:rPr>
              <a:t> fonde l’APC à Paris</a:t>
            </a:r>
          </a:p>
          <a:p>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441112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Début des</a:t>
            </a:r>
            <a:r>
              <a:rPr lang="fr-FR" baseline="0" dirty="0" smtClean="0"/>
              <a:t> les années 60 division de physique théorique à Orsay a l’</a:t>
            </a:r>
            <a:r>
              <a:rPr lang="fr-FR" baseline="0" dirty="0" err="1" smtClean="0"/>
              <a:t>interieur</a:t>
            </a:r>
            <a:r>
              <a:rPr lang="fr-FR" baseline="0" dirty="0" smtClean="0"/>
              <a:t> de l’IPNO thèmes et figures marquantes </a:t>
            </a:r>
          </a:p>
          <a:p>
            <a:r>
              <a:rPr lang="fr-FR" dirty="0" smtClean="0"/>
              <a:t>.Potentiel</a:t>
            </a:r>
            <a:r>
              <a:rPr lang="fr-FR" baseline="0" dirty="0" smtClean="0"/>
              <a:t> de paris , </a:t>
            </a:r>
            <a:r>
              <a:rPr lang="fr-FR" baseline="0" dirty="0" err="1" smtClean="0"/>
              <a:t>Harthree</a:t>
            </a:r>
            <a:r>
              <a:rPr lang="fr-FR" baseline="0" dirty="0" smtClean="0"/>
              <a:t> –</a:t>
            </a:r>
            <a:r>
              <a:rPr lang="fr-FR" baseline="0" dirty="0" err="1" smtClean="0"/>
              <a:t>Fock</a:t>
            </a:r>
            <a:r>
              <a:rPr lang="fr-FR" baseline="0" dirty="0" smtClean="0"/>
              <a:t> </a:t>
            </a:r>
            <a:r>
              <a:rPr lang="fr-FR" baseline="0" dirty="0" err="1" smtClean="0"/>
              <a:t>factory</a:t>
            </a:r>
            <a:r>
              <a:rPr lang="fr-FR" baseline="0" dirty="0" smtClean="0"/>
              <a:t> , Physique statistique et </a:t>
            </a:r>
            <a:r>
              <a:rPr lang="fr-FR" baseline="0" dirty="0" err="1" smtClean="0"/>
              <a:t>mathematiques</a:t>
            </a:r>
            <a:r>
              <a:rPr lang="fr-FR" baseline="0" dirty="0" smtClean="0"/>
              <a:t> , physique hadronique, création d’ECT* </a:t>
            </a:r>
          </a:p>
          <a:p>
            <a:r>
              <a:rPr lang="fr-FR" baseline="0" dirty="0" smtClean="0"/>
              <a:t>Figures marquantes </a:t>
            </a:r>
            <a:r>
              <a:rPr lang="fr-FR" baseline="0" dirty="0" err="1" smtClean="0"/>
              <a:t>Ret</a:t>
            </a:r>
            <a:r>
              <a:rPr lang="fr-FR" baseline="0" dirty="0" smtClean="0"/>
              <a:t> N Vin </a:t>
            </a:r>
            <a:r>
              <a:rPr lang="fr-FR" baseline="0" dirty="0" err="1" smtClean="0"/>
              <a:t>mauh</a:t>
            </a:r>
            <a:r>
              <a:rPr lang="fr-FR" baseline="0" dirty="0" smtClean="0"/>
              <a:t> ,</a:t>
            </a:r>
            <a:r>
              <a:rPr lang="fr-FR" baseline="0" dirty="0" err="1" smtClean="0"/>
              <a:t>M.Veneroni</a:t>
            </a:r>
            <a:r>
              <a:rPr lang="fr-FR" baseline="0" dirty="0" smtClean="0"/>
              <a:t> , </a:t>
            </a:r>
            <a:r>
              <a:rPr lang="fr-FR" baseline="0" dirty="0" err="1" smtClean="0"/>
              <a:t>D.Vautherin</a:t>
            </a:r>
            <a:r>
              <a:rPr lang="fr-FR" baseline="0" dirty="0" smtClean="0"/>
              <a:t> , </a:t>
            </a:r>
            <a:r>
              <a:rPr lang="fr-FR" baseline="0" dirty="0" err="1" smtClean="0"/>
              <a:t>O.bohigas</a:t>
            </a:r>
            <a:r>
              <a:rPr lang="fr-FR" baseline="0" dirty="0" smtClean="0"/>
              <a:t>, …..</a:t>
            </a:r>
          </a:p>
          <a:p>
            <a:r>
              <a:rPr lang="fr-FR" baseline="0" dirty="0" smtClean="0"/>
              <a:t>Depuis 1998 </a:t>
            </a:r>
            <a:r>
              <a:rPr lang="fr-FR" baseline="0" dirty="0" err="1" smtClean="0"/>
              <a:t>separation</a:t>
            </a:r>
            <a:r>
              <a:rPr lang="fr-FR" baseline="0" dirty="0" smtClean="0"/>
              <a:t> de la division :création du  LPTMS et un groupe de physique </a:t>
            </a:r>
            <a:r>
              <a:rPr lang="fr-FR" baseline="0" dirty="0" err="1" smtClean="0"/>
              <a:t>theorique</a:t>
            </a:r>
            <a:r>
              <a:rPr lang="fr-FR" baseline="0" dirty="0" smtClean="0"/>
              <a:t> à l’IPNO</a:t>
            </a:r>
          </a:p>
          <a:p>
            <a:r>
              <a:rPr lang="fr-FR" baseline="0" dirty="0" smtClean="0"/>
              <a:t>En  2020 un pole de physique théorique retour vers le futur</a:t>
            </a:r>
            <a:endParaRPr lang="fr-FR" dirty="0"/>
          </a:p>
        </p:txBody>
      </p:sp>
      <p:sp>
        <p:nvSpPr>
          <p:cNvPr id="4" name="Espace réservé de l'en-tête 3"/>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26877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FR" sz="1200" b="1" dirty="0" smtClean="0">
                <a:solidFill>
                  <a:srgbClr val="00294B"/>
                </a:solidFill>
              </a:rPr>
              <a:t>Une origine commune sur un même campus , mais très différenciée et un démarrage très rapide</a:t>
            </a:r>
          </a:p>
          <a:p>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31537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smtClean="0"/>
              <a:t>1965 </a:t>
            </a:r>
            <a:r>
              <a:rPr lang="fr-FR" sz="1200" dirty="0" err="1" smtClean="0"/>
              <a:t>Debut</a:t>
            </a:r>
            <a:r>
              <a:rPr lang="fr-FR" sz="1200" baseline="0" dirty="0" smtClean="0"/>
              <a:t> au LAL de la physique </a:t>
            </a:r>
            <a:r>
              <a:rPr lang="fr-FR" sz="1200" baseline="0" dirty="0" err="1" smtClean="0"/>
              <a:t>e+e</a:t>
            </a:r>
            <a:r>
              <a:rPr lang="fr-FR" sz="1200" baseline="0" dirty="0" smtClean="0"/>
              <a:t>- construction de ACO </a:t>
            </a:r>
            <a:r>
              <a:rPr lang="fr-FR" sz="1200" dirty="0" smtClean="0"/>
              <a:t> dans la lignée d’une collaboration étroite avec le laboratoire de </a:t>
            </a:r>
            <a:r>
              <a:rPr lang="fr-FR" sz="1200" b="1" dirty="0" smtClean="0"/>
              <a:t>Frascati</a:t>
            </a:r>
            <a:r>
              <a:rPr lang="fr-FR" sz="1200" dirty="0" smtClean="0"/>
              <a:t> ( Bruno </a:t>
            </a:r>
            <a:r>
              <a:rPr lang="fr-FR" sz="1200" dirty="0" err="1" smtClean="0"/>
              <a:t>Touschek</a:t>
            </a:r>
            <a:r>
              <a:rPr lang="fr-FR" sz="1200" dirty="0" smtClean="0"/>
              <a:t> et al conçurent l’anneau prototype </a:t>
            </a:r>
            <a:r>
              <a:rPr lang="fr-FR" sz="1200" b="1" dirty="0" smtClean="0"/>
              <a:t>Ada</a:t>
            </a:r>
            <a:r>
              <a:rPr lang="fr-FR" sz="1200" dirty="0" smtClean="0"/>
              <a:t>, testé avec succès au LAL grâce au LINAC). Tournant majeur dans la construction</a:t>
            </a:r>
            <a:r>
              <a:rPr lang="fr-FR" sz="1200" baseline="0" dirty="0" smtClean="0"/>
              <a:t> des accélérateurs ,expérience pionnière </a:t>
            </a:r>
            <a:r>
              <a:rPr lang="fr-FR" sz="1200" baseline="0" dirty="0" err="1" smtClean="0"/>
              <a:t>e+e</a:t>
            </a:r>
            <a:r>
              <a:rPr lang="fr-FR" sz="1200" baseline="0" dirty="0" smtClean="0"/>
              <a:t>- donnent </a:t>
            </a:r>
            <a:r>
              <a:rPr lang="fr-FR" sz="1200" baseline="0" dirty="0" err="1" smtClean="0"/>
              <a:t>pi+pi</a:t>
            </a:r>
            <a:r>
              <a:rPr lang="fr-FR" sz="1200" baseline="0" dirty="0" smtClean="0"/>
              <a:t>-</a:t>
            </a:r>
            <a:endParaRPr lang="fr-FR"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dirty="0" smtClean="0"/>
              <a:t>ACO, construit sous la direction de Pierre Marin, permit d’étudier précisément les mésons vecteurs </a:t>
            </a:r>
            <a:r>
              <a:rPr lang="fr-FR" sz="1200" b="1" dirty="0" smtClean="0">
                <a:latin typeface="Symbol" panose="05050102010706020507" pitchFamily="18" charset="2"/>
              </a:rPr>
              <a:t>r, w</a:t>
            </a:r>
            <a:r>
              <a:rPr lang="fr-FR" sz="1200" b="1" dirty="0" smtClean="0"/>
              <a:t>, et </a:t>
            </a:r>
            <a:r>
              <a:rPr lang="fr-FR" sz="1200" b="1" dirty="0" smtClean="0">
                <a:latin typeface="Symbol" panose="05050102010706020507" pitchFamily="18" charset="2"/>
              </a:rPr>
              <a:t>f</a:t>
            </a:r>
            <a:r>
              <a:rPr lang="fr-FR" sz="1200" dirty="0" smtClean="0"/>
              <a:t>. ACO fut également pionnier dans l’utilisation de la lumière synchrotron qui nous associa étroitement au Laboratoire pour l’Utilisation du Rayonnement Électromagnétique. DCI permit ensuite d’atteindre une énergie suffisante pour produire le </a:t>
            </a:r>
            <a:r>
              <a:rPr lang="fr-FR" sz="1200" b="1" dirty="0" smtClean="0"/>
              <a:t>J/</a:t>
            </a:r>
            <a:r>
              <a:rPr lang="fr-FR" sz="1200" b="1" dirty="0" smtClean="0">
                <a:latin typeface="Symbol" panose="05050102010706020507" pitchFamily="18" charset="2"/>
              </a:rPr>
              <a:t>y</a:t>
            </a:r>
            <a:r>
              <a:rPr lang="fr-FR" sz="1200" b="1" dirty="0" smtClean="0"/>
              <a:t> </a:t>
            </a:r>
            <a:r>
              <a:rPr lang="fr-FR" sz="1200" dirty="0" smtClean="0"/>
              <a:t>.  </a:t>
            </a:r>
          </a:p>
          <a:p>
            <a:r>
              <a:rPr lang="fr-FR" dirty="0" smtClean="0"/>
              <a:t>anneau de</a:t>
            </a:r>
            <a:r>
              <a:rPr lang="fr-FR" baseline="0" dirty="0" smtClean="0"/>
              <a:t> collisions déjà l’origine d’une des racines historiques du LAL et vers la </a:t>
            </a:r>
            <a:r>
              <a:rPr lang="fr-FR" baseline="0" dirty="0" err="1" smtClean="0"/>
              <a:t>lumiere</a:t>
            </a:r>
            <a:r>
              <a:rPr lang="fr-FR" baseline="0" dirty="0" smtClean="0"/>
              <a:t> synchrotron</a:t>
            </a:r>
          </a:p>
          <a:p>
            <a:r>
              <a:rPr lang="fr-FR" baseline="0" dirty="0" err="1" smtClean="0"/>
              <a:t>ACO,Super</a:t>
            </a:r>
            <a:r>
              <a:rPr lang="fr-FR" baseline="0" dirty="0" smtClean="0"/>
              <a:t> ACO ,Soleil mais aussi LEP ,SLAC, Belle  et </a:t>
            </a:r>
            <a:r>
              <a:rPr lang="fr-FR" baseline="0" dirty="0" err="1" smtClean="0"/>
              <a:t>Higg’s</a:t>
            </a:r>
            <a:r>
              <a:rPr lang="fr-FR" baseline="0" dirty="0" smtClean="0"/>
              <a:t> </a:t>
            </a:r>
            <a:r>
              <a:rPr lang="fr-FR" baseline="0" dirty="0" err="1" smtClean="0"/>
              <a:t>factory</a:t>
            </a:r>
            <a:r>
              <a:rPr lang="fr-FR" baseline="0" dirty="0" smtClean="0"/>
              <a:t>!!</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853940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Symbol" pitchFamily="18" charset="2"/>
              <a:buChar char="·"/>
            </a:pPr>
            <a:r>
              <a:rPr lang="fr-FR" dirty="0" smtClean="0"/>
              <a:t>Du cote du synchro aussi cela démarre </a:t>
            </a:r>
            <a:r>
              <a:rPr lang="fr-FR" dirty="0" err="1" smtClean="0"/>
              <a:t>tres</a:t>
            </a:r>
            <a:r>
              <a:rPr lang="fr-FR" dirty="0" smtClean="0"/>
              <a:t> vite </a:t>
            </a:r>
          </a:p>
          <a:p>
            <a:pPr marL="285750" indent="-285750">
              <a:buFont typeface="Symbol" pitchFamily="18" charset="2"/>
              <a:buChar char="·"/>
            </a:pPr>
            <a:r>
              <a:rPr lang="fr-FR" baseline="0" dirty="0" smtClean="0"/>
              <a:t>156 MeV proton ,cible interne 1959  </a:t>
            </a:r>
            <a:r>
              <a:rPr lang="fr-FR" baseline="0" dirty="0" err="1" smtClean="0"/>
              <a:t>Isol</a:t>
            </a:r>
            <a:r>
              <a:rPr lang="fr-FR" baseline="0" dirty="0" smtClean="0"/>
              <a:t> avant </a:t>
            </a:r>
            <a:r>
              <a:rPr lang="fr-FR" baseline="0" dirty="0" err="1" smtClean="0"/>
              <a:t>isol</a:t>
            </a:r>
            <a:r>
              <a:rPr lang="fr-FR" baseline="0" dirty="0" smtClean="0"/>
              <a:t> isotopes du Hg transporte vers le 104 (</a:t>
            </a:r>
            <a:r>
              <a:rPr lang="fr-FR" baseline="0" dirty="0" err="1" smtClean="0"/>
              <a:t>rabbit</a:t>
            </a:r>
            <a:r>
              <a:rPr lang="fr-FR" baseline="0" dirty="0" smtClean="0"/>
              <a:t> humain); </a:t>
            </a:r>
          </a:p>
          <a:p>
            <a:pPr marL="285750" indent="-285750">
              <a:buFont typeface="Symbol" pitchFamily="18" charset="2"/>
              <a:buChar char="·"/>
            </a:pPr>
            <a:r>
              <a:rPr lang="fr-FR" sz="1200" dirty="0" smtClean="0"/>
              <a:t>G. Albouy, R. Bernas, M. </a:t>
            </a:r>
            <a:r>
              <a:rPr lang="fr-FR" sz="1200" dirty="0" err="1" smtClean="0"/>
              <a:t>Gusakow</a:t>
            </a:r>
            <a:r>
              <a:rPr lang="fr-FR" sz="1200" dirty="0" smtClean="0"/>
              <a:t>, N. </a:t>
            </a:r>
            <a:r>
              <a:rPr lang="fr-FR" sz="1200" dirty="0" err="1" smtClean="0"/>
              <a:t>Poffé</a:t>
            </a:r>
            <a:r>
              <a:rPr lang="fr-FR" sz="1200" dirty="0" smtClean="0"/>
              <a:t>, and J. Teillac, </a:t>
            </a:r>
            <a:r>
              <a:rPr lang="fr-FR" sz="1200" dirty="0" err="1" smtClean="0"/>
              <a:t>Compt</a:t>
            </a:r>
            <a:r>
              <a:rPr lang="fr-FR" sz="1200" dirty="0" smtClean="0"/>
              <a:t>. Rend. Acad. </a:t>
            </a:r>
            <a:r>
              <a:rPr lang="fr-FR" sz="1200" dirty="0" err="1" smtClean="0"/>
              <a:t>Sci</a:t>
            </a:r>
            <a:r>
              <a:rPr lang="fr-FR" sz="1200" dirty="0" smtClean="0"/>
              <a:t>. 249, 407 (1959) </a:t>
            </a:r>
            <a:endParaRPr lang="fr-FR" baseline="0" dirty="0" smtClean="0"/>
          </a:p>
          <a:p>
            <a:pPr marL="285750" indent="-285750">
              <a:buFont typeface="Symbol" pitchFamily="18" charset="2"/>
              <a:buChar char="·"/>
            </a:pPr>
            <a:r>
              <a:rPr lang="fr-FR" baseline="0" dirty="0" smtClean="0"/>
              <a:t>puis analyseur ,extraction les orbites s-p dans les noyaux </a:t>
            </a:r>
            <a:r>
              <a:rPr lang="fr-FR" baseline="0" dirty="0" err="1" smtClean="0"/>
              <a:t>legers</a:t>
            </a:r>
            <a:r>
              <a:rPr lang="fr-FR" baseline="0" dirty="0" smtClean="0"/>
              <a:t> et few body </a:t>
            </a:r>
            <a:r>
              <a:rPr lang="fr-FR" baseline="0" dirty="0" err="1" smtClean="0"/>
              <a:t>physics</a:t>
            </a:r>
            <a:endParaRPr lang="fr-FR" baseline="0" dirty="0" smtClean="0"/>
          </a:p>
          <a:p>
            <a:pPr marL="285750" indent="-285750">
              <a:buFont typeface="Symbol" pitchFamily="18" charset="2"/>
              <a:buChar char="·"/>
            </a:pPr>
            <a:r>
              <a:rPr lang="fr-FR" dirty="0" smtClean="0"/>
              <a:t>R. Bernas et la</a:t>
            </a:r>
            <a:r>
              <a:rPr lang="fr-FR" baseline="0" dirty="0" smtClean="0"/>
              <a:t> </a:t>
            </a:r>
            <a:r>
              <a:rPr lang="fr-FR" baseline="0" dirty="0" err="1" smtClean="0"/>
              <a:t>separation</a:t>
            </a:r>
            <a:r>
              <a:rPr lang="fr-FR" baseline="0" dirty="0" smtClean="0"/>
              <a:t> d’isotopes </a:t>
            </a:r>
            <a:r>
              <a:rPr lang="fr-FR" dirty="0" smtClean="0"/>
              <a:t>A commenter les personnes photo</a:t>
            </a:r>
            <a:r>
              <a:rPr lang="fr-FR" baseline="0" dirty="0" smtClean="0"/>
              <a:t>  Rene </a:t>
            </a:r>
            <a:r>
              <a:rPr lang="fr-FR" baseline="0" dirty="0" err="1" smtClean="0"/>
              <a:t>Bernas,F.joliot</a:t>
            </a:r>
            <a:r>
              <a:rPr lang="fr-FR" baseline="0" dirty="0" smtClean="0"/>
              <a:t>, </a:t>
            </a:r>
            <a:r>
              <a:rPr lang="fr-FR" baseline="0" dirty="0" err="1" smtClean="0"/>
              <a:t>M.langevin,R.Klapish,M.Vergnes</a:t>
            </a:r>
            <a:r>
              <a:rPr lang="fr-FR" baseline="0" dirty="0" smtClean="0"/>
              <a:t> etc.. </a:t>
            </a:r>
            <a:endParaRPr lang="fr-FR" sz="1200" baseline="0" dirty="0" smtClean="0"/>
          </a:p>
          <a:p>
            <a:pPr marL="285750" indent="-285750">
              <a:buFont typeface="Symbol" pitchFamily="18" charset="2"/>
              <a:buChar char="·"/>
            </a:pPr>
            <a:r>
              <a:rPr lang="fr-FR" baseline="0" dirty="0" smtClean="0"/>
              <a:t>Spectro de masse isocel1 vers le CERN , naissance de l’astrophysique </a:t>
            </a:r>
            <a:r>
              <a:rPr lang="fr-FR" baseline="0" dirty="0" err="1" smtClean="0"/>
              <a:t>nucleaire</a:t>
            </a:r>
            <a:r>
              <a:rPr lang="fr-FR" baseline="0" dirty="0" smtClean="0"/>
              <a:t> , </a:t>
            </a:r>
            <a:r>
              <a:rPr lang="fr-FR" baseline="0" dirty="0" err="1" smtClean="0"/>
              <a:t>nucleo</a:t>
            </a:r>
            <a:r>
              <a:rPr lang="fr-FR" baseline="0" dirty="0" smtClean="0"/>
              <a:t> </a:t>
            </a:r>
            <a:r>
              <a:rPr lang="fr-FR" baseline="0" dirty="0" err="1" smtClean="0"/>
              <a:t>synthese</a:t>
            </a:r>
            <a:r>
              <a:rPr lang="fr-FR" baseline="0" dirty="0" smtClean="0"/>
              <a:t> du </a:t>
            </a:r>
            <a:r>
              <a:rPr lang="fr-FR" baseline="0" dirty="0" err="1" smtClean="0"/>
              <a:t>Li,Be,B</a:t>
            </a:r>
            <a:r>
              <a:rPr lang="fr-FR" baseline="0" dirty="0" smtClean="0"/>
              <a:t> et origine post </a:t>
            </a:r>
            <a:r>
              <a:rPr lang="fr-FR" baseline="0" dirty="0" err="1" smtClean="0"/>
              <a:t>big</a:t>
            </a:r>
            <a:r>
              <a:rPr lang="fr-FR" baseline="0" dirty="0" smtClean="0"/>
              <a:t> bang des isotopes </a:t>
            </a:r>
            <a:r>
              <a:rPr lang="fr-FR" baseline="0" dirty="0" err="1" smtClean="0"/>
              <a:t>legers</a:t>
            </a:r>
            <a:r>
              <a:rPr lang="fr-FR" baseline="0" dirty="0" smtClean="0"/>
              <a:t> dans la matière stellaire par le rayonnement cosmique galactique , coll IAP </a:t>
            </a:r>
            <a:r>
              <a:rPr lang="fr-FR" baseline="0" dirty="0" err="1" smtClean="0"/>
              <a:t>Shatzmann</a:t>
            </a:r>
            <a:r>
              <a:rPr lang="fr-FR" baseline="0" dirty="0" smtClean="0"/>
              <a:t> ,Reeves  au CSNSM  </a:t>
            </a:r>
          </a:p>
          <a:p>
            <a:pPr marL="285750" indent="-285750">
              <a:buFont typeface="Symbol" pitchFamily="18" charset="2"/>
              <a:buChar char="·"/>
            </a:pPr>
            <a:r>
              <a:rPr lang="fr-FR" baseline="0" dirty="0" smtClean="0"/>
              <a:t>En 1969 déjà le premier implanteur d’ions</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1701368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IPNO progressivement se dote de 4 accélérateurs</a:t>
            </a:r>
            <a:r>
              <a:rPr lang="fr-FR" baseline="0" dirty="0" smtClean="0"/>
              <a:t> qui vont couvrir tous les ions du proton au Kr et d</a:t>
            </a:r>
            <a:r>
              <a:rPr lang="fr-FR" dirty="0" smtClean="0"/>
              <a:t>e l’eV</a:t>
            </a:r>
            <a:r>
              <a:rPr lang="fr-FR" baseline="0" dirty="0" smtClean="0"/>
              <a:t> au presque qu’au GeV Construction du CEV et puis première mondiale par les </a:t>
            </a:r>
            <a:r>
              <a:rPr lang="fr-FR" baseline="0" dirty="0" err="1" smtClean="0"/>
              <a:t>ing</a:t>
            </a:r>
            <a:r>
              <a:rPr lang="fr-FR" baseline="0" dirty="0" smtClean="0"/>
              <a:t> de l’IPNO couplage Linéaire IL + Cyclo ALICE Kr 82 à 7 MeV/n =0,58 GeV (Basile et Bieth) , ALICE premier </a:t>
            </a:r>
            <a:r>
              <a:rPr lang="fr-FR" baseline="0" dirty="0" err="1" smtClean="0"/>
              <a:t>accél</a:t>
            </a:r>
            <a:r>
              <a:rPr lang="fr-FR" baseline="0" dirty="0" smtClean="0"/>
              <a:t> d’ions lourds au dessus de la barrière coulombienne pour M&gt; 40 avec Berkeley LBL</a:t>
            </a:r>
          </a:p>
          <a:p>
            <a:r>
              <a:rPr lang="fr-FR" baseline="0" dirty="0" smtClean="0"/>
              <a:t>Noter aussi les van de graff du 60KeV au 4MeV (tour) puis le tandem empereur 10 MV en 1970 , et la physique de réactions a basse énergie et haute résolution (</a:t>
            </a:r>
            <a:r>
              <a:rPr lang="fr-FR" baseline="0" dirty="0" err="1" smtClean="0"/>
              <a:t>These</a:t>
            </a:r>
            <a:r>
              <a:rPr lang="fr-FR" baseline="0" dirty="0" smtClean="0"/>
              <a:t> de 3eme cycle 1970)  </a:t>
            </a:r>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245011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naissance de l’IN2P3 arrive , référence</a:t>
            </a:r>
            <a:r>
              <a:rPr lang="fr-FR" baseline="0" dirty="0" smtClean="0"/>
              <a:t> de ce récit le livre « des 25 ans » </a:t>
            </a:r>
          </a:p>
          <a:p>
            <a:r>
              <a:rPr lang="fr-FR" baseline="0" dirty="0" smtClean="0"/>
              <a:t> </a:t>
            </a:r>
            <a:r>
              <a:rPr lang="fr-FR" dirty="0" smtClean="0"/>
              <a:t>Une naissance longue et difficile et des questions qui ont été et sont encore</a:t>
            </a:r>
            <a:r>
              <a:rPr lang="fr-FR" baseline="0" dirty="0" smtClean="0"/>
              <a:t>  présentes à l’IN2P3</a:t>
            </a:r>
          </a:p>
          <a:p>
            <a:r>
              <a:rPr lang="fr-FR" baseline="0" dirty="0" smtClean="0"/>
              <a:t>Au sein de monde académique  ( rôle et équilibre de ces disciplines entre CEA et IN2P3 , place au CNRS (autonomie, international et  , gestion des personnels ,..,)   </a:t>
            </a:r>
          </a:p>
          <a:p>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257440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Une</a:t>
            </a:r>
            <a:r>
              <a:rPr lang="fr-FR" baseline="0" dirty="0" smtClean="0"/>
              <a:t> création qui structure et stimule la cohésion , la solidarité des labos en petit nombre (une dizaine) </a:t>
            </a:r>
          </a:p>
          <a:p>
            <a:r>
              <a:rPr lang="fr-FR" baseline="0" dirty="0" smtClean="0"/>
              <a:t>Importance des collaborations internationales qui renforce le </a:t>
            </a:r>
            <a:r>
              <a:rPr lang="fr-FR" baseline="0" dirty="0" err="1" smtClean="0"/>
              <a:t>role</a:t>
            </a:r>
            <a:r>
              <a:rPr lang="fr-FR" baseline="0" dirty="0" smtClean="0"/>
              <a:t> de l’institut , aussi la participation aux instances stratégiques internationales (CERN, </a:t>
            </a:r>
            <a:r>
              <a:rPr lang="fr-FR" baseline="0" dirty="0" err="1" smtClean="0"/>
              <a:t>ECFA,NuPECC,ESFRI</a:t>
            </a:r>
            <a:r>
              <a:rPr lang="fr-FR" baseline="0" dirty="0" smtClean="0"/>
              <a:t>..</a:t>
            </a:r>
            <a:endParaRPr lang="fr-FR" dirty="0"/>
          </a:p>
        </p:txBody>
      </p:sp>
      <p:sp>
        <p:nvSpPr>
          <p:cNvPr id="5" name="Espace réservé de l'en-tête 4"/>
          <p:cNvSpPr>
            <a:spLocks noGrp="1"/>
          </p:cNvSpPr>
          <p:nvPr>
            <p:ph type="hdr" sz="quarter" idx="10"/>
          </p:nvPr>
        </p:nvSpPr>
        <p:spPr/>
        <p:txBody>
          <a:bodyPr/>
          <a:lstStyle/>
          <a:p>
            <a:pPr>
              <a:defRPr/>
            </a:pPr>
            <a:r>
              <a:rPr lang="fr-FR" smtClean="0"/>
              <a:t>50 ans de l'IN2P3 à IJClab</a:t>
            </a:r>
            <a:endParaRPr lang="fr-FR"/>
          </a:p>
        </p:txBody>
      </p:sp>
    </p:spTree>
    <p:extLst>
      <p:ext uri="{BB962C8B-B14F-4D97-AF65-F5344CB8AC3E}">
        <p14:creationId xmlns:p14="http://schemas.microsoft.com/office/powerpoint/2010/main" val="3310935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0 ans  intro">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14" name="Rectangle 13"/>
          <p:cNvSpPr/>
          <p:nvPr userDrawn="1"/>
        </p:nvSpPr>
        <p:spPr>
          <a:xfrm>
            <a:off x="3442171" y="180336"/>
            <a:ext cx="3816424"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28/09/2021</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hasCustomPrompt="1"/>
          </p:nvPr>
        </p:nvSpPr>
        <p:spPr>
          <a:xfrm>
            <a:off x="2542071" y="149425"/>
            <a:ext cx="5688632" cy="432048"/>
          </a:xfrm>
        </p:spPr>
        <p:txBody>
          <a:bodyPr>
            <a:noAutofit/>
          </a:bodyPr>
          <a:lstStyle>
            <a:lvl1pPr algn="ctr">
              <a:defRPr lang="fr-FR" sz="2400" b="1" kern="1200" dirty="0" smtClean="0">
                <a:solidFill>
                  <a:srgbClr val="00294B"/>
                </a:solidFill>
                <a:effectLst/>
                <a:latin typeface="+mn-lt"/>
                <a:ea typeface="+mj-ea"/>
                <a:cs typeface="+mj-cs"/>
              </a:defRPr>
            </a:lvl1pPr>
          </a:lstStyle>
          <a:p>
            <a:r>
              <a:rPr lang="en-US" smtClean="0">
                <a:solidFill>
                  <a:srgbClr val="FF6700"/>
                </a:solidFill>
                <a:effectLst>
                  <a:outerShdw blurRad="38100" dist="38100" dir="2700000" algn="tl">
                    <a:srgbClr val="000000">
                      <a:alpha val="43137"/>
                    </a:srgbClr>
                  </a:outerShdw>
                </a:effectLst>
              </a:rPr>
              <a:t>50 ans IN2P3 à IJCLab</a:t>
            </a:r>
            <a:endParaRPr lang="fr-FR" dirty="0"/>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smtClean="0">
                <a:solidFill>
                  <a:schemeClr val="bg1"/>
                </a:solidFill>
              </a:rPr>
              <a:t>IN2P3</a:t>
            </a:r>
            <a:endParaRPr lang="fr-FR" sz="700" b="0" dirty="0">
              <a:solidFill>
                <a:schemeClr val="bg1"/>
              </a:solidFill>
            </a:endParaRPr>
          </a:p>
        </p:txBody>
      </p:sp>
    </p:spTree>
    <p:extLst>
      <p:ext uri="{BB962C8B-B14F-4D97-AF65-F5344CB8AC3E}">
        <p14:creationId xmlns:p14="http://schemas.microsoft.com/office/powerpoint/2010/main" val="26372841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_Titre et contenu - bande fine ss logos">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2" name="Rectangle 1"/>
          <p:cNvSpPr/>
          <p:nvPr userDrawn="1"/>
        </p:nvSpPr>
        <p:spPr>
          <a:xfrm>
            <a:off x="705867" y="190072"/>
            <a:ext cx="10066728"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a:spLocks noGrp="1"/>
          </p:cNvSpPr>
          <p:nvPr>
            <p:ph type="title" hasCustomPrompt="1"/>
          </p:nvPr>
        </p:nvSpPr>
        <p:spPr>
          <a:xfrm>
            <a:off x="2542071" y="149425"/>
            <a:ext cx="5688632" cy="432048"/>
          </a:xfrm>
        </p:spPr>
        <p:txBody>
          <a:bodyPr>
            <a:normAutofit/>
          </a:bodyPr>
          <a:lstStyle>
            <a:lvl1pPr algn="ctr">
              <a:defRPr sz="2200" b="1">
                <a:solidFill>
                  <a:schemeClr val="bg1"/>
                </a:solidFill>
              </a:defRPr>
            </a:lvl1pPr>
          </a:lstStyle>
          <a:p>
            <a:r>
              <a:rPr lang="en-US" sz="2400" dirty="0" smtClean="0">
                <a:solidFill>
                  <a:srgbClr val="FF6700"/>
                </a:solidFill>
                <a:effectLst>
                  <a:outerShdw blurRad="38100" dist="38100" dir="2700000" algn="tl">
                    <a:srgbClr val="000000">
                      <a:alpha val="43137"/>
                    </a:srgbClr>
                  </a:outerShdw>
                </a:effectLst>
              </a:rPr>
              <a:t> 50 </a:t>
            </a:r>
            <a:r>
              <a:rPr lang="en-US" sz="2400" dirty="0" err="1" smtClean="0">
                <a:solidFill>
                  <a:srgbClr val="FF6700"/>
                </a:solidFill>
                <a:effectLst>
                  <a:outerShdw blurRad="38100" dist="38100" dir="2700000" algn="tl">
                    <a:srgbClr val="000000">
                      <a:alpha val="43137"/>
                    </a:srgbClr>
                  </a:outerShdw>
                </a:effectLst>
              </a:rPr>
              <a:t>ans</a:t>
            </a:r>
            <a:r>
              <a:rPr lang="en-US" sz="2400" dirty="0" smtClean="0">
                <a:solidFill>
                  <a:srgbClr val="FF6700"/>
                </a:solidFill>
                <a:effectLst>
                  <a:outerShdw blurRad="38100" dist="38100" dir="2700000" algn="tl">
                    <a:srgbClr val="000000">
                      <a:alpha val="43137"/>
                    </a:srgbClr>
                  </a:outerShdw>
                </a:effectLst>
              </a:rPr>
              <a:t> IN2P3 à IJCLab</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dirty="0" smtClean="0"/>
              <a:t>28/09/2021</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0611969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0 ans Titre à insérer">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11"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dirty="0" smtClean="0"/>
              <a:t>28/09/2021</a:t>
            </a:r>
            <a:endParaRPr lang="fr-FR" dirty="0"/>
          </a:p>
        </p:txBody>
      </p:sp>
      <p:sp>
        <p:nvSpPr>
          <p:cNvPr id="12"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3"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5" name="Titre 1"/>
          <p:cNvSpPr>
            <a:spLocks noGrp="1"/>
          </p:cNvSpPr>
          <p:nvPr>
            <p:ph type="title"/>
          </p:nvPr>
        </p:nvSpPr>
        <p:spPr>
          <a:xfrm>
            <a:off x="705868" y="6212"/>
            <a:ext cx="9361040" cy="431244"/>
          </a:xfrm>
        </p:spPr>
        <p:txBody>
          <a:bodyPr wrap="square" tIns="0" bIns="0" anchor="t">
            <a:noAutofit/>
          </a:bodyPr>
          <a:lstStyle>
            <a:lvl1pPr algn="ctr">
              <a:lnSpc>
                <a:spcPct val="150000"/>
              </a:lnSpc>
              <a:defRPr sz="2400" b="1">
                <a:solidFill>
                  <a:srgbClr val="FF6700"/>
                </a:solidFill>
                <a:effectLst>
                  <a:outerShdw blurRad="38100" dist="38100" dir="2700000" algn="tl">
                    <a:srgbClr val="000000">
                      <a:alpha val="43137"/>
                    </a:srgbClr>
                  </a:outerShdw>
                </a:effectLst>
                <a:latin typeface="+mn-lt"/>
              </a:defRPr>
            </a:lvl1pPr>
          </a:lstStyle>
          <a:p>
            <a:endParaRPr lang="fr-FR" dirty="0"/>
          </a:p>
        </p:txBody>
      </p:sp>
    </p:spTree>
    <p:extLst>
      <p:ext uri="{BB962C8B-B14F-4D97-AF65-F5344CB8AC3E}">
        <p14:creationId xmlns:p14="http://schemas.microsoft.com/office/powerpoint/2010/main" val="7174309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upplements-presentation-IJCLab-intro">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772418" cy="6059486"/>
          </a:xfrm>
          <a:prstGeom prst="rect">
            <a:avLst/>
          </a:prstGeom>
        </p:spPr>
      </p:pic>
    </p:spTree>
    <p:extLst>
      <p:ext uri="{BB962C8B-B14F-4D97-AF65-F5344CB8AC3E}">
        <p14:creationId xmlns:p14="http://schemas.microsoft.com/office/powerpoint/2010/main" val="60956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upplements-presentation-IJCLab-intro">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5"/>
          </a:xfrm>
          <a:prstGeom prst="rect">
            <a:avLst/>
          </a:prstGeom>
        </p:spPr>
      </p:pic>
    </p:spTree>
    <p:extLst>
      <p:ext uri="{BB962C8B-B14F-4D97-AF65-F5344CB8AC3E}">
        <p14:creationId xmlns:p14="http://schemas.microsoft.com/office/powerpoint/2010/main" val="2076527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upplements-presentation-IJCLab-intro">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4" name="Titre 1"/>
          <p:cNvSpPr>
            <a:spLocks noGrp="1"/>
          </p:cNvSpPr>
          <p:nvPr>
            <p:ph type="title" hasCustomPrompt="1"/>
          </p:nvPr>
        </p:nvSpPr>
        <p:spPr>
          <a:xfrm>
            <a:off x="2290043" y="149425"/>
            <a:ext cx="8208911"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err="1" smtClean="0"/>
              <a:t>Reach</a:t>
            </a:r>
            <a:r>
              <a:rPr lang="fr-FR" dirty="0" smtClean="0"/>
              <a:t> us?</a:t>
            </a:r>
            <a:endParaRPr lang="fr-FR" dirty="0"/>
          </a:p>
        </p:txBody>
      </p:sp>
    </p:spTree>
    <p:extLst>
      <p:ext uri="{BB962C8B-B14F-4D97-AF65-F5344CB8AC3E}">
        <p14:creationId xmlns:p14="http://schemas.microsoft.com/office/powerpoint/2010/main" val="2028620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28/09/2021</a:t>
            </a:r>
            <a:endParaRPr lang="fr-FR"/>
          </a:p>
        </p:txBody>
      </p:sp>
      <p:sp>
        <p:nvSpPr>
          <p:cNvPr id="5" name="Espace réservé du pied de page 4"/>
          <p:cNvSpPr>
            <a:spLocks noGrp="1"/>
          </p:cNvSpPr>
          <p:nvPr>
            <p:ph type="ftr" sz="quarter" idx="11"/>
          </p:nvPr>
        </p:nvSpPr>
        <p:spPr/>
        <p:txBody>
          <a:bodyPr/>
          <a:lstStyle/>
          <a:p>
            <a:r>
              <a:rPr lang="fr-FR" smtClean="0"/>
              <a:t>50 ans de l'IN2P3 à IJCLab - Sydney Gales</a:t>
            </a:r>
            <a:endParaRPr lang="fr-FR"/>
          </a:p>
        </p:txBody>
      </p:sp>
      <p:sp>
        <p:nvSpPr>
          <p:cNvPr id="6" name="Espace réservé du numéro de diapositive 5"/>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1795059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35013" y="1511300"/>
            <a:ext cx="9291637" cy="2519363"/>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735013" y="4054475"/>
            <a:ext cx="9291637" cy="132556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smtClean="0"/>
              <a:t>28/09/2021</a:t>
            </a:r>
            <a:endParaRPr lang="fr-FR"/>
          </a:p>
        </p:txBody>
      </p:sp>
      <p:sp>
        <p:nvSpPr>
          <p:cNvPr id="5" name="Espace réservé du pied de page 4"/>
          <p:cNvSpPr>
            <a:spLocks noGrp="1"/>
          </p:cNvSpPr>
          <p:nvPr>
            <p:ph type="ftr" sz="quarter" idx="11"/>
          </p:nvPr>
        </p:nvSpPr>
        <p:spPr/>
        <p:txBody>
          <a:bodyPr/>
          <a:lstStyle/>
          <a:p>
            <a:r>
              <a:rPr lang="fr-FR" smtClean="0"/>
              <a:t>50 ans de l'IN2P3 à IJCLab - Sydney Gales</a:t>
            </a:r>
            <a:endParaRPr lang="fr-FR"/>
          </a:p>
        </p:txBody>
      </p:sp>
      <p:sp>
        <p:nvSpPr>
          <p:cNvPr id="6" name="Espace réservé du numéro de diapositive 5"/>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4008926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741363" y="1612900"/>
            <a:ext cx="4568825" cy="38449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62588" y="1612900"/>
            <a:ext cx="4568825" cy="38449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28/09/2021</a:t>
            </a:r>
            <a:endParaRPr lang="fr-FR"/>
          </a:p>
        </p:txBody>
      </p:sp>
      <p:sp>
        <p:nvSpPr>
          <p:cNvPr id="6" name="Espace réservé du pied de page 5"/>
          <p:cNvSpPr>
            <a:spLocks noGrp="1"/>
          </p:cNvSpPr>
          <p:nvPr>
            <p:ph type="ftr" sz="quarter" idx="11"/>
          </p:nvPr>
        </p:nvSpPr>
        <p:spPr/>
        <p:txBody>
          <a:bodyPr/>
          <a:lstStyle/>
          <a:p>
            <a:r>
              <a:rPr lang="fr-FR" smtClean="0"/>
              <a:t>50 ans de l'IN2P3 à IJCLab - Sydney Gales</a:t>
            </a:r>
            <a:endParaRPr lang="fr-FR"/>
          </a:p>
        </p:txBody>
      </p:sp>
      <p:sp>
        <p:nvSpPr>
          <p:cNvPr id="7" name="Espace réservé du numéro de diapositive 6"/>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784292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741363" y="322263"/>
            <a:ext cx="9291637" cy="1171575"/>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741363" y="1485900"/>
            <a:ext cx="4557712"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741363" y="2212975"/>
            <a:ext cx="4557712" cy="325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453063" y="1485900"/>
            <a:ext cx="4579937"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5453063" y="2212975"/>
            <a:ext cx="4579937" cy="325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28/09/2021</a:t>
            </a:r>
            <a:endParaRPr lang="fr-FR"/>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a:p>
        </p:txBody>
      </p:sp>
      <p:sp>
        <p:nvSpPr>
          <p:cNvPr id="9" name="Espace réservé du numéro de diapositive 8"/>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1554229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28/09/2021</a:t>
            </a:r>
            <a:endParaRPr lang="fr-FR"/>
          </a:p>
        </p:txBody>
      </p:sp>
      <p:sp>
        <p:nvSpPr>
          <p:cNvPr id="4" name="Espace réservé du pied de page 3"/>
          <p:cNvSpPr>
            <a:spLocks noGrp="1"/>
          </p:cNvSpPr>
          <p:nvPr>
            <p:ph type="ftr" sz="quarter" idx="11"/>
          </p:nvPr>
        </p:nvSpPr>
        <p:spPr/>
        <p:txBody>
          <a:bodyPr/>
          <a:lstStyle/>
          <a:p>
            <a:r>
              <a:rPr lang="fr-FR" smtClean="0"/>
              <a:t>50 ans de l'IN2P3 à IJCLab - Sydney Gales</a:t>
            </a:r>
            <a:endParaRPr lang="fr-FR"/>
          </a:p>
        </p:txBody>
      </p:sp>
      <p:sp>
        <p:nvSpPr>
          <p:cNvPr id="5" name="Espace réservé du numéro de diapositive 4"/>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3029341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50 ans simple + préhistoi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14" name="Rectangle 13"/>
          <p:cNvSpPr/>
          <p:nvPr userDrawn="1"/>
        </p:nvSpPr>
        <p:spPr>
          <a:xfrm>
            <a:off x="705867" y="179798"/>
            <a:ext cx="6624736"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a:spLocks noGrp="1"/>
          </p:cNvSpPr>
          <p:nvPr>
            <p:ph type="title" hasCustomPrompt="1"/>
          </p:nvPr>
        </p:nvSpPr>
        <p:spPr>
          <a:xfrm>
            <a:off x="2722091" y="149425"/>
            <a:ext cx="5328592" cy="432048"/>
          </a:xfrm>
        </p:spPr>
        <p:txBody>
          <a:bodyPr>
            <a:normAutofit/>
          </a:bodyPr>
          <a:lstStyle>
            <a:lvl1pPr algn="ctr" defTabSz="914400" rtl="0" eaLnBrk="1" fontAlgn="auto" latinLnBrk="0" hangingPunct="1">
              <a:lnSpc>
                <a:spcPct val="90000"/>
              </a:lnSpc>
              <a:spcBef>
                <a:spcPct val="0"/>
              </a:spcBef>
              <a:spcAft>
                <a:spcPts val="0"/>
              </a:spcAft>
              <a:buNone/>
              <a:defRPr lang="en-US" sz="2400" b="1" kern="1200" smtClean="0">
                <a:solidFill>
                  <a:srgbClr val="FF6700"/>
                </a:solidFill>
                <a:effectLst>
                  <a:outerShdw blurRad="38100" dist="38100" dir="2700000" algn="tl">
                    <a:srgbClr val="000000">
                      <a:alpha val="43137"/>
                    </a:srgbClr>
                  </a:outerShdw>
                </a:effectLst>
                <a:latin typeface="+mn-lt"/>
                <a:ea typeface="+mj-ea"/>
                <a:cs typeface="+mj-cs"/>
              </a:defRPr>
            </a:lvl1pPr>
          </a:lstStyle>
          <a:p>
            <a:r>
              <a:rPr lang="en-US" sz="2400" smtClean="0">
                <a:solidFill>
                  <a:srgbClr val="FF6700"/>
                </a:solidFill>
                <a:effectLst>
                  <a:outerShdw blurRad="38100" dist="38100" dir="2700000" algn="tl">
                    <a:srgbClr val="000000">
                      <a:alpha val="43137"/>
                    </a:srgbClr>
                  </a:outerShdw>
                </a:effectLst>
              </a:rPr>
              <a:t>50 ans IN2P3 à IJCLab</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dirty="0" smtClean="0"/>
              <a:t>28/09/2021</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3" name="Titre 2"/>
          <p:cNvSpPr txBox="1">
            <a:spLocks/>
          </p:cNvSpPr>
          <p:nvPr userDrawn="1"/>
        </p:nvSpPr>
        <p:spPr>
          <a:xfrm>
            <a:off x="7258595" y="187123"/>
            <a:ext cx="2816489" cy="3405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Bef>
                <a:spcPts val="1000"/>
              </a:spcBef>
              <a:spcAft>
                <a:spcPts val="0"/>
              </a:spcAft>
            </a:pPr>
            <a:r>
              <a:rPr lang="fr-FR" sz="2000" smtClean="0">
                <a:latin typeface="Calibri" panose="020F0502020204030204"/>
                <a:ea typeface="+mn-ea"/>
                <a:cs typeface="+mn-cs"/>
              </a:rPr>
              <a:t>Préhistoire  1950-1970</a:t>
            </a:r>
            <a:endParaRPr lang="fr-FR" sz="2800" dirty="0"/>
          </a:p>
        </p:txBody>
      </p:sp>
    </p:spTree>
    <p:extLst>
      <p:ext uri="{BB962C8B-B14F-4D97-AF65-F5344CB8AC3E}">
        <p14:creationId xmlns:p14="http://schemas.microsoft.com/office/powerpoint/2010/main" val="150917907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28/09/2021</a:t>
            </a:r>
            <a:endParaRPr lang="fr-FR"/>
          </a:p>
        </p:txBody>
      </p:sp>
      <p:sp>
        <p:nvSpPr>
          <p:cNvPr id="3" name="Espace réservé du pied de page 2"/>
          <p:cNvSpPr>
            <a:spLocks noGrp="1"/>
          </p:cNvSpPr>
          <p:nvPr>
            <p:ph type="ftr" sz="quarter" idx="11"/>
          </p:nvPr>
        </p:nvSpPr>
        <p:spPr/>
        <p:txBody>
          <a:bodyPr/>
          <a:lstStyle/>
          <a:p>
            <a:r>
              <a:rPr lang="fr-FR" smtClean="0"/>
              <a:t>50 ans de l'IN2P3 à IJCLab - Sydney Gales</a:t>
            </a:r>
            <a:endParaRPr lang="fr-FR"/>
          </a:p>
        </p:txBody>
      </p:sp>
      <p:sp>
        <p:nvSpPr>
          <p:cNvPr id="4" name="Espace réservé du numéro de diapositive 3"/>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3473489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t>28/09/2021</a:t>
            </a:r>
            <a:endParaRPr lang="fr-FR"/>
          </a:p>
        </p:txBody>
      </p:sp>
      <p:sp>
        <p:nvSpPr>
          <p:cNvPr id="6" name="Espace réservé du pied de page 5"/>
          <p:cNvSpPr>
            <a:spLocks noGrp="1"/>
          </p:cNvSpPr>
          <p:nvPr>
            <p:ph type="ftr" sz="quarter" idx="11"/>
          </p:nvPr>
        </p:nvSpPr>
        <p:spPr/>
        <p:txBody>
          <a:bodyPr/>
          <a:lstStyle/>
          <a:p>
            <a:r>
              <a:rPr lang="fr-FR" smtClean="0"/>
              <a:t>50 ans de l'IN2P3 à IJCLab - Sydney Gales</a:t>
            </a:r>
            <a:endParaRPr lang="fr-FR"/>
          </a:p>
        </p:txBody>
      </p:sp>
      <p:sp>
        <p:nvSpPr>
          <p:cNvPr id="7" name="Espace réservé du numéro de diapositive 6"/>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2673111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t>28/09/2021</a:t>
            </a:r>
            <a:endParaRPr lang="fr-FR"/>
          </a:p>
        </p:txBody>
      </p:sp>
      <p:sp>
        <p:nvSpPr>
          <p:cNvPr id="6" name="Espace réservé du pied de page 5"/>
          <p:cNvSpPr>
            <a:spLocks noGrp="1"/>
          </p:cNvSpPr>
          <p:nvPr>
            <p:ph type="ftr" sz="quarter" idx="11"/>
          </p:nvPr>
        </p:nvSpPr>
        <p:spPr/>
        <p:txBody>
          <a:bodyPr/>
          <a:lstStyle/>
          <a:p>
            <a:r>
              <a:rPr lang="fr-FR" smtClean="0"/>
              <a:t>50 ans de l'IN2P3 à IJCLab - Sydney Gales</a:t>
            </a:r>
            <a:endParaRPr lang="fr-FR"/>
          </a:p>
        </p:txBody>
      </p:sp>
      <p:sp>
        <p:nvSpPr>
          <p:cNvPr id="7" name="Espace réservé du numéro de diapositive 6"/>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2275071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28/09/2021</a:t>
            </a:r>
            <a:endParaRPr lang="fr-FR"/>
          </a:p>
        </p:txBody>
      </p:sp>
      <p:sp>
        <p:nvSpPr>
          <p:cNvPr id="5" name="Espace réservé du pied de page 4"/>
          <p:cNvSpPr>
            <a:spLocks noGrp="1"/>
          </p:cNvSpPr>
          <p:nvPr>
            <p:ph type="ftr" sz="quarter" idx="11"/>
          </p:nvPr>
        </p:nvSpPr>
        <p:spPr/>
        <p:txBody>
          <a:bodyPr/>
          <a:lstStyle/>
          <a:p>
            <a:r>
              <a:rPr lang="fr-FR" smtClean="0"/>
              <a:t>50 ans de l'IN2P3 à IJCLab - Sydney Gales</a:t>
            </a:r>
            <a:endParaRPr lang="fr-FR"/>
          </a:p>
        </p:txBody>
      </p:sp>
      <p:sp>
        <p:nvSpPr>
          <p:cNvPr id="6" name="Espace réservé du numéro de diapositive 5"/>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1906660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28/09/2021</a:t>
            </a:r>
            <a:endParaRPr lang="fr-FR"/>
          </a:p>
        </p:txBody>
      </p:sp>
      <p:sp>
        <p:nvSpPr>
          <p:cNvPr id="5" name="Espace réservé du pied de page 4"/>
          <p:cNvSpPr>
            <a:spLocks noGrp="1"/>
          </p:cNvSpPr>
          <p:nvPr>
            <p:ph type="ftr" sz="quarter" idx="11"/>
          </p:nvPr>
        </p:nvSpPr>
        <p:spPr/>
        <p:txBody>
          <a:bodyPr/>
          <a:lstStyle/>
          <a:p>
            <a:r>
              <a:rPr lang="fr-FR" smtClean="0"/>
              <a:t>50 ans de l'IN2P3 à IJCLab - Sydney Gales</a:t>
            </a:r>
            <a:endParaRPr lang="fr-FR"/>
          </a:p>
        </p:txBody>
      </p:sp>
      <p:sp>
        <p:nvSpPr>
          <p:cNvPr id="6" name="Espace réservé du numéro de diapositive 5"/>
          <p:cNvSpPr>
            <a:spLocks noGrp="1"/>
          </p:cNvSpPr>
          <p:nvPr>
            <p:ph type="sldNum" sz="quarter" idx="12"/>
          </p:nvPr>
        </p:nvSpPr>
        <p:spPr/>
        <p:txBody>
          <a:bodyPr/>
          <a:lstStyle/>
          <a:p>
            <a:fld id="{78F78DF9-1CDE-4B21-B3C6-2E87DEDC69EC}" type="slidenum">
              <a:rPr lang="fr-FR" smtClean="0"/>
              <a:t>‹N°›</a:t>
            </a:fld>
            <a:endParaRPr lang="fr-FR"/>
          </a:p>
        </p:txBody>
      </p:sp>
    </p:spTree>
    <p:extLst>
      <p:ext uri="{BB962C8B-B14F-4D97-AF65-F5344CB8AC3E}">
        <p14:creationId xmlns:p14="http://schemas.microsoft.com/office/powerpoint/2010/main" val="406466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50 ans simpl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8" name="Rectangle 7"/>
          <p:cNvSpPr/>
          <p:nvPr userDrawn="1"/>
        </p:nvSpPr>
        <p:spPr>
          <a:xfrm>
            <a:off x="705867" y="179798"/>
            <a:ext cx="10066728"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dirty="0" smtClean="0"/>
              <a:t>28/09/2021</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3" name="Titre 1"/>
          <p:cNvSpPr>
            <a:spLocks noGrp="1"/>
          </p:cNvSpPr>
          <p:nvPr>
            <p:ph type="title" hasCustomPrompt="1"/>
          </p:nvPr>
        </p:nvSpPr>
        <p:spPr>
          <a:xfrm>
            <a:off x="2542071" y="149425"/>
            <a:ext cx="5688632" cy="432048"/>
          </a:xfrm>
        </p:spPr>
        <p:txBody>
          <a:bodyPr>
            <a:noAutofit/>
          </a:bodyPr>
          <a:lstStyle>
            <a:lvl1pPr algn="ctr">
              <a:defRPr lang="fr-FR" sz="2400" b="1" kern="1200" dirty="0" smtClean="0">
                <a:solidFill>
                  <a:srgbClr val="00294B"/>
                </a:solidFill>
                <a:effectLst/>
                <a:latin typeface="+mn-lt"/>
                <a:ea typeface="+mj-ea"/>
                <a:cs typeface="+mj-cs"/>
              </a:defRPr>
            </a:lvl1pPr>
          </a:lstStyle>
          <a:p>
            <a:r>
              <a:rPr lang="en-US" smtClean="0">
                <a:solidFill>
                  <a:srgbClr val="FF6700"/>
                </a:solidFill>
                <a:effectLst>
                  <a:outerShdw blurRad="38100" dist="38100" dir="2700000" algn="tl">
                    <a:srgbClr val="000000">
                      <a:alpha val="43137"/>
                    </a:srgbClr>
                  </a:outerShdw>
                </a:effectLst>
              </a:rPr>
              <a:t>50 ans IN2P3 à IJCLab</a:t>
            </a:r>
            <a:endParaRPr lang="fr-FR" dirty="0"/>
          </a:p>
        </p:txBody>
      </p:sp>
    </p:spTree>
    <p:extLst>
      <p:ext uri="{BB962C8B-B14F-4D97-AF65-F5344CB8AC3E}">
        <p14:creationId xmlns:p14="http://schemas.microsoft.com/office/powerpoint/2010/main" val="8552654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50 ans simple - sans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8" name="Rectangle 7"/>
          <p:cNvSpPr/>
          <p:nvPr userDrawn="1"/>
        </p:nvSpPr>
        <p:spPr>
          <a:xfrm>
            <a:off x="705867" y="190072"/>
            <a:ext cx="10066728"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dirty="0" smtClean="0"/>
              <a:t>28/09/2021</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3" name="Titre 1"/>
          <p:cNvSpPr>
            <a:spLocks noGrp="1"/>
          </p:cNvSpPr>
          <p:nvPr>
            <p:ph type="title" hasCustomPrompt="1"/>
          </p:nvPr>
        </p:nvSpPr>
        <p:spPr>
          <a:xfrm>
            <a:off x="2542071" y="149425"/>
            <a:ext cx="5688632" cy="432048"/>
          </a:xfrm>
        </p:spPr>
        <p:txBody>
          <a:bodyPr>
            <a:noAutofit/>
          </a:bodyPr>
          <a:lstStyle>
            <a:lvl1pPr algn="ctr">
              <a:defRPr lang="fr-FR" sz="2400" b="1" kern="1200" dirty="0" smtClean="0">
                <a:solidFill>
                  <a:srgbClr val="00294B"/>
                </a:solidFill>
                <a:effectLst/>
                <a:latin typeface="+mn-lt"/>
                <a:ea typeface="+mj-ea"/>
                <a:cs typeface="+mj-cs"/>
              </a:defRPr>
            </a:lvl1pPr>
          </a:lstStyle>
          <a:p>
            <a:r>
              <a:rPr lang="en-US" smtClean="0">
                <a:solidFill>
                  <a:srgbClr val="FF6700"/>
                </a:solidFill>
                <a:effectLst>
                  <a:outerShdw blurRad="38100" dist="38100" dir="2700000" algn="tl">
                    <a:srgbClr val="000000">
                      <a:alpha val="43137"/>
                    </a:srgbClr>
                  </a:outerShdw>
                </a:effectLst>
              </a:rPr>
              <a:t>50 ans IN2P3 à IJCLab</a:t>
            </a:r>
            <a:endParaRPr lang="fr-FR" dirty="0"/>
          </a:p>
        </p:txBody>
      </p:sp>
    </p:spTree>
    <p:extLst>
      <p:ext uri="{BB962C8B-B14F-4D97-AF65-F5344CB8AC3E}">
        <p14:creationId xmlns:p14="http://schemas.microsoft.com/office/powerpoint/2010/main" val="217676301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_Titre et contenu - bande fine ss logos + 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smtClean="0"/>
              <a:t>Modifiez le style du titre</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28/09/2021</a:t>
            </a:r>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2878254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_Diapositive de titre - 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28/09/2021</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smtClean="0">
                <a:solidFill>
                  <a:schemeClr val="bg1"/>
                </a:solidFill>
              </a:rPr>
              <a:t>IN2P3</a:t>
            </a:r>
            <a:endParaRPr lang="fr-FR" sz="700" b="0" dirty="0">
              <a:solidFill>
                <a:schemeClr val="bg1"/>
              </a:solidFill>
            </a:endParaRPr>
          </a:p>
        </p:txBody>
      </p:sp>
    </p:spTree>
    <p:extLst>
      <p:ext uri="{BB962C8B-B14F-4D97-AF65-F5344CB8AC3E}">
        <p14:creationId xmlns:p14="http://schemas.microsoft.com/office/powerpoint/2010/main" val="3691114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5_Titre +2 contenus - bande fine ss logos + 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28/09/2021</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0370624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6_Titre +2 contenus - bande fine ss logo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smtClean="0"/>
              <a:t>28/09/2021</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smtClean="0"/>
              <a:t>50 ans de l'IN2P3 à IJCLab - Sydney Gales</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9009205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28/09/2021</a:t>
            </a:r>
            <a:endParaRPr lang="fr-FR"/>
          </a:p>
        </p:txBody>
      </p:sp>
      <p:sp>
        <p:nvSpPr>
          <p:cNvPr id="3" name="Espace réservé du pied de page 2"/>
          <p:cNvSpPr>
            <a:spLocks noGrp="1"/>
          </p:cNvSpPr>
          <p:nvPr>
            <p:ph type="ftr" sz="quarter" idx="11"/>
          </p:nvPr>
        </p:nvSpPr>
        <p:spPr/>
        <p:txBody>
          <a:bodyPr/>
          <a:lstStyle/>
          <a:p>
            <a:r>
              <a:rPr lang="fr-FR" smtClean="0"/>
              <a:t>50 ans de l'IN2P3 à IJCLab - Sydney Gales</a:t>
            </a:r>
            <a:endParaRPr lang="fr-F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9004454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28/09/2021</a:t>
            </a:r>
            <a:endParaRPr lang="fr-F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50 ans de l'IN2P3 à IJCLab - Sydney Gales</a:t>
            </a:r>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2635613668"/>
      </p:ext>
    </p:extLst>
  </p:cSld>
  <p:clrMap bg1="lt1" tx1="dk1" bg2="lt2" tx2="dk2" accent1="accent1" accent2="accent2" accent3="accent3" accent4="accent4" accent5="accent5" accent6="accent6" hlink="hlink" folHlink="folHlink"/>
  <p:sldLayoutIdLst>
    <p:sldLayoutId id="2147483726" r:id="rId1"/>
    <p:sldLayoutId id="2147483764" r:id="rId2"/>
    <p:sldLayoutId id="2147483738" r:id="rId3"/>
    <p:sldLayoutId id="2147483767" r:id="rId4"/>
    <p:sldLayoutId id="2147483727" r:id="rId5"/>
    <p:sldLayoutId id="2147483753" r:id="rId6"/>
    <p:sldLayoutId id="2147483754" r:id="rId7"/>
    <p:sldLayoutId id="2147483755" r:id="rId8"/>
    <p:sldLayoutId id="2147483732" r:id="rId9"/>
    <p:sldLayoutId id="2147483765" r:id="rId10"/>
    <p:sldLayoutId id="2147483768"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28/09/2021</a:t>
            </a:r>
            <a:endParaRPr lang="fr-F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50 ans de l'IN2P3 à IJCLab - Sydney Gales</a:t>
            </a:r>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78F78DF9-1CDE-4B21-B3C6-2E87DEDC69EC}" type="slidenum">
              <a:rPr lang="fr-FR" smtClean="0"/>
              <a:t>‹N°›</a:t>
            </a:fld>
            <a:endParaRPr lang="fr-FR"/>
          </a:p>
        </p:txBody>
      </p:sp>
    </p:spTree>
    <p:extLst>
      <p:ext uri="{BB962C8B-B14F-4D97-AF65-F5344CB8AC3E}">
        <p14:creationId xmlns:p14="http://schemas.microsoft.com/office/powerpoint/2010/main" val="4061193512"/>
      </p:ext>
    </p:extLst>
  </p:cSld>
  <p:clrMap bg1="lt1" tx1="dk1" bg2="lt2" tx2="dk2" accent1="accent1" accent2="accent2" accent3="accent3" accent4="accent4" accent5="accent5" accent6="accent6" hlink="hlink" folHlink="folHlink"/>
  <p:sldLayoutIdLst>
    <p:sldLayoutId id="2147483740" r:id="rId1"/>
    <p:sldLayoutId id="2147483751" r:id="rId2"/>
    <p:sldLayoutId id="2147483752"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g"/><Relationship Id="rId3" Type="http://schemas.openxmlformats.org/officeDocument/2006/relationships/notesSlide" Target="../notesSlides/notesSlide10.xml"/><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36.png"/><Relationship Id="rId11" Type="http://schemas.openxmlformats.org/officeDocument/2006/relationships/image" Target="../media/image41.jp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13" Type="http://schemas.openxmlformats.org/officeDocument/2006/relationships/image" Target="../media/image54.jpg"/><Relationship Id="rId18" Type="http://schemas.openxmlformats.org/officeDocument/2006/relationships/image" Target="../media/image59.jpg"/><Relationship Id="rId26" Type="http://schemas.openxmlformats.org/officeDocument/2006/relationships/image" Target="../media/image67.png"/><Relationship Id="rId39" Type="http://schemas.openxmlformats.org/officeDocument/2006/relationships/image" Target="../media/image80.png"/><Relationship Id="rId21" Type="http://schemas.openxmlformats.org/officeDocument/2006/relationships/image" Target="../media/image62.emf"/><Relationship Id="rId34" Type="http://schemas.openxmlformats.org/officeDocument/2006/relationships/image" Target="../media/image75.png"/><Relationship Id="rId42" Type="http://schemas.openxmlformats.org/officeDocument/2006/relationships/image" Target="../media/image83.jpg"/><Relationship Id="rId47" Type="http://schemas.openxmlformats.org/officeDocument/2006/relationships/image" Target="../media/image88.jpeg"/><Relationship Id="rId7" Type="http://schemas.openxmlformats.org/officeDocument/2006/relationships/image" Target="../media/image48.jpg"/><Relationship Id="rId2" Type="http://schemas.openxmlformats.org/officeDocument/2006/relationships/notesSlide" Target="../notesSlides/notesSlide11.xml"/><Relationship Id="rId16" Type="http://schemas.openxmlformats.org/officeDocument/2006/relationships/image" Target="../media/image57.jpg"/><Relationship Id="rId29"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jpg"/><Relationship Id="rId24" Type="http://schemas.openxmlformats.org/officeDocument/2006/relationships/image" Target="../media/image65.jpeg"/><Relationship Id="rId32" Type="http://schemas.openxmlformats.org/officeDocument/2006/relationships/image" Target="../media/image73.png"/><Relationship Id="rId37" Type="http://schemas.openxmlformats.org/officeDocument/2006/relationships/image" Target="../media/image78.png"/><Relationship Id="rId40" Type="http://schemas.openxmlformats.org/officeDocument/2006/relationships/image" Target="../media/image81.png"/><Relationship Id="rId45" Type="http://schemas.openxmlformats.org/officeDocument/2006/relationships/image" Target="../media/image86.jpeg"/><Relationship Id="rId5" Type="http://schemas.openxmlformats.org/officeDocument/2006/relationships/image" Target="../media/image46.jpg"/><Relationship Id="rId15" Type="http://schemas.openxmlformats.org/officeDocument/2006/relationships/image" Target="../media/image56.jpg"/><Relationship Id="rId23" Type="http://schemas.openxmlformats.org/officeDocument/2006/relationships/image" Target="../media/image64.jpeg"/><Relationship Id="rId28" Type="http://schemas.openxmlformats.org/officeDocument/2006/relationships/image" Target="../media/image69.png"/><Relationship Id="rId36" Type="http://schemas.openxmlformats.org/officeDocument/2006/relationships/image" Target="../media/image77.png"/><Relationship Id="rId10" Type="http://schemas.openxmlformats.org/officeDocument/2006/relationships/image" Target="../media/image51.jpg"/><Relationship Id="rId19" Type="http://schemas.openxmlformats.org/officeDocument/2006/relationships/image" Target="../media/image60.jpg"/><Relationship Id="rId31" Type="http://schemas.openxmlformats.org/officeDocument/2006/relationships/image" Target="../media/image72.png"/><Relationship Id="rId44" Type="http://schemas.openxmlformats.org/officeDocument/2006/relationships/image" Target="../media/image85.jpe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jpg"/><Relationship Id="rId22" Type="http://schemas.openxmlformats.org/officeDocument/2006/relationships/image" Target="../media/image63.emf"/><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 Id="rId43" Type="http://schemas.openxmlformats.org/officeDocument/2006/relationships/image" Target="../media/image84.jpeg"/><Relationship Id="rId8" Type="http://schemas.openxmlformats.org/officeDocument/2006/relationships/image" Target="../media/image49.jpg"/><Relationship Id="rId3" Type="http://schemas.openxmlformats.org/officeDocument/2006/relationships/image" Target="../media/image44.emf"/><Relationship Id="rId12" Type="http://schemas.openxmlformats.org/officeDocument/2006/relationships/image" Target="../media/image53.jpg"/><Relationship Id="rId17" Type="http://schemas.openxmlformats.org/officeDocument/2006/relationships/image" Target="../media/image58.jpg"/><Relationship Id="rId25" Type="http://schemas.openxmlformats.org/officeDocument/2006/relationships/image" Target="../media/image66.png"/><Relationship Id="rId33" Type="http://schemas.openxmlformats.org/officeDocument/2006/relationships/image" Target="../media/image74.png"/><Relationship Id="rId38" Type="http://schemas.openxmlformats.org/officeDocument/2006/relationships/image" Target="../media/image79.png"/><Relationship Id="rId46" Type="http://schemas.openxmlformats.org/officeDocument/2006/relationships/image" Target="../media/image87.jpeg"/><Relationship Id="rId20" Type="http://schemas.openxmlformats.org/officeDocument/2006/relationships/image" Target="../media/image61.emf"/><Relationship Id="rId41" Type="http://schemas.openxmlformats.org/officeDocument/2006/relationships/image" Target="../media/image82.jpg"/></Relationships>
</file>

<file path=ppt/slides/_rels/slide12.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99.png"/><Relationship Id="rId3" Type="http://schemas.openxmlformats.org/officeDocument/2006/relationships/image" Target="../media/image89.jpeg"/><Relationship Id="rId7" Type="http://schemas.openxmlformats.org/officeDocument/2006/relationships/image" Target="../media/image93.png"/><Relationship Id="rId12" Type="http://schemas.openxmlformats.org/officeDocument/2006/relationships/image" Target="../media/image98.jpeg"/><Relationship Id="rId17" Type="http://schemas.openxmlformats.org/officeDocument/2006/relationships/image" Target="../media/image103.jfif"/><Relationship Id="rId2" Type="http://schemas.openxmlformats.org/officeDocument/2006/relationships/notesSlide" Target="../notesSlides/notesSlide12.xml"/><Relationship Id="rId16" Type="http://schemas.openxmlformats.org/officeDocument/2006/relationships/image" Target="../media/image102.png"/><Relationship Id="rId1" Type="http://schemas.openxmlformats.org/officeDocument/2006/relationships/slideLayout" Target="../slideLayouts/slideLayout10.xml"/><Relationship Id="rId6" Type="http://schemas.openxmlformats.org/officeDocument/2006/relationships/image" Target="../media/image92.wmf"/><Relationship Id="rId11" Type="http://schemas.openxmlformats.org/officeDocument/2006/relationships/image" Target="../media/image97.jpeg"/><Relationship Id="rId5" Type="http://schemas.openxmlformats.org/officeDocument/2006/relationships/image" Target="../media/image91.jpeg"/><Relationship Id="rId15" Type="http://schemas.openxmlformats.org/officeDocument/2006/relationships/image" Target="../media/image101.jpeg"/><Relationship Id="rId10" Type="http://schemas.openxmlformats.org/officeDocument/2006/relationships/image" Target="../media/image96.png"/><Relationship Id="rId4" Type="http://schemas.openxmlformats.org/officeDocument/2006/relationships/image" Target="../media/image90.jpeg"/><Relationship Id="rId9" Type="http://schemas.openxmlformats.org/officeDocument/2006/relationships/image" Target="../media/image95.png"/><Relationship Id="rId14" Type="http://schemas.openxmlformats.org/officeDocument/2006/relationships/image" Target="../media/image10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106.jpeg"/><Relationship Id="rId4" Type="http://schemas.openxmlformats.org/officeDocument/2006/relationships/image" Target="../media/image105.png"/></Relationships>
</file>

<file path=ppt/slides/_rels/slide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09.jpg"/><Relationship Id="rId4" Type="http://schemas.openxmlformats.org/officeDocument/2006/relationships/image" Target="../media/image108.emf"/></Relationships>
</file>

<file path=ppt/slides/_rels/slide16.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11.tiff"/></Relationships>
</file>

<file path=ppt/slides/_rels/slide17.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113.tiff"/></Relationships>
</file>

<file path=ppt/slides/_rels/slide18.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121.jpeg"/><Relationship Id="rId4" Type="http://schemas.openxmlformats.org/officeDocument/2006/relationships/image" Target="../media/image120.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notesSlide" Target="../notesSlides/notesSlide21.xml"/><Relationship Id="rId7"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124.jpeg"/><Relationship Id="rId5" Type="http://schemas.openxmlformats.org/officeDocument/2006/relationships/image" Target="../media/image122.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emf"/><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jpeg"/></Relationships>
</file>

<file path=ppt/slides/_rels/slide24.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image" Target="../media/image130.jpg"/><Relationship Id="rId7" Type="http://schemas.openxmlformats.org/officeDocument/2006/relationships/image" Target="../media/image133.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27.png"/><Relationship Id="rId5" Type="http://schemas.openxmlformats.org/officeDocument/2006/relationships/image" Target="../media/image132.emf"/><Relationship Id="rId4" Type="http://schemas.openxmlformats.org/officeDocument/2006/relationships/image" Target="../media/image131.png"/><Relationship Id="rId9" Type="http://schemas.openxmlformats.org/officeDocument/2006/relationships/hyperlink" Target="https://fr.wikipedia.org/wiki/Weakly_interacting_massive_particl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35.wmf"/><Relationship Id="rId7"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138.emf"/><Relationship Id="rId5" Type="http://schemas.openxmlformats.org/officeDocument/2006/relationships/image" Target="../media/image137.png"/><Relationship Id="rId4" Type="http://schemas.openxmlformats.org/officeDocument/2006/relationships/image" Target="../media/image136.png"/></Relationships>
</file>

<file path=ppt/slides/_rels/slide2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141.jpeg"/></Relationships>
</file>

<file path=ppt/slides/_rels/slide2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jpeg"/><Relationship Id="rId7" Type="http://schemas.openxmlformats.org/officeDocument/2006/relationships/image" Target="../media/image146.jpeg"/><Relationship Id="rId12" Type="http://schemas.openxmlformats.org/officeDocument/2006/relationships/image" Target="../media/image61.emf"/><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145.jpeg"/><Relationship Id="rId11" Type="http://schemas.openxmlformats.org/officeDocument/2006/relationships/image" Target="../media/image150.emf"/><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png"/></Relationships>
</file>

<file path=ppt/slides/_rels/slide28.xml.rels><?xml version="1.0" encoding="UTF-8" standalone="yes"?>
<Relationships xmlns="http://schemas.openxmlformats.org/package/2006/relationships"><Relationship Id="rId3" Type="http://schemas.openxmlformats.org/officeDocument/2006/relationships/image" Target="../media/image151.emf"/><Relationship Id="rId7"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154.wmf"/><Relationship Id="rId5" Type="http://schemas.openxmlformats.org/officeDocument/2006/relationships/image" Target="../media/image153.emf"/><Relationship Id="rId4" Type="http://schemas.openxmlformats.org/officeDocument/2006/relationships/image" Target="../media/image152.jpeg"/></Relationships>
</file>

<file path=ppt/slides/_rels/slide29.xml.rels><?xml version="1.0" encoding="UTF-8" standalone="yes"?>
<Relationships xmlns="http://schemas.openxmlformats.org/package/2006/relationships"><Relationship Id="rId8" Type="http://schemas.openxmlformats.org/officeDocument/2006/relationships/image" Target="%09pic25.jpg%20%20%20%20%20%20%20%20%20%20%20%20%20%20%20%20%20%20%20%20%20%20%20%20%20%20%20%20%20%20%20%20%20%20%20%20%20%20%20%20%20%20%20%20%20%20%20%20%20%20%20%20%20%2000069B42%0cMacintosh%20HD%20%20%20%20%20%20%20%20%20%20%20%20%20%20%20%20%20%20%20BB7B0834:" TargetMode="External"/><Relationship Id="rId3" Type="http://schemas.openxmlformats.org/officeDocument/2006/relationships/image" Target="../media/image156.jpeg"/><Relationship Id="rId7" Type="http://schemas.openxmlformats.org/officeDocument/2006/relationships/image" Target="../media/image158.jpeg"/><Relationship Id="rId12" Type="http://schemas.openxmlformats.org/officeDocument/2006/relationships/image" Target="%0apic016.jpg%20%20%20%20%20%20%20%20%20%20%20%20%20%20%20%20%20%20%20%20%20%20%20%20%20%20%20%20%20%20%20%20%20%20%20%20%20%20%20%20%20%20%20%20%20%20%20%20%20%20%20%20%2000069B42%0cMacintosh%20HD%20%20%20%20%20%20%20%20%20%20%20%20%20%20%20%20%20%20%20BB7B0834:"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0apic029.jpg%20%20%20%20%20%20%20%20%20%20%20%20%20%20%20%20%20%20%20%20%20%20%20%20%20%20%20%20%20%20%20%20%20%20%20%20%20%20%20%20%20%20%20%20%20%20%20%20%20%20%20%20%2000069B42%0cMacintosh%20HD%20%20%20%20%20%20%20%20%20%20%20%20%20%20%20%20%20%20%20BB7B0834:" TargetMode="External"/><Relationship Id="rId11" Type="http://schemas.openxmlformats.org/officeDocument/2006/relationships/image" Target="../media/image160.jpeg"/><Relationship Id="rId5" Type="http://schemas.openxmlformats.org/officeDocument/2006/relationships/image" Target="../media/image157.jpeg"/><Relationship Id="rId10" Type="http://schemas.openxmlformats.org/officeDocument/2006/relationships/image" Target="%0apic010.jpg%20%20%20%20%20%20%20%20%20%20%20%20%20%20%20%20%20%20%20%20%20%20%20%20%20%20%20%20%20%20%20%20%20%20%20%20%20%20%20%20%20%20%20%20%20%20%20%20%20%20%20%20%2000069B42%0cMacintosh%20HD%20%20%20%20%20%20%20%20%20%20%20%20%20%20%20%20%20%20%20BB7B0834:" TargetMode="External"/><Relationship Id="rId4" Type="http://schemas.openxmlformats.org/officeDocument/2006/relationships/image" Target="%0apic033.jpg%20%20%20%20%20%20%20%20%20%20%20%20%20%20%20%20%20%20%20%20%20%20%20%20%20%20%20%20%20%20%20%20%20%20%20%20%20%20%20%20%20%20%20%20%20%20%20%20%20%20%20%20%2000069B42%0cMacintosh%20HD%20%20%20%20%20%20%20%20%20%20%20%20%20%20%20%20%20%20%20BB7B0834:" TargetMode="External"/><Relationship Id="rId9" Type="http://schemas.openxmlformats.org/officeDocument/2006/relationships/image" Target="../media/image159.jpe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8" Type="http://schemas.openxmlformats.org/officeDocument/2006/relationships/image" Target="../media/image164.emf"/><Relationship Id="rId3" Type="http://schemas.openxmlformats.org/officeDocument/2006/relationships/image" Target="../media/image147.png"/><Relationship Id="rId7" Type="http://schemas.openxmlformats.org/officeDocument/2006/relationships/image" Target="../media/image163.jpeg"/><Relationship Id="rId12"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png"/><Relationship Id="rId10" Type="http://schemas.openxmlformats.org/officeDocument/2006/relationships/image" Target="../media/image166.jpeg"/><Relationship Id="rId4" Type="http://schemas.openxmlformats.org/officeDocument/2006/relationships/image" Target="../media/image148.png"/><Relationship Id="rId9" Type="http://schemas.openxmlformats.org/officeDocument/2006/relationships/image" Target="../media/image165.wmf"/></Relationships>
</file>

<file path=ppt/slides/_rels/slide31.xml.rels><?xml version="1.0" encoding="UTF-8" standalone="yes"?>
<Relationships xmlns="http://schemas.openxmlformats.org/package/2006/relationships"><Relationship Id="rId8" Type="http://schemas.openxmlformats.org/officeDocument/2006/relationships/image" Target="../media/image173.emf"/><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png"/><Relationship Id="rId9" Type="http://schemas.openxmlformats.org/officeDocument/2006/relationships/image" Target="../media/image174.jpg"/></Relationships>
</file>

<file path=ppt/slides/_rels/slide32.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18" Type="http://schemas.openxmlformats.org/officeDocument/2006/relationships/image" Target="../media/image189.png"/><Relationship Id="rId3" Type="http://schemas.openxmlformats.org/officeDocument/2006/relationships/image" Target="../media/image175.png"/><Relationship Id="rId7" Type="http://schemas.openxmlformats.org/officeDocument/2006/relationships/image" Target="../media/image178.png"/><Relationship Id="rId12" Type="http://schemas.openxmlformats.org/officeDocument/2006/relationships/image" Target="../media/image183.png"/><Relationship Id="rId17" Type="http://schemas.openxmlformats.org/officeDocument/2006/relationships/image" Target="../media/image188.png"/><Relationship Id="rId2" Type="http://schemas.openxmlformats.org/officeDocument/2006/relationships/notesSlide" Target="../notesSlides/notesSlide31.xml"/><Relationship Id="rId16" Type="http://schemas.openxmlformats.org/officeDocument/2006/relationships/image" Target="../media/image187.jpeg"/><Relationship Id="rId1" Type="http://schemas.openxmlformats.org/officeDocument/2006/relationships/slideLayout" Target="../slideLayouts/slideLayout10.xml"/><Relationship Id="rId6" Type="http://schemas.openxmlformats.org/officeDocument/2006/relationships/image" Target="../media/image168.png"/><Relationship Id="rId11" Type="http://schemas.openxmlformats.org/officeDocument/2006/relationships/image" Target="../media/image182.png"/><Relationship Id="rId5" Type="http://schemas.openxmlformats.org/officeDocument/2006/relationships/image" Target="../media/image177.pn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176.png"/><Relationship Id="rId9" Type="http://schemas.openxmlformats.org/officeDocument/2006/relationships/image" Target="../media/image180.png"/><Relationship Id="rId14" Type="http://schemas.openxmlformats.org/officeDocument/2006/relationships/image" Target="../media/image185.png"/></Relationships>
</file>

<file path=ppt/slides/_rels/slide33.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18" Type="http://schemas.openxmlformats.org/officeDocument/2006/relationships/hyperlink" Target="http://www.crwflags.com/fotw/images/h/hu.gif" TargetMode="External"/><Relationship Id="rId26" Type="http://schemas.openxmlformats.org/officeDocument/2006/relationships/image" Target="../media/image211.jpg"/><Relationship Id="rId3" Type="http://schemas.openxmlformats.org/officeDocument/2006/relationships/image" Target="../media/image190.jpeg"/><Relationship Id="rId21" Type="http://schemas.openxmlformats.org/officeDocument/2006/relationships/image" Target="../media/image206.jpeg"/><Relationship Id="rId7" Type="http://schemas.openxmlformats.org/officeDocument/2006/relationships/image" Target="../media/image194.png"/><Relationship Id="rId12" Type="http://schemas.openxmlformats.org/officeDocument/2006/relationships/image" Target="../media/image199.png"/><Relationship Id="rId17" Type="http://schemas.openxmlformats.org/officeDocument/2006/relationships/image" Target="../media/image203.png"/><Relationship Id="rId25" Type="http://schemas.openxmlformats.org/officeDocument/2006/relationships/image" Target="../media/image210.jpg"/><Relationship Id="rId2" Type="http://schemas.openxmlformats.org/officeDocument/2006/relationships/notesSlide" Target="../notesSlides/notesSlide32.xml"/><Relationship Id="rId16" Type="http://schemas.openxmlformats.org/officeDocument/2006/relationships/hyperlink" Target="http://www.crwflags.com/fotw/images/t/tr.gif" TargetMode="External"/><Relationship Id="rId20" Type="http://schemas.openxmlformats.org/officeDocument/2006/relationships/image" Target="../media/image205.jpeg"/><Relationship Id="rId1" Type="http://schemas.openxmlformats.org/officeDocument/2006/relationships/slideLayout" Target="../slideLayouts/slideLayout10.xml"/><Relationship Id="rId6" Type="http://schemas.openxmlformats.org/officeDocument/2006/relationships/image" Target="../media/image193.png"/><Relationship Id="rId11" Type="http://schemas.openxmlformats.org/officeDocument/2006/relationships/image" Target="../media/image198.png"/><Relationship Id="rId24" Type="http://schemas.openxmlformats.org/officeDocument/2006/relationships/image" Target="../media/image209.jpg"/><Relationship Id="rId5" Type="http://schemas.openxmlformats.org/officeDocument/2006/relationships/image" Target="../media/image192.jpg"/><Relationship Id="rId15" Type="http://schemas.openxmlformats.org/officeDocument/2006/relationships/image" Target="../media/image202.png"/><Relationship Id="rId23" Type="http://schemas.openxmlformats.org/officeDocument/2006/relationships/image" Target="../media/image208.jpg"/><Relationship Id="rId10" Type="http://schemas.openxmlformats.org/officeDocument/2006/relationships/image" Target="../media/image197.png"/><Relationship Id="rId19" Type="http://schemas.openxmlformats.org/officeDocument/2006/relationships/image" Target="../media/image204.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201.png"/><Relationship Id="rId22" Type="http://schemas.openxmlformats.org/officeDocument/2006/relationships/image" Target="../media/image207.png"/></Relationships>
</file>

<file path=ppt/slides/_rels/slide34.xml.rels><?xml version="1.0" encoding="UTF-8" standalone="yes"?>
<Relationships xmlns="http://schemas.openxmlformats.org/package/2006/relationships"><Relationship Id="rId8" Type="http://schemas.openxmlformats.org/officeDocument/2006/relationships/image" Target="../media/image217.jpeg"/><Relationship Id="rId13" Type="http://schemas.openxmlformats.org/officeDocument/2006/relationships/image" Target="../media/image222.png"/><Relationship Id="rId3" Type="http://schemas.openxmlformats.org/officeDocument/2006/relationships/image" Target="../media/image212.jpeg"/><Relationship Id="rId7" Type="http://schemas.openxmlformats.org/officeDocument/2006/relationships/image" Target="../media/image216.png"/><Relationship Id="rId12" Type="http://schemas.openxmlformats.org/officeDocument/2006/relationships/image" Target="../media/image221.jpe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215.jpe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jpeg"/><Relationship Id="rId4" Type="http://schemas.openxmlformats.org/officeDocument/2006/relationships/image" Target="../media/image213.jpeg"/><Relationship Id="rId9" Type="http://schemas.openxmlformats.org/officeDocument/2006/relationships/image" Target="../media/image218.png"/></Relationships>
</file>

<file path=ppt/slides/_rels/slide35.xml.rels><?xml version="1.0" encoding="UTF-8" standalone="yes"?>
<Relationships xmlns="http://schemas.openxmlformats.org/package/2006/relationships"><Relationship Id="rId8" Type="http://schemas.openxmlformats.org/officeDocument/2006/relationships/image" Target="../media/image228.png"/><Relationship Id="rId3" Type="http://schemas.openxmlformats.org/officeDocument/2006/relationships/image" Target="../media/image223.jpg"/><Relationship Id="rId7" Type="http://schemas.openxmlformats.org/officeDocument/2006/relationships/image" Target="../media/image227.jp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226.jpg"/><Relationship Id="rId5" Type="http://schemas.openxmlformats.org/officeDocument/2006/relationships/image" Target="../media/image225.jpg"/><Relationship Id="rId4" Type="http://schemas.openxmlformats.org/officeDocument/2006/relationships/image" Target="../media/image224.png"/><Relationship Id="rId9" Type="http://schemas.openxmlformats.org/officeDocument/2006/relationships/image" Target="../media/image229.png"/></Relationships>
</file>

<file path=ppt/slides/_rels/slide36.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emf"/><Relationship Id="rId7" Type="http://schemas.openxmlformats.org/officeDocument/2006/relationships/image" Target="../media/image234.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233.png"/><Relationship Id="rId5" Type="http://schemas.openxmlformats.org/officeDocument/2006/relationships/image" Target="../media/image232.jpg"/><Relationship Id="rId10" Type="http://schemas.openxmlformats.org/officeDocument/2006/relationships/image" Target="../media/image237.jpeg"/><Relationship Id="rId4" Type="http://schemas.openxmlformats.org/officeDocument/2006/relationships/image" Target="../media/image231.emf"/><Relationship Id="rId9" Type="http://schemas.openxmlformats.org/officeDocument/2006/relationships/image" Target="../media/image236.png"/></Relationships>
</file>

<file path=ppt/slides/_rels/slide37.xml.rels><?xml version="1.0" encoding="UTF-8" standalone="yes"?>
<Relationships xmlns="http://schemas.openxmlformats.org/package/2006/relationships"><Relationship Id="rId8" Type="http://schemas.openxmlformats.org/officeDocument/2006/relationships/image" Target="../media/image242.jpg"/><Relationship Id="rId3" Type="http://schemas.openxmlformats.org/officeDocument/2006/relationships/image" Target="../media/image238.emf"/><Relationship Id="rId7"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241.jpg"/><Relationship Id="rId5" Type="http://schemas.openxmlformats.org/officeDocument/2006/relationships/image" Target="../media/image240.png"/><Relationship Id="rId10" Type="http://schemas.openxmlformats.org/officeDocument/2006/relationships/image" Target="../media/image244.jpg"/><Relationship Id="rId4" Type="http://schemas.openxmlformats.org/officeDocument/2006/relationships/image" Target="../media/image239.jpeg"/><Relationship Id="rId9" Type="http://schemas.openxmlformats.org/officeDocument/2006/relationships/image" Target="../media/image243.png"/></Relationships>
</file>

<file path=ppt/slides/_rels/slide38.xml.rels><?xml version="1.0" encoding="UTF-8" standalone="yes"?>
<Relationships xmlns="http://schemas.openxmlformats.org/package/2006/relationships"><Relationship Id="rId8" Type="http://schemas.openxmlformats.org/officeDocument/2006/relationships/image" Target="../media/image250.jpeg"/><Relationship Id="rId3" Type="http://schemas.openxmlformats.org/officeDocument/2006/relationships/image" Target="../media/image245.jpeg"/><Relationship Id="rId7" Type="http://schemas.openxmlformats.org/officeDocument/2006/relationships/image" Target="../media/image249.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246.jpeg"/></Relationships>
</file>

<file path=ppt/slides/_rels/slide39.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image" Target="../media/image251.jpeg"/><Relationship Id="rId7" Type="http://schemas.openxmlformats.org/officeDocument/2006/relationships/image" Target="../media/image255.jpe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254.jpeg"/><Relationship Id="rId5" Type="http://schemas.openxmlformats.org/officeDocument/2006/relationships/image" Target="../media/image253.png"/><Relationship Id="rId10" Type="http://schemas.openxmlformats.org/officeDocument/2006/relationships/image" Target="../media/image258.jpeg"/><Relationship Id="rId4" Type="http://schemas.openxmlformats.org/officeDocument/2006/relationships/image" Target="../media/image252.jpg"/><Relationship Id="rId9" Type="http://schemas.openxmlformats.org/officeDocument/2006/relationships/image" Target="../media/image25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8" Type="http://schemas.openxmlformats.org/officeDocument/2006/relationships/image" Target="../media/image264.jpg"/><Relationship Id="rId3" Type="http://schemas.openxmlformats.org/officeDocument/2006/relationships/image" Target="../media/image259.png"/><Relationship Id="rId7" Type="http://schemas.openxmlformats.org/officeDocument/2006/relationships/image" Target="../media/image263.jp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262.jpg"/><Relationship Id="rId5" Type="http://schemas.openxmlformats.org/officeDocument/2006/relationships/image" Target="../media/image261.png"/><Relationship Id="rId4" Type="http://schemas.openxmlformats.org/officeDocument/2006/relationships/image" Target="../media/image260.jpg"/><Relationship Id="rId9" Type="http://schemas.openxmlformats.org/officeDocument/2006/relationships/image" Target="../media/image2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fi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434060" y="1109401"/>
            <a:ext cx="5904656" cy="3542794"/>
          </a:xfrm>
          <a:prstGeom prst="rect">
            <a:avLst/>
          </a:prstGeom>
        </p:spPr>
      </p:pic>
      <p:sp>
        <p:nvSpPr>
          <p:cNvPr id="5" name="Espace réservé de la date 4"/>
          <p:cNvSpPr>
            <a:spLocks noGrp="1"/>
          </p:cNvSpPr>
          <p:nvPr>
            <p:ph type="dt" sz="half" idx="10"/>
          </p:nvPr>
        </p:nvSpPr>
        <p:spPr/>
        <p:txBody>
          <a:bodyPr/>
          <a:lstStyle/>
          <a:p>
            <a:r>
              <a:rPr lang="fr-FR" smtClean="0"/>
              <a:t>28/09/2021</a:t>
            </a:r>
            <a:endParaRPr lang="fr-FR" dirty="0"/>
          </a:p>
        </p:txBody>
      </p:sp>
      <p:sp>
        <p:nvSpPr>
          <p:cNvPr id="6" name="Espace réservé du pied de page 5"/>
          <p:cNvSpPr>
            <a:spLocks noGrp="1"/>
          </p:cNvSpPr>
          <p:nvPr>
            <p:ph type="ftr" sz="quarter" idx="11"/>
          </p:nvPr>
        </p:nvSpPr>
        <p:spPr/>
        <p:txBody>
          <a:bodyPr/>
          <a:lstStyle/>
          <a:p>
            <a:r>
              <a:rPr lang="fr-FR" smtClean="0"/>
              <a:t>50 ans de l'IN2P3 à IJCLab - Sydney Gales</a:t>
            </a:r>
            <a:endParaRPr lang="fr-FR" dirty="0"/>
          </a:p>
        </p:txBody>
      </p:sp>
      <p:sp>
        <p:nvSpPr>
          <p:cNvPr id="7" name="Espace réservé du numéro de diapositive 6"/>
          <p:cNvSpPr>
            <a:spLocks noGrp="1"/>
          </p:cNvSpPr>
          <p:nvPr>
            <p:ph type="sldNum" sz="quarter" idx="12"/>
          </p:nvPr>
        </p:nvSpPr>
        <p:spPr/>
        <p:txBody>
          <a:bodyPr/>
          <a:lstStyle/>
          <a:p>
            <a:fld id="{77E71596-5F9D-49C5-9701-16B3CA54319D}" type="slidenum">
              <a:rPr lang="fr-FR" smtClean="0"/>
              <a:pPr/>
              <a:t>1</a:t>
            </a:fld>
            <a:endParaRPr lang="fr-FR" dirty="0"/>
          </a:p>
        </p:txBody>
      </p:sp>
      <p:sp>
        <p:nvSpPr>
          <p:cNvPr id="3" name="Titre 2"/>
          <p:cNvSpPr>
            <a:spLocks noGrp="1"/>
          </p:cNvSpPr>
          <p:nvPr>
            <p:ph type="title"/>
          </p:nvPr>
        </p:nvSpPr>
        <p:spPr>
          <a:xfrm>
            <a:off x="2959733" y="139129"/>
            <a:ext cx="4853308" cy="432048"/>
          </a:xfrm>
        </p:spPr>
        <p:txBody>
          <a:bodyPr>
            <a:noAutofit/>
          </a:bodyPr>
          <a:lstStyle/>
          <a:p>
            <a:pPr>
              <a:spcBef>
                <a:spcPts val="1800"/>
              </a:spcBef>
            </a:pPr>
            <a:r>
              <a:rPr lang="fr-FR" dirty="0">
                <a:solidFill>
                  <a:srgbClr val="FF6700"/>
                </a:solidFill>
                <a:effectLst>
                  <a:outerShdw blurRad="38100" dist="38100" dir="2700000" algn="tl">
                    <a:srgbClr val="000000">
                      <a:alpha val="43137"/>
                    </a:srgbClr>
                  </a:outerShdw>
                </a:effectLst>
              </a:rPr>
              <a:t>50 ans de l’IN2P3 à </a:t>
            </a:r>
            <a:r>
              <a:rPr lang="fr-FR" dirty="0" err="1" smtClean="0">
                <a:solidFill>
                  <a:srgbClr val="FF6700"/>
                </a:solidFill>
                <a:effectLst>
                  <a:outerShdw blurRad="38100" dist="38100" dir="2700000" algn="tl">
                    <a:srgbClr val="000000">
                      <a:alpha val="43137"/>
                    </a:srgbClr>
                  </a:outerShdw>
                </a:effectLst>
              </a:rPr>
              <a:t>IJCLab</a:t>
            </a:r>
            <a:endParaRPr lang="fr-FR" sz="2400" dirty="0">
              <a:solidFill>
                <a:srgbClr val="FF6700"/>
              </a:solidFill>
              <a:effectLst>
                <a:outerShdw blurRad="38100" dist="38100" dir="2700000" algn="tl">
                  <a:srgbClr val="000000">
                    <a:alpha val="43137"/>
                  </a:srgbClr>
                </a:outerShdw>
              </a:effectLst>
            </a:endParaRPr>
          </a:p>
        </p:txBody>
      </p:sp>
      <p:sp>
        <p:nvSpPr>
          <p:cNvPr id="9" name="ZoneTexte 8"/>
          <p:cNvSpPr txBox="1"/>
          <p:nvPr/>
        </p:nvSpPr>
        <p:spPr>
          <a:xfrm>
            <a:off x="417835" y="4757936"/>
            <a:ext cx="10009112" cy="830997"/>
          </a:xfrm>
          <a:prstGeom prst="rect">
            <a:avLst/>
          </a:prstGeom>
          <a:noFill/>
        </p:spPr>
        <p:txBody>
          <a:bodyPr wrap="square" rtlCol="0">
            <a:spAutoFit/>
          </a:bodyPr>
          <a:lstStyle/>
          <a:p>
            <a:pPr algn="just"/>
            <a:r>
              <a:rPr lang="fr-FR" sz="1600" dirty="0" smtClean="0">
                <a:solidFill>
                  <a:srgbClr val="00294B"/>
                </a:solidFill>
                <a:latin typeface="+mn-lt"/>
              </a:rPr>
              <a:t>Cet anniversaire des 50 ans de l’institut ici à Orsay c’est un moment ou l’on peut mettre lumière ce qu’à apporter l’IN2P3 à notre science et ce qui a été accompli en un demi-siècle dans nos laboratoires mais aussi prendre le temps avec le recul  d’un regard plus  critique sur son évolution et  son futur. </a:t>
            </a:r>
            <a:endParaRPr lang="fr-FR" sz="1600" dirty="0">
              <a:solidFill>
                <a:srgbClr val="00294B"/>
              </a:solidFill>
              <a:latin typeface="+mn-lt"/>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819" y="1467290"/>
            <a:ext cx="1771650" cy="1905000"/>
          </a:xfrm>
          <a:prstGeom prst="rect">
            <a:avLst/>
          </a:prstGeom>
        </p:spPr>
      </p:pic>
      <p:sp>
        <p:nvSpPr>
          <p:cNvPr id="4" name="ZoneTexte 3"/>
          <p:cNvSpPr txBox="1"/>
          <p:nvPr/>
        </p:nvSpPr>
        <p:spPr>
          <a:xfrm>
            <a:off x="2758096" y="645381"/>
            <a:ext cx="5256583" cy="400110"/>
          </a:xfrm>
          <a:prstGeom prst="rect">
            <a:avLst/>
          </a:prstGeom>
          <a:noFill/>
        </p:spPr>
        <p:txBody>
          <a:bodyPr wrap="square" rtlCol="0">
            <a:spAutoFit/>
          </a:bodyPr>
          <a:lstStyle/>
          <a:p>
            <a:pPr algn="ctr"/>
            <a:r>
              <a:rPr lang="fr-FR" b="1" dirty="0">
                <a:solidFill>
                  <a:srgbClr val="FF6700"/>
                </a:solidFill>
                <a:effectLst>
                  <a:outerShdw blurRad="38100" dist="38100" dir="2700000" algn="tl">
                    <a:srgbClr val="000000">
                      <a:alpha val="43137"/>
                    </a:srgbClr>
                  </a:outerShdw>
                </a:effectLst>
              </a:rPr>
              <a:t>«Des origines à la refondation» </a:t>
            </a:r>
          </a:p>
        </p:txBody>
      </p:sp>
    </p:spTree>
    <p:extLst>
      <p:ext uri="{BB962C8B-B14F-4D97-AF65-F5344CB8AC3E}">
        <p14:creationId xmlns:p14="http://schemas.microsoft.com/office/powerpoint/2010/main" val="3718731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66" y="1404159"/>
            <a:ext cx="4399823" cy="4207331"/>
          </a:xfrm>
          <a:prstGeom prst="rect">
            <a:avLst/>
          </a:prstGeom>
        </p:spPr>
      </p:pic>
      <p:sp>
        <p:nvSpPr>
          <p:cNvPr id="10" name="Titre 1"/>
          <p:cNvSpPr>
            <a:spLocks noGrp="1"/>
          </p:cNvSpPr>
          <p:nvPr>
            <p:ph type="title"/>
          </p:nvPr>
        </p:nvSpPr>
        <p:spPr>
          <a:xfrm>
            <a:off x="3491381" y="145282"/>
            <a:ext cx="3790012" cy="432048"/>
          </a:xfrm>
        </p:spPr>
        <p:txBody>
          <a:bodyPr>
            <a:noAutofit/>
          </a:bodyPr>
          <a:lstStyle/>
          <a:p>
            <a:r>
              <a:rPr lang="en-US" sz="2400" dirty="0" smtClean="0">
                <a:solidFill>
                  <a:srgbClr val="FF6700"/>
                </a:solidFill>
                <a:effectLst>
                  <a:outerShdw blurRad="38100" dist="38100" dir="2700000" algn="tl">
                    <a:srgbClr val="000000">
                      <a:alpha val="43137"/>
                    </a:srgbClr>
                  </a:outerShdw>
                </a:effectLst>
              </a:rPr>
              <a:t>50 </a:t>
            </a:r>
            <a:r>
              <a:rPr lang="en-US" sz="2400" dirty="0" err="1" smtClean="0">
                <a:solidFill>
                  <a:srgbClr val="FF6700"/>
                </a:solidFill>
                <a:effectLst>
                  <a:outerShdw blurRad="38100" dist="38100" dir="2700000" algn="tl">
                    <a:srgbClr val="000000">
                      <a:alpha val="43137"/>
                    </a:srgbClr>
                  </a:outerShdw>
                </a:effectLst>
              </a:rPr>
              <a:t>ans</a:t>
            </a:r>
            <a:r>
              <a:rPr lang="en-US" sz="2400" dirty="0" smtClean="0">
                <a:solidFill>
                  <a:srgbClr val="FF6700"/>
                </a:solidFill>
                <a:effectLst>
                  <a:outerShdw blurRad="38100" dist="38100" dir="2700000" algn="tl">
                    <a:srgbClr val="000000">
                      <a:alpha val="43137"/>
                    </a:srgbClr>
                  </a:outerShdw>
                </a:effectLst>
              </a:rPr>
              <a:t> IN2P3 à IJCLab</a:t>
            </a:r>
            <a:endParaRPr lang="en-US" sz="2400" dirty="0">
              <a:solidFill>
                <a:srgbClr val="FF6700"/>
              </a:solidFill>
              <a:effectLst>
                <a:outerShdw blurRad="38100" dist="38100" dir="2700000" algn="tl">
                  <a:srgbClr val="000000">
                    <a:alpha val="43137"/>
                  </a:srgbClr>
                </a:outerShdw>
              </a:effectLst>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10</a:t>
            </a:fld>
            <a:endParaRPr lang="fr-FR" dirty="0"/>
          </a:p>
        </p:txBody>
      </p:sp>
      <p:sp>
        <p:nvSpPr>
          <p:cNvPr id="11" name="Rectangle 10"/>
          <p:cNvSpPr/>
          <p:nvPr/>
        </p:nvSpPr>
        <p:spPr>
          <a:xfrm>
            <a:off x="849883" y="738194"/>
            <a:ext cx="3236910" cy="523220"/>
          </a:xfrm>
          <a:prstGeom prst="rect">
            <a:avLst/>
          </a:prstGeom>
        </p:spPr>
        <p:txBody>
          <a:bodyPr wrap="square">
            <a:spAutoFit/>
          </a:bodyPr>
          <a:lstStyle/>
          <a:p>
            <a:pPr algn="just"/>
            <a:r>
              <a:rPr lang="fr-FR" sz="1400" b="1" dirty="0" smtClean="0">
                <a:solidFill>
                  <a:srgbClr val="00294B"/>
                </a:solidFill>
              </a:rPr>
              <a:t>           L’essaimage 1971-2005  </a:t>
            </a:r>
          </a:p>
          <a:p>
            <a:pPr algn="just"/>
            <a:r>
              <a:rPr lang="fr-FR" sz="1400" dirty="0" smtClean="0">
                <a:solidFill>
                  <a:srgbClr val="FF6700"/>
                </a:solidFill>
              </a:rPr>
              <a:t>Création de  </a:t>
            </a:r>
            <a:r>
              <a:rPr lang="fr-FR" sz="1400" dirty="0">
                <a:solidFill>
                  <a:srgbClr val="FF6700"/>
                </a:solidFill>
              </a:rPr>
              <a:t>nouveaux </a:t>
            </a:r>
            <a:r>
              <a:rPr lang="fr-FR" sz="1400" dirty="0" smtClean="0">
                <a:solidFill>
                  <a:srgbClr val="FF6700"/>
                </a:solidFill>
              </a:rPr>
              <a:t>Laboratoires  </a:t>
            </a:r>
            <a:endParaRPr lang="fr-FR" sz="1400" dirty="0">
              <a:solidFill>
                <a:srgbClr val="FF6700"/>
              </a:solidFill>
            </a:endParaRPr>
          </a:p>
        </p:txBody>
      </p:sp>
      <p:sp>
        <p:nvSpPr>
          <p:cNvPr id="27" name="Rectangle 26"/>
          <p:cNvSpPr/>
          <p:nvPr/>
        </p:nvSpPr>
        <p:spPr>
          <a:xfrm>
            <a:off x="6570803" y="811276"/>
            <a:ext cx="2146229" cy="369332"/>
          </a:xfrm>
          <a:prstGeom prst="rect">
            <a:avLst/>
          </a:prstGeom>
        </p:spPr>
        <p:txBody>
          <a:bodyPr wrap="none">
            <a:spAutoFit/>
          </a:bodyPr>
          <a:lstStyle/>
          <a:p>
            <a:pPr algn="ctr"/>
            <a:r>
              <a:rPr lang="fr-FR" sz="1800" b="1" dirty="0">
                <a:solidFill>
                  <a:srgbClr val="FF6700"/>
                </a:solidFill>
                <a:latin typeface="+mn-lt"/>
              </a:rPr>
              <a:t>Les labos </a:t>
            </a:r>
            <a:r>
              <a:rPr lang="fr-FR" sz="1800" b="1" dirty="0" smtClean="0">
                <a:solidFill>
                  <a:srgbClr val="FF6700"/>
                </a:solidFill>
                <a:latin typeface="+mn-lt"/>
              </a:rPr>
              <a:t>Nationaux </a:t>
            </a:r>
            <a:endParaRPr lang="fr-FR" sz="1800" b="1" dirty="0">
              <a:solidFill>
                <a:srgbClr val="FF6700"/>
              </a:solidFill>
              <a:latin typeface="+mn-lt"/>
            </a:endParaRP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4419" y="811276"/>
            <a:ext cx="618360" cy="343533"/>
          </a:xfrm>
          <a:prstGeom prst="rect">
            <a:avLst/>
          </a:prstGeom>
        </p:spPr>
      </p:pic>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5055" y="811276"/>
            <a:ext cx="594201" cy="419732"/>
          </a:xfrm>
          <a:prstGeom prst="rect">
            <a:avLst/>
          </a:prstGeom>
        </p:spPr>
      </p:pic>
      <p:grpSp>
        <p:nvGrpSpPr>
          <p:cNvPr id="21" name="Groupe 20"/>
          <p:cNvGrpSpPr/>
          <p:nvPr/>
        </p:nvGrpSpPr>
        <p:grpSpPr>
          <a:xfrm>
            <a:off x="5004999" y="1397007"/>
            <a:ext cx="5559052" cy="3732082"/>
            <a:chOff x="5030188" y="1197333"/>
            <a:chExt cx="5506351" cy="3732082"/>
          </a:xfrm>
        </p:grpSpPr>
        <p:grpSp>
          <p:nvGrpSpPr>
            <p:cNvPr id="19" name="Groupe 18"/>
            <p:cNvGrpSpPr/>
            <p:nvPr/>
          </p:nvGrpSpPr>
          <p:grpSpPr>
            <a:xfrm>
              <a:off x="5030188" y="1197333"/>
              <a:ext cx="5506351" cy="3732082"/>
              <a:chOff x="5029643" y="1244265"/>
              <a:chExt cx="5506351" cy="3732082"/>
            </a:xfrm>
          </p:grpSpPr>
          <p:pic>
            <p:nvPicPr>
              <p:cNvPr id="86" name="Picture 9" descr="vue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643" y="1244265"/>
                <a:ext cx="5506351" cy="373208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Imag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0966" y="1262407"/>
                <a:ext cx="1549796" cy="409589"/>
              </a:xfrm>
              <a:prstGeom prst="rect">
                <a:avLst/>
              </a:prstGeom>
            </p:spPr>
          </p:pic>
          <p:sp>
            <p:nvSpPr>
              <p:cNvPr id="31" name="ZoneTexte 30"/>
              <p:cNvSpPr txBox="1"/>
              <p:nvPr/>
            </p:nvSpPr>
            <p:spPr>
              <a:xfrm>
                <a:off x="8522492" y="1282700"/>
                <a:ext cx="1999184"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fr-FR" sz="1600" b="1" dirty="0" smtClean="0">
                    <a:solidFill>
                      <a:srgbClr val="00294B"/>
                    </a:solidFill>
                  </a:rPr>
                  <a:t>Création 1980</a:t>
                </a:r>
              </a:p>
              <a:p>
                <a:r>
                  <a:rPr lang="fr-FR" sz="1600" b="1" dirty="0" smtClean="0">
                    <a:solidFill>
                      <a:srgbClr val="00B050"/>
                    </a:solidFill>
                  </a:rPr>
                  <a:t> 1983 1ere </a:t>
                </a:r>
                <a:r>
                  <a:rPr lang="fr-FR" sz="1600" b="1" dirty="0" err="1" smtClean="0">
                    <a:solidFill>
                      <a:srgbClr val="00B050"/>
                    </a:solidFill>
                  </a:rPr>
                  <a:t>exp</a:t>
                </a:r>
                <a:endParaRPr lang="fr-FR" sz="1600" b="1" dirty="0" smtClean="0">
                  <a:solidFill>
                    <a:srgbClr val="00B050"/>
                  </a:solidFill>
                </a:endParaRPr>
              </a:p>
              <a:p>
                <a:r>
                  <a:rPr lang="fr-FR" sz="1600" b="1" dirty="0" smtClean="0">
                    <a:solidFill>
                      <a:srgbClr val="00B050"/>
                    </a:solidFill>
                  </a:rPr>
                  <a:t>C </a:t>
                </a:r>
                <a:r>
                  <a:rPr lang="fr-FR" sz="1600" b="1" dirty="0">
                    <a:solidFill>
                      <a:srgbClr val="00B050"/>
                    </a:solidFill>
                  </a:rPr>
                  <a:t>à U 0,1-100 </a:t>
                </a:r>
                <a:r>
                  <a:rPr lang="fr-FR" sz="1600" b="1" dirty="0" smtClean="0">
                    <a:solidFill>
                      <a:srgbClr val="00B050"/>
                    </a:solidFill>
                  </a:rPr>
                  <a:t>MeV/A</a:t>
                </a:r>
                <a:endParaRPr lang="fr-FR" sz="1600" b="1" dirty="0">
                  <a:solidFill>
                    <a:srgbClr val="00B050"/>
                  </a:solidFill>
                </a:endParaRPr>
              </a:p>
            </p:txBody>
          </p:sp>
        </p:grpSp>
        <p:pic>
          <p:nvPicPr>
            <p:cNvPr id="29" name="Imag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1021" y="2791473"/>
              <a:ext cx="781687" cy="907985"/>
            </a:xfrm>
            <a:prstGeom prst="ellipse">
              <a:avLst/>
            </a:prstGeom>
            <a:ln w="28575">
              <a:solidFill>
                <a:srgbClr val="FF6700"/>
              </a:solidFill>
            </a:ln>
          </p:spPr>
        </p:pic>
        <p:pic>
          <p:nvPicPr>
            <p:cNvPr id="42" name="Image 41"/>
            <p:cNvPicPr>
              <a:picLocks noChangeAspect="1"/>
            </p:cNvPicPr>
            <p:nvPr/>
          </p:nvPicPr>
          <p:blipFill rotWithShape="1">
            <a:blip r:embed="rId10" cstate="print">
              <a:extLst>
                <a:ext uri="{28A0092B-C50C-407E-A947-70E740481C1C}">
                  <a14:useLocalDpi xmlns:a14="http://schemas.microsoft.com/office/drawing/2010/main" val="0"/>
                </a:ext>
              </a:extLst>
            </a:blip>
            <a:srcRect l="38489" t="5886" r="34983" b="74080"/>
            <a:stretch/>
          </p:blipFill>
          <p:spPr>
            <a:xfrm>
              <a:off x="5035364" y="1746527"/>
              <a:ext cx="892996" cy="916287"/>
            </a:xfrm>
            <a:prstGeom prst="ellipse">
              <a:avLst/>
            </a:prstGeom>
            <a:ln w="28575">
              <a:solidFill>
                <a:srgbClr val="FF6700"/>
              </a:solidFill>
            </a:ln>
          </p:spPr>
        </p:pic>
      </p:grpSp>
      <p:grpSp>
        <p:nvGrpSpPr>
          <p:cNvPr id="22" name="Groupe 21"/>
          <p:cNvGrpSpPr/>
          <p:nvPr/>
        </p:nvGrpSpPr>
        <p:grpSpPr>
          <a:xfrm>
            <a:off x="5017724" y="1403354"/>
            <a:ext cx="5600770" cy="3747396"/>
            <a:chOff x="5007848" y="1269110"/>
            <a:chExt cx="5600770" cy="3747396"/>
          </a:xfrm>
        </p:grpSpPr>
        <p:sp>
          <p:nvSpPr>
            <p:cNvPr id="24" name="object 3"/>
            <p:cNvSpPr>
              <a:spLocks noChangeAspect="1"/>
            </p:cNvSpPr>
            <p:nvPr/>
          </p:nvSpPr>
          <p:spPr>
            <a:xfrm>
              <a:off x="5007848" y="1269110"/>
              <a:ext cx="5575869" cy="3747396"/>
            </a:xfrm>
            <a:prstGeom prst="rect">
              <a:avLst/>
            </a:prstGeom>
            <a:blipFill>
              <a:blip r:embed="rId11" cstate="print"/>
              <a:stretch>
                <a:fillRect/>
              </a:stretch>
            </a:blipFill>
          </p:spPr>
          <p:txBody>
            <a:bodyPr wrap="square" lIns="0" tIns="0" rIns="0" bIns="0" rtlCol="0"/>
            <a:lstStyle/>
            <a:p>
              <a:endParaRPr/>
            </a:p>
          </p:txBody>
        </p:sp>
        <p:pic>
          <p:nvPicPr>
            <p:cNvPr id="15" name="Imag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24750" y="4253880"/>
              <a:ext cx="864096" cy="654306"/>
            </a:xfrm>
            <a:prstGeom prst="ellipse">
              <a:avLst/>
            </a:prstGeom>
            <a:ln w="38100">
              <a:solidFill>
                <a:srgbClr val="FF6700"/>
              </a:solidFill>
            </a:ln>
          </p:spPr>
        </p:pic>
        <p:sp>
          <p:nvSpPr>
            <p:cNvPr id="4" name="Rectangle 3"/>
            <p:cNvSpPr/>
            <p:nvPr/>
          </p:nvSpPr>
          <p:spPr>
            <a:xfrm>
              <a:off x="5007848" y="1277156"/>
              <a:ext cx="3628544" cy="523220"/>
            </a:xfrm>
            <a:prstGeom prst="rect">
              <a:avLst/>
            </a:prstGeom>
            <a:solidFill>
              <a:schemeClr val="bg1"/>
            </a:solidFill>
            <a:ln w="12700">
              <a:solidFill>
                <a:srgbClr val="00294B"/>
              </a:solidFill>
            </a:ln>
          </p:spPr>
          <p:txBody>
            <a:bodyPr wrap="square">
              <a:spAutoFit/>
            </a:bodyPr>
            <a:lstStyle/>
            <a:p>
              <a:r>
                <a:rPr lang="fr-FR" sz="1400" b="1" dirty="0" smtClean="0">
                  <a:solidFill>
                    <a:srgbClr val="FF6700"/>
                  </a:solidFill>
                  <a:latin typeface="+mn-lt"/>
                </a:rPr>
                <a:t>SATURNE II 1978 -1998</a:t>
              </a:r>
            </a:p>
            <a:p>
              <a:r>
                <a:rPr lang="fr-FR" sz="1400" b="1" dirty="0" smtClean="0">
                  <a:solidFill>
                    <a:srgbClr val="00294B"/>
                  </a:solidFill>
                  <a:latin typeface="+mn-lt"/>
                </a:rPr>
                <a:t>3 </a:t>
              </a:r>
              <a:r>
                <a:rPr lang="fr-FR" sz="1400" b="1" dirty="0" err="1" smtClean="0">
                  <a:solidFill>
                    <a:srgbClr val="00294B"/>
                  </a:solidFill>
                  <a:latin typeface="+mn-lt"/>
                </a:rPr>
                <a:t>GeV</a:t>
              </a:r>
              <a:r>
                <a:rPr lang="fr-FR" sz="1400" b="1" dirty="0" smtClean="0">
                  <a:solidFill>
                    <a:srgbClr val="00294B"/>
                  </a:solidFill>
                  <a:latin typeface="+mn-lt"/>
                </a:rPr>
                <a:t> </a:t>
              </a:r>
              <a:r>
                <a:rPr lang="fr-FR" sz="1400" b="1" err="1">
                  <a:solidFill>
                    <a:srgbClr val="00294B"/>
                  </a:solidFill>
                  <a:latin typeface="+mn-lt"/>
                </a:rPr>
                <a:t>p</a:t>
              </a:r>
              <a:r>
                <a:rPr lang="fr-FR" sz="1400" b="1" smtClean="0">
                  <a:solidFill>
                    <a:srgbClr val="00294B"/>
                  </a:solidFill>
                  <a:latin typeface="+mn-lt"/>
                </a:rPr>
                <a:t>,</a:t>
              </a:r>
              <a:r>
                <a:rPr lang="fr-FR" sz="1400" b="1">
                  <a:solidFill>
                    <a:srgbClr val="00294B"/>
                  </a:solidFill>
                  <a:latin typeface="+mn-lt"/>
                </a:rPr>
                <a:t> </a:t>
              </a:r>
              <a:r>
                <a:rPr lang="fr-FR" sz="1400" b="1" smtClean="0">
                  <a:solidFill>
                    <a:srgbClr val="00294B"/>
                  </a:solidFill>
                  <a:latin typeface="+mn-lt"/>
                </a:rPr>
                <a:t>pol  </a:t>
              </a:r>
              <a:r>
                <a:rPr lang="fr-FR" sz="1400" b="1" dirty="0" smtClean="0">
                  <a:solidFill>
                    <a:srgbClr val="00294B"/>
                  </a:solidFill>
                  <a:latin typeface="+mn-lt"/>
                </a:rPr>
                <a:t>+</a:t>
              </a:r>
              <a:r>
                <a:rPr lang="fr-FR" sz="1400" b="1" smtClean="0">
                  <a:solidFill>
                    <a:srgbClr val="00294B"/>
                  </a:solidFill>
                  <a:latin typeface="+mn-lt"/>
                </a:rPr>
                <a:t>MIMAS 1988 - </a:t>
              </a:r>
              <a:r>
                <a:rPr lang="fr-FR" sz="1400" b="1" dirty="0" smtClean="0">
                  <a:solidFill>
                    <a:srgbClr val="00294B"/>
                  </a:solidFill>
                  <a:latin typeface="+mn-lt"/>
                </a:rPr>
                <a:t>Ar, Kr &gt; 1GeV/n</a:t>
              </a:r>
              <a:endParaRPr lang="fr-FR" sz="1400" b="1" dirty="0">
                <a:solidFill>
                  <a:srgbClr val="00294B"/>
                </a:solidFill>
                <a:latin typeface="+mn-lt"/>
              </a:endParaRPr>
            </a:p>
          </p:txBody>
        </p:sp>
        <p:sp>
          <p:nvSpPr>
            <p:cNvPr id="43" name="object 8"/>
            <p:cNvSpPr>
              <a:spLocks noChangeAspect="1"/>
            </p:cNvSpPr>
            <p:nvPr/>
          </p:nvSpPr>
          <p:spPr>
            <a:xfrm>
              <a:off x="9292155" y="1276767"/>
              <a:ext cx="1316463" cy="967378"/>
            </a:xfrm>
            <a:prstGeom prst="rect">
              <a:avLst/>
            </a:prstGeom>
            <a:blipFill>
              <a:blip r:embed="rId13"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0609336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1785987" y="937370"/>
            <a:ext cx="9361040" cy="4777450"/>
          </a:xfrm>
          <a:prstGeom prst="ellipse">
            <a:avLst/>
          </a:prstGeom>
          <a:solidFill>
            <a:schemeClr val="accent1">
              <a:alpha val="50000"/>
            </a:schemeClr>
          </a:solidFill>
          <a:ln>
            <a:noFill/>
          </a:ln>
          <a:effectLst>
            <a:softEdge rad="6350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3491381" y="145282"/>
            <a:ext cx="3790012" cy="432048"/>
          </a:xfrm>
        </p:spPr>
        <p:txBody>
          <a:bodyPr>
            <a:noAutofit/>
          </a:bodyPr>
          <a:lstStyle/>
          <a:p>
            <a:r>
              <a:rPr lang="en-US" sz="2400" dirty="0" smtClean="0">
                <a:solidFill>
                  <a:srgbClr val="FF6700"/>
                </a:solidFill>
                <a:effectLst>
                  <a:outerShdw blurRad="38100" dist="38100" dir="2700000" algn="tl">
                    <a:srgbClr val="000000">
                      <a:alpha val="43137"/>
                    </a:srgbClr>
                  </a:outerShdw>
                </a:effectLst>
              </a:rPr>
              <a:t>50 </a:t>
            </a:r>
            <a:r>
              <a:rPr lang="en-US" sz="2400" dirty="0" err="1" smtClean="0">
                <a:solidFill>
                  <a:srgbClr val="FF6700"/>
                </a:solidFill>
                <a:effectLst>
                  <a:outerShdw blurRad="38100" dist="38100" dir="2700000" algn="tl">
                    <a:srgbClr val="000000">
                      <a:alpha val="43137"/>
                    </a:srgbClr>
                  </a:outerShdw>
                </a:effectLst>
              </a:rPr>
              <a:t>ans</a:t>
            </a:r>
            <a:r>
              <a:rPr lang="en-US" sz="2400" dirty="0" smtClean="0">
                <a:solidFill>
                  <a:srgbClr val="FF6700"/>
                </a:solidFill>
                <a:effectLst>
                  <a:outerShdw blurRad="38100" dist="38100" dir="2700000" algn="tl">
                    <a:srgbClr val="000000">
                      <a:alpha val="43137"/>
                    </a:srgbClr>
                  </a:outerShdw>
                </a:effectLst>
              </a:rPr>
              <a:t> IN2P3 à IJCLab</a:t>
            </a:r>
            <a:endParaRPr lang="en-US" sz="2400" dirty="0">
              <a:solidFill>
                <a:srgbClr val="FF6700"/>
              </a:solidFill>
              <a:effectLst>
                <a:outerShdw blurRad="38100" dist="38100" dir="2700000" algn="tl">
                  <a:srgbClr val="000000">
                    <a:alpha val="43137"/>
                  </a:srgbClr>
                </a:outerShdw>
              </a:effectLst>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a:ln w="28575">
            <a:solidFill>
              <a:srgbClr val="FF6700"/>
            </a:solidFill>
          </a:ln>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a:ln w="28575">
            <a:solidFill>
              <a:srgbClr val="FF6700"/>
            </a:solidFill>
          </a:ln>
        </p:spPr>
        <p:txBody>
          <a:bodyPr/>
          <a:lstStyle/>
          <a:p>
            <a:fld id="{77E71596-5F9D-49C5-9701-16B3CA54319D}" type="slidenum">
              <a:rPr lang="fr-FR" smtClean="0"/>
              <a:pPr/>
              <a:t>11</a:t>
            </a:fld>
            <a:endParaRPr lang="fr-FR" dirty="0"/>
          </a:p>
        </p:txBody>
      </p:sp>
      <p:sp>
        <p:nvSpPr>
          <p:cNvPr id="40" name="Espace réservé du contenu 3"/>
          <p:cNvSpPr>
            <a:spLocks noGrp="1"/>
          </p:cNvSpPr>
          <p:nvPr>
            <p:ph sz="half" idx="2"/>
          </p:nvPr>
        </p:nvSpPr>
        <p:spPr>
          <a:xfrm>
            <a:off x="126614" y="1286214"/>
            <a:ext cx="2457916" cy="3596840"/>
          </a:xfrm>
          <a:solidFill>
            <a:schemeClr val="accent1">
              <a:lumMod val="40000"/>
              <a:lumOff val="60000"/>
            </a:schemeClr>
          </a:solidFill>
          <a:effectLst>
            <a:outerShdw blurRad="50800" dist="38100" dir="5400000" algn="t" rotWithShape="0">
              <a:prstClr val="black">
                <a:alpha val="40000"/>
              </a:prstClr>
            </a:outerShdw>
          </a:effectLst>
        </p:spPr>
        <p:txBody>
          <a:bodyPr>
            <a:noAutofit/>
          </a:bodyPr>
          <a:lstStyle/>
          <a:p>
            <a:pPr marL="72000" indent="-72000" algn="just">
              <a:spcBef>
                <a:spcPts val="600"/>
              </a:spcBef>
            </a:pPr>
            <a:r>
              <a:rPr lang="fr-FR" sz="1200" b="1" dirty="0" smtClean="0">
                <a:solidFill>
                  <a:srgbClr val="00294B"/>
                </a:solidFill>
                <a:cs typeface="Arial" panose="020B0604020202020204" pitchFamily="34" charset="0"/>
              </a:rPr>
              <a:t>Le cadre technique (les TPN) </a:t>
            </a:r>
            <a:r>
              <a:rPr lang="fr-FR" sz="1200" dirty="0" smtClean="0">
                <a:solidFill>
                  <a:srgbClr val="00294B"/>
                </a:solidFill>
                <a:cs typeface="Arial" panose="020B0604020202020204" pitchFamily="34" charset="0"/>
              </a:rPr>
              <a:t>qui va être une  colonne vertébrale et un marqueur de l’IN2P3 au sein du CNRS. </a:t>
            </a:r>
          </a:p>
          <a:p>
            <a:pPr marL="72000" indent="-72000" algn="just">
              <a:spcBef>
                <a:spcPts val="600"/>
              </a:spcBef>
            </a:pPr>
            <a:r>
              <a:rPr lang="fr-FR" sz="1200" b="1" dirty="0" smtClean="0">
                <a:solidFill>
                  <a:srgbClr val="00294B"/>
                </a:solidFill>
                <a:cs typeface="Arial" panose="020B0604020202020204" pitchFamily="34" charset="0"/>
                <a:sym typeface="Wingdings" panose="05000000000000000000" pitchFamily="2" charset="2"/>
              </a:rPr>
              <a:t>Des </a:t>
            </a:r>
            <a:r>
              <a:rPr lang="fr-FR" sz="1200" b="1" dirty="0">
                <a:solidFill>
                  <a:srgbClr val="00294B"/>
                </a:solidFill>
                <a:cs typeface="Arial" panose="020B0604020202020204" pitchFamily="34" charset="0"/>
                <a:sym typeface="Wingdings" panose="05000000000000000000" pitchFamily="2" charset="2"/>
              </a:rPr>
              <a:t>cadres techniques à très hautes </a:t>
            </a:r>
            <a:r>
              <a:rPr lang="fr-FR" sz="1200" b="1" dirty="0" smtClean="0">
                <a:solidFill>
                  <a:srgbClr val="00294B"/>
                </a:solidFill>
                <a:cs typeface="Arial" panose="020B0604020202020204" pitchFamily="34" charset="0"/>
                <a:sym typeface="Wingdings" panose="05000000000000000000" pitchFamily="2" charset="2"/>
              </a:rPr>
              <a:t>personnalités (</a:t>
            </a:r>
            <a:r>
              <a:rPr lang="fr-FR" sz="1200" dirty="0" smtClean="0">
                <a:solidFill>
                  <a:srgbClr val="00294B"/>
                </a:solidFill>
                <a:cs typeface="Arial" panose="020B0604020202020204" pitchFamily="34" charset="0"/>
                <a:sym typeface="Wingdings" panose="05000000000000000000" pitchFamily="2" charset="2"/>
              </a:rPr>
              <a:t>pionniers des technologies modernes  </a:t>
            </a:r>
            <a:r>
              <a:rPr lang="fr-FR" sz="1200" dirty="0">
                <a:solidFill>
                  <a:srgbClr val="00294B"/>
                </a:solidFill>
                <a:cs typeface="Arial" panose="020B0604020202020204" pitchFamily="34" charset="0"/>
                <a:sym typeface="Wingdings" panose="05000000000000000000" pitchFamily="2" charset="2"/>
              </a:rPr>
              <a:t>et de leur </a:t>
            </a:r>
            <a:r>
              <a:rPr lang="fr-FR" sz="1200" dirty="0" smtClean="0">
                <a:solidFill>
                  <a:srgbClr val="00294B"/>
                </a:solidFill>
                <a:cs typeface="Arial" panose="020B0604020202020204" pitchFamily="34" charset="0"/>
                <a:sym typeface="Wingdings" panose="05000000000000000000" pitchFamily="2" charset="2"/>
              </a:rPr>
              <a:t>place dans l’innovation).</a:t>
            </a:r>
          </a:p>
          <a:p>
            <a:pPr marL="72000" indent="-72000" algn="just">
              <a:spcBef>
                <a:spcPts val="600"/>
              </a:spcBef>
            </a:pPr>
            <a:r>
              <a:rPr lang="fr-FR" sz="1200" b="1" dirty="0" smtClean="0">
                <a:solidFill>
                  <a:srgbClr val="00294B"/>
                </a:solidFill>
                <a:cs typeface="Arial" panose="020B0604020202020204" pitchFamily="34" charset="0"/>
              </a:rPr>
              <a:t>Le </a:t>
            </a:r>
            <a:r>
              <a:rPr lang="fr-FR" sz="1200" b="1" dirty="0">
                <a:solidFill>
                  <a:srgbClr val="00294B"/>
                </a:solidFill>
                <a:cs typeface="Arial" panose="020B0604020202020204" pitchFamily="34" charset="0"/>
              </a:rPr>
              <a:t>« statut » des premiers TPN est </a:t>
            </a:r>
            <a:r>
              <a:rPr lang="fr-FR" sz="1200" b="1" dirty="0" smtClean="0">
                <a:solidFill>
                  <a:srgbClr val="00294B"/>
                </a:solidFill>
                <a:cs typeface="Arial" panose="020B0604020202020204" pitchFamily="34" charset="0"/>
              </a:rPr>
              <a:t>copié </a:t>
            </a:r>
            <a:r>
              <a:rPr lang="fr-FR" sz="1200" b="1" dirty="0">
                <a:solidFill>
                  <a:srgbClr val="00294B"/>
                </a:solidFill>
                <a:cs typeface="Arial" panose="020B0604020202020204" pitchFamily="34" charset="0"/>
              </a:rPr>
              <a:t>sur celui du personnels techniques du CEA </a:t>
            </a:r>
            <a:r>
              <a:rPr lang="fr-FR" sz="1200" dirty="0">
                <a:solidFill>
                  <a:srgbClr val="00294B"/>
                </a:solidFill>
                <a:cs typeface="Arial" panose="020B0604020202020204" pitchFamily="34" charset="0"/>
              </a:rPr>
              <a:t>qui évoluera jusqu’en 1982 comme un corps de personnels de droit privé, géré par des commissions paritaires locales et </a:t>
            </a:r>
            <a:r>
              <a:rPr lang="fr-FR" sz="1200" dirty="0" smtClean="0">
                <a:solidFill>
                  <a:srgbClr val="00294B"/>
                </a:solidFill>
                <a:cs typeface="Arial" panose="020B0604020202020204" pitchFamily="34" charset="0"/>
              </a:rPr>
              <a:t>nationale. </a:t>
            </a:r>
          </a:p>
          <a:p>
            <a:pPr marL="72000" indent="-72000" algn="just">
              <a:spcBef>
                <a:spcPts val="600"/>
              </a:spcBef>
            </a:pPr>
            <a:r>
              <a:rPr lang="fr-FR" sz="1200" dirty="0" smtClean="0">
                <a:solidFill>
                  <a:srgbClr val="00294B"/>
                </a:solidFill>
                <a:cs typeface="Arial" panose="020B0604020202020204" pitchFamily="34" charset="0"/>
              </a:rPr>
              <a:t>La fonctionnarisation des TPN et l’extinction du corps va donner lieu </a:t>
            </a:r>
            <a:r>
              <a:rPr lang="fr-FR" sz="1200" b="1" dirty="0" smtClean="0">
                <a:solidFill>
                  <a:srgbClr val="00294B"/>
                </a:solidFill>
                <a:cs typeface="Arial" panose="020B0604020202020204" pitchFamily="34" charset="0"/>
              </a:rPr>
              <a:t>au recrutement majoritaire  d’IR au sein de l’Institut et de ses labos.</a:t>
            </a:r>
            <a:endParaRPr lang="fr-FR" sz="1200" b="1" dirty="0">
              <a:solidFill>
                <a:srgbClr val="00294B"/>
              </a:solidFill>
              <a:cs typeface="Arial" panose="020B0604020202020204" pitchFamily="34" charset="0"/>
            </a:endParaRPr>
          </a:p>
        </p:txBody>
      </p:sp>
      <p:pic>
        <p:nvPicPr>
          <p:cNvPr id="42" name="Espace réservé du contenu 1"/>
          <p:cNvPicPr>
            <a:picLocks noChangeAspect="1"/>
          </p:cNvPicPr>
          <p:nvPr/>
        </p:nvPicPr>
        <p:blipFill rotWithShape="1">
          <a:blip r:embed="rId3"/>
          <a:srcRect l="5109" r="14572" b="1676"/>
          <a:stretch/>
        </p:blipFill>
        <p:spPr>
          <a:xfrm>
            <a:off x="8471022" y="1652240"/>
            <a:ext cx="622128" cy="625015"/>
          </a:xfrm>
          <a:prstGeom prst="ellipse">
            <a:avLst/>
          </a:prstGeom>
          <a:ln w="28575">
            <a:solidFill>
              <a:schemeClr val="bg1"/>
            </a:solidFill>
          </a:ln>
        </p:spPr>
      </p:pic>
      <p:sp>
        <p:nvSpPr>
          <p:cNvPr id="43" name="ZoneTexte 42"/>
          <p:cNvSpPr txBox="1"/>
          <p:nvPr/>
        </p:nvSpPr>
        <p:spPr>
          <a:xfrm>
            <a:off x="57795" y="5017606"/>
            <a:ext cx="3384376" cy="461665"/>
          </a:xfrm>
          <a:prstGeom prst="rect">
            <a:avLst/>
          </a:prstGeom>
          <a:noFill/>
        </p:spPr>
        <p:txBody>
          <a:bodyPr wrap="square" rtlCol="0">
            <a:spAutoFit/>
          </a:bodyPr>
          <a:lstStyle/>
          <a:p>
            <a:r>
              <a:rPr lang="fr-FR" sz="1200" b="1" dirty="0">
                <a:solidFill>
                  <a:srgbClr val="00294B"/>
                </a:solidFill>
                <a:latin typeface="+mn-lt"/>
                <a:cs typeface="Arial" panose="020B0604020202020204" pitchFamily="34" charset="0"/>
              </a:rPr>
              <a:t>Les </a:t>
            </a:r>
            <a:r>
              <a:rPr lang="fr-FR" sz="1200" b="1" dirty="0" smtClean="0">
                <a:solidFill>
                  <a:srgbClr val="00294B"/>
                </a:solidFill>
                <a:latin typeface="+mn-lt"/>
                <a:cs typeface="Arial" panose="020B0604020202020204" pitchFamily="34" charset="0"/>
              </a:rPr>
              <a:t>écoles thématiques  </a:t>
            </a:r>
            <a:r>
              <a:rPr lang="fr-FR" sz="1200" b="1" dirty="0" err="1">
                <a:solidFill>
                  <a:srgbClr val="00294B"/>
                </a:solidFill>
                <a:latin typeface="+mn-lt"/>
                <a:cs typeface="Arial" panose="020B0604020202020204" pitchFamily="34" charset="0"/>
              </a:rPr>
              <a:t>Gif</a:t>
            </a:r>
            <a:r>
              <a:rPr lang="fr-FR" sz="1200" b="1" dirty="0">
                <a:solidFill>
                  <a:srgbClr val="00294B"/>
                </a:solidFill>
                <a:latin typeface="+mn-lt"/>
                <a:cs typeface="Arial" panose="020B0604020202020204" pitchFamily="34" charset="0"/>
              </a:rPr>
              <a:t>, Joliot-Curie</a:t>
            </a:r>
          </a:p>
          <a:p>
            <a:r>
              <a:rPr lang="fr-FR" sz="1200" b="1" dirty="0">
                <a:solidFill>
                  <a:srgbClr val="00294B"/>
                </a:solidFill>
                <a:latin typeface="+mn-lt"/>
                <a:cs typeface="Arial" panose="020B0604020202020204" pitchFamily="34" charset="0"/>
              </a:rPr>
              <a:t>Ecole </a:t>
            </a:r>
            <a:r>
              <a:rPr lang="fr-FR" sz="1200" b="1" dirty="0" smtClean="0">
                <a:solidFill>
                  <a:srgbClr val="00294B"/>
                </a:solidFill>
                <a:latin typeface="+mn-lt"/>
                <a:cs typeface="Arial" panose="020B0604020202020204" pitchFamily="34" charset="0"/>
              </a:rPr>
              <a:t>accélérateurs </a:t>
            </a:r>
            <a:r>
              <a:rPr lang="fr-FR" sz="1200" b="1" dirty="0">
                <a:solidFill>
                  <a:srgbClr val="00294B"/>
                </a:solidFill>
                <a:latin typeface="+mn-lt"/>
                <a:cs typeface="Arial" panose="020B0604020202020204" pitchFamily="34" charset="0"/>
              </a:rPr>
              <a:t>et </a:t>
            </a:r>
            <a:r>
              <a:rPr lang="fr-FR" sz="1200" b="1" dirty="0" smtClean="0">
                <a:solidFill>
                  <a:srgbClr val="00294B"/>
                </a:solidFill>
                <a:latin typeface="+mn-lt"/>
                <a:cs typeface="Arial" panose="020B0604020202020204" pitchFamily="34" charset="0"/>
              </a:rPr>
              <a:t>détecteurs, Cours du LAL..</a:t>
            </a:r>
            <a:endParaRPr lang="fr-FR" sz="1200" b="1" dirty="0">
              <a:solidFill>
                <a:srgbClr val="00294B"/>
              </a:solidFill>
              <a:latin typeface="+mn-lt"/>
              <a:cs typeface="Arial" panose="020B0604020202020204" pitchFamily="34" charset="0"/>
            </a:endParaRPr>
          </a:p>
        </p:txBody>
      </p:sp>
      <p:sp>
        <p:nvSpPr>
          <p:cNvPr id="44" name="Espace réservé du texte 1"/>
          <p:cNvSpPr txBox="1">
            <a:spLocks/>
          </p:cNvSpPr>
          <p:nvPr/>
        </p:nvSpPr>
        <p:spPr>
          <a:xfrm>
            <a:off x="0" y="650875"/>
            <a:ext cx="10772775" cy="292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b="1" smtClean="0">
                <a:solidFill>
                  <a:srgbClr val="00294B"/>
                </a:solidFill>
              </a:rPr>
              <a:t>Les </a:t>
            </a:r>
            <a:r>
              <a:rPr lang="fr-FR" sz="1800" b="1">
                <a:solidFill>
                  <a:srgbClr val="00294B"/>
                </a:solidFill>
              </a:rPr>
              <a:t>apports de L’IN2P3 à notre science et au paysage de la recherche </a:t>
            </a:r>
            <a:r>
              <a:rPr lang="fr-FR" sz="1800" b="1" smtClean="0">
                <a:solidFill>
                  <a:srgbClr val="00294B"/>
                </a:solidFill>
              </a:rPr>
              <a:t>française</a:t>
            </a:r>
            <a:endParaRPr lang="fr-FR" sz="1800" b="1" dirty="0">
              <a:solidFill>
                <a:srgbClr val="00294B"/>
              </a:solidFill>
            </a:endParaRPr>
          </a:p>
        </p:txBody>
      </p:sp>
      <p:pic>
        <p:nvPicPr>
          <p:cNvPr id="45" name="Image 44"/>
          <p:cNvPicPr>
            <a:picLocks noChangeAspect="1"/>
          </p:cNvPicPr>
          <p:nvPr/>
        </p:nvPicPr>
        <p:blipFill rotWithShape="1">
          <a:blip r:embed="rId4">
            <a:extLst>
              <a:ext uri="{28A0092B-C50C-407E-A947-70E740481C1C}">
                <a14:useLocalDpi xmlns:a14="http://schemas.microsoft.com/office/drawing/2010/main" val="0"/>
              </a:ext>
            </a:extLst>
          </a:blip>
          <a:srcRect l="19178" t="19552" r="19178" b="19552"/>
          <a:stretch/>
        </p:blipFill>
        <p:spPr>
          <a:xfrm>
            <a:off x="7730198" y="3187734"/>
            <a:ext cx="646088" cy="646088"/>
          </a:xfrm>
          <a:prstGeom prst="ellipse">
            <a:avLst/>
          </a:prstGeom>
          <a:ln w="28575">
            <a:solidFill>
              <a:schemeClr val="bg1"/>
            </a:solidFill>
          </a:ln>
        </p:spPr>
      </p:pic>
      <p:pic>
        <p:nvPicPr>
          <p:cNvPr id="46" name="Image 45"/>
          <p:cNvPicPr>
            <a:picLocks noChangeAspect="1"/>
          </p:cNvPicPr>
          <p:nvPr/>
        </p:nvPicPr>
        <p:blipFill rotWithShape="1">
          <a:blip r:embed="rId5">
            <a:extLst>
              <a:ext uri="{28A0092B-C50C-407E-A947-70E740481C1C}">
                <a14:useLocalDpi xmlns:a14="http://schemas.microsoft.com/office/drawing/2010/main" val="0"/>
              </a:ext>
            </a:extLst>
          </a:blip>
          <a:srcRect l="13767" t="13767" r="13767" b="13767"/>
          <a:stretch/>
        </p:blipFill>
        <p:spPr>
          <a:xfrm>
            <a:off x="8450772" y="3186459"/>
            <a:ext cx="662628" cy="648404"/>
          </a:xfrm>
          <a:prstGeom prst="ellipse">
            <a:avLst/>
          </a:prstGeom>
          <a:ln w="28575">
            <a:solidFill>
              <a:schemeClr val="bg1"/>
            </a:solidFill>
          </a:ln>
        </p:spPr>
      </p:pic>
      <p:pic>
        <p:nvPicPr>
          <p:cNvPr id="47" name="Image 46"/>
          <p:cNvPicPr>
            <a:picLocks noChangeAspect="1"/>
          </p:cNvPicPr>
          <p:nvPr/>
        </p:nvPicPr>
        <p:blipFill rotWithShape="1">
          <a:blip r:embed="rId6">
            <a:extLst>
              <a:ext uri="{28A0092B-C50C-407E-A947-70E740481C1C}">
                <a14:useLocalDpi xmlns:a14="http://schemas.microsoft.com/office/drawing/2010/main" val="0"/>
              </a:ext>
            </a:extLst>
          </a:blip>
          <a:srcRect l="2353" t="15385" r="7434" b="15385"/>
          <a:stretch/>
        </p:blipFill>
        <p:spPr>
          <a:xfrm>
            <a:off x="9976926" y="2392675"/>
            <a:ext cx="636139" cy="621935"/>
          </a:xfrm>
          <a:prstGeom prst="ellipse">
            <a:avLst/>
          </a:prstGeom>
          <a:ln w="28575">
            <a:solidFill>
              <a:schemeClr val="bg1"/>
            </a:solidFill>
          </a:ln>
        </p:spPr>
      </p:pic>
      <p:pic>
        <p:nvPicPr>
          <p:cNvPr id="48" name="Image 47"/>
          <p:cNvPicPr>
            <a:picLocks noChangeAspect="1"/>
          </p:cNvPicPr>
          <p:nvPr/>
        </p:nvPicPr>
        <p:blipFill rotWithShape="1">
          <a:blip r:embed="rId7">
            <a:extLst>
              <a:ext uri="{28A0092B-C50C-407E-A947-70E740481C1C}">
                <a14:useLocalDpi xmlns:a14="http://schemas.microsoft.com/office/drawing/2010/main" val="0"/>
              </a:ext>
            </a:extLst>
          </a:blip>
          <a:srcRect l="23027" t="12531" r="11712" b="32690"/>
          <a:stretch/>
        </p:blipFill>
        <p:spPr>
          <a:xfrm>
            <a:off x="7742275" y="2387787"/>
            <a:ext cx="621935" cy="630825"/>
          </a:xfrm>
          <a:prstGeom prst="ellipse">
            <a:avLst/>
          </a:prstGeom>
          <a:ln w="28575">
            <a:solidFill>
              <a:schemeClr val="bg1"/>
            </a:solidFill>
          </a:ln>
        </p:spPr>
      </p:pic>
      <p:pic>
        <p:nvPicPr>
          <p:cNvPr id="49" name="Imag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2275" y="1653933"/>
            <a:ext cx="621935" cy="621935"/>
          </a:xfrm>
          <a:prstGeom prst="ellipse">
            <a:avLst/>
          </a:prstGeom>
          <a:ln w="28575">
            <a:solidFill>
              <a:schemeClr val="bg1"/>
            </a:solidFill>
          </a:ln>
        </p:spPr>
      </p:pic>
      <p:pic>
        <p:nvPicPr>
          <p:cNvPr id="50" name="Imag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3098" y="1653933"/>
            <a:ext cx="621935" cy="621935"/>
          </a:xfrm>
          <a:prstGeom prst="ellipse">
            <a:avLst/>
          </a:prstGeom>
          <a:ln w="28575">
            <a:solidFill>
              <a:schemeClr val="bg1"/>
            </a:solidFill>
          </a:ln>
        </p:spPr>
      </p:pic>
      <p:pic>
        <p:nvPicPr>
          <p:cNvPr id="51" name="Imag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6164" y="3986325"/>
            <a:ext cx="621935" cy="621935"/>
          </a:xfrm>
          <a:prstGeom prst="ellipse">
            <a:avLst/>
          </a:prstGeom>
          <a:ln w="28575">
            <a:solidFill>
              <a:schemeClr val="bg1"/>
            </a:solidFill>
          </a:ln>
        </p:spPr>
      </p:pic>
      <p:pic>
        <p:nvPicPr>
          <p:cNvPr id="52" name="Imag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46164" y="1653933"/>
            <a:ext cx="621935" cy="621935"/>
          </a:xfrm>
          <a:prstGeom prst="ellipse">
            <a:avLst/>
          </a:prstGeom>
          <a:ln w="28575">
            <a:solidFill>
              <a:schemeClr val="bg1"/>
            </a:solidFill>
          </a:ln>
        </p:spPr>
      </p:pic>
      <p:pic>
        <p:nvPicPr>
          <p:cNvPr id="55" name="Imag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84028" y="3986325"/>
            <a:ext cx="621935" cy="621935"/>
          </a:xfrm>
          <a:prstGeom prst="ellipse">
            <a:avLst/>
          </a:prstGeom>
          <a:ln w="28575">
            <a:solidFill>
              <a:schemeClr val="bg1"/>
            </a:solidFill>
          </a:ln>
        </p:spPr>
      </p:pic>
      <p:pic>
        <p:nvPicPr>
          <p:cNvPr id="56" name="Image 5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1119" y="3986325"/>
            <a:ext cx="621935" cy="621935"/>
          </a:xfrm>
          <a:prstGeom prst="ellipse">
            <a:avLst/>
          </a:prstGeom>
          <a:ln w="28575">
            <a:solidFill>
              <a:schemeClr val="bg1"/>
            </a:solidFill>
          </a:ln>
        </p:spPr>
      </p:pic>
      <p:pic>
        <p:nvPicPr>
          <p:cNvPr id="57" name="Image 5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42480" y="3986551"/>
            <a:ext cx="621524" cy="621524"/>
          </a:xfrm>
          <a:prstGeom prst="ellipse">
            <a:avLst/>
          </a:prstGeom>
          <a:ln w="28575">
            <a:solidFill>
              <a:schemeClr val="bg1"/>
            </a:solidFill>
          </a:ln>
        </p:spPr>
      </p:pic>
      <p:pic>
        <p:nvPicPr>
          <p:cNvPr id="60" name="Image 5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46164" y="2392675"/>
            <a:ext cx="621935" cy="621935"/>
          </a:xfrm>
          <a:prstGeom prst="ellipse">
            <a:avLst/>
          </a:prstGeom>
          <a:ln w="28575">
            <a:solidFill>
              <a:schemeClr val="bg1"/>
            </a:solidFill>
          </a:ln>
        </p:spPr>
      </p:pic>
      <p:pic>
        <p:nvPicPr>
          <p:cNvPr id="61" name="Image 6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95411" y="3966873"/>
            <a:ext cx="657309" cy="657309"/>
          </a:xfrm>
          <a:prstGeom prst="ellipse">
            <a:avLst/>
          </a:prstGeom>
          <a:ln w="28575">
            <a:solidFill>
              <a:schemeClr val="bg1"/>
            </a:solidFill>
          </a:ln>
        </p:spPr>
      </p:pic>
      <p:pic>
        <p:nvPicPr>
          <p:cNvPr id="62" name="Image 6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46164" y="4712065"/>
            <a:ext cx="621935" cy="621935"/>
          </a:xfrm>
          <a:prstGeom prst="ellipse">
            <a:avLst/>
          </a:prstGeom>
          <a:ln w="28575">
            <a:solidFill>
              <a:schemeClr val="bg1"/>
            </a:solidFill>
          </a:ln>
        </p:spPr>
      </p:pic>
      <p:pic>
        <p:nvPicPr>
          <p:cNvPr id="65" name="Image 6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93050" y="3178966"/>
            <a:ext cx="662031" cy="662031"/>
          </a:xfrm>
          <a:prstGeom prst="ellipse">
            <a:avLst/>
          </a:prstGeom>
          <a:ln w="28575">
            <a:solidFill>
              <a:schemeClr val="bg1"/>
            </a:solidFill>
          </a:ln>
        </p:spPr>
      </p:pic>
      <p:pic>
        <p:nvPicPr>
          <p:cNvPr id="67" name="Image 6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07421" y="2384716"/>
            <a:ext cx="633288" cy="636409"/>
          </a:xfrm>
          <a:prstGeom prst="ellipse">
            <a:avLst/>
          </a:prstGeom>
          <a:ln w="28575">
            <a:solidFill>
              <a:schemeClr val="bg1"/>
            </a:solidFill>
          </a:ln>
        </p:spPr>
      </p:pic>
      <p:sp>
        <p:nvSpPr>
          <p:cNvPr id="68" name="Rectangle 67"/>
          <p:cNvSpPr/>
          <p:nvPr/>
        </p:nvSpPr>
        <p:spPr>
          <a:xfrm>
            <a:off x="8152137" y="1104486"/>
            <a:ext cx="979947" cy="400110"/>
          </a:xfrm>
          <a:prstGeom prst="rect">
            <a:avLst/>
          </a:prstGeom>
        </p:spPr>
        <p:txBody>
          <a:bodyPr wrap="square" anchor="ctr">
            <a:spAutoFit/>
          </a:bodyPr>
          <a:lstStyle/>
          <a:p>
            <a:pPr algn="ctr"/>
            <a:r>
              <a:rPr lang="fr-FR" b="1">
                <a:solidFill>
                  <a:srgbClr val="FF6700"/>
                </a:solidFill>
                <a:effectLst>
                  <a:outerShdw blurRad="38100" dist="38100" dir="2700000" algn="tl">
                    <a:srgbClr val="000000">
                      <a:alpha val="43137"/>
                    </a:srgbClr>
                  </a:outerShdw>
                </a:effectLst>
                <a:latin typeface="+mn-lt"/>
              </a:rPr>
              <a:t>IPNO</a:t>
            </a:r>
            <a:endParaRPr lang="fr-FR" b="1" dirty="0">
              <a:solidFill>
                <a:srgbClr val="FF6700"/>
              </a:solidFill>
              <a:effectLst>
                <a:outerShdw blurRad="38100" dist="38100" dir="2700000" algn="tl">
                  <a:srgbClr val="000000">
                    <a:alpha val="43137"/>
                  </a:srgbClr>
                </a:outerShdw>
              </a:effectLst>
              <a:latin typeface="+mn-lt"/>
            </a:endParaRPr>
          </a:p>
        </p:txBody>
      </p:sp>
      <p:sp>
        <p:nvSpPr>
          <p:cNvPr id="69" name="Rectangle 68"/>
          <p:cNvSpPr/>
          <p:nvPr/>
        </p:nvSpPr>
        <p:spPr>
          <a:xfrm>
            <a:off x="3530268" y="1104486"/>
            <a:ext cx="747955" cy="400110"/>
          </a:xfrm>
          <a:prstGeom prst="rect">
            <a:avLst/>
          </a:prstGeom>
        </p:spPr>
        <p:txBody>
          <a:bodyPr wrap="square" anchor="ctr">
            <a:spAutoFit/>
          </a:bodyPr>
          <a:lstStyle/>
          <a:p>
            <a:pPr algn="ctr"/>
            <a:r>
              <a:rPr lang="fr-FR" b="1" dirty="0" smtClean="0">
                <a:solidFill>
                  <a:srgbClr val="FF6700"/>
                </a:solidFill>
                <a:effectLst>
                  <a:outerShdw blurRad="38100" dist="38100" dir="2700000" algn="tl">
                    <a:srgbClr val="000000">
                      <a:alpha val="43137"/>
                    </a:srgbClr>
                  </a:outerShdw>
                </a:effectLst>
                <a:latin typeface="+mn-lt"/>
              </a:rPr>
              <a:t>LAL</a:t>
            </a:r>
            <a:endParaRPr lang="fr-FR" b="1" dirty="0">
              <a:solidFill>
                <a:srgbClr val="FF6700"/>
              </a:solidFill>
              <a:effectLst>
                <a:outerShdw blurRad="38100" dist="38100" dir="2700000" algn="tl">
                  <a:srgbClr val="000000">
                    <a:alpha val="43137"/>
                  </a:srgbClr>
                </a:outerShdw>
              </a:effectLst>
              <a:latin typeface="+mn-lt"/>
            </a:endParaRPr>
          </a:p>
        </p:txBody>
      </p:sp>
      <p:pic>
        <p:nvPicPr>
          <p:cNvPr id="31" name="Image 30"/>
          <p:cNvPicPr>
            <a:picLocks noChangeAspect="1"/>
          </p:cNvPicPr>
          <p:nvPr/>
        </p:nvPicPr>
        <p:blipFill>
          <a:blip r:embed="rId20"/>
          <a:stretch>
            <a:fillRect/>
          </a:stretch>
        </p:blipFill>
        <p:spPr>
          <a:xfrm>
            <a:off x="9984028" y="1647791"/>
            <a:ext cx="621935" cy="633104"/>
          </a:xfrm>
          <a:prstGeom prst="ellipse">
            <a:avLst/>
          </a:prstGeom>
          <a:ln w="28575">
            <a:solidFill>
              <a:schemeClr val="bg1"/>
            </a:solidFill>
          </a:ln>
        </p:spPr>
      </p:pic>
      <p:pic>
        <p:nvPicPr>
          <p:cNvPr id="32" name="Image 31"/>
          <p:cNvPicPr>
            <a:picLocks noChangeAspect="1"/>
          </p:cNvPicPr>
          <p:nvPr/>
        </p:nvPicPr>
        <p:blipFill rotWithShape="1">
          <a:blip r:embed="rId21"/>
          <a:srcRect l="7074" t="594" r="19488" b="31767"/>
          <a:stretch/>
        </p:blipFill>
        <p:spPr>
          <a:xfrm>
            <a:off x="9221641" y="3174044"/>
            <a:ext cx="670981" cy="670981"/>
          </a:xfrm>
          <a:prstGeom prst="ellipse">
            <a:avLst/>
          </a:prstGeom>
          <a:ln w="28575">
            <a:solidFill>
              <a:schemeClr val="bg1"/>
            </a:solidFill>
          </a:ln>
        </p:spPr>
      </p:pic>
      <p:pic>
        <p:nvPicPr>
          <p:cNvPr id="33" name="Image 32"/>
          <p:cNvPicPr>
            <a:picLocks noChangeAspect="1"/>
          </p:cNvPicPr>
          <p:nvPr/>
        </p:nvPicPr>
        <p:blipFill rotWithShape="1">
          <a:blip r:embed="rId22"/>
          <a:srcRect l="3094" t="-2731" r="15348" b="35158"/>
          <a:stretch/>
        </p:blipFill>
        <p:spPr>
          <a:xfrm>
            <a:off x="9958603" y="3173054"/>
            <a:ext cx="672784" cy="672784"/>
          </a:xfrm>
          <a:prstGeom prst="ellipse">
            <a:avLst/>
          </a:prstGeom>
          <a:ln w="28575">
            <a:solidFill>
              <a:schemeClr val="bg1"/>
            </a:solidFill>
          </a:ln>
        </p:spPr>
      </p:pic>
      <p:pic>
        <p:nvPicPr>
          <p:cNvPr id="34" name="Image 3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71119" y="2392675"/>
            <a:ext cx="621935" cy="621935"/>
          </a:xfrm>
          <a:prstGeom prst="ellipse">
            <a:avLst/>
          </a:prstGeom>
          <a:ln w="28575">
            <a:solidFill>
              <a:schemeClr val="bg1"/>
            </a:solidFill>
          </a:ln>
        </p:spPr>
      </p:pic>
      <p:pic>
        <p:nvPicPr>
          <p:cNvPr id="35" name="Image 34"/>
          <p:cNvPicPr>
            <a:picLocks noChangeAspect="1"/>
          </p:cNvPicPr>
          <p:nvPr/>
        </p:nvPicPr>
        <p:blipFill rotWithShape="1">
          <a:blip r:embed="rId24" cstate="print">
            <a:extLst>
              <a:ext uri="{28A0092B-C50C-407E-A947-70E740481C1C}">
                <a14:useLocalDpi xmlns:a14="http://schemas.microsoft.com/office/drawing/2010/main" val="0"/>
              </a:ext>
            </a:extLst>
          </a:blip>
          <a:srcRect l="26825" t="3714" r="22338" b="45449"/>
          <a:stretch/>
        </p:blipFill>
        <p:spPr>
          <a:xfrm>
            <a:off x="9984028" y="4712065"/>
            <a:ext cx="621935" cy="621935"/>
          </a:xfrm>
          <a:prstGeom prst="ellipse">
            <a:avLst/>
          </a:prstGeom>
          <a:ln w="28575">
            <a:solidFill>
              <a:schemeClr val="bg1"/>
            </a:solidFill>
          </a:ln>
        </p:spPr>
      </p:pic>
      <p:pic>
        <p:nvPicPr>
          <p:cNvPr id="36" name="Imag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01440" y="2392675"/>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7" name="Imag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80218" y="1653933"/>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8" name="Image 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980218" y="4712065"/>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9" name="Image 8"/>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701440" y="3986325"/>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 name="Image 7"/>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980218" y="3201014"/>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3" name="Image 14"/>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701440" y="3166305"/>
            <a:ext cx="621935" cy="685054"/>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4" name="Image 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265447" y="1653933"/>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8" name="Image 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65447" y="2392675"/>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9" name="Image 1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rot="329577">
            <a:off x="2564927" y="3198186"/>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3" name="Image 1"/>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639442" y="3929260"/>
            <a:ext cx="1233661" cy="731476"/>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4" name="Image 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564927" y="1653933"/>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6" name="Image 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564927" y="2392675"/>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0" name="Image 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980218" y="3986325"/>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1" name="Image 12"/>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701440" y="1653933"/>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2" name="Image 10"/>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265447" y="3201014"/>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3" name="Image 5"/>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980218" y="2392675"/>
            <a:ext cx="621935" cy="621935"/>
          </a:xfrm>
          <a:prstGeom prst="ellipse">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4" name="Image 73"/>
          <p:cNvPicPr>
            <a:picLocks noChangeAspect="1"/>
          </p:cNvPicPr>
          <p:nvPr/>
        </p:nvPicPr>
        <p:blipFill rotWithShape="1">
          <a:blip r:embed="rId41">
            <a:extLst>
              <a:ext uri="{28A0092B-C50C-407E-A947-70E740481C1C}">
                <a14:useLocalDpi xmlns:a14="http://schemas.microsoft.com/office/drawing/2010/main" val="0"/>
              </a:ext>
            </a:extLst>
          </a:blip>
          <a:srcRect l="6965" t="18643" r="78155" b="59371"/>
          <a:stretch/>
        </p:blipFill>
        <p:spPr>
          <a:xfrm>
            <a:off x="8465031" y="4705370"/>
            <a:ext cx="634111" cy="634111"/>
          </a:xfrm>
          <a:prstGeom prst="ellipse">
            <a:avLst/>
          </a:prstGeom>
          <a:ln w="28575">
            <a:solidFill>
              <a:schemeClr val="bg1"/>
            </a:solidFill>
          </a:ln>
        </p:spPr>
      </p:pic>
      <p:pic>
        <p:nvPicPr>
          <p:cNvPr id="75" name="Image 74"/>
          <p:cNvPicPr>
            <a:picLocks noChangeAspect="1"/>
          </p:cNvPicPr>
          <p:nvPr/>
        </p:nvPicPr>
        <p:blipFill rotWithShape="1">
          <a:blip r:embed="rId42">
            <a:extLst>
              <a:ext uri="{28A0092B-C50C-407E-A947-70E740481C1C}">
                <a14:useLocalDpi xmlns:a14="http://schemas.microsoft.com/office/drawing/2010/main" val="0"/>
              </a:ext>
            </a:extLst>
          </a:blip>
          <a:srcRect l="84130" t="12137" r="43" b="66746"/>
          <a:stretch/>
        </p:blipFill>
        <p:spPr>
          <a:xfrm>
            <a:off x="7725129" y="4693208"/>
            <a:ext cx="656227" cy="656227"/>
          </a:xfrm>
          <a:prstGeom prst="ellipse">
            <a:avLst/>
          </a:prstGeom>
          <a:ln w="28575">
            <a:solidFill>
              <a:schemeClr val="bg1"/>
            </a:solidFill>
          </a:ln>
        </p:spPr>
      </p:pic>
      <p:pic>
        <p:nvPicPr>
          <p:cNvPr id="76" name="Image 75"/>
          <p:cNvPicPr>
            <a:picLocks noChangeAspect="1"/>
          </p:cNvPicPr>
          <p:nvPr/>
        </p:nvPicPr>
        <p:blipFill rotWithShape="1">
          <a:blip r:embed="rId43" cstate="print">
            <a:extLst>
              <a:ext uri="{28A0092B-C50C-407E-A947-70E740481C1C}">
                <a14:useLocalDpi xmlns:a14="http://schemas.microsoft.com/office/drawing/2010/main" val="0"/>
              </a:ext>
            </a:extLst>
          </a:blip>
          <a:srcRect l="26514" t="46738" r="60588" b="33681"/>
          <a:stretch/>
        </p:blipFill>
        <p:spPr>
          <a:xfrm>
            <a:off x="6153753" y="2374170"/>
            <a:ext cx="655587" cy="655587"/>
          </a:xfrm>
          <a:prstGeom prst="ellipse">
            <a:avLst/>
          </a:prstGeom>
          <a:noFill/>
          <a:ln w="28575">
            <a:solidFill>
              <a:schemeClr val="bg1"/>
            </a:solidFill>
          </a:ln>
        </p:spPr>
      </p:pic>
      <p:pic>
        <p:nvPicPr>
          <p:cNvPr id="77" name="Image 76"/>
          <p:cNvPicPr>
            <a:picLocks noChangeAspect="1"/>
          </p:cNvPicPr>
          <p:nvPr/>
        </p:nvPicPr>
        <p:blipFill rotWithShape="1">
          <a:blip r:embed="rId44" cstate="print">
            <a:extLst>
              <a:ext uri="{28A0092B-C50C-407E-A947-70E740481C1C}">
                <a14:useLocalDpi xmlns:a14="http://schemas.microsoft.com/office/drawing/2010/main" val="0"/>
              </a:ext>
            </a:extLst>
          </a:blip>
          <a:srcRect l="1050" t="26797" r="77995" b="58519"/>
          <a:stretch/>
        </p:blipFill>
        <p:spPr>
          <a:xfrm>
            <a:off x="5421090" y="2371086"/>
            <a:ext cx="661195" cy="661195"/>
          </a:xfrm>
          <a:prstGeom prst="ellipse">
            <a:avLst/>
          </a:prstGeom>
          <a:ln w="28575">
            <a:solidFill>
              <a:schemeClr val="bg1"/>
            </a:solidFill>
          </a:ln>
        </p:spPr>
      </p:pic>
      <p:pic>
        <p:nvPicPr>
          <p:cNvPr id="78" name="Image 77"/>
          <p:cNvPicPr>
            <a:picLocks noChangeAspect="1"/>
          </p:cNvPicPr>
          <p:nvPr/>
        </p:nvPicPr>
        <p:blipFill rotWithShape="1">
          <a:blip r:embed="rId44" cstate="print">
            <a:extLst>
              <a:ext uri="{28A0092B-C50C-407E-A947-70E740481C1C}">
                <a14:useLocalDpi xmlns:a14="http://schemas.microsoft.com/office/drawing/2010/main" val="0"/>
              </a:ext>
            </a:extLst>
          </a:blip>
          <a:srcRect l="81164" t="26956" r="822" b="60657"/>
          <a:stretch/>
        </p:blipFill>
        <p:spPr>
          <a:xfrm>
            <a:off x="5760075" y="1644937"/>
            <a:ext cx="650536" cy="638294"/>
          </a:xfrm>
          <a:prstGeom prst="ellipse">
            <a:avLst/>
          </a:prstGeom>
          <a:ln w="28575">
            <a:solidFill>
              <a:schemeClr val="bg1"/>
            </a:solidFill>
          </a:ln>
        </p:spPr>
      </p:pic>
      <p:sp>
        <p:nvSpPr>
          <p:cNvPr id="3" name="ZoneTexte 2"/>
          <p:cNvSpPr txBox="1"/>
          <p:nvPr/>
        </p:nvSpPr>
        <p:spPr>
          <a:xfrm>
            <a:off x="5445847" y="1122638"/>
            <a:ext cx="1282823" cy="400110"/>
          </a:xfrm>
          <a:prstGeom prst="rect">
            <a:avLst/>
          </a:prstGeom>
          <a:noFill/>
        </p:spPr>
        <p:txBody>
          <a:bodyPr wrap="square" rtlCol="0">
            <a:spAutoFit/>
          </a:bodyPr>
          <a:lstStyle/>
          <a:p>
            <a:pPr algn="ctr"/>
            <a:r>
              <a:rPr lang="fr-FR" b="1" dirty="0">
                <a:solidFill>
                  <a:srgbClr val="FF6700"/>
                </a:solidFill>
                <a:effectLst>
                  <a:outerShdw blurRad="38100" dist="38100" dir="2700000" algn="tl">
                    <a:srgbClr val="000000">
                      <a:alpha val="43137"/>
                    </a:srgbClr>
                  </a:outerShdw>
                </a:effectLst>
                <a:latin typeface="+mn-lt"/>
              </a:rPr>
              <a:t>CSNSM</a:t>
            </a:r>
          </a:p>
        </p:txBody>
      </p:sp>
      <p:pic>
        <p:nvPicPr>
          <p:cNvPr id="79" name="Image 78"/>
          <p:cNvPicPr>
            <a:picLocks noChangeAspect="1"/>
          </p:cNvPicPr>
          <p:nvPr/>
        </p:nvPicPr>
        <p:blipFill rotWithShape="1">
          <a:blip r:embed="rId45" cstate="print">
            <a:extLst>
              <a:ext uri="{28A0092B-C50C-407E-A947-70E740481C1C}">
                <a14:useLocalDpi xmlns:a14="http://schemas.microsoft.com/office/drawing/2010/main" val="0"/>
              </a:ext>
            </a:extLst>
          </a:blip>
          <a:srcRect l="28326" t="33651" r="57309" b="51080"/>
          <a:stretch/>
        </p:blipFill>
        <p:spPr>
          <a:xfrm>
            <a:off x="5424376" y="3968350"/>
            <a:ext cx="654623" cy="654623"/>
          </a:xfrm>
          <a:prstGeom prst="ellipse">
            <a:avLst/>
          </a:prstGeom>
          <a:noFill/>
          <a:ln w="28575">
            <a:solidFill>
              <a:schemeClr val="bg1"/>
            </a:solidFill>
          </a:ln>
        </p:spPr>
      </p:pic>
      <p:pic>
        <p:nvPicPr>
          <p:cNvPr id="80" name="Image 79"/>
          <p:cNvPicPr>
            <a:picLocks noChangeAspect="1"/>
          </p:cNvPicPr>
          <p:nvPr/>
        </p:nvPicPr>
        <p:blipFill rotWithShape="1">
          <a:blip r:embed="rId46" cstate="print">
            <a:extLst>
              <a:ext uri="{28A0092B-C50C-407E-A947-70E740481C1C}">
                <a14:useLocalDpi xmlns:a14="http://schemas.microsoft.com/office/drawing/2010/main" val="0"/>
              </a:ext>
            </a:extLst>
          </a:blip>
          <a:srcRect l="66113" t="18281" r="9434" b="49263"/>
          <a:stretch/>
        </p:blipFill>
        <p:spPr>
          <a:xfrm>
            <a:off x="6150930" y="3179404"/>
            <a:ext cx="661233" cy="661233"/>
          </a:xfrm>
          <a:prstGeom prst="ellipse">
            <a:avLst/>
          </a:prstGeom>
          <a:ln w="28575">
            <a:solidFill>
              <a:schemeClr val="bg1"/>
            </a:solidFill>
          </a:ln>
        </p:spPr>
      </p:pic>
      <p:pic>
        <p:nvPicPr>
          <p:cNvPr id="81" name="Image 80"/>
          <p:cNvPicPr>
            <a:picLocks noChangeAspect="1"/>
          </p:cNvPicPr>
          <p:nvPr/>
        </p:nvPicPr>
        <p:blipFill rotWithShape="1">
          <a:blip r:embed="rId47" cstate="print">
            <a:extLst>
              <a:ext uri="{28A0092B-C50C-407E-A947-70E740481C1C}">
                <a14:useLocalDpi xmlns:a14="http://schemas.microsoft.com/office/drawing/2010/main" val="0"/>
              </a:ext>
            </a:extLst>
          </a:blip>
          <a:srcRect l="28726" t="40008" r="52622" b="35217"/>
          <a:stretch/>
        </p:blipFill>
        <p:spPr>
          <a:xfrm>
            <a:off x="6147590" y="3961042"/>
            <a:ext cx="667913" cy="667913"/>
          </a:xfrm>
          <a:prstGeom prst="ellipse">
            <a:avLst/>
          </a:prstGeom>
          <a:noFill/>
          <a:ln w="28575">
            <a:solidFill>
              <a:schemeClr val="bg1"/>
            </a:solidFill>
          </a:ln>
        </p:spPr>
      </p:pic>
      <p:pic>
        <p:nvPicPr>
          <p:cNvPr id="82" name="Image 81"/>
          <p:cNvPicPr>
            <a:picLocks noChangeAspect="1"/>
          </p:cNvPicPr>
          <p:nvPr/>
        </p:nvPicPr>
        <p:blipFill rotWithShape="1">
          <a:blip r:embed="rId47" cstate="print">
            <a:extLst>
              <a:ext uri="{28A0092B-C50C-407E-A947-70E740481C1C}">
                <a14:useLocalDpi xmlns:a14="http://schemas.microsoft.com/office/drawing/2010/main" val="0"/>
              </a:ext>
            </a:extLst>
          </a:blip>
          <a:srcRect l="71895" t="37099" r="4670" b="31775"/>
          <a:stretch/>
        </p:blipFill>
        <p:spPr>
          <a:xfrm rot="481198">
            <a:off x="5418419" y="3172174"/>
            <a:ext cx="666536" cy="666536"/>
          </a:xfrm>
          <a:prstGeom prst="ellipse">
            <a:avLst/>
          </a:prstGeom>
          <a:ln w="28575">
            <a:solidFill>
              <a:schemeClr val="bg1"/>
            </a:solidFill>
          </a:ln>
        </p:spPr>
      </p:pic>
    </p:spTree>
    <p:extLst>
      <p:ext uri="{BB962C8B-B14F-4D97-AF65-F5344CB8AC3E}">
        <p14:creationId xmlns:p14="http://schemas.microsoft.com/office/powerpoint/2010/main" val="3343019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12</a:t>
            </a:fld>
            <a:endParaRPr lang="fr-FR" dirty="0"/>
          </a:p>
        </p:txBody>
      </p:sp>
      <p:sp>
        <p:nvSpPr>
          <p:cNvPr id="3" name="Espace réservé du texte 2"/>
          <p:cNvSpPr>
            <a:spLocks noGrp="1"/>
          </p:cNvSpPr>
          <p:nvPr>
            <p:ph sz="half" idx="2"/>
          </p:nvPr>
        </p:nvSpPr>
        <p:spPr>
          <a:xfrm>
            <a:off x="273820" y="1301553"/>
            <a:ext cx="10308112" cy="533030"/>
          </a:xfrm>
        </p:spPr>
        <p:txBody>
          <a:bodyPr>
            <a:normAutofit/>
          </a:bodyPr>
          <a:lstStyle/>
          <a:p>
            <a:pPr marL="0" indent="0" algn="ctr">
              <a:buNone/>
            </a:pPr>
            <a:r>
              <a:rPr lang="fr-FR" sz="1600" dirty="0">
                <a:solidFill>
                  <a:schemeClr val="accent1">
                    <a:lumMod val="50000"/>
                  </a:schemeClr>
                </a:solidFill>
              </a:rPr>
              <a:t>Illustration  par les réalisations </a:t>
            </a:r>
            <a:r>
              <a:rPr lang="fr-FR" sz="1600" dirty="0" smtClean="0">
                <a:solidFill>
                  <a:schemeClr val="accent1">
                    <a:lumMod val="50000"/>
                  </a:schemeClr>
                </a:solidFill>
              </a:rPr>
              <a:t>techniques et découvertes scientifiques  </a:t>
            </a:r>
            <a:r>
              <a:rPr lang="fr-FR" sz="1600" dirty="0">
                <a:solidFill>
                  <a:schemeClr val="accent1">
                    <a:lumMod val="50000"/>
                  </a:schemeClr>
                </a:solidFill>
              </a:rPr>
              <a:t>des labos d’ </a:t>
            </a:r>
            <a:r>
              <a:rPr lang="fr-FR" sz="1600" dirty="0" smtClean="0">
                <a:solidFill>
                  <a:schemeClr val="accent1">
                    <a:lumMod val="50000"/>
                  </a:schemeClr>
                </a:solidFill>
              </a:rPr>
              <a:t>Orsay qui </a:t>
            </a:r>
            <a:r>
              <a:rPr lang="fr-FR" sz="1600" dirty="0">
                <a:solidFill>
                  <a:schemeClr val="accent1">
                    <a:lumMod val="50000"/>
                  </a:schemeClr>
                </a:solidFill>
              </a:rPr>
              <a:t>ont  largement </a:t>
            </a:r>
            <a:r>
              <a:rPr lang="fr-FR" sz="1600" dirty="0" smtClean="0">
                <a:solidFill>
                  <a:schemeClr val="accent1">
                    <a:lumMod val="50000"/>
                  </a:schemeClr>
                </a:solidFill>
              </a:rPr>
              <a:t>contribué </a:t>
            </a:r>
            <a:r>
              <a:rPr lang="fr-FR" sz="1600" dirty="0">
                <a:solidFill>
                  <a:schemeClr val="accent1">
                    <a:lumMod val="50000"/>
                  </a:schemeClr>
                </a:solidFill>
              </a:rPr>
              <a:t>à </a:t>
            </a:r>
            <a:r>
              <a:rPr lang="fr-FR" sz="1600" dirty="0" smtClean="0">
                <a:solidFill>
                  <a:schemeClr val="accent1">
                    <a:lumMod val="50000"/>
                  </a:schemeClr>
                </a:solidFill>
              </a:rPr>
              <a:t>l’image de marque l’Institut national  </a:t>
            </a:r>
            <a:r>
              <a:rPr lang="fr-FR" sz="1600" dirty="0">
                <a:solidFill>
                  <a:schemeClr val="accent1">
                    <a:lumMod val="50000"/>
                  </a:schemeClr>
                </a:solidFill>
              </a:rPr>
              <a:t>et </a:t>
            </a:r>
            <a:r>
              <a:rPr lang="fr-FR" sz="1600" dirty="0" smtClean="0">
                <a:solidFill>
                  <a:schemeClr val="accent1">
                    <a:lumMod val="50000"/>
                  </a:schemeClr>
                </a:solidFill>
              </a:rPr>
              <a:t>à </a:t>
            </a:r>
            <a:r>
              <a:rPr lang="fr-FR" sz="1600" dirty="0">
                <a:solidFill>
                  <a:schemeClr val="accent1">
                    <a:lumMod val="50000"/>
                  </a:schemeClr>
                </a:solidFill>
              </a:rPr>
              <a:t>son poids dans la communauté </a:t>
            </a:r>
            <a:r>
              <a:rPr lang="fr-FR" sz="1600" dirty="0" smtClean="0">
                <a:solidFill>
                  <a:schemeClr val="accent1">
                    <a:lumMod val="50000"/>
                  </a:schemeClr>
                </a:solidFill>
              </a:rPr>
              <a:t>internationale</a:t>
            </a:r>
            <a:endParaRPr lang="fr-FR" sz="1600" dirty="0">
              <a:solidFill>
                <a:schemeClr val="accent1">
                  <a:lumMod val="50000"/>
                </a:schemeClr>
              </a:solidFill>
            </a:endParaRPr>
          </a:p>
        </p:txBody>
      </p:sp>
      <p:grpSp>
        <p:nvGrpSpPr>
          <p:cNvPr id="63" name="Groupe 62"/>
          <p:cNvGrpSpPr/>
          <p:nvPr/>
        </p:nvGrpSpPr>
        <p:grpSpPr>
          <a:xfrm>
            <a:off x="5798273" y="1981407"/>
            <a:ext cx="1886368" cy="1573335"/>
            <a:chOff x="5284165" y="2263731"/>
            <a:chExt cx="1886368" cy="1573335"/>
          </a:xfrm>
        </p:grpSpPr>
        <p:grpSp>
          <p:nvGrpSpPr>
            <p:cNvPr id="62" name="Groupe 61"/>
            <p:cNvGrpSpPr/>
            <p:nvPr/>
          </p:nvGrpSpPr>
          <p:grpSpPr>
            <a:xfrm>
              <a:off x="5284165" y="2547460"/>
              <a:ext cx="1886368" cy="1289606"/>
              <a:chOff x="5660770" y="2591891"/>
              <a:chExt cx="1886368" cy="1289606"/>
            </a:xfrm>
          </p:grpSpPr>
          <p:pic>
            <p:nvPicPr>
              <p:cNvPr id="2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770" y="2591891"/>
                <a:ext cx="1886368" cy="12896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8" name="Text Box 28"/>
              <p:cNvSpPr txBox="1">
                <a:spLocks noChangeArrowheads="1"/>
              </p:cNvSpPr>
              <p:nvPr/>
            </p:nvSpPr>
            <p:spPr bwMode="auto">
              <a:xfrm>
                <a:off x="6352479" y="2699027"/>
                <a:ext cx="185105" cy="33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defTabSz="807964" eaLnBrk="1" hangingPunct="1"/>
                <a:endParaRPr lang="fr-FR" altLang="fr-FR" sz="1590">
                  <a:cs typeface="Arial" panose="020B0604020202020204" pitchFamily="34" charset="0"/>
                  <a:sym typeface="Arial" panose="020B0604020202020204" pitchFamily="34" charset="0"/>
                </a:endParaRPr>
              </a:p>
            </p:txBody>
          </p:sp>
          <p:sp>
            <p:nvSpPr>
              <p:cNvPr id="34" name="Text Box 34"/>
              <p:cNvSpPr txBox="1">
                <a:spLocks noChangeArrowheads="1"/>
              </p:cNvSpPr>
              <p:nvPr/>
            </p:nvSpPr>
            <p:spPr bwMode="auto">
              <a:xfrm rot="1378397">
                <a:off x="6031419" y="2811890"/>
                <a:ext cx="1115502" cy="36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defTabSz="807964" eaLnBrk="1" hangingPunct="1"/>
                <a:r>
                  <a:rPr lang="de-DE" altLang="fr-FR" sz="884" b="1" dirty="0" err="1">
                    <a:solidFill>
                      <a:schemeClr val="bg1"/>
                    </a:solidFill>
                    <a:cs typeface="Arial" panose="020B0604020202020204" pitchFamily="34" charset="0"/>
                    <a:sym typeface="Arial" panose="020B0604020202020204" pitchFamily="34" charset="0"/>
                  </a:rPr>
                  <a:t>Deconfinement</a:t>
                </a:r>
                <a:r>
                  <a:rPr lang="de-DE" altLang="fr-FR" sz="884" b="1" dirty="0">
                    <a:solidFill>
                      <a:schemeClr val="bg1"/>
                    </a:solidFill>
                    <a:cs typeface="Arial" panose="020B0604020202020204" pitchFamily="34" charset="0"/>
                    <a:sym typeface="Arial" panose="020B0604020202020204" pitchFamily="34" charset="0"/>
                  </a:rPr>
                  <a:t> &amp;</a:t>
                </a:r>
              </a:p>
              <a:p>
                <a:pPr defTabSz="807964" eaLnBrk="1" hangingPunct="1"/>
                <a:r>
                  <a:rPr lang="de-DE" altLang="fr-FR" sz="884" b="1" dirty="0" err="1">
                    <a:solidFill>
                      <a:schemeClr val="bg1"/>
                    </a:solidFill>
                    <a:cs typeface="Arial" panose="020B0604020202020204" pitchFamily="34" charset="0"/>
                    <a:sym typeface="Arial" panose="020B0604020202020204" pitchFamily="34" charset="0"/>
                  </a:rPr>
                  <a:t>chiral</a:t>
                </a:r>
                <a:r>
                  <a:rPr lang="de-DE" altLang="fr-FR" sz="884" b="1" dirty="0">
                    <a:solidFill>
                      <a:schemeClr val="bg1"/>
                    </a:solidFill>
                    <a:cs typeface="Arial" panose="020B0604020202020204" pitchFamily="34" charset="0"/>
                    <a:sym typeface="Arial" panose="020B0604020202020204" pitchFamily="34" charset="0"/>
                  </a:rPr>
                  <a:t> </a:t>
                </a:r>
                <a:r>
                  <a:rPr lang="de-DE" altLang="fr-FR" sz="884" b="1" dirty="0" err="1">
                    <a:solidFill>
                      <a:schemeClr val="bg1"/>
                    </a:solidFill>
                    <a:cs typeface="Arial" panose="020B0604020202020204" pitchFamily="34" charset="0"/>
                    <a:sym typeface="Arial" panose="020B0604020202020204" pitchFamily="34" charset="0"/>
                  </a:rPr>
                  <a:t>transition</a:t>
                </a:r>
                <a:endParaRPr lang="de-DE" altLang="fr-FR" sz="884" b="1" dirty="0">
                  <a:solidFill>
                    <a:schemeClr val="bg1"/>
                  </a:solidFill>
                  <a:cs typeface="Arial" panose="020B0604020202020204" pitchFamily="34" charset="0"/>
                  <a:sym typeface="Arial" panose="020B0604020202020204" pitchFamily="34" charset="0"/>
                </a:endParaRPr>
              </a:p>
            </p:txBody>
          </p:sp>
          <p:grpSp>
            <p:nvGrpSpPr>
              <p:cNvPr id="35" name="Group 35"/>
              <p:cNvGrpSpPr>
                <a:grpSpLocks/>
              </p:cNvGrpSpPr>
              <p:nvPr/>
            </p:nvGrpSpPr>
            <p:grpSpPr bwMode="auto">
              <a:xfrm>
                <a:off x="5865360" y="2916276"/>
                <a:ext cx="227728" cy="862052"/>
                <a:chOff x="1890" y="1382"/>
                <a:chExt cx="314" cy="1196"/>
              </a:xfrm>
            </p:grpSpPr>
            <p:sp>
              <p:nvSpPr>
                <p:cNvPr id="40" name="Text Box 36"/>
                <p:cNvSpPr txBox="1">
                  <a:spLocks noChangeArrowheads="1"/>
                </p:cNvSpPr>
                <p:nvPr/>
              </p:nvSpPr>
              <p:spPr bwMode="auto">
                <a:xfrm rot="4798295">
                  <a:off x="1535" y="1913"/>
                  <a:ext cx="988"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defTabSz="807964" eaLnBrk="1" hangingPunct="1"/>
                  <a:r>
                    <a:rPr lang="de-DE" altLang="fr-FR" sz="707" b="1">
                      <a:cs typeface="Arial" panose="020B0604020202020204" pitchFamily="34" charset="0"/>
                      <a:sym typeface="Arial" panose="020B0604020202020204" pitchFamily="34" charset="0"/>
                    </a:rPr>
                    <a:t>RHIC &amp; LHC</a:t>
                  </a:r>
                </a:p>
              </p:txBody>
            </p:sp>
            <p:sp>
              <p:nvSpPr>
                <p:cNvPr id="41" name="Freeform 37"/>
                <p:cNvSpPr>
                  <a:spLocks/>
                </p:cNvSpPr>
                <p:nvPr/>
              </p:nvSpPr>
              <p:spPr bwMode="auto">
                <a:xfrm>
                  <a:off x="2052" y="2168"/>
                  <a:ext cx="152" cy="410"/>
                </a:xfrm>
                <a:custGeom>
                  <a:avLst/>
                  <a:gdLst>
                    <a:gd name="T0" fmla="*/ 0 w 249"/>
                    <a:gd name="T1" fmla="*/ 1 h 784"/>
                    <a:gd name="T2" fmla="*/ 1 w 249"/>
                    <a:gd name="T3" fmla="*/ 1 h 784"/>
                    <a:gd name="T4" fmla="*/ 1 w 249"/>
                    <a:gd name="T5" fmla="*/ 0 h 784"/>
                    <a:gd name="T6" fmla="*/ 0 60000 65536"/>
                    <a:gd name="T7" fmla="*/ 0 60000 65536"/>
                    <a:gd name="T8" fmla="*/ 0 60000 65536"/>
                    <a:gd name="T9" fmla="*/ 0 w 249"/>
                    <a:gd name="T10" fmla="*/ 0 h 784"/>
                    <a:gd name="T11" fmla="*/ 249 w 249"/>
                    <a:gd name="T12" fmla="*/ 784 h 784"/>
                  </a:gdLst>
                  <a:ahLst/>
                  <a:cxnLst>
                    <a:cxn ang="T6">
                      <a:pos x="T0" y="T1"/>
                    </a:cxn>
                    <a:cxn ang="T7">
                      <a:pos x="T2" y="T3"/>
                    </a:cxn>
                    <a:cxn ang="T8">
                      <a:pos x="T4" y="T5"/>
                    </a:cxn>
                  </a:cxnLst>
                  <a:rect l="T9" t="T10" r="T11" b="T12"/>
                  <a:pathLst>
                    <a:path w="249" h="784">
                      <a:moveTo>
                        <a:pt x="0" y="784"/>
                      </a:moveTo>
                      <a:cubicBezTo>
                        <a:pt x="91" y="673"/>
                        <a:pt x="183" y="563"/>
                        <a:pt x="216" y="432"/>
                      </a:cubicBezTo>
                      <a:cubicBezTo>
                        <a:pt x="249" y="301"/>
                        <a:pt x="224" y="150"/>
                        <a:pt x="200" y="0"/>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767"/>
                </a:p>
              </p:txBody>
            </p:sp>
            <p:sp>
              <p:nvSpPr>
                <p:cNvPr id="42" name="Freeform 38"/>
                <p:cNvSpPr>
                  <a:spLocks/>
                </p:cNvSpPr>
                <p:nvPr/>
              </p:nvSpPr>
              <p:spPr bwMode="auto">
                <a:xfrm>
                  <a:off x="2023" y="1382"/>
                  <a:ext cx="59" cy="212"/>
                </a:xfrm>
                <a:custGeom>
                  <a:avLst/>
                  <a:gdLst>
                    <a:gd name="T0" fmla="*/ 1 w 96"/>
                    <a:gd name="T1" fmla="*/ 1 h 344"/>
                    <a:gd name="T2" fmla="*/ 1 w 96"/>
                    <a:gd name="T3" fmla="*/ 1 h 344"/>
                    <a:gd name="T4" fmla="*/ 0 w 96"/>
                    <a:gd name="T5" fmla="*/ 0 h 344"/>
                    <a:gd name="T6" fmla="*/ 0 60000 65536"/>
                    <a:gd name="T7" fmla="*/ 0 60000 65536"/>
                    <a:gd name="T8" fmla="*/ 0 60000 65536"/>
                    <a:gd name="T9" fmla="*/ 0 w 96"/>
                    <a:gd name="T10" fmla="*/ 0 h 344"/>
                    <a:gd name="T11" fmla="*/ 96 w 96"/>
                    <a:gd name="T12" fmla="*/ 344 h 344"/>
                  </a:gdLst>
                  <a:ahLst/>
                  <a:cxnLst>
                    <a:cxn ang="T6">
                      <a:pos x="T0" y="T1"/>
                    </a:cxn>
                    <a:cxn ang="T7">
                      <a:pos x="T2" y="T3"/>
                    </a:cxn>
                    <a:cxn ang="T8">
                      <a:pos x="T4" y="T5"/>
                    </a:cxn>
                  </a:cxnLst>
                  <a:rect l="T9" t="T10" r="T11" b="T12"/>
                  <a:pathLst>
                    <a:path w="96" h="344">
                      <a:moveTo>
                        <a:pt x="96" y="344"/>
                      </a:moveTo>
                      <a:cubicBezTo>
                        <a:pt x="84" y="288"/>
                        <a:pt x="72" y="233"/>
                        <a:pt x="56" y="176"/>
                      </a:cubicBezTo>
                      <a:cubicBezTo>
                        <a:pt x="40" y="119"/>
                        <a:pt x="20" y="59"/>
                        <a:pt x="0" y="0"/>
                      </a:cubicBezTo>
                    </a:path>
                  </a:pathLst>
                </a:custGeom>
                <a:noFill/>
                <a:ln w="28575" cmpd="sng">
                  <a:solidFill>
                    <a:srgbClr val="FF0000"/>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fr-FR" sz="1767"/>
                </a:p>
              </p:txBody>
            </p:sp>
          </p:grpSp>
          <p:grpSp>
            <p:nvGrpSpPr>
              <p:cNvPr id="36" name="Group 39"/>
              <p:cNvGrpSpPr>
                <a:grpSpLocks/>
              </p:cNvGrpSpPr>
              <p:nvPr/>
            </p:nvGrpSpPr>
            <p:grpSpPr bwMode="auto">
              <a:xfrm>
                <a:off x="5998100" y="3317046"/>
                <a:ext cx="993722" cy="491042"/>
                <a:chOff x="2077" y="1938"/>
                <a:chExt cx="1383" cy="682"/>
              </a:xfrm>
            </p:grpSpPr>
            <p:sp>
              <p:nvSpPr>
                <p:cNvPr id="37" name="Text Box 40"/>
                <p:cNvSpPr txBox="1">
                  <a:spLocks noChangeArrowheads="1"/>
                </p:cNvSpPr>
                <p:nvPr/>
              </p:nvSpPr>
              <p:spPr bwMode="auto">
                <a:xfrm rot="19853274">
                  <a:off x="2587" y="2249"/>
                  <a:ext cx="661"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defTabSz="807964" eaLnBrk="1" hangingPunct="1"/>
                  <a:r>
                    <a:rPr lang="de-DE" altLang="fr-FR" sz="972" b="1">
                      <a:cs typeface="Arial" panose="020B0604020202020204" pitchFamily="34" charset="0"/>
                      <a:sym typeface="Arial" panose="020B0604020202020204" pitchFamily="34" charset="0"/>
                    </a:rPr>
                    <a:t>FAIR</a:t>
                  </a:r>
                </a:p>
              </p:txBody>
            </p:sp>
            <p:sp>
              <p:nvSpPr>
                <p:cNvPr id="38" name="Freeform 41"/>
                <p:cNvSpPr>
                  <a:spLocks/>
                </p:cNvSpPr>
                <p:nvPr/>
              </p:nvSpPr>
              <p:spPr bwMode="auto">
                <a:xfrm>
                  <a:off x="2077" y="2420"/>
                  <a:ext cx="568" cy="200"/>
                </a:xfrm>
                <a:custGeom>
                  <a:avLst/>
                  <a:gdLst>
                    <a:gd name="T0" fmla="*/ 0 w 936"/>
                    <a:gd name="T1" fmla="*/ 1 h 325"/>
                    <a:gd name="T2" fmla="*/ 1 w 936"/>
                    <a:gd name="T3" fmla="*/ 1 h 325"/>
                    <a:gd name="T4" fmla="*/ 1 w 936"/>
                    <a:gd name="T5" fmla="*/ 0 h 325"/>
                    <a:gd name="T6" fmla="*/ 0 60000 65536"/>
                    <a:gd name="T7" fmla="*/ 0 60000 65536"/>
                    <a:gd name="T8" fmla="*/ 0 60000 65536"/>
                    <a:gd name="T9" fmla="*/ 0 w 936"/>
                    <a:gd name="T10" fmla="*/ 0 h 325"/>
                    <a:gd name="T11" fmla="*/ 936 w 936"/>
                    <a:gd name="T12" fmla="*/ 325 h 325"/>
                  </a:gdLst>
                  <a:ahLst/>
                  <a:cxnLst>
                    <a:cxn ang="T6">
                      <a:pos x="T0" y="T1"/>
                    </a:cxn>
                    <a:cxn ang="T7">
                      <a:pos x="T2" y="T3"/>
                    </a:cxn>
                    <a:cxn ang="T8">
                      <a:pos x="T4" y="T5"/>
                    </a:cxn>
                  </a:cxnLst>
                  <a:rect l="T9" t="T10" r="T11" b="T12"/>
                  <a:pathLst>
                    <a:path w="936" h="325">
                      <a:moveTo>
                        <a:pt x="0" y="320"/>
                      </a:moveTo>
                      <a:cubicBezTo>
                        <a:pt x="122" y="322"/>
                        <a:pt x="244" y="325"/>
                        <a:pt x="400" y="272"/>
                      </a:cubicBezTo>
                      <a:cubicBezTo>
                        <a:pt x="556" y="219"/>
                        <a:pt x="847" y="45"/>
                        <a:pt x="936" y="0"/>
                      </a:cubicBezTo>
                    </a:path>
                  </a:pathLst>
                </a:custGeom>
                <a:noFill/>
                <a:ln w="28575"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767"/>
                </a:p>
              </p:txBody>
            </p:sp>
            <p:sp>
              <p:nvSpPr>
                <p:cNvPr id="39" name="Freeform 42"/>
                <p:cNvSpPr>
                  <a:spLocks/>
                </p:cNvSpPr>
                <p:nvPr/>
              </p:nvSpPr>
              <p:spPr bwMode="auto">
                <a:xfrm>
                  <a:off x="3115" y="1938"/>
                  <a:ext cx="345" cy="207"/>
                </a:xfrm>
                <a:custGeom>
                  <a:avLst/>
                  <a:gdLst>
                    <a:gd name="T0" fmla="*/ 0 w 744"/>
                    <a:gd name="T1" fmla="*/ 0 h 432"/>
                    <a:gd name="T2" fmla="*/ 0 w 744"/>
                    <a:gd name="T3" fmla="*/ 0 h 432"/>
                    <a:gd name="T4" fmla="*/ 0 w 744"/>
                    <a:gd name="T5" fmla="*/ 0 h 432"/>
                    <a:gd name="T6" fmla="*/ 0 60000 65536"/>
                    <a:gd name="T7" fmla="*/ 0 60000 65536"/>
                    <a:gd name="T8" fmla="*/ 0 60000 65536"/>
                    <a:gd name="T9" fmla="*/ 0 w 744"/>
                    <a:gd name="T10" fmla="*/ 0 h 432"/>
                    <a:gd name="T11" fmla="*/ 744 w 744"/>
                    <a:gd name="T12" fmla="*/ 432 h 432"/>
                  </a:gdLst>
                  <a:ahLst/>
                  <a:cxnLst>
                    <a:cxn ang="T6">
                      <a:pos x="T0" y="T1"/>
                    </a:cxn>
                    <a:cxn ang="T7">
                      <a:pos x="T2" y="T3"/>
                    </a:cxn>
                    <a:cxn ang="T8">
                      <a:pos x="T4" y="T5"/>
                    </a:cxn>
                  </a:cxnLst>
                  <a:rect l="T9" t="T10" r="T11" b="T12"/>
                  <a:pathLst>
                    <a:path w="744" h="432">
                      <a:moveTo>
                        <a:pt x="0" y="432"/>
                      </a:moveTo>
                      <a:cubicBezTo>
                        <a:pt x="210" y="320"/>
                        <a:pt x="420" y="208"/>
                        <a:pt x="544" y="136"/>
                      </a:cubicBezTo>
                      <a:cubicBezTo>
                        <a:pt x="668" y="64"/>
                        <a:pt x="713" y="25"/>
                        <a:pt x="744" y="0"/>
                      </a:cubicBezTo>
                    </a:path>
                  </a:pathLst>
                </a:custGeom>
                <a:noFill/>
                <a:ln w="28575" cmpd="sng">
                  <a:solidFill>
                    <a:srgbClr val="0000FF"/>
                  </a:solidFill>
                  <a:round/>
                  <a:headEnd/>
                  <a:tailEnd type="triangle" w="sm" len="med"/>
                </a:ln>
                <a:extLst>
                  <a:ext uri="{909E8E84-426E-40DD-AFC4-6F175D3DCCD1}">
                    <a14:hiddenFill xmlns:a14="http://schemas.microsoft.com/office/drawing/2010/main">
                      <a:solidFill>
                        <a:srgbClr val="FFFFFF"/>
                      </a:solidFill>
                    </a14:hiddenFill>
                  </a:ext>
                </a:extLst>
              </p:spPr>
              <p:txBody>
                <a:bodyPr wrap="none" anchor="ctr"/>
                <a:lstStyle/>
                <a:p>
                  <a:endParaRPr lang="fr-FR" sz="1767"/>
                </a:p>
              </p:txBody>
            </p:sp>
          </p:grpSp>
        </p:grpSp>
        <p:sp>
          <p:nvSpPr>
            <p:cNvPr id="20" name="Text Box 43"/>
            <p:cNvSpPr txBox="1">
              <a:spLocks noChangeArrowheads="1"/>
            </p:cNvSpPr>
            <p:nvPr/>
          </p:nvSpPr>
          <p:spPr bwMode="auto">
            <a:xfrm>
              <a:off x="5284165" y="2263731"/>
              <a:ext cx="1886368" cy="276324"/>
            </a:xfrm>
            <a:prstGeom prst="rect">
              <a:avLst/>
            </a:prstGeom>
            <a:extLst/>
          </p:spPr>
          <p:style>
            <a:lnRef idx="3">
              <a:schemeClr val="lt1"/>
            </a:lnRef>
            <a:fillRef idx="1">
              <a:schemeClr val="accent1"/>
            </a:fillRef>
            <a:effectRef idx="1">
              <a:schemeClr val="accent1"/>
            </a:effectRef>
            <a:fontRef idx="minor">
              <a:schemeClr val="lt1"/>
            </a:fontRef>
          </p:style>
          <p:txBody>
            <a:bodyPr wrap="square">
              <a:spAutoFit/>
            </a:bodyPr>
            <a:lstStyle>
              <a:defPPr>
                <a:defRPr lang="fr-FR"/>
              </a:defPPr>
              <a:lvl1pPr algn="ctr">
                <a:defRPr sz="12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de-DE" altLang="fr-FR" dirty="0">
                  <a:sym typeface="Arial" panose="020B0604020202020204" pitchFamily="34" charset="0"/>
                </a:rPr>
                <a:t>Quark Matter</a:t>
              </a:r>
            </a:p>
          </p:txBody>
        </p:sp>
      </p:grpSp>
      <p:grpSp>
        <p:nvGrpSpPr>
          <p:cNvPr id="61" name="Groupe 60"/>
          <p:cNvGrpSpPr/>
          <p:nvPr/>
        </p:nvGrpSpPr>
        <p:grpSpPr>
          <a:xfrm>
            <a:off x="8140188" y="1981407"/>
            <a:ext cx="2387939" cy="1851437"/>
            <a:chOff x="8103675" y="2444191"/>
            <a:chExt cx="2387939" cy="1851437"/>
          </a:xfrm>
        </p:grpSpPr>
        <p:grpSp>
          <p:nvGrpSpPr>
            <p:cNvPr id="44" name="Group 2"/>
            <p:cNvGrpSpPr>
              <a:grpSpLocks/>
            </p:cNvGrpSpPr>
            <p:nvPr/>
          </p:nvGrpSpPr>
          <p:grpSpPr bwMode="auto">
            <a:xfrm>
              <a:off x="8103675" y="2758389"/>
              <a:ext cx="2387939" cy="1537239"/>
              <a:chOff x="-316" y="1433"/>
              <a:chExt cx="6271" cy="3109"/>
            </a:xfrm>
          </p:grpSpPr>
          <p:pic>
            <p:nvPicPr>
              <p:cNvPr id="46" name="Picture 3" descr="ast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 y="3067"/>
                <a:ext cx="1313" cy="1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8" y="3067"/>
                <a:ext cx="2342" cy="14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9" y="3040"/>
                <a:ext cx="1777" cy="15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 y="1464"/>
                <a:ext cx="1796" cy="14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0" y="1464"/>
                <a:ext cx="1269" cy="139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 y="1464"/>
                <a:ext cx="1325" cy="1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2"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9" y="1433"/>
                <a:ext cx="1416" cy="1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pSp>
        <p:sp>
          <p:nvSpPr>
            <p:cNvPr id="45" name="Text Box 95"/>
            <p:cNvSpPr txBox="1">
              <a:spLocks noChangeArrowheads="1"/>
            </p:cNvSpPr>
            <p:nvPr/>
          </p:nvSpPr>
          <p:spPr bwMode="auto">
            <a:xfrm>
              <a:off x="8323993" y="2444191"/>
              <a:ext cx="1782259" cy="27699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fr-FR"/>
              </a:defPPr>
              <a:lvl1pPr algn="ctr">
                <a:defRPr sz="12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fr-FR" dirty="0"/>
                <a:t>Applications</a:t>
              </a:r>
            </a:p>
          </p:txBody>
        </p:sp>
      </p:grpSp>
      <p:grpSp>
        <p:nvGrpSpPr>
          <p:cNvPr id="65" name="Groupe 64"/>
          <p:cNvGrpSpPr/>
          <p:nvPr/>
        </p:nvGrpSpPr>
        <p:grpSpPr>
          <a:xfrm>
            <a:off x="3425496" y="1981407"/>
            <a:ext cx="1668790" cy="1802544"/>
            <a:chOff x="3192423" y="1976439"/>
            <a:chExt cx="1668790" cy="1802544"/>
          </a:xfrm>
        </p:grpSpPr>
        <p:grpSp>
          <p:nvGrpSpPr>
            <p:cNvPr id="2" name="Groupe 1"/>
            <p:cNvGrpSpPr/>
            <p:nvPr/>
          </p:nvGrpSpPr>
          <p:grpSpPr>
            <a:xfrm>
              <a:off x="3298499" y="2474384"/>
              <a:ext cx="1456639" cy="1304599"/>
              <a:chOff x="4461740" y="2295785"/>
              <a:chExt cx="1456639" cy="1304599"/>
            </a:xfrm>
          </p:grpSpPr>
          <p:pic>
            <p:nvPicPr>
              <p:cNvPr id="56"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1740" y="2295785"/>
                <a:ext cx="1456639" cy="13045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57"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0454" y="2477262"/>
                <a:ext cx="359537" cy="436753"/>
              </a:xfrm>
              <a:prstGeom prst="rect">
                <a:avLst/>
              </a:prstGeom>
              <a:solidFill>
                <a:schemeClr val="bg1"/>
              </a:solidFill>
              <a:ln w="9525">
                <a:solidFill>
                  <a:schemeClr val="bg1"/>
                </a:solidFill>
                <a:miter lim="800000"/>
                <a:headEnd/>
                <a:tailEnd/>
              </a:ln>
            </p:spPr>
          </p:pic>
          <p:pic>
            <p:nvPicPr>
              <p:cNvPr id="58" name="Picture 81" descr="nsta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5769" y="3023130"/>
                <a:ext cx="447417" cy="378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 name="Text Box 6"/>
            <p:cNvSpPr txBox="1">
              <a:spLocks noChangeArrowheads="1"/>
            </p:cNvSpPr>
            <p:nvPr/>
          </p:nvSpPr>
          <p:spPr bwMode="auto">
            <a:xfrm>
              <a:off x="3192423" y="1976439"/>
              <a:ext cx="1668790" cy="461665"/>
            </a:xfrm>
            <a:prstGeom prst="rect">
              <a:avLst/>
            </a:prstGeom>
            <a:extLst/>
          </p:spPr>
          <p:style>
            <a:lnRef idx="3">
              <a:schemeClr val="lt1"/>
            </a:lnRef>
            <a:fillRef idx="1">
              <a:schemeClr val="accent1"/>
            </a:fillRef>
            <a:effectRef idx="1">
              <a:schemeClr val="accent1"/>
            </a:effectRef>
            <a:fontRef idx="minor">
              <a:schemeClr val="lt1"/>
            </a:fontRef>
          </p:style>
          <p:txBody>
            <a:bodyPr wrap="square">
              <a:spAutoFit/>
            </a:bodyPr>
            <a:lstStyle>
              <a:defPPr>
                <a:defRPr lang="fr-FR"/>
              </a:defPPr>
              <a:lvl1pPr algn="ctr">
                <a:defRPr sz="12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de-DE" altLang="fr-FR" dirty="0">
                  <a:sym typeface="Arial" panose="020B0604020202020204" pitchFamily="34" charset="0"/>
                </a:rPr>
                <a:t>Nuclei, </a:t>
              </a:r>
              <a:r>
                <a:rPr lang="de-DE" altLang="fr-FR" dirty="0" err="1">
                  <a:sym typeface="Arial" panose="020B0604020202020204" pitchFamily="34" charset="0"/>
                </a:rPr>
                <a:t>Nuclear</a:t>
              </a:r>
              <a:r>
                <a:rPr lang="de-DE" altLang="fr-FR" dirty="0">
                  <a:sym typeface="Arial" panose="020B0604020202020204" pitchFamily="34" charset="0"/>
                </a:rPr>
                <a:t> Matter </a:t>
              </a:r>
            </a:p>
            <a:p>
              <a:r>
                <a:rPr lang="de-DE" altLang="fr-FR" dirty="0" err="1">
                  <a:sym typeface="Arial" panose="020B0604020202020204" pitchFamily="34" charset="0"/>
                </a:rPr>
                <a:t>Nuclear</a:t>
              </a:r>
              <a:r>
                <a:rPr lang="de-DE" altLang="fr-FR" dirty="0">
                  <a:sym typeface="Arial" panose="020B0604020202020204" pitchFamily="34" charset="0"/>
                </a:rPr>
                <a:t> </a:t>
              </a:r>
              <a:r>
                <a:rPr lang="de-DE" altLang="fr-FR" dirty="0" err="1">
                  <a:sym typeface="Arial" panose="020B0604020202020204" pitchFamily="34" charset="0"/>
                </a:rPr>
                <a:t>Astrophysics</a:t>
              </a:r>
              <a:endParaRPr lang="de-DE" altLang="fr-FR" dirty="0">
                <a:sym typeface="Arial" panose="020B0604020202020204" pitchFamily="34" charset="0"/>
              </a:endParaRPr>
            </a:p>
          </p:txBody>
        </p:sp>
      </p:grpSp>
      <p:grpSp>
        <p:nvGrpSpPr>
          <p:cNvPr id="64" name="Groupe 63"/>
          <p:cNvGrpSpPr/>
          <p:nvPr/>
        </p:nvGrpSpPr>
        <p:grpSpPr>
          <a:xfrm>
            <a:off x="601505" y="1988157"/>
            <a:ext cx="2120004" cy="1752615"/>
            <a:chOff x="573565" y="2018786"/>
            <a:chExt cx="2120004" cy="1752615"/>
          </a:xfrm>
        </p:grpSpPr>
        <p:pic>
          <p:nvPicPr>
            <p:cNvPr id="14" name="Imag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24073" y="2312119"/>
              <a:ext cx="1618989" cy="14592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a:off x="573565" y="2018786"/>
              <a:ext cx="2120004" cy="27699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fr-FR" sz="1200" b="1" dirty="0"/>
                <a:t>Champ </a:t>
              </a:r>
              <a:r>
                <a:rPr lang="fr-FR" sz="1200" b="1" dirty="0" smtClean="0"/>
                <a:t>et Particules</a:t>
              </a:r>
              <a:endParaRPr lang="fr-FR" sz="1200" b="1" dirty="0"/>
            </a:p>
          </p:txBody>
        </p:sp>
      </p:grpSp>
      <p:grpSp>
        <p:nvGrpSpPr>
          <p:cNvPr id="67" name="Groupe 66"/>
          <p:cNvGrpSpPr/>
          <p:nvPr/>
        </p:nvGrpSpPr>
        <p:grpSpPr>
          <a:xfrm>
            <a:off x="2259748" y="3932384"/>
            <a:ext cx="6581116" cy="1659129"/>
            <a:chOff x="2259748" y="3851502"/>
            <a:chExt cx="6581116" cy="1659129"/>
          </a:xfrm>
        </p:grpSpPr>
        <p:grpSp>
          <p:nvGrpSpPr>
            <p:cNvPr id="66" name="Groupe 65"/>
            <p:cNvGrpSpPr/>
            <p:nvPr/>
          </p:nvGrpSpPr>
          <p:grpSpPr>
            <a:xfrm>
              <a:off x="6783428" y="3851502"/>
              <a:ext cx="2057436" cy="1659129"/>
              <a:chOff x="5129151" y="3961885"/>
              <a:chExt cx="2057436" cy="1659129"/>
            </a:xfrm>
          </p:grpSpPr>
          <p:pic>
            <p:nvPicPr>
              <p:cNvPr id="54" name="Picture 8" descr="Nucleon in QCD Lattic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92643" y="4453868"/>
                <a:ext cx="1330452" cy="116714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55" name="Text Box 9"/>
              <p:cNvSpPr txBox="1">
                <a:spLocks noChangeArrowheads="1"/>
              </p:cNvSpPr>
              <p:nvPr/>
            </p:nvSpPr>
            <p:spPr bwMode="auto">
              <a:xfrm>
                <a:off x="5129151" y="3961885"/>
                <a:ext cx="2057436" cy="461665"/>
              </a:xfrm>
              <a:prstGeom prst="rect">
                <a:avLst/>
              </a:prstGeom>
              <a:extLst/>
            </p:spPr>
            <p:style>
              <a:lnRef idx="3">
                <a:schemeClr val="lt1"/>
              </a:lnRef>
              <a:fillRef idx="1">
                <a:schemeClr val="accent1"/>
              </a:fillRef>
              <a:effectRef idx="1">
                <a:schemeClr val="accent1"/>
              </a:effectRef>
              <a:fontRef idx="minor">
                <a:schemeClr val="lt1"/>
              </a:fontRef>
            </p:style>
            <p:txBody>
              <a:bodyPr wrap="square">
                <a:spAutoFit/>
              </a:bodyPr>
              <a:lstStyle>
                <a:defPPr>
                  <a:defRPr lang="fr-FR"/>
                </a:defPPr>
                <a:lvl1pPr algn="ctr">
                  <a:defRPr sz="12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en-US" altLang="fr-FR" smtClean="0">
                    <a:sym typeface="Arial" panose="020B0604020202020204" pitchFamily="34" charset="0"/>
                  </a:rPr>
                  <a:t>Hadrons / QCD</a:t>
                </a:r>
                <a:r>
                  <a:rPr lang="en-US" altLang="fr-FR">
                    <a:sym typeface="Arial" panose="020B0604020202020204" pitchFamily="34" charset="0"/>
                  </a:rPr>
                  <a:t> </a:t>
                </a:r>
                <a:r>
                  <a:rPr lang="en-US" altLang="fr-FR" smtClean="0">
                    <a:sym typeface="Arial" panose="020B0604020202020204" pitchFamily="34" charset="0"/>
                  </a:rPr>
                  <a:t>/ Vacuum</a:t>
                </a:r>
                <a:endParaRPr lang="en-US" altLang="fr-FR">
                  <a:sym typeface="Arial" panose="020B0604020202020204" pitchFamily="34" charset="0"/>
                </a:endParaRPr>
              </a:p>
              <a:p>
                <a:r>
                  <a:rPr lang="en-US" altLang="fr-FR" smtClean="0">
                    <a:sym typeface="Arial" panose="020B0604020202020204" pitchFamily="34" charset="0"/>
                  </a:rPr>
                  <a:t> Fundamental / Interactions</a:t>
                </a:r>
                <a:endParaRPr lang="en-US" altLang="fr-FR" dirty="0">
                  <a:sym typeface="Arial" panose="020B0604020202020204" pitchFamily="34" charset="0"/>
                </a:endParaRPr>
              </a:p>
            </p:txBody>
          </p:sp>
        </p:grpSp>
        <p:grpSp>
          <p:nvGrpSpPr>
            <p:cNvPr id="4" name="Groupe 3"/>
            <p:cNvGrpSpPr/>
            <p:nvPr/>
          </p:nvGrpSpPr>
          <p:grpSpPr>
            <a:xfrm>
              <a:off x="2259748" y="3856589"/>
              <a:ext cx="1817144" cy="1536914"/>
              <a:chOff x="2555614" y="3928393"/>
              <a:chExt cx="1817144" cy="1536914"/>
            </a:xfrm>
          </p:grpSpPr>
          <p:pic>
            <p:nvPicPr>
              <p:cNvPr id="6" name="Imag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55615" y="4423725"/>
                <a:ext cx="1817143" cy="10415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2555614" y="3928393"/>
                <a:ext cx="1816971" cy="46166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r>
                  <a:rPr lang="fr-FR" sz="1200" b="1" dirty="0">
                    <a:solidFill>
                      <a:schemeClr val="lt1"/>
                    </a:solidFill>
                    <a:latin typeface="+mn-lt"/>
                    <a:cs typeface="+mn-cs"/>
                  </a:rPr>
                  <a:t>Astrophysique,</a:t>
                </a:r>
              </a:p>
              <a:p>
                <a:pPr algn="ctr"/>
                <a:r>
                  <a:rPr lang="fr-FR" sz="1200" b="1" dirty="0">
                    <a:solidFill>
                      <a:schemeClr val="lt1"/>
                    </a:solidFill>
                    <a:latin typeface="+mn-lt"/>
                    <a:cs typeface="+mn-cs"/>
                  </a:rPr>
                  <a:t> Cosmologie</a:t>
                </a:r>
              </a:p>
            </p:txBody>
          </p:sp>
        </p:grpSp>
        <p:grpSp>
          <p:nvGrpSpPr>
            <p:cNvPr id="10" name="Groupe 9"/>
            <p:cNvGrpSpPr/>
            <p:nvPr/>
          </p:nvGrpSpPr>
          <p:grpSpPr>
            <a:xfrm>
              <a:off x="4628967" y="3896243"/>
              <a:ext cx="1635980" cy="1489723"/>
              <a:chOff x="4417001" y="3783310"/>
              <a:chExt cx="1635980" cy="1489723"/>
            </a:xfrm>
          </p:grpSpPr>
          <p:pic>
            <p:nvPicPr>
              <p:cNvPr id="16" name="Image 1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55162" y="4209757"/>
                <a:ext cx="1597819" cy="106327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ZoneTexte 16"/>
              <p:cNvSpPr txBox="1"/>
              <p:nvPr/>
            </p:nvSpPr>
            <p:spPr>
              <a:xfrm>
                <a:off x="4417001" y="3783310"/>
                <a:ext cx="1597818" cy="276999"/>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defPPr>
                  <a:defRPr lang="fr-FR"/>
                </a:defPPr>
                <a:lvl1pPr algn="ctr">
                  <a:defRPr sz="1200" b="1">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r>
                  <a:rPr lang="fr-FR" dirty="0"/>
                  <a:t>Calcul –</a:t>
                </a:r>
                <a:r>
                  <a:rPr lang="fr-FR" dirty="0" err="1"/>
                  <a:t>Big</a:t>
                </a:r>
                <a:r>
                  <a:rPr lang="fr-FR" dirty="0"/>
                  <a:t> DATA</a:t>
                </a:r>
              </a:p>
            </p:txBody>
          </p:sp>
        </p:grpSp>
      </p:grpSp>
      <p:sp>
        <p:nvSpPr>
          <p:cNvPr id="60" name="Espace réservé du texte 1"/>
          <p:cNvSpPr txBox="1">
            <a:spLocks/>
          </p:cNvSpPr>
          <p:nvPr/>
        </p:nvSpPr>
        <p:spPr>
          <a:xfrm>
            <a:off x="921892" y="646789"/>
            <a:ext cx="8928992" cy="7675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FR" sz="1800" b="1" dirty="0">
                <a:solidFill>
                  <a:srgbClr val="00294B"/>
                </a:solidFill>
              </a:rPr>
              <a:t>L’évolution durant ces 50 ans de vie de l’IN2P3 et du champ  de recherche des  labos </a:t>
            </a:r>
            <a:r>
              <a:rPr lang="fr-FR" sz="1800" b="1" dirty="0" smtClean="0">
                <a:solidFill>
                  <a:srgbClr val="00294B"/>
                </a:solidFill>
              </a:rPr>
              <a:t>d’Orsay</a:t>
            </a:r>
            <a:br>
              <a:rPr lang="fr-FR" sz="1800" b="1" dirty="0" smtClean="0">
                <a:solidFill>
                  <a:srgbClr val="00294B"/>
                </a:solidFill>
              </a:rPr>
            </a:br>
            <a:r>
              <a:rPr lang="fr-FR" sz="1800" b="1" dirty="0" smtClean="0">
                <a:solidFill>
                  <a:srgbClr val="00294B"/>
                </a:solidFill>
              </a:rPr>
              <a:t> (</a:t>
            </a:r>
            <a:r>
              <a:rPr lang="fr-FR" sz="1800" b="1" dirty="0">
                <a:solidFill>
                  <a:srgbClr val="00294B"/>
                </a:solidFill>
              </a:rPr>
              <a:t>LAL, IPNO,CSNSM, LPT, INMC)  d’IJC </a:t>
            </a:r>
            <a:r>
              <a:rPr lang="fr-FR" sz="1800" b="1" dirty="0" err="1">
                <a:solidFill>
                  <a:srgbClr val="00294B"/>
                </a:solidFill>
              </a:rPr>
              <a:t>Lab</a:t>
            </a:r>
            <a:r>
              <a:rPr lang="fr-FR" sz="1800" b="1" dirty="0">
                <a:solidFill>
                  <a:srgbClr val="00294B"/>
                </a:solidFill>
              </a:rPr>
              <a:t> </a:t>
            </a:r>
          </a:p>
        </p:txBody>
      </p:sp>
      <p:sp>
        <p:nvSpPr>
          <p:cNvPr id="69" name="Titre 1"/>
          <p:cNvSpPr>
            <a:spLocks noGrp="1"/>
          </p:cNvSpPr>
          <p:nvPr>
            <p:ph type="title"/>
          </p:nvPr>
        </p:nvSpPr>
        <p:spPr>
          <a:xfrm>
            <a:off x="3491381" y="145282"/>
            <a:ext cx="3790012" cy="432048"/>
          </a:xfrm>
        </p:spPr>
        <p:txBody>
          <a:bodyPr>
            <a:noAutofit/>
          </a:bodyPr>
          <a:lstStyle/>
          <a:p>
            <a:r>
              <a:rPr lang="en-US" sz="2400" dirty="0" smtClean="0">
                <a:solidFill>
                  <a:srgbClr val="FF6700"/>
                </a:solidFill>
                <a:effectLst>
                  <a:outerShdw blurRad="38100" dist="38100" dir="2700000" algn="tl">
                    <a:srgbClr val="000000">
                      <a:alpha val="43137"/>
                    </a:srgbClr>
                  </a:outerShdw>
                </a:effectLst>
                <a:latin typeface="+mn-lt"/>
              </a:rPr>
              <a:t>50 </a:t>
            </a:r>
            <a:r>
              <a:rPr lang="en-US" sz="2400" dirty="0" err="1" smtClean="0">
                <a:solidFill>
                  <a:srgbClr val="FF6700"/>
                </a:solidFill>
                <a:effectLst>
                  <a:outerShdw blurRad="38100" dist="38100" dir="2700000" algn="tl">
                    <a:srgbClr val="000000">
                      <a:alpha val="43137"/>
                    </a:srgbClr>
                  </a:outerShdw>
                </a:effectLst>
                <a:latin typeface="+mn-lt"/>
              </a:rPr>
              <a:t>ans</a:t>
            </a:r>
            <a:r>
              <a:rPr lang="en-US" sz="2400" dirty="0" smtClean="0">
                <a:solidFill>
                  <a:srgbClr val="FF6700"/>
                </a:solidFill>
                <a:effectLst>
                  <a:outerShdw blurRad="38100" dist="38100" dir="2700000" algn="tl">
                    <a:srgbClr val="000000">
                      <a:alpha val="43137"/>
                    </a:srgbClr>
                  </a:outerShdw>
                </a:effectLst>
                <a:latin typeface="+mn-lt"/>
              </a:rPr>
              <a:t> IN2P3 à </a:t>
            </a:r>
            <a:r>
              <a:rPr lang="en-US" sz="2400" dirty="0" err="1" smtClean="0">
                <a:solidFill>
                  <a:srgbClr val="FF6700"/>
                </a:solidFill>
                <a:effectLst>
                  <a:outerShdw blurRad="38100" dist="38100" dir="2700000" algn="tl">
                    <a:srgbClr val="000000">
                      <a:alpha val="43137"/>
                    </a:srgbClr>
                  </a:outerShdw>
                </a:effectLst>
                <a:latin typeface="+mn-lt"/>
              </a:rPr>
              <a:t>IJCLab</a:t>
            </a:r>
            <a:endParaRPr lang="en-US" sz="2400" dirty="0">
              <a:solidFill>
                <a:srgbClr val="FF67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9836892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t>28/09/2021</a:t>
            </a:r>
            <a:endParaRPr lang="fr-FR" dirty="0"/>
          </a:p>
        </p:txBody>
      </p:sp>
      <p:sp>
        <p:nvSpPr>
          <p:cNvPr id="4" name="Espace réservé du pied de page 3"/>
          <p:cNvSpPr>
            <a:spLocks noGrp="1"/>
          </p:cNvSpPr>
          <p:nvPr>
            <p:ph type="ftr" sz="quarter" idx="11"/>
          </p:nvPr>
        </p:nvSpPr>
        <p:spPr/>
        <p:txBody>
          <a:bodyPr/>
          <a:lstStyle/>
          <a:p>
            <a:r>
              <a:rPr lang="fr-FR" smtClean="0"/>
              <a:t>50 ans de l'IN2P3 à IJCLab - Sydney Gales</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13</a:t>
            </a:fld>
            <a:endParaRPr lang="fr-FR" dirty="0"/>
          </a:p>
        </p:txBody>
      </p:sp>
      <p:sp>
        <p:nvSpPr>
          <p:cNvPr id="7" name="ZoneTexte 6">
            <a:extLst>
              <a:ext uri="{FF2B5EF4-FFF2-40B4-BE49-F238E27FC236}">
                <a16:creationId xmlns:a16="http://schemas.microsoft.com/office/drawing/2014/main" id="{BD1555EA-453F-E843-B8AD-9E76CF7FD31C}"/>
              </a:ext>
            </a:extLst>
          </p:cNvPr>
          <p:cNvSpPr txBox="1"/>
          <p:nvPr/>
        </p:nvSpPr>
        <p:spPr>
          <a:xfrm>
            <a:off x="1163106" y="2021632"/>
            <a:ext cx="8446562" cy="1729704"/>
          </a:xfrm>
          <a:prstGeom prst="rect">
            <a:avLst/>
          </a:prstGeom>
          <a:noFill/>
        </p:spPr>
        <p:txBody>
          <a:bodyPr wrap="square" rtlCol="0">
            <a:spAutoFit/>
          </a:bodyPr>
          <a:lstStyle/>
          <a:p>
            <a:pPr algn="ctr" defTabSz="914400">
              <a:lnSpc>
                <a:spcPct val="90000"/>
              </a:lnSpc>
              <a:spcBef>
                <a:spcPts val="1200"/>
              </a:spcBef>
            </a:pPr>
            <a:r>
              <a:rPr lang="fr-FR" sz="3200" b="1" dirty="0">
                <a:solidFill>
                  <a:srgbClr val="FF6700"/>
                </a:solidFill>
                <a:effectLst>
                  <a:outerShdw blurRad="38100" dist="38100" dir="2700000" algn="tl">
                    <a:srgbClr val="000000">
                      <a:alpha val="43137"/>
                    </a:srgbClr>
                  </a:outerShdw>
                </a:effectLst>
                <a:latin typeface="+mn-lt"/>
                <a:cs typeface="+mn-cs"/>
              </a:rPr>
              <a:t>Les apports majeurs du LAL </a:t>
            </a:r>
          </a:p>
          <a:p>
            <a:pPr algn="ctr" defTabSz="914400">
              <a:lnSpc>
                <a:spcPct val="90000"/>
              </a:lnSpc>
              <a:spcBef>
                <a:spcPts val="1200"/>
              </a:spcBef>
            </a:pPr>
            <a:r>
              <a:rPr lang="fr-FR" sz="3200" b="1" dirty="0">
                <a:solidFill>
                  <a:srgbClr val="FF6700"/>
                </a:solidFill>
                <a:effectLst>
                  <a:outerShdw blurRad="38100" dist="38100" dir="2700000" algn="tl">
                    <a:srgbClr val="000000">
                      <a:alpha val="43137"/>
                    </a:srgbClr>
                  </a:outerShdw>
                </a:effectLst>
                <a:latin typeface="+mn-lt"/>
                <a:cs typeface="+mn-cs"/>
              </a:rPr>
              <a:t>à la construction et aux tests </a:t>
            </a:r>
          </a:p>
          <a:p>
            <a:pPr algn="ctr" defTabSz="914400">
              <a:lnSpc>
                <a:spcPct val="90000"/>
              </a:lnSpc>
              <a:spcBef>
                <a:spcPts val="1200"/>
              </a:spcBef>
            </a:pPr>
            <a:r>
              <a:rPr lang="fr-FR" sz="3200" b="1" dirty="0">
                <a:solidFill>
                  <a:srgbClr val="FF6700"/>
                </a:solidFill>
                <a:effectLst>
                  <a:outerShdw blurRad="38100" dist="38100" dir="2700000" algn="tl">
                    <a:srgbClr val="000000">
                      <a:alpha val="43137"/>
                    </a:srgbClr>
                  </a:outerShdw>
                </a:effectLst>
                <a:latin typeface="+mn-lt"/>
                <a:cs typeface="+mn-cs"/>
              </a:rPr>
              <a:t>du Modèle Standard des </a:t>
            </a:r>
            <a:r>
              <a:rPr lang="fr-FR" sz="3200" b="1" dirty="0" smtClean="0">
                <a:solidFill>
                  <a:srgbClr val="FF6700"/>
                </a:solidFill>
                <a:effectLst>
                  <a:outerShdw blurRad="38100" dist="38100" dir="2700000" algn="tl">
                    <a:srgbClr val="000000">
                      <a:alpha val="43137"/>
                    </a:srgbClr>
                  </a:outerShdw>
                </a:effectLst>
                <a:latin typeface="+mn-lt"/>
                <a:cs typeface="+mn-cs"/>
              </a:rPr>
              <a:t>particules</a:t>
            </a:r>
            <a:endParaRPr lang="fr-FR" sz="3200" b="1" dirty="0">
              <a:solidFill>
                <a:srgbClr val="FF6700"/>
              </a:solidFill>
              <a:effectLst>
                <a:outerShdw blurRad="38100" dist="38100" dir="2700000" algn="tl">
                  <a:srgbClr val="000000">
                    <a:alpha val="43137"/>
                  </a:srgbClr>
                </a:outerShdw>
              </a:effectLst>
              <a:latin typeface="+mn-lt"/>
              <a:cs typeface="+mn-cs"/>
            </a:endParaRPr>
          </a:p>
        </p:txBody>
      </p:sp>
      <p:sp>
        <p:nvSpPr>
          <p:cNvPr id="8" name="ZoneTexte 7">
            <a:extLst>
              <a:ext uri="{FF2B5EF4-FFF2-40B4-BE49-F238E27FC236}">
                <a16:creationId xmlns:a16="http://schemas.microsoft.com/office/drawing/2014/main" id="{9EFF18C7-F79B-5B45-A888-5F8354D739A0}"/>
              </a:ext>
            </a:extLst>
          </p:cNvPr>
          <p:cNvSpPr txBox="1"/>
          <p:nvPr/>
        </p:nvSpPr>
        <p:spPr>
          <a:xfrm>
            <a:off x="1740595" y="5117976"/>
            <a:ext cx="7291583" cy="309957"/>
          </a:xfrm>
          <a:prstGeom prst="rect">
            <a:avLst/>
          </a:prstGeom>
          <a:noFill/>
        </p:spPr>
        <p:txBody>
          <a:bodyPr wrap="square" rtlCol="0">
            <a:spAutoFit/>
          </a:bodyPr>
          <a:lstStyle/>
          <a:p>
            <a:pPr algn="ctr"/>
            <a:r>
              <a:rPr lang="fr-FR" sz="1414" dirty="0">
                <a:solidFill>
                  <a:srgbClr val="00294B"/>
                </a:solidFill>
              </a:rPr>
              <a:t>M. Davier, L. Fayard, J. </a:t>
            </a:r>
            <a:r>
              <a:rPr lang="fr-FR" sz="1414" dirty="0" err="1">
                <a:solidFill>
                  <a:srgbClr val="00294B"/>
                </a:solidFill>
              </a:rPr>
              <a:t>Haïssinski</a:t>
            </a:r>
            <a:r>
              <a:rPr lang="fr-FR" sz="1414" dirty="0">
                <a:solidFill>
                  <a:srgbClr val="00294B"/>
                </a:solidFill>
              </a:rPr>
              <a:t>, J. </a:t>
            </a:r>
            <a:r>
              <a:rPr lang="fr-FR" sz="1414" dirty="0" err="1">
                <a:solidFill>
                  <a:srgbClr val="00294B"/>
                </a:solidFill>
              </a:rPr>
              <a:t>Lefrançois</a:t>
            </a:r>
            <a:r>
              <a:rPr lang="fr-FR" sz="1414" dirty="0">
                <a:solidFill>
                  <a:srgbClr val="00294B"/>
                </a:solidFill>
              </a:rPr>
              <a:t>, J-P </a:t>
            </a:r>
            <a:r>
              <a:rPr lang="fr-FR" sz="1414" dirty="0" err="1">
                <a:solidFill>
                  <a:srgbClr val="00294B"/>
                </a:solidFill>
              </a:rPr>
              <a:t>Repellin</a:t>
            </a:r>
            <a:r>
              <a:rPr lang="fr-FR" sz="1414" dirty="0">
                <a:solidFill>
                  <a:srgbClr val="00294B"/>
                </a:solidFill>
              </a:rPr>
              <a:t>, F. Richard, G. Wormser</a:t>
            </a:r>
          </a:p>
        </p:txBody>
      </p:sp>
      <p:sp>
        <p:nvSpPr>
          <p:cNvPr id="9" name="Titre 1"/>
          <p:cNvSpPr>
            <a:spLocks noGrp="1"/>
          </p:cNvSpPr>
          <p:nvPr>
            <p:ph type="title"/>
          </p:nvPr>
        </p:nvSpPr>
        <p:spPr>
          <a:xfrm>
            <a:off x="3491381" y="145282"/>
            <a:ext cx="3790012" cy="432048"/>
          </a:xfrm>
        </p:spPr>
        <p:txBody>
          <a:bodyPr>
            <a:noAutofit/>
          </a:bodyPr>
          <a:lstStyle/>
          <a:p>
            <a:r>
              <a:rPr lang="en-US" sz="2400" dirty="0" smtClean="0">
                <a:solidFill>
                  <a:srgbClr val="FF6700"/>
                </a:solidFill>
                <a:effectLst>
                  <a:outerShdw blurRad="38100" dist="38100" dir="2700000" algn="tl">
                    <a:srgbClr val="000000">
                      <a:alpha val="43137"/>
                    </a:srgbClr>
                  </a:outerShdw>
                </a:effectLst>
                <a:latin typeface="+mn-lt"/>
              </a:rPr>
              <a:t>50 </a:t>
            </a:r>
            <a:r>
              <a:rPr lang="en-US" sz="2400" dirty="0" err="1" smtClean="0">
                <a:solidFill>
                  <a:srgbClr val="FF6700"/>
                </a:solidFill>
                <a:effectLst>
                  <a:outerShdw blurRad="38100" dist="38100" dir="2700000" algn="tl">
                    <a:srgbClr val="000000">
                      <a:alpha val="43137"/>
                    </a:srgbClr>
                  </a:outerShdw>
                </a:effectLst>
                <a:latin typeface="+mn-lt"/>
              </a:rPr>
              <a:t>ans</a:t>
            </a:r>
            <a:r>
              <a:rPr lang="en-US" sz="2400" dirty="0" smtClean="0">
                <a:solidFill>
                  <a:srgbClr val="FF6700"/>
                </a:solidFill>
                <a:effectLst>
                  <a:outerShdw blurRad="38100" dist="38100" dir="2700000" algn="tl">
                    <a:srgbClr val="000000">
                      <a:alpha val="43137"/>
                    </a:srgbClr>
                  </a:outerShdw>
                </a:effectLst>
                <a:latin typeface="+mn-lt"/>
              </a:rPr>
              <a:t> IN2P3 à </a:t>
            </a:r>
            <a:r>
              <a:rPr lang="en-US" sz="2400" dirty="0" err="1" smtClean="0">
                <a:solidFill>
                  <a:srgbClr val="FF6700"/>
                </a:solidFill>
                <a:effectLst>
                  <a:outerShdw blurRad="38100" dist="38100" dir="2700000" algn="tl">
                    <a:srgbClr val="000000">
                      <a:alpha val="43137"/>
                    </a:srgbClr>
                  </a:outerShdw>
                </a:effectLst>
                <a:latin typeface="+mn-lt"/>
              </a:rPr>
              <a:t>IJCLab</a:t>
            </a:r>
            <a:endParaRPr lang="en-US" sz="2400" dirty="0">
              <a:solidFill>
                <a:srgbClr val="FF67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8085757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t>28/09/2021</a:t>
            </a:r>
            <a:endParaRPr lang="fr-FR" dirty="0"/>
          </a:p>
        </p:txBody>
      </p:sp>
      <p:sp>
        <p:nvSpPr>
          <p:cNvPr id="4" name="Espace réservé du pied de page 3"/>
          <p:cNvSpPr>
            <a:spLocks noGrp="1"/>
          </p:cNvSpPr>
          <p:nvPr>
            <p:ph type="ftr" sz="quarter" idx="11"/>
          </p:nvPr>
        </p:nvSpPr>
        <p:spPr/>
        <p:txBody>
          <a:bodyPr/>
          <a:lstStyle/>
          <a:p>
            <a:r>
              <a:rPr lang="fr-FR" smtClean="0"/>
              <a:t>50 ans de l'IN2P3 à IJCLab - Sydney Gales</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14</a:t>
            </a:fld>
            <a:endParaRPr lang="fr-FR" dirty="0"/>
          </a:p>
        </p:txBody>
      </p:sp>
      <p:sp>
        <p:nvSpPr>
          <p:cNvPr id="7" name="ZoneTexte 6">
            <a:extLst>
              <a:ext uri="{FF2B5EF4-FFF2-40B4-BE49-F238E27FC236}">
                <a16:creationId xmlns:a16="http://schemas.microsoft.com/office/drawing/2014/main" id="{6284DE21-91D4-F246-A816-5927815579DC}"/>
              </a:ext>
            </a:extLst>
          </p:cNvPr>
          <p:cNvSpPr txBox="1"/>
          <p:nvPr/>
        </p:nvSpPr>
        <p:spPr>
          <a:xfrm>
            <a:off x="515225" y="601803"/>
            <a:ext cx="9368121" cy="707886"/>
          </a:xfrm>
          <a:prstGeom prst="rect">
            <a:avLst/>
          </a:prstGeom>
          <a:noFill/>
        </p:spPr>
        <p:txBody>
          <a:bodyPr wrap="square" rtlCol="0">
            <a:spAutoFit/>
          </a:bodyPr>
          <a:lstStyle/>
          <a:p>
            <a:pPr algn="ctr"/>
            <a:r>
              <a:rPr lang="fr-FR" b="1" dirty="0" smtClean="0">
                <a:solidFill>
                  <a:srgbClr val="FF6700"/>
                </a:solidFill>
                <a:latin typeface="+mn-lt"/>
              </a:rPr>
              <a:t>1973: </a:t>
            </a:r>
            <a:r>
              <a:rPr lang="fr-FR" dirty="0">
                <a:latin typeface="+mn-lt"/>
              </a:rPr>
              <a:t>découverte des courants faibles </a:t>
            </a:r>
            <a:r>
              <a:rPr lang="fr-FR" dirty="0" smtClean="0">
                <a:latin typeface="+mn-lt"/>
              </a:rPr>
              <a:t>neutres par </a:t>
            </a:r>
            <a:r>
              <a:rPr lang="fr-FR" dirty="0">
                <a:latin typeface="+mn-lt"/>
              </a:rPr>
              <a:t>la collaboration </a:t>
            </a:r>
            <a:r>
              <a:rPr lang="fr-FR" b="1" dirty="0">
                <a:effectLst>
                  <a:outerShdw blurRad="38100" dist="38100" dir="2700000" algn="tl">
                    <a:srgbClr val="000000">
                      <a:alpha val="43137"/>
                    </a:srgbClr>
                  </a:outerShdw>
                </a:effectLst>
                <a:latin typeface="+mn-lt"/>
              </a:rPr>
              <a:t>Gargamelle</a:t>
            </a:r>
            <a:r>
              <a:rPr lang="fr-FR" dirty="0">
                <a:latin typeface="+mn-lt"/>
              </a:rPr>
              <a:t> </a:t>
            </a:r>
            <a:br>
              <a:rPr lang="fr-FR" dirty="0">
                <a:latin typeface="+mn-lt"/>
              </a:rPr>
            </a:br>
            <a:r>
              <a:rPr lang="fr-FR" dirty="0">
                <a:latin typeface="+mn-lt"/>
              </a:rPr>
              <a:t>dirigée par André </a:t>
            </a:r>
            <a:r>
              <a:rPr lang="fr-FR" dirty="0" err="1">
                <a:latin typeface="+mn-lt"/>
              </a:rPr>
              <a:t>Lagarrigue</a:t>
            </a:r>
            <a:r>
              <a:rPr lang="fr-FR" dirty="0">
                <a:latin typeface="+mn-lt"/>
              </a:rPr>
              <a:t>, alors directeur du </a:t>
            </a:r>
            <a:r>
              <a:rPr lang="fr-FR" dirty="0" smtClean="0">
                <a:latin typeface="+mn-lt"/>
              </a:rPr>
              <a:t>LAL</a:t>
            </a:r>
            <a:endParaRPr lang="fr-FR" sz="2400" dirty="0">
              <a:latin typeface="+mn-lt"/>
            </a:endParaRPr>
          </a:p>
        </p:txBody>
      </p:sp>
      <p:sp>
        <p:nvSpPr>
          <p:cNvPr id="8" name="ZoneTexte 7">
            <a:extLst>
              <a:ext uri="{FF2B5EF4-FFF2-40B4-BE49-F238E27FC236}">
                <a16:creationId xmlns:a16="http://schemas.microsoft.com/office/drawing/2014/main" id="{FE1E30AE-DC65-9C46-9662-535249F54CD3}"/>
              </a:ext>
            </a:extLst>
          </p:cNvPr>
          <p:cNvSpPr txBox="1"/>
          <p:nvPr/>
        </p:nvSpPr>
        <p:spPr>
          <a:xfrm>
            <a:off x="50276" y="1312807"/>
            <a:ext cx="10009984" cy="338554"/>
          </a:xfrm>
          <a:prstGeom prst="rect">
            <a:avLst/>
          </a:prstGeom>
          <a:noFill/>
        </p:spPr>
        <p:txBody>
          <a:bodyPr wrap="none" rtlCol="0">
            <a:spAutoFit/>
          </a:bodyPr>
          <a:lstStyle/>
          <a:p>
            <a:r>
              <a:rPr lang="fr-FR" sz="1600" b="1" dirty="0">
                <a:solidFill>
                  <a:srgbClr val="FF6700"/>
                </a:solidFill>
                <a:latin typeface="+mn-lt"/>
              </a:rPr>
              <a:t>Faisceau de</a:t>
            </a:r>
            <a:r>
              <a:rPr lang="fr-FR" sz="1600" b="1" dirty="0">
                <a:solidFill>
                  <a:srgbClr val="FF6700"/>
                </a:solidFill>
                <a:latin typeface="Symbol" panose="05050102010706020507" pitchFamily="18" charset="2"/>
              </a:rPr>
              <a:t> n </a:t>
            </a:r>
            <a:r>
              <a:rPr lang="fr-FR" sz="1600" b="1" dirty="0">
                <a:solidFill>
                  <a:srgbClr val="FF6700"/>
                </a:solidFill>
                <a:latin typeface="+mn-lt"/>
              </a:rPr>
              <a:t>d’énergie ~10 </a:t>
            </a:r>
            <a:r>
              <a:rPr lang="fr-FR" sz="1600" b="1" dirty="0" err="1">
                <a:solidFill>
                  <a:srgbClr val="FF6700"/>
                </a:solidFill>
                <a:latin typeface="+mn-lt"/>
              </a:rPr>
              <a:t>GeV</a:t>
            </a:r>
            <a:r>
              <a:rPr lang="fr-FR" sz="1600" b="1" dirty="0">
                <a:solidFill>
                  <a:srgbClr val="FF6700"/>
                </a:solidFill>
                <a:latin typeface="+mn-lt"/>
              </a:rPr>
              <a:t> issu du PS  traversant une cible de 18 </a:t>
            </a:r>
            <a:r>
              <a:rPr lang="fr-FR" sz="1600" b="1" dirty="0" err="1">
                <a:solidFill>
                  <a:srgbClr val="FF6700"/>
                </a:solidFill>
                <a:latin typeface="+mn-lt"/>
              </a:rPr>
              <a:t>t</a:t>
            </a:r>
            <a:r>
              <a:rPr lang="fr-FR" sz="1600" b="1" dirty="0">
                <a:solidFill>
                  <a:srgbClr val="FF6700"/>
                </a:solidFill>
                <a:latin typeface="+mn-lt"/>
              </a:rPr>
              <a:t> de fréon liquide contenues dans Gargamelle</a:t>
            </a:r>
          </a:p>
        </p:txBody>
      </p:sp>
      <p:pic>
        <p:nvPicPr>
          <p:cNvPr id="9" name="Image 8">
            <a:extLst>
              <a:ext uri="{FF2B5EF4-FFF2-40B4-BE49-F238E27FC236}">
                <a16:creationId xmlns:a16="http://schemas.microsoft.com/office/drawing/2014/main" id="{42F91CD8-9CE0-264D-8A6F-5D0CAD03B6B3}"/>
              </a:ext>
            </a:extLst>
          </p:cNvPr>
          <p:cNvPicPr>
            <a:picLocks noChangeAspect="1"/>
          </p:cNvPicPr>
          <p:nvPr/>
        </p:nvPicPr>
        <p:blipFill>
          <a:blip r:embed="rId3"/>
          <a:stretch>
            <a:fillRect/>
          </a:stretch>
        </p:blipFill>
        <p:spPr>
          <a:xfrm>
            <a:off x="158530" y="2065284"/>
            <a:ext cx="3877255" cy="2907941"/>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0" name="Groupe 9"/>
          <p:cNvGrpSpPr/>
          <p:nvPr/>
        </p:nvGrpSpPr>
        <p:grpSpPr>
          <a:xfrm>
            <a:off x="201812" y="1658182"/>
            <a:ext cx="4075976" cy="338554"/>
            <a:chOff x="266960" y="1600692"/>
            <a:chExt cx="4075976" cy="259177"/>
          </a:xfrm>
        </p:grpSpPr>
        <p:sp>
          <p:nvSpPr>
            <p:cNvPr id="11" name="ZoneTexte 10">
              <a:extLst>
                <a:ext uri="{FF2B5EF4-FFF2-40B4-BE49-F238E27FC236}">
                  <a16:creationId xmlns:a16="http://schemas.microsoft.com/office/drawing/2014/main" id="{319C89E5-EA96-CC49-A91C-C5A07BF9CE74}"/>
                </a:ext>
              </a:extLst>
            </p:cNvPr>
            <p:cNvSpPr txBox="1">
              <a:spLocks noChangeAspect="1"/>
            </p:cNvSpPr>
            <p:nvPr/>
          </p:nvSpPr>
          <p:spPr>
            <a:xfrm>
              <a:off x="266960" y="1600692"/>
              <a:ext cx="4075976" cy="259177"/>
            </a:xfrm>
            <a:prstGeom prst="rect">
              <a:avLst/>
            </a:prstGeom>
            <a:noFill/>
          </p:spPr>
          <p:txBody>
            <a:bodyPr wrap="square" rtlCol="0">
              <a:spAutoFit/>
            </a:bodyPr>
            <a:lstStyle/>
            <a:p>
              <a:r>
                <a:rPr lang="fr-FR" sz="1600" dirty="0">
                  <a:latin typeface="+mn-lt"/>
                </a:rPr>
                <a:t>Candidat </a:t>
              </a:r>
              <a:r>
                <a:rPr lang="fr-FR" sz="1600" dirty="0">
                  <a:latin typeface="Symbol" panose="05050102010706020507" pitchFamily="18" charset="2"/>
                </a:rPr>
                <a:t>n</a:t>
              </a:r>
              <a:r>
                <a:rPr lang="fr-FR" sz="1600" baseline="-25000" dirty="0">
                  <a:latin typeface="Symbol" panose="05050102010706020507" pitchFamily="18" charset="2"/>
                </a:rPr>
                <a:t>m</a:t>
              </a:r>
              <a:r>
                <a:rPr lang="fr-FR" sz="1600" dirty="0">
                  <a:latin typeface="+mn-lt"/>
                </a:rPr>
                <a:t> + N             </a:t>
              </a:r>
              <a:r>
                <a:rPr lang="fr-FR" sz="1600" dirty="0">
                  <a:latin typeface="Symbol" panose="05050102010706020507" pitchFamily="18" charset="2"/>
                </a:rPr>
                <a:t>n</a:t>
              </a:r>
              <a:r>
                <a:rPr lang="fr-FR" sz="1600" baseline="-25000" dirty="0">
                  <a:latin typeface="Symbol" panose="05050102010706020507" pitchFamily="18" charset="2"/>
                </a:rPr>
                <a:t>m</a:t>
              </a:r>
              <a:r>
                <a:rPr lang="fr-FR" sz="1600" dirty="0">
                  <a:latin typeface="+mn-lt"/>
                </a:rPr>
                <a:t> + gerbe hadronique   </a:t>
              </a:r>
            </a:p>
          </p:txBody>
        </p:sp>
        <p:cxnSp>
          <p:nvCxnSpPr>
            <p:cNvPr id="12" name="Connecteur droit avec flèche 11">
              <a:extLst>
                <a:ext uri="{FF2B5EF4-FFF2-40B4-BE49-F238E27FC236}">
                  <a16:creationId xmlns:a16="http://schemas.microsoft.com/office/drawing/2014/main" id="{8768FBF9-307A-F34E-BF05-C0745611923D}"/>
                </a:ext>
              </a:extLst>
            </p:cNvPr>
            <p:cNvCxnSpPr>
              <a:cxnSpLocks/>
            </p:cNvCxnSpPr>
            <p:nvPr/>
          </p:nvCxnSpPr>
          <p:spPr>
            <a:xfrm>
              <a:off x="1804163" y="1751297"/>
              <a:ext cx="354484" cy="429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3" name="ZoneTexte 12">
            <a:extLst>
              <a:ext uri="{FF2B5EF4-FFF2-40B4-BE49-F238E27FC236}">
                <a16:creationId xmlns:a16="http://schemas.microsoft.com/office/drawing/2014/main" id="{182AB850-249A-374F-9B2C-371C4E681FF4}"/>
              </a:ext>
            </a:extLst>
          </p:cNvPr>
          <p:cNvSpPr txBox="1"/>
          <p:nvPr/>
        </p:nvSpPr>
        <p:spPr>
          <a:xfrm>
            <a:off x="705867" y="5078910"/>
            <a:ext cx="2436886" cy="364267"/>
          </a:xfrm>
          <a:prstGeom prst="rect">
            <a:avLst/>
          </a:prstGeom>
          <a:noFill/>
        </p:spPr>
        <p:txBody>
          <a:bodyPr wrap="none" rtlCol="0">
            <a:spAutoFit/>
          </a:bodyPr>
          <a:lstStyle/>
          <a:p>
            <a:r>
              <a:rPr lang="fr-FR" sz="1767" dirty="0">
                <a:solidFill>
                  <a:srgbClr val="FF0000"/>
                </a:solidFill>
              </a:rPr>
              <a:t>Le </a:t>
            </a:r>
            <a:r>
              <a:rPr lang="fr-FR" sz="1767" dirty="0">
                <a:solidFill>
                  <a:srgbClr val="FF0000"/>
                </a:solidFill>
                <a:latin typeface="Symbol" pitchFamily="2" charset="2"/>
              </a:rPr>
              <a:t>n</a:t>
            </a:r>
            <a:r>
              <a:rPr lang="fr-FR" sz="1767" baseline="-25000" dirty="0">
                <a:solidFill>
                  <a:srgbClr val="FF0000"/>
                </a:solidFill>
                <a:latin typeface="Symbol" pitchFamily="2" charset="2"/>
              </a:rPr>
              <a:t>m </a:t>
            </a:r>
            <a:r>
              <a:rPr lang="fr-FR" sz="1767" dirty="0">
                <a:solidFill>
                  <a:srgbClr val="FF0000"/>
                </a:solidFill>
                <a:cs typeface="Arial" panose="020B0604020202020204" pitchFamily="34" charset="0"/>
              </a:rPr>
              <a:t> est resté un </a:t>
            </a:r>
            <a:r>
              <a:rPr lang="fr-FR" sz="1767" dirty="0">
                <a:solidFill>
                  <a:srgbClr val="FF0000"/>
                </a:solidFill>
                <a:latin typeface="Symbol" pitchFamily="2" charset="2"/>
              </a:rPr>
              <a:t>n</a:t>
            </a:r>
            <a:r>
              <a:rPr lang="fr-FR" sz="1767" baseline="-25000" dirty="0">
                <a:solidFill>
                  <a:srgbClr val="FF0000"/>
                </a:solidFill>
                <a:latin typeface="Symbol" pitchFamily="2" charset="2"/>
              </a:rPr>
              <a:t>m </a:t>
            </a:r>
            <a:r>
              <a:rPr lang="fr-FR" sz="1767" dirty="0">
                <a:solidFill>
                  <a:srgbClr val="FF0000"/>
                </a:solidFill>
                <a:latin typeface="Symbol" pitchFamily="2" charset="2"/>
              </a:rPr>
              <a:t>!</a:t>
            </a:r>
            <a:r>
              <a:rPr lang="fr-FR" sz="1767" dirty="0">
                <a:solidFill>
                  <a:srgbClr val="FF0000"/>
                </a:solidFill>
              </a:rPr>
              <a:t> </a:t>
            </a:r>
          </a:p>
        </p:txBody>
      </p:sp>
      <p:pic>
        <p:nvPicPr>
          <p:cNvPr id="14" name="Image 13">
            <a:extLst>
              <a:ext uri="{FF2B5EF4-FFF2-40B4-BE49-F238E27FC236}">
                <a16:creationId xmlns:a16="http://schemas.microsoft.com/office/drawing/2014/main" id="{130CD05F-80FA-0C4A-B000-2E117A3D83CD}"/>
              </a:ext>
            </a:extLst>
          </p:cNvPr>
          <p:cNvPicPr>
            <a:picLocks noChangeAspect="1"/>
          </p:cNvPicPr>
          <p:nvPr/>
        </p:nvPicPr>
        <p:blipFill>
          <a:blip r:embed="rId4"/>
          <a:stretch>
            <a:fillRect/>
          </a:stretch>
        </p:blipFill>
        <p:spPr>
          <a:xfrm>
            <a:off x="4364553" y="2082864"/>
            <a:ext cx="4812278" cy="2537591"/>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Sous-titre 2">
            <a:extLst>
              <a:ext uri="{FF2B5EF4-FFF2-40B4-BE49-F238E27FC236}">
                <a16:creationId xmlns:a16="http://schemas.microsoft.com/office/drawing/2014/main" id="{C5829BED-FA6D-EB47-9270-3ACEBDD4817D}"/>
              </a:ext>
            </a:extLst>
          </p:cNvPr>
          <p:cNvSpPr>
            <a:spLocks noGrp="1"/>
          </p:cNvSpPr>
          <p:nvPr>
            <p:ph sz="half" idx="2"/>
          </p:nvPr>
        </p:nvSpPr>
        <p:spPr>
          <a:xfrm>
            <a:off x="4234259" y="4684032"/>
            <a:ext cx="5976664" cy="1154024"/>
          </a:xfrm>
        </p:spPr>
        <p:txBody>
          <a:bodyPr>
            <a:noAutofit/>
          </a:bodyPr>
          <a:lstStyle/>
          <a:p>
            <a:pPr marL="0" indent="0">
              <a:buNone/>
            </a:pPr>
            <a:r>
              <a:rPr lang="fr-FR" sz="1600" dirty="0">
                <a:solidFill>
                  <a:srgbClr val="456487"/>
                </a:solidFill>
              </a:rPr>
              <a:t>De tels événements étaient prédits par la théorie (Glashow, Salam et Weinberg) qui  visait l’unification de l’interaction électromagnétique et de l’interaction faible. Cette découverte constituait donc une avancée cruciale vers le modèle standard d’aujourd’hui.</a:t>
            </a:r>
          </a:p>
        </p:txBody>
      </p:sp>
      <p:pic>
        <p:nvPicPr>
          <p:cNvPr id="16" name="Imag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8834" y="2053781"/>
            <a:ext cx="1074446" cy="144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Titre 1"/>
          <p:cNvSpPr>
            <a:spLocks noGrp="1"/>
          </p:cNvSpPr>
          <p:nvPr>
            <p:ph type="title"/>
          </p:nvPr>
        </p:nvSpPr>
        <p:spPr>
          <a:xfrm>
            <a:off x="3491381" y="145282"/>
            <a:ext cx="3790012" cy="432048"/>
          </a:xfrm>
        </p:spPr>
        <p:txBody>
          <a:bodyPr>
            <a:noAutofit/>
          </a:bodyPr>
          <a:lstStyle/>
          <a:p>
            <a:r>
              <a:rPr lang="en-US" sz="2400" dirty="0" smtClean="0">
                <a:solidFill>
                  <a:srgbClr val="FF6700"/>
                </a:solidFill>
                <a:effectLst>
                  <a:outerShdw blurRad="38100" dist="38100" dir="2700000" algn="tl">
                    <a:srgbClr val="000000">
                      <a:alpha val="43137"/>
                    </a:srgbClr>
                  </a:outerShdw>
                </a:effectLst>
                <a:latin typeface="+mn-lt"/>
              </a:rPr>
              <a:t>50 </a:t>
            </a:r>
            <a:r>
              <a:rPr lang="en-US" sz="2400" dirty="0" err="1" smtClean="0">
                <a:solidFill>
                  <a:srgbClr val="FF6700"/>
                </a:solidFill>
                <a:effectLst>
                  <a:outerShdw blurRad="38100" dist="38100" dir="2700000" algn="tl">
                    <a:srgbClr val="000000">
                      <a:alpha val="43137"/>
                    </a:srgbClr>
                  </a:outerShdw>
                </a:effectLst>
                <a:latin typeface="+mn-lt"/>
              </a:rPr>
              <a:t>ans</a:t>
            </a:r>
            <a:r>
              <a:rPr lang="en-US" sz="2400" dirty="0" smtClean="0">
                <a:solidFill>
                  <a:srgbClr val="FF6700"/>
                </a:solidFill>
                <a:effectLst>
                  <a:outerShdw blurRad="38100" dist="38100" dir="2700000" algn="tl">
                    <a:srgbClr val="000000">
                      <a:alpha val="43137"/>
                    </a:srgbClr>
                  </a:outerShdw>
                </a:effectLst>
                <a:latin typeface="+mn-lt"/>
              </a:rPr>
              <a:t> IN2P3 à </a:t>
            </a:r>
            <a:r>
              <a:rPr lang="en-US" sz="2400" dirty="0" err="1" smtClean="0">
                <a:solidFill>
                  <a:srgbClr val="FF6700"/>
                </a:solidFill>
                <a:effectLst>
                  <a:outerShdw blurRad="38100" dist="38100" dir="2700000" algn="tl">
                    <a:srgbClr val="000000">
                      <a:alpha val="43137"/>
                    </a:srgbClr>
                  </a:outerShdw>
                </a:effectLst>
                <a:latin typeface="+mn-lt"/>
              </a:rPr>
              <a:t>IJCLab</a:t>
            </a:r>
            <a:endParaRPr lang="en-US" sz="2400" dirty="0">
              <a:solidFill>
                <a:srgbClr val="FF67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4536481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Image 7">
            <a:extLst>
              <a:ext uri="{FF2B5EF4-FFF2-40B4-BE49-F238E27FC236}">
                <a16:creationId xmlns:a16="http://schemas.microsoft.com/office/drawing/2014/main" id="{916ADCF4-C604-9A48-88F6-E1D8B1A3AA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1252" t="20363" r="5344" b="8644"/>
          <a:stretch>
            <a:fillRect/>
          </a:stretch>
        </p:blipFill>
        <p:spPr bwMode="auto">
          <a:xfrm>
            <a:off x="6821379" y="720576"/>
            <a:ext cx="3644108" cy="21755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5362" name="ZoneTexte 3">
            <a:extLst>
              <a:ext uri="{FF2B5EF4-FFF2-40B4-BE49-F238E27FC236}">
                <a16:creationId xmlns:a16="http://schemas.microsoft.com/office/drawing/2014/main" id="{3563BDB5-F3ED-4D4C-ADB2-9C3CC7D6EE73}"/>
              </a:ext>
            </a:extLst>
          </p:cNvPr>
          <p:cNvSpPr txBox="1">
            <a:spLocks noChangeArrowheads="1"/>
          </p:cNvSpPr>
          <p:nvPr/>
        </p:nvSpPr>
        <p:spPr bwMode="auto">
          <a:xfrm>
            <a:off x="129803" y="736892"/>
            <a:ext cx="936104" cy="1154344"/>
          </a:xfrm>
          <a:prstGeom prst="roundRect">
            <a:avLst/>
          </a:prstGeom>
          <a:solidFill>
            <a:srgbClr val="FF6700"/>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2121" dirty="0">
                <a:solidFill>
                  <a:schemeClr val="bg1"/>
                </a:solidFill>
              </a:rPr>
              <a:t>UA2</a:t>
            </a:r>
          </a:p>
          <a:p>
            <a:pPr algn="ctr">
              <a:spcBef>
                <a:spcPct val="0"/>
              </a:spcBef>
              <a:buFontTx/>
              <a:buNone/>
            </a:pPr>
            <a:r>
              <a:rPr lang="fr-FR" altLang="fr-FR" sz="2121" dirty="0">
                <a:solidFill>
                  <a:schemeClr val="bg1"/>
                </a:solidFill>
              </a:rPr>
              <a:t> et </a:t>
            </a:r>
          </a:p>
          <a:p>
            <a:pPr algn="ctr">
              <a:spcBef>
                <a:spcPct val="0"/>
              </a:spcBef>
              <a:buFontTx/>
              <a:buNone/>
            </a:pPr>
            <a:r>
              <a:rPr lang="fr-FR" altLang="fr-FR" sz="2121" dirty="0">
                <a:solidFill>
                  <a:schemeClr val="bg1"/>
                </a:solidFill>
              </a:rPr>
              <a:t>UA2’ </a:t>
            </a:r>
          </a:p>
        </p:txBody>
      </p:sp>
      <p:sp>
        <p:nvSpPr>
          <p:cNvPr id="15363" name="ZoneTexte 4">
            <a:extLst>
              <a:ext uri="{FF2B5EF4-FFF2-40B4-BE49-F238E27FC236}">
                <a16:creationId xmlns:a16="http://schemas.microsoft.com/office/drawing/2014/main" id="{0C580104-83CE-7E43-AA11-E342BF62DD99}"/>
              </a:ext>
            </a:extLst>
          </p:cNvPr>
          <p:cNvSpPr txBox="1">
            <a:spLocks noChangeArrowheads="1"/>
          </p:cNvSpPr>
          <p:nvPr/>
        </p:nvSpPr>
        <p:spPr bwMode="auto">
          <a:xfrm flipH="1">
            <a:off x="916723" y="671370"/>
            <a:ext cx="59046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fr-FR" altLang="fr-FR" sz="1600" dirty="0">
                <a:latin typeface="+mn-lt"/>
              </a:rPr>
              <a:t>Expérience acceptée fin 1978, qui a fonctionné </a:t>
            </a:r>
            <a:r>
              <a:rPr lang="fr-FR" altLang="fr-FR" sz="1600" b="1" dirty="0">
                <a:solidFill>
                  <a:srgbClr val="FF6700"/>
                </a:solidFill>
                <a:latin typeface="+mn-lt"/>
              </a:rPr>
              <a:t>de 1981 à 1990 </a:t>
            </a:r>
            <a:r>
              <a:rPr lang="fr-FR" altLang="fr-FR" sz="1600" dirty="0">
                <a:latin typeface="+mn-lt"/>
              </a:rPr>
              <a:t>auprès du </a:t>
            </a:r>
            <a:r>
              <a:rPr lang="fr-FR" altLang="fr-FR" sz="1600" dirty="0">
                <a:solidFill>
                  <a:srgbClr val="FF0000"/>
                </a:solidFill>
                <a:latin typeface="+mn-lt"/>
              </a:rPr>
              <a:t>collisionneur protons-antiprotons du CERN  </a:t>
            </a:r>
          </a:p>
          <a:p>
            <a:pPr algn="ctr">
              <a:spcBef>
                <a:spcPct val="0"/>
              </a:spcBef>
              <a:buFontTx/>
              <a:buNone/>
            </a:pPr>
            <a:r>
              <a:rPr lang="fr-FR" altLang="fr-FR" sz="1600" dirty="0">
                <a:latin typeface="+mn-lt"/>
              </a:rPr>
              <a:t>à une énergie dans le centre de masse de 540, puis de 630 </a:t>
            </a:r>
            <a:r>
              <a:rPr lang="fr-FR" altLang="fr-FR" sz="1600" dirty="0" err="1">
                <a:latin typeface="+mn-lt"/>
              </a:rPr>
              <a:t>GeV</a:t>
            </a:r>
            <a:r>
              <a:rPr lang="fr-FR" altLang="fr-FR" sz="1600" dirty="0">
                <a:latin typeface="+mn-lt"/>
              </a:rPr>
              <a:t>. </a:t>
            </a:r>
          </a:p>
        </p:txBody>
      </p:sp>
      <p:sp>
        <p:nvSpPr>
          <p:cNvPr id="15364" name="ZoneTexte 5">
            <a:extLst>
              <a:ext uri="{FF2B5EF4-FFF2-40B4-BE49-F238E27FC236}">
                <a16:creationId xmlns:a16="http://schemas.microsoft.com/office/drawing/2014/main" id="{6A3A8AD5-DB64-214B-9C27-DA7412E838EC}"/>
              </a:ext>
            </a:extLst>
          </p:cNvPr>
          <p:cNvSpPr txBox="1">
            <a:spLocks noChangeArrowheads="1"/>
          </p:cNvSpPr>
          <p:nvPr/>
        </p:nvSpPr>
        <p:spPr bwMode="auto">
          <a:xfrm>
            <a:off x="389105" y="1996765"/>
            <a:ext cx="59333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fr-FR" altLang="fr-FR" sz="1600" b="1" dirty="0">
                <a:solidFill>
                  <a:srgbClr val="FF0000"/>
                </a:solidFill>
                <a:latin typeface="+mn-lt"/>
              </a:rPr>
              <a:t>Construction de </a:t>
            </a:r>
            <a:r>
              <a:rPr lang="fr-FR" altLang="fr-FR" sz="1600" b="1">
                <a:solidFill>
                  <a:srgbClr val="FF0000"/>
                </a:solidFill>
                <a:latin typeface="+mn-lt"/>
              </a:rPr>
              <a:t>plusieurs </a:t>
            </a:r>
            <a:r>
              <a:rPr lang="fr-FR" altLang="fr-FR" sz="1600" b="1" smtClean="0">
                <a:solidFill>
                  <a:srgbClr val="FF0000"/>
                </a:solidFill>
                <a:latin typeface="+mn-lt"/>
              </a:rPr>
              <a:t>détecteurs:</a:t>
            </a:r>
            <a:r>
              <a:rPr lang="fr-FR" altLang="fr-FR" sz="1600" b="1" smtClean="0">
                <a:latin typeface="+mn-lt"/>
              </a:rPr>
              <a:t> </a:t>
            </a:r>
          </a:p>
          <a:p>
            <a:pPr marL="285750" indent="-285750">
              <a:spcBef>
                <a:spcPct val="0"/>
              </a:spcBef>
            </a:pPr>
            <a:r>
              <a:rPr lang="fr-FR" altLang="fr-FR" sz="1600" smtClean="0">
                <a:latin typeface="+mn-lt"/>
              </a:rPr>
              <a:t>chambres </a:t>
            </a:r>
            <a:r>
              <a:rPr lang="fr-FR" altLang="fr-FR" sz="1600" dirty="0" smtClean="0">
                <a:latin typeface="+mn-lt"/>
              </a:rPr>
              <a:t>proportionnelles </a:t>
            </a:r>
            <a:r>
              <a:rPr lang="fr-FR" altLang="fr-FR" sz="1600" dirty="0">
                <a:latin typeface="+mn-lt"/>
              </a:rPr>
              <a:t>et chambres à </a:t>
            </a:r>
            <a:r>
              <a:rPr lang="fr-FR" altLang="fr-FR" sz="1600" dirty="0" smtClean="0">
                <a:latin typeface="+mn-lt"/>
              </a:rPr>
              <a:t>dérive </a:t>
            </a:r>
            <a:r>
              <a:rPr lang="fr-FR" altLang="fr-FR" sz="1600" dirty="0">
                <a:latin typeface="+mn-lt"/>
              </a:rPr>
              <a:t>(UA2 </a:t>
            </a:r>
            <a:r>
              <a:rPr lang="fr-FR" altLang="fr-FR" sz="1600">
                <a:latin typeface="+mn-lt"/>
              </a:rPr>
              <a:t>), </a:t>
            </a:r>
            <a:endParaRPr lang="fr-FR" altLang="fr-FR" sz="1600" smtClean="0">
              <a:latin typeface="+mn-lt"/>
            </a:endParaRPr>
          </a:p>
          <a:p>
            <a:pPr marL="285750" indent="-285750">
              <a:spcBef>
                <a:spcPct val="0"/>
              </a:spcBef>
            </a:pPr>
            <a:r>
              <a:rPr lang="fr-FR" altLang="fr-FR" sz="1600" smtClean="0">
                <a:latin typeface="+mn-lt"/>
              </a:rPr>
              <a:t>détecteur à </a:t>
            </a:r>
            <a:r>
              <a:rPr lang="fr-FR" altLang="fr-FR" sz="1600" dirty="0">
                <a:latin typeface="+mn-lt"/>
              </a:rPr>
              <a:t>rayonnement de transition  (UA2’)</a:t>
            </a:r>
          </a:p>
        </p:txBody>
      </p:sp>
      <p:pic>
        <p:nvPicPr>
          <p:cNvPr id="15365" name="Image 10">
            <a:extLst>
              <a:ext uri="{FF2B5EF4-FFF2-40B4-BE49-F238E27FC236}">
                <a16:creationId xmlns:a16="http://schemas.microsoft.com/office/drawing/2014/main" id="{6CA5AB3F-DE0A-F442-AFE2-CBD306488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780" y="3226396"/>
            <a:ext cx="3552936" cy="24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ZoneTexte 11">
            <a:extLst>
              <a:ext uri="{FF2B5EF4-FFF2-40B4-BE49-F238E27FC236}">
                <a16:creationId xmlns:a16="http://schemas.microsoft.com/office/drawing/2014/main" id="{031BCF95-8812-D045-BFC4-4C03BC8B3F8E}"/>
              </a:ext>
            </a:extLst>
          </p:cNvPr>
          <p:cNvSpPr txBox="1">
            <a:spLocks noChangeArrowheads="1"/>
          </p:cNvSpPr>
          <p:nvPr/>
        </p:nvSpPr>
        <p:spPr bwMode="auto">
          <a:xfrm>
            <a:off x="378262" y="3088311"/>
            <a:ext cx="422820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FontTx/>
              <a:buNone/>
            </a:pPr>
            <a:r>
              <a:rPr lang="fr-FR" altLang="fr-FR" sz="1800" dirty="0">
                <a:latin typeface="+mn-lt"/>
              </a:rPr>
              <a:t>De nombreux résultats importants</a:t>
            </a:r>
          </a:p>
          <a:p>
            <a:pPr algn="just">
              <a:spcBef>
                <a:spcPct val="0"/>
              </a:spcBef>
              <a:buFontTx/>
              <a:buNone/>
            </a:pPr>
            <a:r>
              <a:rPr lang="fr-FR" altLang="fr-FR" sz="1800" dirty="0">
                <a:latin typeface="+mn-lt"/>
              </a:rPr>
              <a:t> ► </a:t>
            </a:r>
            <a:r>
              <a:rPr lang="fr-FR" altLang="fr-FR" sz="1800" dirty="0">
                <a:solidFill>
                  <a:srgbClr val="FF0000"/>
                </a:solidFill>
                <a:latin typeface="+mn-lt"/>
              </a:rPr>
              <a:t>physique des jets </a:t>
            </a:r>
            <a:r>
              <a:rPr lang="fr-FR" altLang="fr-FR" sz="1800" dirty="0">
                <a:latin typeface="+mn-lt"/>
              </a:rPr>
              <a:t>, en </a:t>
            </a:r>
          </a:p>
          <a:p>
            <a:pPr algn="just">
              <a:spcBef>
                <a:spcPct val="0"/>
              </a:spcBef>
              <a:buFontTx/>
              <a:buNone/>
            </a:pPr>
            <a:r>
              <a:rPr lang="fr-FR" altLang="fr-FR" sz="1800" dirty="0">
                <a:latin typeface="+mn-lt"/>
              </a:rPr>
              <a:t>   particulier mise en évidence de jets </a:t>
            </a:r>
          </a:p>
          <a:p>
            <a:pPr algn="just">
              <a:spcBef>
                <a:spcPct val="0"/>
              </a:spcBef>
              <a:buFontTx/>
              <a:buNone/>
            </a:pPr>
            <a:r>
              <a:rPr lang="fr-FR" altLang="fr-FR" sz="1800" dirty="0">
                <a:latin typeface="+mn-lt"/>
              </a:rPr>
              <a:t>   en collisions hadroniques</a:t>
            </a:r>
          </a:p>
          <a:p>
            <a:pPr algn="just">
              <a:spcBef>
                <a:spcPct val="0"/>
              </a:spcBef>
              <a:buFontTx/>
              <a:buNone/>
            </a:pPr>
            <a:r>
              <a:rPr lang="fr-FR" altLang="fr-FR" sz="1800" dirty="0">
                <a:latin typeface="+mn-lt"/>
              </a:rPr>
              <a:t>► </a:t>
            </a:r>
            <a:r>
              <a:rPr lang="fr-FR" altLang="fr-FR" sz="1800" dirty="0">
                <a:solidFill>
                  <a:srgbClr val="FF0000"/>
                </a:solidFill>
                <a:latin typeface="+mn-lt"/>
              </a:rPr>
              <a:t>limite sur la masse du top </a:t>
            </a:r>
          </a:p>
          <a:p>
            <a:pPr algn="just">
              <a:spcBef>
                <a:spcPct val="0"/>
              </a:spcBef>
              <a:buFontTx/>
              <a:buNone/>
            </a:pPr>
            <a:r>
              <a:rPr lang="fr-FR" altLang="fr-FR" sz="1800" dirty="0">
                <a:latin typeface="+mn-lt"/>
              </a:rPr>
              <a:t> (</a:t>
            </a:r>
            <a:r>
              <a:rPr lang="fr-FR" altLang="fr-FR" sz="1800" dirty="0" err="1">
                <a:latin typeface="+mn-lt"/>
              </a:rPr>
              <a:t>m</a:t>
            </a:r>
            <a:r>
              <a:rPr lang="fr-FR" altLang="fr-FR" sz="1800" baseline="-25000" dirty="0" err="1">
                <a:latin typeface="+mn-lt"/>
              </a:rPr>
              <a:t>top</a:t>
            </a:r>
            <a:r>
              <a:rPr lang="fr-FR" altLang="fr-FR" sz="1800" dirty="0">
                <a:latin typeface="+mn-lt"/>
              </a:rPr>
              <a:t> &gt; 69 </a:t>
            </a:r>
            <a:r>
              <a:rPr lang="fr-FR" altLang="fr-FR" sz="1800" dirty="0" err="1">
                <a:latin typeface="+mn-lt"/>
              </a:rPr>
              <a:t>GeV</a:t>
            </a:r>
            <a:r>
              <a:rPr lang="fr-FR" altLang="fr-FR" sz="1800" dirty="0">
                <a:latin typeface="+mn-lt"/>
              </a:rPr>
              <a:t>) </a:t>
            </a:r>
          </a:p>
          <a:p>
            <a:pPr algn="just">
              <a:spcBef>
                <a:spcPct val="0"/>
              </a:spcBef>
              <a:buFontTx/>
              <a:buNone/>
            </a:pPr>
            <a:r>
              <a:rPr lang="fr-FR" altLang="fr-FR" sz="1800" dirty="0">
                <a:latin typeface="+mn-lt"/>
              </a:rPr>
              <a:t>► </a:t>
            </a:r>
            <a:r>
              <a:rPr lang="fr-FR" altLang="fr-FR" sz="1800" dirty="0">
                <a:solidFill>
                  <a:srgbClr val="FF0000"/>
                </a:solidFill>
                <a:latin typeface="+mn-lt"/>
              </a:rPr>
              <a:t>découverte des bosons W et Z , </a:t>
            </a:r>
          </a:p>
          <a:p>
            <a:pPr algn="just">
              <a:spcBef>
                <a:spcPct val="0"/>
              </a:spcBef>
              <a:buFontTx/>
              <a:buNone/>
            </a:pPr>
            <a:r>
              <a:rPr lang="fr-FR" altLang="fr-FR" sz="1800" dirty="0">
                <a:solidFill>
                  <a:srgbClr val="FF0000"/>
                </a:solidFill>
                <a:latin typeface="+mn-lt"/>
              </a:rPr>
              <a:t>première mesure précise de la masse du W</a:t>
            </a:r>
          </a:p>
        </p:txBody>
      </p:sp>
      <p:sp>
        <p:nvSpPr>
          <p:cNvPr id="15367" name="ZoneTexte 12">
            <a:extLst>
              <a:ext uri="{FF2B5EF4-FFF2-40B4-BE49-F238E27FC236}">
                <a16:creationId xmlns:a16="http://schemas.microsoft.com/office/drawing/2014/main" id="{5F31A291-A9B7-BA41-9269-C82355A18695}"/>
              </a:ext>
            </a:extLst>
          </p:cNvPr>
          <p:cNvSpPr txBox="1">
            <a:spLocks noChangeArrowheads="1"/>
          </p:cNvSpPr>
          <p:nvPr/>
        </p:nvSpPr>
        <p:spPr bwMode="auto">
          <a:xfrm>
            <a:off x="4115272" y="2987151"/>
            <a:ext cx="3857313" cy="41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fr-FR" altLang="fr-FR" sz="2121" dirty="0">
                <a:solidFill>
                  <a:srgbClr val="FF0000"/>
                </a:solidFill>
              </a:rPr>
              <a:t>m</a:t>
            </a:r>
            <a:r>
              <a:rPr lang="fr-FR" altLang="fr-FR" sz="2121" baseline="-25000" dirty="0">
                <a:solidFill>
                  <a:srgbClr val="FF0000"/>
                </a:solidFill>
              </a:rPr>
              <a:t>W</a:t>
            </a:r>
            <a:r>
              <a:rPr lang="fr-FR" altLang="fr-FR" sz="2121" dirty="0">
                <a:solidFill>
                  <a:srgbClr val="FF0000"/>
                </a:solidFill>
              </a:rPr>
              <a:t> = 80.35 </a:t>
            </a:r>
            <a:r>
              <a:rPr lang="fr-FR" altLang="fr-FR" sz="2121" dirty="0">
                <a:solidFill>
                  <a:srgbClr val="FF0000"/>
                </a:solidFill>
                <a:sym typeface="Symbol" pitchFamily="2" charset="2"/>
              </a:rPr>
              <a:t> 0.33  0.17 </a:t>
            </a:r>
            <a:r>
              <a:rPr lang="fr-FR" altLang="fr-FR" sz="2121" dirty="0" err="1">
                <a:solidFill>
                  <a:srgbClr val="FF0000"/>
                </a:solidFill>
                <a:sym typeface="Symbol" pitchFamily="2" charset="2"/>
              </a:rPr>
              <a:t>GeV</a:t>
            </a:r>
            <a:r>
              <a:rPr lang="fr-FR" altLang="fr-FR" sz="2121" dirty="0">
                <a:solidFill>
                  <a:srgbClr val="FF0000"/>
                </a:solidFill>
                <a:sym typeface="Symbol" pitchFamily="2" charset="2"/>
              </a:rPr>
              <a:t> </a:t>
            </a:r>
            <a:endParaRPr lang="fr-FR" altLang="fr-FR" sz="2121" dirty="0">
              <a:solidFill>
                <a:srgbClr val="FF0000"/>
              </a:solidFill>
            </a:endParaRPr>
          </a:p>
        </p:txBody>
      </p:sp>
      <p:cxnSp>
        <p:nvCxnSpPr>
          <p:cNvPr id="15368" name="Connecteur droit avec flèche 14">
            <a:extLst>
              <a:ext uri="{FF2B5EF4-FFF2-40B4-BE49-F238E27FC236}">
                <a16:creationId xmlns:a16="http://schemas.microsoft.com/office/drawing/2014/main" id="{B06B85B2-7A3A-FC41-83A1-B93F5A79CA73}"/>
              </a:ext>
            </a:extLst>
          </p:cNvPr>
          <p:cNvCxnSpPr>
            <a:cxnSpLocks noChangeShapeType="1"/>
          </p:cNvCxnSpPr>
          <p:nvPr/>
        </p:nvCxnSpPr>
        <p:spPr bwMode="auto">
          <a:xfrm>
            <a:off x="7867691" y="3534130"/>
            <a:ext cx="0" cy="708343"/>
          </a:xfrm>
          <a:prstGeom prst="straightConnector1">
            <a:avLst/>
          </a:prstGeom>
          <a:noFill/>
          <a:ln w="38100" algn="ctr">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369" name="Rectangle 15">
            <a:extLst>
              <a:ext uri="{FF2B5EF4-FFF2-40B4-BE49-F238E27FC236}">
                <a16:creationId xmlns:a16="http://schemas.microsoft.com/office/drawing/2014/main" id="{64951C9E-84E2-4340-83B9-3E4553DC75D4}"/>
              </a:ext>
            </a:extLst>
          </p:cNvPr>
          <p:cNvSpPr>
            <a:spLocks noChangeArrowheads="1"/>
          </p:cNvSpPr>
          <p:nvPr/>
        </p:nvSpPr>
        <p:spPr bwMode="auto">
          <a:xfrm>
            <a:off x="235097" y="2956563"/>
            <a:ext cx="7877334" cy="2651948"/>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fr-FR" altLang="fr-FR" sz="1800" dirty="0">
              <a:latin typeface="+mn-lt"/>
            </a:endParaRPr>
          </a:p>
        </p:txBody>
      </p:sp>
      <p:sp>
        <p:nvSpPr>
          <p:cNvPr id="3" name="Espace réservé de la date 2"/>
          <p:cNvSpPr>
            <a:spLocks noGrp="1"/>
          </p:cNvSpPr>
          <p:nvPr>
            <p:ph type="dt" sz="half" idx="10"/>
          </p:nvPr>
        </p:nvSpPr>
        <p:spPr/>
        <p:txBody>
          <a:bodyPr/>
          <a:lstStyle/>
          <a:p>
            <a:r>
              <a:rPr lang="fr-FR" smtClean="0"/>
              <a:t>28/09/2021</a:t>
            </a:r>
            <a:endParaRPr lang="fr-FR" dirty="0"/>
          </a:p>
        </p:txBody>
      </p:sp>
      <p:sp>
        <p:nvSpPr>
          <p:cNvPr id="4" name="Espace réservé du pied de page 3"/>
          <p:cNvSpPr>
            <a:spLocks noGrp="1"/>
          </p:cNvSpPr>
          <p:nvPr>
            <p:ph type="ftr" sz="quarter" idx="11"/>
          </p:nvPr>
        </p:nvSpPr>
        <p:spPr/>
        <p:txBody>
          <a:bodyPr/>
          <a:lstStyle/>
          <a:p>
            <a:r>
              <a:rPr lang="fr-FR" smtClean="0"/>
              <a:t>50 ans de l'IN2P3 à IJCLab - Sydney Gales</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15</a:t>
            </a:fld>
            <a:endParaRPr lang="fr-FR" dirty="0"/>
          </a:p>
        </p:txBody>
      </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3166" y="3284067"/>
            <a:ext cx="1433322" cy="191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re 1"/>
          <p:cNvSpPr>
            <a:spLocks noGrp="1"/>
          </p:cNvSpPr>
          <p:nvPr>
            <p:ph type="title"/>
          </p:nvPr>
        </p:nvSpPr>
        <p:spPr>
          <a:xfrm>
            <a:off x="3491381" y="145282"/>
            <a:ext cx="3790012" cy="432048"/>
          </a:xfrm>
        </p:spPr>
        <p:txBody>
          <a:bodyPr>
            <a:noAutofit/>
          </a:bodyPr>
          <a:lstStyle/>
          <a:p>
            <a:r>
              <a:rPr lang="en-US" sz="2400" dirty="0" smtClean="0">
                <a:solidFill>
                  <a:srgbClr val="FF6700"/>
                </a:solidFill>
                <a:effectLst>
                  <a:outerShdw blurRad="38100" dist="38100" dir="2700000" algn="tl">
                    <a:srgbClr val="000000">
                      <a:alpha val="43137"/>
                    </a:srgbClr>
                  </a:outerShdw>
                </a:effectLst>
                <a:latin typeface="+mn-lt"/>
              </a:rPr>
              <a:t>50 </a:t>
            </a:r>
            <a:r>
              <a:rPr lang="en-US" sz="2400" dirty="0" err="1" smtClean="0">
                <a:solidFill>
                  <a:srgbClr val="FF6700"/>
                </a:solidFill>
                <a:effectLst>
                  <a:outerShdw blurRad="38100" dist="38100" dir="2700000" algn="tl">
                    <a:srgbClr val="000000">
                      <a:alpha val="43137"/>
                    </a:srgbClr>
                  </a:outerShdw>
                </a:effectLst>
                <a:latin typeface="+mn-lt"/>
              </a:rPr>
              <a:t>ans</a:t>
            </a:r>
            <a:r>
              <a:rPr lang="en-US" sz="2400" dirty="0" smtClean="0">
                <a:solidFill>
                  <a:srgbClr val="FF6700"/>
                </a:solidFill>
                <a:effectLst>
                  <a:outerShdw blurRad="38100" dist="38100" dir="2700000" algn="tl">
                    <a:srgbClr val="000000">
                      <a:alpha val="43137"/>
                    </a:srgbClr>
                  </a:outerShdw>
                </a:effectLst>
                <a:latin typeface="+mn-lt"/>
              </a:rPr>
              <a:t> IN2P3 à </a:t>
            </a:r>
            <a:r>
              <a:rPr lang="en-US" sz="2400" dirty="0" err="1" smtClean="0">
                <a:solidFill>
                  <a:srgbClr val="FF6700"/>
                </a:solidFill>
                <a:effectLst>
                  <a:outerShdw blurRad="38100" dist="38100" dir="2700000" algn="tl">
                    <a:srgbClr val="000000">
                      <a:alpha val="43137"/>
                    </a:srgbClr>
                  </a:outerShdw>
                </a:effectLst>
                <a:latin typeface="+mn-lt"/>
              </a:rPr>
              <a:t>IJCLab</a:t>
            </a:r>
            <a:endParaRPr lang="en-US" sz="2400" dirty="0">
              <a:solidFill>
                <a:srgbClr val="FF67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8793854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a:extLst>
              <a:ext uri="{FF2B5EF4-FFF2-40B4-BE49-F238E27FC236}">
                <a16:creationId xmlns:a16="http://schemas.microsoft.com/office/drawing/2014/main" id="{61B946C2-D661-8C4E-B247-CCFAAFB4C517}"/>
              </a:ext>
            </a:extLst>
          </p:cNvPr>
          <p:cNvSpPr>
            <a:spLocks noGrp="1" noChangeArrowheads="1"/>
          </p:cNvSpPr>
          <p:nvPr>
            <p:ph type="title"/>
          </p:nvPr>
        </p:nvSpPr>
        <p:spPr>
          <a:xfrm>
            <a:off x="1884339" y="736433"/>
            <a:ext cx="7004095" cy="432048"/>
          </a:xfrm>
        </p:spPr>
        <p:txBody>
          <a:bodyPr>
            <a:noAutofit/>
          </a:bodyPr>
          <a:lstStyle/>
          <a:p>
            <a:pPr algn="ctr"/>
            <a:r>
              <a:rPr lang="fr-FR" altLang="fr-FR" sz="1800" b="1" dirty="0">
                <a:solidFill>
                  <a:srgbClr val="FF6700"/>
                </a:solidFill>
                <a:latin typeface="+mn-lt"/>
              </a:rPr>
              <a:t>ALEPH &amp; DELPHI au LEP: Le LAL a eu un rôle majeur dans la construction et les analyses de 2 des expériences LEP : Aleph et Delphi</a:t>
            </a:r>
          </a:p>
        </p:txBody>
      </p:sp>
      <p:sp>
        <p:nvSpPr>
          <p:cNvPr id="15362" name="Espace réservé du contenu 2">
            <a:extLst>
              <a:ext uri="{FF2B5EF4-FFF2-40B4-BE49-F238E27FC236}">
                <a16:creationId xmlns:a16="http://schemas.microsoft.com/office/drawing/2014/main" id="{3637C791-3310-1B48-B1B3-38BE24AD4347}"/>
              </a:ext>
            </a:extLst>
          </p:cNvPr>
          <p:cNvSpPr>
            <a:spLocks noGrp="1" noChangeArrowheads="1"/>
          </p:cNvSpPr>
          <p:nvPr>
            <p:ph sz="half" idx="2"/>
          </p:nvPr>
        </p:nvSpPr>
        <p:spPr>
          <a:xfrm>
            <a:off x="471370" y="1337230"/>
            <a:ext cx="3672523" cy="4671443"/>
          </a:xfrm>
          <a:noFill/>
        </p:spPr>
        <p:txBody>
          <a:bodyPr/>
          <a:lstStyle/>
          <a:p>
            <a:pPr marL="0" indent="0">
              <a:buNone/>
            </a:pPr>
            <a:r>
              <a:rPr lang="fr-FR" altLang="fr-FR" sz="1767" dirty="0"/>
              <a:t> </a:t>
            </a:r>
          </a:p>
          <a:p>
            <a:pPr algn="just"/>
            <a:r>
              <a:rPr lang="fr-FR" altLang="fr-FR" sz="1767" dirty="0">
                <a:solidFill>
                  <a:srgbClr val="00294B"/>
                </a:solidFill>
              </a:rPr>
              <a:t>Pour Aleph il était le laboratoire principal pour la réalisation du calorimètre  (ECAL) mesurant l’angle et l’énergie des gammas des événements. Un événement </a:t>
            </a:r>
            <a:r>
              <a:rPr lang="fr-FR" altLang="fr-FR" sz="1800" b="1" dirty="0">
                <a:solidFill>
                  <a:srgbClr val="FF0000"/>
                </a:solidFill>
              </a:rPr>
              <a:t>Z</a:t>
            </a:r>
            <a:r>
              <a:rPr lang="fr-FR" altLang="fr-FR" sz="1800" b="1" dirty="0" smtClean="0">
                <a:solidFill>
                  <a:srgbClr val="FF0000"/>
                </a:solidFill>
              </a:rPr>
              <a:t>=&gt; </a:t>
            </a:r>
            <a:r>
              <a:rPr lang="fr-FR" altLang="fr-FR" sz="1767" b="1" dirty="0" smtClean="0">
                <a:solidFill>
                  <a:srgbClr val="FF0000"/>
                </a:solidFill>
                <a:effectLst>
                  <a:outerShdw blurRad="38100" dist="38100" dir="2700000" algn="tl">
                    <a:srgbClr val="000000">
                      <a:alpha val="43137"/>
                    </a:srgbClr>
                  </a:outerShdw>
                </a:effectLst>
              </a:rPr>
              <a:t>2jets </a:t>
            </a:r>
            <a:r>
              <a:rPr lang="fr-FR" altLang="fr-FR" sz="1767" b="1" dirty="0">
                <a:solidFill>
                  <a:srgbClr val="FF0000"/>
                </a:solidFill>
                <a:effectLst>
                  <a:outerShdw blurRad="38100" dist="38100" dir="2700000" algn="tl">
                    <a:srgbClr val="000000">
                      <a:alpha val="43137"/>
                    </a:srgbClr>
                  </a:outerShdw>
                </a:effectLst>
              </a:rPr>
              <a:t>est montré.</a:t>
            </a:r>
          </a:p>
          <a:p>
            <a:pPr marL="0" indent="0">
              <a:buNone/>
            </a:pPr>
            <a:endParaRPr lang="fr-FR" altLang="fr-FR" sz="1767" dirty="0">
              <a:solidFill>
                <a:srgbClr val="00294B"/>
              </a:solidFill>
            </a:endParaRPr>
          </a:p>
          <a:p>
            <a:pPr algn="just"/>
            <a:r>
              <a:rPr lang="fr-FR" altLang="fr-FR" sz="1767" dirty="0">
                <a:solidFill>
                  <a:srgbClr val="00294B"/>
                </a:solidFill>
              </a:rPr>
              <a:t> Pour Delphi il était responsable d’une partie essentielle de la TPC mesurant l’angle et l’énergie des traces chargées</a:t>
            </a:r>
            <a:r>
              <a:rPr lang="fr-FR" altLang="fr-FR" sz="1767" b="1" dirty="0">
                <a:solidFill>
                  <a:srgbClr val="FF0000"/>
                </a:solidFill>
                <a:effectLst>
                  <a:outerShdw blurRad="38100" dist="38100" dir="2700000" algn="tl">
                    <a:srgbClr val="000000">
                      <a:alpha val="43137"/>
                    </a:srgbClr>
                  </a:outerShdw>
                </a:effectLst>
              </a:rPr>
              <a:t>. Un événements à 4 jets pour la recherche de </a:t>
            </a:r>
            <a:r>
              <a:rPr lang="fr-FR" altLang="fr-FR" sz="1767" b="1" dirty="0" err="1">
                <a:solidFill>
                  <a:srgbClr val="FF0000"/>
                </a:solidFill>
                <a:effectLst>
                  <a:outerShdw blurRad="38100" dist="38100" dir="2700000" algn="tl">
                    <a:srgbClr val="000000">
                      <a:alpha val="43137"/>
                    </a:srgbClr>
                  </a:outerShdw>
                </a:effectLst>
              </a:rPr>
              <a:t>Higgs</a:t>
            </a:r>
            <a:r>
              <a:rPr lang="fr-FR" altLang="fr-FR" sz="1767" b="1" dirty="0">
                <a:solidFill>
                  <a:srgbClr val="FF0000"/>
                </a:solidFill>
                <a:effectLst>
                  <a:outerShdw blurRad="38100" dist="38100" dir="2700000" algn="tl">
                    <a:srgbClr val="000000">
                      <a:alpha val="43137"/>
                    </a:srgbClr>
                  </a:outerShdw>
                </a:effectLst>
              </a:rPr>
              <a:t> est montré.</a:t>
            </a:r>
          </a:p>
          <a:p>
            <a:endParaRPr lang="fr-FR" altLang="fr-FR" sz="1767" dirty="0"/>
          </a:p>
        </p:txBody>
      </p:sp>
      <p:pic>
        <p:nvPicPr>
          <p:cNvPr id="15363" name="Image 6">
            <a:extLst>
              <a:ext uri="{FF2B5EF4-FFF2-40B4-BE49-F238E27FC236}">
                <a16:creationId xmlns:a16="http://schemas.microsoft.com/office/drawing/2014/main" id="{4A4AC316-5D87-2148-BEE0-A8B3D5F44E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6267" y="1308332"/>
            <a:ext cx="4317838" cy="223608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5364" name="Image 1">
            <a:extLst>
              <a:ext uri="{FF2B5EF4-FFF2-40B4-BE49-F238E27FC236}">
                <a16:creationId xmlns:a16="http://schemas.microsoft.com/office/drawing/2014/main" id="{3A97266D-5B79-F34D-A141-84650F0F4E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4419" y="3735115"/>
            <a:ext cx="1841112" cy="17890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 name="Espace réservé de la date 1"/>
          <p:cNvSpPr>
            <a:spLocks noGrp="1"/>
          </p:cNvSpPr>
          <p:nvPr>
            <p:ph type="dt" sz="half" idx="10"/>
          </p:nvPr>
        </p:nvSpPr>
        <p:spPr/>
        <p:txBody>
          <a:bodyPr/>
          <a:lstStyle/>
          <a:p>
            <a:r>
              <a:rPr lang="fr-FR" smtClean="0"/>
              <a:t>28/09/2021</a:t>
            </a:r>
            <a:endParaRPr lang="fr-FR" dirty="0"/>
          </a:p>
        </p:txBody>
      </p:sp>
      <p:sp>
        <p:nvSpPr>
          <p:cNvPr id="3" name="Espace réservé du pied de page 2"/>
          <p:cNvSpPr>
            <a:spLocks noGrp="1"/>
          </p:cNvSpPr>
          <p:nvPr>
            <p:ph type="ftr" sz="quarter" idx="11"/>
          </p:nvPr>
        </p:nvSpPr>
        <p:spPr/>
        <p:txBody>
          <a:bodyPr/>
          <a:lstStyle/>
          <a:p>
            <a:r>
              <a:rPr lang="fr-FR" smtClean="0"/>
              <a:t>50 ans de l'IN2P3 à IJCLab - Sydney Gales</a:t>
            </a:r>
            <a:endParaRPr lang="fr-FR" dirty="0"/>
          </a:p>
        </p:txBody>
      </p:sp>
      <p:sp>
        <p:nvSpPr>
          <p:cNvPr id="4" name="Espace réservé du numéro de diapositive 3"/>
          <p:cNvSpPr>
            <a:spLocks noGrp="1"/>
          </p:cNvSpPr>
          <p:nvPr>
            <p:ph type="sldNum" sz="quarter" idx="12"/>
          </p:nvPr>
        </p:nvSpPr>
        <p:spPr/>
        <p:txBody>
          <a:bodyPr/>
          <a:lstStyle/>
          <a:p>
            <a:fld id="{77E71596-5F9D-49C5-9701-16B3CA54319D}" type="slidenum">
              <a:rPr lang="fr-FR" smtClean="0"/>
              <a:pPr/>
              <a:t>16</a:t>
            </a:fld>
            <a:endParaRPr lang="fr-FR" dirty="0"/>
          </a:p>
        </p:txBody>
      </p:sp>
      <p:sp>
        <p:nvSpPr>
          <p:cNvPr id="10" name="Titre 1"/>
          <p:cNvSpPr txBox="1">
            <a:spLocks/>
          </p:cNvSpPr>
          <p:nvPr/>
        </p:nvSpPr>
        <p:spPr>
          <a:xfrm>
            <a:off x="3491381" y="145282"/>
            <a:ext cx="3790012"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Aft>
                <a:spcPts val="0"/>
              </a:spcAft>
            </a:pPr>
            <a:r>
              <a:rPr lang="en-US" sz="2400" dirty="0" smtClean="0">
                <a:solidFill>
                  <a:srgbClr val="FF6700"/>
                </a:solidFill>
                <a:effectLst>
                  <a:outerShdw blurRad="38100" dist="38100" dir="2700000" algn="tl">
                    <a:srgbClr val="000000">
                      <a:alpha val="43137"/>
                    </a:srgbClr>
                  </a:outerShdw>
                </a:effectLst>
                <a:latin typeface="+mn-lt"/>
              </a:rPr>
              <a:t>50 </a:t>
            </a:r>
            <a:r>
              <a:rPr lang="en-US" sz="2400" dirty="0" err="1" smtClean="0">
                <a:solidFill>
                  <a:srgbClr val="FF6700"/>
                </a:solidFill>
                <a:effectLst>
                  <a:outerShdw blurRad="38100" dist="38100" dir="2700000" algn="tl">
                    <a:srgbClr val="000000">
                      <a:alpha val="43137"/>
                    </a:srgbClr>
                  </a:outerShdw>
                </a:effectLst>
                <a:latin typeface="+mn-lt"/>
              </a:rPr>
              <a:t>ans</a:t>
            </a:r>
            <a:r>
              <a:rPr lang="en-US" sz="2400" dirty="0" smtClean="0">
                <a:solidFill>
                  <a:srgbClr val="FF6700"/>
                </a:solidFill>
                <a:effectLst>
                  <a:outerShdw blurRad="38100" dist="38100" dir="2700000" algn="tl">
                    <a:srgbClr val="000000">
                      <a:alpha val="43137"/>
                    </a:srgbClr>
                  </a:outerShdw>
                </a:effectLst>
                <a:latin typeface="+mn-lt"/>
              </a:rPr>
              <a:t> IN2P3 à </a:t>
            </a:r>
            <a:r>
              <a:rPr lang="en-US" sz="2400" dirty="0" err="1" smtClean="0">
                <a:solidFill>
                  <a:srgbClr val="FF6700"/>
                </a:solidFill>
                <a:effectLst>
                  <a:outerShdw blurRad="38100" dist="38100" dir="2700000" algn="tl">
                    <a:srgbClr val="000000">
                      <a:alpha val="43137"/>
                    </a:srgbClr>
                  </a:outerShdw>
                </a:effectLst>
                <a:latin typeface="+mn-lt"/>
              </a:rPr>
              <a:t>IJCLab</a:t>
            </a:r>
            <a:endParaRPr lang="en-US" sz="2400" dirty="0">
              <a:solidFill>
                <a:srgbClr val="FF67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377962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re 1">
            <a:extLst>
              <a:ext uri="{FF2B5EF4-FFF2-40B4-BE49-F238E27FC236}">
                <a16:creationId xmlns:a16="http://schemas.microsoft.com/office/drawing/2014/main" id="{0C528977-4163-F245-93BF-41895184BCD5}"/>
              </a:ext>
            </a:extLst>
          </p:cNvPr>
          <p:cNvSpPr>
            <a:spLocks noGrp="1" noChangeArrowheads="1"/>
          </p:cNvSpPr>
          <p:nvPr>
            <p:ph type="title"/>
          </p:nvPr>
        </p:nvSpPr>
        <p:spPr>
          <a:xfrm>
            <a:off x="1857995" y="692747"/>
            <a:ext cx="4104456" cy="432048"/>
          </a:xfrm>
          <a:ln w="19050">
            <a:solidFill>
              <a:srgbClr val="FF6700"/>
            </a:solidFill>
          </a:ln>
        </p:spPr>
        <p:txBody>
          <a:bodyPr>
            <a:normAutofit/>
          </a:bodyPr>
          <a:lstStyle/>
          <a:p>
            <a:pPr>
              <a:defRPr/>
            </a:pPr>
            <a:r>
              <a:rPr lang="fr-FR" altLang="fr-FR" sz="2000" dirty="0" smtClean="0">
                <a:solidFill>
                  <a:srgbClr val="FF6700"/>
                </a:solidFill>
                <a:effectLst>
                  <a:outerShdw blurRad="38100" dist="38100" dir="2700000" algn="tl">
                    <a:srgbClr val="000000">
                      <a:alpha val="43137"/>
                    </a:srgbClr>
                  </a:outerShdw>
                </a:effectLst>
                <a:latin typeface="+mn-lt"/>
              </a:rPr>
              <a:t>Deux résultats </a:t>
            </a:r>
            <a:r>
              <a:rPr lang="fr-FR" altLang="fr-FR" sz="2000" dirty="0">
                <a:solidFill>
                  <a:srgbClr val="FF6700"/>
                </a:solidFill>
                <a:effectLst>
                  <a:outerShdw blurRad="38100" dist="38100" dir="2700000" algn="tl">
                    <a:srgbClr val="000000">
                      <a:alpha val="43137"/>
                    </a:srgbClr>
                  </a:outerShdw>
                </a:effectLst>
                <a:latin typeface="+mn-lt"/>
              </a:rPr>
              <a:t>de physique au LEP</a:t>
            </a:r>
          </a:p>
        </p:txBody>
      </p:sp>
      <p:sp>
        <p:nvSpPr>
          <p:cNvPr id="17410" name="Espace réservé du contenu 2">
            <a:extLst>
              <a:ext uri="{FF2B5EF4-FFF2-40B4-BE49-F238E27FC236}">
                <a16:creationId xmlns:a16="http://schemas.microsoft.com/office/drawing/2014/main" id="{5E418677-01B2-054F-91DC-53C9A6D6ACF5}"/>
              </a:ext>
            </a:extLst>
          </p:cNvPr>
          <p:cNvSpPr>
            <a:spLocks noGrp="1" noChangeArrowheads="1"/>
          </p:cNvSpPr>
          <p:nvPr>
            <p:ph sz="half" idx="2"/>
          </p:nvPr>
        </p:nvSpPr>
        <p:spPr>
          <a:xfrm>
            <a:off x="129803" y="1350391"/>
            <a:ext cx="6120680" cy="4671443"/>
          </a:xfrm>
          <a:ln>
            <a:noFill/>
          </a:ln>
        </p:spPr>
        <p:txBody>
          <a:bodyPr>
            <a:normAutofit/>
          </a:bodyPr>
          <a:lstStyle/>
          <a:p>
            <a:pPr algn="just">
              <a:defRPr/>
            </a:pPr>
            <a:r>
              <a:rPr lang="fr-FR" altLang="fr-FR" sz="1767" dirty="0">
                <a:solidFill>
                  <a:schemeClr val="accent1">
                    <a:lumMod val="50000"/>
                  </a:schemeClr>
                </a:solidFill>
              </a:rPr>
              <a:t>Dès les débuts du LEP la mesure de la section efficace de production du Z0 a permis de mesurer le nombre de familles de neutrinos. Une des toutes premières mesures est montrée.</a:t>
            </a:r>
          </a:p>
          <a:p>
            <a:pPr algn="just">
              <a:defRPr/>
            </a:pPr>
            <a:r>
              <a:rPr lang="fr-FR" altLang="fr-FR" sz="1767" dirty="0">
                <a:solidFill>
                  <a:schemeClr val="accent1">
                    <a:lumMod val="50000"/>
                  </a:schemeClr>
                </a:solidFill>
              </a:rPr>
              <a:t>À la fin de la première période de mesures (fin 1989) la valeur obtenue était </a:t>
            </a:r>
          </a:p>
          <a:p>
            <a:pPr>
              <a:defRPr/>
            </a:pPr>
            <a:r>
              <a:rPr lang="fr-FR" altLang="fr-FR" sz="1767" dirty="0" err="1">
                <a:solidFill>
                  <a:schemeClr val="accent1">
                    <a:lumMod val="50000"/>
                  </a:schemeClr>
                </a:solidFill>
              </a:rPr>
              <a:t>N</a:t>
            </a:r>
            <a:r>
              <a:rPr lang="fr-FR" altLang="fr-FR" sz="1767" baseline="-25000" dirty="0" err="1">
                <a:solidFill>
                  <a:schemeClr val="accent1">
                    <a:lumMod val="50000"/>
                  </a:schemeClr>
                </a:solidFill>
              </a:rPr>
              <a:t>ν</a:t>
            </a:r>
            <a:r>
              <a:rPr lang="fr-FR" altLang="fr-FR" sz="1767" dirty="0">
                <a:solidFill>
                  <a:schemeClr val="accent1">
                    <a:lumMod val="50000"/>
                  </a:schemeClr>
                </a:solidFill>
              </a:rPr>
              <a:t> = 3.01±0.15</a:t>
            </a:r>
            <a:r>
              <a:rPr lang="fr-FR" altLang="fr-FR" sz="1767" baseline="-25000" dirty="0">
                <a:solidFill>
                  <a:schemeClr val="accent1">
                    <a:lumMod val="50000"/>
                  </a:schemeClr>
                </a:solidFill>
              </a:rPr>
              <a:t>exp</a:t>
            </a:r>
            <a:r>
              <a:rPr lang="fr-FR" altLang="fr-FR" sz="1767" dirty="0">
                <a:solidFill>
                  <a:schemeClr val="accent1">
                    <a:lumMod val="50000"/>
                  </a:schemeClr>
                </a:solidFill>
              </a:rPr>
              <a:t>± .05</a:t>
            </a:r>
            <a:r>
              <a:rPr lang="fr-FR" altLang="fr-FR" sz="1767" baseline="-25000" dirty="0">
                <a:solidFill>
                  <a:schemeClr val="accent1">
                    <a:lumMod val="50000"/>
                  </a:schemeClr>
                </a:solidFill>
              </a:rPr>
              <a:t>th</a:t>
            </a:r>
            <a:r>
              <a:rPr lang="fr-FR" altLang="fr-FR" sz="1767" dirty="0">
                <a:solidFill>
                  <a:schemeClr val="accent1">
                    <a:lumMod val="50000"/>
                  </a:schemeClr>
                </a:solidFill>
              </a:rPr>
              <a:t>. </a:t>
            </a:r>
          </a:p>
          <a:p>
            <a:pPr algn="just">
              <a:defRPr/>
            </a:pPr>
            <a:r>
              <a:rPr lang="fr-FR" altLang="fr-FR" sz="1767" dirty="0">
                <a:solidFill>
                  <a:schemeClr val="accent1">
                    <a:lumMod val="50000"/>
                  </a:schemeClr>
                </a:solidFill>
              </a:rPr>
              <a:t>Les mesures de précision du LEP (masse et largeur du Z, couplage du Z, asymétries et polarisations des particules produites permettent de mesurer les effets de nouvelles particules intervenant virtuellement. De cette manière la masse du quark top était prédite :                                   </a:t>
            </a:r>
          </a:p>
          <a:p>
            <a:pPr algn="just">
              <a:defRPr/>
            </a:pPr>
            <a:r>
              <a:rPr lang="fr-FR" altLang="fr-FR" sz="1767" dirty="0" err="1" smtClean="0">
                <a:solidFill>
                  <a:schemeClr val="accent1">
                    <a:lumMod val="50000"/>
                  </a:schemeClr>
                </a:solidFill>
              </a:rPr>
              <a:t>M</a:t>
            </a:r>
            <a:r>
              <a:rPr lang="fr-FR" altLang="fr-FR" sz="1767" baseline="-25000" dirty="0" err="1" smtClean="0">
                <a:solidFill>
                  <a:schemeClr val="accent1">
                    <a:lumMod val="50000"/>
                  </a:schemeClr>
                </a:solidFill>
              </a:rPr>
              <a:t>top</a:t>
            </a:r>
            <a:r>
              <a:rPr lang="fr-FR" altLang="fr-FR" sz="1767" dirty="0" smtClean="0">
                <a:solidFill>
                  <a:schemeClr val="accent1">
                    <a:lumMod val="50000"/>
                  </a:schemeClr>
                </a:solidFill>
              </a:rPr>
              <a:t> </a:t>
            </a:r>
            <a:r>
              <a:rPr lang="fr-FR" altLang="fr-FR" sz="1767" dirty="0">
                <a:solidFill>
                  <a:schemeClr val="accent1">
                    <a:lumMod val="50000"/>
                  </a:schemeClr>
                </a:solidFill>
              </a:rPr>
              <a:t>=173±12±19(M</a:t>
            </a:r>
            <a:r>
              <a:rPr lang="fr-FR" altLang="fr-FR" sz="1767" baseline="-25000" dirty="0">
                <a:solidFill>
                  <a:schemeClr val="accent1">
                    <a:lumMod val="50000"/>
                  </a:schemeClr>
                </a:solidFill>
              </a:rPr>
              <a:t>H</a:t>
            </a:r>
            <a:r>
              <a:rPr lang="fr-FR" altLang="fr-FR" sz="1767" dirty="0">
                <a:solidFill>
                  <a:schemeClr val="accent1">
                    <a:lumMod val="50000"/>
                  </a:schemeClr>
                </a:solidFill>
              </a:rPr>
              <a:t>) </a:t>
            </a:r>
            <a:r>
              <a:rPr lang="fr-FR" altLang="fr-FR" sz="1767" dirty="0" err="1">
                <a:solidFill>
                  <a:schemeClr val="accent1">
                    <a:lumMod val="50000"/>
                  </a:schemeClr>
                </a:solidFill>
              </a:rPr>
              <a:t>GeV</a:t>
            </a:r>
            <a:r>
              <a:rPr lang="fr-FR" altLang="fr-FR" sz="1767" dirty="0">
                <a:solidFill>
                  <a:schemeClr val="accent1">
                    <a:lumMod val="50000"/>
                  </a:schemeClr>
                </a:solidFill>
              </a:rPr>
              <a:t> avant d’être mesurée à </a:t>
            </a:r>
            <a:r>
              <a:rPr lang="fr-FR" altLang="fr-FR" sz="1767" dirty="0" err="1">
                <a:solidFill>
                  <a:schemeClr val="accent1">
                    <a:lumMod val="50000"/>
                  </a:schemeClr>
                </a:solidFill>
              </a:rPr>
              <a:t>Fermilab</a:t>
            </a:r>
            <a:r>
              <a:rPr lang="fr-FR" altLang="fr-FR" sz="1767" dirty="0">
                <a:solidFill>
                  <a:schemeClr val="accent1">
                    <a:lumMod val="50000"/>
                  </a:schemeClr>
                </a:solidFill>
              </a:rPr>
              <a:t>      </a:t>
            </a:r>
            <a:r>
              <a:rPr lang="fr-FR" altLang="fr-FR" sz="1767" dirty="0" err="1">
                <a:solidFill>
                  <a:schemeClr val="accent1">
                    <a:lumMod val="50000"/>
                  </a:schemeClr>
                </a:solidFill>
              </a:rPr>
              <a:t>M</a:t>
            </a:r>
            <a:r>
              <a:rPr lang="fr-FR" altLang="fr-FR" sz="1767" baseline="-25000" dirty="0" err="1">
                <a:solidFill>
                  <a:schemeClr val="accent1">
                    <a:lumMod val="50000"/>
                  </a:schemeClr>
                </a:solidFill>
              </a:rPr>
              <a:t>top</a:t>
            </a:r>
            <a:r>
              <a:rPr lang="fr-FR" altLang="fr-FR" sz="1767" dirty="0">
                <a:solidFill>
                  <a:schemeClr val="accent1">
                    <a:lumMod val="50000"/>
                  </a:schemeClr>
                </a:solidFill>
              </a:rPr>
              <a:t> =176±16 </a:t>
            </a:r>
            <a:r>
              <a:rPr lang="fr-FR" altLang="fr-FR" sz="1767" dirty="0" err="1">
                <a:solidFill>
                  <a:schemeClr val="accent1">
                    <a:lumMod val="50000"/>
                  </a:schemeClr>
                </a:solidFill>
              </a:rPr>
              <a:t>GeV</a:t>
            </a:r>
            <a:r>
              <a:rPr lang="fr-FR" altLang="fr-FR" sz="1767" dirty="0">
                <a:solidFill>
                  <a:schemeClr val="accent1">
                    <a:lumMod val="50000"/>
                  </a:schemeClr>
                </a:solidFill>
              </a:rPr>
              <a:t>. Après la mesure du top il a été possible de prévoir la masse du </a:t>
            </a:r>
            <a:r>
              <a:rPr lang="fr-FR" altLang="fr-FR" sz="1767" dirty="0" err="1">
                <a:solidFill>
                  <a:schemeClr val="accent1">
                    <a:lumMod val="50000"/>
                  </a:schemeClr>
                </a:solidFill>
              </a:rPr>
              <a:t>Higgs</a:t>
            </a:r>
            <a:r>
              <a:rPr lang="fr-FR" altLang="fr-FR" sz="1767" dirty="0">
                <a:solidFill>
                  <a:schemeClr val="accent1">
                    <a:lumMod val="50000"/>
                  </a:schemeClr>
                </a:solidFill>
              </a:rPr>
              <a:t>: 98 </a:t>
            </a:r>
            <a:r>
              <a:rPr lang="fr-FR" altLang="fr-FR" sz="1767" dirty="0" err="1">
                <a:solidFill>
                  <a:schemeClr val="accent1">
                    <a:lumMod val="50000"/>
                  </a:schemeClr>
                </a:solidFill>
              </a:rPr>
              <a:t>GeV</a:t>
            </a:r>
            <a:r>
              <a:rPr lang="fr-FR" altLang="fr-FR" sz="1767" dirty="0">
                <a:solidFill>
                  <a:schemeClr val="accent1">
                    <a:lumMod val="50000"/>
                  </a:schemeClr>
                </a:solidFill>
              </a:rPr>
              <a:t>&lt;</a:t>
            </a:r>
            <a:r>
              <a:rPr lang="fr-FR" altLang="fr-FR" sz="1767" dirty="0" err="1">
                <a:solidFill>
                  <a:schemeClr val="accent1">
                    <a:lumMod val="50000"/>
                  </a:schemeClr>
                </a:solidFill>
              </a:rPr>
              <a:t>Mhiggs</a:t>
            </a:r>
            <a:r>
              <a:rPr lang="fr-FR" altLang="fr-FR" sz="1767" dirty="0">
                <a:solidFill>
                  <a:schemeClr val="accent1">
                    <a:lumMod val="50000"/>
                  </a:schemeClr>
                </a:solidFill>
              </a:rPr>
              <a:t>&lt;208 </a:t>
            </a:r>
            <a:r>
              <a:rPr lang="fr-FR" altLang="fr-FR" sz="1767" dirty="0" err="1">
                <a:solidFill>
                  <a:schemeClr val="accent1">
                    <a:lumMod val="50000"/>
                  </a:schemeClr>
                </a:solidFill>
              </a:rPr>
              <a:t>GeV</a:t>
            </a:r>
            <a:r>
              <a:rPr lang="fr-FR" altLang="fr-FR" sz="1767" dirty="0">
                <a:solidFill>
                  <a:schemeClr val="accent1">
                    <a:lumMod val="50000"/>
                  </a:schemeClr>
                </a:solidFill>
              </a:rPr>
              <a:t> (mesure ultérieure avec le LHC : 125 </a:t>
            </a:r>
            <a:r>
              <a:rPr lang="fr-FR" altLang="fr-FR" sz="1767" dirty="0" err="1">
                <a:solidFill>
                  <a:schemeClr val="accent1">
                    <a:lumMod val="50000"/>
                  </a:schemeClr>
                </a:solidFill>
              </a:rPr>
              <a:t>GeV</a:t>
            </a:r>
            <a:r>
              <a:rPr lang="fr-FR" altLang="fr-FR" sz="1767" dirty="0">
                <a:solidFill>
                  <a:schemeClr val="accent1">
                    <a:lumMod val="50000"/>
                  </a:schemeClr>
                </a:solidFill>
              </a:rPr>
              <a:t>).</a:t>
            </a:r>
          </a:p>
          <a:p>
            <a:pPr>
              <a:defRPr/>
            </a:pPr>
            <a:endParaRPr lang="fr-FR" altLang="fr-FR" sz="1767" dirty="0">
              <a:solidFill>
                <a:schemeClr val="accent2"/>
              </a:solidFill>
            </a:endParaRPr>
          </a:p>
          <a:p>
            <a:pPr>
              <a:defRPr/>
            </a:pPr>
            <a:endParaRPr lang="fr-FR" altLang="fr-FR" sz="1767" dirty="0">
              <a:solidFill>
                <a:srgbClr val="0000FF"/>
              </a:solidFill>
            </a:endParaRPr>
          </a:p>
        </p:txBody>
      </p:sp>
      <p:pic>
        <p:nvPicPr>
          <p:cNvPr id="16387" name="Image 4">
            <a:extLst>
              <a:ext uri="{FF2B5EF4-FFF2-40B4-BE49-F238E27FC236}">
                <a16:creationId xmlns:a16="http://schemas.microsoft.com/office/drawing/2014/main" id="{A45F7030-9D0E-664B-96C4-58DF90109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466" y="758388"/>
            <a:ext cx="2029990" cy="198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6388" name="Image 1">
            <a:extLst>
              <a:ext uri="{FF2B5EF4-FFF2-40B4-BE49-F238E27FC236}">
                <a16:creationId xmlns:a16="http://schemas.microsoft.com/office/drawing/2014/main" id="{A1C40A12-396F-A346-B9C8-D95CEB57E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330" y="2875766"/>
            <a:ext cx="2088262" cy="27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Espace réservé du pied de page 1"/>
          <p:cNvSpPr>
            <a:spLocks noGrp="1"/>
          </p:cNvSpPr>
          <p:nvPr>
            <p:ph type="ftr" sz="quarter" idx="11"/>
          </p:nvPr>
        </p:nvSpPr>
        <p:spPr/>
        <p:txBody>
          <a:bodyPr/>
          <a:lstStyle/>
          <a:p>
            <a:r>
              <a:rPr lang="fr-FR" dirty="0" smtClean="0"/>
              <a:t>50 ans de l'IN2P3 à IJCLab - Sydney Gales</a:t>
            </a:r>
            <a:endParaRPr lang="fr-FR" dirty="0"/>
          </a:p>
        </p:txBody>
      </p:sp>
      <p:sp>
        <p:nvSpPr>
          <p:cNvPr id="3" name="Espace réservé de la date 2"/>
          <p:cNvSpPr>
            <a:spLocks noGrp="1"/>
          </p:cNvSpPr>
          <p:nvPr>
            <p:ph type="dt" sz="half" idx="10"/>
          </p:nvPr>
        </p:nvSpPr>
        <p:spPr/>
        <p:txBody>
          <a:bodyPr/>
          <a:lstStyle/>
          <a:p>
            <a:r>
              <a:rPr lang="fr-FR" smtClean="0"/>
              <a:t>28/09/2021</a:t>
            </a:r>
            <a:endParaRPr lang="fr-FR" dirty="0"/>
          </a:p>
        </p:txBody>
      </p:sp>
      <p:sp>
        <p:nvSpPr>
          <p:cNvPr id="4" name="Espace réservé du numéro de diapositive 3"/>
          <p:cNvSpPr>
            <a:spLocks noGrp="1"/>
          </p:cNvSpPr>
          <p:nvPr>
            <p:ph type="sldNum" sz="quarter" idx="12"/>
          </p:nvPr>
        </p:nvSpPr>
        <p:spPr/>
        <p:txBody>
          <a:bodyPr/>
          <a:lstStyle/>
          <a:p>
            <a:fld id="{77E71596-5F9D-49C5-9701-16B3CA54319D}" type="slidenum">
              <a:rPr lang="fr-FR" smtClean="0"/>
              <a:pPr/>
              <a:t>17</a:t>
            </a:fld>
            <a:endParaRPr lang="fr-FR" dirty="0"/>
          </a:p>
        </p:txBody>
      </p:sp>
      <p:sp>
        <p:nvSpPr>
          <p:cNvPr id="6" name="Rectangle 5"/>
          <p:cNvSpPr/>
          <p:nvPr/>
        </p:nvSpPr>
        <p:spPr>
          <a:xfrm flipH="1">
            <a:off x="417835" y="2741712"/>
            <a:ext cx="2304256" cy="432048"/>
          </a:xfrm>
          <a:prstGeom prst="rect">
            <a:avLst/>
          </a:prstGeom>
          <a:ln w="19050">
            <a:solidFill>
              <a:srgbClr val="FF6700"/>
            </a:solidFill>
          </a:ln>
        </p:spPr>
        <p:txBody>
          <a:bodyPr vert="horz" lIns="91440" tIns="45720" rIns="91440" bIns="45720" rtlCol="0" anchor="ctr">
            <a:normAutofit/>
          </a:bodyPr>
          <a:lstStyle/>
          <a:p>
            <a:pPr algn="ctr" defTabSz="914400">
              <a:lnSpc>
                <a:spcPct val="90000"/>
              </a:lnSpc>
            </a:pPr>
            <a:endParaRPr lang="fr-FR" b="1">
              <a:solidFill>
                <a:srgbClr val="FF6700"/>
              </a:solidFill>
              <a:effectLst>
                <a:outerShdw blurRad="38100" dist="38100" dir="2700000" algn="tl">
                  <a:srgbClr val="000000">
                    <a:alpha val="43137"/>
                  </a:srgbClr>
                </a:outerShdw>
              </a:effectLst>
              <a:ea typeface="+mj-ea"/>
              <a:cs typeface="+mj-cs"/>
            </a:endParaRPr>
          </a:p>
        </p:txBody>
      </p:sp>
      <p:sp>
        <p:nvSpPr>
          <p:cNvPr id="11" name="Titre 1"/>
          <p:cNvSpPr txBox="1">
            <a:spLocks/>
          </p:cNvSpPr>
          <p:nvPr/>
        </p:nvSpPr>
        <p:spPr>
          <a:xfrm>
            <a:off x="3491381" y="145282"/>
            <a:ext cx="3790012"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Aft>
                <a:spcPts val="0"/>
              </a:spcAft>
            </a:pPr>
            <a:r>
              <a:rPr lang="en-US" sz="2400" dirty="0" smtClean="0">
                <a:solidFill>
                  <a:srgbClr val="FF6700"/>
                </a:solidFill>
                <a:effectLst>
                  <a:outerShdw blurRad="38100" dist="38100" dir="2700000" algn="tl">
                    <a:srgbClr val="000000">
                      <a:alpha val="43137"/>
                    </a:srgbClr>
                  </a:outerShdw>
                </a:effectLst>
                <a:latin typeface="+mn-lt"/>
              </a:rPr>
              <a:t>50 </a:t>
            </a:r>
            <a:r>
              <a:rPr lang="en-US" sz="2400" dirty="0" err="1" smtClean="0">
                <a:solidFill>
                  <a:srgbClr val="FF6700"/>
                </a:solidFill>
                <a:effectLst>
                  <a:outerShdw blurRad="38100" dist="38100" dir="2700000" algn="tl">
                    <a:srgbClr val="000000">
                      <a:alpha val="43137"/>
                    </a:srgbClr>
                  </a:outerShdw>
                </a:effectLst>
                <a:latin typeface="+mn-lt"/>
              </a:rPr>
              <a:t>ans</a:t>
            </a:r>
            <a:r>
              <a:rPr lang="en-US" sz="2400" dirty="0" smtClean="0">
                <a:solidFill>
                  <a:srgbClr val="FF6700"/>
                </a:solidFill>
                <a:effectLst>
                  <a:outerShdw blurRad="38100" dist="38100" dir="2700000" algn="tl">
                    <a:srgbClr val="000000">
                      <a:alpha val="43137"/>
                    </a:srgbClr>
                  </a:outerShdw>
                </a:effectLst>
                <a:latin typeface="+mn-lt"/>
              </a:rPr>
              <a:t> IN2P3 à </a:t>
            </a:r>
            <a:r>
              <a:rPr lang="en-US" sz="2400" dirty="0" err="1" smtClean="0">
                <a:solidFill>
                  <a:srgbClr val="FF6700"/>
                </a:solidFill>
                <a:effectLst>
                  <a:outerShdw blurRad="38100" dist="38100" dir="2700000" algn="tl">
                    <a:srgbClr val="000000">
                      <a:alpha val="43137"/>
                    </a:srgbClr>
                  </a:outerShdw>
                </a:effectLst>
                <a:latin typeface="+mn-lt"/>
              </a:rPr>
              <a:t>IJCLab</a:t>
            </a:r>
            <a:endParaRPr lang="en-US" sz="2400" dirty="0">
              <a:solidFill>
                <a:srgbClr val="FF67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51716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8030" y="5653366"/>
            <a:ext cx="4023858" cy="364267"/>
          </a:xfrm>
          <a:prstGeom prst="rect">
            <a:avLst/>
          </a:prstGeom>
        </p:spPr>
        <p:txBody>
          <a:bodyPr wrap="none">
            <a:spAutoFit/>
          </a:bodyPr>
          <a:lstStyle/>
          <a:p>
            <a:r>
              <a:rPr lang="fr-FR" sz="1767" dirty="0">
                <a:solidFill>
                  <a:schemeClr val="bg1"/>
                </a:solidFill>
              </a:rPr>
              <a:t>http://dx.doi.org/10.1051/epn:2006203</a:t>
            </a:r>
          </a:p>
        </p:txBody>
      </p:sp>
      <p:sp>
        <p:nvSpPr>
          <p:cNvPr id="4" name="Titre 3"/>
          <p:cNvSpPr>
            <a:spLocks noGrp="1"/>
          </p:cNvSpPr>
          <p:nvPr>
            <p:ph type="title"/>
          </p:nvPr>
        </p:nvSpPr>
        <p:spPr>
          <a:xfrm>
            <a:off x="849883" y="115598"/>
            <a:ext cx="9797678" cy="883472"/>
          </a:xfrm>
          <a:noFill/>
        </p:spPr>
        <p:txBody>
          <a:bodyPr>
            <a:noAutofit/>
          </a:bodyPr>
          <a:lstStyle/>
          <a:p>
            <a:pPr>
              <a:lnSpc>
                <a:spcPts val="3300"/>
              </a:lnSpc>
            </a:pPr>
            <a:r>
              <a:rPr lang="en-US" dirty="0" err="1">
                <a:solidFill>
                  <a:srgbClr val="FF6700"/>
                </a:solidFill>
                <a:effectLst>
                  <a:outerShdw blurRad="38100" dist="38100" dir="2700000" algn="tl">
                    <a:srgbClr val="000000">
                      <a:alpha val="43137"/>
                    </a:srgbClr>
                  </a:outerShdw>
                </a:effectLst>
              </a:rPr>
              <a:t>Découverte</a:t>
            </a:r>
            <a:r>
              <a:rPr lang="en-US" dirty="0">
                <a:solidFill>
                  <a:srgbClr val="FF6700"/>
                </a:solidFill>
                <a:effectLst>
                  <a:outerShdw blurRad="38100" dist="38100" dir="2700000" algn="tl">
                    <a:srgbClr val="000000">
                      <a:alpha val="43137"/>
                    </a:srgbClr>
                  </a:outerShdw>
                </a:effectLst>
              </a:rPr>
              <a:t> de la Violation </a:t>
            </a:r>
            <a:r>
              <a:rPr lang="en-US" dirty="0" err="1">
                <a:solidFill>
                  <a:srgbClr val="FF6700"/>
                </a:solidFill>
                <a:effectLst>
                  <a:outerShdw blurRad="38100" dist="38100" dir="2700000" algn="tl">
                    <a:srgbClr val="000000">
                      <a:alpha val="43137"/>
                    </a:srgbClr>
                  </a:outerShdw>
                </a:effectLst>
              </a:rPr>
              <a:t>Directe</a:t>
            </a:r>
            <a:r>
              <a:rPr lang="en-US" dirty="0">
                <a:solidFill>
                  <a:srgbClr val="FF6700"/>
                </a:solidFill>
                <a:effectLst>
                  <a:outerShdw blurRad="38100" dist="38100" dir="2700000" algn="tl">
                    <a:srgbClr val="000000">
                      <a:alpha val="43137"/>
                    </a:srgbClr>
                  </a:outerShdw>
                </a:effectLst>
              </a:rPr>
              <a:t> de CP  </a:t>
            </a:r>
            <a:r>
              <a:rPr lang="en-US" dirty="0" smtClean="0">
                <a:solidFill>
                  <a:srgbClr val="FF6700"/>
                </a:solidFill>
                <a:effectLst>
                  <a:outerShdw blurRad="38100" dist="38100" dir="2700000" algn="tl">
                    <a:srgbClr val="000000">
                      <a:alpha val="43137"/>
                    </a:srgbClr>
                  </a:outerShdw>
                </a:effectLst>
              </a:rPr>
              <a:t>(DCPV</a:t>
            </a:r>
            <a:r>
              <a:rPr lang="en-US" dirty="0">
                <a:solidFill>
                  <a:srgbClr val="FF6700"/>
                </a:solidFill>
                <a:effectLst>
                  <a:outerShdw blurRad="38100" dist="38100" dir="2700000" algn="tl">
                    <a:srgbClr val="000000">
                      <a:alpha val="43137"/>
                    </a:srgbClr>
                  </a:outerShdw>
                </a:effectLst>
              </a:rPr>
              <a:t>) </a:t>
            </a:r>
            <a:r>
              <a:rPr lang="en-US" dirty="0" err="1">
                <a:solidFill>
                  <a:srgbClr val="FF6700"/>
                </a:solidFill>
                <a:effectLst>
                  <a:outerShdw blurRad="38100" dist="38100" dir="2700000" algn="tl">
                    <a:srgbClr val="000000">
                      <a:alpha val="43137"/>
                    </a:srgbClr>
                  </a:outerShdw>
                </a:effectLst>
              </a:rPr>
              <a:t>dans</a:t>
            </a:r>
            <a:r>
              <a:rPr lang="en-US" dirty="0">
                <a:solidFill>
                  <a:srgbClr val="FF6700"/>
                </a:solidFill>
                <a:effectLst>
                  <a:outerShdw blurRad="38100" dist="38100" dir="2700000" algn="tl">
                    <a:srgbClr val="000000">
                      <a:alpha val="43137"/>
                    </a:srgbClr>
                  </a:outerShdw>
                </a:effectLst>
              </a:rPr>
              <a:t> les Kaons </a:t>
            </a:r>
            <a:r>
              <a:rPr lang="en-US" dirty="0" err="1">
                <a:solidFill>
                  <a:srgbClr val="FF6700"/>
                </a:solidFill>
                <a:effectLst>
                  <a:outerShdw blurRad="38100" dist="38100" dir="2700000" algn="tl">
                    <a:srgbClr val="000000">
                      <a:alpha val="43137"/>
                    </a:srgbClr>
                  </a:outerShdw>
                </a:effectLst>
              </a:rPr>
              <a:t>neutres</a:t>
            </a:r>
            <a:r>
              <a:rPr lang="en-US" dirty="0">
                <a:solidFill>
                  <a:srgbClr val="FF6700"/>
                </a:solidFill>
                <a:effectLst>
                  <a:outerShdw blurRad="38100" dist="38100" dir="2700000" algn="tl">
                    <a:srgbClr val="000000">
                      <a:alpha val="43137"/>
                    </a:srgbClr>
                  </a:outerShdw>
                </a:effectLst>
              </a:rPr>
              <a:t>: </a:t>
            </a:r>
            <a:r>
              <a:rPr lang="en-US" dirty="0">
                <a:solidFill>
                  <a:srgbClr val="FF6700"/>
                </a:solidFill>
              </a:rPr>
              <a:t>participation du LAL/IN2P3 aux experiences NA31 et NA48 au CERN</a:t>
            </a:r>
            <a:endParaRPr lang="fr-FR" b="1" dirty="0">
              <a:solidFill>
                <a:srgbClr val="FF6700"/>
              </a:solidFill>
            </a:endParaRPr>
          </a:p>
        </p:txBody>
      </p:sp>
      <p:sp>
        <p:nvSpPr>
          <p:cNvPr id="5" name="Espace réservé du contenu 4"/>
          <p:cNvSpPr>
            <a:spLocks noGrp="1"/>
          </p:cNvSpPr>
          <p:nvPr>
            <p:ph idx="4294967295"/>
          </p:nvPr>
        </p:nvSpPr>
        <p:spPr>
          <a:xfrm>
            <a:off x="66996" y="1218124"/>
            <a:ext cx="6694488" cy="4259632"/>
          </a:xfrm>
          <a:ln w="38100">
            <a:solidFill>
              <a:schemeClr val="accent5">
                <a:lumMod val="75000"/>
              </a:schemeClr>
            </a:solidFill>
          </a:ln>
        </p:spPr>
        <p:txBody>
          <a:bodyPr>
            <a:normAutofit/>
          </a:bodyPr>
          <a:lstStyle/>
          <a:p>
            <a:pPr marL="0" indent="0">
              <a:buNone/>
            </a:pPr>
            <a:r>
              <a:rPr lang="fr-FR" sz="2000" b="1" dirty="0" smtClean="0">
                <a:solidFill>
                  <a:srgbClr val="FF6700"/>
                </a:solidFill>
              </a:rPr>
              <a:t>Méthode: </a:t>
            </a:r>
            <a:r>
              <a:rPr lang="fr-FR" sz="2000" dirty="0" smtClean="0"/>
              <a:t>Mesure à haute statistique et avec compensation des effets systématiques,  des désintégrations K</a:t>
            </a:r>
            <a:r>
              <a:rPr lang="fr-FR" sz="2000" baseline="-25000" dirty="0" smtClean="0"/>
              <a:t>L</a:t>
            </a:r>
            <a:r>
              <a:rPr lang="fr-FR" sz="2000" dirty="0" smtClean="0"/>
              <a:t> et K</a:t>
            </a:r>
            <a:r>
              <a:rPr lang="fr-FR" sz="2000" baseline="-25000" dirty="0" smtClean="0"/>
              <a:t>S</a:t>
            </a:r>
            <a:r>
              <a:rPr lang="fr-FR" sz="2000" dirty="0" smtClean="0"/>
              <a:t> en 2π</a:t>
            </a:r>
            <a:r>
              <a:rPr lang="fr-FR" sz="2000" baseline="30000" dirty="0" smtClean="0"/>
              <a:t>0</a:t>
            </a:r>
            <a:r>
              <a:rPr lang="fr-FR" sz="2000" dirty="0" smtClean="0"/>
              <a:t> et 2π</a:t>
            </a:r>
            <a:r>
              <a:rPr lang="fr-FR" sz="2000" baseline="30000" dirty="0" smtClean="0"/>
              <a:t>+-</a:t>
            </a:r>
          </a:p>
          <a:p>
            <a:pPr marL="0" indent="0">
              <a:buNone/>
            </a:pPr>
            <a:endParaRPr lang="fr-FR" sz="2000" dirty="0" smtClean="0"/>
          </a:p>
          <a:p>
            <a:pPr marL="0" indent="0">
              <a:buNone/>
            </a:pPr>
            <a:r>
              <a:rPr lang="fr-FR" sz="2121" dirty="0" smtClean="0">
                <a:solidFill>
                  <a:srgbClr val="FF6700"/>
                </a:solidFill>
                <a:latin typeface="+mj-lt"/>
                <a:sym typeface="Wingdings" panose="05000000000000000000" pitchFamily="2" charset="2"/>
              </a:rPr>
              <a:t></a:t>
            </a:r>
            <a:r>
              <a:rPr lang="fr-FR" sz="2000" b="1" dirty="0" smtClean="0">
                <a:solidFill>
                  <a:srgbClr val="FF6700"/>
                </a:solidFill>
              </a:rPr>
              <a:t>NA31 (1981-1993) : </a:t>
            </a:r>
            <a:r>
              <a:rPr lang="fr-FR" sz="2000" dirty="0" smtClean="0"/>
              <a:t>Première évidence de DCPV en 1988.  Signification finale de NA31: 3.5σ  </a:t>
            </a:r>
          </a:p>
          <a:p>
            <a:pPr marL="0" indent="0">
              <a:buNone/>
            </a:pPr>
            <a:r>
              <a:rPr lang="fr-FR" sz="2000" dirty="0" smtClean="0"/>
              <a:t>Grand Prix EPS 2005 pour cette évidence.  </a:t>
            </a:r>
          </a:p>
          <a:p>
            <a:pPr marL="0" indent="0">
              <a:buNone/>
            </a:pPr>
            <a:r>
              <a:rPr lang="fr-FR" sz="2000" dirty="0" smtClean="0">
                <a:solidFill>
                  <a:srgbClr val="FF6700"/>
                </a:solidFill>
                <a:sym typeface="Wingdings" panose="05000000000000000000" pitchFamily="2" charset="2"/>
              </a:rPr>
              <a:t></a:t>
            </a:r>
            <a:r>
              <a:rPr lang="fr-FR" sz="2000" b="1" dirty="0" smtClean="0">
                <a:solidFill>
                  <a:srgbClr val="FF6700"/>
                </a:solidFill>
              </a:rPr>
              <a:t>NA48 (1994-2001) :</a:t>
            </a:r>
            <a:r>
              <a:rPr lang="fr-FR" sz="2000" dirty="0" smtClean="0">
                <a:solidFill>
                  <a:srgbClr val="FF6700"/>
                </a:solidFill>
              </a:rPr>
              <a:t> </a:t>
            </a:r>
            <a:r>
              <a:rPr lang="fr-FR" sz="2000" dirty="0" smtClean="0"/>
              <a:t>Détecteur et stratégie d’analyses améliorés. Mesure finale de DCPV à 6.7σ </a:t>
            </a:r>
          </a:p>
          <a:p>
            <a:pPr marL="0" indent="0">
              <a:buNone/>
            </a:pPr>
            <a:r>
              <a:rPr lang="fr-FR" sz="2000" dirty="0" smtClean="0">
                <a:solidFill>
                  <a:srgbClr val="FF6700"/>
                </a:solidFill>
                <a:sym typeface="Wingdings" panose="05000000000000000000" pitchFamily="2" charset="2"/>
              </a:rPr>
              <a:t></a:t>
            </a:r>
            <a:r>
              <a:rPr lang="fr-FR" sz="2000" b="1" dirty="0" smtClean="0">
                <a:solidFill>
                  <a:srgbClr val="FF6700"/>
                </a:solidFill>
              </a:rPr>
              <a:t>LAL/IN2P3 :</a:t>
            </a:r>
            <a:r>
              <a:rPr lang="fr-FR" sz="2000" dirty="0" smtClean="0"/>
              <a:t> Contributions importantes des groupes impliqués en hardware (détecteurs, DAQ, électronique) et dans les analyses. Plusieurs thèses et habilitations.</a:t>
            </a:r>
          </a:p>
          <a:p>
            <a:pPr marL="0" indent="0">
              <a:buNone/>
            </a:pPr>
            <a:endParaRPr lang="fr-FR" dirty="0"/>
          </a:p>
        </p:txBody>
      </p:sp>
      <p:pic>
        <p:nvPicPr>
          <p:cNvPr id="11" name="Espace réservé du contenu 7" descr="PhotoCalo.jpg"/>
          <p:cNvPicPr>
            <a:picLocks noChangeAspect="1"/>
          </p:cNvPicPr>
          <p:nvPr/>
        </p:nvPicPr>
        <p:blipFill rotWithShape="1">
          <a:blip r:embed="rId3" cstate="print"/>
          <a:srcRect l="6926" t="4526" r="6615" b="5097"/>
          <a:stretch/>
        </p:blipFill>
        <p:spPr>
          <a:xfrm>
            <a:off x="8895920" y="1215075"/>
            <a:ext cx="1593996" cy="22216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2"/>
          <p:cNvPicPr>
            <a:picLocks noChangeAspect="1" noChangeArrowheads="1"/>
          </p:cNvPicPr>
          <p:nvPr/>
        </p:nvPicPr>
        <p:blipFill>
          <a:blip r:embed="rId4" cstate="print"/>
          <a:stretch>
            <a:fillRect/>
          </a:stretch>
        </p:blipFill>
        <p:spPr bwMode="auto">
          <a:xfrm>
            <a:off x="4743883" y="2990664"/>
            <a:ext cx="1004839" cy="714552"/>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rot="16200000">
            <a:off x="7185222" y="1432325"/>
            <a:ext cx="1231479" cy="19343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6870797" y="1491114"/>
            <a:ext cx="1897342" cy="252199"/>
          </a:xfrm>
          <a:prstGeom prst="rect">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7" b="1" dirty="0">
                <a:solidFill>
                  <a:schemeClr val="bg1"/>
                </a:solidFill>
              </a:rPr>
              <a:t>TRD  pour NA31</a:t>
            </a:r>
            <a:endParaRPr lang="fr-FR" sz="1767" b="1" dirty="0">
              <a:solidFill>
                <a:schemeClr val="bg1"/>
              </a:solidFill>
            </a:endParaRPr>
          </a:p>
        </p:txBody>
      </p:sp>
      <p:sp>
        <p:nvSpPr>
          <p:cNvPr id="15" name="Rectangle 14"/>
          <p:cNvSpPr/>
          <p:nvPr/>
        </p:nvSpPr>
        <p:spPr>
          <a:xfrm>
            <a:off x="8768217" y="948299"/>
            <a:ext cx="1861129" cy="246183"/>
          </a:xfrm>
          <a:prstGeom prst="rect">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7" b="1" dirty="0" err="1">
                <a:solidFill>
                  <a:schemeClr val="bg1"/>
                </a:solidFill>
              </a:rPr>
              <a:t>Calorimètre</a:t>
            </a:r>
            <a:r>
              <a:rPr lang="en-US" sz="1767" b="1" dirty="0">
                <a:solidFill>
                  <a:schemeClr val="bg1"/>
                </a:solidFill>
              </a:rPr>
              <a:t> NA48</a:t>
            </a:r>
            <a:endParaRPr lang="fr-FR" sz="1767" b="1" dirty="0">
              <a:solidFill>
                <a:schemeClr val="bg1"/>
              </a:solidFill>
            </a:endParaRPr>
          </a:p>
        </p:txBody>
      </p:sp>
      <p:pic>
        <p:nvPicPr>
          <p:cNvPr id="17" name="Image 16"/>
          <p:cNvPicPr>
            <a:picLocks noChangeAspect="1"/>
          </p:cNvPicPr>
          <p:nvPr/>
        </p:nvPicPr>
        <p:blipFill>
          <a:blip r:embed="rId6"/>
          <a:stretch>
            <a:fillRect/>
          </a:stretch>
        </p:blipFill>
        <p:spPr>
          <a:xfrm>
            <a:off x="1641971" y="1949364"/>
            <a:ext cx="4658618" cy="669342"/>
          </a:xfrm>
          <a:prstGeom prst="rect">
            <a:avLst/>
          </a:prstGeom>
        </p:spPr>
      </p:pic>
      <p:grpSp>
        <p:nvGrpSpPr>
          <p:cNvPr id="19" name="Groupe 18"/>
          <p:cNvGrpSpPr/>
          <p:nvPr/>
        </p:nvGrpSpPr>
        <p:grpSpPr>
          <a:xfrm>
            <a:off x="7213772" y="3496794"/>
            <a:ext cx="3364296" cy="2096426"/>
            <a:chOff x="7213851" y="3582885"/>
            <a:chExt cx="3364296" cy="2096426"/>
          </a:xfrm>
        </p:grpSpPr>
        <p:pic>
          <p:nvPicPr>
            <p:cNvPr id="2" name="Image 1"/>
            <p:cNvPicPr>
              <a:picLocks noChangeAspect="1"/>
            </p:cNvPicPr>
            <p:nvPr/>
          </p:nvPicPr>
          <p:blipFill>
            <a:blip r:embed="rId7"/>
            <a:stretch>
              <a:fillRect/>
            </a:stretch>
          </p:blipFill>
          <p:spPr>
            <a:xfrm>
              <a:off x="7213851" y="3641693"/>
              <a:ext cx="3069717" cy="2037618"/>
            </a:xfrm>
            <a:prstGeom prst="rect">
              <a:avLst/>
            </a:prstGeom>
          </p:spPr>
        </p:pic>
        <p:sp>
          <p:nvSpPr>
            <p:cNvPr id="18" name="Rectangle 17"/>
            <p:cNvSpPr/>
            <p:nvPr/>
          </p:nvSpPr>
          <p:spPr>
            <a:xfrm>
              <a:off x="7213851" y="3582885"/>
              <a:ext cx="3069717" cy="188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7" dirty="0">
                  <a:solidFill>
                    <a:schemeClr val="tx1"/>
                  </a:solidFill>
                </a:rPr>
                <a:t>Evolution des </a:t>
              </a:r>
              <a:r>
                <a:rPr lang="en-US" sz="1767" dirty="0" err="1">
                  <a:solidFill>
                    <a:schemeClr val="tx1"/>
                  </a:solidFill>
                </a:rPr>
                <a:t>mesures</a:t>
              </a:r>
              <a:r>
                <a:rPr lang="en-US" sz="1767" dirty="0">
                  <a:solidFill>
                    <a:schemeClr val="tx1"/>
                  </a:solidFill>
                </a:rPr>
                <a:t> de DCPV</a:t>
              </a:r>
              <a:endParaRPr lang="fr-FR" sz="1767" dirty="0">
                <a:solidFill>
                  <a:schemeClr val="tx1"/>
                </a:solidFill>
              </a:endParaRPr>
            </a:p>
          </p:txBody>
        </p:sp>
        <p:sp>
          <p:nvSpPr>
            <p:cNvPr id="7" name="Ellipse 6"/>
            <p:cNvSpPr/>
            <p:nvPr/>
          </p:nvSpPr>
          <p:spPr>
            <a:xfrm rot="1500981">
              <a:off x="7959608" y="4306686"/>
              <a:ext cx="784220" cy="2893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8" name="Ellipse 7"/>
            <p:cNvSpPr/>
            <p:nvPr/>
          </p:nvSpPr>
          <p:spPr>
            <a:xfrm>
              <a:off x="8895919" y="4516233"/>
              <a:ext cx="760964" cy="3411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sp>
          <p:nvSpPr>
            <p:cNvPr id="9" name="Rectangle 8"/>
            <p:cNvSpPr/>
            <p:nvPr/>
          </p:nvSpPr>
          <p:spPr>
            <a:xfrm>
              <a:off x="8618114" y="5172667"/>
              <a:ext cx="1960033" cy="358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0" dirty="0" err="1">
                  <a:solidFill>
                    <a:srgbClr val="C00000"/>
                  </a:solidFill>
                </a:rPr>
                <a:t>Résultats</a:t>
              </a:r>
              <a:r>
                <a:rPr lang="en-US" sz="1060" dirty="0">
                  <a:solidFill>
                    <a:srgbClr val="C00000"/>
                  </a:solidFill>
                </a:rPr>
                <a:t> </a:t>
              </a:r>
              <a:r>
                <a:rPr lang="en-US" sz="1060" dirty="0" err="1">
                  <a:solidFill>
                    <a:srgbClr val="C00000"/>
                  </a:solidFill>
                </a:rPr>
                <a:t>signés</a:t>
              </a:r>
              <a:r>
                <a:rPr lang="en-US" sz="1060" dirty="0">
                  <a:solidFill>
                    <a:srgbClr val="C00000"/>
                  </a:solidFill>
                </a:rPr>
                <a:t> par LAL/IN2P3</a:t>
              </a:r>
              <a:endParaRPr lang="fr-FR" sz="1060" dirty="0">
                <a:solidFill>
                  <a:srgbClr val="C00000"/>
                </a:solidFill>
              </a:endParaRPr>
            </a:p>
          </p:txBody>
        </p:sp>
        <p:sp>
          <p:nvSpPr>
            <p:cNvPr id="20" name="Ellipse 19"/>
            <p:cNvSpPr/>
            <p:nvPr/>
          </p:nvSpPr>
          <p:spPr>
            <a:xfrm rot="980881">
              <a:off x="8355266" y="5283810"/>
              <a:ext cx="373677" cy="1807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67"/>
            </a:p>
          </p:txBody>
        </p:sp>
      </p:grpSp>
    </p:spTree>
    <p:extLst>
      <p:ext uri="{BB962C8B-B14F-4D97-AF65-F5344CB8AC3E}">
        <p14:creationId xmlns:p14="http://schemas.microsoft.com/office/powerpoint/2010/main" val="4294367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28/09/2021</a:t>
            </a:r>
            <a:endParaRPr lang="fr-FR" dirty="0"/>
          </a:p>
        </p:txBody>
      </p:sp>
      <p:sp>
        <p:nvSpPr>
          <p:cNvPr id="3" name="Espace réservé du pied de page 2"/>
          <p:cNvSpPr>
            <a:spLocks noGrp="1"/>
          </p:cNvSpPr>
          <p:nvPr>
            <p:ph type="ftr" sz="quarter" idx="11"/>
          </p:nvPr>
        </p:nvSpPr>
        <p:spPr/>
        <p:txBody>
          <a:bodyPr/>
          <a:lstStyle/>
          <a:p>
            <a:r>
              <a:rPr lang="fr-FR" smtClean="0"/>
              <a:t>50 ans de l'IN2P3 à IJCLab - Sydney Gales</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19</a:t>
            </a:fld>
            <a:endParaRPr lang="fr-FR" dirty="0"/>
          </a:p>
        </p:txBody>
      </p:sp>
      <p:sp>
        <p:nvSpPr>
          <p:cNvPr id="13" name="Titre 12"/>
          <p:cNvSpPr>
            <a:spLocks noGrp="1"/>
          </p:cNvSpPr>
          <p:nvPr>
            <p:ph type="title"/>
          </p:nvPr>
        </p:nvSpPr>
        <p:spPr/>
        <p:txBody>
          <a:bodyPr/>
          <a:lstStyle/>
          <a:p>
            <a:r>
              <a:rPr lang="fr-FR" i="1" dirty="0" smtClean="0">
                <a:latin typeface="Arial" panose="020B0604020202020204" pitchFamily="34" charset="0"/>
                <a:ea typeface="Times New Roman" panose="02020603050405020304" pitchFamily="18" charset="0"/>
              </a:rPr>
              <a:t> </a:t>
            </a:r>
            <a:r>
              <a:rPr lang="fr-FR" dirty="0" smtClean="0">
                <a:latin typeface="Arial" panose="020B0604020202020204" pitchFamily="34" charset="0"/>
                <a:ea typeface="Times New Roman" panose="02020603050405020304" pitchFamily="18" charset="0"/>
              </a:rPr>
              <a:t>Violation de la symétrie CP</a:t>
            </a:r>
            <a:endParaRPr lang="fr-FR" dirty="0"/>
          </a:p>
        </p:txBody>
      </p:sp>
      <p:pic>
        <p:nvPicPr>
          <p:cNvPr id="6" name="Picture 11">
            <a:extLst>
              <a:ext uri="{FF2B5EF4-FFF2-40B4-BE49-F238E27FC236}">
                <a16:creationId xmlns:a16="http://schemas.microsoft.com/office/drawing/2014/main" id="{47A11B25-7CA0-469B-916D-F410791A46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451" y="1331474"/>
            <a:ext cx="4225227" cy="2443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e 6"/>
          <p:cNvGrpSpPr/>
          <p:nvPr/>
        </p:nvGrpSpPr>
        <p:grpSpPr>
          <a:xfrm>
            <a:off x="6754539" y="967207"/>
            <a:ext cx="3094600" cy="371090"/>
            <a:chOff x="6403528" y="2405732"/>
            <a:chExt cx="3094600" cy="371090"/>
          </a:xfrm>
        </p:grpSpPr>
        <p:sp>
          <p:nvSpPr>
            <p:cNvPr id="8" name="Text Box 12">
              <a:extLst>
                <a:ext uri="{FF2B5EF4-FFF2-40B4-BE49-F238E27FC236}">
                  <a16:creationId xmlns:a16="http://schemas.microsoft.com/office/drawing/2014/main" id="{81833977-3D62-4F09-BAEB-DF2E7A373D6A}"/>
                </a:ext>
              </a:extLst>
            </p:cNvPr>
            <p:cNvSpPr txBox="1">
              <a:spLocks noChangeArrowheads="1"/>
            </p:cNvSpPr>
            <p:nvPr/>
          </p:nvSpPr>
          <p:spPr bwMode="auto">
            <a:xfrm>
              <a:off x="7489245" y="2412555"/>
              <a:ext cx="2008883" cy="36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767" dirty="0">
                  <a:solidFill>
                    <a:srgbClr val="00294B"/>
                  </a:solidFill>
                </a:rPr>
                <a:t>          </a:t>
              </a:r>
              <a:r>
                <a:rPr lang="en-US" sz="1767" dirty="0" err="1">
                  <a:solidFill>
                    <a:srgbClr val="00294B"/>
                  </a:solidFill>
                </a:rPr>
                <a:t>BaBar</a:t>
              </a:r>
              <a:r>
                <a:rPr lang="en-US" sz="1767" dirty="0">
                  <a:solidFill>
                    <a:srgbClr val="00294B"/>
                  </a:solidFill>
                </a:rPr>
                <a:t> 2009</a:t>
              </a:r>
            </a:p>
          </p:txBody>
        </p:sp>
        <p:sp>
          <p:nvSpPr>
            <p:cNvPr id="9" name="ZoneTexte 8">
              <a:extLst>
                <a:ext uri="{FF2B5EF4-FFF2-40B4-BE49-F238E27FC236}">
                  <a16:creationId xmlns:a16="http://schemas.microsoft.com/office/drawing/2014/main" id="{4C99DDE9-2FEB-4657-BEF2-0B38CDD01317}"/>
                </a:ext>
              </a:extLst>
            </p:cNvPr>
            <p:cNvSpPr txBox="1"/>
            <p:nvPr/>
          </p:nvSpPr>
          <p:spPr>
            <a:xfrm>
              <a:off x="6403528" y="2405732"/>
              <a:ext cx="1537600" cy="364267"/>
            </a:xfrm>
            <a:prstGeom prst="rect">
              <a:avLst/>
            </a:prstGeom>
            <a:noFill/>
          </p:spPr>
          <p:txBody>
            <a:bodyPr wrap="none" rtlCol="0">
              <a:spAutoFit/>
            </a:bodyPr>
            <a:lstStyle/>
            <a:p>
              <a:r>
                <a:rPr lang="en-US" sz="1767" dirty="0">
                  <a:solidFill>
                    <a:srgbClr val="00294B"/>
                  </a:solidFill>
                </a:rPr>
                <a:t>e</a:t>
              </a:r>
              <a:r>
                <a:rPr lang="en-US" sz="1767" baseline="30000" dirty="0">
                  <a:solidFill>
                    <a:srgbClr val="00294B"/>
                  </a:solidFill>
                  <a:sym typeface="Symbol" panose="05050102010706020507" pitchFamily="18" charset="2"/>
                </a:rPr>
                <a:t> </a:t>
              </a:r>
              <a:r>
                <a:rPr lang="en-US" sz="1767" dirty="0">
                  <a:solidFill>
                    <a:srgbClr val="00294B"/>
                  </a:solidFill>
                  <a:sym typeface="Symbol" panose="05050102010706020507" pitchFamily="18" charset="2"/>
                </a:rPr>
                <a:t>e</a:t>
              </a:r>
              <a:r>
                <a:rPr lang="en-US" sz="1767" baseline="30000" dirty="0">
                  <a:solidFill>
                    <a:srgbClr val="00294B"/>
                  </a:solidFill>
                  <a:sym typeface="Symbol" panose="05050102010706020507" pitchFamily="18" charset="2"/>
                </a:rPr>
                <a:t></a:t>
              </a:r>
              <a:r>
                <a:rPr lang="en-US" sz="1767" dirty="0">
                  <a:solidFill>
                    <a:srgbClr val="00294B"/>
                  </a:solidFill>
                  <a:sym typeface="Symbol" panose="05050102010706020507" pitchFamily="18" charset="2"/>
                </a:rPr>
                <a:t>  </a:t>
              </a:r>
              <a:r>
                <a:rPr lang="el-GR" sz="1767" dirty="0">
                  <a:solidFill>
                    <a:srgbClr val="00294B"/>
                  </a:solidFill>
                  <a:sym typeface="Symbol" panose="05050102010706020507" pitchFamily="18" charset="2"/>
                </a:rPr>
                <a:t>π</a:t>
              </a:r>
              <a:r>
                <a:rPr lang="el-GR" sz="1767" baseline="30000" dirty="0">
                  <a:solidFill>
                    <a:srgbClr val="00294B"/>
                  </a:solidFill>
                  <a:sym typeface="Symbol" panose="05050102010706020507" pitchFamily="18" charset="2"/>
                </a:rPr>
                <a:t></a:t>
              </a:r>
              <a:r>
                <a:rPr lang="en-US" sz="1767" dirty="0">
                  <a:solidFill>
                    <a:srgbClr val="00294B"/>
                  </a:solidFill>
                  <a:sym typeface="Symbol" panose="05050102010706020507" pitchFamily="18" charset="2"/>
                </a:rPr>
                <a:t> </a:t>
              </a:r>
              <a:r>
                <a:rPr lang="el-GR" sz="1767" dirty="0">
                  <a:solidFill>
                    <a:srgbClr val="00294B"/>
                  </a:solidFill>
                  <a:sym typeface="Symbol" panose="05050102010706020507" pitchFamily="18" charset="2"/>
                </a:rPr>
                <a:t>π</a:t>
              </a:r>
              <a:r>
                <a:rPr lang="el-GR" sz="1767" baseline="30000" dirty="0">
                  <a:solidFill>
                    <a:srgbClr val="00294B"/>
                  </a:solidFill>
                  <a:sym typeface="Symbol" panose="05050102010706020507" pitchFamily="18" charset="2"/>
                </a:rPr>
                <a:t></a:t>
              </a:r>
              <a:endParaRPr lang="en-US" sz="1767" baseline="30000" dirty="0">
                <a:solidFill>
                  <a:srgbClr val="00294B"/>
                </a:solidFill>
              </a:endParaRPr>
            </a:p>
          </p:txBody>
        </p:sp>
      </p:grpSp>
      <p:sp>
        <p:nvSpPr>
          <p:cNvPr id="11" name="Rectangle 10"/>
          <p:cNvSpPr/>
          <p:nvPr/>
        </p:nvSpPr>
        <p:spPr>
          <a:xfrm>
            <a:off x="2239812" y="5243107"/>
            <a:ext cx="8138625" cy="400110"/>
          </a:xfrm>
          <a:prstGeom prst="rect">
            <a:avLst/>
          </a:prstGeom>
        </p:spPr>
        <p:txBody>
          <a:bodyPr wrap="square">
            <a:spAutoFit/>
          </a:bodyPr>
          <a:lstStyle/>
          <a:p>
            <a:pPr marL="252489" indent="-252489" algn="ctr">
              <a:buFont typeface="Arial" panose="020B0604020202020204" pitchFamily="34" charset="0"/>
              <a:buChar char="•"/>
            </a:pPr>
            <a:r>
              <a:rPr lang="fr-FR" dirty="0" smtClean="0">
                <a:latin typeface="+mn-lt"/>
              </a:rPr>
              <a:t>Physique e+- e- toujours de grande actualité (quark b à KEK  avec Belle  II)</a:t>
            </a:r>
            <a:endParaRPr lang="fr-FR" dirty="0">
              <a:latin typeface="+mn-lt"/>
            </a:endParaRPr>
          </a:p>
        </p:txBody>
      </p:sp>
      <p:sp>
        <p:nvSpPr>
          <p:cNvPr id="4" name="Rectangle 3"/>
          <p:cNvSpPr/>
          <p:nvPr/>
        </p:nvSpPr>
        <p:spPr>
          <a:xfrm>
            <a:off x="2938116" y="588122"/>
            <a:ext cx="5437899" cy="400110"/>
          </a:xfrm>
          <a:prstGeom prst="rect">
            <a:avLst/>
          </a:prstGeom>
        </p:spPr>
        <p:txBody>
          <a:bodyPr wrap="none">
            <a:spAutoFit/>
          </a:bodyPr>
          <a:lstStyle/>
          <a:p>
            <a:r>
              <a:rPr lang="fr-FR" b="1" dirty="0">
                <a:solidFill>
                  <a:srgbClr val="FF6700"/>
                </a:solidFill>
                <a:effectLst>
                  <a:outerShdw blurRad="38100" dist="38100" dir="2700000" algn="tl">
                    <a:srgbClr val="000000">
                      <a:alpha val="43137"/>
                    </a:srgbClr>
                  </a:outerShdw>
                </a:effectLst>
              </a:rPr>
              <a:t>Le LAL et l’expérience BABAR  (1988-2021)</a:t>
            </a:r>
          </a:p>
        </p:txBody>
      </p:sp>
      <p:sp>
        <p:nvSpPr>
          <p:cNvPr id="12" name="Rectangle 11"/>
          <p:cNvSpPr/>
          <p:nvPr/>
        </p:nvSpPr>
        <p:spPr>
          <a:xfrm>
            <a:off x="345827" y="1129207"/>
            <a:ext cx="5616624" cy="1631216"/>
          </a:xfrm>
          <a:prstGeom prst="rect">
            <a:avLst/>
          </a:prstGeom>
        </p:spPr>
        <p:txBody>
          <a:bodyPr wrap="square">
            <a:spAutoFit/>
          </a:bodyPr>
          <a:lstStyle/>
          <a:p>
            <a:r>
              <a:rPr lang="fr-FR" sz="1800" b="1" dirty="0">
                <a:solidFill>
                  <a:srgbClr val="00294B"/>
                </a:solidFill>
                <a:effectLst>
                  <a:outerShdw blurRad="38100" dist="38100" dir="2700000" algn="tl">
                    <a:srgbClr val="000000">
                      <a:alpha val="43137"/>
                    </a:srgbClr>
                  </a:outerShdw>
                </a:effectLst>
              </a:rPr>
              <a:t>Première collaboration majeure de l’IN2P3 aux USA. </a:t>
            </a:r>
            <a:r>
              <a:rPr lang="fr-FR" sz="1800" b="1" dirty="0" smtClean="0">
                <a:solidFill>
                  <a:srgbClr val="00294B"/>
                </a:solidFill>
                <a:effectLst>
                  <a:outerShdw blurRad="38100" dist="38100" dir="2700000" algn="tl">
                    <a:srgbClr val="000000">
                      <a:alpha val="43137"/>
                    </a:srgbClr>
                  </a:outerShdw>
                </a:effectLst>
              </a:rPr>
              <a:t>(PEP-2 ET BABAR approuvé en 1993)</a:t>
            </a:r>
          </a:p>
          <a:p>
            <a:r>
              <a:rPr lang="fr-FR" sz="1600" dirty="0" smtClean="0">
                <a:latin typeface="+mn-lt"/>
              </a:rPr>
              <a:t>Rôle </a:t>
            </a:r>
            <a:r>
              <a:rPr lang="fr-FR" sz="1600" dirty="0">
                <a:latin typeface="+mn-lt"/>
              </a:rPr>
              <a:t>très important joué par les différents services du LAL </a:t>
            </a:r>
            <a:endParaRPr lang="fr-FR" sz="1600" dirty="0" smtClean="0">
              <a:latin typeface="+mn-lt"/>
            </a:endParaRPr>
          </a:p>
          <a:p>
            <a:r>
              <a:rPr lang="fr-FR" sz="1600" dirty="0" smtClean="0">
                <a:latin typeface="+mn-lt"/>
              </a:rPr>
              <a:t>Très </a:t>
            </a:r>
            <a:r>
              <a:rPr lang="fr-FR" sz="1600" dirty="0">
                <a:latin typeface="+mn-lt"/>
              </a:rPr>
              <a:t>nombreuses innovations:  détecteur DIRC, mécanique et électronique , </a:t>
            </a:r>
            <a:r>
              <a:rPr lang="fr-FR" sz="1600" dirty="0" smtClean="0">
                <a:latin typeface="+mn-lt"/>
              </a:rPr>
              <a:t>mini TPC</a:t>
            </a:r>
            <a:r>
              <a:rPr lang="fr-FR" sz="1600" dirty="0">
                <a:latin typeface="+mn-lt"/>
              </a:rPr>
              <a:t>, bases de données orientées objet, C</a:t>
            </a:r>
            <a:r>
              <a:rPr lang="fr-FR" sz="1600" dirty="0" smtClean="0">
                <a:latin typeface="+mn-lt"/>
              </a:rPr>
              <a:t>++, Calcul distribué </a:t>
            </a:r>
            <a:endParaRPr lang="fr-FR" sz="1600" dirty="0">
              <a:latin typeface="+mn-lt"/>
            </a:endParaRPr>
          </a:p>
        </p:txBody>
      </p:sp>
      <p:sp>
        <p:nvSpPr>
          <p:cNvPr id="14" name="Rectangle 13"/>
          <p:cNvSpPr/>
          <p:nvPr/>
        </p:nvSpPr>
        <p:spPr>
          <a:xfrm>
            <a:off x="4590798" y="3735002"/>
            <a:ext cx="5987633" cy="1508105"/>
          </a:xfrm>
          <a:prstGeom prst="rect">
            <a:avLst/>
          </a:prstGeom>
        </p:spPr>
        <p:txBody>
          <a:bodyPr wrap="square">
            <a:spAutoFit/>
          </a:bodyPr>
          <a:lstStyle/>
          <a:p>
            <a:r>
              <a:rPr lang="fr-FR" b="1" i="1" dirty="0">
                <a:solidFill>
                  <a:srgbClr val="FF6700"/>
                </a:solidFill>
                <a:effectLst>
                  <a:outerShdw blurRad="38100" dist="38100" dir="2700000" algn="tl">
                    <a:srgbClr val="000000">
                      <a:alpha val="43137"/>
                    </a:srgbClr>
                  </a:outerShdw>
                </a:effectLst>
                <a:latin typeface="+mn-lt"/>
              </a:rPr>
              <a:t>Très grand succès technique et physique </a:t>
            </a:r>
            <a:r>
              <a:rPr lang="fr-FR" sz="1800" i="1" dirty="0">
                <a:solidFill>
                  <a:srgbClr val="FF6700"/>
                </a:solidFill>
                <a:latin typeface="+mn-lt"/>
              </a:rPr>
              <a:t>: </a:t>
            </a:r>
            <a:r>
              <a:rPr lang="fr-FR" sz="1800" dirty="0">
                <a:solidFill>
                  <a:srgbClr val="FF6700"/>
                </a:solidFill>
                <a:latin typeface="+mn-lt"/>
              </a:rPr>
              <a:t>violation de la symétrie CP dans le système des mésons B (prix Nobel 2008 </a:t>
            </a:r>
            <a:r>
              <a:rPr lang="fr-FR" sz="1800" dirty="0" err="1">
                <a:solidFill>
                  <a:srgbClr val="FF6700"/>
                </a:solidFill>
                <a:latin typeface="+mn-lt"/>
              </a:rPr>
              <a:t>Kobayasha-Maskawa</a:t>
            </a:r>
            <a:r>
              <a:rPr lang="fr-FR" sz="1800" dirty="0">
                <a:solidFill>
                  <a:srgbClr val="FF6700"/>
                </a:solidFill>
                <a:latin typeface="+mn-lt"/>
              </a:rPr>
              <a:t>), nouvelles particules XYZ, violation de l’universalité des leptons ?, moment magnétique anormal du muon, ….</a:t>
            </a:r>
          </a:p>
        </p:txBody>
      </p:sp>
      <p:pic>
        <p:nvPicPr>
          <p:cNvPr id="15" name="Picture 4" descr="pb041">
            <a:extLst>
              <a:ext uri="{FF2B5EF4-FFF2-40B4-BE49-F238E27FC236}">
                <a16:creationId xmlns:a16="http://schemas.microsoft.com/office/drawing/2014/main" id="{B083F4BE-D246-4EA5-84C2-3B71579C3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835" y="2932713"/>
            <a:ext cx="1647184" cy="25369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6" name="Picture 30" descr="CKM_fit_today">
            <a:extLst>
              <a:ext uri="{FF2B5EF4-FFF2-40B4-BE49-F238E27FC236}">
                <a16:creationId xmlns:a16="http://schemas.microsoft.com/office/drawing/2014/main" id="{93188755-55AD-492E-8A21-FFFBB2E5B9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137" t="7437" r="7294"/>
          <a:stretch>
            <a:fillRect/>
          </a:stretch>
        </p:blipFill>
        <p:spPr bwMode="auto">
          <a:xfrm>
            <a:off x="2239812" y="2820134"/>
            <a:ext cx="2219634" cy="2303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09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2"/>
          <p:cNvSpPr>
            <a:spLocks noGrp="1"/>
          </p:cNvSpPr>
          <p:nvPr>
            <p:ph type="title"/>
          </p:nvPr>
        </p:nvSpPr>
        <p:spPr>
          <a:xfrm>
            <a:off x="2542071" y="179283"/>
            <a:ext cx="5688632" cy="372332"/>
          </a:xfrm>
        </p:spPr>
        <p:txBody>
          <a:bodyPr>
            <a:noAutofit/>
          </a:bodyPr>
          <a:lstStyle/>
          <a:p>
            <a:r>
              <a:rPr lang="en-US" dirty="0">
                <a:solidFill>
                  <a:srgbClr val="FF6700"/>
                </a:solidFill>
                <a:effectLst>
                  <a:outerShdw blurRad="38100" dist="38100" dir="2700000" algn="tl">
                    <a:srgbClr val="000000">
                      <a:alpha val="43137"/>
                    </a:srgbClr>
                  </a:outerShdw>
                </a:effectLst>
              </a:rPr>
              <a:t>50 </a:t>
            </a:r>
            <a:r>
              <a:rPr lang="en-US" dirty="0" err="1">
                <a:solidFill>
                  <a:srgbClr val="FF6700"/>
                </a:solidFill>
                <a:effectLst>
                  <a:outerShdw blurRad="38100" dist="38100" dir="2700000" algn="tl">
                    <a:srgbClr val="000000">
                      <a:alpha val="43137"/>
                    </a:srgbClr>
                  </a:outerShdw>
                </a:effectLst>
              </a:rPr>
              <a:t>ans</a:t>
            </a:r>
            <a:r>
              <a:rPr lang="en-US" dirty="0">
                <a:solidFill>
                  <a:srgbClr val="FF6700"/>
                </a:solidFill>
                <a:effectLst>
                  <a:outerShdw blurRad="38100" dist="38100" dir="2700000" algn="tl">
                    <a:srgbClr val="000000">
                      <a:alpha val="43137"/>
                    </a:srgbClr>
                  </a:outerShdw>
                </a:effectLst>
              </a:rPr>
              <a:t> IN2P3 à IJCLab</a:t>
            </a:r>
            <a:endParaRPr lang="fr-FR" dirty="0">
              <a:solidFill>
                <a:srgbClr val="FF6700"/>
              </a:solidFill>
              <a:effectLst>
                <a:outerShdw blurRad="38100" dist="38100" dir="2700000" algn="tl">
                  <a:srgbClr val="000000">
                    <a:alpha val="43137"/>
                  </a:srgbClr>
                </a:outerShdw>
              </a:effectLst>
            </a:endParaRPr>
          </a:p>
        </p:txBody>
      </p:sp>
      <p:sp>
        <p:nvSpPr>
          <p:cNvPr id="4" name="Espace réservé de la date 3"/>
          <p:cNvSpPr>
            <a:spLocks noGrp="1"/>
          </p:cNvSpPr>
          <p:nvPr>
            <p:ph type="dt" sz="half" idx="10"/>
          </p:nvPr>
        </p:nvSpPr>
        <p:spPr/>
        <p:txBody>
          <a:bodyPr/>
          <a:lstStyle/>
          <a:p>
            <a:r>
              <a:rPr lang="fr-FR" smtClean="0"/>
              <a:t>28/09/2021</a:t>
            </a:r>
            <a:endParaRPr lang="fr-FR" dirty="0"/>
          </a:p>
        </p:txBody>
      </p:sp>
      <p:sp>
        <p:nvSpPr>
          <p:cNvPr id="5" name="Espace réservé du pied de page 4"/>
          <p:cNvSpPr>
            <a:spLocks noGrp="1"/>
          </p:cNvSpPr>
          <p:nvPr>
            <p:ph type="ftr" sz="quarter" idx="11"/>
          </p:nvPr>
        </p:nvSpPr>
        <p:spPr/>
        <p:txBody>
          <a:bodyPr/>
          <a:lstStyle/>
          <a:p>
            <a:r>
              <a:rPr lang="fr-FR" smtClean="0"/>
              <a:t>50 ans de l'IN2P3 à IJCLab - Sydney Gales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2</a:t>
            </a:fld>
            <a:endParaRPr lang="fr-FR" dirty="0"/>
          </a:p>
        </p:txBody>
      </p:sp>
      <p:sp>
        <p:nvSpPr>
          <p:cNvPr id="3" name="Espace réservé du contenu 2"/>
          <p:cNvSpPr>
            <a:spLocks noGrp="1"/>
          </p:cNvSpPr>
          <p:nvPr>
            <p:ph sz="half" idx="2"/>
          </p:nvPr>
        </p:nvSpPr>
        <p:spPr/>
        <p:txBody>
          <a:bodyPr/>
          <a:lstStyle/>
          <a:p>
            <a:pPr marL="0" indent="0" algn="ctr">
              <a:buNone/>
            </a:pPr>
            <a:r>
              <a:rPr lang="fr-FR" sz="1800" b="1" dirty="0">
                <a:solidFill>
                  <a:srgbClr val="00294B"/>
                </a:solidFill>
              </a:rPr>
              <a:t> Préhistoire  1950-1970</a:t>
            </a:r>
            <a:endParaRPr lang="fr-FR" sz="1800" b="1" dirty="0" smtClean="0">
              <a:solidFill>
                <a:srgbClr val="00294B"/>
              </a:solidFill>
            </a:endParaRPr>
          </a:p>
          <a:p>
            <a:r>
              <a:rPr lang="fr-FR" sz="1800" b="1" dirty="0">
                <a:solidFill>
                  <a:srgbClr val="00294B"/>
                </a:solidFill>
              </a:rPr>
              <a:t>Les fondateurs  de notre science  </a:t>
            </a:r>
          </a:p>
          <a:p>
            <a:r>
              <a:rPr lang="fr-FR" sz="1800" b="1" dirty="0">
                <a:solidFill>
                  <a:srgbClr val="00294B"/>
                </a:solidFill>
              </a:rPr>
              <a:t>L’ émergence des </a:t>
            </a:r>
            <a:r>
              <a:rPr lang="fr-FR" sz="1800" b="1">
                <a:solidFill>
                  <a:srgbClr val="00294B"/>
                </a:solidFill>
              </a:rPr>
              <a:t>grands </a:t>
            </a:r>
            <a:r>
              <a:rPr lang="fr-FR" sz="1800" b="1" smtClean="0">
                <a:solidFill>
                  <a:srgbClr val="00294B"/>
                </a:solidFill>
              </a:rPr>
              <a:t>instruments, </a:t>
            </a:r>
            <a:r>
              <a:rPr lang="fr-FR" sz="1800" b="1" dirty="0">
                <a:solidFill>
                  <a:srgbClr val="00294B"/>
                </a:solidFill>
              </a:rPr>
              <a:t>une rupture profonde dans le manière de faire de la </a:t>
            </a:r>
            <a:r>
              <a:rPr lang="fr-FR" sz="1800" b="1" dirty="0" smtClean="0">
                <a:solidFill>
                  <a:srgbClr val="00294B"/>
                </a:solidFill>
              </a:rPr>
              <a:t>physique</a:t>
            </a:r>
            <a:endParaRPr lang="fr-FR" sz="1800" b="1" dirty="0">
              <a:solidFill>
                <a:srgbClr val="00294B"/>
              </a:solidFill>
            </a:endParaRPr>
          </a:p>
        </p:txBody>
      </p:sp>
      <p:sp>
        <p:nvSpPr>
          <p:cNvPr id="9" name="ZoneTexte 8"/>
          <p:cNvSpPr txBox="1"/>
          <p:nvPr/>
        </p:nvSpPr>
        <p:spPr>
          <a:xfrm>
            <a:off x="5898539" y="3029744"/>
            <a:ext cx="4119439" cy="2185214"/>
          </a:xfrm>
          <a:prstGeom prst="rect">
            <a:avLst/>
          </a:prstGeom>
          <a:noFill/>
        </p:spPr>
        <p:txBody>
          <a:bodyPr wrap="square" rtlCol="0">
            <a:spAutoFit/>
          </a:bodyPr>
          <a:lstStyle/>
          <a:p>
            <a:pPr>
              <a:spcBef>
                <a:spcPts val="600"/>
              </a:spcBef>
            </a:pPr>
            <a:r>
              <a:rPr lang="fr-FR" sz="1400" b="1" dirty="0" smtClean="0">
                <a:solidFill>
                  <a:srgbClr val="FF6700"/>
                </a:solidFill>
                <a:latin typeface="+mn-lt"/>
              </a:rPr>
              <a:t>1954</a:t>
            </a:r>
            <a:r>
              <a:rPr lang="fr-FR" sz="1400" dirty="0">
                <a:solidFill>
                  <a:srgbClr val="00294B"/>
                </a:solidFill>
                <a:latin typeface="+mn-lt"/>
              </a:rPr>
              <a:t> </a:t>
            </a:r>
            <a:r>
              <a:rPr lang="fr-FR" sz="1400" b="1" dirty="0" smtClean="0">
                <a:solidFill>
                  <a:srgbClr val="00294B"/>
                </a:solidFill>
                <a:latin typeface="+mn-lt"/>
              </a:rPr>
              <a:t>Création du CERN </a:t>
            </a:r>
            <a:r>
              <a:rPr lang="fr-FR" sz="1400" dirty="0" smtClean="0">
                <a:solidFill>
                  <a:srgbClr val="00294B"/>
                </a:solidFill>
                <a:latin typeface="+mn-lt"/>
              </a:rPr>
              <a:t>, début de la </a:t>
            </a:r>
            <a:r>
              <a:rPr lang="fr-FR" sz="1400" dirty="0" err="1" smtClean="0">
                <a:solidFill>
                  <a:srgbClr val="00294B"/>
                </a:solidFill>
                <a:latin typeface="+mn-lt"/>
              </a:rPr>
              <a:t>Big</a:t>
            </a:r>
            <a:r>
              <a:rPr lang="fr-FR" sz="1400" dirty="0" smtClean="0">
                <a:solidFill>
                  <a:srgbClr val="00294B"/>
                </a:solidFill>
                <a:latin typeface="+mn-lt"/>
              </a:rPr>
              <a:t> Science en Europe et en </a:t>
            </a:r>
            <a:r>
              <a:rPr lang="fr-FR" sz="1400" b="1" dirty="0" smtClean="0">
                <a:solidFill>
                  <a:srgbClr val="00294B"/>
                </a:solidFill>
                <a:latin typeface="+mn-lt"/>
              </a:rPr>
              <a:t>1957 mise en service du Synchrocyclotron de 600 MeV à Genève.</a:t>
            </a:r>
          </a:p>
          <a:p>
            <a:pPr algn="just">
              <a:spcBef>
                <a:spcPts val="600"/>
              </a:spcBef>
            </a:pPr>
            <a:r>
              <a:rPr lang="fr-FR" sz="1400" dirty="0" smtClean="0">
                <a:solidFill>
                  <a:srgbClr val="00294B"/>
                </a:solidFill>
                <a:latin typeface="+mn-lt"/>
              </a:rPr>
              <a:t>Irène et Frédéric Joliot-Curie plaident pour doter les labos français d’accélérateurs plus puissants  pour former et préparer les équipes à la compétition internationale. </a:t>
            </a:r>
          </a:p>
          <a:p>
            <a:pPr algn="just">
              <a:spcBef>
                <a:spcPts val="600"/>
              </a:spcBef>
            </a:pPr>
            <a:r>
              <a:rPr lang="fr-FR" sz="1400" dirty="0" smtClean="0">
                <a:solidFill>
                  <a:srgbClr val="00294B"/>
                </a:solidFill>
                <a:latin typeface="+mn-lt"/>
              </a:rPr>
              <a:t>Il faut trouver des espaces et donc s’installer hors de Paris , des terrains sont disponibles à Orsay .   </a:t>
            </a:r>
            <a:endParaRPr lang="fr-FR" sz="1400" dirty="0">
              <a:solidFill>
                <a:srgbClr val="00294B"/>
              </a:solidFill>
              <a:latin typeface="+mn-lt"/>
            </a:endParaRPr>
          </a:p>
        </p:txBody>
      </p:sp>
      <p:sp>
        <p:nvSpPr>
          <p:cNvPr id="10" name="Rectangle 9"/>
          <p:cNvSpPr/>
          <p:nvPr/>
        </p:nvSpPr>
        <p:spPr>
          <a:xfrm>
            <a:off x="6126824" y="2221566"/>
            <a:ext cx="3671197" cy="677108"/>
          </a:xfrm>
          <a:prstGeom prst="rect">
            <a:avLst/>
          </a:prstGeom>
        </p:spPr>
        <p:txBody>
          <a:bodyPr wrap="none">
            <a:spAutoFit/>
          </a:bodyPr>
          <a:lstStyle/>
          <a:p>
            <a:pPr marL="0" indent="0" algn="ctr">
              <a:buNone/>
            </a:pPr>
            <a:r>
              <a:rPr lang="fr-FR" b="1" dirty="0">
                <a:solidFill>
                  <a:srgbClr val="00294B"/>
                </a:solidFill>
              </a:rPr>
              <a:t>Irène et </a:t>
            </a:r>
            <a:r>
              <a:rPr lang="fr-FR" b="1">
                <a:solidFill>
                  <a:srgbClr val="00294B"/>
                </a:solidFill>
              </a:rPr>
              <a:t>Frédéric </a:t>
            </a:r>
            <a:r>
              <a:rPr lang="fr-FR" b="1" smtClean="0">
                <a:solidFill>
                  <a:srgbClr val="00294B"/>
                </a:solidFill>
              </a:rPr>
              <a:t>Joliot-Curie</a:t>
            </a:r>
          </a:p>
          <a:p>
            <a:pPr algn="ctr"/>
            <a:r>
              <a:rPr lang="en-US" sz="1800" b="1">
                <a:solidFill>
                  <a:srgbClr val="FF6700"/>
                </a:solidFill>
              </a:rPr>
              <a:t>1935 Prix Nobel de </a:t>
            </a:r>
            <a:r>
              <a:rPr lang="en-US" sz="1800" b="1" smtClean="0">
                <a:solidFill>
                  <a:srgbClr val="FF6700"/>
                </a:solidFill>
              </a:rPr>
              <a:t>Chimie</a:t>
            </a:r>
            <a:endParaRPr lang="fr-FR" b="1" dirty="0">
              <a:solidFill>
                <a:schemeClr val="accent1">
                  <a:lumMod val="50000"/>
                </a:schemeClr>
              </a:solidFill>
            </a:endParaRPr>
          </a:p>
        </p:txBody>
      </p:sp>
      <p:pic>
        <p:nvPicPr>
          <p:cNvPr id="2" name="Image 1"/>
          <p:cNvPicPr>
            <a:picLocks noChangeAspect="1"/>
          </p:cNvPicPr>
          <p:nvPr/>
        </p:nvPicPr>
        <p:blipFill>
          <a:blip r:embed="rId3"/>
          <a:stretch>
            <a:fillRect/>
          </a:stretch>
        </p:blipFill>
        <p:spPr>
          <a:xfrm>
            <a:off x="724782" y="2093640"/>
            <a:ext cx="4426667" cy="3481951"/>
          </a:xfrm>
          <a:prstGeom prst="rect">
            <a:avLst/>
          </a:prstGeom>
        </p:spPr>
      </p:pic>
    </p:spTree>
    <p:extLst>
      <p:ext uri="{BB962C8B-B14F-4D97-AF65-F5344CB8AC3E}">
        <p14:creationId xmlns:p14="http://schemas.microsoft.com/office/powerpoint/2010/main" val="1195539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4803F-74A0-304A-9EA4-9E2C3C094EA6}"/>
              </a:ext>
            </a:extLst>
          </p:cNvPr>
          <p:cNvSpPr>
            <a:spLocks noGrp="1"/>
          </p:cNvSpPr>
          <p:nvPr>
            <p:ph type="title"/>
          </p:nvPr>
        </p:nvSpPr>
        <p:spPr/>
        <p:txBody>
          <a:bodyPr>
            <a:normAutofit/>
          </a:bodyPr>
          <a:lstStyle/>
          <a:p>
            <a:pPr algn="ctr"/>
            <a:r>
              <a:rPr lang="fr-FR" b="1" dirty="0">
                <a:solidFill>
                  <a:srgbClr val="FF6700"/>
                </a:solidFill>
                <a:effectLst>
                  <a:outerShdw blurRad="38100" dist="38100" dir="2700000" algn="tl">
                    <a:srgbClr val="000000">
                      <a:alpha val="43137"/>
                    </a:srgbClr>
                  </a:outerShdw>
                </a:effectLst>
              </a:rPr>
              <a:t>De l’infiniment petit à l’infiniment grand</a:t>
            </a:r>
          </a:p>
        </p:txBody>
      </p:sp>
      <p:sp>
        <p:nvSpPr>
          <p:cNvPr id="3" name="ZoneTexte 2">
            <a:extLst>
              <a:ext uri="{FF2B5EF4-FFF2-40B4-BE49-F238E27FC236}">
                <a16:creationId xmlns:a16="http://schemas.microsoft.com/office/drawing/2014/main" id="{76F07123-89DF-F54D-8DD2-5DFD6FD261F8}"/>
              </a:ext>
            </a:extLst>
          </p:cNvPr>
          <p:cNvSpPr txBox="1"/>
          <p:nvPr/>
        </p:nvSpPr>
        <p:spPr>
          <a:xfrm>
            <a:off x="3735672" y="2594887"/>
            <a:ext cx="184731" cy="364267"/>
          </a:xfrm>
          <a:prstGeom prst="rect">
            <a:avLst/>
          </a:prstGeom>
          <a:noFill/>
        </p:spPr>
        <p:txBody>
          <a:bodyPr wrap="none" rtlCol="0">
            <a:spAutoFit/>
          </a:bodyPr>
          <a:lstStyle/>
          <a:p>
            <a:endParaRPr lang="fr-FR" sz="1767" dirty="0"/>
          </a:p>
        </p:txBody>
      </p:sp>
      <p:graphicFrame>
        <p:nvGraphicFramePr>
          <p:cNvPr id="7" name="Tableau 4">
            <a:extLst>
              <a:ext uri="{FF2B5EF4-FFF2-40B4-BE49-F238E27FC236}">
                <a16:creationId xmlns:a16="http://schemas.microsoft.com/office/drawing/2014/main" id="{32002A7A-4097-3140-97C2-60BF797D2B7D}"/>
              </a:ext>
            </a:extLst>
          </p:cNvPr>
          <p:cNvGraphicFramePr>
            <a:graphicFrameLocks noGrp="1"/>
          </p:cNvGraphicFramePr>
          <p:nvPr>
            <p:extLst>
              <p:ext uri="{D42A27DB-BD31-4B8C-83A1-F6EECF244321}">
                <p14:modId xmlns:p14="http://schemas.microsoft.com/office/powerpoint/2010/main" val="1637674464"/>
              </p:ext>
            </p:extLst>
          </p:nvPr>
        </p:nvGraphicFramePr>
        <p:xfrm>
          <a:off x="165744" y="617286"/>
          <a:ext cx="10441285" cy="5105177"/>
        </p:xfrm>
        <a:graphic>
          <a:graphicData uri="http://schemas.openxmlformats.org/drawingml/2006/table">
            <a:tbl>
              <a:tblPr firstRow="1" bandRow="1">
                <a:tableStyleId>{BC89EF96-8CEA-46FF-86C4-4CE0E7609802}</a:tableStyleId>
              </a:tblPr>
              <a:tblGrid>
                <a:gridCol w="1397166">
                  <a:extLst>
                    <a:ext uri="{9D8B030D-6E8A-4147-A177-3AD203B41FA5}">
                      <a16:colId xmlns:a16="http://schemas.microsoft.com/office/drawing/2014/main" val="1816716970"/>
                    </a:ext>
                  </a:extLst>
                </a:gridCol>
                <a:gridCol w="808812">
                  <a:extLst>
                    <a:ext uri="{9D8B030D-6E8A-4147-A177-3AD203B41FA5}">
                      <a16:colId xmlns:a16="http://schemas.microsoft.com/office/drawing/2014/main" val="3311601859"/>
                    </a:ext>
                  </a:extLst>
                </a:gridCol>
                <a:gridCol w="2205851">
                  <a:extLst>
                    <a:ext uri="{9D8B030D-6E8A-4147-A177-3AD203B41FA5}">
                      <a16:colId xmlns:a16="http://schemas.microsoft.com/office/drawing/2014/main" val="3334118179"/>
                    </a:ext>
                  </a:extLst>
                </a:gridCol>
                <a:gridCol w="1838209">
                  <a:extLst>
                    <a:ext uri="{9D8B030D-6E8A-4147-A177-3AD203B41FA5}">
                      <a16:colId xmlns:a16="http://schemas.microsoft.com/office/drawing/2014/main" val="3550642168"/>
                    </a:ext>
                  </a:extLst>
                </a:gridCol>
                <a:gridCol w="1111973">
                  <a:extLst>
                    <a:ext uri="{9D8B030D-6E8A-4147-A177-3AD203B41FA5}">
                      <a16:colId xmlns:a16="http://schemas.microsoft.com/office/drawing/2014/main" val="1225124517"/>
                    </a:ext>
                  </a:extLst>
                </a:gridCol>
                <a:gridCol w="848787">
                  <a:extLst>
                    <a:ext uri="{9D8B030D-6E8A-4147-A177-3AD203B41FA5}">
                      <a16:colId xmlns:a16="http://schemas.microsoft.com/office/drawing/2014/main" val="1531240761"/>
                    </a:ext>
                  </a:extLst>
                </a:gridCol>
                <a:gridCol w="1251754">
                  <a:extLst>
                    <a:ext uri="{9D8B030D-6E8A-4147-A177-3AD203B41FA5}">
                      <a16:colId xmlns:a16="http://schemas.microsoft.com/office/drawing/2014/main" val="3778028491"/>
                    </a:ext>
                  </a:extLst>
                </a:gridCol>
                <a:gridCol w="978733">
                  <a:extLst>
                    <a:ext uri="{9D8B030D-6E8A-4147-A177-3AD203B41FA5}">
                      <a16:colId xmlns:a16="http://schemas.microsoft.com/office/drawing/2014/main" val="3673049136"/>
                    </a:ext>
                  </a:extLst>
                </a:gridCol>
              </a:tblGrid>
              <a:tr h="472914">
                <a:tc>
                  <a:txBody>
                    <a:bodyPr/>
                    <a:lstStyle/>
                    <a:p>
                      <a:pPr marL="0" indent="0" algn="ctr">
                        <a:buFontTx/>
                        <a:buNone/>
                      </a:pPr>
                      <a:r>
                        <a:rPr lang="fr-FR" sz="1300" dirty="0">
                          <a:solidFill>
                            <a:schemeClr val="bg1"/>
                          </a:solidFill>
                        </a:rPr>
                        <a:t>NOM</a:t>
                      </a:r>
                    </a:p>
                  </a:txBody>
                  <a:tcPr marL="80793" marR="80793" marT="40397" marB="40397" anchor="ctr">
                    <a:solidFill>
                      <a:srgbClr val="00294B"/>
                    </a:solidFill>
                  </a:tcPr>
                </a:tc>
                <a:tc>
                  <a:txBody>
                    <a:bodyPr/>
                    <a:lstStyle/>
                    <a:p>
                      <a:pPr marL="0" indent="0" algn="ctr">
                        <a:buFontTx/>
                        <a:buNone/>
                      </a:pPr>
                      <a:r>
                        <a:rPr lang="fr-FR" sz="1300" dirty="0">
                          <a:solidFill>
                            <a:schemeClr val="bg1"/>
                          </a:solidFill>
                        </a:rPr>
                        <a:t>DATE</a:t>
                      </a:r>
                    </a:p>
                    <a:p>
                      <a:pPr marL="0" indent="0" algn="ctr">
                        <a:buFontTx/>
                        <a:buNone/>
                      </a:pPr>
                      <a:r>
                        <a:rPr lang="fr-FR" sz="1300" dirty="0">
                          <a:solidFill>
                            <a:schemeClr val="bg1"/>
                          </a:solidFill>
                        </a:rPr>
                        <a:t>(début)</a:t>
                      </a:r>
                    </a:p>
                  </a:txBody>
                  <a:tcPr marL="80793" marR="80793" marT="40397" marB="40397" anchor="ctr">
                    <a:solidFill>
                      <a:srgbClr val="00294B"/>
                    </a:solidFill>
                  </a:tcPr>
                </a:tc>
                <a:tc>
                  <a:txBody>
                    <a:bodyPr/>
                    <a:lstStyle/>
                    <a:p>
                      <a:pPr marL="0" indent="0" algn="ctr">
                        <a:buFontTx/>
                        <a:buNone/>
                      </a:pPr>
                      <a:r>
                        <a:rPr lang="fr-FR" sz="1300" dirty="0">
                          <a:solidFill>
                            <a:schemeClr val="bg1"/>
                          </a:solidFill>
                        </a:rPr>
                        <a:t>SITE</a:t>
                      </a:r>
                    </a:p>
                    <a:p>
                      <a:pPr marL="0" indent="0" algn="ctr">
                        <a:buFontTx/>
                        <a:buNone/>
                      </a:pPr>
                      <a:r>
                        <a:rPr lang="fr-FR" sz="1300" dirty="0">
                          <a:solidFill>
                            <a:schemeClr val="bg1"/>
                          </a:solidFill>
                        </a:rPr>
                        <a:t>INSTRUMENT</a:t>
                      </a:r>
                    </a:p>
                  </a:txBody>
                  <a:tcPr marL="80793" marR="80793" marT="40397" marB="40397" anchor="ctr">
                    <a:solidFill>
                      <a:srgbClr val="00294B"/>
                    </a:solidFill>
                  </a:tcPr>
                </a:tc>
                <a:tc>
                  <a:txBody>
                    <a:bodyPr/>
                    <a:lstStyle/>
                    <a:p>
                      <a:pPr marL="0" indent="0" algn="ctr">
                        <a:buFontTx/>
                        <a:buNone/>
                      </a:pPr>
                      <a:r>
                        <a:rPr lang="fr-FR" sz="1300" dirty="0">
                          <a:solidFill>
                            <a:schemeClr val="bg1"/>
                          </a:solidFill>
                        </a:rPr>
                        <a:t>OBSERVATIONS</a:t>
                      </a:r>
                    </a:p>
                  </a:txBody>
                  <a:tcPr marL="80793" marR="80793" marT="40397" marB="40397" anchor="ctr">
                    <a:solidFill>
                      <a:srgbClr val="00294B"/>
                    </a:solidFill>
                  </a:tcPr>
                </a:tc>
                <a:tc>
                  <a:txBody>
                    <a:bodyPr/>
                    <a:lstStyle/>
                    <a:p>
                      <a:pPr marL="0" indent="0" algn="ctr">
                        <a:buFontTx/>
                        <a:buNone/>
                      </a:pPr>
                      <a:r>
                        <a:rPr lang="fr-FR" sz="1300" dirty="0">
                          <a:solidFill>
                            <a:schemeClr val="bg1"/>
                          </a:solidFill>
                        </a:rPr>
                        <a:t>ASTRO-</a:t>
                      </a:r>
                    </a:p>
                    <a:p>
                      <a:pPr marL="0" indent="0" algn="ctr">
                        <a:buFontTx/>
                        <a:buNone/>
                      </a:pPr>
                      <a:r>
                        <a:rPr lang="fr-FR" sz="1300" dirty="0">
                          <a:solidFill>
                            <a:schemeClr val="bg1"/>
                          </a:solidFill>
                        </a:rPr>
                        <a:t>NOMIE </a:t>
                      </a:r>
                      <a:r>
                        <a:rPr lang="fr-FR" sz="1600" dirty="0">
                          <a:solidFill>
                            <a:schemeClr val="bg1"/>
                          </a:solidFill>
                        </a:rPr>
                        <a:t>g</a:t>
                      </a:r>
                      <a:endParaRPr lang="fr-FR" sz="1600" dirty="0">
                        <a:solidFill>
                          <a:schemeClr val="bg1"/>
                        </a:solidFill>
                        <a:latin typeface="Symbol" pitchFamily="2" charset="2"/>
                      </a:endParaRPr>
                    </a:p>
                  </a:txBody>
                  <a:tcPr marL="80793" marR="80793" marT="40397" marB="40397" anchor="ctr">
                    <a:solidFill>
                      <a:srgbClr val="FF6700"/>
                    </a:solidFill>
                  </a:tcPr>
                </a:tc>
                <a:tc>
                  <a:txBody>
                    <a:bodyPr/>
                    <a:lstStyle/>
                    <a:p>
                      <a:pPr marL="0" indent="0" algn="ctr">
                        <a:buFontTx/>
                        <a:buNone/>
                      </a:pPr>
                      <a:r>
                        <a:rPr lang="fr-FR" sz="1300" dirty="0">
                          <a:solidFill>
                            <a:schemeClr val="bg1"/>
                          </a:solidFill>
                        </a:rPr>
                        <a:t>MATIÈRE </a:t>
                      </a:r>
                    </a:p>
                    <a:p>
                      <a:pPr marL="0" indent="0" algn="ctr">
                        <a:buFontTx/>
                        <a:buNone/>
                      </a:pPr>
                      <a:r>
                        <a:rPr lang="fr-FR" sz="1300" dirty="0">
                          <a:solidFill>
                            <a:schemeClr val="bg1"/>
                          </a:solidFill>
                        </a:rPr>
                        <a:t>NOIRE</a:t>
                      </a:r>
                    </a:p>
                  </a:txBody>
                  <a:tcPr marL="80793" marR="80793" marT="40397" marB="40397" anchor="ctr">
                    <a:solidFill>
                      <a:srgbClr val="FF6700"/>
                    </a:solidFill>
                  </a:tcPr>
                </a:tc>
                <a:tc>
                  <a:txBody>
                    <a:bodyPr/>
                    <a:lstStyle/>
                    <a:p>
                      <a:pPr marL="0" indent="0" algn="ctr">
                        <a:buFontTx/>
                        <a:buNone/>
                      </a:pPr>
                      <a:r>
                        <a:rPr lang="fr-FR" sz="1300" dirty="0">
                          <a:solidFill>
                            <a:schemeClr val="bg1"/>
                          </a:solidFill>
                        </a:rPr>
                        <a:t>COSMOLOGIE  (PARAMÈTRES)</a:t>
                      </a:r>
                    </a:p>
                  </a:txBody>
                  <a:tcPr marL="80793" marR="80793" marT="40397" marB="40397" anchor="ctr">
                    <a:solidFill>
                      <a:srgbClr val="FF67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dirty="0">
                          <a:solidFill>
                            <a:schemeClr val="bg1"/>
                          </a:solidFill>
                        </a:rPr>
                        <a:t>RELATIVITÉ</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dirty="0">
                          <a:solidFill>
                            <a:schemeClr val="bg1"/>
                          </a:solidFill>
                        </a:rPr>
                        <a:t>GÉNÉRALE</a:t>
                      </a:r>
                    </a:p>
                  </a:txBody>
                  <a:tcPr marL="80793" marR="80793" marT="40397" marB="40397" anchor="ctr">
                    <a:solidFill>
                      <a:srgbClr val="FF6700"/>
                    </a:solidFill>
                  </a:tcPr>
                </a:tc>
                <a:extLst>
                  <a:ext uri="{0D108BD9-81ED-4DB2-BD59-A6C34878D82A}">
                    <a16:rowId xmlns:a16="http://schemas.microsoft.com/office/drawing/2014/main" val="3120429518"/>
                  </a:ext>
                </a:extLst>
              </a:tr>
              <a:tr h="651719">
                <a:tc>
                  <a:txBody>
                    <a:bodyPr/>
                    <a:lstStyle/>
                    <a:p>
                      <a:pPr algn="ctr"/>
                      <a:r>
                        <a:rPr lang="fr-FR" sz="1600" dirty="0"/>
                        <a:t>THEMISTOCLE</a:t>
                      </a:r>
                      <a:endParaRPr lang="fr-FR" sz="1600" b="1" dirty="0"/>
                    </a:p>
                  </a:txBody>
                  <a:tcPr marL="80793" marR="80793" marT="40397" marB="40397" anchor="ctr">
                    <a:solidFill>
                      <a:schemeClr val="bg1"/>
                    </a:solidFill>
                  </a:tcPr>
                </a:tc>
                <a:tc>
                  <a:txBody>
                    <a:bodyPr/>
                    <a:lstStyle/>
                    <a:p>
                      <a:pPr algn="ctr"/>
                      <a:r>
                        <a:rPr lang="fr-FR" sz="1600" dirty="0"/>
                        <a:t>1988</a:t>
                      </a:r>
                    </a:p>
                  </a:txBody>
                  <a:tcPr marL="80793" marR="80793" marT="40397" marB="40397" anchor="ctr">
                    <a:solidFill>
                      <a:schemeClr val="bg1"/>
                    </a:solidFill>
                  </a:tcPr>
                </a:tc>
                <a:tc>
                  <a:txBody>
                    <a:bodyPr/>
                    <a:lstStyle/>
                    <a:p>
                      <a:pPr algn="ctr"/>
                      <a:r>
                        <a:rPr lang="fr-FR" sz="1600" dirty="0"/>
                        <a:t>Pyrénées Orientales</a:t>
                      </a:r>
                    </a:p>
                    <a:p>
                      <a:pPr algn="ctr"/>
                      <a:r>
                        <a:rPr lang="fr-FR" sz="1600" dirty="0"/>
                        <a:t>Réseau de miroirs </a:t>
                      </a:r>
                    </a:p>
                  </a:txBody>
                  <a:tcPr marL="80793" marR="80793" marT="40397" marB="40397" anchor="ctr">
                    <a:solidFill>
                      <a:schemeClr val="bg1"/>
                    </a:solidFill>
                  </a:tcPr>
                </a:tc>
                <a:tc>
                  <a:txBody>
                    <a:bodyPr/>
                    <a:lstStyle/>
                    <a:p>
                      <a:pPr algn="ctr"/>
                      <a:r>
                        <a:rPr lang="fr-FR" sz="1600" dirty="0"/>
                        <a:t>Rayons  </a:t>
                      </a:r>
                      <a:r>
                        <a:rPr lang="fr-FR" sz="1600" dirty="0" smtClean="0"/>
                        <a:t>gammas</a:t>
                      </a:r>
                      <a:endParaRPr lang="fr-FR" sz="1600" dirty="0"/>
                    </a:p>
                    <a:p>
                      <a:pPr algn="ctr"/>
                      <a:r>
                        <a:rPr lang="fr-FR" sz="1600" dirty="0"/>
                        <a:t>Gerbes </a:t>
                      </a:r>
                      <a:r>
                        <a:rPr lang="fr-FR" sz="1600" dirty="0" smtClean="0"/>
                        <a:t>atmosphériques</a:t>
                      </a:r>
                      <a:endParaRPr lang="fr-FR" sz="1600" dirty="0"/>
                    </a:p>
                  </a:txBody>
                  <a:tcPr marL="80793" marR="80793" marT="40397" marB="40397" anchor="ctr">
                    <a:solidFill>
                      <a:schemeClr val="bg1"/>
                    </a:solidFill>
                  </a:tcPr>
                </a:tc>
                <a:tc>
                  <a:txBody>
                    <a:bodyPr/>
                    <a:lstStyle/>
                    <a:p>
                      <a:pPr algn="ctr"/>
                      <a:r>
                        <a:rPr lang="fr-FR" sz="1600" dirty="0"/>
                        <a:t>X X</a:t>
                      </a:r>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extLst>
                  <a:ext uri="{0D108BD9-81ED-4DB2-BD59-A6C34878D82A}">
                    <a16:rowId xmlns:a16="http://schemas.microsoft.com/office/drawing/2014/main" val="3712616554"/>
                  </a:ext>
                </a:extLst>
              </a:tr>
              <a:tr h="632033">
                <a:tc>
                  <a:txBody>
                    <a:bodyPr/>
                    <a:lstStyle/>
                    <a:p>
                      <a:pPr algn="ctr"/>
                      <a:r>
                        <a:rPr lang="fr-FR" sz="1600" dirty="0"/>
                        <a:t>EROS 1 &amp; 2</a:t>
                      </a:r>
                      <a:endParaRPr lang="fr-FR" sz="1600" b="1" dirty="0"/>
                    </a:p>
                  </a:txBody>
                  <a:tcPr marL="80793" marR="80793" marT="40397" marB="40397" anchor="ctr">
                    <a:solidFill>
                      <a:schemeClr val="bg1"/>
                    </a:solidFill>
                  </a:tcPr>
                </a:tc>
                <a:tc>
                  <a:txBody>
                    <a:bodyPr/>
                    <a:lstStyle/>
                    <a:p>
                      <a:pPr algn="ctr"/>
                      <a:r>
                        <a:rPr lang="fr-FR" sz="1600" dirty="0"/>
                        <a:t>1990</a:t>
                      </a:r>
                    </a:p>
                  </a:txBody>
                  <a:tcPr marL="80793" marR="80793" marT="40397" marB="40397" anchor="ctr">
                    <a:solidFill>
                      <a:schemeClr val="bg1"/>
                    </a:solidFill>
                  </a:tcPr>
                </a:tc>
                <a:tc>
                  <a:txBody>
                    <a:bodyPr/>
                    <a:lstStyle/>
                    <a:p>
                      <a:pPr algn="ctr"/>
                      <a:r>
                        <a:rPr lang="fr-FR" sz="1600" dirty="0"/>
                        <a:t>Chili</a:t>
                      </a:r>
                    </a:p>
                    <a:p>
                      <a:pPr algn="ctr"/>
                      <a:r>
                        <a:rPr lang="fr-FR" sz="1600" dirty="0"/>
                        <a:t>Télescope  </a:t>
                      </a:r>
                    </a:p>
                  </a:txBody>
                  <a:tcPr marL="80793" marR="80793" marT="40397" marB="40397" anchor="ctr">
                    <a:solidFill>
                      <a:schemeClr val="bg1"/>
                    </a:solidFill>
                  </a:tcPr>
                </a:tc>
                <a:tc>
                  <a:txBody>
                    <a:bodyPr/>
                    <a:lstStyle/>
                    <a:p>
                      <a:pPr algn="ctr"/>
                      <a:r>
                        <a:rPr lang="fr-FR" sz="1600" dirty="0"/>
                        <a:t>Naines brunes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Supernovæ </a:t>
                      </a:r>
                      <a:r>
                        <a:rPr lang="fr-FR" sz="1800" b="1" dirty="0" err="1">
                          <a:effectLst>
                            <a:outerShdw blurRad="38100" dist="38100" dir="2700000" algn="tl">
                              <a:srgbClr val="000000">
                                <a:alpha val="43137"/>
                              </a:srgbClr>
                            </a:outerShdw>
                          </a:effectLst>
                        </a:rPr>
                        <a:t>Ia</a:t>
                      </a:r>
                      <a:endParaRPr lang="fr-FR" sz="1800" b="1" dirty="0">
                        <a:effectLst>
                          <a:outerShdw blurRad="38100" dist="38100" dir="2700000" algn="tl">
                            <a:srgbClr val="000000">
                              <a:alpha val="43137"/>
                            </a:srgbClr>
                          </a:outerShdw>
                        </a:effectLst>
                      </a:endParaRPr>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r>
                        <a:rPr lang="fr-FR" sz="1600" dirty="0"/>
                        <a:t>X X X</a:t>
                      </a:r>
                    </a:p>
                  </a:txBody>
                  <a:tcPr marL="80793" marR="80793" marT="40397" marB="40397" anchor="ctr">
                    <a:solidFill>
                      <a:schemeClr val="bg1"/>
                    </a:solidFill>
                  </a:tcPr>
                </a:tc>
                <a:tc>
                  <a:txBody>
                    <a:bodyPr/>
                    <a:lstStyle/>
                    <a:p>
                      <a:pPr algn="ctr"/>
                      <a:r>
                        <a:rPr lang="fr-FR" sz="1600" dirty="0"/>
                        <a:t>X</a:t>
                      </a:r>
                    </a:p>
                  </a:txBody>
                  <a:tcPr marL="80793" marR="80793" marT="40397" marB="40397" anchor="ctr">
                    <a:solidFill>
                      <a:schemeClr val="bg1"/>
                    </a:solidFill>
                  </a:tcPr>
                </a:tc>
                <a:tc>
                  <a:txBody>
                    <a:bodyPr/>
                    <a:lstStyle/>
                    <a:p>
                      <a:pPr algn="ctr"/>
                      <a:r>
                        <a:rPr lang="fr-FR" sz="1600" dirty="0"/>
                        <a:t>(X)</a:t>
                      </a:r>
                    </a:p>
                  </a:txBody>
                  <a:tcPr marL="80793" marR="80793" marT="40397" marB="40397" anchor="ctr">
                    <a:solidFill>
                      <a:schemeClr val="bg1"/>
                    </a:solidFill>
                  </a:tcPr>
                </a:tc>
                <a:extLst>
                  <a:ext uri="{0D108BD9-81ED-4DB2-BD59-A6C34878D82A}">
                    <a16:rowId xmlns:a16="http://schemas.microsoft.com/office/drawing/2014/main" val="2342964240"/>
                  </a:ext>
                </a:extLst>
              </a:tr>
              <a:tr h="697330">
                <a:tc>
                  <a:txBody>
                    <a:bodyPr/>
                    <a:lstStyle/>
                    <a:p>
                      <a:pPr algn="ctr"/>
                      <a:r>
                        <a:rPr lang="fr-FR" sz="1600" dirty="0"/>
                        <a:t>AUGER</a:t>
                      </a:r>
                    </a:p>
                    <a:p>
                      <a:pPr algn="ctr"/>
                      <a:r>
                        <a:rPr lang="fr-FR" sz="1600" dirty="0"/>
                        <a:t>(avec l’IPNO)</a:t>
                      </a:r>
                      <a:endParaRPr lang="fr-FR" sz="1600" b="1" dirty="0"/>
                    </a:p>
                  </a:txBody>
                  <a:tcPr marL="80793" marR="80793" marT="40397" marB="40397" anchor="ctr">
                    <a:solidFill>
                      <a:schemeClr val="bg1"/>
                    </a:solidFill>
                  </a:tcPr>
                </a:tc>
                <a:tc>
                  <a:txBody>
                    <a:bodyPr/>
                    <a:lstStyle/>
                    <a:p>
                      <a:pPr algn="ctr"/>
                      <a:r>
                        <a:rPr lang="fr-FR" sz="1600" dirty="0"/>
                        <a:t>1996</a:t>
                      </a:r>
                    </a:p>
                  </a:txBody>
                  <a:tcPr marL="80793" marR="80793" marT="40397" marB="4039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Argentine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err="1"/>
                        <a:t>Détec</a:t>
                      </a:r>
                      <a:r>
                        <a:rPr lang="fr-FR" sz="1600" dirty="0"/>
                        <a:t>. </a:t>
                      </a:r>
                      <a:r>
                        <a:rPr lang="fr-FR" sz="1600" dirty="0" err="1"/>
                        <a:t>Cherenkov</a:t>
                      </a:r>
                      <a:r>
                        <a:rPr lang="fr-FR" sz="1600" dirty="0"/>
                        <a:t>  + UV</a:t>
                      </a:r>
                    </a:p>
                  </a:txBody>
                  <a:tcPr marL="80793" marR="80793" marT="40397" marB="40397" anchor="ctr">
                    <a:solidFill>
                      <a:schemeClr val="bg1"/>
                    </a:solidFill>
                  </a:tcPr>
                </a:tc>
                <a:tc>
                  <a:txBody>
                    <a:bodyPr/>
                    <a:lstStyle/>
                    <a:p>
                      <a:pPr algn="ctr"/>
                      <a:r>
                        <a:rPr lang="fr-FR" sz="1600" dirty="0"/>
                        <a:t>Rayons </a:t>
                      </a:r>
                      <a:r>
                        <a:rPr lang="fr-FR" sz="1600" dirty="0" smtClean="0"/>
                        <a:t>gammas</a:t>
                      </a:r>
                      <a:endParaRPr lang="fr-FR" sz="1600" dirty="0"/>
                    </a:p>
                    <a:p>
                      <a:pPr algn="ctr"/>
                      <a:r>
                        <a:rPr lang="fr-FR" sz="1600" dirty="0"/>
                        <a:t>Gerbes </a:t>
                      </a:r>
                      <a:r>
                        <a:rPr lang="fr-FR" sz="1600" dirty="0" smtClean="0"/>
                        <a:t>atmosphériques</a:t>
                      </a:r>
                      <a:endParaRPr lang="fr-FR" sz="1600" dirty="0"/>
                    </a:p>
                  </a:txBody>
                  <a:tcPr marL="80793" marR="80793" marT="40397" marB="40397" anchor="ctr">
                    <a:solidFill>
                      <a:schemeClr val="bg1"/>
                    </a:solidFill>
                  </a:tcPr>
                </a:tc>
                <a:tc>
                  <a:txBody>
                    <a:bodyPr/>
                    <a:lstStyle/>
                    <a:p>
                      <a:pPr algn="ctr"/>
                      <a:r>
                        <a:rPr lang="fr-FR" sz="1600" dirty="0"/>
                        <a:t>X X X</a:t>
                      </a:r>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extLst>
                  <a:ext uri="{0D108BD9-81ED-4DB2-BD59-A6C34878D82A}">
                    <a16:rowId xmlns:a16="http://schemas.microsoft.com/office/drawing/2014/main" val="1430245888"/>
                  </a:ext>
                </a:extLst>
              </a:tr>
              <a:tr h="850648">
                <a:tc>
                  <a:txBody>
                    <a:bodyPr/>
                    <a:lstStyle/>
                    <a:p>
                      <a:pPr algn="ctr"/>
                      <a:r>
                        <a:rPr lang="fr-FR" sz="1600" dirty="0"/>
                        <a:t>ARCHEOPS</a:t>
                      </a:r>
                      <a:endParaRPr lang="fr-FR" sz="1600" b="1" dirty="0"/>
                    </a:p>
                  </a:txBody>
                  <a:tcPr marL="80793" marR="80793" marT="40397" marB="40397" anchor="ctr">
                    <a:solidFill>
                      <a:schemeClr val="bg1"/>
                    </a:solidFill>
                  </a:tcPr>
                </a:tc>
                <a:tc>
                  <a:txBody>
                    <a:bodyPr/>
                    <a:lstStyle/>
                    <a:p>
                      <a:pPr algn="ctr"/>
                      <a:r>
                        <a:rPr lang="fr-FR" sz="1600" dirty="0"/>
                        <a:t>1999</a:t>
                      </a:r>
                    </a:p>
                  </a:txBody>
                  <a:tcPr marL="80793" marR="80793" marT="40397" marB="40397" anchor="ctr">
                    <a:solidFill>
                      <a:schemeClr val="bg1"/>
                    </a:solidFill>
                  </a:tcPr>
                </a:tc>
                <a:tc>
                  <a:txBody>
                    <a:bodyPr/>
                    <a:lstStyle/>
                    <a:p>
                      <a:pPr algn="ctr"/>
                      <a:r>
                        <a:rPr lang="fr-FR" sz="1600" dirty="0"/>
                        <a:t>Ballon </a:t>
                      </a:r>
                      <a:r>
                        <a:rPr lang="fr-FR" sz="1600" dirty="0" err="1"/>
                        <a:t>stratosphé</a:t>
                      </a:r>
                      <a:r>
                        <a:rPr lang="fr-FR" sz="1600" dirty="0"/>
                        <a:t>.</a:t>
                      </a:r>
                    </a:p>
                    <a:p>
                      <a:pPr algn="ctr"/>
                      <a:r>
                        <a:rPr lang="fr-FR" sz="1600" dirty="0"/>
                        <a:t>Bolomètres</a:t>
                      </a:r>
                    </a:p>
                  </a:txBody>
                  <a:tcPr marL="80793" marR="80793" marT="40397" marB="40397" anchor="ctr">
                    <a:solidFill>
                      <a:schemeClr val="bg1"/>
                    </a:solidFill>
                  </a:tcPr>
                </a:tc>
                <a:tc>
                  <a:txBody>
                    <a:bodyPr/>
                    <a:lstStyle/>
                    <a:p>
                      <a:pPr algn="ctr"/>
                      <a:r>
                        <a:rPr lang="fr-FR" sz="1600" dirty="0"/>
                        <a:t>Fond diffus</a:t>
                      </a:r>
                    </a:p>
                    <a:p>
                      <a:pPr algn="ctr"/>
                      <a:r>
                        <a:rPr lang="fr-FR" sz="1600" dirty="0"/>
                        <a:t>cosmologique (CMB)</a:t>
                      </a:r>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r>
                        <a:rPr lang="fr-FR" sz="1600" dirty="0"/>
                        <a:t>X</a:t>
                      </a:r>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extLst>
                  <a:ext uri="{0D108BD9-81ED-4DB2-BD59-A6C34878D82A}">
                    <a16:rowId xmlns:a16="http://schemas.microsoft.com/office/drawing/2014/main" val="2503643750"/>
                  </a:ext>
                </a:extLst>
              </a:tr>
              <a:tr h="632033">
                <a:tc>
                  <a:txBody>
                    <a:bodyPr/>
                    <a:lstStyle/>
                    <a:p>
                      <a:pPr algn="ctr"/>
                      <a:r>
                        <a:rPr lang="fr-FR" sz="1600" dirty="0"/>
                        <a:t>PLANCK</a:t>
                      </a:r>
                      <a:endParaRPr lang="fr-FR" sz="1600" b="1" dirty="0"/>
                    </a:p>
                  </a:txBody>
                  <a:tcPr marL="80793" marR="80793" marT="40397" marB="40397" anchor="ctr">
                    <a:solidFill>
                      <a:schemeClr val="bg1"/>
                    </a:solidFill>
                  </a:tcPr>
                </a:tc>
                <a:tc>
                  <a:txBody>
                    <a:bodyPr/>
                    <a:lstStyle/>
                    <a:p>
                      <a:pPr algn="ctr"/>
                      <a:r>
                        <a:rPr lang="fr-FR" sz="1600" dirty="0"/>
                        <a:t>1997</a:t>
                      </a:r>
                    </a:p>
                  </a:txBody>
                  <a:tcPr marL="80793" marR="80793" marT="40397" marB="4039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Mission spatiale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Bolomètres</a:t>
                      </a:r>
                    </a:p>
                  </a:txBody>
                  <a:tcPr marL="80793" marR="80793" marT="40397" marB="40397" anchor="ctr">
                    <a:solidFill>
                      <a:schemeClr val="bg1"/>
                    </a:solidFill>
                  </a:tcPr>
                </a:tc>
                <a:tc>
                  <a:txBody>
                    <a:bodyPr/>
                    <a:lstStyle/>
                    <a:p>
                      <a:pPr algn="ctr"/>
                      <a:r>
                        <a:rPr lang="fr-FR" sz="3200" dirty="0"/>
                        <a:t>”</a:t>
                      </a:r>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r>
                        <a:rPr lang="fr-FR" sz="1600" dirty="0"/>
                        <a:t>X</a:t>
                      </a:r>
                    </a:p>
                  </a:txBody>
                  <a:tcPr marL="80793" marR="80793" marT="40397" marB="40397" anchor="ctr">
                    <a:solidFill>
                      <a:schemeClr val="bg1"/>
                    </a:solidFill>
                  </a:tcPr>
                </a:tc>
                <a:tc>
                  <a:txBody>
                    <a:bodyPr/>
                    <a:lstStyle/>
                    <a:p>
                      <a:pPr algn="ctr"/>
                      <a:r>
                        <a:rPr lang="fr-FR" sz="1600" dirty="0"/>
                        <a:t>X X X</a:t>
                      </a:r>
                    </a:p>
                  </a:txBody>
                  <a:tcPr marL="80793" marR="80793" marT="40397" marB="40397" anchor="ctr">
                    <a:solidFill>
                      <a:schemeClr val="bg1"/>
                    </a:solidFill>
                  </a:tcPr>
                </a:tc>
                <a:tc>
                  <a:txBody>
                    <a:bodyPr/>
                    <a:lstStyle/>
                    <a:p>
                      <a:pPr algn="ctr"/>
                      <a:r>
                        <a:rPr lang="fr-FR" sz="1600" dirty="0"/>
                        <a:t>X</a:t>
                      </a:r>
                    </a:p>
                  </a:txBody>
                  <a:tcPr marL="80793" marR="80793" marT="40397" marB="40397" anchor="ctr">
                    <a:solidFill>
                      <a:schemeClr val="bg1"/>
                    </a:solidFill>
                  </a:tcPr>
                </a:tc>
                <a:extLst>
                  <a:ext uri="{0D108BD9-81ED-4DB2-BD59-A6C34878D82A}">
                    <a16:rowId xmlns:a16="http://schemas.microsoft.com/office/drawing/2014/main" val="1694212405"/>
                  </a:ext>
                </a:extLst>
              </a:tr>
              <a:tr h="8430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VIRGO, LIGO-</a:t>
                      </a:r>
                      <a:r>
                        <a:rPr lang="fr-FR" sz="1600" dirty="0" err="1"/>
                        <a:t>Virgo</a:t>
                      </a:r>
                      <a:r>
                        <a:rPr lang="fr-FR" sz="1600"/>
                        <a:t>-KAGRA</a:t>
                      </a:r>
                      <a:endParaRPr lang="fr-FR" sz="1600" b="1" dirty="0"/>
                    </a:p>
                  </a:txBody>
                  <a:tcPr marL="80793" marR="80793" marT="40397" marB="40397" anchor="ctr">
                    <a:solidFill>
                      <a:schemeClr val="bg1"/>
                    </a:solidFill>
                  </a:tcPr>
                </a:tc>
                <a:tc>
                  <a:txBody>
                    <a:bodyPr/>
                    <a:lstStyle/>
                    <a:p>
                      <a:pPr algn="ctr"/>
                      <a:r>
                        <a:rPr lang="fr-FR" sz="1600" dirty="0"/>
                        <a:t>1995</a:t>
                      </a:r>
                    </a:p>
                  </a:txBody>
                  <a:tcPr marL="80793" marR="80793" marT="40397" marB="4039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Italie, USA, Japon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Interféromètres</a:t>
                      </a:r>
                    </a:p>
                  </a:txBody>
                  <a:tcPr marL="80793" marR="80793" marT="40397" marB="40397"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Ondes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 gravitationnelles</a:t>
                      </a:r>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endParaRPr lang="fr-FR" sz="1600" dirty="0"/>
                    </a:p>
                  </a:txBody>
                  <a:tcPr marL="80793" marR="80793" marT="40397" marB="40397" anchor="ctr">
                    <a:solidFill>
                      <a:schemeClr val="bg1"/>
                    </a:solidFill>
                  </a:tcPr>
                </a:tc>
                <a:tc>
                  <a:txBody>
                    <a:bodyPr/>
                    <a:lstStyle/>
                    <a:p>
                      <a:pPr algn="ctr"/>
                      <a:r>
                        <a:rPr lang="fr-FR" sz="1600" dirty="0"/>
                        <a:t>X</a:t>
                      </a:r>
                    </a:p>
                  </a:txBody>
                  <a:tcPr marL="80793" marR="80793" marT="40397" marB="40397" anchor="ctr">
                    <a:solidFill>
                      <a:schemeClr val="bg1"/>
                    </a:solidFill>
                  </a:tcPr>
                </a:tc>
                <a:tc>
                  <a:txBody>
                    <a:bodyPr/>
                    <a:lstStyle/>
                    <a:p>
                      <a:pPr algn="ctr"/>
                      <a:r>
                        <a:rPr lang="fr-FR" sz="1600" dirty="0"/>
                        <a:t>X X X</a:t>
                      </a:r>
                    </a:p>
                  </a:txBody>
                  <a:tcPr marL="80793" marR="80793" marT="40397" marB="40397" anchor="ctr">
                    <a:solidFill>
                      <a:schemeClr val="bg1"/>
                    </a:solidFill>
                  </a:tcPr>
                </a:tc>
                <a:extLst>
                  <a:ext uri="{0D108BD9-81ED-4DB2-BD59-A6C34878D82A}">
                    <a16:rowId xmlns:a16="http://schemas.microsoft.com/office/drawing/2014/main" val="3172003986"/>
                  </a:ext>
                </a:extLst>
              </a:tr>
            </a:tbl>
          </a:graphicData>
        </a:graphic>
      </p:graphicFrame>
    </p:spTree>
    <p:extLst>
      <p:ext uri="{BB962C8B-B14F-4D97-AF65-F5344CB8AC3E}">
        <p14:creationId xmlns:p14="http://schemas.microsoft.com/office/powerpoint/2010/main" val="33180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t>28/09/2021</a:t>
            </a:r>
            <a:endParaRPr lang="fr-FR" dirty="0"/>
          </a:p>
        </p:txBody>
      </p:sp>
      <p:sp>
        <p:nvSpPr>
          <p:cNvPr id="4" name="Espace réservé du pied de page 3"/>
          <p:cNvSpPr>
            <a:spLocks noGrp="1"/>
          </p:cNvSpPr>
          <p:nvPr>
            <p:ph type="ftr" sz="quarter" idx="11"/>
          </p:nvPr>
        </p:nvSpPr>
        <p:spPr/>
        <p:txBody>
          <a:bodyPr/>
          <a:lstStyle/>
          <a:p>
            <a:r>
              <a:rPr lang="fr-FR" smtClean="0"/>
              <a:t>50 ans de l'IN2P3 à IJCLab - Sydney Gales</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21</a:t>
            </a:fld>
            <a:endParaRPr lang="fr-FR" dirty="0"/>
          </a:p>
        </p:txBody>
      </p:sp>
      <p:sp>
        <p:nvSpPr>
          <p:cNvPr id="6" name="Espace réservé du contenu 5"/>
          <p:cNvSpPr>
            <a:spLocks noGrp="1"/>
          </p:cNvSpPr>
          <p:nvPr>
            <p:ph sz="half" idx="4294967295"/>
          </p:nvPr>
        </p:nvSpPr>
        <p:spPr>
          <a:xfrm>
            <a:off x="187325" y="654050"/>
            <a:ext cx="10585450" cy="4967982"/>
          </a:xfrm>
        </p:spPr>
        <p:txBody>
          <a:bodyPr anchor="ctr">
            <a:normAutofit/>
          </a:bodyPr>
          <a:lstStyle/>
          <a:p>
            <a:pPr marL="0" indent="0" algn="ctr" fontAlgn="base">
              <a:spcBef>
                <a:spcPts val="1200"/>
              </a:spcBef>
              <a:spcAft>
                <a:spcPct val="0"/>
              </a:spcAft>
              <a:buNone/>
            </a:pPr>
            <a:r>
              <a:rPr lang="fr-FR" sz="3200" b="1" dirty="0">
                <a:solidFill>
                  <a:srgbClr val="FF6700"/>
                </a:solidFill>
                <a:effectLst>
                  <a:outerShdw blurRad="38100" dist="38100" dir="2700000" algn="tl">
                    <a:srgbClr val="000000">
                      <a:alpha val="43137"/>
                    </a:srgbClr>
                  </a:outerShdw>
                </a:effectLst>
              </a:rPr>
              <a:t>Du Noyau à la Matière Nucléaire </a:t>
            </a:r>
          </a:p>
          <a:p>
            <a:pPr marL="0" indent="0" algn="ctr" fontAlgn="base">
              <a:spcBef>
                <a:spcPts val="1200"/>
              </a:spcBef>
              <a:spcAft>
                <a:spcPct val="0"/>
              </a:spcAft>
              <a:buNone/>
            </a:pPr>
            <a:r>
              <a:rPr lang="fr-FR" sz="3200" b="1" smtClean="0">
                <a:solidFill>
                  <a:srgbClr val="FF6700"/>
                </a:solidFill>
                <a:effectLst>
                  <a:outerShdw blurRad="38100" dist="38100" dir="2700000" algn="tl">
                    <a:srgbClr val="000000">
                      <a:alpha val="43137"/>
                    </a:srgbClr>
                  </a:outerShdw>
                </a:effectLst>
              </a:rPr>
              <a:t>Structure </a:t>
            </a:r>
            <a:r>
              <a:rPr lang="fr-FR" sz="3200" b="1" dirty="0">
                <a:solidFill>
                  <a:srgbClr val="FF6700"/>
                </a:solidFill>
                <a:effectLst>
                  <a:outerShdw blurRad="38100" dist="38100" dir="2700000" algn="tl">
                    <a:srgbClr val="000000">
                      <a:alpha val="43137"/>
                    </a:srgbClr>
                  </a:outerShdw>
                </a:effectLst>
              </a:rPr>
              <a:t>,Dynamique , Astrophysique nucléaire </a:t>
            </a:r>
          </a:p>
          <a:p>
            <a:pPr marL="0" indent="0" algn="ctr" fontAlgn="base">
              <a:spcBef>
                <a:spcPts val="1200"/>
              </a:spcBef>
              <a:spcAft>
                <a:spcPct val="0"/>
              </a:spcAft>
              <a:buNone/>
            </a:pPr>
            <a:r>
              <a:rPr lang="fr-FR" sz="3200" b="1" dirty="0" smtClean="0">
                <a:solidFill>
                  <a:srgbClr val="FF6700"/>
                </a:solidFill>
                <a:effectLst>
                  <a:outerShdw blurRad="38100" dist="38100" dir="2700000" algn="tl">
                    <a:srgbClr val="000000">
                      <a:alpha val="43137"/>
                    </a:srgbClr>
                  </a:outerShdw>
                </a:effectLst>
              </a:rPr>
              <a:t>et </a:t>
            </a:r>
            <a:r>
              <a:rPr lang="fr-FR" sz="3200" b="1" dirty="0">
                <a:solidFill>
                  <a:srgbClr val="FF6700"/>
                </a:solidFill>
                <a:effectLst>
                  <a:outerShdw blurRad="38100" dist="38100" dir="2700000" algn="tl">
                    <a:srgbClr val="000000">
                      <a:alpha val="43137"/>
                    </a:srgbClr>
                  </a:outerShdw>
                </a:effectLst>
              </a:rPr>
              <a:t>Physique Hadronique </a:t>
            </a:r>
          </a:p>
          <a:p>
            <a:pPr marL="0" indent="0" algn="ctr" fontAlgn="base">
              <a:spcBef>
                <a:spcPts val="1200"/>
              </a:spcBef>
              <a:spcAft>
                <a:spcPct val="0"/>
              </a:spcAft>
              <a:buNone/>
            </a:pPr>
            <a:r>
              <a:rPr lang="fr-FR" sz="3200" b="1" dirty="0">
                <a:solidFill>
                  <a:srgbClr val="FF6700"/>
                </a:solidFill>
                <a:effectLst>
                  <a:outerShdw blurRad="38100" dist="38100" dir="2700000" algn="tl">
                    <a:srgbClr val="000000">
                      <a:alpha val="43137"/>
                    </a:srgbClr>
                  </a:outerShdw>
                </a:effectLst>
              </a:rPr>
              <a:t>( IPNO et CSNSM )</a:t>
            </a:r>
          </a:p>
        </p:txBody>
      </p:sp>
      <p:sp>
        <p:nvSpPr>
          <p:cNvPr id="8" name="Titre 1"/>
          <p:cNvSpPr txBox="1">
            <a:spLocks/>
          </p:cNvSpPr>
          <p:nvPr/>
        </p:nvSpPr>
        <p:spPr>
          <a:xfrm>
            <a:off x="3491381" y="145282"/>
            <a:ext cx="3790012" cy="43204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Aft>
                <a:spcPts val="0"/>
              </a:spcAft>
            </a:pPr>
            <a:r>
              <a:rPr lang="en-US" sz="2400" dirty="0" smtClean="0">
                <a:solidFill>
                  <a:srgbClr val="FF6700"/>
                </a:solidFill>
                <a:effectLst>
                  <a:outerShdw blurRad="38100" dist="38100" dir="2700000" algn="tl">
                    <a:srgbClr val="000000">
                      <a:alpha val="43137"/>
                    </a:srgbClr>
                  </a:outerShdw>
                </a:effectLst>
                <a:latin typeface="+mn-lt"/>
              </a:rPr>
              <a:t>50 </a:t>
            </a:r>
            <a:r>
              <a:rPr lang="en-US" sz="2400" dirty="0" err="1" smtClean="0">
                <a:solidFill>
                  <a:srgbClr val="FF6700"/>
                </a:solidFill>
                <a:effectLst>
                  <a:outerShdw blurRad="38100" dist="38100" dir="2700000" algn="tl">
                    <a:srgbClr val="000000">
                      <a:alpha val="43137"/>
                    </a:srgbClr>
                  </a:outerShdw>
                </a:effectLst>
                <a:latin typeface="+mn-lt"/>
              </a:rPr>
              <a:t>ans</a:t>
            </a:r>
            <a:r>
              <a:rPr lang="en-US" sz="2400" dirty="0" smtClean="0">
                <a:solidFill>
                  <a:srgbClr val="FF6700"/>
                </a:solidFill>
                <a:effectLst>
                  <a:outerShdw blurRad="38100" dist="38100" dir="2700000" algn="tl">
                    <a:srgbClr val="000000">
                      <a:alpha val="43137"/>
                    </a:srgbClr>
                  </a:outerShdw>
                </a:effectLst>
                <a:latin typeface="+mn-lt"/>
              </a:rPr>
              <a:t> IN2P3 à </a:t>
            </a:r>
            <a:r>
              <a:rPr lang="en-US" sz="2400" dirty="0" err="1" smtClean="0">
                <a:solidFill>
                  <a:srgbClr val="FF6700"/>
                </a:solidFill>
                <a:effectLst>
                  <a:outerShdw blurRad="38100" dist="38100" dir="2700000" algn="tl">
                    <a:srgbClr val="000000">
                      <a:alpha val="43137"/>
                    </a:srgbClr>
                  </a:outerShdw>
                </a:effectLst>
                <a:latin typeface="+mn-lt"/>
              </a:rPr>
              <a:t>IJCLab</a:t>
            </a:r>
            <a:endParaRPr lang="en-US" sz="2400" dirty="0">
              <a:solidFill>
                <a:srgbClr val="FF6700"/>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393628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400" dirty="0" smtClean="0">
                <a:solidFill>
                  <a:srgbClr val="FF6700"/>
                </a:solidFill>
                <a:effectLst>
                  <a:outerShdw blurRad="38100" dist="38100" dir="2700000" algn="tl">
                    <a:srgbClr val="000000">
                      <a:alpha val="43137"/>
                    </a:srgbClr>
                  </a:outerShdw>
                </a:effectLst>
                <a:latin typeface="+mn-lt"/>
              </a:rPr>
              <a:t>CEV - ALICE la révolution des Ions lourds</a:t>
            </a:r>
            <a:endParaRPr lang="fr-FR" sz="2400" dirty="0">
              <a:solidFill>
                <a:srgbClr val="FF6700"/>
              </a:solidFill>
              <a:effectLst>
                <a:outerShdw blurRad="38100" dist="38100" dir="2700000" algn="tl">
                  <a:srgbClr val="000000">
                    <a:alpha val="43137"/>
                  </a:srgbClr>
                </a:outerShdw>
              </a:effectLst>
              <a:latin typeface="+mn-lt"/>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22</a:t>
            </a:fld>
            <a:endParaRPr lang="fr-FR" dirty="0"/>
          </a:p>
        </p:txBody>
      </p:sp>
      <p:graphicFrame>
        <p:nvGraphicFramePr>
          <p:cNvPr id="10" name="Object 14"/>
          <p:cNvGraphicFramePr>
            <a:graphicFrameLocks noGrp="1" noChangeAspect="1"/>
          </p:cNvGraphicFramePr>
          <p:nvPr>
            <p:ph sz="half" idx="2"/>
            <p:extLst>
              <p:ext uri="{D42A27DB-BD31-4B8C-83A1-F6EECF244321}">
                <p14:modId xmlns:p14="http://schemas.microsoft.com/office/powerpoint/2010/main" val="1221951761"/>
              </p:ext>
            </p:extLst>
          </p:nvPr>
        </p:nvGraphicFramePr>
        <p:xfrm>
          <a:off x="71993" y="1482287"/>
          <a:ext cx="5104620" cy="2610436"/>
        </p:xfrm>
        <a:graphic>
          <a:graphicData uri="http://schemas.openxmlformats.org/presentationml/2006/ole">
            <mc:AlternateContent xmlns:mc="http://schemas.openxmlformats.org/markup-compatibility/2006">
              <mc:Choice xmlns:v="urn:schemas-microsoft-com:vml" Requires="v">
                <p:oleObj spid="_x0000_s2252" name="CorelDRAW" r:id="rId4" imgW="7398000" imgH="3783240" progId="CorelDRAW.Graphic.11">
                  <p:embed/>
                </p:oleObj>
              </mc:Choice>
              <mc:Fallback>
                <p:oleObj name="CorelDRAW" r:id="rId4" imgW="7398000" imgH="3783240" progId="CorelDRAW.Graphic.11">
                  <p:embed/>
                  <p:pic>
                    <p:nvPicPr>
                      <p:cNvPr id="1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93" y="1482287"/>
                        <a:ext cx="5104620" cy="2610436"/>
                      </a:xfrm>
                      <a:prstGeom prst="rect">
                        <a:avLst/>
                      </a:prstGeom>
                      <a:solidFill>
                        <a:srgbClr val="002060"/>
                      </a:solidFill>
                      <a:ln>
                        <a:noFill/>
                      </a:ln>
                      <a:effectLst/>
                    </p:spPr>
                  </p:pic>
                </p:oleObj>
              </mc:Fallback>
            </mc:AlternateContent>
          </a:graphicData>
        </a:graphic>
      </p:graphicFrame>
      <p:sp>
        <p:nvSpPr>
          <p:cNvPr id="3" name="Espace réservé du texte 2"/>
          <p:cNvSpPr>
            <a:spLocks noGrp="1"/>
          </p:cNvSpPr>
          <p:nvPr>
            <p:ph type="body" idx="4294967295"/>
          </p:nvPr>
        </p:nvSpPr>
        <p:spPr>
          <a:xfrm>
            <a:off x="93836" y="660376"/>
            <a:ext cx="4320480" cy="727075"/>
          </a:xfrm>
        </p:spPr>
        <p:txBody>
          <a:bodyPr>
            <a:normAutofit/>
          </a:bodyPr>
          <a:lstStyle/>
          <a:p>
            <a:r>
              <a:rPr lang="fr-FR" sz="1800" b="1" dirty="0" smtClean="0">
                <a:solidFill>
                  <a:srgbClr val="FF6700"/>
                </a:solidFill>
              </a:rPr>
              <a:t>La Synthèse des noyaux Super-Lourds</a:t>
            </a:r>
          </a:p>
          <a:p>
            <a:r>
              <a:rPr lang="fr-FR" sz="1400" b="1" dirty="0" smtClean="0">
                <a:solidFill>
                  <a:srgbClr val="FF6700"/>
                </a:solidFill>
              </a:rPr>
              <a:t>Y. Oganessian, M. Lefort, M. </a:t>
            </a:r>
            <a:r>
              <a:rPr lang="fr-FR" sz="1400" b="1" dirty="0" err="1" smtClean="0">
                <a:solidFill>
                  <a:srgbClr val="FF6700"/>
                </a:solidFill>
              </a:rPr>
              <a:t>Riou</a:t>
            </a:r>
            <a:r>
              <a:rPr lang="fr-FR" sz="1400" b="1" dirty="0" smtClean="0">
                <a:solidFill>
                  <a:srgbClr val="FF6700"/>
                </a:solidFill>
              </a:rPr>
              <a:t> et al   </a:t>
            </a:r>
            <a:r>
              <a:rPr lang="fr-FR" sz="1600" b="1" dirty="0" smtClean="0">
                <a:solidFill>
                  <a:srgbClr val="FF6700"/>
                </a:solidFill>
              </a:rPr>
              <a:t>IPNO 1971</a:t>
            </a:r>
            <a:endParaRPr lang="fr-FR" sz="1400" b="1" dirty="0" smtClean="0">
              <a:solidFill>
                <a:srgbClr val="FF6700"/>
              </a:solidFill>
            </a:endParaRPr>
          </a:p>
          <a:p>
            <a:endParaRPr lang="fr-FR" sz="1400" b="1" dirty="0">
              <a:solidFill>
                <a:srgbClr val="FF6700"/>
              </a:solidFill>
            </a:endParaRPr>
          </a:p>
        </p:txBody>
      </p:sp>
      <p:sp>
        <p:nvSpPr>
          <p:cNvPr id="5" name="Espace réservé du texte 4"/>
          <p:cNvSpPr>
            <a:spLocks noGrp="1"/>
          </p:cNvSpPr>
          <p:nvPr>
            <p:ph type="body" sz="quarter" idx="4294967295"/>
          </p:nvPr>
        </p:nvSpPr>
        <p:spPr>
          <a:xfrm>
            <a:off x="5239191" y="807763"/>
            <a:ext cx="2676525" cy="1287916"/>
          </a:xfrm>
        </p:spPr>
        <p:txBody>
          <a:bodyPr>
            <a:noAutofit/>
          </a:bodyPr>
          <a:lstStyle/>
          <a:p>
            <a:r>
              <a:rPr lang="fr-FR" sz="1400" dirty="0" smtClean="0">
                <a:solidFill>
                  <a:srgbClr val="00294B"/>
                </a:solidFill>
              </a:rPr>
              <a:t>Les découvertes ne sont pas là ou on les attends!!</a:t>
            </a:r>
          </a:p>
          <a:p>
            <a:r>
              <a:rPr lang="fr-FR" sz="1400" dirty="0" smtClean="0">
                <a:solidFill>
                  <a:srgbClr val="00294B"/>
                </a:solidFill>
              </a:rPr>
              <a:t>Collisions « </a:t>
            </a:r>
            <a:r>
              <a:rPr lang="fr-FR" sz="1400" dirty="0" err="1" smtClean="0">
                <a:solidFill>
                  <a:srgbClr val="00294B"/>
                </a:solidFill>
              </a:rPr>
              <a:t>deep-inlastic</a:t>
            </a:r>
            <a:r>
              <a:rPr lang="fr-FR" sz="1400" dirty="0" smtClean="0">
                <a:solidFill>
                  <a:srgbClr val="00294B"/>
                </a:solidFill>
              </a:rPr>
              <a:t> » et Viscosité du fluide nucléaire </a:t>
            </a:r>
          </a:p>
        </p:txBody>
      </p:sp>
      <p:pic>
        <p:nvPicPr>
          <p:cNvPr id="13" name="Picture 5"/>
          <p:cNvPicPr>
            <a:picLocks noGrp="1" noChangeAspect="1"/>
          </p:cNvPicPr>
          <p:nvPr>
            <p:ph sz="quarter" idx="4294967295"/>
          </p:nvPr>
        </p:nvPicPr>
        <p:blipFill>
          <a:blip r:embed="rId6" cstate="print">
            <a:extLst>
              <a:ext uri="{28A0092B-C50C-407E-A947-70E740481C1C}">
                <a14:useLocalDpi xmlns:a14="http://schemas.microsoft.com/office/drawing/2010/main" val="0"/>
              </a:ext>
            </a:extLst>
          </a:blip>
          <a:stretch>
            <a:fillRect/>
          </a:stretch>
        </p:blipFill>
        <p:spPr>
          <a:xfrm>
            <a:off x="5456511" y="1842949"/>
            <a:ext cx="2463800" cy="3255963"/>
          </a:xfrm>
          <a:prstGeom prst="rect">
            <a:avLst/>
          </a:prstGeom>
        </p:spPr>
      </p:pic>
      <p:sp>
        <p:nvSpPr>
          <p:cNvPr id="11" name="TextBox 5"/>
          <p:cNvSpPr txBox="1"/>
          <p:nvPr/>
        </p:nvSpPr>
        <p:spPr>
          <a:xfrm>
            <a:off x="93836" y="1482287"/>
            <a:ext cx="5070298" cy="492443"/>
          </a:xfrm>
          <a:prstGeom prst="rect">
            <a:avLst/>
          </a:prstGeom>
          <a:solidFill>
            <a:schemeClr val="bg1"/>
          </a:solidFill>
          <a:ln w="28575">
            <a:solidFill>
              <a:srgbClr val="00294B"/>
            </a:solidFill>
          </a:ln>
        </p:spPr>
        <p:txBody>
          <a:bodyPr wrap="square" rtlCol="0">
            <a:spAutoFit/>
          </a:bodyPr>
          <a:lstStyle/>
          <a:p>
            <a:pPr algn="ctr"/>
            <a:r>
              <a:rPr lang="en-US" sz="1200" b="1" dirty="0" smtClean="0">
                <a:solidFill>
                  <a:srgbClr val="FF6700"/>
                </a:solidFill>
                <a:latin typeface="+mn-lt"/>
              </a:rPr>
              <a:t>Premiere  </a:t>
            </a:r>
            <a:r>
              <a:rPr lang="en-US" sz="1200" b="1" dirty="0" err="1" smtClean="0">
                <a:solidFill>
                  <a:srgbClr val="FF6700"/>
                </a:solidFill>
                <a:latin typeface="+mn-lt"/>
              </a:rPr>
              <a:t>Mondiale</a:t>
            </a:r>
            <a:r>
              <a:rPr lang="en-US" sz="1200" b="1" dirty="0" smtClean="0">
                <a:solidFill>
                  <a:srgbClr val="FF6700"/>
                </a:solidFill>
                <a:latin typeface="+mn-lt"/>
              </a:rPr>
              <a:t>:  </a:t>
            </a:r>
            <a:r>
              <a:rPr lang="en-US" sz="1200" b="1" dirty="0" err="1" smtClean="0">
                <a:solidFill>
                  <a:srgbClr val="FF6700"/>
                </a:solidFill>
                <a:latin typeface="+mn-lt"/>
              </a:rPr>
              <a:t>faisceau</a:t>
            </a:r>
            <a:r>
              <a:rPr lang="en-US" sz="1200" b="1" dirty="0" smtClean="0">
                <a:solidFill>
                  <a:srgbClr val="FF6700"/>
                </a:solidFill>
                <a:latin typeface="+mn-lt"/>
              </a:rPr>
              <a:t> de Kr du CEV-ALICE à 8 MeV/A</a:t>
            </a:r>
          </a:p>
          <a:p>
            <a:pPr algn="ctr"/>
            <a:r>
              <a:rPr lang="fr-FR" sz="1400" b="1" baseline="30000" dirty="0" smtClean="0">
                <a:solidFill>
                  <a:srgbClr val="FF6700"/>
                </a:solidFill>
                <a:latin typeface="+mn-lt"/>
              </a:rPr>
              <a:t>82</a:t>
            </a:r>
            <a:r>
              <a:rPr lang="fr-FR" sz="1400" b="1" dirty="0" smtClean="0">
                <a:solidFill>
                  <a:srgbClr val="FF6700"/>
                </a:solidFill>
                <a:latin typeface="+mn-lt"/>
              </a:rPr>
              <a:t>Kr+</a:t>
            </a:r>
            <a:r>
              <a:rPr lang="fr-FR" sz="1400" b="1" baseline="30000" dirty="0" smtClean="0">
                <a:solidFill>
                  <a:srgbClr val="FF6700"/>
                </a:solidFill>
                <a:latin typeface="+mn-lt"/>
              </a:rPr>
              <a:t>232</a:t>
            </a:r>
            <a:r>
              <a:rPr lang="fr-FR" sz="1400" b="1" dirty="0" smtClean="0">
                <a:solidFill>
                  <a:srgbClr val="FF6700"/>
                </a:solidFill>
                <a:latin typeface="+mn-lt"/>
              </a:rPr>
              <a:t>Th—</a:t>
            </a:r>
            <a:r>
              <a:rPr lang="fr-FR" sz="1400" b="1" baseline="30000" dirty="0" smtClean="0">
                <a:solidFill>
                  <a:srgbClr val="FF6700"/>
                </a:solidFill>
                <a:latin typeface="+mn-lt"/>
              </a:rPr>
              <a:t>310 </a:t>
            </a:r>
            <a:r>
              <a:rPr lang="fr-FR" sz="1400" b="1" dirty="0" smtClean="0">
                <a:solidFill>
                  <a:srgbClr val="FF6700"/>
                </a:solidFill>
                <a:latin typeface="+mn-lt"/>
              </a:rPr>
              <a:t>X (Z=126) + 4n</a:t>
            </a:r>
            <a:endParaRPr lang="en-US" sz="1200" b="1" dirty="0">
              <a:solidFill>
                <a:srgbClr val="FF6700"/>
              </a:solidFill>
              <a:latin typeface="+mn-lt"/>
            </a:endParaRPr>
          </a:p>
        </p:txBody>
      </p:sp>
      <p:sp>
        <p:nvSpPr>
          <p:cNvPr id="4" name="ZoneTexte 3"/>
          <p:cNvSpPr txBox="1"/>
          <p:nvPr/>
        </p:nvSpPr>
        <p:spPr>
          <a:xfrm>
            <a:off x="0" y="4347206"/>
            <a:ext cx="5814972" cy="646331"/>
          </a:xfrm>
          <a:prstGeom prst="rect">
            <a:avLst/>
          </a:prstGeom>
          <a:noFill/>
        </p:spPr>
        <p:txBody>
          <a:bodyPr wrap="square" rtlCol="0">
            <a:spAutoFit/>
          </a:bodyPr>
          <a:lstStyle/>
          <a:p>
            <a:r>
              <a:rPr lang="fr-FR" sz="1800" dirty="0" smtClean="0">
                <a:latin typeface="+mn-lt"/>
              </a:rPr>
              <a:t>Section efficace espérée en 1971 0,5mb!</a:t>
            </a:r>
          </a:p>
          <a:p>
            <a:r>
              <a:rPr lang="fr-FR" sz="1800" dirty="0" smtClean="0">
                <a:latin typeface="+mn-lt"/>
              </a:rPr>
              <a:t>Mesurées à Dubna et GSI 2000-2010 </a:t>
            </a:r>
            <a:r>
              <a:rPr lang="fr-FR" sz="1800" b="1" dirty="0" smtClean="0">
                <a:solidFill>
                  <a:srgbClr val="FF0000"/>
                </a:solidFill>
                <a:latin typeface="+mn-lt"/>
              </a:rPr>
              <a:t>10</a:t>
            </a:r>
            <a:r>
              <a:rPr lang="fr-FR" sz="1800" b="1" baseline="30000" dirty="0" smtClean="0">
                <a:solidFill>
                  <a:srgbClr val="FF0000"/>
                </a:solidFill>
                <a:latin typeface="+mn-lt"/>
              </a:rPr>
              <a:t>-8 </a:t>
            </a:r>
            <a:r>
              <a:rPr lang="fr-FR" sz="1800" b="1" dirty="0" smtClean="0">
                <a:solidFill>
                  <a:srgbClr val="FF0000"/>
                </a:solidFill>
                <a:latin typeface="+mn-lt"/>
              </a:rPr>
              <a:t>fois plus faible!!</a:t>
            </a:r>
            <a:endParaRPr lang="fr-FR" sz="1800" b="1" dirty="0">
              <a:solidFill>
                <a:srgbClr val="FF0000"/>
              </a:solidFill>
              <a:latin typeface="+mn-lt"/>
            </a:endParaRPr>
          </a:p>
        </p:txBody>
      </p:sp>
      <p:graphicFrame>
        <p:nvGraphicFramePr>
          <p:cNvPr id="14" name="Object 4"/>
          <p:cNvGraphicFramePr>
            <a:graphicFrameLocks noChangeAspect="1"/>
          </p:cNvGraphicFramePr>
          <p:nvPr>
            <p:extLst>
              <p:ext uri="{D42A27DB-BD31-4B8C-83A1-F6EECF244321}">
                <p14:modId xmlns:p14="http://schemas.microsoft.com/office/powerpoint/2010/main" val="3098816799"/>
              </p:ext>
            </p:extLst>
          </p:nvPr>
        </p:nvGraphicFramePr>
        <p:xfrm>
          <a:off x="8353034" y="1728508"/>
          <a:ext cx="1987583" cy="2927610"/>
        </p:xfrm>
        <a:graphic>
          <a:graphicData uri="http://schemas.openxmlformats.org/presentationml/2006/ole">
            <mc:AlternateContent xmlns:mc="http://schemas.openxmlformats.org/markup-compatibility/2006">
              <mc:Choice xmlns:v="urn:schemas-microsoft-com:vml" Requires="v">
                <p:oleObj spid="_x0000_s2253" name="CorelDRAW" r:id="rId7" imgW="4998901" imgH="7363127" progId="CorelDRAW.Graphic.11">
                  <p:embed/>
                </p:oleObj>
              </mc:Choice>
              <mc:Fallback>
                <p:oleObj name="CorelDRAW" r:id="rId7" imgW="4998901" imgH="7363127" progId="CorelDRAW.Graphic.11">
                  <p:embed/>
                  <p:pic>
                    <p:nvPicPr>
                      <p:cNvPr id="1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3034" y="1728508"/>
                        <a:ext cx="1987583" cy="2927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4"/>
          <p:cNvSpPr/>
          <p:nvPr/>
        </p:nvSpPr>
        <p:spPr>
          <a:xfrm>
            <a:off x="8266707" y="4711698"/>
            <a:ext cx="2160239" cy="592470"/>
          </a:xfrm>
          <a:prstGeom prst="rect">
            <a:avLst/>
          </a:prstGeom>
        </p:spPr>
        <p:txBody>
          <a:bodyPr wrap="square">
            <a:spAutoFit/>
          </a:bodyPr>
          <a:lstStyle/>
          <a:p>
            <a:pPr algn="ctr" eaLnBrk="0" hangingPunct="0"/>
            <a:r>
              <a:rPr lang="en-US" altLang="en-US" sz="1100" dirty="0">
                <a:latin typeface="+mj-lt"/>
              </a:rPr>
              <a:t>Radiochimica </a:t>
            </a:r>
            <a:r>
              <a:rPr lang="en-US" altLang="en-US" sz="1100" dirty="0" err="1">
                <a:latin typeface="+mj-lt"/>
              </a:rPr>
              <a:t>Acta</a:t>
            </a:r>
            <a:r>
              <a:rPr lang="en-US" altLang="en-US" sz="1100" dirty="0">
                <a:latin typeface="+mj-lt"/>
              </a:rPr>
              <a:t> 37, 113 (1984)</a:t>
            </a:r>
          </a:p>
          <a:p>
            <a:pPr algn="ctr" eaLnBrk="0" hangingPunct="0"/>
            <a:r>
              <a:rPr lang="fr-FR" altLang="en-US" sz="1050" b="1" dirty="0" smtClean="0">
                <a:effectLst>
                  <a:outerShdw blurRad="38100" dist="38100" dir="2700000" algn="tl">
                    <a:srgbClr val="000000">
                      <a:alpha val="43137"/>
                    </a:srgbClr>
                  </a:outerShdw>
                </a:effectLst>
                <a:latin typeface="+mj-lt"/>
              </a:rPr>
              <a:t>SHE  </a:t>
            </a:r>
            <a:r>
              <a:rPr lang="fr-FR" altLang="en-US" sz="1050" b="1" dirty="0">
                <a:effectLst>
                  <a:outerShdw blurRad="38100" dist="38100" dir="2700000" algn="tl">
                    <a:srgbClr val="000000">
                      <a:alpha val="43137"/>
                    </a:srgbClr>
                  </a:outerShdw>
                </a:effectLst>
                <a:latin typeface="+mj-lt"/>
              </a:rPr>
              <a:t>Z=104-109  IPNO-JINR Dubna</a:t>
            </a:r>
            <a:endParaRPr lang="fr-FR" altLang="en-US" sz="1100" b="1" dirty="0">
              <a:effectLst>
                <a:outerShdw blurRad="38100" dist="38100" dir="2700000" algn="tl">
                  <a:srgbClr val="000000">
                    <a:alpha val="43137"/>
                  </a:srgbClr>
                </a:outerShdw>
              </a:effectLst>
              <a:latin typeface="+mj-lt"/>
            </a:endParaRPr>
          </a:p>
          <a:p>
            <a:pPr algn="ctr" eaLnBrk="0" hangingPunct="0"/>
            <a:r>
              <a:rPr lang="en-US" altLang="en-US" sz="1100" dirty="0">
                <a:latin typeface="+mj-lt"/>
              </a:rPr>
              <a:t>Yu. Oganessian, M. </a:t>
            </a:r>
            <a:r>
              <a:rPr lang="en-US" altLang="en-US" sz="1100" dirty="0" err="1" smtClean="0">
                <a:latin typeface="+mj-lt"/>
              </a:rPr>
              <a:t>Hussonois</a:t>
            </a:r>
            <a:r>
              <a:rPr lang="en-US" altLang="en-US" sz="1100" dirty="0">
                <a:latin typeface="+mj-lt"/>
              </a:rPr>
              <a:t> </a:t>
            </a:r>
            <a:r>
              <a:rPr lang="en-US" altLang="en-US" sz="1100" dirty="0" smtClean="0">
                <a:latin typeface="+mj-lt"/>
              </a:rPr>
              <a:t>et al </a:t>
            </a:r>
            <a:endParaRPr lang="en-US" altLang="en-US" sz="1100" dirty="0">
              <a:latin typeface="+mj-lt"/>
            </a:endParaRPr>
          </a:p>
        </p:txBody>
      </p:sp>
      <p:sp>
        <p:nvSpPr>
          <p:cNvPr id="16" name="ZoneTexte 15"/>
          <p:cNvSpPr txBox="1"/>
          <p:nvPr/>
        </p:nvSpPr>
        <p:spPr>
          <a:xfrm>
            <a:off x="7946129" y="780378"/>
            <a:ext cx="2808312" cy="892552"/>
          </a:xfrm>
          <a:prstGeom prst="rect">
            <a:avLst/>
          </a:prstGeom>
          <a:noFill/>
        </p:spPr>
        <p:txBody>
          <a:bodyPr wrap="square" rtlCol="0">
            <a:spAutoFit/>
          </a:bodyPr>
          <a:lstStyle/>
          <a:p>
            <a:r>
              <a:rPr lang="fr-FR" sz="1400" dirty="0" smtClean="0"/>
              <a:t>15 ans plus tard Collaboration IPNO-Dubna</a:t>
            </a:r>
          </a:p>
          <a:p>
            <a:r>
              <a:rPr lang="fr-FR" sz="1200" b="1" dirty="0" smtClean="0">
                <a:solidFill>
                  <a:srgbClr val="FF0000"/>
                </a:solidFill>
              </a:rPr>
              <a:t>Radiochimie avec quelques atomes </a:t>
            </a:r>
          </a:p>
          <a:p>
            <a:r>
              <a:rPr lang="fr-FR" sz="1200" b="1" dirty="0" smtClean="0">
                <a:solidFill>
                  <a:srgbClr val="FF0000"/>
                </a:solidFill>
              </a:rPr>
              <a:t>Identification des SHE Z=104-109</a:t>
            </a:r>
            <a:endParaRPr lang="fr-FR" sz="1200" b="1" dirty="0">
              <a:solidFill>
                <a:srgbClr val="FF0000"/>
              </a:solidFill>
            </a:endParaRPr>
          </a:p>
        </p:txBody>
      </p:sp>
      <p:sp>
        <p:nvSpPr>
          <p:cNvPr id="6" name="Rectangle 5"/>
          <p:cNvSpPr/>
          <p:nvPr/>
        </p:nvSpPr>
        <p:spPr>
          <a:xfrm>
            <a:off x="5239191" y="5129866"/>
            <a:ext cx="3010248" cy="276999"/>
          </a:xfrm>
          <a:prstGeom prst="rect">
            <a:avLst/>
          </a:prstGeom>
        </p:spPr>
        <p:txBody>
          <a:bodyPr wrap="none">
            <a:spAutoFit/>
          </a:bodyPr>
          <a:lstStyle/>
          <a:p>
            <a:r>
              <a:rPr lang="fr-FR" sz="1200" dirty="0">
                <a:effectLst>
                  <a:outerShdw blurRad="38100" dist="38100" dir="2700000" algn="tl">
                    <a:srgbClr val="000000">
                      <a:alpha val="43137"/>
                    </a:srgbClr>
                  </a:outerShdw>
                </a:effectLst>
                <a:latin typeface="+mn-lt"/>
              </a:rPr>
              <a:t>Gatty, Guerreau</a:t>
            </a:r>
            <a:r>
              <a:rPr lang="fr-FR" sz="1200" dirty="0" smtClean="0">
                <a:effectLst>
                  <a:outerShdw blurRad="38100" dist="38100" dir="2700000" algn="tl">
                    <a:srgbClr val="000000">
                      <a:alpha val="43137"/>
                    </a:srgbClr>
                  </a:outerShdw>
                </a:effectLst>
                <a:latin typeface="+mn-lt"/>
              </a:rPr>
              <a:t>,  </a:t>
            </a:r>
            <a:r>
              <a:rPr lang="fr-FR" sz="1200" dirty="0" err="1" smtClean="0">
                <a:effectLst>
                  <a:outerShdw blurRad="38100" dist="38100" dir="2700000" algn="tl">
                    <a:srgbClr val="000000">
                      <a:alpha val="43137"/>
                    </a:srgbClr>
                  </a:outerShdw>
                </a:effectLst>
                <a:latin typeface="+mn-lt"/>
              </a:rPr>
              <a:t>Galin</a:t>
            </a:r>
            <a:r>
              <a:rPr lang="fr-FR" sz="1200" dirty="0" smtClean="0">
                <a:effectLst>
                  <a:outerShdw blurRad="38100" dist="38100" dir="2700000" algn="tl">
                    <a:srgbClr val="000000">
                      <a:alpha val="43137"/>
                    </a:srgbClr>
                  </a:outerShdw>
                </a:effectLst>
                <a:latin typeface="+mn-lt"/>
              </a:rPr>
              <a:t>, Lefort </a:t>
            </a:r>
            <a:r>
              <a:rPr lang="fr-FR" sz="1200" dirty="0">
                <a:effectLst>
                  <a:outerShdw blurRad="38100" dist="38100" dir="2700000" algn="tl">
                    <a:srgbClr val="000000">
                      <a:alpha val="43137"/>
                    </a:srgbClr>
                  </a:outerShdw>
                </a:effectLst>
                <a:latin typeface="+mn-lt"/>
              </a:rPr>
              <a:t>, </a:t>
            </a:r>
            <a:r>
              <a:rPr lang="fr-FR" sz="1200" dirty="0" err="1">
                <a:effectLst>
                  <a:outerShdw blurRad="38100" dist="38100" dir="2700000" algn="tl">
                    <a:srgbClr val="000000">
                      <a:alpha val="43137"/>
                    </a:srgbClr>
                  </a:outerShdw>
                </a:effectLst>
                <a:latin typeface="+mn-lt"/>
              </a:rPr>
              <a:t>Tarrago</a:t>
            </a:r>
            <a:r>
              <a:rPr lang="fr-FR" sz="1200" dirty="0">
                <a:effectLst>
                  <a:outerShdw blurRad="38100" dist="38100" dir="2700000" algn="tl">
                    <a:srgbClr val="000000">
                      <a:alpha val="43137"/>
                    </a:srgbClr>
                  </a:outerShdw>
                </a:effectLst>
                <a:latin typeface="+mn-lt"/>
              </a:rPr>
              <a:t>  1975</a:t>
            </a:r>
          </a:p>
        </p:txBody>
      </p:sp>
    </p:spTree>
    <p:extLst>
      <p:ext uri="{BB962C8B-B14F-4D97-AF65-F5344CB8AC3E}">
        <p14:creationId xmlns:p14="http://schemas.microsoft.com/office/powerpoint/2010/main" val="42346836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57795" y="679734"/>
            <a:ext cx="10657183" cy="2744662"/>
          </a:xfrm>
          <a:prstGeom prst="roundRect">
            <a:avLst>
              <a:gd name="adj" fmla="val 4127"/>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3840" y="123020"/>
            <a:ext cx="9865096" cy="762359"/>
          </a:xfrm>
        </p:spPr>
        <p:txBody>
          <a:bodyPr>
            <a:noAutofit/>
          </a:bodyPr>
          <a:lstStyle/>
          <a:p>
            <a:r>
              <a:rPr lang="fr-FR" sz="2000" dirty="0" smtClean="0">
                <a:solidFill>
                  <a:srgbClr val="FF6700"/>
                </a:solidFill>
                <a:effectLst>
                  <a:outerShdw blurRad="38100" dist="38100" dir="2700000" algn="tl">
                    <a:srgbClr val="000000">
                      <a:alpha val="43137"/>
                    </a:srgbClr>
                  </a:outerShdw>
                </a:effectLst>
                <a:latin typeface="+mn-lt"/>
              </a:rPr>
              <a:t>             Modernisation du Synchro SC K220  et  La Séparation Isotopique:  d’Orsay au CERN </a:t>
            </a:r>
            <a:br>
              <a:rPr lang="fr-FR" sz="2000" dirty="0" smtClean="0">
                <a:solidFill>
                  <a:srgbClr val="FF6700"/>
                </a:solidFill>
                <a:effectLst>
                  <a:outerShdw blurRad="38100" dist="38100" dir="2700000" algn="tl">
                    <a:srgbClr val="000000">
                      <a:alpha val="43137"/>
                    </a:srgbClr>
                  </a:outerShdw>
                </a:effectLst>
                <a:latin typeface="+mn-lt"/>
              </a:rPr>
            </a:br>
            <a:endParaRPr lang="fr-FR" sz="2000" dirty="0">
              <a:solidFill>
                <a:srgbClr val="FF6700"/>
              </a:solidFill>
              <a:effectLst>
                <a:outerShdw blurRad="38100" dist="38100" dir="2700000" algn="tl">
                  <a:srgbClr val="000000">
                    <a:alpha val="43137"/>
                  </a:srgbClr>
                </a:outerShdw>
              </a:effectLst>
              <a:latin typeface="+mn-lt"/>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solidFill>
                  <a:srgbClr val="FFFF00"/>
                </a:solidFill>
              </a:rPr>
              <a:t>50 ans de l'IN2P3 à IJCLab - Sydney Gales</a:t>
            </a:r>
            <a:endParaRPr lang="fr-FR" dirty="0">
              <a:solidFill>
                <a:srgbClr val="FFFF00"/>
              </a:solidFill>
            </a:endParaRPr>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23</a:t>
            </a:fld>
            <a:endParaRPr lang="fr-FR" dirty="0"/>
          </a:p>
        </p:txBody>
      </p:sp>
      <p:pic>
        <p:nvPicPr>
          <p:cNvPr id="21" name="526B87BB-3814-44DC-BBEE-D2A894E255B9" descr="page1image3831328"/>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tretch/>
        </p:blipFill>
        <p:spPr bwMode="auto">
          <a:xfrm>
            <a:off x="9249537" y="1830596"/>
            <a:ext cx="1465441" cy="146544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p:cNvGrpSpPr/>
          <p:nvPr/>
        </p:nvGrpSpPr>
        <p:grpSpPr>
          <a:xfrm>
            <a:off x="223303" y="728495"/>
            <a:ext cx="3578908" cy="2512528"/>
            <a:chOff x="61052" y="689873"/>
            <a:chExt cx="3816424" cy="2679274"/>
          </a:xfrm>
        </p:grpSpPr>
        <p:pic>
          <p:nvPicPr>
            <p:cNvPr id="12" name="Picture 4" descr="SC75_1"/>
            <p:cNvPicPr>
              <a:picLocks noChangeAspect="1" noChangeArrowheads="1"/>
            </p:cNvPicPr>
            <p:nvPr/>
          </p:nvPicPr>
          <p:blipFill rotWithShape="1">
            <a:blip r:embed="rId4">
              <a:extLst>
                <a:ext uri="{28A0092B-C50C-407E-A947-70E740481C1C}">
                  <a14:useLocalDpi xmlns:a14="http://schemas.microsoft.com/office/drawing/2010/main" val="0"/>
                </a:ext>
              </a:extLst>
            </a:blip>
            <a:srcRect b="17785"/>
            <a:stretch/>
          </p:blipFill>
          <p:spPr bwMode="auto">
            <a:xfrm>
              <a:off x="79797" y="1151538"/>
              <a:ext cx="3780890" cy="2217609"/>
            </a:xfrm>
            <a:prstGeom prst="rect">
              <a:avLst/>
            </a:prstGeom>
            <a:solidFill>
              <a:schemeClr val="bg1"/>
            </a:solidFill>
            <a:ln w="28575">
              <a:solidFill>
                <a:srgbClr val="00294B"/>
              </a:solidFill>
            </a:ln>
            <a:extLst/>
          </p:spPr>
        </p:pic>
        <p:sp>
          <p:nvSpPr>
            <p:cNvPr id="14" name="Text Box 8"/>
            <p:cNvSpPr txBox="1">
              <a:spLocks noChangeArrowheads="1"/>
            </p:cNvSpPr>
            <p:nvPr/>
          </p:nvSpPr>
          <p:spPr bwMode="auto">
            <a:xfrm>
              <a:off x="61052" y="689873"/>
              <a:ext cx="3816424" cy="475893"/>
            </a:xfrm>
            <a:prstGeom prst="rect">
              <a:avLst/>
            </a:prstGeom>
            <a:solidFill>
              <a:schemeClr val="bg1"/>
            </a:solidFill>
            <a:ln w="28575">
              <a:solidFill>
                <a:srgbClr val="00294B"/>
              </a:solidFill>
            </a:ln>
            <a:extLst/>
          </p:spPr>
          <p:txBody>
            <a:bodyPr wrap="square" rtlCol="0">
              <a:spAutoFit/>
            </a:bodyPr>
            <a:lstStyle>
              <a:defPPr>
                <a:defRPr lang="fr-FR"/>
              </a:defPPr>
              <a:lvl1pPr algn="ctr">
                <a:defRPr sz="1200" b="1">
                  <a:solidFill>
                    <a:srgbClr val="FF6700"/>
                  </a:solidFill>
                  <a:latin typeface="+mn-lt"/>
                </a:defRPr>
              </a:lvl1pPr>
            </a:lstStyle>
            <a:p>
              <a:r>
                <a:rPr lang="en-US" altLang="en-US" sz="1100" dirty="0"/>
                <a:t>1974-1976 Synchro upgrade   to « Isochronous » mode</a:t>
              </a:r>
            </a:p>
            <a:p>
              <a:r>
                <a:rPr lang="en-US" altLang="en-US" sz="1100" dirty="0"/>
                <a:t>     Project Leader  Helene </a:t>
              </a:r>
              <a:r>
                <a:rPr lang="en-US" altLang="en-US" sz="1100" dirty="0" err="1"/>
                <a:t>Langevin</a:t>
              </a:r>
              <a:r>
                <a:rPr lang="en-US" altLang="en-US" sz="1100" dirty="0"/>
                <a:t>-Joliot</a:t>
              </a:r>
            </a:p>
          </p:txBody>
        </p:sp>
      </p:grpSp>
      <p:sp>
        <p:nvSpPr>
          <p:cNvPr id="20" name="Rectangle 19"/>
          <p:cNvSpPr/>
          <p:nvPr/>
        </p:nvSpPr>
        <p:spPr>
          <a:xfrm>
            <a:off x="4013529" y="744033"/>
            <a:ext cx="6332700" cy="584775"/>
          </a:xfrm>
          <a:prstGeom prst="rect">
            <a:avLst/>
          </a:prstGeom>
        </p:spPr>
        <p:txBody>
          <a:bodyPr wrap="square">
            <a:spAutoFit/>
          </a:bodyPr>
          <a:lstStyle/>
          <a:p>
            <a:r>
              <a:rPr lang="fr-FR" sz="1600" b="1" dirty="0" smtClean="0">
                <a:solidFill>
                  <a:srgbClr val="002060"/>
                </a:solidFill>
                <a:effectLst>
                  <a:outerShdw blurRad="38100" dist="38100" dir="2700000" algn="tl">
                    <a:srgbClr val="000000">
                      <a:alpha val="43137"/>
                    </a:srgbClr>
                  </a:outerShdw>
                </a:effectLst>
                <a:latin typeface="+mj-lt"/>
              </a:rPr>
              <a:t>CSNSM-IPNO Une série </a:t>
            </a:r>
            <a:r>
              <a:rPr lang="fr-FR" sz="1600" b="1" dirty="0">
                <a:solidFill>
                  <a:srgbClr val="002060"/>
                </a:solidFill>
                <a:effectLst>
                  <a:outerShdw blurRad="38100" dist="38100" dir="2700000" algn="tl">
                    <a:srgbClr val="000000">
                      <a:alpha val="43137"/>
                    </a:srgbClr>
                  </a:outerShdw>
                </a:effectLst>
                <a:latin typeface="+mj-lt"/>
              </a:rPr>
              <a:t>d’innovations , de </a:t>
            </a:r>
            <a:r>
              <a:rPr lang="fr-FR" sz="1600" b="1" dirty="0" smtClean="0">
                <a:solidFill>
                  <a:srgbClr val="002060"/>
                </a:solidFill>
                <a:effectLst>
                  <a:outerShdw blurRad="38100" dist="38100" dir="2700000" algn="tl">
                    <a:srgbClr val="000000">
                      <a:alpha val="43137"/>
                    </a:srgbClr>
                  </a:outerShdw>
                </a:effectLst>
                <a:latin typeface="+mj-lt"/>
              </a:rPr>
              <a:t>découvertes </a:t>
            </a:r>
            <a:r>
              <a:rPr lang="fr-FR" sz="1600" b="1" dirty="0">
                <a:effectLst>
                  <a:outerShdw blurRad="38100" dist="38100" dir="2700000" algn="tl">
                    <a:srgbClr val="000000">
                      <a:alpha val="43137"/>
                    </a:srgbClr>
                  </a:outerShdw>
                </a:effectLst>
                <a:latin typeface="+mj-lt"/>
              </a:rPr>
              <a:t>Masses , </a:t>
            </a:r>
            <a:r>
              <a:rPr lang="fr-FR" sz="1600" b="1" dirty="0" smtClean="0">
                <a:effectLst>
                  <a:outerShdw blurRad="38100" dist="38100" dir="2700000" algn="tl">
                    <a:srgbClr val="000000">
                      <a:alpha val="43137"/>
                    </a:srgbClr>
                  </a:outerShdw>
                </a:effectLst>
                <a:latin typeface="+mj-lt"/>
              </a:rPr>
              <a:t>T1/2</a:t>
            </a:r>
          </a:p>
          <a:p>
            <a:r>
              <a:rPr lang="fr-FR" sz="1600" b="1" dirty="0" smtClean="0">
                <a:effectLst>
                  <a:outerShdw blurRad="38100" dist="38100" dir="2700000" algn="tl">
                    <a:srgbClr val="000000">
                      <a:alpha val="43137"/>
                    </a:srgbClr>
                  </a:outerShdw>
                </a:effectLst>
                <a:latin typeface="Symbol" panose="05050102010706020507" pitchFamily="18" charset="2"/>
              </a:rPr>
              <a:t>b</a:t>
            </a:r>
            <a:r>
              <a:rPr lang="fr-FR" sz="1600" b="1" dirty="0">
                <a:effectLst>
                  <a:outerShdw blurRad="38100" dist="38100" dir="2700000" algn="tl">
                    <a:srgbClr val="000000">
                      <a:alpha val="43137"/>
                    </a:srgbClr>
                  </a:outerShdw>
                </a:effectLst>
                <a:latin typeface="+mj-lt"/>
              </a:rPr>
              <a:t>, </a:t>
            </a:r>
            <a:r>
              <a:rPr lang="fr-FR" sz="1600" b="1" dirty="0">
                <a:effectLst>
                  <a:outerShdw blurRad="38100" dist="38100" dir="2700000" algn="tl">
                    <a:srgbClr val="000000">
                      <a:alpha val="43137"/>
                    </a:srgbClr>
                  </a:outerShdw>
                </a:effectLst>
                <a:latin typeface="Symbol" panose="05050102010706020507" pitchFamily="18" charset="2"/>
              </a:rPr>
              <a:t>g</a:t>
            </a:r>
            <a:r>
              <a:rPr lang="fr-FR" sz="1600" b="1" dirty="0">
                <a:effectLst>
                  <a:outerShdw blurRad="38100" dist="38100" dir="2700000" algn="tl">
                    <a:srgbClr val="000000">
                      <a:alpha val="43137"/>
                    </a:srgbClr>
                  </a:outerShdw>
                </a:effectLst>
                <a:latin typeface="+mj-lt"/>
              </a:rPr>
              <a:t> , </a:t>
            </a:r>
            <a:r>
              <a:rPr lang="fr-FR" sz="1600" b="1" dirty="0" smtClean="0">
                <a:effectLst>
                  <a:outerShdw blurRad="38100" dist="38100" dir="2700000" algn="tl">
                    <a:srgbClr val="000000">
                      <a:alpha val="43137"/>
                    </a:srgbClr>
                  </a:outerShdw>
                </a:effectLst>
                <a:latin typeface="Symbol" panose="05050102010706020507" pitchFamily="18" charset="2"/>
              </a:rPr>
              <a:t>b</a:t>
            </a:r>
            <a:r>
              <a:rPr lang="fr-FR" sz="1600" b="1" dirty="0" smtClean="0">
                <a:effectLst>
                  <a:outerShdw blurRad="38100" dist="38100" dir="2700000" algn="tl">
                    <a:srgbClr val="000000">
                      <a:alpha val="43137"/>
                    </a:srgbClr>
                  </a:outerShdw>
                </a:effectLst>
                <a:latin typeface="+mj-lt"/>
              </a:rPr>
              <a:t>-p,.. Radioactivités </a:t>
            </a:r>
            <a:r>
              <a:rPr lang="fr-FR" sz="1600" b="1" dirty="0">
                <a:effectLst>
                  <a:outerShdw blurRad="38100" dist="38100" dir="2700000" algn="tl">
                    <a:srgbClr val="000000">
                      <a:alpha val="43137"/>
                    </a:srgbClr>
                  </a:outerShdw>
                </a:effectLst>
                <a:latin typeface="+mj-lt"/>
              </a:rPr>
              <a:t>« exotiques »  loin de la stabilité </a:t>
            </a:r>
          </a:p>
        </p:txBody>
      </p:sp>
      <p:sp>
        <p:nvSpPr>
          <p:cNvPr id="16" name="Rectangle 15"/>
          <p:cNvSpPr/>
          <p:nvPr/>
        </p:nvSpPr>
        <p:spPr>
          <a:xfrm>
            <a:off x="3937836" y="1955090"/>
            <a:ext cx="6336704" cy="1384995"/>
          </a:xfrm>
          <a:prstGeom prst="rect">
            <a:avLst/>
          </a:prstGeom>
        </p:spPr>
        <p:txBody>
          <a:bodyPr wrap="square">
            <a:spAutoFit/>
          </a:bodyPr>
          <a:lstStyle/>
          <a:p>
            <a:pPr marL="342900" lvl="0" indent="-342900" algn="just">
              <a:spcAft>
                <a:spcPts val="0"/>
              </a:spcAft>
              <a:buSzPts val="900"/>
              <a:buBlip>
                <a:blip r:embed="rId5"/>
              </a:buBlip>
            </a:pPr>
            <a:r>
              <a:rPr lang="fr-FR" sz="1200" b="1">
                <a:solidFill>
                  <a:srgbClr val="FF6700"/>
                </a:solidFill>
              </a:rPr>
              <a:t>1975:</a:t>
            </a:r>
            <a:r>
              <a:rPr lang="fr-FR" sz="1400" kern="0" smtClean="0">
                <a:solidFill>
                  <a:srgbClr val="000000"/>
                </a:solidFill>
                <a:latin typeface="+mn-lt"/>
                <a:ea typeface="Helvetica" panose="020B0604020202020204" pitchFamily="34" charset="0"/>
              </a:rPr>
              <a:t> </a:t>
            </a:r>
            <a:r>
              <a:rPr lang="fr-FR" sz="1400" kern="0" dirty="0" smtClean="0">
                <a:solidFill>
                  <a:srgbClr val="000000"/>
                </a:solidFill>
                <a:latin typeface="+mn-lt"/>
                <a:ea typeface="Helvetica" panose="020B0604020202020204" pitchFamily="34" charset="0"/>
              </a:rPr>
              <a:t>Installation </a:t>
            </a:r>
            <a:r>
              <a:rPr lang="fr-FR" sz="1400" kern="0" dirty="0">
                <a:solidFill>
                  <a:srgbClr val="000000"/>
                </a:solidFill>
                <a:latin typeface="+mn-lt"/>
                <a:ea typeface="Helvetica" panose="020B0604020202020204" pitchFamily="34" charset="0"/>
              </a:rPr>
              <a:t>du spectro de </a:t>
            </a:r>
            <a:r>
              <a:rPr lang="fr-FR" sz="1400" kern="0" dirty="0" smtClean="0">
                <a:solidFill>
                  <a:srgbClr val="000000"/>
                </a:solidFill>
                <a:latin typeface="+mn-lt"/>
                <a:ea typeface="Helvetica" panose="020B0604020202020204" pitchFamily="34" charset="0"/>
              </a:rPr>
              <a:t>masse </a:t>
            </a:r>
            <a:r>
              <a:rPr lang="fr-FR" sz="1400" b="1" kern="0" dirty="0">
                <a:solidFill>
                  <a:srgbClr val="000000"/>
                </a:solidFill>
                <a:latin typeface="+mn-lt"/>
                <a:ea typeface="Helvetica" panose="020B0604020202020204" pitchFamily="34" charset="0"/>
              </a:rPr>
              <a:t>Isolde </a:t>
            </a:r>
            <a:r>
              <a:rPr lang="fr-FR" sz="1400" b="1" kern="0" dirty="0" smtClean="0">
                <a:solidFill>
                  <a:srgbClr val="000000"/>
                </a:solidFill>
                <a:latin typeface="+mn-lt"/>
                <a:ea typeface="Helvetica" panose="020B0604020202020204" pitchFamily="34" charset="0"/>
              </a:rPr>
              <a:t>au </a:t>
            </a:r>
            <a:r>
              <a:rPr lang="fr-FR" sz="1400" b="1" kern="0" dirty="0" smtClean="0">
                <a:solidFill>
                  <a:srgbClr val="002060"/>
                </a:solidFill>
                <a:highlight>
                  <a:srgbClr val="FFFF00"/>
                </a:highlight>
                <a:latin typeface="+mn-lt"/>
                <a:ea typeface="Helvetica" panose="020B0604020202020204" pitchFamily="34" charset="0"/>
              </a:rPr>
              <a:t>CERN</a:t>
            </a:r>
            <a:r>
              <a:rPr lang="en-US" sz="1400" kern="0" dirty="0">
                <a:solidFill>
                  <a:srgbClr val="000000"/>
                </a:solidFill>
                <a:latin typeface="+mn-lt"/>
                <a:ea typeface="Arial Unicode MS"/>
              </a:rPr>
              <a:t> </a:t>
            </a:r>
            <a:endParaRPr lang="fr-FR" sz="1400" kern="0" dirty="0">
              <a:solidFill>
                <a:srgbClr val="000000"/>
              </a:solidFill>
              <a:latin typeface="+mn-lt"/>
              <a:ea typeface="Arial Unicode MS"/>
            </a:endParaRPr>
          </a:p>
          <a:p>
            <a:pPr lvl="0" algn="just">
              <a:spcAft>
                <a:spcPts val="0"/>
              </a:spcAft>
              <a:buSzPts val="900"/>
            </a:pPr>
            <a:r>
              <a:rPr lang="fr-FR" sz="1400" b="1" kern="0" smtClean="0">
                <a:solidFill>
                  <a:srgbClr val="000000"/>
                </a:solidFill>
                <a:latin typeface="+mn-lt"/>
                <a:ea typeface="Helvetica" panose="020B0604020202020204" pitchFamily="34" charset="0"/>
              </a:rPr>
              <a:t>          mesures </a:t>
            </a:r>
            <a:r>
              <a:rPr lang="fr-FR" sz="1400" b="1" kern="0" dirty="0">
                <a:solidFill>
                  <a:srgbClr val="000000"/>
                </a:solidFill>
                <a:latin typeface="+mn-lt"/>
                <a:ea typeface="Helvetica" panose="020B0604020202020204" pitchFamily="34" charset="0"/>
              </a:rPr>
              <a:t>de masse </a:t>
            </a:r>
            <a:r>
              <a:rPr lang="fr-FR" sz="1400" b="1" kern="0" dirty="0" smtClean="0">
                <a:solidFill>
                  <a:srgbClr val="000000"/>
                </a:solidFill>
                <a:latin typeface="+mn-lt"/>
                <a:ea typeface="Helvetica" panose="020B0604020202020204" pitchFamily="34" charset="0"/>
              </a:rPr>
              <a:t>isotopes </a:t>
            </a:r>
            <a:r>
              <a:rPr lang="fr-FR" sz="1400" b="1" kern="0" dirty="0">
                <a:solidFill>
                  <a:srgbClr val="000000"/>
                </a:solidFill>
                <a:latin typeface="+mn-lt"/>
                <a:ea typeface="Helvetica" panose="020B0604020202020204" pitchFamily="34" charset="0"/>
              </a:rPr>
              <a:t>de sodium riches en neutrons </a:t>
            </a:r>
            <a:r>
              <a:rPr lang="fr-FR" sz="1400" kern="0" dirty="0" smtClean="0">
                <a:solidFill>
                  <a:srgbClr val="000000"/>
                </a:solidFill>
                <a:latin typeface="+mn-lt"/>
                <a:ea typeface="Helvetica" panose="020B0604020202020204" pitchFamily="34" charset="0"/>
              </a:rPr>
              <a:t>( </a:t>
            </a:r>
            <a:r>
              <a:rPr lang="fr-FR" sz="1400" kern="0" dirty="0">
                <a:solidFill>
                  <a:srgbClr val="000000"/>
                </a:solidFill>
                <a:latin typeface="+mn-lt"/>
                <a:ea typeface="Helvetica" panose="020B0604020202020204" pitchFamily="34" charset="0"/>
              </a:rPr>
              <a:t>ms</a:t>
            </a:r>
            <a:r>
              <a:rPr lang="fr-FR" sz="1400" kern="0" dirty="0" smtClean="0">
                <a:solidFill>
                  <a:srgbClr val="000000"/>
                </a:solidFill>
                <a:latin typeface="+mn-lt"/>
                <a:ea typeface="Helvetica" panose="020B0604020202020204" pitchFamily="34" charset="0"/>
              </a:rPr>
              <a:t>)</a:t>
            </a:r>
          </a:p>
          <a:p>
            <a:pPr marL="342900" lvl="0" indent="-342900" algn="just">
              <a:spcAft>
                <a:spcPts val="0"/>
              </a:spcAft>
              <a:buSzPts val="900"/>
              <a:buBlip>
                <a:blip r:embed="rId5"/>
              </a:buBlip>
            </a:pPr>
            <a:r>
              <a:rPr lang="fr-FR" sz="1400" b="1" kern="0" dirty="0" smtClean="0">
                <a:solidFill>
                  <a:srgbClr val="000000"/>
                </a:solidFill>
                <a:latin typeface="+mn-lt"/>
                <a:ea typeface="Helvetica" panose="020B0604020202020204" pitchFamily="34" charset="0"/>
              </a:rPr>
              <a:t> N=20 a perdu sa </a:t>
            </a:r>
            <a:r>
              <a:rPr lang="fr-FR" sz="1400" b="1" kern="0" dirty="0" err="1" smtClean="0">
                <a:solidFill>
                  <a:srgbClr val="000000"/>
                </a:solidFill>
                <a:latin typeface="+mn-lt"/>
                <a:ea typeface="Helvetica" panose="020B0604020202020204" pitchFamily="34" charset="0"/>
              </a:rPr>
              <a:t>magicité</a:t>
            </a:r>
            <a:r>
              <a:rPr lang="fr-FR" sz="1400" b="1" kern="0" dirty="0" smtClean="0">
                <a:solidFill>
                  <a:srgbClr val="000000"/>
                </a:solidFill>
                <a:latin typeface="+mn-lt"/>
                <a:ea typeface="Helvetica" panose="020B0604020202020204" pitchFamily="34" charset="0"/>
              </a:rPr>
              <a:t> </a:t>
            </a:r>
            <a:r>
              <a:rPr lang="fr-FR" sz="1400" b="1" kern="0" dirty="0" smtClean="0">
                <a:solidFill>
                  <a:srgbClr val="0070C0"/>
                </a:solidFill>
                <a:latin typeface="+mn-lt"/>
                <a:ea typeface="Helvetica" panose="020B0604020202020204" pitchFamily="34" charset="0"/>
              </a:rPr>
              <a:t>( CSNSM )  (</a:t>
            </a:r>
            <a:r>
              <a:rPr lang="fr-FR" sz="1400" b="1" kern="0" dirty="0" err="1" smtClean="0">
                <a:solidFill>
                  <a:srgbClr val="0070C0"/>
                </a:solidFill>
                <a:latin typeface="+mn-lt"/>
                <a:ea typeface="Helvetica" panose="020B0604020202020204" pitchFamily="34" charset="0"/>
              </a:rPr>
              <a:t>R.Klapish</a:t>
            </a:r>
            <a:r>
              <a:rPr lang="fr-FR" sz="1400" b="1" kern="0" dirty="0" smtClean="0">
                <a:solidFill>
                  <a:srgbClr val="0070C0"/>
                </a:solidFill>
                <a:latin typeface="+mn-lt"/>
                <a:ea typeface="Helvetica" panose="020B0604020202020204" pitchFamily="34" charset="0"/>
              </a:rPr>
              <a:t> , </a:t>
            </a:r>
            <a:r>
              <a:rPr lang="fr-FR" sz="1400" b="1" kern="0" dirty="0" err="1" smtClean="0">
                <a:solidFill>
                  <a:srgbClr val="0070C0"/>
                </a:solidFill>
                <a:latin typeface="+mn-lt"/>
                <a:ea typeface="Helvetica" panose="020B0604020202020204" pitchFamily="34" charset="0"/>
              </a:rPr>
              <a:t>C.Thibault</a:t>
            </a:r>
            <a:r>
              <a:rPr lang="fr-FR" sz="1400" b="1" kern="0" dirty="0" smtClean="0">
                <a:solidFill>
                  <a:srgbClr val="0070C0"/>
                </a:solidFill>
                <a:latin typeface="+mn-lt"/>
                <a:ea typeface="Helvetica" panose="020B0604020202020204" pitchFamily="34" charset="0"/>
              </a:rPr>
              <a:t> et al</a:t>
            </a:r>
            <a:r>
              <a:rPr lang="fr-FR" sz="1200" b="1" kern="0" dirty="0" smtClean="0">
                <a:solidFill>
                  <a:srgbClr val="0070C0"/>
                </a:solidFill>
                <a:latin typeface="+mn-lt"/>
                <a:ea typeface="Helvetica" panose="020B0604020202020204" pitchFamily="34" charset="0"/>
              </a:rPr>
              <a:t>) .</a:t>
            </a:r>
          </a:p>
          <a:p>
            <a:pPr lvl="0" algn="just">
              <a:spcAft>
                <a:spcPts val="0"/>
              </a:spcAft>
              <a:buSzPts val="900"/>
            </a:pPr>
            <a:r>
              <a:rPr lang="fr-FR" sz="1200" b="1" kern="0" smtClean="0">
                <a:solidFill>
                  <a:srgbClr val="0070C0"/>
                </a:solidFill>
                <a:latin typeface="+mn-lt"/>
                <a:ea typeface="Helvetica" panose="020B0604020202020204" pitchFamily="34" charset="0"/>
              </a:rPr>
              <a:t>          </a:t>
            </a:r>
            <a:r>
              <a:rPr lang="fr-FR" sz="1200" b="1" kern="0" smtClean="0">
                <a:solidFill>
                  <a:srgbClr val="000000"/>
                </a:solidFill>
                <a:latin typeface="+mn-lt"/>
                <a:ea typeface="Helvetica" panose="020B0604020202020204" pitchFamily="34" charset="0"/>
              </a:rPr>
              <a:t> </a:t>
            </a:r>
            <a:r>
              <a:rPr lang="fr-FR" sz="1200" b="1">
                <a:solidFill>
                  <a:srgbClr val="FF6700"/>
                </a:solidFill>
              </a:rPr>
              <a:t>1979 </a:t>
            </a:r>
            <a:r>
              <a:rPr lang="fr-FR" sz="1200" b="1" dirty="0">
                <a:solidFill>
                  <a:srgbClr val="FF6700"/>
                </a:solidFill>
              </a:rPr>
              <a:t>et 1984</a:t>
            </a:r>
            <a:r>
              <a:rPr lang="fr-FR" sz="1400" i="1" kern="0" dirty="0" smtClean="0">
                <a:solidFill>
                  <a:srgbClr val="000000"/>
                </a:solidFill>
                <a:latin typeface="+mn-lt"/>
                <a:ea typeface="Helvetica" panose="020B0604020202020204" pitchFamily="34" charset="0"/>
              </a:rPr>
              <a:t> </a:t>
            </a:r>
            <a:r>
              <a:rPr lang="fr-FR" sz="1200" i="1" kern="0" dirty="0" smtClean="0">
                <a:solidFill>
                  <a:srgbClr val="000000"/>
                </a:solidFill>
                <a:latin typeface="+mn-lt"/>
                <a:ea typeface="Helvetica" panose="020B0604020202020204" pitchFamily="34" charset="0"/>
              </a:rPr>
              <a:t>Spectroscopie en ligne et déformation à N=20   </a:t>
            </a:r>
            <a:r>
              <a:rPr lang="fr-FR" sz="1200" b="1" dirty="0" smtClean="0">
                <a:solidFill>
                  <a:srgbClr val="0070C0"/>
                </a:solidFill>
                <a:latin typeface="+mn-lt"/>
              </a:rPr>
              <a:t>Coll. IPNO </a:t>
            </a:r>
          </a:p>
          <a:p>
            <a:pPr lvl="0" algn="just">
              <a:spcAft>
                <a:spcPts val="0"/>
              </a:spcAft>
              <a:buSzPts val="900"/>
            </a:pPr>
            <a:r>
              <a:rPr lang="fr-FR" sz="1200" b="1" dirty="0">
                <a:solidFill>
                  <a:srgbClr val="0070C0"/>
                </a:solidFill>
                <a:latin typeface="+mn-lt"/>
              </a:rPr>
              <a:t> </a:t>
            </a:r>
            <a:r>
              <a:rPr lang="fr-FR" sz="1200" b="1" dirty="0" smtClean="0">
                <a:solidFill>
                  <a:srgbClr val="0070C0"/>
                </a:solidFill>
                <a:latin typeface="+mn-lt"/>
              </a:rPr>
              <a:t>            </a:t>
            </a:r>
            <a:r>
              <a:rPr lang="fr-FR" sz="1400" b="1" dirty="0" smtClean="0">
                <a:solidFill>
                  <a:srgbClr val="0000FF"/>
                </a:solidFill>
                <a:latin typeface="+mn-lt"/>
              </a:rPr>
              <a:t>(C. </a:t>
            </a:r>
            <a:r>
              <a:rPr lang="fr-FR" sz="1400" b="1" dirty="0" err="1" smtClean="0">
                <a:solidFill>
                  <a:srgbClr val="0000FF"/>
                </a:solidFill>
                <a:latin typeface="+mn-lt"/>
              </a:rPr>
              <a:t>Détraz</a:t>
            </a:r>
            <a:r>
              <a:rPr lang="fr-FR" sz="1400" b="1" dirty="0" smtClean="0">
                <a:solidFill>
                  <a:srgbClr val="0000FF"/>
                </a:solidFill>
                <a:latin typeface="+mn-lt"/>
              </a:rPr>
              <a:t>, D. </a:t>
            </a:r>
            <a:r>
              <a:rPr lang="fr-FR" sz="1400" b="1" dirty="0" err="1" smtClean="0">
                <a:solidFill>
                  <a:srgbClr val="0000FF"/>
                </a:solidFill>
                <a:latin typeface="+mn-lt"/>
              </a:rPr>
              <a:t>Guillemaud</a:t>
            </a:r>
            <a:r>
              <a:rPr lang="en-US" sz="1400" b="1" dirty="0" smtClean="0">
                <a:solidFill>
                  <a:srgbClr val="0000FF"/>
                </a:solidFill>
                <a:latin typeface="+mn-lt"/>
              </a:rPr>
              <a:t> </a:t>
            </a:r>
            <a:r>
              <a:rPr lang="fr-FR" sz="1400" b="1" dirty="0" smtClean="0">
                <a:solidFill>
                  <a:srgbClr val="0000FF"/>
                </a:solidFill>
                <a:latin typeface="+mn-lt"/>
              </a:rPr>
              <a:t>,</a:t>
            </a:r>
            <a:r>
              <a:rPr lang="fr-FR" sz="1400" b="1" dirty="0" err="1" smtClean="0">
                <a:solidFill>
                  <a:srgbClr val="0000FF"/>
                </a:solidFill>
                <a:latin typeface="+mn-lt"/>
              </a:rPr>
              <a:t>M.Langevin</a:t>
            </a:r>
            <a:r>
              <a:rPr lang="fr-FR" sz="1400" b="1" dirty="0" smtClean="0">
                <a:solidFill>
                  <a:srgbClr val="0000FF"/>
                </a:solidFill>
                <a:latin typeface="+mn-lt"/>
              </a:rPr>
              <a:t> et al )</a:t>
            </a:r>
          </a:p>
          <a:p>
            <a:pPr lvl="0" algn="just">
              <a:spcAft>
                <a:spcPts val="0"/>
              </a:spcAft>
              <a:buSzPts val="900"/>
            </a:pPr>
            <a:r>
              <a:rPr lang="fr-FR" sz="1200" b="1" dirty="0" smtClean="0">
                <a:solidFill>
                  <a:srgbClr val="FF0000"/>
                </a:solidFill>
                <a:latin typeface="+mn-lt"/>
              </a:rPr>
              <a:t>         </a:t>
            </a:r>
            <a:r>
              <a:rPr lang="fr-FR" sz="1400" b="1" dirty="0" smtClean="0">
                <a:solidFill>
                  <a:srgbClr val="FF0000"/>
                </a:solidFill>
                <a:latin typeface="+mn-lt"/>
              </a:rPr>
              <a:t>Vers les « exotiques » à Orsay et Ganil  : SPIRAL1 ,PARNNE, ALTO , …</a:t>
            </a:r>
            <a:endParaRPr lang="fr-FR" sz="1400" b="1" dirty="0">
              <a:solidFill>
                <a:srgbClr val="FF0000"/>
              </a:solidFill>
              <a:latin typeface="+mn-lt"/>
            </a:endParaRPr>
          </a:p>
        </p:txBody>
      </p:sp>
      <p:grpSp>
        <p:nvGrpSpPr>
          <p:cNvPr id="10" name="Groupe 9"/>
          <p:cNvGrpSpPr/>
          <p:nvPr/>
        </p:nvGrpSpPr>
        <p:grpSpPr>
          <a:xfrm>
            <a:off x="57795" y="3478786"/>
            <a:ext cx="10657183" cy="2144809"/>
            <a:chOff x="57795" y="3431821"/>
            <a:chExt cx="10714980" cy="2144809"/>
          </a:xfrm>
        </p:grpSpPr>
        <p:sp>
          <p:nvSpPr>
            <p:cNvPr id="22" name="Rectangle à coins arrondis 21"/>
            <p:cNvSpPr/>
            <p:nvPr/>
          </p:nvSpPr>
          <p:spPr>
            <a:xfrm>
              <a:off x="57795" y="3431821"/>
              <a:ext cx="10714980" cy="2144809"/>
            </a:xfrm>
            <a:prstGeom prst="roundRect">
              <a:avLst>
                <a:gd name="adj" fmla="val 5779"/>
              </a:avLst>
            </a:prstGeom>
            <a:no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414596" y="3452972"/>
              <a:ext cx="9063663" cy="2123658"/>
              <a:chOff x="2157594" y="3423255"/>
              <a:chExt cx="9063663" cy="2123658"/>
            </a:xfrm>
          </p:grpSpPr>
          <p:grpSp>
            <p:nvGrpSpPr>
              <p:cNvPr id="4" name="Groupe 3"/>
              <p:cNvGrpSpPr/>
              <p:nvPr/>
            </p:nvGrpSpPr>
            <p:grpSpPr>
              <a:xfrm>
                <a:off x="2157594" y="3423255"/>
                <a:ext cx="9063663" cy="2123658"/>
                <a:chOff x="1198265" y="3421432"/>
                <a:chExt cx="9063663" cy="2123658"/>
              </a:xfrm>
            </p:grpSpPr>
            <p:pic>
              <p:nvPicPr>
                <p:cNvPr id="17" name="Picture 2" descr="82-Isocel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8265" y="3509061"/>
                  <a:ext cx="3011851" cy="19266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342491" y="3421432"/>
                  <a:ext cx="4680519" cy="2123658"/>
                </a:xfrm>
                <a:prstGeom prst="rect">
                  <a:avLst/>
                </a:prstGeom>
              </p:spPr>
              <p:txBody>
                <a:bodyPr wrap="square">
                  <a:spAutoFit/>
                </a:bodyPr>
                <a:lstStyle/>
                <a:p>
                  <a:pPr marL="342900" lvl="0" indent="-342900" algn="just">
                    <a:spcAft>
                      <a:spcPts val="0"/>
                    </a:spcAft>
                    <a:buSzPts val="900"/>
                    <a:buBlip>
                      <a:blip r:embed="rId5"/>
                    </a:buBlip>
                  </a:pPr>
                  <a:r>
                    <a:rPr lang="fr-FR" sz="1200" b="1" dirty="0" smtClean="0">
                      <a:solidFill>
                        <a:srgbClr val="FF6700"/>
                      </a:solidFill>
                    </a:rPr>
                    <a:t>1975:</a:t>
                  </a:r>
                  <a:r>
                    <a:rPr lang="fr-FR" sz="1200" kern="0" dirty="0" smtClean="0">
                      <a:solidFill>
                        <a:srgbClr val="000000"/>
                      </a:solidFill>
                      <a:latin typeface="+mn-lt"/>
                      <a:ea typeface="Helvetica" panose="020B0604020202020204" pitchFamily="34" charset="0"/>
                    </a:rPr>
                    <a:t> </a:t>
                  </a:r>
                  <a:r>
                    <a:rPr lang="fr-FR" sz="1200" kern="0" dirty="0">
                      <a:solidFill>
                        <a:srgbClr val="000000"/>
                      </a:solidFill>
                      <a:latin typeface="+mn-lt"/>
                      <a:ea typeface="Helvetica" panose="020B0604020202020204" pitchFamily="34" charset="0"/>
                    </a:rPr>
                    <a:t>Premières études les propriétés (déformations nucléaires) des atomes alcalins radioactifs </a:t>
                  </a:r>
                  <a:r>
                    <a:rPr lang="fr-FR" sz="1200" kern="0" dirty="0" smtClean="0">
                      <a:solidFill>
                        <a:srgbClr val="000000"/>
                      </a:solidFill>
                      <a:latin typeface="+mn-lt"/>
                      <a:ea typeface="Helvetica" panose="020B0604020202020204" pitchFamily="34" charset="0"/>
                    </a:rPr>
                    <a:t>puis première mondiale du Fr par </a:t>
                  </a:r>
                  <a:r>
                    <a:rPr lang="fr-FR" sz="1400" b="1" kern="0" dirty="0">
                      <a:solidFill>
                        <a:srgbClr val="0070C0"/>
                      </a:solidFill>
                      <a:latin typeface="+mn-lt"/>
                      <a:ea typeface="Helvetica" panose="020B0604020202020204" pitchFamily="34" charset="0"/>
                    </a:rPr>
                    <a:t>S</a:t>
                  </a:r>
                  <a:r>
                    <a:rPr lang="fr-FR" sz="1400" b="1" kern="0" dirty="0" smtClean="0">
                      <a:solidFill>
                        <a:srgbClr val="0070C0"/>
                      </a:solidFill>
                      <a:latin typeface="+mn-lt"/>
                      <a:ea typeface="Helvetica" panose="020B0604020202020204" pitchFamily="34" charset="0"/>
                    </a:rPr>
                    <a:t>pectroscopie laser (un pas de géant!!)</a:t>
                  </a:r>
                </a:p>
                <a:p>
                  <a:pPr lvl="0" algn="just">
                    <a:spcAft>
                      <a:spcPts val="0"/>
                    </a:spcAft>
                    <a:buSzPts val="900"/>
                  </a:pPr>
                  <a:r>
                    <a:rPr lang="fr-FR" sz="1400" b="1" i="1" kern="0" dirty="0">
                      <a:solidFill>
                        <a:srgbClr val="0070C0"/>
                      </a:solidFill>
                      <a:latin typeface="+mn-lt"/>
                      <a:ea typeface="Helvetica" panose="020B0604020202020204" pitchFamily="34" charset="0"/>
                    </a:rPr>
                    <a:t> </a:t>
                  </a:r>
                  <a:r>
                    <a:rPr lang="fr-FR" sz="1400" b="1" i="1" kern="0" dirty="0" smtClean="0">
                      <a:solidFill>
                        <a:srgbClr val="0070C0"/>
                      </a:solidFill>
                      <a:latin typeface="+mn-lt"/>
                      <a:ea typeface="Helvetica" panose="020B0604020202020204" pitchFamily="34" charset="0"/>
                    </a:rPr>
                    <a:t>        </a:t>
                  </a:r>
                  <a:r>
                    <a:rPr lang="fr-FR" sz="1200" i="1" kern="0" dirty="0" smtClean="0">
                      <a:solidFill>
                        <a:srgbClr val="0070C0"/>
                      </a:solidFill>
                      <a:latin typeface="+mn-lt"/>
                      <a:ea typeface="Helvetica" panose="020B0604020202020204" pitchFamily="34" charset="0"/>
                    </a:rPr>
                    <a:t>(équipe </a:t>
                  </a:r>
                  <a:r>
                    <a:rPr lang="fr-FR" sz="1200" i="1" kern="0" dirty="0">
                      <a:solidFill>
                        <a:srgbClr val="0070C0"/>
                      </a:solidFill>
                      <a:latin typeface="+mn-lt"/>
                      <a:ea typeface="Helvetica" panose="020B0604020202020204" pitchFamily="34" charset="0"/>
                    </a:rPr>
                    <a:t>R. </a:t>
                  </a:r>
                  <a:r>
                    <a:rPr lang="fr-FR" sz="1200" i="1" kern="0" dirty="0" err="1">
                      <a:solidFill>
                        <a:srgbClr val="0070C0"/>
                      </a:solidFill>
                      <a:latin typeface="+mn-lt"/>
                      <a:ea typeface="Helvetica" panose="020B0604020202020204" pitchFamily="34" charset="0"/>
                    </a:rPr>
                    <a:t>Klapisch</a:t>
                  </a:r>
                  <a:r>
                    <a:rPr lang="fr-FR" sz="1200" i="1" kern="0" dirty="0">
                      <a:solidFill>
                        <a:srgbClr val="0070C0"/>
                      </a:solidFill>
                      <a:latin typeface="+mn-lt"/>
                      <a:ea typeface="Helvetica" panose="020B0604020202020204" pitchFamily="34" charset="0"/>
                    </a:rPr>
                    <a:t>-C. Thibault, </a:t>
                  </a:r>
                  <a:r>
                    <a:rPr lang="fr-FR" sz="1200" i="1" kern="0" dirty="0" smtClean="0">
                      <a:solidFill>
                        <a:srgbClr val="0070C0"/>
                      </a:solidFill>
                      <a:latin typeface="+mn-lt"/>
                      <a:ea typeface="Helvetica" panose="020B0604020202020204" pitchFamily="34" charset="0"/>
                    </a:rPr>
                    <a:t>coll</a:t>
                  </a:r>
                  <a:r>
                    <a:rPr lang="fr-FR" sz="1200" i="1" kern="0" dirty="0">
                      <a:solidFill>
                        <a:srgbClr val="0070C0"/>
                      </a:solidFill>
                      <a:latin typeface="+mn-lt"/>
                      <a:ea typeface="Helvetica" panose="020B0604020202020204" pitchFamily="34" charset="0"/>
                    </a:rPr>
                    <a:t>. </a:t>
                  </a:r>
                  <a:r>
                    <a:rPr lang="fr-FR" sz="1400" b="1" i="1" kern="0" dirty="0" err="1" smtClean="0">
                      <a:solidFill>
                        <a:srgbClr val="0070C0"/>
                      </a:solidFill>
                      <a:latin typeface="+mn-lt"/>
                      <a:ea typeface="Helvetica" panose="020B0604020202020204" pitchFamily="34" charset="0"/>
                    </a:rPr>
                    <a:t>Lab</a:t>
                  </a:r>
                  <a:r>
                    <a:rPr lang="fr-FR" sz="1400" b="1" i="1" kern="0" dirty="0" smtClean="0">
                      <a:solidFill>
                        <a:srgbClr val="0070C0"/>
                      </a:solidFill>
                      <a:latin typeface="+mn-lt"/>
                      <a:ea typeface="Helvetica" panose="020B0604020202020204" pitchFamily="34" charset="0"/>
                    </a:rPr>
                    <a:t> Aimée Cotton</a:t>
                  </a:r>
                  <a:r>
                    <a:rPr lang="fr-FR" sz="1200" i="1" kern="0" dirty="0" smtClean="0">
                      <a:solidFill>
                        <a:srgbClr val="0070C0"/>
                      </a:solidFill>
                      <a:latin typeface="+mn-lt"/>
                      <a:ea typeface="Helvetica" panose="020B0604020202020204" pitchFamily="34" charset="0"/>
                    </a:rPr>
                    <a:t>-Orsay</a:t>
                  </a:r>
                  <a:r>
                    <a:rPr lang="fr-FR" sz="1100" i="1" kern="0" dirty="0">
                      <a:solidFill>
                        <a:srgbClr val="0070C0"/>
                      </a:solidFill>
                      <a:latin typeface="+mn-lt"/>
                      <a:ea typeface="Helvetica" panose="020B0604020202020204" pitchFamily="34" charset="0"/>
                    </a:rPr>
                    <a:t>)</a:t>
                  </a:r>
                  <a:r>
                    <a:rPr lang="fr-FR" sz="1100" kern="0" dirty="0">
                      <a:solidFill>
                        <a:srgbClr val="0070C0"/>
                      </a:solidFill>
                      <a:latin typeface="+mn-lt"/>
                      <a:ea typeface="Helvetica" panose="020B0604020202020204" pitchFamily="34" charset="0"/>
                    </a:rPr>
                    <a:t>. </a:t>
                  </a:r>
                </a:p>
                <a:p>
                  <a:pPr lvl="0" algn="just">
                    <a:spcAft>
                      <a:spcPts val="0"/>
                    </a:spcAft>
                    <a:buSzPts val="900"/>
                  </a:pPr>
                  <a:endParaRPr lang="fr-FR" sz="1200" b="1" i="1" kern="0" dirty="0">
                    <a:solidFill>
                      <a:srgbClr val="FF0000"/>
                    </a:solidFill>
                    <a:latin typeface="+mn-lt"/>
                    <a:ea typeface="Helvetica" panose="020B0604020202020204" pitchFamily="34" charset="0"/>
                  </a:endParaRPr>
                </a:p>
                <a:p>
                  <a:pPr marL="342900" lvl="0" indent="-342900" algn="just">
                    <a:spcAft>
                      <a:spcPts val="0"/>
                    </a:spcAft>
                    <a:buSzPts val="900"/>
                    <a:buBlip>
                      <a:blip r:embed="rId5"/>
                    </a:buBlip>
                  </a:pPr>
                  <a:r>
                    <a:rPr lang="fr-FR" sz="1400" b="1" i="1" kern="0" dirty="0" smtClean="0">
                      <a:solidFill>
                        <a:srgbClr val="FF0000"/>
                      </a:solidFill>
                      <a:latin typeface="+mn-lt"/>
                      <a:ea typeface="Helvetica" panose="020B0604020202020204" pitchFamily="34" charset="0"/>
                    </a:rPr>
                    <a:t>Le groupe Isocèle d’Orsay</a:t>
                  </a:r>
                  <a:r>
                    <a:rPr lang="fr-FR" sz="1200" b="1" i="1" kern="0" dirty="0" smtClean="0">
                      <a:solidFill>
                        <a:srgbClr val="FF0000"/>
                      </a:solidFill>
                      <a:latin typeface="+mn-lt"/>
                      <a:ea typeface="Helvetica" panose="020B0604020202020204" pitchFamily="34" charset="0"/>
                    </a:rPr>
                    <a:t> développe sur Isolde au CERN Les technologies Laser d’interaction hyperfine  avec l’installation COMPLIS (1992)</a:t>
                  </a:r>
                </a:p>
                <a:p>
                  <a:pPr marL="342900" lvl="0" indent="-342900">
                    <a:spcAft>
                      <a:spcPts val="0"/>
                    </a:spcAft>
                    <a:buSzPts val="900"/>
                    <a:buBlip>
                      <a:blip r:embed="rId5"/>
                    </a:buBlip>
                  </a:pPr>
                  <a:r>
                    <a:rPr lang="en-US" altLang="en-US" sz="1400" b="1" dirty="0" smtClean="0">
                      <a:solidFill>
                        <a:srgbClr val="0000FF"/>
                      </a:solidFill>
                      <a:latin typeface="+mn-lt"/>
                    </a:rPr>
                    <a:t>(R</a:t>
                  </a:r>
                  <a:r>
                    <a:rPr lang="en-US" altLang="en-US" sz="1400" b="1" dirty="0">
                      <a:solidFill>
                        <a:srgbClr val="0000FF"/>
                      </a:solidFill>
                      <a:latin typeface="+mn-lt"/>
                    </a:rPr>
                    <a:t>. </a:t>
                  </a:r>
                  <a:r>
                    <a:rPr lang="en-US" altLang="en-US" sz="1400" b="1" dirty="0" err="1" smtClean="0">
                      <a:solidFill>
                        <a:srgbClr val="0000FF"/>
                      </a:solidFill>
                      <a:latin typeface="+mn-lt"/>
                    </a:rPr>
                    <a:t>Foucher</a:t>
                  </a:r>
                  <a:r>
                    <a:rPr lang="en-US" altLang="en-US" sz="1400" b="1" dirty="0" smtClean="0">
                      <a:solidFill>
                        <a:srgbClr val="0000FF"/>
                      </a:solidFill>
                      <a:latin typeface="+mn-lt"/>
                    </a:rPr>
                    <a:t>, J</a:t>
                  </a:r>
                  <a:r>
                    <a:rPr lang="en-US" altLang="en-US" sz="1400" b="1" dirty="0">
                      <a:solidFill>
                        <a:srgbClr val="0000FF"/>
                      </a:solidFill>
                      <a:latin typeface="+mn-lt"/>
                    </a:rPr>
                    <a:t>. </a:t>
                  </a:r>
                  <a:r>
                    <a:rPr lang="en-US" altLang="en-US" sz="1400" b="1" dirty="0" err="1" smtClean="0">
                      <a:solidFill>
                        <a:srgbClr val="0000FF"/>
                      </a:solidFill>
                      <a:latin typeface="+mn-lt"/>
                    </a:rPr>
                    <a:t>Letessier-Sauvage</a:t>
                  </a:r>
                  <a:r>
                    <a:rPr lang="en-US" altLang="en-US" sz="1400" b="1" dirty="0">
                      <a:solidFill>
                        <a:srgbClr val="0000FF"/>
                      </a:solidFill>
                      <a:latin typeface="+mn-lt"/>
                    </a:rPr>
                    <a:t>, </a:t>
                  </a:r>
                  <a:r>
                    <a:rPr lang="en-US" altLang="en-US" sz="1400" b="1" dirty="0" err="1" smtClean="0">
                      <a:solidFill>
                        <a:srgbClr val="0000FF"/>
                      </a:solidFill>
                      <a:latin typeface="+mn-lt"/>
                    </a:rPr>
                    <a:t>B.Roussiere</a:t>
                  </a:r>
                  <a:r>
                    <a:rPr lang="en-US" altLang="en-US" sz="1400" b="1" dirty="0">
                      <a:solidFill>
                        <a:srgbClr val="0000FF"/>
                      </a:solidFill>
                      <a:latin typeface="+mn-lt"/>
                    </a:rPr>
                    <a:t>, </a:t>
                  </a:r>
                  <a:r>
                    <a:rPr lang="en-US" altLang="en-US" sz="1400" b="1" dirty="0" err="1" smtClean="0">
                      <a:solidFill>
                        <a:srgbClr val="0000FF"/>
                      </a:solidFill>
                      <a:latin typeface="+mn-lt"/>
                    </a:rPr>
                    <a:t>F.Leblanc</a:t>
                  </a:r>
                  <a:r>
                    <a:rPr lang="en-US" altLang="en-US" sz="1400" b="1" dirty="0">
                      <a:solidFill>
                        <a:srgbClr val="0000FF"/>
                      </a:solidFill>
                      <a:latin typeface="+mn-lt"/>
                    </a:rPr>
                    <a:t>, F. Ibrahim , </a:t>
                  </a:r>
                  <a:r>
                    <a:rPr lang="en-US" altLang="en-US" sz="1400" b="1" dirty="0" err="1" smtClean="0">
                      <a:solidFill>
                        <a:srgbClr val="0000FF"/>
                      </a:solidFill>
                      <a:latin typeface="+mn-lt"/>
                    </a:rPr>
                    <a:t>J.Obert</a:t>
                  </a:r>
                  <a:r>
                    <a:rPr lang="en-US" altLang="en-US" sz="1400" b="1" dirty="0">
                      <a:solidFill>
                        <a:srgbClr val="0000FF"/>
                      </a:solidFill>
                      <a:latin typeface="+mn-lt"/>
                    </a:rPr>
                    <a:t>, </a:t>
                  </a:r>
                  <a:r>
                    <a:rPr lang="en-US" altLang="en-US" sz="1400" b="1" dirty="0" err="1" smtClean="0">
                      <a:solidFill>
                        <a:srgbClr val="0000FF"/>
                      </a:solidFill>
                      <a:latin typeface="+mn-lt"/>
                    </a:rPr>
                    <a:t>Decourtieux</a:t>
                  </a:r>
                  <a:r>
                    <a:rPr lang="en-US" altLang="en-US" sz="1200" dirty="0" smtClean="0">
                      <a:latin typeface="+mn-lt"/>
                    </a:rPr>
                    <a:t>)</a:t>
                  </a:r>
                </a:p>
              </p:txBody>
            </p:sp>
            <p:pic>
              <p:nvPicPr>
                <p:cNvPr id="19" name="Picture 7"/>
                <p:cNvPicPr>
                  <a:picLocks noChangeAspect="1"/>
                </p:cNvPicPr>
                <p:nvPr/>
              </p:nvPicPr>
              <p:blipFill>
                <a:blip r:embed="rId7"/>
                <a:stretch>
                  <a:fillRect/>
                </a:stretch>
              </p:blipFill>
              <p:spPr>
                <a:xfrm>
                  <a:off x="9122384" y="3918250"/>
                  <a:ext cx="1139544" cy="1413720"/>
                </a:xfrm>
                <a:prstGeom prst="rect">
                  <a:avLst/>
                </a:prstGeom>
              </p:spPr>
            </p:pic>
          </p:grpSp>
          <p:sp>
            <p:nvSpPr>
              <p:cNvPr id="11" name="WordArt 3"/>
              <p:cNvSpPr>
                <a:spLocks noChangeAspect="1" noChangeArrowheads="1" noChangeShapeType="1" noTextEdit="1"/>
              </p:cNvSpPr>
              <p:nvPr/>
            </p:nvSpPr>
            <p:spPr bwMode="auto">
              <a:xfrm>
                <a:off x="2157594" y="5169850"/>
                <a:ext cx="1176162" cy="188356"/>
              </a:xfrm>
              <a:prstGeom prst="rect">
                <a:avLst/>
              </a:prstGeom>
            </p:spPr>
            <p:txBody>
              <a:bodyPr wrap="none" fromWordArt="1">
                <a:prstTxWarp prst="textPlain">
                  <a:avLst>
                    <a:gd name="adj" fmla="val 50000"/>
                  </a:avLst>
                </a:prstTxWarp>
              </a:bodyPr>
              <a:lstStyle/>
              <a:p>
                <a:pPr algn="ctr"/>
                <a:r>
                  <a:rPr lang="en-US" sz="1200" b="1" kern="10" dirty="0">
                    <a:ln w="9525">
                      <a:solidFill>
                        <a:srgbClr val="000000"/>
                      </a:solidFill>
                      <a:round/>
                      <a:headEnd/>
                      <a:tailEnd/>
                    </a:ln>
                    <a:solidFill>
                      <a:srgbClr val="FFFF00"/>
                    </a:solidFill>
                    <a:latin typeface="+mn-lt"/>
                  </a:rPr>
                  <a:t>ISOCELE 2 </a:t>
                </a:r>
                <a:r>
                  <a:rPr lang="en-US" sz="1200" b="1" kern="10" dirty="0" smtClean="0">
                    <a:ln w="9525">
                      <a:solidFill>
                        <a:srgbClr val="000000"/>
                      </a:solidFill>
                      <a:round/>
                      <a:headEnd/>
                      <a:tailEnd/>
                    </a:ln>
                    <a:solidFill>
                      <a:srgbClr val="FFFF00"/>
                    </a:solidFill>
                    <a:latin typeface="+mn-lt"/>
                  </a:rPr>
                  <a:t>1986</a:t>
                </a:r>
                <a:endParaRPr lang="en-US" sz="1200" b="1" kern="10" dirty="0">
                  <a:ln w="9525">
                    <a:solidFill>
                      <a:srgbClr val="000000"/>
                    </a:solidFill>
                    <a:round/>
                    <a:headEnd/>
                    <a:tailEnd/>
                  </a:ln>
                  <a:solidFill>
                    <a:srgbClr val="FFFF00"/>
                  </a:solidFill>
                  <a:latin typeface="+mn-lt"/>
                </a:endParaRPr>
              </a:p>
            </p:txBody>
          </p:sp>
        </p:grpSp>
      </p:grpSp>
      <p:sp>
        <p:nvSpPr>
          <p:cNvPr id="23" name="Rectangle 22"/>
          <p:cNvSpPr/>
          <p:nvPr/>
        </p:nvSpPr>
        <p:spPr>
          <a:xfrm>
            <a:off x="3937836" y="1349959"/>
            <a:ext cx="6724848" cy="646331"/>
          </a:xfrm>
          <a:prstGeom prst="rect">
            <a:avLst/>
          </a:prstGeom>
          <a:noFill/>
          <a:ln>
            <a:noFill/>
          </a:ln>
        </p:spPr>
        <p:txBody>
          <a:bodyPr wrap="square">
            <a:spAutoFit/>
          </a:bodyPr>
          <a:lstStyle/>
          <a:p>
            <a:pPr marL="342900" lvl="0" indent="-342900" algn="just">
              <a:spcAft>
                <a:spcPts val="0"/>
              </a:spcAft>
              <a:buSzPts val="900"/>
              <a:buBlip>
                <a:blip r:embed="rId5"/>
              </a:buBlip>
            </a:pPr>
            <a:r>
              <a:rPr lang="fr-FR" altLang="fr-FR" sz="1200" b="1" smtClean="0">
                <a:solidFill>
                  <a:srgbClr val="FF6700"/>
                </a:solidFill>
              </a:rPr>
              <a:t>1972: </a:t>
            </a:r>
            <a:r>
              <a:rPr lang="fr-FR" sz="1200" kern="0" smtClean="0">
                <a:ln w="0" cap="flat" cmpd="sng" algn="ctr">
                  <a:solidFill>
                    <a:srgbClr val="000000"/>
                  </a:solidFill>
                  <a:prstDash val="solid"/>
                  <a:miter lim="400000"/>
                </a:ln>
                <a:solidFill>
                  <a:srgbClr val="0070C0"/>
                </a:solidFill>
                <a:latin typeface="+mn-lt"/>
                <a:ea typeface="Arial Unicode MS"/>
                <a:cs typeface="Arial Unicode MS"/>
              </a:rPr>
              <a:t>Première </a:t>
            </a:r>
            <a:r>
              <a:rPr lang="fr-FR" sz="1200" kern="0" dirty="0">
                <a:ln w="0" cap="flat" cmpd="sng" algn="ctr">
                  <a:solidFill>
                    <a:srgbClr val="000000"/>
                  </a:solidFill>
                  <a:prstDash val="solid"/>
                  <a:miter lim="400000"/>
                </a:ln>
                <a:solidFill>
                  <a:srgbClr val="0070C0"/>
                </a:solidFill>
                <a:latin typeface="+mn-lt"/>
                <a:ea typeface="Arial Unicode MS"/>
                <a:cs typeface="Arial Unicode MS"/>
              </a:rPr>
              <a:t>mise en évidence de datation par isotopes </a:t>
            </a:r>
            <a:r>
              <a:rPr lang="fr-FR" sz="1200" kern="0" dirty="0" err="1">
                <a:ln w="0" cap="flat" cmpd="sng" algn="ctr">
                  <a:solidFill>
                    <a:srgbClr val="000000"/>
                  </a:solidFill>
                  <a:prstDash val="solid"/>
                  <a:miter lim="400000"/>
                </a:ln>
                <a:solidFill>
                  <a:srgbClr val="0070C0"/>
                </a:solidFill>
                <a:latin typeface="+mn-lt"/>
                <a:ea typeface="Arial Unicode MS"/>
                <a:cs typeface="Arial Unicode MS"/>
              </a:rPr>
              <a:t>cosmogéniques</a:t>
            </a:r>
            <a:r>
              <a:rPr lang="fr-FR" sz="1200" kern="0" dirty="0">
                <a:ln w="0" cap="flat" cmpd="sng" algn="ctr">
                  <a:solidFill>
                    <a:srgbClr val="000000"/>
                  </a:solidFill>
                  <a:prstDash val="solid"/>
                  <a:miter lim="400000"/>
                </a:ln>
                <a:solidFill>
                  <a:srgbClr val="0070C0"/>
                </a:solidFill>
                <a:latin typeface="+mn-lt"/>
                <a:ea typeface="Arial Unicode MS"/>
                <a:cs typeface="Arial Unicode MS"/>
              </a:rPr>
              <a:t> (10-Be, puis 26-Al</a:t>
            </a:r>
            <a:r>
              <a:rPr lang="fr-FR" sz="1200" kern="0">
                <a:ln w="0" cap="flat" cmpd="sng" algn="ctr">
                  <a:solidFill>
                    <a:srgbClr val="000000"/>
                  </a:solidFill>
                  <a:prstDash val="solid"/>
                  <a:miter lim="400000"/>
                </a:ln>
                <a:solidFill>
                  <a:srgbClr val="0070C0"/>
                </a:solidFill>
                <a:latin typeface="+mn-lt"/>
                <a:ea typeface="Arial Unicode MS"/>
                <a:cs typeface="Arial Unicode MS"/>
              </a:rPr>
              <a:t>, </a:t>
            </a:r>
            <a:r>
              <a:rPr lang="fr-FR" sz="1200" kern="0" smtClean="0">
                <a:ln w="0" cap="flat" cmpd="sng" algn="ctr">
                  <a:solidFill>
                    <a:srgbClr val="000000"/>
                  </a:solidFill>
                  <a:prstDash val="solid"/>
                  <a:miter lim="400000"/>
                </a:ln>
                <a:solidFill>
                  <a:srgbClr val="0070C0"/>
                </a:solidFill>
                <a:latin typeface="+mn-lt"/>
                <a:ea typeface="Arial Unicode MS"/>
                <a:cs typeface="Arial Unicode MS"/>
              </a:rPr>
              <a:t/>
            </a:r>
            <a:br>
              <a:rPr lang="fr-FR" sz="1200" kern="0" smtClean="0">
                <a:ln w="0" cap="flat" cmpd="sng" algn="ctr">
                  <a:solidFill>
                    <a:srgbClr val="000000"/>
                  </a:solidFill>
                  <a:prstDash val="solid"/>
                  <a:miter lim="400000"/>
                </a:ln>
                <a:solidFill>
                  <a:srgbClr val="0070C0"/>
                </a:solidFill>
                <a:latin typeface="+mn-lt"/>
                <a:ea typeface="Arial Unicode MS"/>
                <a:cs typeface="Arial Unicode MS"/>
              </a:rPr>
            </a:br>
            <a:r>
              <a:rPr lang="fr-FR" sz="1200" kern="0" smtClean="0">
                <a:ln w="0" cap="flat" cmpd="sng" algn="ctr">
                  <a:solidFill>
                    <a:srgbClr val="000000"/>
                  </a:solidFill>
                  <a:prstDash val="solid"/>
                  <a:miter lim="400000"/>
                </a:ln>
                <a:solidFill>
                  <a:srgbClr val="0070C0"/>
                </a:solidFill>
                <a:latin typeface="+mn-lt"/>
                <a:ea typeface="Arial Unicode MS"/>
                <a:cs typeface="Arial Unicode MS"/>
              </a:rPr>
              <a:t>41-Ca</a:t>
            </a:r>
            <a:r>
              <a:rPr lang="fr-FR" sz="1200" kern="0" dirty="0">
                <a:ln w="0" cap="flat" cmpd="sng" algn="ctr">
                  <a:solidFill>
                    <a:srgbClr val="000000"/>
                  </a:solidFill>
                  <a:prstDash val="solid"/>
                  <a:miter lim="400000"/>
                </a:ln>
                <a:solidFill>
                  <a:srgbClr val="0070C0"/>
                </a:solidFill>
                <a:latin typeface="+mn-lt"/>
                <a:ea typeface="Arial Unicode MS"/>
                <a:cs typeface="Arial Unicode MS"/>
              </a:rPr>
              <a:t>, I-129).</a:t>
            </a:r>
            <a:r>
              <a:rPr lang="fr-FR" sz="1200" i="1" kern="0" dirty="0">
                <a:ln w="0" cap="flat" cmpd="sng" algn="ctr">
                  <a:solidFill>
                    <a:srgbClr val="000000"/>
                  </a:solidFill>
                  <a:prstDash val="solid"/>
                  <a:miter lim="400000"/>
                </a:ln>
                <a:solidFill>
                  <a:srgbClr val="0070C0"/>
                </a:solidFill>
                <a:latin typeface="+mn-lt"/>
                <a:ea typeface="Arial Unicode MS"/>
                <a:cs typeface="Arial Unicode MS"/>
              </a:rPr>
              <a:t> (F. </a:t>
            </a:r>
            <a:r>
              <a:rPr lang="fr-FR" sz="1200" i="1" kern="0" dirty="0" err="1">
                <a:ln w="0" cap="flat" cmpd="sng" algn="ctr">
                  <a:solidFill>
                    <a:srgbClr val="000000"/>
                  </a:solidFill>
                  <a:prstDash val="solid"/>
                  <a:miter lim="400000"/>
                </a:ln>
                <a:solidFill>
                  <a:srgbClr val="0070C0"/>
                </a:solidFill>
                <a:latin typeface="+mn-lt"/>
                <a:ea typeface="Arial Unicode MS"/>
                <a:cs typeface="Arial Unicode MS"/>
              </a:rPr>
              <a:t>Yiou</a:t>
            </a:r>
            <a:r>
              <a:rPr lang="fr-FR" sz="1200" i="1" kern="0" dirty="0">
                <a:ln w="0" cap="flat" cmpd="sng" algn="ctr">
                  <a:solidFill>
                    <a:srgbClr val="000000"/>
                  </a:solidFill>
                  <a:prstDash val="solid"/>
                  <a:miter lim="400000"/>
                </a:ln>
                <a:solidFill>
                  <a:srgbClr val="0070C0"/>
                </a:solidFill>
                <a:latin typeface="+mn-lt"/>
                <a:ea typeface="Arial Unicode MS"/>
                <a:cs typeface="Arial Unicode MS"/>
              </a:rPr>
              <a:t>, G. </a:t>
            </a:r>
            <a:r>
              <a:rPr lang="fr-FR" sz="1200" i="1" kern="0" dirty="0" err="1">
                <a:ln w="0" cap="flat" cmpd="sng" algn="ctr">
                  <a:solidFill>
                    <a:srgbClr val="000000"/>
                  </a:solidFill>
                  <a:prstDash val="solid"/>
                  <a:miter lim="400000"/>
                </a:ln>
                <a:solidFill>
                  <a:srgbClr val="0070C0"/>
                </a:solidFill>
                <a:latin typeface="+mn-lt"/>
                <a:ea typeface="Arial Unicode MS"/>
                <a:cs typeface="Arial Unicode MS"/>
              </a:rPr>
              <a:t>Raisbeck</a:t>
            </a:r>
            <a:r>
              <a:rPr lang="fr-FR" sz="1200" i="1" kern="0" dirty="0">
                <a:ln w="0" cap="flat" cmpd="sng" algn="ctr">
                  <a:solidFill>
                    <a:srgbClr val="000000"/>
                  </a:solidFill>
                  <a:prstDash val="solid"/>
                  <a:miter lim="400000"/>
                </a:ln>
                <a:solidFill>
                  <a:srgbClr val="0070C0"/>
                </a:solidFill>
                <a:latin typeface="+mn-lt"/>
                <a:ea typeface="Arial Unicode MS"/>
                <a:cs typeface="Arial Unicode MS"/>
              </a:rPr>
              <a:t>).</a:t>
            </a:r>
            <a:r>
              <a:rPr lang="fr-FR" sz="1200" kern="0" dirty="0">
                <a:ln w="0" cap="flat" cmpd="sng" algn="ctr">
                  <a:solidFill>
                    <a:srgbClr val="000000"/>
                  </a:solidFill>
                  <a:prstDash val="solid"/>
                  <a:miter lim="400000"/>
                </a:ln>
                <a:solidFill>
                  <a:srgbClr val="0070C0"/>
                </a:solidFill>
                <a:latin typeface="+mn-lt"/>
                <a:ea typeface="Arial Unicode MS"/>
                <a:cs typeface="Arial Unicode MS"/>
              </a:rPr>
              <a:t> Première application de la Spectro de Masse par Accélérateur à la climatologie, la glaciologie, et l’étude des courants marins. </a:t>
            </a:r>
            <a:endParaRPr lang="fr-FR" sz="1200" kern="0" dirty="0">
              <a:solidFill>
                <a:srgbClr val="0070C0"/>
              </a:solidFill>
              <a:latin typeface="+mn-lt"/>
              <a:ea typeface="Arial Unicode MS"/>
              <a:cs typeface="Arial Unicode MS"/>
            </a:endParaRPr>
          </a:p>
        </p:txBody>
      </p:sp>
    </p:spTree>
    <p:extLst>
      <p:ext uri="{BB962C8B-B14F-4D97-AF65-F5344CB8AC3E}">
        <p14:creationId xmlns:p14="http://schemas.microsoft.com/office/powerpoint/2010/main" val="201895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24</a:t>
            </a:fld>
            <a:endParaRPr lang="fr-FR" dirty="0"/>
          </a:p>
        </p:txBody>
      </p:sp>
      <p:sp>
        <p:nvSpPr>
          <p:cNvPr id="10" name="Rectangle 9"/>
          <p:cNvSpPr/>
          <p:nvPr/>
        </p:nvSpPr>
        <p:spPr>
          <a:xfrm>
            <a:off x="130316" y="880234"/>
            <a:ext cx="7885588" cy="276999"/>
          </a:xfrm>
          <a:prstGeom prst="rect">
            <a:avLst/>
          </a:prstGeom>
        </p:spPr>
        <p:txBody>
          <a:bodyPr wrap="square">
            <a:spAutoFit/>
          </a:bodyPr>
          <a:lstStyle/>
          <a:p>
            <a:pPr algn="just">
              <a:spcAft>
                <a:spcPts val="0"/>
              </a:spcAft>
              <a:buSzPts val="900"/>
            </a:pPr>
            <a:r>
              <a:rPr lang="fr-FR" sz="1200" b="1" u="sng" kern="0" dirty="0" smtClean="0">
                <a:solidFill>
                  <a:srgbClr val="0070C0"/>
                </a:solidFill>
                <a:latin typeface="Calibri" panose="020F0502020204030204"/>
              </a:rPr>
              <a:t> </a:t>
            </a:r>
            <a:endParaRPr lang="fr-FR" sz="1200" b="1" dirty="0" smtClean="0">
              <a:solidFill>
                <a:srgbClr val="002060"/>
              </a:solidFill>
              <a:latin typeface="+mn-lt"/>
            </a:endParaRPr>
          </a:p>
        </p:txBody>
      </p:sp>
      <p:sp>
        <p:nvSpPr>
          <p:cNvPr id="11" name="ZoneTexte 10"/>
          <p:cNvSpPr txBox="1"/>
          <p:nvPr/>
        </p:nvSpPr>
        <p:spPr>
          <a:xfrm>
            <a:off x="1112321" y="129713"/>
            <a:ext cx="9257663" cy="707886"/>
          </a:xfrm>
          <a:prstGeom prst="rect">
            <a:avLst/>
          </a:prstGeom>
          <a:noFill/>
        </p:spPr>
        <p:txBody>
          <a:bodyPr wrap="none" rtlCol="0">
            <a:spAutoFit/>
          </a:bodyPr>
          <a:lstStyle/>
          <a:p>
            <a:r>
              <a:rPr lang="fr-FR" b="1" dirty="0" smtClean="0">
                <a:solidFill>
                  <a:srgbClr val="FF6700"/>
                </a:solidFill>
                <a:effectLst>
                  <a:outerShdw blurRad="38100" dist="38100" dir="2700000" algn="tl">
                    <a:srgbClr val="000000">
                      <a:alpha val="43137"/>
                    </a:srgbClr>
                  </a:outerShdw>
                </a:effectLst>
              </a:rPr>
              <a:t>CSNSM    Séparation Isotopique et Spectro de masse , nouvelles branches</a:t>
            </a:r>
          </a:p>
          <a:p>
            <a:r>
              <a:rPr lang="fr-FR" b="1" dirty="0" smtClean="0">
                <a:solidFill>
                  <a:srgbClr val="FF6700"/>
                </a:solidFill>
                <a:effectLst>
                  <a:outerShdw blurRad="38100" dist="38100" dir="2700000" algn="tl">
                    <a:srgbClr val="000000">
                      <a:alpha val="43137"/>
                    </a:srgbClr>
                  </a:outerShdw>
                </a:effectLst>
              </a:rPr>
              <a:t> </a:t>
            </a:r>
          </a:p>
        </p:txBody>
      </p:sp>
      <p:sp>
        <p:nvSpPr>
          <p:cNvPr id="12" name="Rectangle 11"/>
          <p:cNvSpPr/>
          <p:nvPr/>
        </p:nvSpPr>
        <p:spPr>
          <a:xfrm>
            <a:off x="582591" y="600411"/>
            <a:ext cx="9971147" cy="590931"/>
          </a:xfrm>
          <a:prstGeom prst="rect">
            <a:avLst/>
          </a:prstGeom>
        </p:spPr>
        <p:txBody>
          <a:bodyPr wrap="square">
            <a:spAutoFit/>
          </a:bodyPr>
          <a:lstStyle/>
          <a:p>
            <a:pPr lvl="0" algn="ctr" defTabSz="914400">
              <a:lnSpc>
                <a:spcPct val="90000"/>
              </a:lnSpc>
              <a:spcAft>
                <a:spcPts val="0"/>
              </a:spcAft>
              <a:buSzPts val="900"/>
            </a:pPr>
            <a:r>
              <a:rPr lang="fr-FR" sz="1800" b="1" kern="0" dirty="0" smtClean="0">
                <a:latin typeface="+mn-lt"/>
                <a:ea typeface="Helvetica" panose="020B0604020202020204" pitchFamily="34" charset="0"/>
              </a:rPr>
              <a:t>   </a:t>
            </a:r>
            <a:r>
              <a:rPr lang="fr-FR" sz="1800" b="1" dirty="0">
                <a:solidFill>
                  <a:srgbClr val="FF6700"/>
                </a:solidFill>
                <a:latin typeface="+mn-lt"/>
                <a:ea typeface="+mj-ea"/>
                <a:cs typeface="+mj-cs"/>
              </a:rPr>
              <a:t>Impact  très important de ces développements et innovations  en mesures de </a:t>
            </a:r>
            <a:r>
              <a:rPr lang="fr-FR" sz="1800" b="1">
                <a:solidFill>
                  <a:srgbClr val="FF6700"/>
                </a:solidFill>
                <a:latin typeface="+mn-lt"/>
                <a:ea typeface="+mj-ea"/>
                <a:cs typeface="+mj-cs"/>
              </a:rPr>
              <a:t>précision </a:t>
            </a:r>
            <a:r>
              <a:rPr lang="fr-FR" sz="1800" b="1" smtClean="0">
                <a:solidFill>
                  <a:srgbClr val="FF6700"/>
                </a:solidFill>
                <a:latin typeface="+mn-lt"/>
                <a:ea typeface="+mj-ea"/>
                <a:cs typeface="+mj-cs"/>
              </a:rPr>
              <a:t/>
            </a:r>
            <a:br>
              <a:rPr lang="fr-FR" sz="1800" b="1" smtClean="0">
                <a:solidFill>
                  <a:srgbClr val="FF6700"/>
                </a:solidFill>
                <a:latin typeface="+mn-lt"/>
                <a:ea typeface="+mj-ea"/>
                <a:cs typeface="+mj-cs"/>
              </a:rPr>
            </a:br>
            <a:r>
              <a:rPr lang="fr-FR" sz="1800" b="1" smtClean="0">
                <a:solidFill>
                  <a:srgbClr val="FF6700"/>
                </a:solidFill>
                <a:latin typeface="+mn-lt"/>
                <a:ea typeface="+mj-ea"/>
                <a:cs typeface="+mj-cs"/>
              </a:rPr>
              <a:t>sur </a:t>
            </a:r>
            <a:r>
              <a:rPr lang="fr-FR" sz="1800" b="1" dirty="0">
                <a:solidFill>
                  <a:srgbClr val="FF6700"/>
                </a:solidFill>
                <a:latin typeface="+mn-lt"/>
                <a:ea typeface="+mj-ea"/>
                <a:cs typeface="+mj-cs"/>
              </a:rPr>
              <a:t>les </a:t>
            </a:r>
            <a:r>
              <a:rPr lang="fr-FR" sz="1800" b="1">
                <a:solidFill>
                  <a:srgbClr val="FF6700"/>
                </a:solidFill>
                <a:latin typeface="+mn-lt"/>
                <a:ea typeface="+mj-ea"/>
                <a:cs typeface="+mj-cs"/>
              </a:rPr>
              <a:t>masses  </a:t>
            </a:r>
            <a:r>
              <a:rPr lang="fr-FR" sz="1800" b="1" smtClean="0">
                <a:solidFill>
                  <a:srgbClr val="FF6700"/>
                </a:solidFill>
                <a:latin typeface="+mn-lt"/>
                <a:ea typeface="+mj-ea"/>
                <a:cs typeface="+mj-cs"/>
              </a:rPr>
              <a:t>et  </a:t>
            </a:r>
            <a:r>
              <a:rPr lang="fr-FR" sz="1800" b="1" dirty="0">
                <a:solidFill>
                  <a:srgbClr val="FF6700"/>
                </a:solidFill>
                <a:latin typeface="+mn-lt"/>
                <a:ea typeface="+mj-ea"/>
                <a:cs typeface="+mj-cs"/>
              </a:rPr>
              <a:t>Astro-Cosmologie</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318" y="2541692"/>
            <a:ext cx="1241899" cy="9220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968" y="1284195"/>
            <a:ext cx="914286" cy="9142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 name="Image 5"/>
          <p:cNvPicPr>
            <a:picLocks noChangeAspect="1"/>
          </p:cNvPicPr>
          <p:nvPr/>
        </p:nvPicPr>
        <p:blipFill>
          <a:blip r:embed="rId5"/>
          <a:stretch>
            <a:fillRect/>
          </a:stretch>
        </p:blipFill>
        <p:spPr>
          <a:xfrm>
            <a:off x="8131368" y="4191774"/>
            <a:ext cx="1383197" cy="12874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403666" y="1295254"/>
            <a:ext cx="5815244" cy="738664"/>
          </a:xfrm>
          <a:prstGeom prst="rect">
            <a:avLst/>
          </a:prstGeom>
        </p:spPr>
        <p:txBody>
          <a:bodyPr wrap="square">
            <a:spAutoFit/>
          </a:bodyPr>
          <a:lstStyle/>
          <a:p>
            <a:pPr lvl="0"/>
            <a:r>
              <a:rPr lang="fr-FR" sz="1400" b="1" kern="0" dirty="0">
                <a:solidFill>
                  <a:srgbClr val="00294B"/>
                </a:solidFill>
                <a:latin typeface="+mn-lt"/>
                <a:ea typeface="Helvetica" panose="020B0604020202020204" pitchFamily="34" charset="0"/>
              </a:rPr>
              <a:t>(G.AUDI ,  mass tables 1981 -TRAPS , D. </a:t>
            </a:r>
            <a:r>
              <a:rPr lang="fr-FR" sz="1400" b="1" kern="0" dirty="0" err="1">
                <a:solidFill>
                  <a:srgbClr val="00294B"/>
                </a:solidFill>
                <a:latin typeface="+mn-lt"/>
                <a:ea typeface="Helvetica" panose="020B0604020202020204" pitchFamily="34" charset="0"/>
              </a:rPr>
              <a:t>Lunney</a:t>
            </a:r>
            <a:r>
              <a:rPr lang="fr-FR" sz="1400" b="1" kern="0" dirty="0" smtClean="0">
                <a:solidFill>
                  <a:srgbClr val="00294B"/>
                </a:solidFill>
                <a:latin typeface="+mn-lt"/>
                <a:ea typeface="Helvetica" panose="020B0604020202020204" pitchFamily="34" charset="0"/>
              </a:rPr>
              <a:t>)</a:t>
            </a:r>
            <a:endParaRPr lang="fr-FR" sz="1400" dirty="0" smtClean="0">
              <a:latin typeface="+mn-lt"/>
            </a:endParaRPr>
          </a:p>
          <a:p>
            <a:r>
              <a:rPr lang="fr-FR" sz="1400" i="1" dirty="0" smtClean="0">
                <a:latin typeface="+mn-lt"/>
              </a:rPr>
              <a:t> </a:t>
            </a:r>
            <a:r>
              <a:rPr lang="fr-FR" sz="1400" i="1" dirty="0" err="1">
                <a:solidFill>
                  <a:srgbClr val="00294B"/>
                </a:solidFill>
                <a:latin typeface="+mn-lt"/>
              </a:rPr>
              <a:t>Lunney</a:t>
            </a:r>
            <a:r>
              <a:rPr lang="fr-FR" sz="1400" i="1" dirty="0">
                <a:solidFill>
                  <a:srgbClr val="00294B"/>
                </a:solidFill>
                <a:latin typeface="+mn-lt"/>
              </a:rPr>
              <a:t>, Pearson &amp; Thibault, </a:t>
            </a:r>
            <a:endParaRPr lang="fr-FR" sz="1400" i="1" dirty="0" smtClean="0">
              <a:solidFill>
                <a:srgbClr val="00294B"/>
              </a:solidFill>
              <a:latin typeface="+mn-lt"/>
            </a:endParaRPr>
          </a:p>
          <a:p>
            <a:r>
              <a:rPr lang="fr-FR" sz="1400" i="1" dirty="0" err="1" smtClean="0">
                <a:solidFill>
                  <a:srgbClr val="00294B"/>
                </a:solidFill>
                <a:latin typeface="+mn-lt"/>
              </a:rPr>
              <a:t>Reviews</a:t>
            </a:r>
            <a:r>
              <a:rPr lang="fr-FR" sz="1400" i="1" dirty="0" smtClean="0">
                <a:solidFill>
                  <a:srgbClr val="00294B"/>
                </a:solidFill>
                <a:latin typeface="+mn-lt"/>
              </a:rPr>
              <a:t> </a:t>
            </a:r>
            <a:r>
              <a:rPr lang="fr-FR" sz="1400" i="1" dirty="0">
                <a:solidFill>
                  <a:srgbClr val="00294B"/>
                </a:solidFill>
                <a:latin typeface="+mn-lt"/>
              </a:rPr>
              <a:t>of Modern Physics</a:t>
            </a:r>
            <a:r>
              <a:rPr lang="fr-FR" sz="1400" dirty="0">
                <a:solidFill>
                  <a:srgbClr val="00294B"/>
                </a:solidFill>
                <a:latin typeface="+mn-lt"/>
              </a:rPr>
              <a:t> 75 (2003) 1021C</a:t>
            </a:r>
          </a:p>
        </p:txBody>
      </p:sp>
      <p:sp>
        <p:nvSpPr>
          <p:cNvPr id="16" name="Rectangle 15"/>
          <p:cNvSpPr/>
          <p:nvPr/>
        </p:nvSpPr>
        <p:spPr>
          <a:xfrm>
            <a:off x="411801" y="2440242"/>
            <a:ext cx="4192088" cy="1138773"/>
          </a:xfrm>
          <a:prstGeom prst="rect">
            <a:avLst/>
          </a:prstGeom>
        </p:spPr>
        <p:txBody>
          <a:bodyPr wrap="square">
            <a:spAutoFit/>
          </a:bodyPr>
          <a:lstStyle/>
          <a:p>
            <a:pPr marL="342900" lvl="0" indent="-342900" algn="just">
              <a:spcAft>
                <a:spcPts val="0"/>
              </a:spcAft>
              <a:buSzPts val="900"/>
              <a:buBlip>
                <a:blip r:embed="rId6"/>
              </a:buBlip>
            </a:pPr>
            <a:r>
              <a:rPr lang="fr-FR" sz="1400" b="1" kern="0" dirty="0" smtClean="0">
                <a:solidFill>
                  <a:srgbClr val="FF6700"/>
                </a:solidFill>
                <a:latin typeface="+mn-lt"/>
                <a:ea typeface="Helvetica" panose="020B0604020202020204" pitchFamily="34" charset="0"/>
                <a:cs typeface="Arial" panose="020B0604020202020204" pitchFamily="34" charset="0"/>
              </a:rPr>
              <a:t>1990:</a:t>
            </a:r>
            <a:r>
              <a:rPr lang="fr-FR" sz="1400" b="1" kern="0" dirty="0">
                <a:solidFill>
                  <a:prstClr val="black"/>
                </a:solidFill>
                <a:latin typeface="+mn-lt"/>
                <a:ea typeface="Helvetica" panose="020B0604020202020204" pitchFamily="34" charset="0"/>
                <a:cs typeface="Arial" panose="020B0604020202020204" pitchFamily="34" charset="0"/>
              </a:rPr>
              <a:t> </a:t>
            </a:r>
            <a:r>
              <a:rPr lang="fr-FR" sz="1400" b="1" kern="0" dirty="0" smtClean="0">
                <a:solidFill>
                  <a:srgbClr val="00294B"/>
                </a:solidFill>
                <a:latin typeface="+mn-lt"/>
                <a:ea typeface="Helvetica" panose="020B0604020202020204" pitchFamily="34" charset="0"/>
                <a:cs typeface="Arial" panose="020B0604020202020204" pitchFamily="34" charset="0"/>
              </a:rPr>
              <a:t>études </a:t>
            </a:r>
            <a:r>
              <a:rPr lang="fr-FR" sz="1400" b="1" kern="0" dirty="0">
                <a:solidFill>
                  <a:srgbClr val="00294B"/>
                </a:solidFill>
                <a:latin typeface="+mn-lt"/>
                <a:ea typeface="Helvetica" panose="020B0604020202020204" pitchFamily="34" charset="0"/>
                <a:cs typeface="Arial" panose="020B0604020202020204" pitchFamily="34" charset="0"/>
              </a:rPr>
              <a:t>de grains cométaires / synthèses planétaires (</a:t>
            </a:r>
            <a:r>
              <a:rPr lang="fr-FR" sz="1400" b="1" kern="0" dirty="0" smtClean="0">
                <a:solidFill>
                  <a:srgbClr val="00294B"/>
                </a:solidFill>
                <a:latin typeface="+mn-lt"/>
                <a:ea typeface="Helvetica" panose="020B0604020202020204" pitchFamily="34" charset="0"/>
                <a:cs typeface="Arial" panose="020B0604020202020204" pitchFamily="34" charset="0"/>
              </a:rPr>
              <a:t> </a:t>
            </a:r>
            <a:r>
              <a:rPr lang="fr-FR" sz="1400" b="1" kern="0" dirty="0">
                <a:solidFill>
                  <a:srgbClr val="00294B"/>
                </a:solidFill>
                <a:latin typeface="+mn-lt"/>
                <a:ea typeface="Helvetica" panose="020B0604020202020204" pitchFamily="34" charset="0"/>
                <a:cs typeface="Arial" panose="020B0604020202020204" pitchFamily="34" charset="0"/>
              </a:rPr>
              <a:t>J. Duprat)</a:t>
            </a:r>
          </a:p>
          <a:p>
            <a:pPr lvl="0" algn="just">
              <a:spcAft>
                <a:spcPts val="0"/>
              </a:spcAft>
              <a:buSzPts val="900"/>
            </a:pPr>
            <a:endParaRPr lang="fr-FR" sz="1200" b="1" i="1" kern="0" dirty="0">
              <a:solidFill>
                <a:prstClr val="black"/>
              </a:solidFill>
              <a:ea typeface="Helvetica" panose="020B0604020202020204" pitchFamily="34" charset="0"/>
            </a:endParaRPr>
          </a:p>
          <a:p>
            <a:pPr marL="342900" lvl="0" indent="-342900" algn="just">
              <a:spcAft>
                <a:spcPts val="0"/>
              </a:spcAft>
              <a:buSzPts val="900"/>
              <a:buBlip>
                <a:blip r:embed="rId6"/>
              </a:buBlip>
            </a:pPr>
            <a:r>
              <a:rPr lang="fr-FR" sz="1400" b="1" dirty="0" smtClean="0">
                <a:solidFill>
                  <a:srgbClr val="00294B"/>
                </a:solidFill>
                <a:latin typeface="+mn-lt"/>
              </a:rPr>
              <a:t>Edelweiss - </a:t>
            </a:r>
            <a:r>
              <a:rPr lang="fr-FR" sz="1400" b="1" dirty="0" err="1" smtClean="0">
                <a:solidFill>
                  <a:srgbClr val="00294B"/>
                </a:solidFill>
                <a:latin typeface="+mn-lt"/>
              </a:rPr>
              <a:t>Bolometres</a:t>
            </a:r>
            <a:r>
              <a:rPr lang="fr-FR" sz="1400" b="1" dirty="0" smtClean="0">
                <a:solidFill>
                  <a:srgbClr val="00294B"/>
                </a:solidFill>
                <a:latin typeface="+mn-lt"/>
              </a:rPr>
              <a:t> (Ge à 20mK) pour détecter les WIMPS</a:t>
            </a:r>
            <a:endParaRPr lang="fr-FR" sz="1400" b="1" dirty="0">
              <a:solidFill>
                <a:srgbClr val="00294B"/>
              </a:solidFill>
              <a:latin typeface="+mn-lt"/>
            </a:endParaRPr>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7044" y="3774542"/>
            <a:ext cx="1160668" cy="16634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oupe 1"/>
          <p:cNvGrpSpPr>
            <a:grpSpLocks noChangeAspect="1"/>
          </p:cNvGrpSpPr>
          <p:nvPr/>
        </p:nvGrpSpPr>
        <p:grpSpPr>
          <a:xfrm>
            <a:off x="6300646" y="1104606"/>
            <a:ext cx="4233736" cy="3104854"/>
            <a:chOff x="6761404" y="756763"/>
            <a:chExt cx="4026413" cy="2943903"/>
          </a:xfrm>
        </p:grpSpPr>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1404" y="756763"/>
              <a:ext cx="4026413" cy="2943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7"/>
            <p:cNvSpPr txBox="1">
              <a:spLocks noChangeArrowheads="1"/>
            </p:cNvSpPr>
            <p:nvPr/>
          </p:nvSpPr>
          <p:spPr bwMode="auto">
            <a:xfrm>
              <a:off x="8830136" y="2717130"/>
              <a:ext cx="5405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600" baseline="30000" dirty="0">
                  <a:solidFill>
                    <a:srgbClr val="FF00FF"/>
                  </a:solidFill>
                  <a:latin typeface="Arial" panose="020B0604020202020204" pitchFamily="34" charset="0"/>
                </a:rPr>
                <a:t>34</a:t>
              </a:r>
              <a:r>
                <a:rPr lang="fr-FR" sz="1600" dirty="0">
                  <a:solidFill>
                    <a:srgbClr val="FF00FF"/>
                  </a:solidFill>
                  <a:latin typeface="Arial" panose="020B0604020202020204" pitchFamily="34" charset="0"/>
                </a:rPr>
                <a:t>Ar</a:t>
              </a:r>
            </a:p>
          </p:txBody>
        </p:sp>
        <p:sp>
          <p:nvSpPr>
            <p:cNvPr id="18" name="Text Box 16"/>
            <p:cNvSpPr txBox="1">
              <a:spLocks noChangeAspect="1" noChangeArrowheads="1"/>
            </p:cNvSpPr>
            <p:nvPr/>
          </p:nvSpPr>
          <p:spPr bwMode="auto">
            <a:xfrm>
              <a:off x="9403179" y="2697756"/>
              <a:ext cx="5485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baseline="30000" dirty="0">
                  <a:solidFill>
                    <a:srgbClr val="FF00FF"/>
                  </a:solidFill>
                  <a:latin typeface="Arial" panose="020B0604020202020204" pitchFamily="34" charset="0"/>
                </a:rPr>
                <a:t>74</a:t>
              </a:r>
              <a:r>
                <a:rPr lang="fr-FR" sz="1400" dirty="0">
                  <a:solidFill>
                    <a:srgbClr val="FF00FF"/>
                  </a:solidFill>
                  <a:latin typeface="Arial" panose="020B0604020202020204" pitchFamily="34" charset="0"/>
                </a:rPr>
                <a:t>Rb</a:t>
              </a:r>
            </a:p>
          </p:txBody>
        </p:sp>
        <p:sp>
          <p:nvSpPr>
            <p:cNvPr id="19" name="Text Box 15"/>
            <p:cNvSpPr txBox="1">
              <a:spLocks noChangeArrowheads="1"/>
            </p:cNvSpPr>
            <p:nvPr/>
          </p:nvSpPr>
          <p:spPr bwMode="auto">
            <a:xfrm>
              <a:off x="9817940" y="2108370"/>
              <a:ext cx="56454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400" baseline="30000" dirty="0">
                  <a:solidFill>
                    <a:srgbClr val="00CC00"/>
                  </a:solidFill>
                  <a:latin typeface="Arial" panose="020B0604020202020204" pitchFamily="34" charset="0"/>
                </a:rPr>
                <a:t>33</a:t>
              </a:r>
              <a:r>
                <a:rPr lang="fr-FR" sz="1400" dirty="0">
                  <a:solidFill>
                    <a:srgbClr val="00CC00"/>
                  </a:solidFill>
                  <a:latin typeface="Arial" panose="020B0604020202020204" pitchFamily="34" charset="0"/>
                </a:rPr>
                <a:t>Mg</a:t>
              </a:r>
            </a:p>
          </p:txBody>
        </p:sp>
        <p:sp>
          <p:nvSpPr>
            <p:cNvPr id="20" name="Text Box 11"/>
            <p:cNvSpPr txBox="1">
              <a:spLocks noChangeArrowheads="1"/>
            </p:cNvSpPr>
            <p:nvPr/>
          </p:nvSpPr>
          <p:spPr bwMode="auto">
            <a:xfrm>
              <a:off x="9583723" y="1600393"/>
              <a:ext cx="6062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sz="1400" baseline="30000" dirty="0">
                  <a:solidFill>
                    <a:srgbClr val="000099"/>
                  </a:solidFill>
                  <a:latin typeface="Arial" panose="020B0604020202020204" pitchFamily="34" charset="0"/>
                </a:rPr>
                <a:t>100</a:t>
              </a:r>
              <a:r>
                <a:rPr lang="fr-FR" sz="1400" dirty="0">
                  <a:solidFill>
                    <a:srgbClr val="000099"/>
                  </a:solidFill>
                  <a:latin typeface="Arial" panose="020B0604020202020204" pitchFamily="34" charset="0"/>
                </a:rPr>
                <a:t>Sn</a:t>
              </a:r>
            </a:p>
          </p:txBody>
        </p:sp>
      </p:grpSp>
      <p:sp>
        <p:nvSpPr>
          <p:cNvPr id="5" name="Rectangle 4"/>
          <p:cNvSpPr/>
          <p:nvPr/>
        </p:nvSpPr>
        <p:spPr>
          <a:xfrm>
            <a:off x="708088" y="3622992"/>
            <a:ext cx="3928821" cy="1244893"/>
          </a:xfrm>
          <a:prstGeom prst="rect">
            <a:avLst/>
          </a:prstGeom>
        </p:spPr>
        <p:txBody>
          <a:bodyPr wrap="square">
            <a:spAutoFit/>
          </a:bodyPr>
          <a:lstStyle/>
          <a:p>
            <a:pPr algn="just">
              <a:lnSpc>
                <a:spcPct val="107000"/>
              </a:lnSpc>
              <a:spcAft>
                <a:spcPts val="800"/>
              </a:spcAft>
            </a:pPr>
            <a:r>
              <a:rPr lang="fr-FR" sz="1400" b="1" dirty="0">
                <a:solidFill>
                  <a:srgbClr val="00294B"/>
                </a:solidFill>
                <a:latin typeface="+mn-lt"/>
              </a:rPr>
              <a:t>La matière noire non baryonique pourrait être constituée d'un nouveau type de particule élémentaire, massive et interagissant faiblement, génériquement appelée </a:t>
            </a:r>
            <a:r>
              <a:rPr lang="fr-FR" sz="1400" b="1" dirty="0">
                <a:solidFill>
                  <a:srgbClr val="00294B"/>
                </a:solidFill>
                <a:latin typeface="+mn-lt"/>
                <a:hlinkClick r:id="rId9" tooltip="Weakly interacting massive particles"/>
              </a:rPr>
              <a:t>WIMP</a:t>
            </a:r>
            <a:r>
              <a:rPr lang="fr-FR" sz="1400" b="1" dirty="0">
                <a:solidFill>
                  <a:srgbClr val="00294B"/>
                </a:solidFill>
                <a:latin typeface="+mn-lt"/>
              </a:rPr>
              <a:t> (</a:t>
            </a:r>
            <a:r>
              <a:rPr lang="fr-FR" sz="1400" b="1" dirty="0" err="1">
                <a:solidFill>
                  <a:srgbClr val="00294B"/>
                </a:solidFill>
                <a:latin typeface="+mn-lt"/>
              </a:rPr>
              <a:t>Weakly</a:t>
            </a:r>
            <a:r>
              <a:rPr lang="fr-FR" sz="1400" b="1" dirty="0">
                <a:solidFill>
                  <a:srgbClr val="00294B"/>
                </a:solidFill>
                <a:latin typeface="+mn-lt"/>
              </a:rPr>
              <a:t> </a:t>
            </a:r>
            <a:r>
              <a:rPr lang="fr-FR" sz="1400" b="1" dirty="0" err="1">
                <a:solidFill>
                  <a:srgbClr val="00294B"/>
                </a:solidFill>
                <a:latin typeface="+mn-lt"/>
              </a:rPr>
              <a:t>Interacting</a:t>
            </a:r>
            <a:r>
              <a:rPr lang="fr-FR" sz="1400" b="1" dirty="0">
                <a:solidFill>
                  <a:srgbClr val="00294B"/>
                </a:solidFill>
                <a:latin typeface="+mn-lt"/>
              </a:rPr>
              <a:t> Massive </a:t>
            </a:r>
            <a:r>
              <a:rPr lang="fr-FR" sz="1400" b="1" dirty="0" err="1">
                <a:solidFill>
                  <a:srgbClr val="00294B"/>
                </a:solidFill>
                <a:latin typeface="+mn-lt"/>
              </a:rPr>
              <a:t>Particle</a:t>
            </a:r>
            <a:r>
              <a:rPr lang="fr-FR" sz="1400" b="1" dirty="0">
                <a:solidFill>
                  <a:srgbClr val="00294B"/>
                </a:solidFill>
                <a:latin typeface="+mn-lt"/>
              </a:rPr>
              <a:t>). </a:t>
            </a:r>
          </a:p>
        </p:txBody>
      </p:sp>
      <p:sp>
        <p:nvSpPr>
          <p:cNvPr id="21" name="Rectangle 20"/>
          <p:cNvSpPr/>
          <p:nvPr/>
        </p:nvSpPr>
        <p:spPr>
          <a:xfrm>
            <a:off x="708088" y="4911862"/>
            <a:ext cx="3895802" cy="553998"/>
          </a:xfrm>
          <a:prstGeom prst="rect">
            <a:avLst/>
          </a:prstGeom>
        </p:spPr>
        <p:txBody>
          <a:bodyPr wrap="square">
            <a:spAutoFit/>
          </a:bodyPr>
          <a:lstStyle/>
          <a:p>
            <a:r>
              <a:rPr lang="fr-FR" sz="1600" b="1" dirty="0">
                <a:solidFill>
                  <a:prstClr val="black"/>
                </a:solidFill>
                <a:latin typeface="+mn-lt"/>
              </a:rPr>
              <a:t> </a:t>
            </a:r>
            <a:r>
              <a:rPr lang="fr-FR" sz="1200" b="1" kern="0" dirty="0" smtClean="0">
                <a:solidFill>
                  <a:srgbClr val="FF6700"/>
                </a:solidFill>
                <a:ea typeface="Helvetica" panose="020B0604020202020204" pitchFamily="34" charset="0"/>
              </a:rPr>
              <a:t>2000: </a:t>
            </a:r>
            <a:r>
              <a:rPr lang="fr-FR" sz="1400" b="1" dirty="0" smtClean="0">
                <a:solidFill>
                  <a:srgbClr val="00294B"/>
                </a:solidFill>
                <a:latin typeface="+mn-lt"/>
              </a:rPr>
              <a:t>Nouvelle </a:t>
            </a:r>
            <a:r>
              <a:rPr lang="fr-FR" sz="1400" b="1" dirty="0">
                <a:solidFill>
                  <a:srgbClr val="00294B"/>
                </a:solidFill>
                <a:latin typeface="+mn-lt"/>
              </a:rPr>
              <a:t>Branche  Astrophysique </a:t>
            </a:r>
            <a:r>
              <a:rPr lang="fr-FR" sz="1400" b="1" dirty="0" smtClean="0">
                <a:solidFill>
                  <a:srgbClr val="00294B"/>
                </a:solidFill>
                <a:latin typeface="+mn-lt"/>
              </a:rPr>
              <a:t>Gamma</a:t>
            </a:r>
            <a:br>
              <a:rPr lang="fr-FR" sz="1400" b="1" dirty="0" smtClean="0">
                <a:solidFill>
                  <a:srgbClr val="00294B"/>
                </a:solidFill>
                <a:latin typeface="+mn-lt"/>
              </a:rPr>
            </a:br>
            <a:r>
              <a:rPr lang="fr-FR" sz="1400" b="1" dirty="0" smtClean="0">
                <a:solidFill>
                  <a:srgbClr val="00294B"/>
                </a:solidFill>
                <a:latin typeface="+mn-lt"/>
              </a:rPr>
              <a:t>           </a:t>
            </a:r>
            <a:r>
              <a:rPr lang="fr-FR" sz="1400" i="1" dirty="0" smtClean="0">
                <a:solidFill>
                  <a:srgbClr val="00294B"/>
                </a:solidFill>
                <a:latin typeface="+mn-lt"/>
              </a:rPr>
              <a:t>( </a:t>
            </a:r>
            <a:r>
              <a:rPr lang="fr-FR" sz="1400" i="1" dirty="0">
                <a:solidFill>
                  <a:srgbClr val="00294B"/>
                </a:solidFill>
                <a:latin typeface="+mn-lt"/>
              </a:rPr>
              <a:t>V. </a:t>
            </a:r>
            <a:r>
              <a:rPr lang="fr-FR" sz="1400" i="1" dirty="0" err="1">
                <a:solidFill>
                  <a:srgbClr val="00294B"/>
                </a:solidFill>
                <a:latin typeface="+mn-lt"/>
              </a:rPr>
              <a:t>Tatischeff</a:t>
            </a:r>
            <a:r>
              <a:rPr lang="fr-FR" sz="1400" i="1" dirty="0">
                <a:solidFill>
                  <a:srgbClr val="00294B"/>
                </a:solidFill>
                <a:latin typeface="+mn-lt"/>
              </a:rPr>
              <a:t>)</a:t>
            </a:r>
          </a:p>
        </p:txBody>
      </p:sp>
      <p:cxnSp>
        <p:nvCxnSpPr>
          <p:cNvPr id="23" name="Connecteur droit avec flèche 22"/>
          <p:cNvCxnSpPr/>
          <p:nvPr/>
        </p:nvCxnSpPr>
        <p:spPr>
          <a:xfrm>
            <a:off x="3802211" y="1863974"/>
            <a:ext cx="4673688" cy="1342237"/>
          </a:xfrm>
          <a:prstGeom prst="straightConnector1">
            <a:avLst/>
          </a:prstGeom>
          <a:ln w="28575">
            <a:solidFill>
              <a:srgbClr val="FF67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0354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647" y="1675517"/>
            <a:ext cx="2860106" cy="376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633859" y="-175972"/>
            <a:ext cx="9649072" cy="1368152"/>
          </a:xfrm>
        </p:spPr>
        <p:txBody>
          <a:bodyPr>
            <a:noAutofit/>
          </a:bodyPr>
          <a:lstStyle/>
          <a:p>
            <a:pPr>
              <a:lnSpc>
                <a:spcPct val="150000"/>
              </a:lnSpc>
            </a:pPr>
            <a:r>
              <a:rPr lang="fr-FR" sz="2000" dirty="0" smtClean="0">
                <a:solidFill>
                  <a:srgbClr val="FF6700"/>
                </a:solidFill>
                <a:effectLst>
                  <a:outerShdw blurRad="38100" dist="38100" dir="2700000" algn="tl">
                    <a:srgbClr val="000000">
                      <a:alpha val="43137"/>
                    </a:srgbClr>
                  </a:outerShdw>
                </a:effectLst>
                <a:latin typeface="+mn-lt"/>
              </a:rPr>
              <a:t>Structure Nucléaire: Au delà du champ moyen </a:t>
            </a:r>
            <a:br>
              <a:rPr lang="fr-FR" sz="2000" dirty="0" smtClean="0">
                <a:solidFill>
                  <a:srgbClr val="FF6700"/>
                </a:solidFill>
                <a:effectLst>
                  <a:outerShdw blurRad="38100" dist="38100" dir="2700000" algn="tl">
                    <a:srgbClr val="000000">
                      <a:alpha val="43137"/>
                    </a:srgbClr>
                  </a:outerShdw>
                </a:effectLst>
                <a:latin typeface="+mn-lt"/>
              </a:rPr>
            </a:br>
            <a:r>
              <a:rPr lang="fr-FR" sz="2000" dirty="0" smtClean="0">
                <a:solidFill>
                  <a:srgbClr val="FF6700"/>
                </a:solidFill>
                <a:effectLst>
                  <a:outerShdw blurRad="38100" dist="38100" dir="2700000" algn="tl">
                    <a:srgbClr val="000000">
                      <a:alpha val="43137"/>
                    </a:srgbClr>
                  </a:outerShdw>
                </a:effectLst>
                <a:latin typeface="+mn-lt"/>
              </a:rPr>
              <a:t>Des limites du modèle en couches aux excitations collectives du noyaux</a:t>
            </a:r>
            <a:endParaRPr lang="fr-FR" sz="2000" dirty="0">
              <a:solidFill>
                <a:srgbClr val="FF6700"/>
              </a:solidFill>
              <a:effectLst>
                <a:outerShdw blurRad="38100" dist="38100" dir="2700000" algn="tl">
                  <a:srgbClr val="000000">
                    <a:alpha val="43137"/>
                  </a:srgbClr>
                </a:outerShdw>
              </a:effectLst>
              <a:latin typeface="+mn-lt"/>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25</a:t>
            </a:fld>
            <a:endParaRPr lang="fr-FR" dirty="0"/>
          </a:p>
        </p:txBody>
      </p:sp>
      <p:pic>
        <p:nvPicPr>
          <p:cNvPr id="10" name="Espace réservé du contenu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7795" y="2093640"/>
            <a:ext cx="3200400" cy="3407664"/>
          </a:xfrm>
          <a:ln w="28575">
            <a:solidFill>
              <a:srgbClr val="FF6700"/>
            </a:solidFill>
          </a:ln>
        </p:spPr>
      </p:pic>
      <p:sp>
        <p:nvSpPr>
          <p:cNvPr id="3" name="Espace réservé du texte 2"/>
          <p:cNvSpPr>
            <a:spLocks noGrp="1"/>
          </p:cNvSpPr>
          <p:nvPr>
            <p:ph type="body" idx="4294967295"/>
          </p:nvPr>
        </p:nvSpPr>
        <p:spPr>
          <a:xfrm>
            <a:off x="129803" y="1092299"/>
            <a:ext cx="2868565" cy="752323"/>
          </a:xfrm>
        </p:spPr>
        <p:txBody>
          <a:bodyPr>
            <a:noAutofit/>
          </a:bodyPr>
          <a:lstStyle/>
          <a:p>
            <a:pPr>
              <a:spcBef>
                <a:spcPts val="0"/>
              </a:spcBef>
            </a:pPr>
            <a:r>
              <a:rPr lang="fr-FR" sz="1400" b="1" dirty="0" smtClean="0">
                <a:solidFill>
                  <a:srgbClr val="00294B"/>
                </a:solidFill>
              </a:rPr>
              <a:t>La compressibilité de la matière nucléaire . Le noyau respire! </a:t>
            </a:r>
          </a:p>
          <a:p>
            <a:pPr>
              <a:spcBef>
                <a:spcPts val="0"/>
              </a:spcBef>
            </a:pPr>
            <a:r>
              <a:rPr lang="fr-FR" sz="1400" b="1" dirty="0" err="1" smtClean="0">
                <a:solidFill>
                  <a:srgbClr val="00294B"/>
                </a:solidFill>
              </a:rPr>
              <a:t>N.Marty</a:t>
            </a:r>
            <a:r>
              <a:rPr lang="fr-FR" sz="1400" b="1" dirty="0" smtClean="0">
                <a:solidFill>
                  <a:srgbClr val="00294B"/>
                </a:solidFill>
              </a:rPr>
              <a:t> et al -SC K220 ( 1976)</a:t>
            </a:r>
            <a:endParaRPr lang="fr-FR" sz="1400" b="1" dirty="0">
              <a:solidFill>
                <a:srgbClr val="00294B"/>
              </a:solidFill>
            </a:endParaRPr>
          </a:p>
        </p:txBody>
      </p:sp>
      <p:grpSp>
        <p:nvGrpSpPr>
          <p:cNvPr id="11" name="Groupe 10"/>
          <p:cNvGrpSpPr>
            <a:grpSpLocks noChangeAspect="1"/>
          </p:cNvGrpSpPr>
          <p:nvPr/>
        </p:nvGrpSpPr>
        <p:grpSpPr>
          <a:xfrm>
            <a:off x="7527653" y="2103260"/>
            <a:ext cx="2842221" cy="3473419"/>
            <a:chOff x="3869065" y="1023172"/>
            <a:chExt cx="4173910" cy="5146003"/>
          </a:xfrm>
        </p:grpSpPr>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9065" y="1023172"/>
              <a:ext cx="4007398" cy="5146003"/>
            </a:xfrm>
            <a:prstGeom prst="rect">
              <a:avLst/>
            </a:prstGeom>
            <a:solidFill>
              <a:srgbClr val="FF0000"/>
            </a:solidFill>
            <a:ln w="9525">
              <a:solidFill>
                <a:schemeClr val="tx1"/>
              </a:solidFill>
              <a:miter lim="800000"/>
              <a:headEnd/>
              <a:tailEnd/>
            </a:ln>
            <a:effectLst/>
            <a:extLst/>
          </p:spPr>
        </p:pic>
        <p:sp>
          <p:nvSpPr>
            <p:cNvPr id="13" name="Text Box 11"/>
            <p:cNvSpPr txBox="1">
              <a:spLocks noChangeArrowheads="1"/>
            </p:cNvSpPr>
            <p:nvPr/>
          </p:nvSpPr>
          <p:spPr bwMode="auto">
            <a:xfrm>
              <a:off x="6312596" y="4724244"/>
              <a:ext cx="1730379" cy="1103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1800" b="1" baseline="-25000" dirty="0">
                  <a:solidFill>
                    <a:srgbClr val="00294B"/>
                  </a:solidFill>
                  <a:latin typeface="Arial" panose="020B0604020202020204" pitchFamily="34" charset="0"/>
                </a:rPr>
                <a:t>Direct observation of </a:t>
              </a:r>
            </a:p>
            <a:p>
              <a:pPr eaLnBrk="1" hangingPunct="1"/>
              <a:r>
                <a:rPr lang="en-US" altLang="en-US" sz="1800" b="1" baseline="-25000" dirty="0">
                  <a:solidFill>
                    <a:srgbClr val="00294B"/>
                  </a:solidFill>
                  <a:latin typeface="Arial" panose="020B0604020202020204" pitchFamily="34" charset="0"/>
                </a:rPr>
                <a:t>Spin-orbit partners</a:t>
              </a:r>
            </a:p>
          </p:txBody>
        </p:sp>
        <p:cxnSp>
          <p:nvCxnSpPr>
            <p:cNvPr id="14" name="Straight Arrow Connector 2"/>
            <p:cNvCxnSpPr/>
            <p:nvPr/>
          </p:nvCxnSpPr>
          <p:spPr>
            <a:xfrm flipH="1" flipV="1">
              <a:off x="5966511" y="2479845"/>
              <a:ext cx="877064" cy="2148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2"/>
            <p:cNvCxnSpPr/>
            <p:nvPr/>
          </p:nvCxnSpPr>
          <p:spPr>
            <a:xfrm flipH="1" flipV="1">
              <a:off x="5437830" y="2813726"/>
              <a:ext cx="1405745" cy="18141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Picture 5"/>
          <p:cNvPicPr>
            <a:picLocks noChangeAspect="1"/>
          </p:cNvPicPr>
          <p:nvPr/>
        </p:nvPicPr>
        <p:blipFill>
          <a:blip r:embed="rId6"/>
          <a:stretch>
            <a:fillRect/>
          </a:stretch>
        </p:blipFill>
        <p:spPr>
          <a:xfrm>
            <a:off x="5150833" y="2083253"/>
            <a:ext cx="2122983" cy="1535393"/>
          </a:xfrm>
          <a:prstGeom prst="rect">
            <a:avLst/>
          </a:prstGeom>
          <a:ln w="28575">
            <a:solidFill>
              <a:srgbClr val="FF6700"/>
            </a:solidFill>
          </a:ln>
        </p:spPr>
      </p:pic>
      <p:sp>
        <p:nvSpPr>
          <p:cNvPr id="19" name="TextBox 15"/>
          <p:cNvSpPr txBox="1"/>
          <p:nvPr/>
        </p:nvSpPr>
        <p:spPr>
          <a:xfrm>
            <a:off x="3310241" y="1132271"/>
            <a:ext cx="4094743" cy="738664"/>
          </a:xfrm>
          <a:prstGeom prst="rect">
            <a:avLst/>
          </a:prstGeom>
          <a:solidFill>
            <a:schemeClr val="bg1"/>
          </a:solidFill>
        </p:spPr>
        <p:txBody>
          <a:bodyPr wrap="square" rtlCol="0">
            <a:spAutoFit/>
          </a:bodyPr>
          <a:lstStyle/>
          <a:p>
            <a:r>
              <a:rPr lang="fr-FR" sz="1400" b="1" dirty="0" smtClean="0">
                <a:solidFill>
                  <a:srgbClr val="00294B"/>
                </a:solidFill>
                <a:latin typeface="+mn-lt"/>
              </a:rPr>
              <a:t>Des Résonnances Géantes aux  </a:t>
            </a:r>
            <a:r>
              <a:rPr lang="fr-FR" sz="1400" b="1" dirty="0" err="1">
                <a:solidFill>
                  <a:srgbClr val="00294B"/>
                </a:solidFill>
                <a:latin typeface="+mn-lt"/>
              </a:rPr>
              <a:t>Multiphonons</a:t>
            </a:r>
            <a:endParaRPr lang="fr-FR" sz="1400" b="1" dirty="0">
              <a:solidFill>
                <a:srgbClr val="00294B"/>
              </a:solidFill>
              <a:latin typeface="+mn-lt"/>
            </a:endParaRPr>
          </a:p>
          <a:p>
            <a:r>
              <a:rPr lang="fr-FR" sz="1400" b="1" dirty="0" smtClean="0">
                <a:solidFill>
                  <a:srgbClr val="00294B"/>
                </a:solidFill>
                <a:latin typeface="+mn-lt"/>
              </a:rPr>
              <a:t>                      N.Frascaria </a:t>
            </a:r>
            <a:r>
              <a:rPr lang="fr-FR" sz="1400" b="1" dirty="0">
                <a:solidFill>
                  <a:srgbClr val="00294B"/>
                </a:solidFill>
                <a:latin typeface="+mn-lt"/>
              </a:rPr>
              <a:t>et al </a:t>
            </a:r>
            <a:r>
              <a:rPr lang="fr-FR" sz="1400" b="1" dirty="0" smtClean="0">
                <a:solidFill>
                  <a:srgbClr val="00294B"/>
                </a:solidFill>
                <a:latin typeface="+mn-lt"/>
              </a:rPr>
              <a:t>.</a:t>
            </a:r>
          </a:p>
          <a:p>
            <a:r>
              <a:rPr lang="fr-FR" sz="1400" b="1" dirty="0">
                <a:solidFill>
                  <a:srgbClr val="00294B"/>
                </a:solidFill>
                <a:latin typeface="+mn-lt"/>
              </a:rPr>
              <a:t> </a:t>
            </a:r>
            <a:r>
              <a:rPr lang="fr-FR" sz="1400" b="1" dirty="0" smtClean="0">
                <a:solidFill>
                  <a:srgbClr val="00294B"/>
                </a:solidFill>
                <a:latin typeface="+mn-lt"/>
              </a:rPr>
              <a:t>      CEV-ALICE (1980)                GANIL –SPEG (1991)</a:t>
            </a:r>
            <a:endParaRPr lang="en-US" sz="1400" b="1" dirty="0">
              <a:solidFill>
                <a:srgbClr val="00294B"/>
              </a:solidFill>
              <a:latin typeface="+mn-lt"/>
            </a:endParaRPr>
          </a:p>
        </p:txBody>
      </p:sp>
      <p:sp>
        <p:nvSpPr>
          <p:cNvPr id="4" name="ZoneTexte 3"/>
          <p:cNvSpPr txBox="1"/>
          <p:nvPr/>
        </p:nvSpPr>
        <p:spPr>
          <a:xfrm>
            <a:off x="7402611" y="1092299"/>
            <a:ext cx="2880320" cy="738664"/>
          </a:xfrm>
          <a:prstGeom prst="rect">
            <a:avLst/>
          </a:prstGeom>
          <a:noFill/>
        </p:spPr>
        <p:txBody>
          <a:bodyPr wrap="square" rtlCol="0">
            <a:spAutoFit/>
          </a:bodyPr>
          <a:lstStyle/>
          <a:p>
            <a:r>
              <a:rPr lang="fr-FR" sz="1400" b="1" dirty="0" smtClean="0">
                <a:solidFill>
                  <a:srgbClr val="00294B"/>
                </a:solidFill>
                <a:latin typeface="+mn-lt"/>
              </a:rPr>
              <a:t>Les couches profondes et externes </a:t>
            </a:r>
          </a:p>
          <a:p>
            <a:r>
              <a:rPr lang="fr-FR" sz="1400" b="1" dirty="0" smtClean="0">
                <a:solidFill>
                  <a:srgbClr val="00294B"/>
                </a:solidFill>
                <a:latin typeface="+mn-lt"/>
              </a:rPr>
              <a:t>H. Langevin, S. Gales et al -SC rénové et Tandem MP     1980-1990</a:t>
            </a:r>
            <a:endParaRPr lang="fr-FR" sz="1400" b="1" dirty="0">
              <a:solidFill>
                <a:srgbClr val="00294B"/>
              </a:solidFill>
              <a:latin typeface="+mn-lt"/>
            </a:endParaRPr>
          </a:p>
        </p:txBody>
      </p:sp>
      <p:pic>
        <p:nvPicPr>
          <p:cNvPr id="20" name="Picture 1"/>
          <p:cNvPicPr>
            <a:picLocks noChangeAspect="1"/>
          </p:cNvPicPr>
          <p:nvPr/>
        </p:nvPicPr>
        <p:blipFill>
          <a:blip r:embed="rId7"/>
          <a:stretch>
            <a:fillRect/>
          </a:stretch>
        </p:blipFill>
        <p:spPr>
          <a:xfrm>
            <a:off x="5480062" y="3740312"/>
            <a:ext cx="1621654" cy="1721903"/>
          </a:xfrm>
          <a:prstGeom prst="rect">
            <a:avLst/>
          </a:prstGeom>
          <a:ln>
            <a:solidFill>
              <a:srgbClr val="0000FF"/>
            </a:solidFill>
          </a:ln>
        </p:spPr>
      </p:pic>
    </p:spTree>
    <p:extLst>
      <p:ext uri="{BB962C8B-B14F-4D97-AF65-F5344CB8AC3E}">
        <p14:creationId xmlns:p14="http://schemas.microsoft.com/office/powerpoint/2010/main" val="16031700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848" y="644048"/>
            <a:ext cx="7997952" cy="4998720"/>
          </a:xfrm>
          <a:prstGeom prst="rect">
            <a:avLst/>
          </a:prstGeom>
        </p:spPr>
      </p:pic>
      <p:pic>
        <p:nvPicPr>
          <p:cNvPr id="86020" name="Picture 4" descr="img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6512" y="3493584"/>
            <a:ext cx="2666144" cy="2140844"/>
          </a:xfrm>
          <a:prstGeom prst="rect">
            <a:avLst/>
          </a:prstGeom>
          <a:noFill/>
          <a:ln w="28575">
            <a:solidFill>
              <a:srgbClr val="FF6700"/>
            </a:solidFill>
            <a:miter lim="800000"/>
            <a:headEnd/>
            <a:tailEnd/>
          </a:ln>
          <a:extLst>
            <a:ext uri="{909E8E84-426E-40DD-AFC4-6F175D3DCCD1}">
              <a14:hiddenFill xmlns:a14="http://schemas.microsoft.com/office/drawing/2010/main">
                <a:solidFill>
                  <a:srgbClr val="FFFFFF"/>
                </a:solidFill>
              </a14:hiddenFill>
            </a:ext>
          </a:extLst>
        </p:spPr>
      </p:pic>
      <p:sp>
        <p:nvSpPr>
          <p:cNvPr id="22532" name="Text Box 5"/>
          <p:cNvSpPr txBox="1">
            <a:spLocks noChangeArrowheads="1"/>
          </p:cNvSpPr>
          <p:nvPr/>
        </p:nvSpPr>
        <p:spPr bwMode="auto">
          <a:xfrm>
            <a:off x="1267849" y="166994"/>
            <a:ext cx="7997952" cy="967978"/>
          </a:xfrm>
          <a:prstGeom prst="round2SameRect">
            <a:avLst/>
          </a:prstGeom>
          <a:solidFill>
            <a:schemeClr val="bg1"/>
          </a:solidFill>
          <a:ln w="19050">
            <a:solidFill>
              <a:srgbClr val="FF6700"/>
            </a:solidFill>
          </a:ln>
          <a:effectLs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fr-FR" altLang="en-US" sz="1800" b="1" dirty="0">
                <a:solidFill>
                  <a:srgbClr val="FF6700"/>
                </a:solidFill>
                <a:effectLst>
                  <a:outerShdw blurRad="38100" dist="38100" dir="2700000" algn="tl">
                    <a:srgbClr val="000000">
                      <a:alpha val="43137"/>
                    </a:srgbClr>
                  </a:outerShdw>
                </a:effectLst>
                <a:latin typeface="+mn-lt"/>
              </a:rPr>
              <a:t>           IPNO hosts the International </a:t>
            </a:r>
            <a:r>
              <a:rPr lang="fr-FR" altLang="en-US" sz="1800" b="1" dirty="0" smtClean="0">
                <a:solidFill>
                  <a:srgbClr val="FF6700"/>
                </a:solidFill>
                <a:effectLst>
                  <a:outerShdw blurRad="38100" dist="38100" dir="2700000" algn="tl">
                    <a:srgbClr val="000000">
                      <a:alpha val="43137"/>
                    </a:srgbClr>
                  </a:outerShdw>
                </a:effectLst>
                <a:latin typeface="+mn-lt"/>
              </a:rPr>
              <a:t>Conférence </a:t>
            </a:r>
            <a:r>
              <a:rPr lang="fr-FR" altLang="en-US" sz="1800" b="1" dirty="0">
                <a:solidFill>
                  <a:srgbClr val="FF6700"/>
                </a:solidFill>
                <a:effectLst>
                  <a:outerShdw blurRad="38100" dist="38100" dir="2700000" algn="tl">
                    <a:srgbClr val="000000">
                      <a:alpha val="43137"/>
                    </a:srgbClr>
                  </a:outerShdw>
                </a:effectLst>
                <a:latin typeface="+mn-lt"/>
              </a:rPr>
              <a:t>on:</a:t>
            </a:r>
          </a:p>
          <a:p>
            <a:pPr algn="ctr" eaLnBrk="1" hangingPunct="1"/>
            <a:r>
              <a:rPr lang="fr-FR" altLang="en-US" sz="1800" b="1" dirty="0">
                <a:solidFill>
                  <a:srgbClr val="FF6700"/>
                </a:solidFill>
                <a:effectLst>
                  <a:outerShdw blurRad="38100" dist="38100" dir="2700000" algn="tl">
                    <a:srgbClr val="000000">
                      <a:alpha val="43137"/>
                    </a:srgbClr>
                  </a:outerShdw>
                </a:effectLst>
                <a:latin typeface="+mn-lt"/>
              </a:rPr>
              <a:t> « </a:t>
            </a:r>
            <a:r>
              <a:rPr lang="fr-FR" altLang="en-US" sz="1800" b="1" dirty="0" err="1">
                <a:solidFill>
                  <a:srgbClr val="FF6700"/>
                </a:solidFill>
                <a:effectLst>
                  <a:outerShdw blurRad="38100" dist="38100" dir="2700000" algn="tl">
                    <a:srgbClr val="000000">
                      <a:alpha val="43137"/>
                    </a:srgbClr>
                  </a:outerShdw>
                </a:effectLst>
                <a:latin typeface="+mn-lt"/>
              </a:rPr>
              <a:t>Highly</a:t>
            </a:r>
            <a:r>
              <a:rPr lang="fr-FR" altLang="en-US" sz="1800" b="1" dirty="0">
                <a:solidFill>
                  <a:srgbClr val="FF6700"/>
                </a:solidFill>
                <a:effectLst>
                  <a:outerShdw blurRad="38100" dist="38100" dir="2700000" algn="tl">
                    <a:srgbClr val="000000">
                      <a:alpha val="43137"/>
                    </a:srgbClr>
                  </a:outerShdw>
                </a:effectLst>
                <a:latin typeface="+mn-lt"/>
              </a:rPr>
              <a:t> </a:t>
            </a:r>
            <a:r>
              <a:rPr lang="fr-FR" altLang="en-US" sz="1800" b="1" dirty="0" err="1">
                <a:solidFill>
                  <a:srgbClr val="FF6700"/>
                </a:solidFill>
                <a:effectLst>
                  <a:outerShdw blurRad="38100" dist="38100" dir="2700000" algn="tl">
                    <a:srgbClr val="000000">
                      <a:alpha val="43137"/>
                    </a:srgbClr>
                  </a:outerShdw>
                </a:effectLst>
                <a:latin typeface="+mn-lt"/>
              </a:rPr>
              <a:t>Excited</a:t>
            </a:r>
            <a:r>
              <a:rPr lang="fr-FR" altLang="en-US" sz="1800" b="1" dirty="0">
                <a:solidFill>
                  <a:srgbClr val="FF6700"/>
                </a:solidFill>
                <a:effectLst>
                  <a:outerShdw blurRad="38100" dist="38100" dir="2700000" algn="tl">
                    <a:srgbClr val="000000">
                      <a:alpha val="43137"/>
                    </a:srgbClr>
                  </a:outerShdw>
                </a:effectLst>
                <a:latin typeface="+mn-lt"/>
              </a:rPr>
              <a:t> States And </a:t>
            </a:r>
            <a:r>
              <a:rPr lang="fr-FR" altLang="en-US" sz="1800" b="1" dirty="0" err="1">
                <a:solidFill>
                  <a:srgbClr val="FF6700"/>
                </a:solidFill>
                <a:effectLst>
                  <a:outerShdw blurRad="38100" dist="38100" dir="2700000" algn="tl">
                    <a:srgbClr val="000000">
                      <a:alpha val="43137"/>
                    </a:srgbClr>
                  </a:outerShdw>
                </a:effectLst>
                <a:latin typeface="+mn-lt"/>
              </a:rPr>
              <a:t>Nuclear</a:t>
            </a:r>
            <a:r>
              <a:rPr lang="fr-FR" altLang="en-US" sz="1800" b="1" dirty="0">
                <a:solidFill>
                  <a:srgbClr val="FF6700"/>
                </a:solidFill>
                <a:effectLst>
                  <a:outerShdw blurRad="38100" dist="38100" dir="2700000" algn="tl">
                    <a:srgbClr val="000000">
                      <a:alpha val="43137"/>
                    </a:srgbClr>
                  </a:outerShdw>
                </a:effectLst>
                <a:latin typeface="+mn-lt"/>
              </a:rPr>
              <a:t> Structure » at ORSAY 1983</a:t>
            </a:r>
          </a:p>
          <a:p>
            <a:pPr algn="ctr" eaLnBrk="1" hangingPunct="1"/>
            <a:r>
              <a:rPr lang="fr-FR" altLang="en-US" sz="1800" b="1" dirty="0">
                <a:solidFill>
                  <a:srgbClr val="FF6700"/>
                </a:solidFill>
                <a:effectLst>
                  <a:outerShdw blurRad="38100" dist="38100" dir="2700000" algn="tl">
                    <a:srgbClr val="000000">
                      <a:alpha val="43137"/>
                    </a:srgbClr>
                  </a:outerShdw>
                </a:effectLst>
                <a:latin typeface="+mn-lt"/>
              </a:rPr>
              <a:t>                      HESANS 83        </a:t>
            </a:r>
            <a:r>
              <a:rPr lang="fr-FR" altLang="en-US" sz="1800" b="1" dirty="0" err="1">
                <a:solidFill>
                  <a:srgbClr val="FF6700"/>
                </a:solidFill>
                <a:effectLst>
                  <a:outerShdw blurRad="38100" dist="38100" dir="2700000" algn="tl">
                    <a:srgbClr val="000000">
                      <a:alpha val="43137"/>
                    </a:srgbClr>
                  </a:outerShdw>
                </a:effectLst>
                <a:latin typeface="+mn-lt"/>
              </a:rPr>
              <a:t>Chairperson</a:t>
            </a:r>
            <a:r>
              <a:rPr lang="fr-FR" altLang="en-US" sz="1800" b="1" dirty="0">
                <a:solidFill>
                  <a:srgbClr val="FF6700"/>
                </a:solidFill>
                <a:effectLst>
                  <a:outerShdw blurRad="38100" dist="38100" dir="2700000" algn="tl">
                    <a:srgbClr val="000000">
                      <a:alpha val="43137"/>
                    </a:srgbClr>
                  </a:outerShdw>
                </a:effectLst>
                <a:latin typeface="+mn-lt"/>
              </a:rPr>
              <a:t> </a:t>
            </a:r>
            <a:r>
              <a:rPr lang="fr-FR" altLang="en-US" sz="1800" b="1" dirty="0" err="1">
                <a:solidFill>
                  <a:srgbClr val="FF6700"/>
                </a:solidFill>
                <a:effectLst>
                  <a:outerShdw blurRad="38100" dist="38100" dir="2700000" algn="tl">
                    <a:srgbClr val="000000">
                      <a:alpha val="43137"/>
                    </a:srgbClr>
                  </a:outerShdw>
                </a:effectLst>
                <a:latin typeface="+mn-lt"/>
              </a:rPr>
              <a:t>N.Marty</a:t>
            </a:r>
            <a:endParaRPr lang="fr-FR" altLang="en-US" sz="1800" b="1" dirty="0">
              <a:solidFill>
                <a:srgbClr val="FF6700"/>
              </a:solidFill>
              <a:effectLst>
                <a:outerShdw blurRad="38100" dist="38100" dir="2700000" algn="tl">
                  <a:srgbClr val="000000">
                    <a:alpha val="43137"/>
                  </a:srgbClr>
                </a:outerShdw>
              </a:effectLst>
              <a:latin typeface="+mn-lt"/>
            </a:endParaRPr>
          </a:p>
        </p:txBody>
      </p:sp>
      <p:sp>
        <p:nvSpPr>
          <p:cNvPr id="86022" name="Text Box 6"/>
          <p:cNvSpPr txBox="1">
            <a:spLocks noChangeArrowheads="1"/>
          </p:cNvSpPr>
          <p:nvPr/>
        </p:nvSpPr>
        <p:spPr bwMode="auto">
          <a:xfrm>
            <a:off x="7906667" y="3393080"/>
            <a:ext cx="2718266" cy="381881"/>
          </a:xfrm>
          <a:prstGeom prst="round2SameRect">
            <a:avLst>
              <a:gd name="adj1" fmla="val 22048"/>
              <a:gd name="adj2" fmla="val 0"/>
            </a:avLst>
          </a:prstGeom>
          <a:solidFill>
            <a:srgbClr val="FF6700"/>
          </a:solidFill>
          <a:ln>
            <a:noFill/>
          </a:ln>
          <a:effectLs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fr-FR" altLang="en-US" sz="1767" dirty="0">
                <a:solidFill>
                  <a:schemeClr val="bg1"/>
                </a:solidFill>
              </a:rPr>
              <a:t>Comité d’organisation</a:t>
            </a:r>
          </a:p>
        </p:txBody>
      </p:sp>
      <p:sp>
        <p:nvSpPr>
          <p:cNvPr id="5" name="Espace réservé de la date 4"/>
          <p:cNvSpPr>
            <a:spLocks noGrp="1"/>
          </p:cNvSpPr>
          <p:nvPr>
            <p:ph type="dt" sz="half" idx="10"/>
          </p:nvPr>
        </p:nvSpPr>
        <p:spPr/>
        <p:txBody>
          <a:bodyPr/>
          <a:lstStyle/>
          <a:p>
            <a:r>
              <a:rPr lang="fr-FR" smtClean="0"/>
              <a:t>28/09/2021</a:t>
            </a:r>
            <a:endParaRPr lang="fr-FR" dirty="0"/>
          </a:p>
        </p:txBody>
      </p:sp>
      <p:sp>
        <p:nvSpPr>
          <p:cNvPr id="6" name="Espace réservé du pied de page 5"/>
          <p:cNvSpPr>
            <a:spLocks noGrp="1"/>
          </p:cNvSpPr>
          <p:nvPr>
            <p:ph type="ftr" sz="quarter" idx="11"/>
          </p:nvPr>
        </p:nvSpPr>
        <p:spPr/>
        <p:txBody>
          <a:bodyPr/>
          <a:lstStyle/>
          <a:p>
            <a:r>
              <a:rPr lang="fr-FR" smtClean="0"/>
              <a:t>50 ans de l'IN2P3 à IJCLab - Sydney Gales</a:t>
            </a:r>
            <a:endParaRPr lang="fr-FR" dirty="0"/>
          </a:p>
        </p:txBody>
      </p:sp>
      <p:sp>
        <p:nvSpPr>
          <p:cNvPr id="7" name="Espace réservé du numéro de diapositive 6"/>
          <p:cNvSpPr>
            <a:spLocks noGrp="1"/>
          </p:cNvSpPr>
          <p:nvPr>
            <p:ph type="sldNum" sz="quarter" idx="12"/>
          </p:nvPr>
        </p:nvSpPr>
        <p:spPr/>
        <p:txBody>
          <a:bodyPr/>
          <a:lstStyle/>
          <a:p>
            <a:fld id="{77E71596-5F9D-49C5-9701-16B3CA54319D}" type="slidenum">
              <a:rPr lang="fr-FR" smtClean="0"/>
              <a:pPr/>
              <a:t>26</a:t>
            </a:fld>
            <a:endParaRPr lang="fr-FR" dirty="0"/>
          </a:p>
        </p:txBody>
      </p:sp>
    </p:spTree>
    <p:extLst>
      <p:ext uri="{BB962C8B-B14F-4D97-AF65-F5344CB8AC3E}">
        <p14:creationId xmlns:p14="http://schemas.microsoft.com/office/powerpoint/2010/main" val="4215204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0"/>
                                        </p:tgtEl>
                                        <p:attrNameLst>
                                          <p:attrName>style.visibility</p:attrName>
                                        </p:attrNameLst>
                                      </p:cBhvr>
                                      <p:to>
                                        <p:strVal val="visible"/>
                                      </p:to>
                                    </p:set>
                                    <p:anim calcmode="lin" valueType="num">
                                      <p:cBhvr additive="base">
                                        <p:cTn id="7" dur="1000" fill="hold"/>
                                        <p:tgtEl>
                                          <p:spTgt spid="86020"/>
                                        </p:tgtEl>
                                        <p:attrNameLst>
                                          <p:attrName>ppt_x</p:attrName>
                                        </p:attrNameLst>
                                      </p:cBhvr>
                                      <p:tavLst>
                                        <p:tav tm="0">
                                          <p:val>
                                            <p:strVal val="#ppt_x"/>
                                          </p:val>
                                        </p:tav>
                                        <p:tav tm="100000">
                                          <p:val>
                                            <p:strVal val="#ppt_x"/>
                                          </p:val>
                                        </p:tav>
                                      </p:tavLst>
                                    </p:anim>
                                    <p:anim calcmode="lin" valueType="num">
                                      <p:cBhvr additive="base">
                                        <p:cTn id="8" dur="1000" fill="hold"/>
                                        <p:tgtEl>
                                          <p:spTgt spid="860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6022"/>
                                        </p:tgtEl>
                                        <p:attrNameLst>
                                          <p:attrName>style.visibility</p:attrName>
                                        </p:attrNameLst>
                                      </p:cBhvr>
                                      <p:to>
                                        <p:strVal val="visible"/>
                                      </p:to>
                                    </p:set>
                                    <p:anim calcmode="lin" valueType="num">
                                      <p:cBhvr additive="base">
                                        <p:cTn id="11" dur="1000" fill="hold"/>
                                        <p:tgtEl>
                                          <p:spTgt spid="86022"/>
                                        </p:tgtEl>
                                        <p:attrNameLst>
                                          <p:attrName>ppt_x</p:attrName>
                                        </p:attrNameLst>
                                      </p:cBhvr>
                                      <p:tavLst>
                                        <p:tav tm="0">
                                          <p:val>
                                            <p:strVal val="#ppt_x"/>
                                          </p:val>
                                        </p:tav>
                                        <p:tav tm="100000">
                                          <p:val>
                                            <p:strVal val="#ppt_x"/>
                                          </p:val>
                                        </p:tav>
                                      </p:tavLst>
                                    </p:anim>
                                    <p:anim calcmode="lin" valueType="num">
                                      <p:cBhvr additive="base">
                                        <p:cTn id="12" dur="1000" fill="hold"/>
                                        <p:tgtEl>
                                          <p:spTgt spid="860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2074019" y="149425"/>
            <a:ext cx="6624736" cy="432048"/>
          </a:xfrm>
        </p:spPr>
        <p:txBody>
          <a:bodyPr>
            <a:noAutofit/>
          </a:bodyPr>
          <a:lstStyle/>
          <a:p>
            <a:r>
              <a:rPr lang="fr-FR" sz="2400" dirty="0" smtClean="0">
                <a:solidFill>
                  <a:srgbClr val="FF6700"/>
                </a:solidFill>
                <a:effectLst>
                  <a:outerShdw blurRad="38100" dist="38100" dir="2700000" algn="tl">
                    <a:srgbClr val="000000">
                      <a:alpha val="43137"/>
                    </a:srgbClr>
                  </a:outerShdw>
                </a:effectLst>
                <a:latin typeface="+mn-lt"/>
              </a:rPr>
              <a:t>L’Empereur d’Orsay 15 MV et de beaux résultats</a:t>
            </a:r>
            <a:endParaRPr lang="fr-FR" sz="2400" dirty="0">
              <a:solidFill>
                <a:srgbClr val="FF6700"/>
              </a:solidFill>
              <a:effectLst>
                <a:outerShdw blurRad="38100" dist="38100" dir="2700000" algn="tl">
                  <a:srgbClr val="000000">
                    <a:alpha val="43137"/>
                  </a:srgbClr>
                </a:outerShdw>
              </a:effectLst>
              <a:latin typeface="+mn-lt"/>
            </a:endParaRPr>
          </a:p>
        </p:txBody>
      </p:sp>
      <p:sp>
        <p:nvSpPr>
          <p:cNvPr id="4" name="Espace réservé de la date 3"/>
          <p:cNvSpPr>
            <a:spLocks noGrp="1"/>
          </p:cNvSpPr>
          <p:nvPr>
            <p:ph type="dt" sz="half" idx="10"/>
          </p:nvPr>
        </p:nvSpPr>
        <p:spPr/>
        <p:txBody>
          <a:bodyPr/>
          <a:lstStyle/>
          <a:p>
            <a:r>
              <a:rPr lang="fr-FR" smtClean="0"/>
              <a:t>28/09/2021</a:t>
            </a:r>
            <a:endParaRPr lang="fr-FR" dirty="0"/>
          </a:p>
        </p:txBody>
      </p:sp>
      <p:sp>
        <p:nvSpPr>
          <p:cNvPr id="19" name="Espace réservé du pied de page 18"/>
          <p:cNvSpPr>
            <a:spLocks noGrp="1"/>
          </p:cNvSpPr>
          <p:nvPr>
            <p:ph type="ftr" sz="quarter" idx="11"/>
          </p:nvPr>
        </p:nvSpPr>
        <p:spPr/>
        <p:txBody>
          <a:bodyPr/>
          <a:lstStyle/>
          <a:p>
            <a:r>
              <a:rPr lang="fr-FR" smtClean="0"/>
              <a:t>50 ans de l'IN2P3 à IJCLab - Sydney Gales</a:t>
            </a:r>
            <a:endParaRPr lang="fr-FR" dirty="0"/>
          </a:p>
        </p:txBody>
      </p:sp>
      <p:sp>
        <p:nvSpPr>
          <p:cNvPr id="20" name="Espace réservé du numéro de diapositive 19"/>
          <p:cNvSpPr>
            <a:spLocks noGrp="1"/>
          </p:cNvSpPr>
          <p:nvPr>
            <p:ph type="sldNum" sz="quarter" idx="12"/>
          </p:nvPr>
        </p:nvSpPr>
        <p:spPr/>
        <p:txBody>
          <a:bodyPr/>
          <a:lstStyle/>
          <a:p>
            <a:fld id="{77E71596-5F9D-49C5-9701-16B3CA54319D}" type="slidenum">
              <a:rPr lang="fr-FR" smtClean="0"/>
              <a:pPr/>
              <a:t>27</a:t>
            </a:fld>
            <a:endParaRPr lang="fr-FR" dirty="0"/>
          </a:p>
        </p:txBody>
      </p:sp>
      <p:pic>
        <p:nvPicPr>
          <p:cNvPr id="11" name="Picture 14" descr="Vue_tandem_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627" y="1675527"/>
            <a:ext cx="3271404" cy="21820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2" name="Picture 19" descr="MLang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738" y="3998565"/>
            <a:ext cx="1168146" cy="1307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 name="Picture 6" descr="Vergne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2574" y="3996678"/>
            <a:ext cx="1105510" cy="1309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4" name="Picture 5" descr="Deno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40" y="3997234"/>
            <a:ext cx="1180429" cy="1352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ChangeArrowheads="1"/>
          </p:cNvSpPr>
          <p:nvPr/>
        </p:nvSpPr>
        <p:spPr bwMode="auto">
          <a:xfrm>
            <a:off x="7540876" y="1576375"/>
            <a:ext cx="29523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914400" algn="l"/>
                <a:tab pos="1168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pPr>
            <a:r>
              <a:rPr kumimoji="0" lang="en-GB" altLang="ja-JP" sz="1200" b="1" i="0" u="none" strike="noStrike" cap="none" normalizeH="0" baseline="0" dirty="0" smtClean="0">
                <a:ln>
                  <a:noFill/>
                </a:ln>
                <a:solidFill>
                  <a:schemeClr val="tx1"/>
                </a:solidFill>
                <a:effectLst/>
                <a:latin typeface="+mn-lt"/>
                <a:ea typeface="Times New Roman" panose="02020603050405020304" pitchFamily="18" charset="0"/>
                <a:cs typeface="Times New Roman" panose="02020603050405020304" pitchFamily="18" charset="0"/>
              </a:rPr>
              <a:t>Exotic nuclear decay of 223Ra by emission of 14C nuclei.</a:t>
            </a:r>
            <a:endParaRPr kumimoji="0" lang="en-GB" altLang="ja-JP" sz="1200" b="0" i="0" u="none" strike="noStrike" cap="none" normalizeH="0" baseline="0" dirty="0" smtClean="0">
              <a:ln>
                <a:noFill/>
              </a:ln>
              <a:solidFill>
                <a:schemeClr val="tx1"/>
              </a:solidFill>
              <a:effectLst/>
              <a:latin typeface="+mn-lt"/>
              <a:cs typeface="Times New Roman" panose="02020603050405020304" pitchFamily="18" charset="0"/>
            </a:endParaRPr>
          </a:p>
        </p:txBody>
      </p:sp>
      <p:pic>
        <p:nvPicPr>
          <p:cNvPr id="17" name="Picture 6" descr="Radioactivité-Naturel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9370" y="2123466"/>
            <a:ext cx="2357346" cy="349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7325400" y="654873"/>
            <a:ext cx="3353366" cy="886778"/>
          </a:xfrm>
          <a:prstGeom prst="roundRect">
            <a:avLst>
              <a:gd name="adj" fmla="val 6299"/>
            </a:avLst>
          </a:prstGeom>
          <a:solidFill>
            <a:srgbClr val="FF6700"/>
          </a:solidFill>
          <a:ln>
            <a:noFill/>
          </a:ln>
          <a:effectLs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fr-FR" altLang="en-US" sz="1000" b="1" dirty="0">
                <a:solidFill>
                  <a:schemeClr val="bg1"/>
                </a:solidFill>
              </a:rPr>
              <a:t>SOLENO Une superbe confirmation </a:t>
            </a:r>
            <a:r>
              <a:rPr lang="fr-FR" altLang="en-US" sz="1000" b="1">
                <a:solidFill>
                  <a:schemeClr val="bg1"/>
                </a:solidFill>
              </a:rPr>
              <a:t>en </a:t>
            </a:r>
            <a:r>
              <a:rPr lang="fr-FR" altLang="en-US" sz="1000" b="1" smtClean="0">
                <a:solidFill>
                  <a:schemeClr val="bg1"/>
                </a:solidFill>
              </a:rPr>
              <a:t>4 jours de l’émission </a:t>
            </a:r>
            <a:r>
              <a:rPr lang="fr-FR" altLang="en-US" sz="1000" b="1" dirty="0">
                <a:solidFill>
                  <a:schemeClr val="bg1"/>
                </a:solidFill>
              </a:rPr>
              <a:t>de cluster de </a:t>
            </a:r>
            <a:r>
              <a:rPr lang="fr-FR" altLang="en-US" sz="1000" b="1" baseline="30000" dirty="0">
                <a:solidFill>
                  <a:schemeClr val="bg1"/>
                </a:solidFill>
              </a:rPr>
              <a:t>14</a:t>
            </a:r>
            <a:r>
              <a:rPr lang="fr-FR" altLang="en-US" sz="1000" b="1" dirty="0">
                <a:solidFill>
                  <a:schemeClr val="bg1"/>
                </a:solidFill>
              </a:rPr>
              <a:t>C par le </a:t>
            </a:r>
            <a:r>
              <a:rPr lang="fr-FR" altLang="en-US" sz="1000" b="1" baseline="30000" smtClean="0">
                <a:solidFill>
                  <a:schemeClr val="bg1"/>
                </a:solidFill>
              </a:rPr>
              <a:t>227</a:t>
            </a:r>
            <a:r>
              <a:rPr lang="fr-FR" altLang="en-US" sz="1000" b="1" smtClean="0">
                <a:solidFill>
                  <a:schemeClr val="bg1"/>
                </a:solidFill>
              </a:rPr>
              <a:t>Ra découverte </a:t>
            </a:r>
            <a:r>
              <a:rPr lang="fr-FR" altLang="en-US" sz="1000" b="1" dirty="0">
                <a:solidFill>
                  <a:schemeClr val="bg1"/>
                </a:solidFill>
              </a:rPr>
              <a:t>par Roses et Jones </a:t>
            </a:r>
            <a:r>
              <a:rPr lang="fr-FR" altLang="en-US" sz="1000" b="1" dirty="0" err="1">
                <a:solidFill>
                  <a:schemeClr val="bg1"/>
                </a:solidFill>
              </a:rPr>
              <a:t>apres</a:t>
            </a:r>
            <a:r>
              <a:rPr lang="fr-FR" altLang="en-US" sz="1000" b="1" dirty="0">
                <a:solidFill>
                  <a:schemeClr val="bg1"/>
                </a:solidFill>
              </a:rPr>
              <a:t> 500 </a:t>
            </a:r>
            <a:r>
              <a:rPr lang="fr-FR" altLang="en-US" sz="1000" b="1" smtClean="0">
                <a:solidFill>
                  <a:schemeClr val="bg1"/>
                </a:solidFill>
              </a:rPr>
              <a:t>jours d’accumulation</a:t>
            </a:r>
            <a:endParaRPr lang="fr-FR" altLang="en-US" sz="1000" b="1" dirty="0" smtClean="0">
              <a:solidFill>
                <a:schemeClr val="bg1"/>
              </a:solidFill>
            </a:endParaRPr>
          </a:p>
          <a:p>
            <a:pPr eaLnBrk="1" hangingPunct="1">
              <a:spcBef>
                <a:spcPct val="0"/>
              </a:spcBef>
              <a:buClrTx/>
              <a:buSzTx/>
              <a:buFontTx/>
              <a:buNone/>
            </a:pPr>
            <a:r>
              <a:rPr lang="fr-FR" altLang="en-US" sz="1000" i="1" dirty="0" err="1" smtClean="0">
                <a:solidFill>
                  <a:schemeClr val="bg1"/>
                </a:solidFill>
              </a:rPr>
              <a:t>Hourani,Hussonois,Vergnes,SG</a:t>
            </a:r>
            <a:r>
              <a:rPr lang="fr-FR" altLang="en-US" sz="1000" i="1" dirty="0" smtClean="0">
                <a:solidFill>
                  <a:schemeClr val="bg1"/>
                </a:solidFill>
              </a:rPr>
              <a:t>-PRL 1984 </a:t>
            </a:r>
            <a:endParaRPr lang="fr-FR" altLang="en-US" sz="1000" i="1" dirty="0">
              <a:solidFill>
                <a:schemeClr val="bg1"/>
              </a:solidFill>
            </a:endParaRPr>
          </a:p>
        </p:txBody>
      </p:sp>
      <p:grpSp>
        <p:nvGrpSpPr>
          <p:cNvPr id="8" name="Group 15"/>
          <p:cNvGrpSpPr>
            <a:grpSpLocks noChangeAspect="1"/>
          </p:cNvGrpSpPr>
          <p:nvPr/>
        </p:nvGrpSpPr>
        <p:grpSpPr>
          <a:xfrm>
            <a:off x="9348717" y="1846348"/>
            <a:ext cx="1207868" cy="876454"/>
            <a:chOff x="718595" y="2141538"/>
            <a:chExt cx="3777205" cy="3268662"/>
          </a:xfrm>
        </p:grpSpPr>
        <p:pic>
          <p:nvPicPr>
            <p:cNvPr id="9" name="Picture 4" descr="fig1.GIF                                                       0000E2C2Macintosh HD                   B3585E45:"/>
            <p:cNvPicPr>
              <a:picLocks noChangeAspect="1" noChangeArrowheads="1"/>
            </p:cNvPicPr>
            <p:nvPr/>
          </p:nvPicPr>
          <p:blipFill>
            <a:blip r:embed="rId8" cstate="print">
              <a:extLst>
                <a:ext uri="{28A0092B-C50C-407E-A947-70E740481C1C}">
                  <a14:useLocalDpi xmlns:a14="http://schemas.microsoft.com/office/drawing/2010/main" val="0"/>
                </a:ext>
              </a:extLst>
            </a:blip>
            <a:srcRect l="10527" t="10811" r="2632" b="16216"/>
            <a:stretch>
              <a:fillRect/>
            </a:stretch>
          </p:blipFill>
          <p:spPr bwMode="auto">
            <a:xfrm>
              <a:off x="718595" y="2141538"/>
              <a:ext cx="2514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Fig2.GIF                                                       0000E2C2Macintosh HD                   B3585E45:"/>
            <p:cNvPicPr>
              <a:picLocks noChangeAspect="1" noChangeArrowheads="1"/>
            </p:cNvPicPr>
            <p:nvPr/>
          </p:nvPicPr>
          <p:blipFill>
            <a:blip r:embed="rId9" cstate="print">
              <a:extLst>
                <a:ext uri="{28A0092B-C50C-407E-A947-70E740481C1C}">
                  <a14:useLocalDpi xmlns:a14="http://schemas.microsoft.com/office/drawing/2010/main" val="0"/>
                </a:ext>
              </a:extLst>
            </a:blip>
            <a:srcRect l="19048" t="21053" r="16667" b="21053"/>
            <a:stretch>
              <a:fillRect/>
            </a:stretch>
          </p:blipFill>
          <p:spPr bwMode="auto">
            <a:xfrm>
              <a:off x="2438400" y="3733800"/>
              <a:ext cx="2057400" cy="16764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5724" dir="2700000" algn="ctr" rotWithShape="0">
                      <a:srgbClr val="97F9AE"/>
                    </a:outerShdw>
                  </a:effectLst>
                </a14:hiddenEffects>
              </a:ext>
            </a:extLst>
          </p:spPr>
        </p:pic>
        <p:sp>
          <p:nvSpPr>
            <p:cNvPr id="15" name="Line 8"/>
            <p:cNvSpPr>
              <a:spLocks noChangeShapeType="1"/>
            </p:cNvSpPr>
            <p:nvPr/>
          </p:nvSpPr>
          <p:spPr bwMode="auto">
            <a:xfrm flipH="1" flipV="1">
              <a:off x="2267744" y="3276600"/>
              <a:ext cx="864096" cy="11605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e 4"/>
          <p:cNvGrpSpPr/>
          <p:nvPr/>
        </p:nvGrpSpPr>
        <p:grpSpPr>
          <a:xfrm>
            <a:off x="3722661" y="1644813"/>
            <a:ext cx="3809384" cy="2956316"/>
            <a:chOff x="3675712" y="679659"/>
            <a:chExt cx="3989144" cy="3095821"/>
          </a:xfrm>
        </p:grpSpPr>
        <p:pic>
          <p:nvPicPr>
            <p:cNvPr id="16" name="Picture 6" descr="2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5712" y="809250"/>
              <a:ext cx="3989144" cy="296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481705" y="679659"/>
              <a:ext cx="2466829" cy="307777"/>
            </a:xfrm>
            <a:prstGeom prst="rect">
              <a:avLst/>
            </a:prstGeom>
            <a:noFill/>
          </p:spPr>
          <p:txBody>
            <a:bodyPr wrap="none" rtlCol="0">
              <a:spAutoFit/>
            </a:bodyPr>
            <a:lstStyle/>
            <a:p>
              <a:r>
                <a:rPr lang="fr-FR" sz="1400" b="1" dirty="0" smtClean="0">
                  <a:solidFill>
                    <a:srgbClr val="FF6700"/>
                  </a:solidFill>
                  <a:latin typeface="+mn-lt"/>
                </a:rPr>
                <a:t>Faisceau de </a:t>
              </a:r>
              <a:r>
                <a:rPr lang="fr-FR" sz="1400" b="1" baseline="30000" dirty="0" smtClean="0">
                  <a:solidFill>
                    <a:srgbClr val="FF6700"/>
                  </a:solidFill>
                  <a:latin typeface="+mn-lt"/>
                </a:rPr>
                <a:t>14</a:t>
              </a:r>
              <a:r>
                <a:rPr lang="fr-FR" sz="1400" b="1" dirty="0" smtClean="0">
                  <a:solidFill>
                    <a:srgbClr val="FF6700"/>
                  </a:solidFill>
                  <a:latin typeface="+mn-lt"/>
                </a:rPr>
                <a:t>C du MP d’Orsay </a:t>
              </a:r>
              <a:endParaRPr lang="fr-FR" sz="1400" b="1" dirty="0">
                <a:solidFill>
                  <a:srgbClr val="FF6700"/>
                </a:solidFill>
                <a:latin typeface="+mn-lt"/>
              </a:endParaRPr>
            </a:p>
          </p:txBody>
        </p:sp>
      </p:grpSp>
      <p:pic>
        <p:nvPicPr>
          <p:cNvPr id="21" name="Image 20"/>
          <p:cNvPicPr>
            <a:picLocks noChangeAspect="1"/>
          </p:cNvPicPr>
          <p:nvPr/>
        </p:nvPicPr>
        <p:blipFill>
          <a:blip r:embed="rId11"/>
          <a:stretch>
            <a:fillRect/>
          </a:stretch>
        </p:blipFill>
        <p:spPr>
          <a:xfrm>
            <a:off x="3688669" y="862109"/>
            <a:ext cx="3557107" cy="663410"/>
          </a:xfrm>
          <a:prstGeom prst="rect">
            <a:avLst/>
          </a:prstGeom>
        </p:spPr>
      </p:pic>
      <p:sp>
        <p:nvSpPr>
          <p:cNvPr id="22" name="Rectangle 21"/>
          <p:cNvSpPr/>
          <p:nvPr/>
        </p:nvSpPr>
        <p:spPr>
          <a:xfrm>
            <a:off x="-25168" y="813816"/>
            <a:ext cx="3634213" cy="830997"/>
          </a:xfrm>
          <a:prstGeom prst="rect">
            <a:avLst/>
          </a:prstGeom>
        </p:spPr>
        <p:txBody>
          <a:bodyPr wrap="square">
            <a:spAutoFit/>
          </a:bodyPr>
          <a:lstStyle/>
          <a:p>
            <a:r>
              <a:rPr lang="fr-FR" sz="1600" b="1" smtClean="0">
                <a:solidFill>
                  <a:srgbClr val="FF6700"/>
                </a:solidFill>
                <a:latin typeface="+mn-lt"/>
              </a:rPr>
              <a:t>1971-2021:  </a:t>
            </a:r>
            <a:r>
              <a:rPr lang="fr-FR" sz="1600" b="1" dirty="0" smtClean="0">
                <a:solidFill>
                  <a:srgbClr val="00294B"/>
                </a:solidFill>
                <a:latin typeface="+mn-lt"/>
              </a:rPr>
              <a:t>MP Orsay @IJCLab –Bat 109</a:t>
            </a:r>
          </a:p>
          <a:p>
            <a:r>
              <a:rPr lang="fr-FR" sz="1600" b="1" dirty="0" smtClean="0">
                <a:solidFill>
                  <a:srgbClr val="00294B"/>
                </a:solidFill>
                <a:latin typeface="+mn-lt"/>
              </a:rPr>
              <a:t>Accélérateur Tandem Van de Graff 15MV</a:t>
            </a:r>
          </a:p>
          <a:p>
            <a:r>
              <a:rPr lang="fr-FR" sz="1600" b="1" dirty="0" smtClean="0">
                <a:solidFill>
                  <a:srgbClr val="00294B"/>
                </a:solidFill>
                <a:latin typeface="+mn-lt"/>
              </a:rPr>
              <a:t>Toujours en fonctionnement </a:t>
            </a:r>
            <a:endParaRPr lang="fr-FR" sz="1600" b="1" dirty="0">
              <a:solidFill>
                <a:srgbClr val="00294B"/>
              </a:solidFill>
              <a:latin typeface="+mn-lt"/>
            </a:endParaRPr>
          </a:p>
        </p:txBody>
      </p:sp>
      <p:pic>
        <p:nvPicPr>
          <p:cNvPr id="23" name="Image 22"/>
          <p:cNvPicPr>
            <a:picLocks noChangeAspect="1"/>
          </p:cNvPicPr>
          <p:nvPr/>
        </p:nvPicPr>
        <p:blipFill>
          <a:blip r:embed="rId12"/>
          <a:stretch>
            <a:fillRect/>
          </a:stretch>
        </p:blipFill>
        <p:spPr>
          <a:xfrm>
            <a:off x="2938116" y="3184846"/>
            <a:ext cx="766899" cy="780670"/>
          </a:xfrm>
          <a:prstGeom prst="ellipse">
            <a:avLst/>
          </a:prstGeom>
          <a:ln w="28575">
            <a:solidFill>
              <a:schemeClr val="bg1"/>
            </a:solidFill>
          </a:ln>
        </p:spPr>
      </p:pic>
    </p:spTree>
    <p:extLst>
      <p:ext uri="{BB962C8B-B14F-4D97-AF65-F5344CB8AC3E}">
        <p14:creationId xmlns:p14="http://schemas.microsoft.com/office/powerpoint/2010/main" val="404104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dirty="0"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28</a:t>
            </a:fld>
            <a:endParaRPr lang="fr-FR" dirty="0"/>
          </a:p>
        </p:txBody>
      </p:sp>
      <p:sp>
        <p:nvSpPr>
          <p:cNvPr id="12" name="Rectangle 11"/>
          <p:cNvSpPr/>
          <p:nvPr/>
        </p:nvSpPr>
        <p:spPr>
          <a:xfrm>
            <a:off x="1281931" y="122880"/>
            <a:ext cx="8391184" cy="400110"/>
          </a:xfrm>
          <a:prstGeom prst="rect">
            <a:avLst/>
          </a:prstGeom>
        </p:spPr>
        <p:txBody>
          <a:bodyPr wrap="square">
            <a:spAutoFit/>
          </a:bodyPr>
          <a:lstStyle/>
          <a:p>
            <a:pPr algn="ctr" eaLnBrk="1" hangingPunct="1"/>
            <a:r>
              <a:rPr lang="fr-FR" altLang="en-US" b="1" dirty="0" smtClean="0">
                <a:solidFill>
                  <a:srgbClr val="FF6700"/>
                </a:solidFill>
                <a:effectLst>
                  <a:outerShdw blurRad="38100" dist="38100" dir="2700000" algn="tl">
                    <a:srgbClr val="000000">
                      <a:alpha val="43137"/>
                    </a:srgbClr>
                  </a:outerShdw>
                </a:effectLst>
                <a:latin typeface="+mn-lt"/>
              </a:rPr>
              <a:t>1985-1995 Une mutation profonde de la science et de la technologie à IPNO</a:t>
            </a:r>
            <a:endParaRPr lang="fr-FR" b="1" dirty="0">
              <a:solidFill>
                <a:srgbClr val="FF6700"/>
              </a:solidFill>
              <a:effectLst>
                <a:outerShdw blurRad="38100" dist="38100" dir="2700000" algn="tl">
                  <a:srgbClr val="000000">
                    <a:alpha val="43137"/>
                  </a:srgbClr>
                </a:outerShdw>
              </a:effectLst>
              <a:latin typeface="+mn-lt"/>
            </a:endParaRPr>
          </a:p>
        </p:txBody>
      </p:sp>
      <p:grpSp>
        <p:nvGrpSpPr>
          <p:cNvPr id="28" name="Groupe 27"/>
          <p:cNvGrpSpPr/>
          <p:nvPr/>
        </p:nvGrpSpPr>
        <p:grpSpPr>
          <a:xfrm>
            <a:off x="57795" y="679734"/>
            <a:ext cx="10657183" cy="2139803"/>
            <a:chOff x="57795" y="679734"/>
            <a:chExt cx="10657183" cy="2139803"/>
          </a:xfrm>
        </p:grpSpPr>
        <p:sp>
          <p:nvSpPr>
            <p:cNvPr id="24" name="Rectangle à coins arrondis 23"/>
            <p:cNvSpPr/>
            <p:nvPr/>
          </p:nvSpPr>
          <p:spPr>
            <a:xfrm>
              <a:off x="57795" y="679734"/>
              <a:ext cx="10657183" cy="2139803"/>
            </a:xfrm>
            <a:prstGeom prst="roundRect">
              <a:avLst>
                <a:gd name="adj" fmla="val 4127"/>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201812" y="740595"/>
              <a:ext cx="10114382" cy="2062740"/>
              <a:chOff x="154678" y="838089"/>
              <a:chExt cx="10114382" cy="2062740"/>
            </a:xfrm>
          </p:grpSpPr>
          <p:pic>
            <p:nvPicPr>
              <p:cNvPr id="14" name="Picture 14"/>
              <p:cNvPicPr>
                <a:picLocks noChangeAspect="1"/>
              </p:cNvPicPr>
              <p:nvPr/>
            </p:nvPicPr>
            <p:blipFill>
              <a:blip r:embed="rId3"/>
              <a:stretch>
                <a:fillRect/>
              </a:stretch>
            </p:blipFill>
            <p:spPr>
              <a:xfrm>
                <a:off x="7813407" y="888041"/>
                <a:ext cx="2455653" cy="1801767"/>
              </a:xfrm>
              <a:prstGeom prst="rect">
                <a:avLst/>
              </a:prstGeom>
            </p:spPr>
          </p:pic>
          <p:grpSp>
            <p:nvGrpSpPr>
              <p:cNvPr id="26" name="Groupe 25"/>
              <p:cNvGrpSpPr/>
              <p:nvPr/>
            </p:nvGrpSpPr>
            <p:grpSpPr>
              <a:xfrm>
                <a:off x="5303873" y="838089"/>
                <a:ext cx="2409349" cy="2021814"/>
                <a:chOff x="5480046" y="926017"/>
                <a:chExt cx="2409349" cy="2021814"/>
              </a:xfrm>
            </p:grpSpPr>
            <p:pic>
              <p:nvPicPr>
                <p:cNvPr id="13" name="Picture 19" descr="Radiotherapie-Oe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0046" y="1145786"/>
                  <a:ext cx="2409349" cy="180204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5537947" y="926017"/>
                  <a:ext cx="2286000" cy="322659"/>
                </a:xfrm>
                <a:prstGeom prst="round2SameRect">
                  <a:avLst/>
                </a:prstGeom>
                <a:solidFill>
                  <a:srgbClr val="FF6700"/>
                </a:solidFill>
              </p:spPr>
              <p:txBody>
                <a:bodyPr wrap="square" rtlCol="0">
                  <a:spAutoFit/>
                </a:bodyPr>
                <a:lstStyle/>
                <a:p>
                  <a:pPr algn="ctr"/>
                  <a:r>
                    <a:rPr lang="fr-FR" sz="1400" b="1" dirty="0" smtClean="0">
                      <a:solidFill>
                        <a:schemeClr val="bg1"/>
                      </a:solidFill>
                      <a:latin typeface="+mn-lt"/>
                    </a:rPr>
                    <a:t>1991 SC devient CPO</a:t>
                  </a:r>
                  <a:endParaRPr lang="fr-FR" sz="1400" b="1" dirty="0">
                    <a:solidFill>
                      <a:schemeClr val="bg1"/>
                    </a:solidFill>
                    <a:latin typeface="+mn-lt"/>
                  </a:endParaRPr>
                </a:p>
              </p:txBody>
            </p:sp>
          </p:grpSp>
          <p:sp>
            <p:nvSpPr>
              <p:cNvPr id="16" name="ZoneTexte 15"/>
              <p:cNvSpPr txBox="1"/>
              <p:nvPr/>
            </p:nvSpPr>
            <p:spPr>
              <a:xfrm>
                <a:off x="7903497" y="838089"/>
                <a:ext cx="2324745" cy="322659"/>
              </a:xfrm>
              <a:prstGeom prst="round2SameRect">
                <a:avLst/>
              </a:prstGeom>
              <a:solidFill>
                <a:srgbClr val="FF6700"/>
              </a:solidFill>
            </p:spPr>
            <p:txBody>
              <a:bodyPr wrap="square" rtlCol="0">
                <a:spAutoFit/>
              </a:bodyPr>
              <a:lstStyle>
                <a:defPPr>
                  <a:defRPr lang="fr-FR"/>
                </a:defPPr>
                <a:lvl1pPr algn="ctr">
                  <a:defRPr sz="1400" b="1">
                    <a:solidFill>
                      <a:schemeClr val="bg1"/>
                    </a:solidFill>
                    <a:latin typeface="+mn-lt"/>
                  </a:defRPr>
                </a:lvl1pPr>
              </a:lstStyle>
              <a:p>
                <a:r>
                  <a:rPr lang="fr-FR" dirty="0"/>
                  <a:t>2011 Nouvel </a:t>
                </a:r>
                <a:r>
                  <a:rPr lang="fr-FR" dirty="0" err="1"/>
                  <a:t>Hopital</a:t>
                </a:r>
                <a:r>
                  <a:rPr lang="fr-FR" dirty="0"/>
                  <a:t> </a:t>
                </a:r>
              </a:p>
            </p:txBody>
          </p:sp>
          <p:sp>
            <p:nvSpPr>
              <p:cNvPr id="2" name="Rectangle 1"/>
              <p:cNvSpPr/>
              <p:nvPr/>
            </p:nvSpPr>
            <p:spPr>
              <a:xfrm>
                <a:off x="154678" y="869504"/>
                <a:ext cx="4906363" cy="2031325"/>
              </a:xfrm>
              <a:prstGeom prst="rect">
                <a:avLst/>
              </a:prstGeom>
            </p:spPr>
            <p:txBody>
              <a:bodyPr wrap="square">
                <a:spAutoFit/>
              </a:bodyPr>
              <a:lstStyle/>
              <a:p>
                <a:pPr algn="just"/>
                <a:r>
                  <a:rPr lang="fr-FR" altLang="en-US" sz="1400" b="1" smtClean="0">
                    <a:solidFill>
                      <a:srgbClr val="FF6700"/>
                    </a:solidFill>
                    <a:latin typeface="+mn-lt"/>
                    <a:cs typeface="Times New Roman" panose="02020603050405020304" pitchFamily="18" charset="0"/>
                  </a:rPr>
                  <a:t>1985: </a:t>
                </a:r>
                <a:r>
                  <a:rPr lang="fr-FR" altLang="en-US" sz="1400" dirty="0" smtClean="0">
                    <a:latin typeface="+mn-lt"/>
                    <a:cs typeface="Times New Roman" panose="02020603050405020304" pitchFamily="18" charset="0"/>
                  </a:rPr>
                  <a:t>le CEV-ALICE est arrêté et </a:t>
                </a:r>
                <a:r>
                  <a:rPr lang="fr-FR" altLang="en-US" sz="1400" b="1" dirty="0">
                    <a:solidFill>
                      <a:srgbClr val="FF0000"/>
                    </a:solidFill>
                    <a:latin typeface="+mn-lt"/>
                    <a:cs typeface="Times New Roman" panose="02020603050405020304" pitchFamily="18" charset="0"/>
                  </a:rPr>
                  <a:t>la physique des ions </a:t>
                </a:r>
                <a:r>
                  <a:rPr lang="fr-FR" altLang="en-US" sz="1400" b="1" dirty="0" smtClean="0">
                    <a:solidFill>
                      <a:srgbClr val="FF0000"/>
                    </a:solidFill>
                    <a:latin typeface="+mn-lt"/>
                    <a:cs typeface="Times New Roman" panose="02020603050405020304" pitchFamily="18" charset="0"/>
                  </a:rPr>
                  <a:t>lourds s’épanouit au  GANIL</a:t>
                </a:r>
              </a:p>
              <a:p>
                <a:pPr algn="just"/>
                <a:r>
                  <a:rPr lang="fr-FR" altLang="en-US" sz="1400" b="1" smtClean="0">
                    <a:solidFill>
                      <a:srgbClr val="FF6700"/>
                    </a:solidFill>
                    <a:latin typeface="+mn-lt"/>
                    <a:cs typeface="Times New Roman" panose="02020603050405020304" pitchFamily="18" charset="0"/>
                  </a:rPr>
                  <a:t>1991:</a:t>
                </a:r>
                <a:r>
                  <a:rPr lang="fr-FR" altLang="en-US" sz="1400" smtClean="0">
                    <a:latin typeface="+mn-lt"/>
                    <a:cs typeface="Times New Roman" panose="02020603050405020304" pitchFamily="18" charset="0"/>
                  </a:rPr>
                  <a:t> </a:t>
                </a:r>
                <a:r>
                  <a:rPr lang="fr-FR" altLang="en-US" sz="1400" dirty="0" smtClean="0">
                    <a:latin typeface="+mn-lt"/>
                    <a:cs typeface="Times New Roman" panose="02020603050405020304" pitchFamily="18" charset="0"/>
                  </a:rPr>
                  <a:t>arrêt de la physique au  </a:t>
                </a:r>
                <a:r>
                  <a:rPr lang="fr-FR" altLang="en-US" sz="1400" dirty="0">
                    <a:latin typeface="+mn-lt"/>
                    <a:cs typeface="Times New Roman" panose="02020603050405020304" pitchFamily="18" charset="0"/>
                  </a:rPr>
                  <a:t>SC  </a:t>
                </a:r>
                <a:r>
                  <a:rPr lang="fr-FR" altLang="en-US" sz="1400" dirty="0" smtClean="0">
                    <a:latin typeface="+mn-lt"/>
                    <a:cs typeface="Times New Roman" panose="02020603050405020304" pitchFamily="18" charset="0"/>
                  </a:rPr>
                  <a:t>d’Orsay qui  </a:t>
                </a:r>
                <a:r>
                  <a:rPr lang="fr-FR" altLang="en-US" sz="1400" dirty="0">
                    <a:latin typeface="+mn-lt"/>
                    <a:cs typeface="Times New Roman" panose="02020603050405020304" pitchFamily="18" charset="0"/>
                  </a:rPr>
                  <a:t>est transféré avec personnel </a:t>
                </a:r>
                <a:r>
                  <a:rPr lang="fr-FR" altLang="en-US" sz="1400" dirty="0" smtClean="0">
                    <a:latin typeface="+mn-lt"/>
                    <a:cs typeface="Times New Roman" panose="02020603050405020304" pitchFamily="18" charset="0"/>
                  </a:rPr>
                  <a:t>de conduite à </a:t>
                </a:r>
                <a:r>
                  <a:rPr lang="fr-FR" altLang="en-US" sz="1400" dirty="0">
                    <a:latin typeface="+mn-lt"/>
                    <a:cs typeface="Times New Roman" panose="02020603050405020304" pitchFamily="18" charset="0"/>
                  </a:rPr>
                  <a:t>l’Institut Curie  </a:t>
                </a:r>
                <a:r>
                  <a:rPr lang="fr-FR" altLang="en-US" sz="1400" b="1" dirty="0">
                    <a:solidFill>
                      <a:srgbClr val="FF0000"/>
                    </a:solidFill>
                    <a:latin typeface="+mn-lt"/>
                    <a:cs typeface="Times New Roman" panose="02020603050405020304" pitchFamily="18" charset="0"/>
                  </a:rPr>
                  <a:t>pour </a:t>
                </a:r>
                <a:r>
                  <a:rPr lang="fr-FR" altLang="en-US" sz="1400" b="1">
                    <a:solidFill>
                      <a:srgbClr val="FF0000"/>
                    </a:solidFill>
                    <a:latin typeface="+mn-lt"/>
                    <a:cs typeface="Times New Roman" panose="02020603050405020304" pitchFamily="18" charset="0"/>
                  </a:rPr>
                  <a:t>la </a:t>
                </a:r>
                <a:r>
                  <a:rPr lang="fr-FR" altLang="en-US" sz="1400" b="1" smtClean="0">
                    <a:solidFill>
                      <a:srgbClr val="FF0000"/>
                    </a:solidFill>
                    <a:latin typeface="+mn-lt"/>
                    <a:cs typeface="Times New Roman" panose="02020603050405020304" pitchFamily="18" charset="0"/>
                  </a:rPr>
                  <a:t>protontherapie</a:t>
                </a:r>
                <a:r>
                  <a:rPr lang="fr-FR" altLang="en-US" sz="1400" smtClean="0">
                    <a:latin typeface="+mn-lt"/>
                    <a:cs typeface="Times New Roman" panose="02020603050405020304" pitchFamily="18" charset="0"/>
                  </a:rPr>
                  <a:t>. </a:t>
                </a:r>
                <a:r>
                  <a:rPr lang="fr-FR" altLang="en-US" sz="1400" dirty="0">
                    <a:latin typeface="+mn-lt"/>
                    <a:cs typeface="Times New Roman" panose="02020603050405020304" pitchFamily="18" charset="0"/>
                  </a:rPr>
                  <a:t>une nouvelle page va s’écrire.</a:t>
                </a:r>
              </a:p>
              <a:p>
                <a:pPr algn="just">
                  <a:lnSpc>
                    <a:spcPct val="100000"/>
                  </a:lnSpc>
                  <a:spcBef>
                    <a:spcPts val="0"/>
                  </a:spcBef>
                </a:pPr>
                <a:r>
                  <a:rPr lang="fr-FR" altLang="en-US" sz="1400" b="1" dirty="0">
                    <a:solidFill>
                      <a:srgbClr val="FF6700"/>
                    </a:solidFill>
                    <a:latin typeface="+mn-lt"/>
                    <a:cs typeface="Times New Roman" panose="02020603050405020304" pitchFamily="18" charset="0"/>
                  </a:rPr>
                  <a:t>Le SC quelle belle histoire de la physique à la lutte contre le cancer en 33 ans </a:t>
                </a:r>
                <a:r>
                  <a:rPr lang="fr-FR" altLang="en-US" sz="1400" b="1" dirty="0" smtClean="0">
                    <a:solidFill>
                      <a:srgbClr val="FF6700"/>
                    </a:solidFill>
                    <a:latin typeface="+mn-lt"/>
                    <a:cs typeface="Times New Roman" panose="02020603050405020304" pitchFamily="18" charset="0"/>
                  </a:rPr>
                  <a:t>!!</a:t>
                </a:r>
              </a:p>
              <a:p>
                <a:pPr algn="just">
                  <a:lnSpc>
                    <a:spcPct val="100000"/>
                  </a:lnSpc>
                  <a:spcBef>
                    <a:spcPts val="0"/>
                  </a:spcBef>
                </a:pPr>
                <a:r>
                  <a:rPr lang="fr-FR" altLang="en-US" sz="1400" b="1" dirty="0" smtClean="0">
                    <a:solidFill>
                      <a:srgbClr val="456487"/>
                    </a:solidFill>
                    <a:effectLst>
                      <a:outerShdw blurRad="38100" dist="38100" dir="2700000" algn="tl">
                        <a:srgbClr val="000000">
                          <a:alpha val="43137"/>
                        </a:srgbClr>
                      </a:outerShdw>
                    </a:effectLst>
                    <a:latin typeface="+mn-lt"/>
                    <a:cs typeface="Times New Roman" panose="02020603050405020304" pitchFamily="18" charset="0"/>
                  </a:rPr>
                  <a:t>Saturne II + Mimas sont arrêtés en  1997 - vers Mainz(De) et </a:t>
                </a:r>
                <a:r>
                  <a:rPr lang="fr-FR" altLang="en-US" sz="1400" b="1" dirty="0" err="1" smtClean="0">
                    <a:solidFill>
                      <a:srgbClr val="456487"/>
                    </a:solidFill>
                    <a:effectLst>
                      <a:outerShdw blurRad="38100" dist="38100" dir="2700000" algn="tl">
                        <a:srgbClr val="000000">
                          <a:alpha val="43137"/>
                        </a:srgbClr>
                      </a:outerShdw>
                    </a:effectLst>
                    <a:latin typeface="+mn-lt"/>
                    <a:cs typeface="Times New Roman" panose="02020603050405020304" pitchFamily="18" charset="0"/>
                  </a:rPr>
                  <a:t>Jlab</a:t>
                </a:r>
                <a:r>
                  <a:rPr lang="fr-FR" altLang="en-US" sz="1400" b="1" dirty="0" smtClean="0">
                    <a:solidFill>
                      <a:srgbClr val="456487"/>
                    </a:solidFill>
                    <a:effectLst>
                      <a:outerShdw blurRad="38100" dist="38100" dir="2700000" algn="tl">
                        <a:srgbClr val="000000">
                          <a:alpha val="43137"/>
                        </a:srgbClr>
                      </a:outerShdw>
                    </a:effectLst>
                    <a:latin typeface="+mn-lt"/>
                    <a:cs typeface="Times New Roman" panose="02020603050405020304" pitchFamily="18" charset="0"/>
                  </a:rPr>
                  <a:t> au USA</a:t>
                </a:r>
                <a:endParaRPr lang="fr-FR" altLang="en-US" sz="1400" b="1" dirty="0">
                  <a:solidFill>
                    <a:srgbClr val="456487"/>
                  </a:solidFill>
                  <a:effectLst>
                    <a:outerShdw blurRad="38100" dist="38100" dir="2700000" algn="tl">
                      <a:srgbClr val="000000">
                        <a:alpha val="43137"/>
                      </a:srgbClr>
                    </a:outerShdw>
                  </a:effectLst>
                  <a:latin typeface="+mn-lt"/>
                  <a:cs typeface="Times New Roman" panose="02020603050405020304" pitchFamily="18" charset="0"/>
                </a:endParaRPr>
              </a:p>
            </p:txBody>
          </p:sp>
        </p:grpSp>
      </p:grpSp>
      <p:sp>
        <p:nvSpPr>
          <p:cNvPr id="27" name="Rectangle à coins arrondis 26"/>
          <p:cNvSpPr/>
          <p:nvPr/>
        </p:nvSpPr>
        <p:spPr>
          <a:xfrm>
            <a:off x="57795" y="4515078"/>
            <a:ext cx="10657183" cy="1115956"/>
          </a:xfrm>
          <a:prstGeom prst="roundRect">
            <a:avLst>
              <a:gd name="adj" fmla="val 4127"/>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p:cNvGrpSpPr/>
          <p:nvPr/>
        </p:nvGrpSpPr>
        <p:grpSpPr>
          <a:xfrm>
            <a:off x="57795" y="2870310"/>
            <a:ext cx="10657183" cy="1570289"/>
            <a:chOff x="57795" y="2870310"/>
            <a:chExt cx="10657183" cy="1570289"/>
          </a:xfrm>
        </p:grpSpPr>
        <p:sp>
          <p:nvSpPr>
            <p:cNvPr id="25" name="Rectangle à coins arrondis 24"/>
            <p:cNvSpPr/>
            <p:nvPr/>
          </p:nvSpPr>
          <p:spPr>
            <a:xfrm>
              <a:off x="57795" y="2895748"/>
              <a:ext cx="10657183" cy="1544851"/>
            </a:xfrm>
            <a:prstGeom prst="roundRect">
              <a:avLst>
                <a:gd name="adj" fmla="val 4127"/>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 name="Groupe 10"/>
            <p:cNvGrpSpPr/>
            <p:nvPr/>
          </p:nvGrpSpPr>
          <p:grpSpPr>
            <a:xfrm>
              <a:off x="201812" y="2870310"/>
              <a:ext cx="10346906" cy="1519514"/>
              <a:chOff x="292012" y="2923762"/>
              <a:chExt cx="10422967" cy="1690624"/>
            </a:xfrm>
          </p:grpSpPr>
          <p:pic>
            <p:nvPicPr>
              <p:cNvPr id="20" name="Picture 2"/>
              <p:cNvPicPr>
                <a:picLocks noChangeAspect="1"/>
              </p:cNvPicPr>
              <p:nvPr/>
            </p:nvPicPr>
            <p:blipFill>
              <a:blip r:embed="rId5"/>
              <a:stretch>
                <a:fillRect/>
              </a:stretch>
            </p:blipFill>
            <p:spPr>
              <a:xfrm>
                <a:off x="6772826" y="3047165"/>
                <a:ext cx="2107760" cy="1340983"/>
              </a:xfrm>
              <a:prstGeom prst="rect">
                <a:avLst/>
              </a:prstGeom>
            </p:spPr>
          </p:pic>
          <p:grpSp>
            <p:nvGrpSpPr>
              <p:cNvPr id="6" name="Groupe 5"/>
              <p:cNvGrpSpPr/>
              <p:nvPr/>
            </p:nvGrpSpPr>
            <p:grpSpPr>
              <a:xfrm>
                <a:off x="292012" y="2923762"/>
                <a:ext cx="10422967" cy="1690624"/>
                <a:chOff x="307179" y="2885728"/>
                <a:chExt cx="10422967" cy="1690624"/>
              </a:xfrm>
            </p:grpSpPr>
            <p:pic>
              <p:nvPicPr>
                <p:cNvPr id="2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2743" y="2885728"/>
                  <a:ext cx="1575054" cy="169062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ZoneTexte 21"/>
                <p:cNvSpPr txBox="1"/>
                <p:nvPr/>
              </p:nvSpPr>
              <p:spPr>
                <a:xfrm>
                  <a:off x="5396179" y="2943877"/>
                  <a:ext cx="1311578" cy="307777"/>
                </a:xfrm>
                <a:prstGeom prst="rect">
                  <a:avLst/>
                </a:prstGeom>
                <a:solidFill>
                  <a:schemeClr val="bg1"/>
                </a:solidFill>
              </p:spPr>
              <p:txBody>
                <a:bodyPr wrap="none" rtlCol="0">
                  <a:spAutoFit/>
                </a:bodyPr>
                <a:lstStyle/>
                <a:p>
                  <a:r>
                    <a:rPr lang="fr-FR" sz="1400" b="1" dirty="0" smtClean="0">
                      <a:latin typeface="+mn-lt"/>
                    </a:rPr>
                    <a:t>N-TOF au CERN</a:t>
                  </a:r>
                  <a:endParaRPr lang="fr-FR" sz="1400" b="1" dirty="0">
                    <a:latin typeface="+mn-lt"/>
                  </a:endParaRPr>
                </a:p>
              </p:txBody>
            </p:sp>
            <p:sp>
              <p:nvSpPr>
                <p:cNvPr id="23" name="Rectangle 22"/>
                <p:cNvSpPr/>
                <p:nvPr/>
              </p:nvSpPr>
              <p:spPr>
                <a:xfrm>
                  <a:off x="8925794" y="3214483"/>
                  <a:ext cx="1804352" cy="830997"/>
                </a:xfrm>
                <a:prstGeom prst="rect">
                  <a:avLst/>
                </a:prstGeom>
                <a:solidFill>
                  <a:schemeClr val="bg1"/>
                </a:solidFill>
              </p:spPr>
              <p:txBody>
                <a:bodyPr wrap="square">
                  <a:spAutoFit/>
                </a:bodyPr>
                <a:lstStyle/>
                <a:p>
                  <a:r>
                    <a:rPr lang="fr-FR" sz="1200" b="1" i="1" dirty="0" smtClean="0">
                      <a:latin typeface="+mn-lt"/>
                    </a:rPr>
                    <a:t>RC-Matrice pour confinement</a:t>
                  </a:r>
                  <a:r>
                    <a:rPr lang="en-US" sz="1200" b="1" i="1" dirty="0">
                      <a:latin typeface="+mn-lt"/>
                    </a:rPr>
                    <a:t> </a:t>
                  </a:r>
                  <a:r>
                    <a:rPr lang="en-US" sz="1200" b="1" i="1" dirty="0" smtClean="0">
                      <a:latin typeface="+mn-lt"/>
                    </a:rPr>
                    <a:t>des </a:t>
                  </a:r>
                  <a:r>
                    <a:rPr lang="en-US" sz="1200" b="1" i="1" dirty="0" err="1" smtClean="0">
                      <a:latin typeface="+mn-lt"/>
                    </a:rPr>
                    <a:t>dechets</a:t>
                  </a:r>
                  <a:r>
                    <a:rPr lang="en-US" sz="1200" b="1" i="1" dirty="0" smtClean="0">
                      <a:latin typeface="+mn-lt"/>
                    </a:rPr>
                    <a:t> phosphate diphosphate</a:t>
                  </a:r>
                  <a:endParaRPr lang="en-US" sz="1200" b="1" i="1" dirty="0">
                    <a:latin typeface="+mn-lt"/>
                  </a:endParaRPr>
                </a:p>
                <a:p>
                  <a:r>
                    <a:rPr lang="en-US" sz="1200" b="1" i="1" dirty="0">
                      <a:latin typeface="+mn-lt"/>
                    </a:rPr>
                    <a:t>de thorium (PDT) </a:t>
                  </a:r>
                  <a:endParaRPr lang="en-US" sz="1200" dirty="0">
                    <a:latin typeface="+mn-lt"/>
                  </a:endParaRPr>
                </a:p>
              </p:txBody>
            </p:sp>
            <p:sp>
              <p:nvSpPr>
                <p:cNvPr id="4" name="Rectangle 3"/>
                <p:cNvSpPr/>
                <p:nvPr/>
              </p:nvSpPr>
              <p:spPr>
                <a:xfrm>
                  <a:off x="307179" y="2972623"/>
                  <a:ext cx="4702141" cy="1540957"/>
                </a:xfrm>
                <a:prstGeom prst="rect">
                  <a:avLst/>
                </a:prstGeom>
              </p:spPr>
              <p:txBody>
                <a:bodyPr wrap="square">
                  <a:spAutoFit/>
                </a:bodyPr>
                <a:lstStyle/>
                <a:p>
                  <a:r>
                    <a:rPr lang="fr-FR" altLang="en-US" sz="1400" i="1" dirty="0" smtClean="0">
                      <a:latin typeface="+mn-lt"/>
                      <a:cs typeface="Times New Roman" panose="02020603050405020304" pitchFamily="18" charset="0"/>
                    </a:rPr>
                    <a:t>Le groupe de Radiochimie et un nouveau groupe Physique démarrent un programme très original et ambitieux  sur </a:t>
                  </a:r>
                  <a:br>
                    <a:rPr lang="fr-FR" altLang="en-US" sz="1400" i="1" dirty="0" smtClean="0">
                      <a:latin typeface="+mn-lt"/>
                      <a:cs typeface="Times New Roman" panose="02020603050405020304" pitchFamily="18" charset="0"/>
                    </a:rPr>
                  </a:br>
                  <a:r>
                    <a:rPr lang="fr-FR" altLang="en-US" sz="1400" i="1" dirty="0" smtClean="0">
                      <a:latin typeface="+mn-lt"/>
                      <a:cs typeface="Times New Roman" panose="02020603050405020304" pitchFamily="18" charset="0"/>
                    </a:rPr>
                    <a:t>l’énergie nucléaire (données, stockage des déchets  transmutation par accélérateur et ADS cycle du Th ,etc..)</a:t>
                  </a:r>
                </a:p>
                <a:p>
                  <a:pPr algn="just"/>
                  <a:r>
                    <a:rPr lang="fr-FR" altLang="en-US" sz="1400" b="1" i="1" dirty="0" smtClean="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rPr>
                    <a:t>Impact national très important (CNE Parlement , Loi Bataille 1991) R. </a:t>
                  </a:r>
                  <a:r>
                    <a:rPr lang="fr-FR" altLang="en-US" sz="1400" b="1" i="1" dirty="0" err="1" smtClean="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rPr>
                    <a:t>Guillaumont</a:t>
                  </a:r>
                  <a:r>
                    <a:rPr lang="fr-FR" altLang="en-US" sz="1400" b="1" i="1" dirty="0" smtClean="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rPr>
                    <a:t>,  J.P </a:t>
                  </a:r>
                  <a:r>
                    <a:rPr lang="fr-FR" altLang="en-US" sz="1400" b="1" i="1" dirty="0" err="1" smtClean="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rPr>
                    <a:t>Schapira</a:t>
                  </a:r>
                  <a:r>
                    <a:rPr lang="fr-FR" altLang="en-US" sz="1400" b="1" i="1" dirty="0" smtClean="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rPr>
                    <a:t> , </a:t>
                  </a:r>
                  <a:r>
                    <a:rPr lang="fr-FR" altLang="en-US" sz="1400" b="1" i="1" dirty="0" err="1" smtClean="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rPr>
                    <a:t>S.David</a:t>
                  </a:r>
                  <a:r>
                    <a:rPr lang="fr-FR" altLang="en-US" sz="1400" b="1" i="1" dirty="0" smtClean="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rPr>
                    <a:t>…)</a:t>
                  </a:r>
                  <a:endParaRPr lang="fr-FR" altLang="en-US" sz="1400" b="1" i="1" dirty="0">
                    <a:solidFill>
                      <a:schemeClr val="accent1">
                        <a:lumMod val="75000"/>
                      </a:schemeClr>
                    </a:solidFill>
                    <a:effectLst>
                      <a:outerShdw blurRad="38100" dist="38100" dir="2700000" algn="tl">
                        <a:srgbClr val="000000">
                          <a:alpha val="43137"/>
                        </a:srgbClr>
                      </a:outerShdw>
                    </a:effectLst>
                    <a:latin typeface="+mn-lt"/>
                    <a:cs typeface="Times New Roman" panose="02020603050405020304" pitchFamily="18" charset="0"/>
                  </a:endParaRPr>
                </a:p>
              </p:txBody>
            </p:sp>
          </p:grpSp>
        </p:grpSp>
      </p:grpSp>
      <p:pic>
        <p:nvPicPr>
          <p:cNvPr id="17" name="Espace réservé du contenu 16"/>
          <p:cNvPicPr>
            <a:picLocks noGrp="1" noChangeAspect="1"/>
          </p:cNvPicPr>
          <p:nvPr>
            <p:ph sz="half" idx="2"/>
          </p:nvPr>
        </p:nvPicPr>
        <p:blipFill rotWithShape="1">
          <a:blip r:embed="rId7">
            <a:extLst>
              <a:ext uri="{28A0092B-C50C-407E-A947-70E740481C1C}">
                <a14:useLocalDpi xmlns:a14="http://schemas.microsoft.com/office/drawing/2010/main" val="0"/>
              </a:ext>
            </a:extLst>
          </a:blip>
          <a:srcRect t="10805" b="8130"/>
          <a:stretch/>
        </p:blipFill>
        <p:spPr>
          <a:xfrm>
            <a:off x="201812" y="4541912"/>
            <a:ext cx="10309225" cy="1080495"/>
          </a:xfrm>
        </p:spPr>
      </p:pic>
      <p:sp>
        <p:nvSpPr>
          <p:cNvPr id="3" name="Rectangle 2"/>
          <p:cNvSpPr/>
          <p:nvPr/>
        </p:nvSpPr>
        <p:spPr>
          <a:xfrm>
            <a:off x="222417" y="4647415"/>
            <a:ext cx="6840760" cy="907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ltLang="en-US" sz="1400" b="1" dirty="0" smtClean="0">
                <a:solidFill>
                  <a:srgbClr val="FF6700"/>
                </a:solidFill>
                <a:cs typeface="Times New Roman" panose="02020603050405020304" pitchFamily="18" charset="0"/>
              </a:rPr>
              <a:t>1985-1995: </a:t>
            </a:r>
            <a:r>
              <a:rPr lang="fr-FR" altLang="en-US" sz="1400" dirty="0">
                <a:solidFill>
                  <a:schemeClr val="tx1"/>
                </a:solidFill>
                <a:cs typeface="Times New Roman" panose="02020603050405020304" pitchFamily="18" charset="0"/>
              </a:rPr>
              <a:t>C’e</a:t>
            </a:r>
            <a:r>
              <a:rPr lang="fr-FR" altLang="en-US" sz="1400" dirty="0" smtClean="0">
                <a:solidFill>
                  <a:schemeClr val="tx1"/>
                </a:solidFill>
                <a:cs typeface="Times New Roman" panose="02020603050405020304" pitchFamily="18" charset="0"/>
              </a:rPr>
              <a:t>st la décennie du froid avec les réalisations de technologie nouvelles                  	(cryogénie et de supraconductivité) (SOLENO, CRYEBIS, AGOR)</a:t>
            </a:r>
          </a:p>
          <a:p>
            <a:r>
              <a:rPr lang="fr-FR" altLang="en-US" sz="1400" b="1" dirty="0" smtClean="0">
                <a:solidFill>
                  <a:srgbClr val="FF6700"/>
                </a:solidFill>
                <a:cs typeface="Times New Roman" panose="02020603050405020304" pitchFamily="18" charset="0"/>
              </a:rPr>
              <a:t>2000: </a:t>
            </a:r>
            <a:r>
              <a:rPr lang="fr-FR" altLang="en-US" sz="1400" dirty="0" smtClean="0">
                <a:solidFill>
                  <a:schemeClr val="tx1"/>
                </a:solidFill>
                <a:cs typeface="Times New Roman" panose="02020603050405020304" pitchFamily="18" charset="0"/>
              </a:rPr>
              <a:t>Création de la Division Accélérateur (</a:t>
            </a:r>
            <a:r>
              <a:rPr lang="fr-FR" altLang="en-US" sz="1400" i="1" dirty="0" smtClean="0">
                <a:solidFill>
                  <a:schemeClr val="tx1"/>
                </a:solidFill>
                <a:cs typeface="Times New Roman" panose="02020603050405020304" pitchFamily="18" charset="0"/>
              </a:rPr>
              <a:t>A. Mueller, T. </a:t>
            </a:r>
            <a:r>
              <a:rPr lang="fr-FR" altLang="en-US" sz="1400" i="1" dirty="0" err="1" smtClean="0">
                <a:solidFill>
                  <a:schemeClr val="tx1"/>
                </a:solidFill>
                <a:cs typeface="Times New Roman" panose="02020603050405020304" pitchFamily="18" charset="0"/>
              </a:rPr>
              <a:t>Junquera</a:t>
            </a:r>
            <a:r>
              <a:rPr lang="fr-FR" altLang="en-US" sz="1400" i="1" dirty="0" smtClean="0">
                <a:solidFill>
                  <a:schemeClr val="tx1"/>
                </a:solidFill>
                <a:cs typeface="Times New Roman" panose="02020603050405020304" pitchFamily="18" charset="0"/>
              </a:rPr>
              <a:t>, SG)</a:t>
            </a:r>
            <a:endParaRPr lang="fr-FR" altLang="en-US" i="1" dirty="0">
              <a:cs typeface="Times New Roman" panose="02020603050405020304" pitchFamily="18" charset="0"/>
            </a:endParaRPr>
          </a:p>
        </p:txBody>
      </p:sp>
    </p:spTree>
    <p:extLst>
      <p:ext uri="{BB962C8B-B14F-4D97-AF65-F5344CB8AC3E}">
        <p14:creationId xmlns:p14="http://schemas.microsoft.com/office/powerpoint/2010/main" val="36683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a:spLocks noGrp="1"/>
          </p:cNvSpPr>
          <p:nvPr>
            <p:ph type="title"/>
          </p:nvPr>
        </p:nvSpPr>
        <p:spPr>
          <a:xfrm>
            <a:off x="2578075" y="179731"/>
            <a:ext cx="5693903" cy="679964"/>
          </a:xfrm>
        </p:spPr>
        <p:txBody>
          <a:bodyPr>
            <a:noAutofit/>
          </a:bodyPr>
          <a:lstStyle/>
          <a:p>
            <a:pPr defTabSz="1004888" fontAlgn="base">
              <a:lnSpc>
                <a:spcPct val="150000"/>
              </a:lnSpc>
              <a:spcAft>
                <a:spcPct val="0"/>
              </a:spcAft>
            </a:pPr>
            <a:r>
              <a:rPr lang="fr-FR" sz="2000" dirty="0">
                <a:solidFill>
                  <a:srgbClr val="FF6700"/>
                </a:solidFill>
                <a:effectLst>
                  <a:outerShdw blurRad="38100" dist="38100" dir="2700000" algn="tl">
                    <a:srgbClr val="000000">
                      <a:alpha val="43137"/>
                    </a:srgbClr>
                  </a:outerShdw>
                </a:effectLst>
                <a:latin typeface="+mn-lt"/>
                <a:ea typeface="+mn-ea"/>
                <a:cs typeface="Arial" charset="0"/>
              </a:rPr>
              <a:t>AGOR-Accélérateur Groningen Orsay 1986-1994</a:t>
            </a:r>
            <a:br>
              <a:rPr lang="fr-FR" sz="2000" dirty="0">
                <a:solidFill>
                  <a:srgbClr val="FF6700"/>
                </a:solidFill>
                <a:effectLst>
                  <a:outerShdw blurRad="38100" dist="38100" dir="2700000" algn="tl">
                    <a:srgbClr val="000000">
                      <a:alpha val="43137"/>
                    </a:srgbClr>
                  </a:outerShdw>
                </a:effectLst>
                <a:latin typeface="+mn-lt"/>
                <a:ea typeface="+mn-ea"/>
                <a:cs typeface="Arial" charset="0"/>
              </a:rPr>
            </a:br>
            <a:r>
              <a:rPr lang="fr-FR" sz="2000" dirty="0">
                <a:solidFill>
                  <a:srgbClr val="FF6700"/>
                </a:solidFill>
                <a:effectLst>
                  <a:outerShdw blurRad="38100" dist="38100" dir="2700000" algn="tl">
                    <a:srgbClr val="000000">
                      <a:alpha val="43137"/>
                    </a:srgbClr>
                  </a:outerShdw>
                </a:effectLst>
                <a:latin typeface="+mn-lt"/>
                <a:ea typeface="+mn-ea"/>
                <a:cs typeface="Arial" charset="0"/>
              </a:rPr>
              <a:t> Premier cyclotron supraconducteur européen</a:t>
            </a: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29</a:t>
            </a:fld>
            <a:endParaRPr lang="fr-FR" dirty="0"/>
          </a:p>
        </p:txBody>
      </p:sp>
      <p:pic>
        <p:nvPicPr>
          <p:cNvPr id="11" name="Picture 12" descr="&#10;pic033.jpg                                                     00069B42Macintosh HD                   BB7B0834:"/>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26194" y="716561"/>
            <a:ext cx="2162791" cy="216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503771" y="1060410"/>
            <a:ext cx="1711168" cy="954107"/>
          </a:xfrm>
          <a:prstGeom prst="rect">
            <a:avLst/>
          </a:prstGeom>
        </p:spPr>
        <p:txBody>
          <a:bodyPr wrap="square">
            <a:spAutoFit/>
          </a:bodyPr>
          <a:lstStyle/>
          <a:p>
            <a:r>
              <a:rPr lang="en-US" sz="1400" b="1" dirty="0">
                <a:solidFill>
                  <a:srgbClr val="FF6700"/>
                </a:solidFill>
                <a:latin typeface="+mn-lt"/>
              </a:rPr>
              <a:t>200 MeV protons </a:t>
            </a:r>
          </a:p>
          <a:p>
            <a:r>
              <a:rPr lang="en-US" sz="1400" b="1" dirty="0">
                <a:solidFill>
                  <a:srgbClr val="FF6700"/>
                </a:solidFill>
                <a:latin typeface="+mn-lt"/>
              </a:rPr>
              <a:t>95MeV/n  </a:t>
            </a:r>
            <a:r>
              <a:rPr lang="en-US" sz="1400" b="1" dirty="0" smtClean="0">
                <a:solidFill>
                  <a:srgbClr val="FF6700"/>
                </a:solidFill>
                <a:latin typeface="+mn-lt"/>
              </a:rPr>
              <a:t>d</a:t>
            </a:r>
            <a:r>
              <a:rPr lang="en-US" sz="1400" b="1" baseline="30000" dirty="0">
                <a:solidFill>
                  <a:srgbClr val="FF6700"/>
                </a:solidFill>
                <a:latin typeface="+mn-lt"/>
              </a:rPr>
              <a:t> </a:t>
            </a:r>
            <a:r>
              <a:rPr lang="en-US" sz="1400" b="1" dirty="0" smtClean="0">
                <a:solidFill>
                  <a:srgbClr val="FF6700"/>
                </a:solidFill>
                <a:latin typeface="+mn-lt"/>
              </a:rPr>
              <a:t> ,</a:t>
            </a:r>
            <a:r>
              <a:rPr lang="en-US" sz="1400" b="1" baseline="30000" dirty="0" smtClean="0">
                <a:solidFill>
                  <a:srgbClr val="FF6700"/>
                </a:solidFill>
                <a:latin typeface="+mn-lt"/>
              </a:rPr>
              <a:t> 4</a:t>
            </a:r>
            <a:r>
              <a:rPr lang="en-US" sz="1400" b="1" dirty="0" smtClean="0">
                <a:solidFill>
                  <a:srgbClr val="FF6700"/>
                </a:solidFill>
                <a:latin typeface="+mn-lt"/>
              </a:rPr>
              <a:t>He, C </a:t>
            </a:r>
            <a:endParaRPr lang="en-US" sz="1400" b="1" dirty="0">
              <a:solidFill>
                <a:srgbClr val="FF6700"/>
              </a:solidFill>
              <a:latin typeface="+mn-lt"/>
            </a:endParaRPr>
          </a:p>
          <a:p>
            <a:r>
              <a:rPr lang="en-US" sz="1400" b="1" dirty="0">
                <a:solidFill>
                  <a:srgbClr val="FF6700"/>
                </a:solidFill>
                <a:latin typeface="+mn-lt"/>
              </a:rPr>
              <a:t>25 MeV/n  </a:t>
            </a:r>
            <a:r>
              <a:rPr lang="en-US" sz="1400" b="1" dirty="0" err="1">
                <a:solidFill>
                  <a:srgbClr val="FF6700"/>
                </a:solidFill>
                <a:latin typeface="+mn-lt"/>
              </a:rPr>
              <a:t>Xe</a:t>
            </a:r>
            <a:r>
              <a:rPr lang="en-US" sz="1400" b="1" dirty="0">
                <a:solidFill>
                  <a:srgbClr val="FF6700"/>
                </a:solidFill>
                <a:latin typeface="+mn-lt"/>
              </a:rPr>
              <a:t> </a:t>
            </a:r>
          </a:p>
          <a:p>
            <a:r>
              <a:rPr lang="en-US" sz="1400" b="1" dirty="0">
                <a:solidFill>
                  <a:srgbClr val="FF6700"/>
                </a:solidFill>
                <a:latin typeface="+mn-lt"/>
              </a:rPr>
              <a:t>10 MeV/n  U </a:t>
            </a:r>
          </a:p>
        </p:txBody>
      </p:sp>
      <p:pic>
        <p:nvPicPr>
          <p:cNvPr id="13" name="Picture 4" descr="&#10;pic029.jpg                                                     00069B42Macintosh HD                   BB7B0834:"/>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042571" y="1127413"/>
            <a:ext cx="3278824" cy="440805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4" descr=" pic25.jpg                                                      00069B42Macintosh HD                   BB7B0834:"/>
          <p:cNvPicPr>
            <a:picLocks noChangeAspect="1" noChangeArrowheads="1"/>
          </p:cNvPicPr>
          <p:nvPr/>
        </p:nvPicPr>
        <p:blipFill>
          <a:blip r:embed="rId7" r:link="rId8" cstate="print">
            <a:lum bright="8000" contrast="14000"/>
            <a:extLst>
              <a:ext uri="{28A0092B-C50C-407E-A947-70E740481C1C}">
                <a14:useLocalDpi xmlns:a14="http://schemas.microsoft.com/office/drawing/2010/main" val="0"/>
              </a:ext>
            </a:extLst>
          </a:blip>
          <a:srcRect/>
          <a:stretch>
            <a:fillRect/>
          </a:stretch>
        </p:blipFill>
        <p:spPr>
          <a:xfrm>
            <a:off x="102817" y="3407980"/>
            <a:ext cx="4347466" cy="2260671"/>
          </a:xfrm>
          <a:prstGeom prst="rect">
            <a:avLst/>
          </a:prstGeom>
        </p:spPr>
      </p:pic>
      <p:sp>
        <p:nvSpPr>
          <p:cNvPr id="15" name="Rectangle 2"/>
          <p:cNvSpPr txBox="1">
            <a:spLocks noRot="1" noChangeAspect="1" noChangeArrowheads="1"/>
          </p:cNvSpPr>
          <p:nvPr/>
        </p:nvSpPr>
        <p:spPr>
          <a:xfrm>
            <a:off x="102817" y="2922732"/>
            <a:ext cx="3035799" cy="548521"/>
          </a:xfrm>
          <a:prstGeom prst="round2SameRect">
            <a:avLst/>
          </a:prstGeom>
          <a:solidFill>
            <a:srgbClr val="FF6700"/>
          </a:solidFill>
        </p:spPr>
        <p:txBody>
          <a:bodyPr wrap="square" rtlCol="0">
            <a:spAutoFit/>
          </a:bodyPr>
          <a:lstStyle>
            <a:defPPr>
              <a:defRPr lang="fr-FR"/>
            </a:defPPr>
            <a:lvl1pPr algn="ctr">
              <a:defRPr sz="1400" b="1">
                <a:solidFill>
                  <a:schemeClr val="bg1"/>
                </a:solidFill>
                <a:latin typeface="+mn-lt"/>
              </a:defRPr>
            </a:lvl1pPr>
          </a:lstStyle>
          <a:p>
            <a:r>
              <a:rPr lang="fr-FR" altLang="en-US" dirty="0"/>
              <a:t>1986-1994 premier faisceau extrait à Orsay Avril 1994</a:t>
            </a:r>
          </a:p>
        </p:txBody>
      </p:sp>
      <p:pic>
        <p:nvPicPr>
          <p:cNvPr id="17" name="Picture 4" descr="&#10;pic010.jpg                                                     00069B42Macintosh HD                   BB7B0834:"/>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4243188" y="1565173"/>
            <a:ext cx="2303623" cy="14563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8" name="Picture 7" descr="&#10;pic016.jpg                                                     00069B42Macintosh HD                   BB7B0834:"/>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4684273" y="3360822"/>
            <a:ext cx="1728191" cy="20147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6656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US" dirty="0"/>
              <a:t>50 </a:t>
            </a:r>
            <a:r>
              <a:rPr lang="en-US" dirty="0" err="1"/>
              <a:t>ans</a:t>
            </a:r>
            <a:r>
              <a:rPr lang="en-US" dirty="0"/>
              <a:t> IN2P3 à </a:t>
            </a:r>
            <a:r>
              <a:rPr lang="en-US" dirty="0" err="1"/>
              <a:t>IJCLab</a:t>
            </a:r>
            <a:endParaRPr lang="fr-FR" dirty="0"/>
          </a:p>
        </p:txBody>
      </p:sp>
      <p:sp>
        <p:nvSpPr>
          <p:cNvPr id="4" name="Espace réservé de la date 3"/>
          <p:cNvSpPr>
            <a:spLocks noGrp="1"/>
          </p:cNvSpPr>
          <p:nvPr>
            <p:ph type="dt" sz="half" idx="10"/>
          </p:nvPr>
        </p:nvSpPr>
        <p:spPr/>
        <p:txBody>
          <a:bodyPr/>
          <a:lstStyle/>
          <a:p>
            <a:r>
              <a:rPr lang="fr-FR" smtClean="0"/>
              <a:t>28/09/2021</a:t>
            </a:r>
            <a:endParaRPr lang="fr-FR" dirty="0"/>
          </a:p>
        </p:txBody>
      </p:sp>
      <p:sp>
        <p:nvSpPr>
          <p:cNvPr id="5" name="Espace réservé du pied de page 4"/>
          <p:cNvSpPr>
            <a:spLocks noGrp="1"/>
          </p:cNvSpPr>
          <p:nvPr>
            <p:ph type="ftr" sz="quarter" idx="11"/>
          </p:nvPr>
        </p:nvSpPr>
        <p:spPr/>
        <p:txBody>
          <a:bodyPr/>
          <a:lstStyle/>
          <a:p>
            <a:r>
              <a:rPr lang="fr-FR" smtClean="0"/>
              <a:t>50 ans de l'IN2P3 à IJCLab - Sydney Gales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3</a:t>
            </a:fld>
            <a:endParaRPr lang="fr-FR" dirty="0"/>
          </a:p>
        </p:txBody>
      </p:sp>
      <p:sp>
        <p:nvSpPr>
          <p:cNvPr id="3" name="Espace réservé du contenu 2"/>
          <p:cNvSpPr>
            <a:spLocks noGrp="1"/>
          </p:cNvSpPr>
          <p:nvPr>
            <p:ph sz="half" idx="2"/>
          </p:nvPr>
        </p:nvSpPr>
        <p:spPr/>
        <p:txBody>
          <a:bodyPr>
            <a:normAutofit/>
          </a:bodyPr>
          <a:lstStyle/>
          <a:p>
            <a:pPr marL="0" indent="0" algn="ctr">
              <a:buNone/>
            </a:pPr>
            <a:r>
              <a:rPr lang="fr-FR" sz="1800" b="1" dirty="0">
                <a:solidFill>
                  <a:srgbClr val="00294B"/>
                </a:solidFill>
              </a:rPr>
              <a:t>L’envol</a:t>
            </a:r>
            <a:r>
              <a:rPr lang="en-US" sz="1800" b="1" dirty="0">
                <a:solidFill>
                  <a:srgbClr val="00294B"/>
                </a:solidFill>
              </a:rPr>
              <a:t> du </a:t>
            </a:r>
            <a:r>
              <a:rPr lang="en-US" sz="1800" b="1" dirty="0" smtClean="0">
                <a:solidFill>
                  <a:srgbClr val="00294B"/>
                </a:solidFill>
              </a:rPr>
              <a:t>commencement</a:t>
            </a:r>
            <a:endParaRPr lang="en-US" sz="1800" b="1" dirty="0">
              <a:solidFill>
                <a:srgbClr val="00294B"/>
              </a:solidFill>
            </a:endParaRPr>
          </a:p>
        </p:txBody>
      </p:sp>
      <p:sp>
        <p:nvSpPr>
          <p:cNvPr id="9" name="ZoneTexte 8"/>
          <p:cNvSpPr txBox="1"/>
          <p:nvPr/>
        </p:nvSpPr>
        <p:spPr>
          <a:xfrm>
            <a:off x="6609072" y="2400010"/>
            <a:ext cx="3457835" cy="2308324"/>
          </a:xfrm>
          <a:prstGeom prst="rect">
            <a:avLst/>
          </a:prstGeom>
          <a:noFill/>
        </p:spPr>
        <p:txBody>
          <a:bodyPr wrap="square" rtlCol="0">
            <a:spAutoFit/>
          </a:bodyPr>
          <a:lstStyle/>
          <a:p>
            <a:r>
              <a:rPr lang="fr-FR" sz="1600" dirty="0" smtClean="0">
                <a:solidFill>
                  <a:schemeClr val="accent1">
                    <a:lumMod val="50000"/>
                  </a:schemeClr>
                </a:solidFill>
                <a:latin typeface="+mn-lt"/>
                <a:cs typeface="Arial" panose="020B0604020202020204" pitchFamily="34" charset="0"/>
              </a:rPr>
              <a:t>C’est </a:t>
            </a:r>
            <a:r>
              <a:rPr lang="fr-FR" sz="1600" dirty="0">
                <a:solidFill>
                  <a:schemeClr val="accent1">
                    <a:lumMod val="50000"/>
                  </a:schemeClr>
                </a:solidFill>
                <a:latin typeface="+mn-lt"/>
                <a:cs typeface="Arial" panose="020B0604020202020204" pitchFamily="34" charset="0"/>
              </a:rPr>
              <a:t>aussi la naissance du Campus Universitaire d’Orsay </a:t>
            </a:r>
            <a:r>
              <a:rPr lang="fr-FR" sz="1600" dirty="0" smtClean="0">
                <a:solidFill>
                  <a:schemeClr val="accent1">
                    <a:lumMod val="50000"/>
                  </a:schemeClr>
                </a:solidFill>
                <a:latin typeface="+mn-lt"/>
                <a:cs typeface="Arial" panose="020B0604020202020204" pitchFamily="34" charset="0"/>
              </a:rPr>
              <a:t>avec </a:t>
            </a:r>
            <a:r>
              <a:rPr lang="fr-FR" sz="1600" dirty="0">
                <a:solidFill>
                  <a:schemeClr val="accent1">
                    <a:lumMod val="50000"/>
                  </a:schemeClr>
                </a:solidFill>
                <a:latin typeface="+mn-lt"/>
                <a:cs typeface="Arial" panose="020B0604020202020204" pitchFamily="34" charset="0"/>
              </a:rPr>
              <a:t>la création de la Faculté des sciences d’Orsay </a:t>
            </a:r>
            <a:r>
              <a:rPr lang="fr-FR" sz="1600" dirty="0" smtClean="0">
                <a:solidFill>
                  <a:schemeClr val="accent1">
                    <a:lumMod val="50000"/>
                  </a:schemeClr>
                </a:solidFill>
                <a:latin typeface="+mn-lt"/>
                <a:cs typeface="Arial" panose="020B0604020202020204" pitchFamily="34" charset="0"/>
              </a:rPr>
              <a:t>de l’Université </a:t>
            </a:r>
            <a:r>
              <a:rPr lang="fr-FR" sz="1600" dirty="0">
                <a:solidFill>
                  <a:schemeClr val="accent1">
                    <a:lumMod val="50000"/>
                  </a:schemeClr>
                </a:solidFill>
                <a:latin typeface="+mn-lt"/>
                <a:cs typeface="Arial" panose="020B0604020202020204" pitchFamily="34" charset="0"/>
              </a:rPr>
              <a:t>de Paris en 1965 </a:t>
            </a:r>
          </a:p>
          <a:p>
            <a:r>
              <a:rPr lang="fr-FR" sz="1600" dirty="0">
                <a:solidFill>
                  <a:schemeClr val="accent1">
                    <a:lumMod val="50000"/>
                  </a:schemeClr>
                </a:solidFill>
                <a:latin typeface="+mn-lt"/>
                <a:cs typeface="Arial" panose="020B0604020202020204" pitchFamily="34" charset="0"/>
              </a:rPr>
              <a:t>Puis de l'université Paris XI </a:t>
            </a:r>
            <a:r>
              <a:rPr lang="fr-FR" sz="1600" dirty="0" smtClean="0">
                <a:solidFill>
                  <a:schemeClr val="accent1">
                    <a:lumMod val="50000"/>
                  </a:schemeClr>
                </a:solidFill>
                <a:latin typeface="+mn-lt"/>
                <a:cs typeface="Arial" panose="020B0604020202020204" pitchFamily="34" charset="0"/>
              </a:rPr>
              <a:t> </a:t>
            </a:r>
            <a:r>
              <a:rPr lang="fr-FR" sz="1600" dirty="0">
                <a:solidFill>
                  <a:schemeClr val="accent1">
                    <a:lumMod val="50000"/>
                  </a:schemeClr>
                </a:solidFill>
                <a:latin typeface="+mn-lt"/>
                <a:cs typeface="Arial" panose="020B0604020202020204" pitchFamily="34" charset="0"/>
              </a:rPr>
              <a:t>en </a:t>
            </a:r>
            <a:r>
              <a:rPr lang="fr-FR" sz="1600" dirty="0" smtClean="0">
                <a:solidFill>
                  <a:schemeClr val="accent1">
                    <a:lumMod val="50000"/>
                  </a:schemeClr>
                </a:solidFill>
                <a:latin typeface="+mn-lt"/>
                <a:cs typeface="Arial" panose="020B0604020202020204" pitchFamily="34" charset="0"/>
              </a:rPr>
              <a:t>1970</a:t>
            </a:r>
            <a:r>
              <a:rPr lang="fr-FR" sz="1600" dirty="0">
                <a:solidFill>
                  <a:schemeClr val="accent1">
                    <a:lumMod val="50000"/>
                  </a:schemeClr>
                </a:solidFill>
                <a:latin typeface="+mn-lt"/>
                <a:cs typeface="Arial" panose="020B0604020202020204" pitchFamily="34" charset="0"/>
              </a:rPr>
              <a:t> </a:t>
            </a:r>
            <a:r>
              <a:rPr lang="fr-FR" sz="1600" dirty="0" smtClean="0">
                <a:solidFill>
                  <a:schemeClr val="accent1">
                    <a:lumMod val="50000"/>
                  </a:schemeClr>
                </a:solidFill>
                <a:latin typeface="+mn-lt"/>
                <a:cs typeface="Arial" panose="020B0604020202020204" pitchFamily="34" charset="0"/>
              </a:rPr>
              <a:t>puis plus  tard Paris-Sud  et enfin  Université Paris-Saclay au 1</a:t>
            </a:r>
            <a:r>
              <a:rPr lang="fr-FR" sz="1600" baseline="30000" dirty="0" smtClean="0">
                <a:solidFill>
                  <a:schemeClr val="accent1">
                    <a:lumMod val="50000"/>
                  </a:schemeClr>
                </a:solidFill>
                <a:latin typeface="+mn-lt"/>
                <a:cs typeface="Arial" panose="020B0604020202020204" pitchFamily="34" charset="0"/>
              </a:rPr>
              <a:t>er</a:t>
            </a:r>
            <a:r>
              <a:rPr lang="fr-FR" sz="1600" dirty="0" smtClean="0">
                <a:solidFill>
                  <a:schemeClr val="accent1">
                    <a:lumMod val="50000"/>
                  </a:schemeClr>
                </a:solidFill>
                <a:latin typeface="+mn-lt"/>
                <a:cs typeface="Arial" panose="020B0604020202020204" pitchFamily="34" charset="0"/>
              </a:rPr>
              <a:t> Janvier 2020</a:t>
            </a:r>
            <a:endParaRPr lang="fr-FR" sz="1600" dirty="0">
              <a:solidFill>
                <a:schemeClr val="accent1">
                  <a:lumMod val="50000"/>
                </a:schemeClr>
              </a:solidFill>
              <a:latin typeface="+mn-lt"/>
              <a:cs typeface="Arial" panose="020B0604020202020204" pitchFamily="34" charset="0"/>
            </a:endParaRPr>
          </a:p>
          <a:p>
            <a:r>
              <a:rPr lang="fr-FR" sz="1600" dirty="0"/>
              <a:t> </a:t>
            </a:r>
            <a:endParaRPr lang="fr-FR" sz="1400" dirty="0"/>
          </a:p>
        </p:txBody>
      </p:sp>
      <p:sp>
        <p:nvSpPr>
          <p:cNvPr id="10" name="Rectangle 9"/>
          <p:cNvSpPr/>
          <p:nvPr/>
        </p:nvSpPr>
        <p:spPr>
          <a:xfrm>
            <a:off x="6609070" y="1414546"/>
            <a:ext cx="3889885" cy="769441"/>
          </a:xfrm>
          <a:prstGeom prst="rect">
            <a:avLst/>
          </a:prstGeom>
        </p:spPr>
        <p:txBody>
          <a:bodyPr wrap="square">
            <a:spAutoFit/>
          </a:bodyPr>
          <a:lstStyle/>
          <a:p>
            <a:r>
              <a:rPr lang="fr-FR" b="1" dirty="0" smtClean="0">
                <a:solidFill>
                  <a:srgbClr val="FF6700"/>
                </a:solidFill>
                <a:latin typeface="+mn-lt"/>
              </a:rPr>
              <a:t>1957 : </a:t>
            </a:r>
            <a:r>
              <a:rPr lang="fr-FR" sz="1800" b="1" dirty="0" smtClean="0">
                <a:solidFill>
                  <a:schemeClr val="accent1">
                    <a:lumMod val="50000"/>
                  </a:schemeClr>
                </a:solidFill>
                <a:latin typeface="+mn-lt"/>
              </a:rPr>
              <a:t>L’IPN, le LAL , Le bâtiment “spectro </a:t>
            </a:r>
            <a:r>
              <a:rPr lang="fr-FR" sz="1800" b="1" dirty="0" smtClean="0">
                <a:solidFill>
                  <a:schemeClr val="accent1">
                    <a:lumMod val="50000"/>
                  </a:schemeClr>
                </a:solidFill>
                <a:latin typeface="Symbol" panose="05050102010706020507" pitchFamily="18" charset="2"/>
                <a:ea typeface="OpenSymbol" panose="05010000000000000000" pitchFamily="2" charset="0"/>
              </a:rPr>
              <a:t>b, a</a:t>
            </a:r>
            <a:r>
              <a:rPr lang="fr-FR" sz="1800" b="1" dirty="0" smtClean="0">
                <a:solidFill>
                  <a:schemeClr val="accent1">
                    <a:lumMod val="50000"/>
                  </a:schemeClr>
                </a:solidFill>
                <a:latin typeface="+mn-lt"/>
              </a:rPr>
              <a:t>” sortent de terre</a:t>
            </a:r>
            <a:r>
              <a:rPr lang="fr-FR" sz="2400" b="1" dirty="0" smtClean="0">
                <a:solidFill>
                  <a:schemeClr val="accent1">
                    <a:lumMod val="50000"/>
                  </a:schemeClr>
                </a:solidFill>
                <a:latin typeface="+mn-lt"/>
              </a:rPr>
              <a:t> </a:t>
            </a:r>
            <a:endParaRPr lang="fr-FR" sz="2400" b="1" dirty="0">
              <a:solidFill>
                <a:schemeClr val="accent1">
                  <a:lumMod val="50000"/>
                </a:schemeClr>
              </a:solidFill>
              <a:latin typeface="+mn-lt"/>
            </a:endParaRPr>
          </a:p>
        </p:txBody>
      </p:sp>
      <p:pic>
        <p:nvPicPr>
          <p:cNvPr id="11" name="Image 10"/>
          <p:cNvPicPr>
            <a:picLocks noChangeAspect="1"/>
          </p:cNvPicPr>
          <p:nvPr/>
        </p:nvPicPr>
        <p:blipFill>
          <a:blip r:embed="rId3"/>
          <a:stretch>
            <a:fillRect/>
          </a:stretch>
        </p:blipFill>
        <p:spPr>
          <a:xfrm>
            <a:off x="496378" y="1229544"/>
            <a:ext cx="5933026" cy="4104456"/>
          </a:xfrm>
          <a:prstGeom prst="rect">
            <a:avLst/>
          </a:prstGeom>
        </p:spPr>
      </p:pic>
      <p:pic>
        <p:nvPicPr>
          <p:cNvPr id="12" name="Espace réservé du contenu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852" y="1229544"/>
            <a:ext cx="5802372" cy="4046173"/>
          </a:xfrm>
          <a:prstGeom prst="rect">
            <a:avLst/>
          </a:prstGeom>
        </p:spPr>
      </p:pic>
    </p:spTree>
    <p:extLst>
      <p:ext uri="{BB962C8B-B14F-4D97-AF65-F5344CB8AC3E}">
        <p14:creationId xmlns:p14="http://schemas.microsoft.com/office/powerpoint/2010/main" val="217818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81299" y="187303"/>
            <a:ext cx="9681994" cy="386124"/>
          </a:xfrm>
        </p:spPr>
        <p:txBody>
          <a:bodyPr>
            <a:noAutofit/>
          </a:bodyPr>
          <a:lstStyle/>
          <a:p>
            <a:r>
              <a:rPr lang="en-GB" altLang="en-US" sz="2000" dirty="0">
                <a:solidFill>
                  <a:srgbClr val="FF6700"/>
                </a:solidFill>
                <a:effectLst>
                  <a:outerShdw blurRad="38100" dist="38100" dir="2700000" algn="tl">
                    <a:srgbClr val="000000">
                      <a:alpha val="43137"/>
                    </a:srgbClr>
                  </a:outerShdw>
                </a:effectLst>
                <a:latin typeface="+mn-lt"/>
                <a:ea typeface="+mn-ea"/>
                <a:cs typeface="Arial" charset="0"/>
              </a:rPr>
              <a:t>Les collisions </a:t>
            </a:r>
            <a:r>
              <a:rPr lang="en-GB" altLang="en-US" sz="2000" dirty="0" err="1">
                <a:solidFill>
                  <a:srgbClr val="FF6700"/>
                </a:solidFill>
                <a:effectLst>
                  <a:outerShdw blurRad="38100" dist="38100" dir="2700000" algn="tl">
                    <a:srgbClr val="000000">
                      <a:alpha val="43137"/>
                    </a:srgbClr>
                  </a:outerShdw>
                </a:effectLst>
                <a:latin typeface="+mn-lt"/>
                <a:ea typeface="+mn-ea"/>
                <a:cs typeface="Arial" charset="0"/>
              </a:rPr>
              <a:t>d’ions</a:t>
            </a:r>
            <a:r>
              <a:rPr lang="en-GB" altLang="en-US" sz="2000" dirty="0">
                <a:solidFill>
                  <a:srgbClr val="FF6700"/>
                </a:solidFill>
                <a:effectLst>
                  <a:outerShdw blurRad="38100" dist="38100" dir="2700000" algn="tl">
                    <a:srgbClr val="000000">
                      <a:alpha val="43137"/>
                    </a:srgbClr>
                  </a:outerShdw>
                </a:effectLst>
                <a:latin typeface="+mn-lt"/>
                <a:ea typeface="+mn-ea"/>
                <a:cs typeface="Arial" charset="0"/>
              </a:rPr>
              <a:t> </a:t>
            </a:r>
            <a:r>
              <a:rPr lang="en-GB" altLang="en-US" sz="2000" dirty="0" err="1">
                <a:solidFill>
                  <a:srgbClr val="FF6700"/>
                </a:solidFill>
                <a:effectLst>
                  <a:outerShdw blurRad="38100" dist="38100" dir="2700000" algn="tl">
                    <a:srgbClr val="000000">
                      <a:alpha val="43137"/>
                    </a:srgbClr>
                  </a:outerShdw>
                </a:effectLst>
                <a:latin typeface="+mn-lt"/>
                <a:ea typeface="+mn-ea"/>
                <a:cs typeface="Arial" charset="0"/>
              </a:rPr>
              <a:t>lourds</a:t>
            </a:r>
            <a:r>
              <a:rPr lang="en-GB" altLang="en-US" sz="2000" dirty="0">
                <a:solidFill>
                  <a:srgbClr val="FF6700"/>
                </a:solidFill>
                <a:effectLst>
                  <a:outerShdw blurRad="38100" dist="38100" dir="2700000" algn="tl">
                    <a:srgbClr val="000000">
                      <a:alpha val="43137"/>
                    </a:srgbClr>
                  </a:outerShdw>
                </a:effectLst>
                <a:latin typeface="+mn-lt"/>
                <a:ea typeface="+mn-ea"/>
                <a:cs typeface="Arial" charset="0"/>
              </a:rPr>
              <a:t>(10-100) MeV/A et l’ equation d'état de la </a:t>
            </a:r>
            <a:r>
              <a:rPr lang="en-GB" altLang="en-US" sz="2000" dirty="0" err="1">
                <a:solidFill>
                  <a:srgbClr val="FF6700"/>
                </a:solidFill>
                <a:effectLst>
                  <a:outerShdw blurRad="38100" dist="38100" dir="2700000" algn="tl">
                    <a:srgbClr val="000000">
                      <a:alpha val="43137"/>
                    </a:srgbClr>
                  </a:outerShdw>
                </a:effectLst>
                <a:latin typeface="+mn-lt"/>
                <a:ea typeface="+mn-ea"/>
                <a:cs typeface="Arial" charset="0"/>
              </a:rPr>
              <a:t>matiére</a:t>
            </a:r>
            <a:r>
              <a:rPr lang="en-GB" altLang="en-US" sz="2000" dirty="0">
                <a:solidFill>
                  <a:srgbClr val="FF6700"/>
                </a:solidFill>
                <a:effectLst>
                  <a:outerShdw blurRad="38100" dist="38100" dir="2700000" algn="tl">
                    <a:srgbClr val="000000">
                      <a:alpha val="43137"/>
                    </a:srgbClr>
                  </a:outerShdw>
                </a:effectLst>
                <a:latin typeface="+mn-lt"/>
                <a:ea typeface="+mn-ea"/>
                <a:cs typeface="Arial" charset="0"/>
              </a:rPr>
              <a:t> </a:t>
            </a:r>
            <a:r>
              <a:rPr lang="en-GB" altLang="en-US" sz="2000" dirty="0" err="1">
                <a:solidFill>
                  <a:srgbClr val="FF6700"/>
                </a:solidFill>
                <a:effectLst>
                  <a:outerShdw blurRad="38100" dist="38100" dir="2700000" algn="tl">
                    <a:srgbClr val="000000">
                      <a:alpha val="43137"/>
                    </a:srgbClr>
                  </a:outerShdw>
                </a:effectLst>
                <a:latin typeface="+mn-lt"/>
                <a:ea typeface="+mn-ea"/>
                <a:cs typeface="Arial" charset="0"/>
              </a:rPr>
              <a:t>nucléaire</a:t>
            </a:r>
            <a:endParaRPr lang="en-GB" altLang="en-US" sz="2000" dirty="0">
              <a:solidFill>
                <a:srgbClr val="FF6700"/>
              </a:solidFill>
              <a:effectLst>
                <a:outerShdw blurRad="38100" dist="38100" dir="2700000" algn="tl">
                  <a:srgbClr val="000000">
                    <a:alpha val="43137"/>
                  </a:srgbClr>
                </a:outerShdw>
              </a:effectLst>
              <a:latin typeface="+mn-lt"/>
              <a:ea typeface="+mn-ea"/>
              <a:cs typeface="Arial" charset="0"/>
            </a:endParaRPr>
          </a:p>
        </p:txBody>
      </p:sp>
      <p:sp>
        <p:nvSpPr>
          <p:cNvPr id="5" name="Espace réservé de la date 4"/>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2" name="Slide Number Placeholder 1"/>
          <p:cNvSpPr>
            <a:spLocks noGrp="1"/>
          </p:cNvSpPr>
          <p:nvPr>
            <p:ph type="sldNum" sz="quarter" idx="12"/>
          </p:nvPr>
        </p:nvSpPr>
        <p:spPr/>
        <p:txBody>
          <a:bodyPr/>
          <a:lstStyle/>
          <a:p>
            <a:fld id="{2A013F82-EE5E-44EE-A61D-E31C6657F26F}" type="slidenum">
              <a:rPr lang="en-GB" smtClean="0"/>
              <a:t>30</a:t>
            </a:fld>
            <a:endParaRPr lang="en-GB" dirty="0"/>
          </a:p>
        </p:txBody>
      </p:sp>
      <p:grpSp>
        <p:nvGrpSpPr>
          <p:cNvPr id="14" name="Groupe 13"/>
          <p:cNvGrpSpPr/>
          <p:nvPr/>
        </p:nvGrpSpPr>
        <p:grpSpPr>
          <a:xfrm>
            <a:off x="12954" y="746916"/>
            <a:ext cx="5673035" cy="4760546"/>
            <a:chOff x="12954" y="746916"/>
            <a:chExt cx="5673035" cy="4760546"/>
          </a:xfrm>
        </p:grpSpPr>
        <p:sp>
          <p:nvSpPr>
            <p:cNvPr id="12299" name="Text Box 11"/>
            <p:cNvSpPr txBox="1">
              <a:spLocks noChangeArrowheads="1"/>
            </p:cNvSpPr>
            <p:nvPr/>
          </p:nvSpPr>
          <p:spPr bwMode="auto">
            <a:xfrm>
              <a:off x="12954" y="749643"/>
              <a:ext cx="659536" cy="309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414" dirty="0"/>
                <a:t>t=0 s</a:t>
              </a:r>
            </a:p>
          </p:txBody>
        </p:sp>
        <p:sp>
          <p:nvSpPr>
            <p:cNvPr id="7" name="TextBox 6"/>
            <p:cNvSpPr txBox="1"/>
            <p:nvPr/>
          </p:nvSpPr>
          <p:spPr>
            <a:xfrm>
              <a:off x="2572881" y="746916"/>
              <a:ext cx="1893920" cy="1846659"/>
            </a:xfrm>
            <a:prstGeom prst="rect">
              <a:avLst/>
            </a:prstGeom>
            <a:noFill/>
          </p:spPr>
          <p:txBody>
            <a:bodyPr wrap="square" rtlCol="0">
              <a:spAutoFit/>
            </a:bodyPr>
            <a:lstStyle/>
            <a:p>
              <a:r>
                <a:rPr lang="en-GB" sz="1400" b="1" dirty="0" err="1" smtClean="0">
                  <a:solidFill>
                    <a:srgbClr val="00294B"/>
                  </a:solidFill>
                  <a:latin typeface="+mn-lt"/>
                </a:rPr>
                <a:t>Thermodynamique</a:t>
              </a:r>
              <a:r>
                <a:rPr lang="en-GB" sz="1400" b="1" dirty="0">
                  <a:solidFill>
                    <a:srgbClr val="00294B"/>
                  </a:solidFill>
                  <a:latin typeface="+mn-lt"/>
                </a:rPr>
                <a:t> </a:t>
              </a:r>
              <a:r>
                <a:rPr lang="en-GB" sz="1400" b="1" dirty="0" smtClean="0">
                  <a:solidFill>
                    <a:srgbClr val="00294B"/>
                  </a:solidFill>
                  <a:latin typeface="+mn-lt"/>
                </a:rPr>
                <a:t>des  </a:t>
              </a:r>
              <a:r>
                <a:rPr lang="en-GB" sz="1400" b="1" dirty="0" err="1" smtClean="0">
                  <a:solidFill>
                    <a:srgbClr val="00294B"/>
                  </a:solidFill>
                  <a:latin typeface="+mn-lt"/>
                </a:rPr>
                <a:t>systemes</a:t>
              </a:r>
              <a:r>
                <a:rPr lang="en-GB" sz="1400" b="1" dirty="0" smtClean="0">
                  <a:solidFill>
                    <a:srgbClr val="00294B"/>
                  </a:solidFill>
                  <a:latin typeface="+mn-lt"/>
                </a:rPr>
                <a:t> finis</a:t>
              </a:r>
            </a:p>
            <a:p>
              <a:r>
                <a:rPr lang="en-GB" sz="1400" b="1" dirty="0" smtClean="0">
                  <a:solidFill>
                    <a:srgbClr val="00294B"/>
                  </a:solidFill>
                  <a:latin typeface="+mn-lt"/>
                </a:rPr>
                <a:t>      </a:t>
              </a:r>
              <a:r>
                <a:rPr lang="en-GB" sz="1400" b="1" dirty="0" err="1" smtClean="0">
                  <a:solidFill>
                    <a:srgbClr val="FF6700"/>
                  </a:solidFill>
                  <a:latin typeface="+mn-lt"/>
                </a:rPr>
                <a:t>Noyaux</a:t>
              </a:r>
              <a:r>
                <a:rPr lang="en-GB" sz="1400" b="1" dirty="0" smtClean="0">
                  <a:solidFill>
                    <a:srgbClr val="FF6700"/>
                  </a:solidFill>
                  <a:latin typeface="+mn-lt"/>
                </a:rPr>
                <a:t> </a:t>
              </a:r>
              <a:r>
                <a:rPr lang="en-GB" sz="1400" b="1" dirty="0" err="1" smtClean="0">
                  <a:solidFill>
                    <a:srgbClr val="FF6700"/>
                  </a:solidFill>
                  <a:latin typeface="+mn-lt"/>
                </a:rPr>
                <a:t>chauds</a:t>
              </a:r>
              <a:r>
                <a:rPr lang="en-GB" sz="1400" b="1" dirty="0" smtClean="0">
                  <a:solidFill>
                    <a:srgbClr val="FF6700"/>
                  </a:solidFill>
                  <a:latin typeface="+mn-lt"/>
                </a:rPr>
                <a:t> </a:t>
              </a:r>
              <a:endParaRPr lang="en-GB" sz="1400" b="1" dirty="0">
                <a:solidFill>
                  <a:srgbClr val="FF6700"/>
                </a:solidFill>
                <a:latin typeface="+mn-lt"/>
              </a:endParaRPr>
            </a:p>
            <a:p>
              <a:r>
                <a:rPr lang="en-GB" sz="1400" b="1" dirty="0" smtClean="0">
                  <a:solidFill>
                    <a:srgbClr val="00294B"/>
                  </a:solidFill>
                  <a:latin typeface="+mn-lt"/>
                </a:rPr>
                <a:t>Multi </a:t>
              </a:r>
              <a:r>
                <a:rPr lang="en-GB" sz="1400" b="1" dirty="0">
                  <a:solidFill>
                    <a:srgbClr val="00294B"/>
                  </a:solidFill>
                  <a:latin typeface="+mn-lt"/>
                </a:rPr>
                <a:t>fragmentation &amp;</a:t>
              </a:r>
            </a:p>
            <a:p>
              <a:r>
                <a:rPr lang="en-GB" sz="1400" b="1" dirty="0" smtClean="0">
                  <a:solidFill>
                    <a:srgbClr val="00294B"/>
                  </a:solidFill>
                  <a:latin typeface="+mn-lt"/>
                </a:rPr>
                <a:t>Transition de phase</a:t>
              </a:r>
            </a:p>
            <a:p>
              <a:r>
                <a:rPr lang="en-GB" sz="1400" b="1" dirty="0" smtClean="0">
                  <a:solidFill>
                    <a:srgbClr val="00294B"/>
                  </a:solidFill>
                  <a:latin typeface="+mn-lt"/>
                </a:rPr>
                <a:t>Liquid-Gas et Clustering </a:t>
              </a:r>
              <a:endParaRPr lang="en-GB" sz="1400" b="1" dirty="0">
                <a:solidFill>
                  <a:srgbClr val="00294B"/>
                </a:solidFill>
                <a:latin typeface="+mn-lt"/>
              </a:endParaRPr>
            </a:p>
            <a:p>
              <a:endParaRPr lang="en-GB" sz="1600" dirty="0">
                <a:latin typeface="+mn-lt"/>
              </a:endParaRPr>
            </a:p>
          </p:txBody>
        </p:sp>
        <p:grpSp>
          <p:nvGrpSpPr>
            <p:cNvPr id="11" name="Groupe 10"/>
            <p:cNvGrpSpPr/>
            <p:nvPr/>
          </p:nvGrpSpPr>
          <p:grpSpPr>
            <a:xfrm>
              <a:off x="42296" y="897861"/>
              <a:ext cx="5643693" cy="4609601"/>
              <a:chOff x="42296" y="897861"/>
              <a:chExt cx="5643693" cy="4609601"/>
            </a:xfrm>
          </p:grpSpPr>
          <p:grpSp>
            <p:nvGrpSpPr>
              <p:cNvPr id="3" name="Group 2"/>
              <p:cNvGrpSpPr>
                <a:grpSpLocks noChangeAspect="1"/>
              </p:cNvGrpSpPr>
              <p:nvPr/>
            </p:nvGrpSpPr>
            <p:grpSpPr>
              <a:xfrm>
                <a:off x="42296" y="897861"/>
                <a:ext cx="2571072" cy="1684199"/>
                <a:chOff x="258935" y="1524000"/>
                <a:chExt cx="6993269" cy="4463607"/>
              </a:xfrm>
            </p:grpSpPr>
            <p:pic>
              <p:nvPicPr>
                <p:cNvPr id="12292" name="Picture 4" descr="fig1.GIF                                                       0000E2C2Macintosh HD                   B3585E45:"/>
                <p:cNvPicPr>
                  <a:picLocks noChangeAspect="1" noChangeArrowheads="1"/>
                </p:cNvPicPr>
                <p:nvPr/>
              </p:nvPicPr>
              <p:blipFill>
                <a:blip r:embed="rId3" cstate="print">
                  <a:extLst>
                    <a:ext uri="{28A0092B-C50C-407E-A947-70E740481C1C}">
                      <a14:useLocalDpi xmlns:a14="http://schemas.microsoft.com/office/drawing/2010/main" val="0"/>
                    </a:ext>
                  </a:extLst>
                </a:blip>
                <a:srcRect l="10527" t="10811" r="2632" b="16216"/>
                <a:stretch>
                  <a:fillRect/>
                </a:stretch>
              </p:blipFill>
              <p:spPr bwMode="auto">
                <a:xfrm>
                  <a:off x="258935" y="1524000"/>
                  <a:ext cx="2283892" cy="1912482"/>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Fig2.GIF                                                       0000E2C2Macintosh HD                   B3585E45:"/>
                <p:cNvPicPr>
                  <a:picLocks noChangeAspect="1" noChangeArrowheads="1"/>
                </p:cNvPicPr>
                <p:nvPr/>
              </p:nvPicPr>
              <p:blipFill>
                <a:blip r:embed="rId4" cstate="print">
                  <a:extLst>
                    <a:ext uri="{28A0092B-C50C-407E-A947-70E740481C1C}">
                      <a14:useLocalDpi xmlns:a14="http://schemas.microsoft.com/office/drawing/2010/main" val="0"/>
                    </a:ext>
                  </a:extLst>
                </a:blip>
                <a:srcRect l="19048" t="21053" r="16667" b="21053"/>
                <a:stretch>
                  <a:fillRect/>
                </a:stretch>
              </p:blipFill>
              <p:spPr bwMode="auto">
                <a:xfrm>
                  <a:off x="1025408" y="4188851"/>
                  <a:ext cx="2057401" cy="16764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5724" dir="2700000" algn="ctr" rotWithShape="0">
                          <a:srgbClr val="97F9AE"/>
                        </a:outerShdw>
                      </a:effectLst>
                    </a14:hiddenEffects>
                  </a:ext>
                </a:extLst>
              </p:spPr>
            </p:pic>
            <p:pic>
              <p:nvPicPr>
                <p:cNvPr id="12294" name="Picture 6" descr="Fig3.GIF                                                       0000E2C2Macintosh HD                   B3585E45:"/>
                <p:cNvPicPr>
                  <a:picLocks noChangeAspect="1" noChangeArrowheads="1"/>
                </p:cNvPicPr>
                <p:nvPr/>
              </p:nvPicPr>
              <p:blipFill>
                <a:blip r:embed="rId5">
                  <a:extLst>
                    <a:ext uri="{28A0092B-C50C-407E-A947-70E740481C1C}">
                      <a14:useLocalDpi xmlns:a14="http://schemas.microsoft.com/office/drawing/2010/main" val="0"/>
                    </a:ext>
                  </a:extLst>
                </a:blip>
                <a:srcRect l="28188" t="17143" r="21477" b="22858"/>
                <a:stretch>
                  <a:fillRect/>
                </a:stretch>
              </p:blipFill>
              <p:spPr bwMode="auto">
                <a:xfrm>
                  <a:off x="3429520" y="1952655"/>
                  <a:ext cx="1905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fig4.GIF                                                       0000E2C2Macintosh HD                   B3585E45:"/>
                <p:cNvPicPr>
                  <a:picLocks noChangeAspect="1" noChangeArrowheads="1"/>
                </p:cNvPicPr>
                <p:nvPr/>
              </p:nvPicPr>
              <p:blipFill>
                <a:blip r:embed="rId6" cstate="print">
                  <a:extLst>
                    <a:ext uri="{28A0092B-C50C-407E-A947-70E740481C1C}">
                      <a14:useLocalDpi xmlns:a14="http://schemas.microsoft.com/office/drawing/2010/main" val="0"/>
                    </a:ext>
                  </a:extLst>
                </a:blip>
                <a:srcRect l="29411" t="16129" r="17647" b="22581"/>
                <a:stretch>
                  <a:fillRect/>
                </a:stretch>
              </p:blipFill>
              <p:spPr bwMode="auto">
                <a:xfrm>
                  <a:off x="4378216" y="3810000"/>
                  <a:ext cx="1752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2296" name="Line 8"/>
                <p:cNvSpPr>
                  <a:spLocks noChangeShapeType="1"/>
                </p:cNvSpPr>
                <p:nvPr/>
              </p:nvSpPr>
              <p:spPr bwMode="auto">
                <a:xfrm flipV="1">
                  <a:off x="2637198" y="2889280"/>
                  <a:ext cx="733128" cy="118164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67" dirty="0"/>
                </a:p>
              </p:txBody>
            </p:sp>
            <p:sp>
              <p:nvSpPr>
                <p:cNvPr id="12297" name="Line 9"/>
                <p:cNvSpPr>
                  <a:spLocks noChangeShapeType="1"/>
                </p:cNvSpPr>
                <p:nvPr/>
              </p:nvSpPr>
              <p:spPr bwMode="auto">
                <a:xfrm>
                  <a:off x="1324333" y="3502541"/>
                  <a:ext cx="525765" cy="74554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67" dirty="0"/>
                </a:p>
              </p:txBody>
            </p:sp>
            <p:sp>
              <p:nvSpPr>
                <p:cNvPr id="12298" name="Line 10"/>
                <p:cNvSpPr>
                  <a:spLocks noChangeShapeType="1"/>
                </p:cNvSpPr>
                <p:nvPr/>
              </p:nvSpPr>
              <p:spPr bwMode="auto">
                <a:xfrm>
                  <a:off x="4625998" y="3562290"/>
                  <a:ext cx="53340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767" dirty="0"/>
                </a:p>
              </p:txBody>
            </p:sp>
            <p:sp>
              <p:nvSpPr>
                <p:cNvPr id="12300" name="Text Box 12"/>
                <p:cNvSpPr txBox="1">
                  <a:spLocks noChangeArrowheads="1"/>
                </p:cNvSpPr>
                <p:nvPr/>
              </p:nvSpPr>
              <p:spPr bwMode="auto">
                <a:xfrm>
                  <a:off x="2170849" y="5166528"/>
                  <a:ext cx="1409883" cy="49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414" dirty="0"/>
                    <a:t>t=10</a:t>
                  </a:r>
                  <a:r>
                    <a:rPr lang="en-GB" altLang="en-US" sz="1414" baseline="30000" dirty="0"/>
                    <a:t>-22</a:t>
                  </a:r>
                  <a:r>
                    <a:rPr lang="en-GB" altLang="en-US" sz="1414" dirty="0"/>
                    <a:t> s</a:t>
                  </a:r>
                </a:p>
              </p:txBody>
            </p:sp>
            <p:sp>
              <p:nvSpPr>
                <p:cNvPr id="12301" name="Text Box 13"/>
                <p:cNvSpPr txBox="1">
                  <a:spLocks noChangeArrowheads="1"/>
                </p:cNvSpPr>
                <p:nvPr/>
              </p:nvSpPr>
              <p:spPr bwMode="auto">
                <a:xfrm>
                  <a:off x="4807842" y="2827429"/>
                  <a:ext cx="2035351" cy="71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200" dirty="0"/>
                    <a:t>t=2*10</a:t>
                  </a:r>
                  <a:r>
                    <a:rPr lang="en-GB" altLang="en-US" sz="1200" baseline="30000" dirty="0"/>
                    <a:t>-22</a:t>
                  </a:r>
                  <a:r>
                    <a:rPr lang="en-GB" altLang="en-US" sz="1600" dirty="0"/>
                    <a:t> s</a:t>
                  </a:r>
                </a:p>
              </p:txBody>
            </p:sp>
            <p:sp>
              <p:nvSpPr>
                <p:cNvPr id="12302" name="Text Box 14"/>
                <p:cNvSpPr txBox="1">
                  <a:spLocks noChangeArrowheads="1"/>
                </p:cNvSpPr>
                <p:nvPr/>
              </p:nvSpPr>
              <p:spPr bwMode="auto">
                <a:xfrm>
                  <a:off x="4316620" y="5166133"/>
                  <a:ext cx="2935584" cy="821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414" dirty="0"/>
                    <a:t>t=3*10</a:t>
                  </a:r>
                  <a:r>
                    <a:rPr lang="en-GB" altLang="en-US" sz="1414" baseline="30000" dirty="0"/>
                    <a:t>-22</a:t>
                  </a:r>
                  <a:r>
                    <a:rPr lang="en-GB" altLang="en-US" sz="1414" dirty="0"/>
                    <a:t> s</a:t>
                  </a:r>
                </a:p>
              </p:txBody>
            </p:sp>
          </p:grpSp>
          <p:pic>
            <p:nvPicPr>
              <p:cNvPr id="22" name="Picture 3" descr="S:\IMAGE\indr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117" y="3116459"/>
                <a:ext cx="2954000" cy="17625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85784" y="4984242"/>
                <a:ext cx="3212371" cy="523220"/>
              </a:xfrm>
              <a:prstGeom prst="rect">
                <a:avLst/>
              </a:prstGeom>
              <a:noFill/>
            </p:spPr>
            <p:txBody>
              <a:bodyPr wrap="square" rtlCol="0">
                <a:spAutoFit/>
              </a:bodyPr>
              <a:lstStyle/>
              <a:p>
                <a:pPr algn="ctr"/>
                <a:r>
                  <a:rPr lang="en-GB" sz="1400" b="1" dirty="0" smtClean="0">
                    <a:solidFill>
                      <a:srgbClr val="00294B"/>
                    </a:solidFill>
                    <a:latin typeface="+mn-lt"/>
                  </a:rPr>
                  <a:t>Le multi-</a:t>
                </a:r>
                <a:r>
                  <a:rPr lang="en-GB" sz="1400" b="1" dirty="0" err="1" smtClean="0">
                    <a:solidFill>
                      <a:srgbClr val="00294B"/>
                    </a:solidFill>
                    <a:latin typeface="+mn-lt"/>
                  </a:rPr>
                  <a:t>detecteurs</a:t>
                </a:r>
                <a:r>
                  <a:rPr lang="en-GB" sz="1400" b="1" dirty="0" smtClean="0">
                    <a:solidFill>
                      <a:srgbClr val="00294B"/>
                    </a:solidFill>
                    <a:latin typeface="+mn-lt"/>
                  </a:rPr>
                  <a:t> de fragments ( E,A,Z)  </a:t>
                </a:r>
              </a:p>
              <a:p>
                <a:pPr algn="ctr"/>
                <a:r>
                  <a:rPr lang="en-GB" sz="1400" b="1" dirty="0" smtClean="0">
                    <a:solidFill>
                      <a:srgbClr val="00294B"/>
                    </a:solidFill>
                    <a:latin typeface="+mn-lt"/>
                  </a:rPr>
                  <a:t>INDRA </a:t>
                </a:r>
                <a:r>
                  <a:rPr lang="en-GB" sz="1400" b="1" dirty="0" smtClean="0">
                    <a:solidFill>
                      <a:srgbClr val="FF6700"/>
                    </a:solidFill>
                    <a:latin typeface="+mn-lt"/>
                  </a:rPr>
                  <a:t>(1988)</a:t>
                </a:r>
                <a:endParaRPr lang="en-GB" sz="1400" b="1" dirty="0">
                  <a:solidFill>
                    <a:srgbClr val="FF6700"/>
                  </a:solidFill>
                  <a:latin typeface="+mn-lt"/>
                </a:endParaRPr>
              </a:p>
            </p:txBody>
          </p:sp>
          <p:pic>
            <p:nvPicPr>
              <p:cNvPr id="10" name="Picture 9"/>
              <p:cNvPicPr>
                <a:picLocks noChangeAspect="1"/>
              </p:cNvPicPr>
              <p:nvPr/>
            </p:nvPicPr>
            <p:blipFill>
              <a:blip r:embed="rId8"/>
              <a:stretch>
                <a:fillRect/>
              </a:stretch>
            </p:blipFill>
            <p:spPr>
              <a:xfrm>
                <a:off x="3270177" y="3542994"/>
                <a:ext cx="2415812" cy="1446200"/>
              </a:xfrm>
              <a:prstGeom prst="rect">
                <a:avLst/>
              </a:prstGeom>
            </p:spPr>
          </p:pic>
        </p:grpSp>
      </p:grpSp>
      <p:grpSp>
        <p:nvGrpSpPr>
          <p:cNvPr id="12" name="Groupe 11"/>
          <p:cNvGrpSpPr/>
          <p:nvPr/>
        </p:nvGrpSpPr>
        <p:grpSpPr>
          <a:xfrm>
            <a:off x="5706834" y="681454"/>
            <a:ext cx="4986288" cy="5014624"/>
            <a:chOff x="5706834" y="681454"/>
            <a:chExt cx="4986288" cy="5014624"/>
          </a:xfrm>
        </p:grpSpPr>
        <p:sp>
          <p:nvSpPr>
            <p:cNvPr id="13" name="ZoneTexte 12"/>
            <p:cNvSpPr txBox="1"/>
            <p:nvPr/>
          </p:nvSpPr>
          <p:spPr>
            <a:xfrm>
              <a:off x="8159407" y="681454"/>
              <a:ext cx="2491738" cy="1815882"/>
            </a:xfrm>
            <a:prstGeom prst="rect">
              <a:avLst/>
            </a:prstGeom>
            <a:noFill/>
          </p:spPr>
          <p:txBody>
            <a:bodyPr wrap="square" rtlCol="0">
              <a:spAutoFit/>
            </a:bodyPr>
            <a:lstStyle/>
            <a:p>
              <a:r>
                <a:rPr lang="fr-FR" sz="1400" dirty="0" smtClean="0">
                  <a:solidFill>
                    <a:srgbClr val="FF0000"/>
                  </a:solidFill>
                  <a:effectLst>
                    <a:outerShdw blurRad="38100" dist="38100" dir="2700000" algn="tl">
                      <a:srgbClr val="000000">
                        <a:alpha val="43137"/>
                      </a:srgbClr>
                    </a:outerShdw>
                  </a:effectLst>
                </a:rPr>
                <a:t>Fragmentation et la production de noyaux  « exotiques »</a:t>
              </a:r>
            </a:p>
            <a:p>
              <a:r>
                <a:rPr lang="fr-FR" sz="1400" dirty="0" smtClean="0">
                  <a:solidFill>
                    <a:srgbClr val="FF0000"/>
                  </a:solidFill>
                  <a:effectLst>
                    <a:outerShdw blurRad="38100" dist="38100" dir="2700000" algn="tl">
                      <a:srgbClr val="000000">
                        <a:alpha val="43137"/>
                      </a:srgbClr>
                    </a:outerShdw>
                  </a:effectLst>
                </a:rPr>
                <a:t>LISE –SISSI-SPEG(85-95)</a:t>
              </a:r>
            </a:p>
            <a:p>
              <a:r>
                <a:rPr lang="fr-FR" sz="1400" dirty="0" smtClean="0">
                  <a:solidFill>
                    <a:srgbClr val="FF0000"/>
                  </a:solidFill>
                  <a:effectLst>
                    <a:outerShdw blurRad="38100" dist="38100" dir="2700000" algn="tl">
                      <a:srgbClr val="000000">
                        <a:alpha val="43137"/>
                      </a:srgbClr>
                    </a:outerShdw>
                  </a:effectLst>
                </a:rPr>
                <a:t>ISOL avec SPIRAL1 (2000)  </a:t>
              </a:r>
              <a:r>
                <a:rPr lang="fr-FR" sz="1400" dirty="0">
                  <a:solidFill>
                    <a:srgbClr val="FF0000"/>
                  </a:solidFill>
                  <a:effectLst>
                    <a:outerShdw blurRad="38100" dist="38100" dir="2700000" algn="tl">
                      <a:srgbClr val="000000">
                        <a:alpha val="43137"/>
                      </a:srgbClr>
                    </a:outerShdw>
                  </a:effectLst>
                </a:rPr>
                <a:t>L</a:t>
              </a:r>
              <a:r>
                <a:rPr lang="fr-FR" sz="1400" dirty="0" smtClean="0">
                  <a:solidFill>
                    <a:srgbClr val="FF0000"/>
                  </a:solidFill>
                  <a:effectLst>
                    <a:outerShdw blurRad="38100" dist="38100" dir="2700000" algn="tl">
                      <a:srgbClr val="000000">
                        <a:alpha val="43137"/>
                      </a:srgbClr>
                    </a:outerShdw>
                  </a:effectLst>
                </a:rPr>
                <a:t>es premières réactions avec faisceaux secondaires radioactifs </a:t>
              </a:r>
              <a:endParaRPr lang="fr-FR" sz="1400" dirty="0">
                <a:solidFill>
                  <a:srgbClr val="FF0000"/>
                </a:solidFill>
                <a:effectLst>
                  <a:outerShdw blurRad="38100" dist="38100" dir="2700000" algn="tl">
                    <a:srgbClr val="000000">
                      <a:alpha val="43137"/>
                    </a:srgbClr>
                  </a:outerShdw>
                </a:effectLst>
              </a:endParaRPr>
            </a:p>
          </p:txBody>
        </p:sp>
        <p:pic>
          <p:nvPicPr>
            <p:cNvPr id="2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71354" y="2459521"/>
              <a:ext cx="1256464" cy="5920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grpSp>
          <p:nvGrpSpPr>
            <p:cNvPr id="4" name="Groupe 3"/>
            <p:cNvGrpSpPr/>
            <p:nvPr/>
          </p:nvGrpSpPr>
          <p:grpSpPr>
            <a:xfrm>
              <a:off x="5706834" y="3251680"/>
              <a:ext cx="4986288" cy="2444398"/>
              <a:chOff x="5706834" y="3251680"/>
              <a:chExt cx="4986288" cy="2444398"/>
            </a:xfrm>
          </p:grpSpPr>
          <p:pic>
            <p:nvPicPr>
              <p:cNvPr id="26" name="Picture 20" descr="setup_parrn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60171" y="3251680"/>
                <a:ext cx="3421762" cy="1781266"/>
              </a:xfrm>
              <a:prstGeom prst="rect">
                <a:avLst/>
              </a:prstGeom>
              <a:solidFill>
                <a:schemeClr val="bg2">
                  <a:lumMod val="50000"/>
                  <a:lumOff val="50000"/>
                </a:schemeClr>
              </a:solidFill>
              <a:ln w="28575">
                <a:solidFill>
                  <a:srgbClr val="FF6700"/>
                </a:solidFill>
              </a:ln>
              <a:extLst/>
            </p:spPr>
          </p:pic>
          <p:sp>
            <p:nvSpPr>
              <p:cNvPr id="27" name="TextBox 8"/>
              <p:cNvSpPr txBox="1"/>
              <p:nvPr/>
            </p:nvSpPr>
            <p:spPr>
              <a:xfrm>
                <a:off x="5706834" y="3634420"/>
                <a:ext cx="1432490" cy="1231106"/>
              </a:xfrm>
              <a:prstGeom prst="rect">
                <a:avLst/>
              </a:prstGeom>
              <a:noFill/>
            </p:spPr>
            <p:txBody>
              <a:bodyPr wrap="square" rtlCol="0">
                <a:spAutoFit/>
              </a:bodyPr>
              <a:lstStyle/>
              <a:p>
                <a:pPr algn="r"/>
                <a:r>
                  <a:rPr lang="fr-FR" sz="1400" b="1" dirty="0" smtClean="0">
                    <a:solidFill>
                      <a:srgbClr val="FF6700"/>
                    </a:solidFill>
                    <a:latin typeface="+mn-lt"/>
                  </a:rPr>
                  <a:t>2000 </a:t>
                </a:r>
                <a:r>
                  <a:rPr lang="fr-FR" sz="1400" b="1" dirty="0" err="1" smtClean="0">
                    <a:solidFill>
                      <a:srgbClr val="FF6700"/>
                    </a:solidFill>
                    <a:latin typeface="+mn-lt"/>
                  </a:rPr>
                  <a:t>PARRNe</a:t>
                </a:r>
                <a:r>
                  <a:rPr lang="fr-FR" sz="1400" b="1" dirty="0" smtClean="0">
                    <a:solidFill>
                      <a:srgbClr val="FF6700"/>
                    </a:solidFill>
                    <a:latin typeface="+mn-lt"/>
                  </a:rPr>
                  <a:t>   </a:t>
                </a:r>
                <a:r>
                  <a:rPr lang="fr-FR" sz="1200" dirty="0" smtClean="0">
                    <a:latin typeface="+mn-lt"/>
                  </a:rPr>
                  <a:t>Préparation pour </a:t>
                </a:r>
                <a:r>
                  <a:rPr lang="fr-FR" sz="1200" dirty="0">
                    <a:latin typeface="+mn-lt"/>
                  </a:rPr>
                  <a:t>ALTO </a:t>
                </a:r>
                <a:r>
                  <a:rPr lang="fr-FR" sz="1200" dirty="0" smtClean="0">
                    <a:latin typeface="+mn-lt"/>
                  </a:rPr>
                  <a:t> et SPIRAL2  </a:t>
                </a:r>
              </a:p>
              <a:p>
                <a:pPr algn="r"/>
                <a:r>
                  <a:rPr lang="fr-FR" sz="1200" i="1" dirty="0" smtClean="0">
                    <a:latin typeface="+mn-lt"/>
                  </a:rPr>
                  <a:t>A et DG-Mueller ,F. Clapier ,</a:t>
                </a:r>
                <a:r>
                  <a:rPr lang="fr-FR" sz="1200" i="1" dirty="0" err="1" smtClean="0">
                    <a:latin typeface="+mn-lt"/>
                  </a:rPr>
                  <a:t>Obert</a:t>
                </a:r>
                <a:r>
                  <a:rPr lang="fr-FR" sz="1200" i="1" dirty="0" smtClean="0">
                    <a:latin typeface="+mn-lt"/>
                  </a:rPr>
                  <a:t> , F. Ibrahim et al </a:t>
                </a:r>
                <a:endParaRPr lang="fr-FR" sz="1200" i="1" dirty="0">
                  <a:latin typeface="+mn-lt"/>
                </a:endParaRPr>
              </a:p>
            </p:txBody>
          </p:sp>
          <p:sp>
            <p:nvSpPr>
              <p:cNvPr id="28" name="Rectangle 27"/>
              <p:cNvSpPr/>
              <p:nvPr/>
            </p:nvSpPr>
            <p:spPr>
              <a:xfrm>
                <a:off x="5904240" y="5049747"/>
                <a:ext cx="4788882" cy="646331"/>
              </a:xfrm>
              <a:prstGeom prst="rect">
                <a:avLst/>
              </a:prstGeom>
            </p:spPr>
            <p:txBody>
              <a:bodyPr wrap="square">
                <a:spAutoFit/>
              </a:bodyPr>
              <a:lstStyle/>
              <a:p>
                <a:r>
                  <a:rPr lang="fr-FR" sz="1200" b="1" dirty="0" err="1" smtClean="0">
                    <a:solidFill>
                      <a:srgbClr val="FF6700"/>
                    </a:solidFill>
                    <a:latin typeface="+mn-lt"/>
                  </a:rPr>
                  <a:t>Low</a:t>
                </a:r>
                <a:r>
                  <a:rPr lang="fr-FR" sz="1200" b="1" dirty="0" smtClean="0">
                    <a:solidFill>
                      <a:srgbClr val="FF6700"/>
                    </a:solidFill>
                    <a:latin typeface="+mn-lt"/>
                  </a:rPr>
                  <a:t>- </a:t>
                </a:r>
                <a:r>
                  <a:rPr lang="fr-FR" sz="1200" b="1" dirty="0" err="1" smtClean="0">
                    <a:solidFill>
                      <a:srgbClr val="FF6700"/>
                    </a:solidFill>
                    <a:latin typeface="+mn-lt"/>
                  </a:rPr>
                  <a:t>energy</a:t>
                </a:r>
                <a:r>
                  <a:rPr lang="fr-FR" sz="1200" b="1" dirty="0" smtClean="0">
                    <a:solidFill>
                      <a:srgbClr val="FF6700"/>
                    </a:solidFill>
                    <a:latin typeface="+mn-lt"/>
                  </a:rPr>
                  <a:t> </a:t>
                </a:r>
                <a:r>
                  <a:rPr lang="fr-FR" sz="1200" b="1" dirty="0">
                    <a:solidFill>
                      <a:srgbClr val="FF6700"/>
                    </a:solidFill>
                    <a:latin typeface="+mn-lt"/>
                  </a:rPr>
                  <a:t>states of </a:t>
                </a:r>
                <a:r>
                  <a:rPr lang="fr-FR" sz="1200" b="1" dirty="0" smtClean="0">
                    <a:solidFill>
                      <a:srgbClr val="FF6700"/>
                    </a:solidFill>
                    <a:latin typeface="+mn-lt"/>
                  </a:rPr>
                  <a:t>81Ga : </a:t>
                </a:r>
                <a:r>
                  <a:rPr lang="fr-FR" sz="1200" dirty="0">
                    <a:latin typeface="+mn-lt"/>
                  </a:rPr>
                  <a:t>Proton structure of the </a:t>
                </a:r>
                <a:r>
                  <a:rPr lang="fr-FR" sz="1200" dirty="0" err="1">
                    <a:latin typeface="+mn-lt"/>
                  </a:rPr>
                  <a:t>nuclei</a:t>
                </a:r>
                <a:r>
                  <a:rPr lang="fr-FR" sz="1200" dirty="0">
                    <a:latin typeface="+mn-lt"/>
                  </a:rPr>
                  <a:t> close to 78Ni</a:t>
                </a:r>
              </a:p>
              <a:p>
                <a:r>
                  <a:rPr lang="fr-FR" sz="1200" i="1" dirty="0" smtClean="0">
                    <a:latin typeface="+mn-lt"/>
                  </a:rPr>
                  <a:t>D. </a:t>
                </a:r>
                <a:r>
                  <a:rPr lang="fr-FR" sz="1200" i="1" dirty="0" err="1" smtClean="0">
                    <a:latin typeface="+mn-lt"/>
                  </a:rPr>
                  <a:t>Verney</a:t>
                </a:r>
                <a:r>
                  <a:rPr lang="fr-FR" sz="1200" i="1" dirty="0" smtClean="0">
                    <a:latin typeface="+mn-lt"/>
                  </a:rPr>
                  <a:t>, F. Ibrahim et al (</a:t>
                </a:r>
                <a:r>
                  <a:rPr lang="fr-FR" sz="1200" i="1" dirty="0" err="1" smtClean="0">
                    <a:latin typeface="+mn-lt"/>
                  </a:rPr>
                  <a:t>PARRNe</a:t>
                </a:r>
                <a:r>
                  <a:rPr lang="fr-FR" sz="1200" i="1" dirty="0" smtClean="0">
                    <a:latin typeface="+mn-lt"/>
                  </a:rPr>
                  <a:t> Collaboration)</a:t>
                </a:r>
                <a:endParaRPr lang="fr-FR" sz="1200" i="1" dirty="0">
                  <a:latin typeface="+mn-lt"/>
                </a:endParaRPr>
              </a:p>
              <a:p>
                <a:r>
                  <a:rPr lang="fr-FR" sz="1200" dirty="0">
                    <a:latin typeface="+mn-lt"/>
                  </a:rPr>
                  <a:t>Phys. Rev. C 76, 054312 </a:t>
                </a:r>
                <a:r>
                  <a:rPr lang="fr-FR" sz="1200" dirty="0" smtClean="0">
                    <a:latin typeface="+mn-lt"/>
                  </a:rPr>
                  <a:t>–  </a:t>
                </a:r>
                <a:r>
                  <a:rPr lang="fr-FR" sz="1200" dirty="0">
                    <a:latin typeface="+mn-lt"/>
                  </a:rPr>
                  <a:t>2007</a:t>
                </a:r>
              </a:p>
            </p:txBody>
          </p:sp>
        </p:grpSp>
      </p:grpSp>
      <p:grpSp>
        <p:nvGrpSpPr>
          <p:cNvPr id="9" name="Groupe 8"/>
          <p:cNvGrpSpPr/>
          <p:nvPr/>
        </p:nvGrpSpPr>
        <p:grpSpPr>
          <a:xfrm>
            <a:off x="4466801" y="716992"/>
            <a:ext cx="3151834" cy="2444230"/>
            <a:chOff x="4466801" y="716991"/>
            <a:chExt cx="3459004" cy="2682439"/>
          </a:xfrm>
        </p:grpSpPr>
        <p:pic>
          <p:nvPicPr>
            <p:cNvPr id="29" name="Picture 22" descr="panspiral(HD)"/>
            <p:cNvPicPr>
              <a:picLocks noChangeAspect="1" noChangeArrowheads="1"/>
            </p:cNvPicPr>
            <p:nvPr/>
          </p:nvPicPr>
          <p:blipFill>
            <a:blip r:embed="rId11" cstate="print">
              <a:lum bright="14000"/>
              <a:extLst>
                <a:ext uri="{28A0092B-C50C-407E-A947-70E740481C1C}">
                  <a14:useLocalDpi xmlns:a14="http://schemas.microsoft.com/office/drawing/2010/main" val="0"/>
                </a:ext>
              </a:extLst>
            </a:blip>
            <a:srcRect/>
            <a:stretch>
              <a:fillRect/>
            </a:stretch>
          </p:blipFill>
          <p:spPr bwMode="auto">
            <a:xfrm>
              <a:off x="4466801" y="951981"/>
              <a:ext cx="3459004" cy="2447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 name="Image 2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8355" y="716991"/>
              <a:ext cx="1564629" cy="409589"/>
            </a:xfrm>
            <a:prstGeom prst="rect">
              <a:avLst/>
            </a:prstGeom>
          </p:spPr>
        </p:pic>
      </p:grpSp>
    </p:spTree>
    <p:extLst>
      <p:ext uri="{BB962C8B-B14F-4D97-AF65-F5344CB8AC3E}">
        <p14:creationId xmlns:p14="http://schemas.microsoft.com/office/powerpoint/2010/main" val="89980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000" dirty="0">
                <a:solidFill>
                  <a:srgbClr val="FF6700"/>
                </a:solidFill>
                <a:effectLst>
                  <a:outerShdw blurRad="38100" dist="38100" dir="2700000" algn="tl">
                    <a:srgbClr val="000000">
                      <a:alpha val="43137"/>
                    </a:srgbClr>
                  </a:outerShdw>
                </a:effectLst>
                <a:latin typeface="+mn-lt"/>
                <a:ea typeface="+mn-ea"/>
                <a:cs typeface="Arial" charset="0"/>
              </a:rPr>
              <a:t>1985-2000…….« </a:t>
            </a:r>
            <a:r>
              <a:rPr lang="fr-FR" sz="2000" dirty="0" err="1">
                <a:solidFill>
                  <a:srgbClr val="FF6700"/>
                </a:solidFill>
                <a:effectLst>
                  <a:outerShdw blurRad="38100" dist="38100" dir="2700000" algn="tl">
                    <a:srgbClr val="000000">
                      <a:alpha val="43137"/>
                    </a:srgbClr>
                  </a:outerShdw>
                </a:effectLst>
                <a:latin typeface="+mn-lt"/>
                <a:ea typeface="+mn-ea"/>
                <a:cs typeface="Arial" charset="0"/>
              </a:rPr>
              <a:t>Exotic</a:t>
            </a:r>
            <a:r>
              <a:rPr lang="fr-FR" sz="2000" dirty="0">
                <a:solidFill>
                  <a:srgbClr val="FF6700"/>
                </a:solidFill>
                <a:effectLst>
                  <a:outerShdw blurRad="38100" dist="38100" dir="2700000" algn="tl">
                    <a:srgbClr val="000000">
                      <a:alpha val="43137"/>
                    </a:srgbClr>
                  </a:outerShdw>
                </a:effectLst>
                <a:latin typeface="+mn-lt"/>
                <a:ea typeface="+mn-ea"/>
                <a:cs typeface="Arial" charset="0"/>
              </a:rPr>
              <a:t> </a:t>
            </a:r>
            <a:r>
              <a:rPr lang="fr-FR" sz="2000" dirty="0" err="1">
                <a:solidFill>
                  <a:srgbClr val="FF6700"/>
                </a:solidFill>
                <a:effectLst>
                  <a:outerShdw blurRad="38100" dist="38100" dir="2700000" algn="tl">
                    <a:srgbClr val="000000">
                      <a:alpha val="43137"/>
                    </a:srgbClr>
                  </a:outerShdw>
                </a:effectLst>
                <a:latin typeface="+mn-lt"/>
                <a:ea typeface="+mn-ea"/>
                <a:cs typeface="Arial" charset="0"/>
              </a:rPr>
              <a:t>era</a:t>
            </a:r>
            <a:r>
              <a:rPr lang="fr-FR" sz="2000" dirty="0">
                <a:solidFill>
                  <a:srgbClr val="FF6700"/>
                </a:solidFill>
                <a:effectLst>
                  <a:outerShdw blurRad="38100" dist="38100" dir="2700000" algn="tl">
                    <a:srgbClr val="000000">
                      <a:alpha val="43137"/>
                    </a:srgbClr>
                  </a:outerShdw>
                </a:effectLst>
                <a:latin typeface="+mn-lt"/>
                <a:ea typeface="+mn-ea"/>
                <a:cs typeface="Arial" charset="0"/>
              </a:rPr>
              <a:t> … » @Ganil et Orsay </a:t>
            </a: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31</a:t>
            </a:fld>
            <a:endParaRPr lang="fr-FR" dirty="0"/>
          </a:p>
        </p:txBody>
      </p:sp>
      <p:grpSp>
        <p:nvGrpSpPr>
          <p:cNvPr id="40" name="Groupe 39"/>
          <p:cNvGrpSpPr/>
          <p:nvPr/>
        </p:nvGrpSpPr>
        <p:grpSpPr>
          <a:xfrm>
            <a:off x="236201" y="351309"/>
            <a:ext cx="2305870" cy="1630914"/>
            <a:chOff x="236201" y="351309"/>
            <a:chExt cx="2305870" cy="1630914"/>
          </a:xfrm>
        </p:grpSpPr>
        <p:grpSp>
          <p:nvGrpSpPr>
            <p:cNvPr id="10" name="Group 11"/>
            <p:cNvGrpSpPr>
              <a:grpSpLocks noChangeAspect="1"/>
            </p:cNvGrpSpPr>
            <p:nvPr/>
          </p:nvGrpSpPr>
          <p:grpSpPr>
            <a:xfrm>
              <a:off x="1173915" y="351309"/>
              <a:ext cx="1368156" cy="1630914"/>
              <a:chOff x="7718959" y="929628"/>
              <a:chExt cx="2525265" cy="3010254"/>
            </a:xfrm>
          </p:grpSpPr>
          <p:pic>
            <p:nvPicPr>
              <p:cNvPr id="11" name="Picture 6" descr="E:\Divers Transparents\Riafigs\The neutron halo_fichiers\1.gif"/>
              <p:cNvPicPr>
                <a:picLocks noChangeAspect="1" noChangeArrowheads="1"/>
              </p:cNvPicPr>
              <p:nvPr/>
            </p:nvPicPr>
            <p:blipFill rotWithShape="1">
              <a:blip r:embed="rId3">
                <a:extLst>
                  <a:ext uri="{28A0092B-C50C-407E-A947-70E740481C1C}">
                    <a14:useLocalDpi xmlns:a14="http://schemas.microsoft.com/office/drawing/2010/main" val="0"/>
                  </a:ext>
                </a:extLst>
              </a:blip>
              <a:srcRect l="-9653" t="-3956" r="-9235" b="-9159"/>
              <a:stretch/>
            </p:blipFill>
            <p:spPr bwMode="auto">
              <a:xfrm>
                <a:off x="7718959" y="929628"/>
                <a:ext cx="2525265" cy="1492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style>
              <a:lnRef idx="2">
                <a:schemeClr val="accent2"/>
              </a:lnRef>
              <a:fillRef idx="1">
                <a:schemeClr val="lt1"/>
              </a:fillRef>
              <a:effectRef idx="0">
                <a:schemeClr val="accent2"/>
              </a:effectRef>
              <a:fontRef idx="minor">
                <a:schemeClr val="dk1"/>
              </a:fontRef>
            </p:style>
          </p:pic>
          <p:pic>
            <p:nvPicPr>
              <p:cNvPr id="12" name="Picture 7" descr="E:\Divers Transparents\Riafigs\The neutron halo_fichiers\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959" y="2614320"/>
                <a:ext cx="2525265" cy="1325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
          <p:nvSpPr>
            <p:cNvPr id="13" name="TextBox 5"/>
            <p:cNvSpPr txBox="1">
              <a:spLocks noChangeAspect="1"/>
            </p:cNvSpPr>
            <p:nvPr/>
          </p:nvSpPr>
          <p:spPr>
            <a:xfrm>
              <a:off x="236201" y="984633"/>
              <a:ext cx="868251" cy="364267"/>
            </a:xfrm>
            <a:prstGeom prst="rect">
              <a:avLst/>
            </a:prstGeom>
            <a:noFill/>
          </p:spPr>
          <p:txBody>
            <a:bodyPr wrap="square" rtlCol="0">
              <a:spAutoFit/>
            </a:bodyPr>
            <a:lstStyle/>
            <a:p>
              <a:pPr algn="r"/>
              <a:r>
                <a:rPr lang="fr-FR" sz="1767" b="1" dirty="0" err="1">
                  <a:solidFill>
                    <a:srgbClr val="FF6700"/>
                  </a:solidFill>
                  <a:latin typeface="+mn-lt"/>
                </a:rPr>
                <a:t>Haloes</a:t>
              </a:r>
              <a:endParaRPr lang="en-US" sz="1767" b="1" dirty="0">
                <a:solidFill>
                  <a:srgbClr val="FF6700"/>
                </a:solidFill>
                <a:latin typeface="+mn-lt"/>
              </a:endParaRPr>
            </a:p>
          </p:txBody>
        </p:sp>
      </p:grpSp>
      <p:pic>
        <p:nvPicPr>
          <p:cNvPr id="14" name="Picture 20" descr="36_S_16+"/>
          <p:cNvPicPr>
            <a:picLocks noChangeAspect="1" noChangeArrowheads="1"/>
          </p:cNvPicPr>
          <p:nvPr/>
        </p:nvPicPr>
        <p:blipFill rotWithShape="1">
          <a:blip r:embed="rId5">
            <a:extLst>
              <a:ext uri="{28A0092B-C50C-407E-A947-70E740481C1C}">
                <a14:useLocalDpi xmlns:a14="http://schemas.microsoft.com/office/drawing/2010/main"/>
              </a:ext>
            </a:extLst>
          </a:blip>
          <a:srcRect l="-3146" t="-15675" r="272" b="1"/>
          <a:stretch/>
        </p:blipFill>
        <p:spPr bwMode="auto">
          <a:xfrm>
            <a:off x="236201" y="2165648"/>
            <a:ext cx="2573686" cy="3807809"/>
          </a:xfrm>
          <a:prstGeom prst="snip2DiagRect">
            <a:avLst>
              <a:gd name="adj1" fmla="val 0"/>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6"/>
          <p:cNvSpPr txBox="1">
            <a:spLocks noChangeArrowheads="1"/>
          </p:cNvSpPr>
          <p:nvPr/>
        </p:nvSpPr>
        <p:spPr bwMode="auto">
          <a:xfrm>
            <a:off x="273819" y="2185251"/>
            <a:ext cx="2570457" cy="1092607"/>
          </a:xfrm>
          <a:prstGeom prst="rect">
            <a:avLst/>
          </a:prstGeom>
          <a:solidFill>
            <a:schemeClr val="bg1"/>
          </a:solidFill>
          <a:ln w="9525">
            <a:noFill/>
            <a:miter lim="800000"/>
            <a:headEnd/>
            <a:tailEnd/>
          </a:ln>
          <a:effectLst/>
        </p:spPr>
        <p:txBody>
          <a:bodyPr wrap="square">
            <a:spAutoFit/>
          </a:bodyPr>
          <a:lstStyle/>
          <a:p>
            <a:pPr algn="ctr">
              <a:spcBef>
                <a:spcPts val="0"/>
              </a:spcBef>
              <a:defRPr/>
            </a:pPr>
            <a:r>
              <a:rPr lang="en-GB" sz="1200" b="1" dirty="0" err="1" smtClean="0">
                <a:solidFill>
                  <a:srgbClr val="00294B"/>
                </a:solidFill>
                <a:latin typeface="+mn-lt"/>
                <a:ea typeface="ＭＳ Ｐゴシック"/>
              </a:rPr>
              <a:t>Découvertes</a:t>
            </a:r>
            <a:r>
              <a:rPr lang="en-GB" sz="1200" b="1" dirty="0" smtClean="0">
                <a:solidFill>
                  <a:srgbClr val="00294B"/>
                </a:solidFill>
                <a:latin typeface="+mn-lt"/>
                <a:ea typeface="ＭＳ Ｐゴシック"/>
              </a:rPr>
              <a:t> de nouveaux isotopes au </a:t>
            </a:r>
            <a:r>
              <a:rPr lang="en-GB" sz="1200" b="1" dirty="0" err="1" smtClean="0">
                <a:solidFill>
                  <a:srgbClr val="00294B"/>
                </a:solidFill>
                <a:latin typeface="+mn-lt"/>
                <a:ea typeface="ＭＳ Ｐゴシック"/>
              </a:rPr>
              <a:t>dela</a:t>
            </a:r>
            <a:r>
              <a:rPr lang="en-GB" sz="1200" b="1" dirty="0" smtClean="0">
                <a:solidFill>
                  <a:srgbClr val="00294B"/>
                </a:solidFill>
                <a:latin typeface="+mn-lt"/>
                <a:ea typeface="ＭＳ Ｐゴシック"/>
              </a:rPr>
              <a:t> de la </a:t>
            </a:r>
            <a:r>
              <a:rPr lang="en-GB" sz="1200" b="1" dirty="0" err="1" smtClean="0">
                <a:solidFill>
                  <a:srgbClr val="00294B"/>
                </a:solidFill>
                <a:latin typeface="+mn-lt"/>
                <a:ea typeface="ＭＳ Ｐゴシック"/>
              </a:rPr>
              <a:t>stabilité</a:t>
            </a:r>
            <a:r>
              <a:rPr lang="en-GB" sz="1200" b="1" dirty="0" smtClean="0">
                <a:solidFill>
                  <a:srgbClr val="00294B"/>
                </a:solidFill>
                <a:latin typeface="+mn-lt"/>
                <a:ea typeface="ＭＳ Ｐゴシック"/>
              </a:rPr>
              <a:t> et le puzzle </a:t>
            </a:r>
            <a:r>
              <a:rPr lang="en-GB" sz="1600" b="1" baseline="30000" dirty="0" smtClean="0">
                <a:solidFill>
                  <a:srgbClr val="00294B"/>
                </a:solidFill>
                <a:latin typeface="+mn-lt"/>
                <a:ea typeface="ＭＳ Ｐゴシック"/>
              </a:rPr>
              <a:t>24</a:t>
            </a:r>
            <a:r>
              <a:rPr lang="en-GB" sz="1600" b="1" dirty="0" smtClean="0">
                <a:solidFill>
                  <a:srgbClr val="00294B"/>
                </a:solidFill>
                <a:latin typeface="+mn-lt"/>
                <a:ea typeface="ＭＳ Ｐゴシック"/>
              </a:rPr>
              <a:t>O,</a:t>
            </a:r>
            <a:r>
              <a:rPr lang="en-GB" sz="1600" b="1" baseline="30000" dirty="0" smtClean="0">
                <a:solidFill>
                  <a:srgbClr val="00294B"/>
                </a:solidFill>
                <a:latin typeface="+mn-lt"/>
                <a:ea typeface="ＭＳ Ｐゴシック"/>
              </a:rPr>
              <a:t>28</a:t>
            </a:r>
            <a:r>
              <a:rPr lang="en-GB" sz="1600" b="1" dirty="0" smtClean="0">
                <a:solidFill>
                  <a:srgbClr val="00294B"/>
                </a:solidFill>
                <a:latin typeface="+mn-lt"/>
                <a:ea typeface="ＭＳ Ｐゴシック"/>
              </a:rPr>
              <a:t>O</a:t>
            </a:r>
          </a:p>
          <a:p>
            <a:pPr algn="ctr">
              <a:spcBef>
                <a:spcPts val="0"/>
              </a:spcBef>
              <a:defRPr/>
            </a:pPr>
            <a:r>
              <a:rPr lang="en-GB" sz="1100" b="1" baseline="30000" dirty="0" smtClean="0">
                <a:solidFill>
                  <a:srgbClr val="00294B"/>
                </a:solidFill>
                <a:latin typeface="+mn-lt"/>
                <a:ea typeface="ＭＳ Ｐゴシック"/>
              </a:rPr>
              <a:t>48</a:t>
            </a:r>
            <a:r>
              <a:rPr lang="en-GB" sz="1100" b="1" dirty="0" smtClean="0">
                <a:solidFill>
                  <a:srgbClr val="00294B"/>
                </a:solidFill>
                <a:latin typeface="+mn-lt"/>
                <a:ea typeface="ＭＳ Ｐゴシック"/>
              </a:rPr>
              <a:t>Ca+</a:t>
            </a:r>
            <a:r>
              <a:rPr lang="en-GB" sz="1100" b="1" baseline="30000" dirty="0" smtClean="0">
                <a:solidFill>
                  <a:srgbClr val="00294B"/>
                </a:solidFill>
                <a:latin typeface="+mn-lt"/>
                <a:ea typeface="ＭＳ Ｐゴシック"/>
              </a:rPr>
              <a:t>181</a:t>
            </a:r>
            <a:r>
              <a:rPr lang="en-GB" sz="1100" b="1" dirty="0" smtClean="0">
                <a:solidFill>
                  <a:srgbClr val="00294B"/>
                </a:solidFill>
                <a:latin typeface="+mn-lt"/>
                <a:ea typeface="ＭＳ Ｐゴシック"/>
              </a:rPr>
              <a:t>Ta </a:t>
            </a:r>
            <a:r>
              <a:rPr lang="en-GB" sz="1100" i="1" dirty="0">
                <a:solidFill>
                  <a:srgbClr val="00294B"/>
                </a:solidFill>
                <a:latin typeface="+mn-lt"/>
                <a:ea typeface="ＭＳ Ｐゴシック"/>
              </a:rPr>
              <a:t>D. </a:t>
            </a:r>
            <a:r>
              <a:rPr lang="en-GB" sz="1100" i="1" dirty="0" err="1">
                <a:solidFill>
                  <a:srgbClr val="00294B"/>
                </a:solidFill>
                <a:latin typeface="+mn-lt"/>
                <a:ea typeface="ＭＳ Ｐゴシック"/>
              </a:rPr>
              <a:t>Guillemaud</a:t>
            </a:r>
            <a:r>
              <a:rPr lang="en-GB" sz="1100" i="1" dirty="0">
                <a:solidFill>
                  <a:srgbClr val="00294B"/>
                </a:solidFill>
                <a:latin typeface="+mn-lt"/>
                <a:ea typeface="ＭＳ Ｐゴシック"/>
              </a:rPr>
              <a:t>-Mueller et </a:t>
            </a:r>
            <a:r>
              <a:rPr lang="en-GB" sz="1100" i="1" dirty="0" smtClean="0">
                <a:solidFill>
                  <a:srgbClr val="00294B"/>
                </a:solidFill>
                <a:latin typeface="+mn-lt"/>
                <a:ea typeface="ＭＳ Ｐゴシック"/>
              </a:rPr>
              <a:t>al </a:t>
            </a:r>
            <a:r>
              <a:rPr lang="en-GB" sz="1100" i="1" dirty="0">
                <a:solidFill>
                  <a:srgbClr val="00294B"/>
                </a:solidFill>
                <a:latin typeface="+mn-lt"/>
                <a:ea typeface="ＭＳ Ｐゴシック"/>
              </a:rPr>
              <a:t>(1990</a:t>
            </a:r>
            <a:r>
              <a:rPr lang="en-GB" sz="1400" i="1" dirty="0">
                <a:solidFill>
                  <a:srgbClr val="00294B"/>
                </a:solidFill>
                <a:latin typeface="+mn-lt"/>
                <a:ea typeface="ＭＳ Ｐゴシック"/>
              </a:rPr>
              <a:t>) </a:t>
            </a:r>
            <a:endParaRPr lang="en-GB" sz="1400" b="1" i="1" dirty="0" smtClean="0">
              <a:solidFill>
                <a:srgbClr val="00294B"/>
              </a:solidFill>
              <a:latin typeface="+mn-lt"/>
              <a:ea typeface="ＭＳ Ｐゴシック"/>
            </a:endParaRPr>
          </a:p>
        </p:txBody>
      </p:sp>
      <p:grpSp>
        <p:nvGrpSpPr>
          <p:cNvPr id="41" name="Groupe 40"/>
          <p:cNvGrpSpPr/>
          <p:nvPr/>
        </p:nvGrpSpPr>
        <p:grpSpPr>
          <a:xfrm>
            <a:off x="3165910" y="692246"/>
            <a:ext cx="3999024" cy="3241905"/>
            <a:chOff x="3165910" y="692246"/>
            <a:chExt cx="3999024" cy="3241905"/>
          </a:xfrm>
        </p:grpSpPr>
        <p:grpSp>
          <p:nvGrpSpPr>
            <p:cNvPr id="16" name="Group 3"/>
            <p:cNvGrpSpPr>
              <a:grpSpLocks noChangeAspect="1"/>
            </p:cNvGrpSpPr>
            <p:nvPr/>
          </p:nvGrpSpPr>
          <p:grpSpPr>
            <a:xfrm>
              <a:off x="3165910" y="1424540"/>
              <a:ext cx="3999024" cy="2509611"/>
              <a:chOff x="1791759" y="759527"/>
              <a:chExt cx="6941610" cy="5639267"/>
            </a:xfrm>
          </p:grpSpPr>
          <p:pic>
            <p:nvPicPr>
              <p:cNvPr id="17"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91759" y="759527"/>
                <a:ext cx="6941610" cy="563926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sp>
            <p:nvSpPr>
              <p:cNvPr id="18" name="AutoShape 5"/>
              <p:cNvSpPr>
                <a:spLocks noChangeArrowheads="1"/>
              </p:cNvSpPr>
              <p:nvPr/>
            </p:nvSpPr>
            <p:spPr bwMode="auto">
              <a:xfrm>
                <a:off x="5087888" y="2924944"/>
                <a:ext cx="1008112" cy="209132"/>
              </a:xfrm>
              <a:prstGeom prst="notchedRightArrow">
                <a:avLst>
                  <a:gd name="adj1" fmla="val 50000"/>
                  <a:gd name="adj2" fmla="val 106383"/>
                </a:avLst>
              </a:prstGeom>
              <a:solidFill>
                <a:schemeClr val="accent2"/>
              </a:solidFill>
              <a:ln w="12700">
                <a:solidFill>
                  <a:schemeClr val="tx2"/>
                </a:solid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GB" sz="2121">
                  <a:solidFill>
                    <a:srgbClr val="000000"/>
                  </a:solidFill>
                  <a:ea typeface="ＭＳ Ｐゴシック" charset="0"/>
                  <a:cs typeface="ＭＳ Ｐゴシック" charset="0"/>
                </a:endParaRPr>
              </a:p>
            </p:txBody>
          </p:sp>
          <p:sp>
            <p:nvSpPr>
              <p:cNvPr id="19" name="AutoShape 6"/>
              <p:cNvSpPr>
                <a:spLocks noChangeArrowheads="1"/>
              </p:cNvSpPr>
              <p:nvPr/>
            </p:nvSpPr>
            <p:spPr bwMode="auto">
              <a:xfrm rot="-10800000">
                <a:off x="3935760" y="5683379"/>
                <a:ext cx="1560811" cy="221457"/>
              </a:xfrm>
              <a:prstGeom prst="notchedRightArrow">
                <a:avLst>
                  <a:gd name="adj1" fmla="val 50000"/>
                  <a:gd name="adj2" fmla="val 107321"/>
                </a:avLst>
              </a:prstGeom>
              <a:solidFill>
                <a:schemeClr val="accent2"/>
              </a:solidFill>
              <a:ln w="12700">
                <a:solidFill>
                  <a:schemeClr val="tx2"/>
                </a:solid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GB" sz="2121">
                  <a:solidFill>
                    <a:srgbClr val="000000"/>
                  </a:solidFill>
                  <a:ea typeface="ＭＳ Ｐゴシック" charset="0"/>
                  <a:cs typeface="ＭＳ Ｐゴシック" charset="0"/>
                </a:endParaRPr>
              </a:p>
            </p:txBody>
          </p:sp>
          <p:sp>
            <p:nvSpPr>
              <p:cNvPr id="20" name="AutoShape 7"/>
              <p:cNvSpPr>
                <a:spLocks noChangeArrowheads="1"/>
              </p:cNvSpPr>
              <p:nvPr/>
            </p:nvSpPr>
            <p:spPr bwMode="auto">
              <a:xfrm>
                <a:off x="7318954" y="5570270"/>
                <a:ext cx="388575" cy="223838"/>
              </a:xfrm>
              <a:prstGeom prst="notchedRightArrow">
                <a:avLst>
                  <a:gd name="adj1" fmla="val 50000"/>
                  <a:gd name="adj2" fmla="val 65603"/>
                </a:avLst>
              </a:prstGeom>
              <a:solidFill>
                <a:schemeClr val="accent2"/>
              </a:solidFill>
              <a:ln w="12700">
                <a:solidFill>
                  <a:schemeClr val="tx2"/>
                </a:solid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GB" sz="2121">
                  <a:solidFill>
                    <a:srgbClr val="000000"/>
                  </a:solidFill>
                  <a:ea typeface="ＭＳ Ｐゴシック" charset="0"/>
                  <a:cs typeface="ＭＳ Ｐゴシック" charset="0"/>
                </a:endParaRPr>
              </a:p>
            </p:txBody>
          </p:sp>
        </p:grpSp>
        <p:sp>
          <p:nvSpPr>
            <p:cNvPr id="21" name="TextBox 6"/>
            <p:cNvSpPr txBox="1"/>
            <p:nvPr/>
          </p:nvSpPr>
          <p:spPr>
            <a:xfrm>
              <a:off x="3370164" y="692246"/>
              <a:ext cx="3216616" cy="584775"/>
            </a:xfrm>
            <a:prstGeom prst="rect">
              <a:avLst/>
            </a:prstGeom>
            <a:noFill/>
          </p:spPr>
          <p:txBody>
            <a:bodyPr wrap="square" rtlCol="0">
              <a:spAutoFit/>
            </a:bodyPr>
            <a:lstStyle/>
            <a:p>
              <a:pPr algn="ctr"/>
              <a:r>
                <a:rPr lang="en-US" sz="1600" b="1" dirty="0" smtClean="0">
                  <a:solidFill>
                    <a:srgbClr val="FF6700"/>
                  </a:solidFill>
                  <a:latin typeface="+mn-lt"/>
                </a:rPr>
                <a:t>Fragmentation </a:t>
              </a:r>
              <a:r>
                <a:rPr lang="en-US" sz="1600" b="1" dirty="0" err="1" smtClean="0">
                  <a:solidFill>
                    <a:srgbClr val="FF6700"/>
                  </a:solidFill>
                  <a:latin typeface="+mn-lt"/>
                </a:rPr>
                <a:t>en</a:t>
              </a:r>
              <a:r>
                <a:rPr lang="en-US" sz="1600" b="1" dirty="0" smtClean="0">
                  <a:solidFill>
                    <a:srgbClr val="FF6700"/>
                  </a:solidFill>
                  <a:latin typeface="+mn-lt"/>
                </a:rPr>
                <a:t> </a:t>
              </a:r>
              <a:r>
                <a:rPr lang="en-US" sz="1600" b="1" err="1" smtClean="0">
                  <a:solidFill>
                    <a:srgbClr val="FF6700"/>
                  </a:solidFill>
                  <a:latin typeface="+mn-lt"/>
                </a:rPr>
                <a:t>deux</a:t>
              </a:r>
              <a:r>
                <a:rPr lang="en-US" sz="1600" b="1" smtClean="0">
                  <a:solidFill>
                    <a:srgbClr val="FF6700"/>
                  </a:solidFill>
                  <a:latin typeface="+mn-lt"/>
                </a:rPr>
                <a:t> étapes</a:t>
              </a:r>
            </a:p>
            <a:p>
              <a:pPr algn="ctr"/>
              <a:r>
                <a:rPr lang="en-US" sz="1600" b="1" smtClean="0">
                  <a:solidFill>
                    <a:srgbClr val="FF6700"/>
                  </a:solidFill>
                  <a:latin typeface="+mn-lt"/>
                </a:rPr>
                <a:t> </a:t>
              </a:r>
              <a:r>
                <a:rPr lang="en-US" sz="1400" i="1" smtClean="0">
                  <a:solidFill>
                    <a:srgbClr val="FF6700"/>
                  </a:solidFill>
                  <a:latin typeface="+mn-lt"/>
                </a:rPr>
                <a:t>F</a:t>
              </a:r>
              <a:r>
                <a:rPr lang="en-US" sz="1400" i="1" dirty="0" smtClean="0">
                  <a:solidFill>
                    <a:srgbClr val="FF6700"/>
                  </a:solidFill>
                  <a:latin typeface="+mn-lt"/>
                </a:rPr>
                <a:t>. </a:t>
              </a:r>
              <a:r>
                <a:rPr lang="en-US" sz="1400" i="1" dirty="0" err="1" smtClean="0">
                  <a:solidFill>
                    <a:srgbClr val="FF6700"/>
                  </a:solidFill>
                  <a:latin typeface="+mn-lt"/>
                </a:rPr>
                <a:t>Azayez</a:t>
              </a:r>
              <a:r>
                <a:rPr lang="en-US" sz="1400" i="1" dirty="0" smtClean="0">
                  <a:solidFill>
                    <a:srgbClr val="FF6700"/>
                  </a:solidFill>
                  <a:latin typeface="+mn-lt"/>
                </a:rPr>
                <a:t> , O. Sorlin et al </a:t>
              </a:r>
              <a:endParaRPr lang="en-US" sz="1400" i="1" dirty="0">
                <a:solidFill>
                  <a:srgbClr val="FF6700"/>
                </a:solidFill>
                <a:latin typeface="+mn-lt"/>
              </a:endParaRPr>
            </a:p>
          </p:txBody>
        </p:sp>
      </p:grpSp>
      <p:sp>
        <p:nvSpPr>
          <p:cNvPr id="24" name="TextBox 7"/>
          <p:cNvSpPr txBox="1"/>
          <p:nvPr/>
        </p:nvSpPr>
        <p:spPr>
          <a:xfrm>
            <a:off x="7033377" y="695660"/>
            <a:ext cx="3355214" cy="553998"/>
          </a:xfrm>
          <a:prstGeom prst="rect">
            <a:avLst/>
          </a:prstGeom>
          <a:noFill/>
        </p:spPr>
        <p:txBody>
          <a:bodyPr wrap="none" rtlCol="0">
            <a:spAutoFit/>
          </a:bodyPr>
          <a:lstStyle/>
          <a:p>
            <a:r>
              <a:rPr lang="fr-FR" sz="1600" b="1" dirty="0" smtClean="0">
                <a:solidFill>
                  <a:srgbClr val="FF6700"/>
                </a:solidFill>
                <a:latin typeface="+mn-lt"/>
              </a:rPr>
              <a:t>     Réaction en cinématique inverse</a:t>
            </a:r>
          </a:p>
          <a:p>
            <a:pPr algn="ctr"/>
            <a:r>
              <a:rPr lang="fr-FR" sz="1400" i="1" dirty="0">
                <a:solidFill>
                  <a:srgbClr val="FF6700"/>
                </a:solidFill>
                <a:latin typeface="+mn-lt"/>
              </a:rPr>
              <a:t>Y. Blumenfeld, </a:t>
            </a:r>
            <a:r>
              <a:rPr lang="fr-FR" sz="1400" i="1" dirty="0" err="1">
                <a:solidFill>
                  <a:srgbClr val="FF6700"/>
                </a:solidFill>
                <a:latin typeface="+mn-lt"/>
              </a:rPr>
              <a:t>S.Fortier</a:t>
            </a:r>
            <a:r>
              <a:rPr lang="fr-FR" sz="1400" i="1" dirty="0">
                <a:solidFill>
                  <a:srgbClr val="FF6700"/>
                </a:solidFill>
                <a:latin typeface="+mn-lt"/>
              </a:rPr>
              <a:t> ,D. Beaumel et al </a:t>
            </a:r>
            <a:endParaRPr lang="en-US" sz="1400" i="1" dirty="0">
              <a:solidFill>
                <a:srgbClr val="FF6700"/>
              </a:solidFill>
              <a:latin typeface="+mn-lt"/>
            </a:endParaRPr>
          </a:p>
        </p:txBody>
      </p:sp>
      <p:sp>
        <p:nvSpPr>
          <p:cNvPr id="25" name="ZoneTexte 24"/>
          <p:cNvSpPr txBox="1"/>
          <p:nvPr/>
        </p:nvSpPr>
        <p:spPr>
          <a:xfrm>
            <a:off x="7849065" y="2710331"/>
            <a:ext cx="620683" cy="276999"/>
          </a:xfrm>
          <a:prstGeom prst="rect">
            <a:avLst/>
          </a:prstGeom>
          <a:noFill/>
        </p:spPr>
        <p:txBody>
          <a:bodyPr wrap="none" rtlCol="0">
            <a:spAutoFit/>
          </a:bodyPr>
          <a:lstStyle/>
          <a:p>
            <a:r>
              <a:rPr lang="fr-FR" sz="1200" b="1" dirty="0" smtClean="0">
                <a:solidFill>
                  <a:srgbClr val="FF0000"/>
                </a:solidFill>
                <a:effectLst>
                  <a:outerShdw blurRad="38100" dist="38100" dir="2700000" algn="tl">
                    <a:srgbClr val="000000">
                      <a:alpha val="43137"/>
                    </a:srgbClr>
                  </a:outerShdw>
                </a:effectLst>
              </a:rPr>
              <a:t>MUST</a:t>
            </a:r>
            <a:endParaRPr lang="fr-FR" sz="1200" b="1" dirty="0">
              <a:solidFill>
                <a:srgbClr val="FF0000"/>
              </a:solidFill>
              <a:effectLst>
                <a:outerShdw blurRad="38100" dist="38100" dir="2700000" algn="tl">
                  <a:srgbClr val="000000">
                    <a:alpha val="43137"/>
                  </a:srgbClr>
                </a:outerShdw>
              </a:effectLst>
            </a:endParaRPr>
          </a:p>
        </p:txBody>
      </p:sp>
      <p:grpSp>
        <p:nvGrpSpPr>
          <p:cNvPr id="42" name="Groupe 41"/>
          <p:cNvGrpSpPr/>
          <p:nvPr/>
        </p:nvGrpSpPr>
        <p:grpSpPr>
          <a:xfrm>
            <a:off x="7330709" y="3732332"/>
            <a:ext cx="3336719" cy="1900652"/>
            <a:chOff x="7330709" y="3732332"/>
            <a:chExt cx="3336719" cy="1900652"/>
          </a:xfrm>
        </p:grpSpPr>
        <p:pic>
          <p:nvPicPr>
            <p:cNvPr id="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0709" y="3732332"/>
              <a:ext cx="3336719" cy="1900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9" name="ZoneTexte 4"/>
            <p:cNvSpPr txBox="1">
              <a:spLocks noChangeArrowheads="1"/>
            </p:cNvSpPr>
            <p:nvPr/>
          </p:nvSpPr>
          <p:spPr bwMode="auto">
            <a:xfrm>
              <a:off x="8055278" y="3770009"/>
              <a:ext cx="1754460" cy="32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fr-FR" sz="1600" dirty="0">
                  <a:solidFill>
                    <a:srgbClr val="FF0000"/>
                  </a:solidFill>
                  <a:latin typeface="Calibri" panose="020F0502020204030204" pitchFamily="34" charset="0"/>
                </a:rPr>
                <a:t>H(</a:t>
              </a:r>
              <a:r>
                <a:rPr lang="en-US" altLang="fr-FR" sz="1600" baseline="30000" dirty="0">
                  <a:solidFill>
                    <a:srgbClr val="FF0000"/>
                  </a:solidFill>
                  <a:latin typeface="Calibri" panose="020F0502020204030204" pitchFamily="34" charset="0"/>
                </a:rPr>
                <a:t>18</a:t>
              </a:r>
              <a:r>
                <a:rPr lang="en-US" altLang="fr-FR" sz="1600" dirty="0">
                  <a:solidFill>
                    <a:srgbClr val="FF0000"/>
                  </a:solidFill>
                  <a:latin typeface="Calibri" panose="020F0502020204030204" pitchFamily="34" charset="0"/>
                </a:rPr>
                <a:t>F,p)</a:t>
              </a:r>
              <a:r>
                <a:rPr lang="en-US" altLang="fr-FR" sz="1600" baseline="30000" dirty="0">
                  <a:solidFill>
                    <a:srgbClr val="FF0000"/>
                  </a:solidFill>
                  <a:latin typeface="Calibri" panose="020F0502020204030204" pitchFamily="34" charset="0"/>
                </a:rPr>
                <a:t>18</a:t>
              </a:r>
              <a:r>
                <a:rPr lang="en-US" altLang="fr-FR" sz="1600" dirty="0">
                  <a:solidFill>
                    <a:srgbClr val="FF0000"/>
                  </a:solidFill>
                  <a:latin typeface="Calibri" panose="020F0502020204030204" pitchFamily="34" charset="0"/>
                </a:rPr>
                <a:t>F</a:t>
              </a:r>
            </a:p>
          </p:txBody>
        </p:sp>
        <p:sp>
          <p:nvSpPr>
            <p:cNvPr id="30" name="ZoneTexte 5"/>
            <p:cNvSpPr txBox="1">
              <a:spLocks noChangeArrowheads="1"/>
            </p:cNvSpPr>
            <p:nvPr/>
          </p:nvSpPr>
          <p:spPr bwMode="auto">
            <a:xfrm>
              <a:off x="8913246" y="4247321"/>
              <a:ext cx="993724" cy="35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fr-FR" sz="1800" dirty="0">
                  <a:solidFill>
                    <a:srgbClr val="E200A7"/>
                  </a:solidFill>
                  <a:latin typeface="Calibri" panose="020F0502020204030204" pitchFamily="34" charset="0"/>
                </a:rPr>
                <a:t>GANIL </a:t>
              </a:r>
            </a:p>
          </p:txBody>
        </p:sp>
      </p:grpSp>
      <p:sp>
        <p:nvSpPr>
          <p:cNvPr id="33" name="ZoneTexte 6"/>
          <p:cNvSpPr txBox="1">
            <a:spLocks noChangeArrowheads="1"/>
          </p:cNvSpPr>
          <p:nvPr/>
        </p:nvSpPr>
        <p:spPr bwMode="auto">
          <a:xfrm>
            <a:off x="3088796" y="4297721"/>
            <a:ext cx="39297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r>
              <a:rPr lang="fr-FR" altLang="fr-FR" sz="1400" b="0" dirty="0" smtClean="0">
                <a:solidFill>
                  <a:srgbClr val="00294B"/>
                </a:solidFill>
                <a:latin typeface="Calibri" panose="020F0502020204030204" pitchFamily="34" charset="0"/>
              </a:rPr>
              <a:t>Production </a:t>
            </a:r>
            <a:r>
              <a:rPr lang="fr-FR" altLang="fr-FR" sz="1400" b="0" dirty="0">
                <a:solidFill>
                  <a:srgbClr val="00294B"/>
                </a:solidFill>
                <a:latin typeface="Calibri" panose="020F0502020204030204" pitchFamily="34" charset="0"/>
              </a:rPr>
              <a:t>et Destruction </a:t>
            </a:r>
            <a:r>
              <a:rPr lang="fr-FR" altLang="fr-FR" sz="1400" b="0">
                <a:solidFill>
                  <a:srgbClr val="00294B"/>
                </a:solidFill>
                <a:latin typeface="Calibri" panose="020F0502020204030204" pitchFamily="34" charset="0"/>
              </a:rPr>
              <a:t>du </a:t>
            </a:r>
            <a:r>
              <a:rPr lang="fr-FR" altLang="fr-FR" sz="1400" b="0" baseline="30000" smtClean="0">
                <a:solidFill>
                  <a:srgbClr val="00294B"/>
                </a:solidFill>
                <a:latin typeface="Calibri" panose="020F0502020204030204" pitchFamily="34" charset="0"/>
              </a:rPr>
              <a:t>18 </a:t>
            </a:r>
            <a:r>
              <a:rPr lang="fr-FR" altLang="fr-FR" sz="1400" b="0" smtClean="0">
                <a:solidFill>
                  <a:srgbClr val="00294B"/>
                </a:solidFill>
                <a:latin typeface="Calibri" panose="020F0502020204030204" pitchFamily="34" charset="0"/>
              </a:rPr>
              <a:t>F  </a:t>
            </a:r>
            <a:r>
              <a:rPr lang="fr-FR" altLang="fr-FR" sz="1400" b="0" dirty="0">
                <a:solidFill>
                  <a:srgbClr val="00294B"/>
                </a:solidFill>
                <a:latin typeface="Calibri" panose="020F0502020204030204" pitchFamily="34" charset="0"/>
              </a:rPr>
              <a:t>dans les  </a:t>
            </a:r>
            <a:r>
              <a:rPr lang="fr-FR" altLang="fr-FR" sz="1400" b="0" dirty="0" smtClean="0">
                <a:solidFill>
                  <a:srgbClr val="00294B"/>
                </a:solidFill>
                <a:latin typeface="Calibri" panose="020F0502020204030204" pitchFamily="34" charset="0"/>
              </a:rPr>
              <a:t>étoiles</a:t>
            </a:r>
            <a:r>
              <a:rPr lang="fr-FR" altLang="fr-FR" sz="1400" b="0" smtClean="0">
                <a:solidFill>
                  <a:srgbClr val="00294B"/>
                </a:solidFill>
                <a:latin typeface="Calibri" panose="020F0502020204030204" pitchFamily="34" charset="0"/>
              </a:rPr>
              <a:t>. </a:t>
            </a:r>
            <a:br>
              <a:rPr lang="fr-FR" altLang="fr-FR" sz="1400" b="0" smtClean="0">
                <a:solidFill>
                  <a:srgbClr val="00294B"/>
                </a:solidFill>
                <a:latin typeface="Calibri" panose="020F0502020204030204" pitchFamily="34" charset="0"/>
              </a:rPr>
            </a:br>
            <a:r>
              <a:rPr lang="fr-FR" altLang="fr-FR" sz="1400" b="0" smtClean="0">
                <a:solidFill>
                  <a:srgbClr val="00294B"/>
                </a:solidFill>
                <a:latin typeface="Calibri" panose="020F0502020204030204" pitchFamily="34" charset="0"/>
              </a:rPr>
              <a:t>Mesure  </a:t>
            </a:r>
            <a:r>
              <a:rPr lang="fr-FR" altLang="fr-FR" sz="1400" b="0" dirty="0">
                <a:solidFill>
                  <a:srgbClr val="00294B"/>
                </a:solidFill>
                <a:latin typeface="Calibri" panose="020F0502020204030204" pitchFamily="34" charset="0"/>
              </a:rPr>
              <a:t>directe d’une section efficace d’intérêt astrophysique au GANIL  </a:t>
            </a:r>
            <a:r>
              <a:rPr lang="fr-FR" altLang="fr-FR" sz="1400" b="0" baseline="30000" dirty="0" smtClean="0">
                <a:solidFill>
                  <a:srgbClr val="00294B"/>
                </a:solidFill>
                <a:latin typeface="Calibri" panose="020F0502020204030204" pitchFamily="34" charset="0"/>
              </a:rPr>
              <a:t>18</a:t>
            </a:r>
            <a:r>
              <a:rPr lang="fr-FR" altLang="fr-FR" sz="1400" b="0" dirty="0" smtClean="0">
                <a:solidFill>
                  <a:srgbClr val="00294B"/>
                </a:solidFill>
                <a:latin typeface="Calibri" panose="020F0502020204030204" pitchFamily="34" charset="0"/>
              </a:rPr>
              <a:t>F(p,α)</a:t>
            </a:r>
            <a:r>
              <a:rPr lang="fr-FR" altLang="fr-FR" sz="1400" b="0" baseline="30000" dirty="0" smtClean="0">
                <a:solidFill>
                  <a:srgbClr val="00294B"/>
                </a:solidFill>
                <a:latin typeface="Calibri" panose="020F0502020204030204" pitchFamily="34" charset="0"/>
              </a:rPr>
              <a:t>15</a:t>
            </a:r>
            <a:r>
              <a:rPr lang="fr-FR" altLang="fr-FR" sz="1400" b="0" dirty="0" smtClean="0">
                <a:solidFill>
                  <a:srgbClr val="00294B"/>
                </a:solidFill>
                <a:latin typeface="Calibri" panose="020F0502020204030204" pitchFamily="34" charset="0"/>
              </a:rPr>
              <a:t>O     </a:t>
            </a:r>
            <a:endParaRPr lang="fr-FR" altLang="fr-FR" sz="1400" b="0" dirty="0">
              <a:solidFill>
                <a:srgbClr val="00294B"/>
              </a:solidFill>
              <a:latin typeface="Calibri" panose="020F0502020204030204" pitchFamily="34" charset="0"/>
            </a:endParaRPr>
          </a:p>
        </p:txBody>
      </p:sp>
      <p:pic>
        <p:nvPicPr>
          <p:cNvPr id="34" name="Image 33"/>
          <p:cNvPicPr>
            <a:picLocks noChangeAspect="1"/>
          </p:cNvPicPr>
          <p:nvPr/>
        </p:nvPicPr>
        <p:blipFill>
          <a:blip r:embed="rId8"/>
          <a:stretch>
            <a:fillRect/>
          </a:stretch>
        </p:blipFill>
        <p:spPr>
          <a:xfrm>
            <a:off x="7293163" y="1258816"/>
            <a:ext cx="3550051" cy="1305150"/>
          </a:xfrm>
          <a:prstGeom prst="rect">
            <a:avLst/>
          </a:prstGeom>
        </p:spPr>
      </p:pic>
      <p:pic>
        <p:nvPicPr>
          <p:cNvPr id="31" name="Image 3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2290" y="2202294"/>
            <a:ext cx="1580083" cy="141823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Ellipse 3"/>
          <p:cNvSpPr>
            <a:spLocks noChangeAspect="1"/>
          </p:cNvSpPr>
          <p:nvPr/>
        </p:nvSpPr>
        <p:spPr>
          <a:xfrm>
            <a:off x="1812489" y="4414470"/>
            <a:ext cx="288032" cy="263184"/>
          </a:xfrm>
          <a:prstGeom prst="ellipse">
            <a:avLst/>
          </a:prstGeom>
          <a:noFill/>
          <a:ln w="28575">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avec flèche 5"/>
          <p:cNvCxnSpPr>
            <a:endCxn id="4" idx="0"/>
          </p:cNvCxnSpPr>
          <p:nvPr/>
        </p:nvCxnSpPr>
        <p:spPr>
          <a:xfrm>
            <a:off x="1812489" y="2798971"/>
            <a:ext cx="144016" cy="1615499"/>
          </a:xfrm>
          <a:prstGeom prst="straightConnector1">
            <a:avLst/>
          </a:prstGeom>
          <a:ln w="28575">
            <a:solidFill>
              <a:srgbClr val="FF67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riangle isocèle 2"/>
          <p:cNvSpPr/>
          <p:nvPr/>
        </p:nvSpPr>
        <p:spPr>
          <a:xfrm rot="5400000">
            <a:off x="7063253" y="4473452"/>
            <a:ext cx="356210" cy="307078"/>
          </a:xfrm>
          <a:prstGeom prst="triangle">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4332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4" grpId="0"/>
      <p:bldP spid="25" grpId="0"/>
      <p:bldP spid="33"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34217" y="149425"/>
            <a:ext cx="7876448" cy="432048"/>
          </a:xfrm>
        </p:spPr>
        <p:txBody>
          <a:bodyPr>
            <a:noAutofit/>
          </a:bodyPr>
          <a:lstStyle/>
          <a:p>
            <a:r>
              <a:rPr lang="fr-FR" sz="2000" dirty="0">
                <a:solidFill>
                  <a:srgbClr val="FF6700"/>
                </a:solidFill>
                <a:effectLst>
                  <a:outerShdw blurRad="38100" dist="38100" dir="2700000" algn="tl">
                    <a:srgbClr val="000000">
                      <a:alpha val="43137"/>
                    </a:srgbClr>
                  </a:outerShdw>
                </a:effectLst>
                <a:latin typeface="+mn-lt"/>
                <a:ea typeface="+mn-ea"/>
                <a:cs typeface="Arial" charset="0"/>
              </a:rPr>
              <a:t>L’exploration « Terra </a:t>
            </a:r>
            <a:r>
              <a:rPr lang="fr-FR" sz="2000" dirty="0" err="1">
                <a:solidFill>
                  <a:srgbClr val="FF6700"/>
                </a:solidFill>
                <a:effectLst>
                  <a:outerShdw blurRad="38100" dist="38100" dir="2700000" algn="tl">
                    <a:srgbClr val="000000">
                      <a:alpha val="43137"/>
                    </a:srgbClr>
                  </a:outerShdw>
                </a:effectLst>
                <a:latin typeface="+mn-lt"/>
                <a:ea typeface="+mn-ea"/>
                <a:cs typeface="Arial" charset="0"/>
              </a:rPr>
              <a:t>Incognita</a:t>
            </a:r>
            <a:r>
              <a:rPr lang="fr-FR" sz="2000" dirty="0">
                <a:solidFill>
                  <a:srgbClr val="FF6700"/>
                </a:solidFill>
                <a:effectLst>
                  <a:outerShdw blurRad="38100" dist="38100" dir="2700000" algn="tl">
                    <a:srgbClr val="000000">
                      <a:alpha val="43137"/>
                    </a:srgbClr>
                  </a:outerShdw>
                </a:effectLst>
                <a:latin typeface="+mn-lt"/>
                <a:ea typeface="+mn-ea"/>
                <a:cs typeface="Arial" charset="0"/>
              </a:rPr>
              <a:t> » : loin de la vallée de la Stabilité</a:t>
            </a: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a:xfrm>
            <a:off x="8151449" y="5737225"/>
            <a:ext cx="2422525" cy="322263"/>
          </a:xfrm>
        </p:spPr>
        <p:txBody>
          <a:bodyPr/>
          <a:lstStyle/>
          <a:p>
            <a:fld id="{77E71596-5F9D-49C5-9701-16B3CA54319D}" type="slidenum">
              <a:rPr lang="fr-FR" smtClean="0"/>
              <a:pPr/>
              <a:t>32</a:t>
            </a:fld>
            <a:endParaRPr lang="fr-FR" dirty="0"/>
          </a:p>
        </p:txBody>
      </p:sp>
      <p:sp>
        <p:nvSpPr>
          <p:cNvPr id="11" name="Rectangle 10"/>
          <p:cNvSpPr/>
          <p:nvPr/>
        </p:nvSpPr>
        <p:spPr>
          <a:xfrm>
            <a:off x="325214" y="569958"/>
            <a:ext cx="9937102" cy="400110"/>
          </a:xfrm>
          <a:prstGeom prst="rect">
            <a:avLst/>
          </a:prstGeom>
        </p:spPr>
        <p:txBody>
          <a:bodyPr wrap="square">
            <a:spAutoFit/>
          </a:bodyPr>
          <a:lstStyle/>
          <a:p>
            <a:pPr algn="r" eaLnBrk="1" hangingPunct="1"/>
            <a:r>
              <a:rPr lang="fr-FR" altLang="en-US" b="1" dirty="0">
                <a:solidFill>
                  <a:srgbClr val="FF6700"/>
                </a:solidFill>
                <a:effectLst>
                  <a:outerShdw blurRad="38100" dist="38100" dir="2700000" algn="tl">
                    <a:srgbClr val="000000">
                      <a:alpha val="43137"/>
                    </a:srgbClr>
                  </a:outerShdw>
                </a:effectLst>
                <a:latin typeface="+mn-lt"/>
                <a:cs typeface="Arial" panose="020B0604020202020204" pitchFamily="34" charset="0"/>
              </a:rPr>
              <a:t>Emergence de nouveaux phénomènes et un vrai défi pour les modèles nucléaires</a:t>
            </a:r>
          </a:p>
        </p:txBody>
      </p:sp>
      <p:grpSp>
        <p:nvGrpSpPr>
          <p:cNvPr id="3" name="Groupe 2"/>
          <p:cNvGrpSpPr/>
          <p:nvPr/>
        </p:nvGrpSpPr>
        <p:grpSpPr>
          <a:xfrm>
            <a:off x="431973" y="1002000"/>
            <a:ext cx="10245014" cy="4802055"/>
            <a:chOff x="431973" y="1002000"/>
            <a:chExt cx="10245014" cy="4802055"/>
          </a:xfrm>
        </p:grpSpPr>
        <p:grpSp>
          <p:nvGrpSpPr>
            <p:cNvPr id="12" name="Grouper 51"/>
            <p:cNvGrpSpPr>
              <a:grpSpLocks noChangeAspect="1"/>
            </p:cNvGrpSpPr>
            <p:nvPr/>
          </p:nvGrpSpPr>
          <p:grpSpPr bwMode="auto">
            <a:xfrm>
              <a:off x="1281931" y="1002000"/>
              <a:ext cx="7093903" cy="3469011"/>
              <a:chOff x="200720" y="1256775"/>
              <a:chExt cx="8524182" cy="4169947"/>
            </a:xfrm>
          </p:grpSpPr>
          <p:grpSp>
            <p:nvGrpSpPr>
              <p:cNvPr id="13" name="Groupe 19"/>
              <p:cNvGrpSpPr>
                <a:grpSpLocks/>
              </p:cNvGrpSpPr>
              <p:nvPr/>
            </p:nvGrpSpPr>
            <p:grpSpPr bwMode="auto">
              <a:xfrm>
                <a:off x="200720" y="1256775"/>
                <a:ext cx="8524182" cy="4169947"/>
                <a:chOff x="107504" y="1268274"/>
                <a:chExt cx="7517604" cy="3849066"/>
              </a:xfrm>
            </p:grpSpPr>
            <p:pic>
              <p:nvPicPr>
                <p:cNvPr id="17" name="Picture 4" descr="Tab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222" b="26683"/>
                <a:stretch>
                  <a:fillRect/>
                </a:stretch>
              </p:blipFill>
              <p:spPr bwMode="auto">
                <a:xfrm>
                  <a:off x="107504" y="1315319"/>
                  <a:ext cx="7128791" cy="3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Arc 17"/>
                <p:cNvSpPr/>
                <p:nvPr/>
              </p:nvSpPr>
              <p:spPr>
                <a:xfrm rot="20609058">
                  <a:off x="1580226" y="2783863"/>
                  <a:ext cx="6011283" cy="1259082"/>
                </a:xfrm>
                <a:prstGeom prst="arc">
                  <a:avLst>
                    <a:gd name="adj1" fmla="val 12159364"/>
                    <a:gd name="adj2" fmla="val 21231055"/>
                  </a:avLst>
                </a:prstGeom>
                <a:ln w="38100">
                  <a:solidFill>
                    <a:srgbClr val="00206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767" dirty="0">
                    <a:solidFill>
                      <a:srgbClr val="00294B"/>
                    </a:solidFill>
                  </a:endParaRPr>
                </a:p>
              </p:txBody>
            </p:sp>
            <p:sp>
              <p:nvSpPr>
                <p:cNvPr id="19" name="Arc 18"/>
                <p:cNvSpPr/>
                <p:nvPr/>
              </p:nvSpPr>
              <p:spPr>
                <a:xfrm rot="2007484">
                  <a:off x="310494" y="3028644"/>
                  <a:ext cx="5967885" cy="1223903"/>
                </a:xfrm>
                <a:prstGeom prst="arc">
                  <a:avLst>
                    <a:gd name="adj1" fmla="val 12159364"/>
                    <a:gd name="adj2" fmla="val 20341728"/>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1767" dirty="0"/>
                </a:p>
              </p:txBody>
            </p:sp>
            <p:cxnSp>
              <p:nvCxnSpPr>
                <p:cNvPr id="20" name="Connecteur droit avec flèche 19"/>
                <p:cNvCxnSpPr/>
                <p:nvPr/>
              </p:nvCxnSpPr>
              <p:spPr>
                <a:xfrm rot="5400000" flipH="1" flipV="1">
                  <a:off x="2628739" y="2203458"/>
                  <a:ext cx="1871767" cy="1399"/>
                </a:xfrm>
                <a:prstGeom prst="straightConnector1">
                  <a:avLst/>
                </a:prstGeom>
                <a:ln w="2857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1" name="Forme libre 20"/>
                <p:cNvSpPr/>
                <p:nvPr/>
              </p:nvSpPr>
              <p:spPr>
                <a:xfrm rot="10800000" flipH="1">
                  <a:off x="1979713" y="2132856"/>
                  <a:ext cx="1152128" cy="720080"/>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rgbClr val="FF0000"/>
                </a:solidFill>
                <a:scene3d>
                  <a:camera prst="isometricOffAxis2Top">
                    <a:rot lat="18610489" lon="2571119" rev="7313877"/>
                  </a:camera>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767" dirty="0"/>
                </a:p>
              </p:txBody>
            </p:sp>
            <p:sp>
              <p:nvSpPr>
                <p:cNvPr id="22" name="Forme libre 21"/>
                <p:cNvSpPr/>
                <p:nvPr/>
              </p:nvSpPr>
              <p:spPr>
                <a:xfrm rot="10800000" flipH="1">
                  <a:off x="3912728" y="3345269"/>
                  <a:ext cx="1224136" cy="792088"/>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rgbClr val="00B0F0"/>
                </a:solidFill>
                <a:scene3d>
                  <a:camera prst="isometricBottomDown"/>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767" dirty="0"/>
                </a:p>
              </p:txBody>
            </p:sp>
            <p:sp>
              <p:nvSpPr>
                <p:cNvPr id="23" name="Forme libre 22"/>
                <p:cNvSpPr/>
                <p:nvPr/>
              </p:nvSpPr>
              <p:spPr>
                <a:xfrm rot="9727433" flipH="1">
                  <a:off x="6112939" y="1970583"/>
                  <a:ext cx="1512169" cy="936104"/>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rgbClr val="FFFF00"/>
                </a:solidFill>
                <a:scene3d>
                  <a:camera prst="perspectiveContrastingLeftFacing" fov="3900000">
                    <a:rot lat="951103" lon="3237089" rev="21497384"/>
                  </a:camera>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767" dirty="0"/>
                </a:p>
              </p:txBody>
            </p:sp>
          </p:grpSp>
          <p:sp>
            <p:nvSpPr>
              <p:cNvPr id="15" name="ZoneTexte 15"/>
              <p:cNvSpPr txBox="1">
                <a:spLocks noChangeArrowheads="1"/>
              </p:cNvSpPr>
              <p:nvPr/>
            </p:nvSpPr>
            <p:spPr bwMode="auto">
              <a:xfrm rot="20281456">
                <a:off x="3333927" y="3252463"/>
                <a:ext cx="1873721" cy="44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fr-FR" altLang="en-US" sz="1400" b="1" dirty="0">
                    <a:solidFill>
                      <a:srgbClr val="00294B"/>
                    </a:solidFill>
                    <a:latin typeface="Calibri" panose="020F0502020204030204" pitchFamily="34" charset="0"/>
                    <a:cs typeface="Arial" panose="020B0604020202020204" pitchFamily="34" charset="0"/>
                  </a:rPr>
                  <a:t>Noyaux stables</a:t>
                </a:r>
              </a:p>
            </p:txBody>
          </p:sp>
          <p:sp>
            <p:nvSpPr>
              <p:cNvPr id="16" name="ZoneTexte 16"/>
              <p:cNvSpPr txBox="1">
                <a:spLocks noChangeArrowheads="1"/>
              </p:cNvSpPr>
              <p:nvPr/>
            </p:nvSpPr>
            <p:spPr bwMode="auto">
              <a:xfrm rot="20664634">
                <a:off x="4838116" y="3176561"/>
                <a:ext cx="1869029" cy="38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fr-FR" altLang="en-US" sz="1590" dirty="0">
                    <a:solidFill>
                      <a:srgbClr val="00294B"/>
                    </a:solidFill>
                    <a:latin typeface="Calibri" panose="020F0502020204030204" pitchFamily="34" charset="0"/>
                    <a:cs typeface="Arial" panose="020B0604020202020204" pitchFamily="34" charset="0"/>
                  </a:rPr>
                  <a:t>Noyaux exotiques</a:t>
                </a:r>
              </a:p>
            </p:txBody>
          </p:sp>
        </p:grpSp>
        <p:grpSp>
          <p:nvGrpSpPr>
            <p:cNvPr id="24" name="Grouper 81"/>
            <p:cNvGrpSpPr>
              <a:grpSpLocks noChangeAspect="1"/>
            </p:cNvGrpSpPr>
            <p:nvPr/>
          </p:nvGrpSpPr>
          <p:grpSpPr bwMode="auto">
            <a:xfrm>
              <a:off x="8008935" y="1061780"/>
              <a:ext cx="1740092" cy="1868437"/>
              <a:chOff x="6465898" y="992256"/>
              <a:chExt cx="3541667" cy="3802210"/>
            </a:xfrm>
          </p:grpSpPr>
          <p:pic>
            <p:nvPicPr>
              <p:cNvPr id="25" name="Picture 5"/>
              <p:cNvPicPr>
                <a:picLocks noChangeAspect="1" noChangeArrowheads="1"/>
              </p:cNvPicPr>
              <p:nvPr/>
            </p:nvPicPr>
            <p:blipFill>
              <a:blip r:embed="rId4">
                <a:extLst>
                  <a:ext uri="{28A0092B-C50C-407E-A947-70E740481C1C}">
                    <a14:useLocalDpi xmlns:a14="http://schemas.microsoft.com/office/drawing/2010/main" val="0"/>
                  </a:ext>
                </a:extLst>
              </a:blip>
              <a:srcRect l="8084" t="10310" r="11391" b="11572"/>
              <a:stretch>
                <a:fillRect/>
              </a:stretch>
            </p:blipFill>
            <p:spPr bwMode="auto">
              <a:xfrm>
                <a:off x="6959780" y="1683814"/>
                <a:ext cx="2552700" cy="3110652"/>
              </a:xfrm>
              <a:prstGeom prst="roundRect">
                <a:avLst/>
              </a:prstGeom>
              <a:ln w="38100">
                <a:solidFill>
                  <a:srgbClr val="FF6700"/>
                </a:solidFill>
              </a:ln>
            </p:spPr>
          </p:pic>
          <p:sp>
            <p:nvSpPr>
              <p:cNvPr id="26" name="ZoneTexte 69"/>
              <p:cNvSpPr txBox="1">
                <a:spLocks noChangeArrowheads="1"/>
              </p:cNvSpPr>
              <p:nvPr/>
            </p:nvSpPr>
            <p:spPr bwMode="auto">
              <a:xfrm>
                <a:off x="6465898" y="992256"/>
                <a:ext cx="3541667" cy="62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r>
                  <a:rPr lang="fr-FR" altLang="en-US" sz="1400" b="1" dirty="0">
                    <a:solidFill>
                      <a:srgbClr val="00294B"/>
                    </a:solidFill>
                    <a:latin typeface="Calibri" panose="020F0502020204030204" pitchFamily="34" charset="0"/>
                    <a:cs typeface="Arial" panose="020B0604020202020204" pitchFamily="34" charset="0"/>
                  </a:rPr>
                  <a:t>Noyaux Super-lourds</a:t>
                </a:r>
              </a:p>
            </p:txBody>
          </p:sp>
        </p:grpSp>
        <p:pic>
          <p:nvPicPr>
            <p:cNvPr id="28" name="Image 27"/>
            <p:cNvPicPr>
              <a:picLocks noChangeAspect="1"/>
            </p:cNvPicPr>
            <p:nvPr/>
          </p:nvPicPr>
          <p:blipFill>
            <a:blip r:embed="rId5"/>
            <a:stretch>
              <a:fillRect/>
            </a:stretch>
          </p:blipFill>
          <p:spPr>
            <a:xfrm>
              <a:off x="1989883" y="1263310"/>
              <a:ext cx="1023238" cy="753397"/>
            </a:xfrm>
            <a:prstGeom prst="roundRect">
              <a:avLst/>
            </a:prstGeom>
            <a:ln w="38100">
              <a:solidFill>
                <a:srgbClr val="FF6700"/>
              </a:solidFill>
            </a:ln>
          </p:spPr>
        </p:pic>
        <p:sp>
          <p:nvSpPr>
            <p:cNvPr id="30" name="ZoneTexte 72"/>
            <p:cNvSpPr txBox="1">
              <a:spLocks noChangeArrowheads="1"/>
            </p:cNvSpPr>
            <p:nvPr/>
          </p:nvSpPr>
          <p:spPr bwMode="auto">
            <a:xfrm>
              <a:off x="518751" y="1245355"/>
              <a:ext cx="1456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r>
                <a:rPr lang="fr-FR" altLang="en-US" sz="1400" b="1" dirty="0">
                  <a:solidFill>
                    <a:srgbClr val="00294B"/>
                  </a:solidFill>
                  <a:latin typeface="Calibri" panose="020F0502020204030204" pitchFamily="34" charset="0"/>
                  <a:cs typeface="Arial" panose="020B0604020202020204" pitchFamily="34" charset="0"/>
                </a:rPr>
                <a:t>Nouveau modes </a:t>
              </a:r>
              <a:endParaRPr lang="fr-FR" altLang="en-US" sz="1400" b="1" dirty="0" smtClean="0">
                <a:solidFill>
                  <a:srgbClr val="00294B"/>
                </a:solidFill>
                <a:latin typeface="Calibri" panose="020F0502020204030204" pitchFamily="34" charset="0"/>
                <a:cs typeface="Arial" panose="020B0604020202020204" pitchFamily="34" charset="0"/>
              </a:endParaRPr>
            </a:p>
            <a:p>
              <a:pPr algn="r" eaLnBrk="1" hangingPunct="1"/>
              <a:r>
                <a:rPr lang="fr-FR" altLang="en-US" sz="1400" b="1" dirty="0" smtClean="0">
                  <a:solidFill>
                    <a:srgbClr val="00294B"/>
                  </a:solidFill>
                  <a:latin typeface="Calibri" panose="020F0502020204030204" pitchFamily="34" charset="0"/>
                  <a:cs typeface="Arial" panose="020B0604020202020204" pitchFamily="34" charset="0"/>
                </a:rPr>
                <a:t>de </a:t>
              </a:r>
              <a:r>
                <a:rPr lang="fr-FR" altLang="en-US" sz="1400" b="1" dirty="0">
                  <a:solidFill>
                    <a:srgbClr val="00294B"/>
                  </a:solidFill>
                  <a:latin typeface="Calibri" panose="020F0502020204030204" pitchFamily="34" charset="0"/>
                  <a:cs typeface="Arial" panose="020B0604020202020204" pitchFamily="34" charset="0"/>
                </a:rPr>
                <a:t>radioactivité</a:t>
              </a:r>
            </a:p>
          </p:txBody>
        </p:sp>
        <p:sp>
          <p:nvSpPr>
            <p:cNvPr id="31" name="Forme libre 30"/>
            <p:cNvSpPr/>
            <p:nvPr/>
          </p:nvSpPr>
          <p:spPr bwMode="auto">
            <a:xfrm>
              <a:off x="1556489" y="3030439"/>
              <a:ext cx="1984763" cy="1224841"/>
            </a:xfrm>
            <a:custGeom>
              <a:avLst/>
              <a:gdLst>
                <a:gd name="connsiteX0" fmla="*/ 0 w 1904800"/>
                <a:gd name="connsiteY0" fmla="*/ 769751 h 1019920"/>
                <a:gd name="connsiteX1" fmla="*/ 192404 w 1904800"/>
                <a:gd name="connsiteY1" fmla="*/ 0 h 1019920"/>
                <a:gd name="connsiteX2" fmla="*/ 1904800 w 1904800"/>
                <a:gd name="connsiteY2" fmla="*/ 192437 h 1019920"/>
                <a:gd name="connsiteX3" fmla="*/ 1885560 w 1904800"/>
                <a:gd name="connsiteY3" fmla="*/ 1019920 h 1019920"/>
                <a:gd name="connsiteX4" fmla="*/ 0 w 1904800"/>
                <a:gd name="connsiteY4" fmla="*/ 769751 h 1019920"/>
                <a:gd name="connsiteX0" fmla="*/ 0 w 1904800"/>
                <a:gd name="connsiteY0" fmla="*/ 769751 h 1019920"/>
                <a:gd name="connsiteX1" fmla="*/ 192404 w 1904800"/>
                <a:gd name="connsiteY1" fmla="*/ 0 h 1019920"/>
                <a:gd name="connsiteX2" fmla="*/ 1904800 w 1904800"/>
                <a:gd name="connsiteY2" fmla="*/ 192437 h 1019920"/>
                <a:gd name="connsiteX3" fmla="*/ 1877171 w 1904800"/>
                <a:gd name="connsiteY3" fmla="*/ 197923 h 1019920"/>
                <a:gd name="connsiteX4" fmla="*/ 1885560 w 1904800"/>
                <a:gd name="connsiteY4" fmla="*/ 1019920 h 1019920"/>
                <a:gd name="connsiteX5" fmla="*/ 0 w 1904800"/>
                <a:gd name="connsiteY5" fmla="*/ 769751 h 1019920"/>
                <a:gd name="connsiteX0" fmla="*/ 0 w 1904800"/>
                <a:gd name="connsiteY0" fmla="*/ 769751 h 1019920"/>
                <a:gd name="connsiteX1" fmla="*/ 192404 w 1904800"/>
                <a:gd name="connsiteY1" fmla="*/ 0 h 1019920"/>
                <a:gd name="connsiteX2" fmla="*/ 1904800 w 1904800"/>
                <a:gd name="connsiteY2" fmla="*/ 192437 h 1019920"/>
                <a:gd name="connsiteX3" fmla="*/ 1877171 w 1904800"/>
                <a:gd name="connsiteY3" fmla="*/ 197923 h 1019920"/>
                <a:gd name="connsiteX4" fmla="*/ 1885560 w 1904800"/>
                <a:gd name="connsiteY4" fmla="*/ 1019920 h 1019920"/>
                <a:gd name="connsiteX5" fmla="*/ 1863357 w 1904800"/>
                <a:gd name="connsiteY5" fmla="*/ 1007076 h 1019920"/>
                <a:gd name="connsiteX6" fmla="*/ 0 w 1904800"/>
                <a:gd name="connsiteY6" fmla="*/ 769751 h 1019920"/>
                <a:gd name="connsiteX0" fmla="*/ 0 w 1904800"/>
                <a:gd name="connsiteY0" fmla="*/ 769751 h 1019920"/>
                <a:gd name="connsiteX1" fmla="*/ 192404 w 1904800"/>
                <a:gd name="connsiteY1" fmla="*/ 0 h 1019920"/>
                <a:gd name="connsiteX2" fmla="*/ 1904800 w 1904800"/>
                <a:gd name="connsiteY2" fmla="*/ 192437 h 1019920"/>
                <a:gd name="connsiteX3" fmla="*/ 1877171 w 1904800"/>
                <a:gd name="connsiteY3" fmla="*/ 197923 h 1019920"/>
                <a:gd name="connsiteX4" fmla="*/ 1885560 w 1904800"/>
                <a:gd name="connsiteY4" fmla="*/ 1019920 h 1019920"/>
                <a:gd name="connsiteX5" fmla="*/ 1863357 w 1904800"/>
                <a:gd name="connsiteY5" fmla="*/ 1007076 h 1019920"/>
                <a:gd name="connsiteX6" fmla="*/ 0 w 1904800"/>
                <a:gd name="connsiteY6" fmla="*/ 769751 h 10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00" h="1019920">
                  <a:moveTo>
                    <a:pt x="0" y="769751"/>
                  </a:moveTo>
                  <a:lnTo>
                    <a:pt x="192404" y="0"/>
                  </a:lnTo>
                  <a:lnTo>
                    <a:pt x="1904800" y="192437"/>
                  </a:lnTo>
                  <a:lnTo>
                    <a:pt x="1877171" y="197923"/>
                  </a:lnTo>
                  <a:cubicBezTo>
                    <a:pt x="1879967" y="471922"/>
                    <a:pt x="1882764" y="745921"/>
                    <a:pt x="1885560" y="1019920"/>
                  </a:cubicBezTo>
                  <a:lnTo>
                    <a:pt x="1863357" y="1007076"/>
                  </a:lnTo>
                  <a:lnTo>
                    <a:pt x="0" y="769751"/>
                  </a:lnTo>
                  <a:close/>
                </a:path>
              </a:pathLst>
            </a:custGeom>
            <a:solidFill>
              <a:srgbClr val="FFFF00">
                <a:alpha val="30000"/>
              </a:srgbClr>
            </a:solidFill>
            <a:ln w="508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1767"/>
            </a:p>
          </p:txBody>
        </p:sp>
        <p:pic>
          <p:nvPicPr>
            <p:cNvPr id="32" name="Picture 6" descr="E:\Divers Transparents\Riafigs\The neutron halo_fichiers\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973" y="2225390"/>
              <a:ext cx="1332498" cy="827583"/>
            </a:xfrm>
            <a:prstGeom prst="rect">
              <a:avLst/>
            </a:prstGeom>
            <a:noFill/>
            <a:extLst>
              <a:ext uri="{909E8E84-426E-40DD-AFC4-6F175D3DCCD1}">
                <a14:hiddenFill xmlns:a14="http://schemas.microsoft.com/office/drawing/2010/main">
                  <a:solidFill>
                    <a:srgbClr val="FFFFFF"/>
                  </a:solidFill>
                </a14:hiddenFill>
              </a:ext>
            </a:extLst>
          </p:spPr>
        </p:pic>
        <p:sp>
          <p:nvSpPr>
            <p:cNvPr id="33" name="Text Box 11"/>
            <p:cNvSpPr txBox="1">
              <a:spLocks noChangeArrowheads="1"/>
            </p:cNvSpPr>
            <p:nvPr/>
          </p:nvSpPr>
          <p:spPr bwMode="auto">
            <a:xfrm rot="19995988">
              <a:off x="517873" y="3276097"/>
              <a:ext cx="1189173" cy="30777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eaLnBrk="0" hangingPunct="0">
                <a:defRPr sz="3200">
                  <a:solidFill>
                    <a:schemeClr val="tx1"/>
                  </a:solidFill>
                  <a:latin typeface="Arial" panose="020B0604020202020204" pitchFamily="34" charset="0"/>
                  <a:ea typeface="ＭＳ Ｐゴシック" panose="020B0600070205080204" pitchFamily="34" charset="-128"/>
                </a:defRPr>
              </a:lvl2pPr>
              <a:lvl3pPr eaLnBrk="0" hangingPunct="0">
                <a:defRPr sz="3200">
                  <a:solidFill>
                    <a:schemeClr val="tx1"/>
                  </a:solidFill>
                  <a:latin typeface="Arial" panose="020B0604020202020204" pitchFamily="34" charset="0"/>
                  <a:ea typeface="ＭＳ Ｐゴシック" panose="020B0600070205080204" pitchFamily="34" charset="-128"/>
                </a:defRPr>
              </a:lvl3pPr>
              <a:lvl4pPr eaLnBrk="0" hangingPunct="0">
                <a:defRPr sz="3200">
                  <a:solidFill>
                    <a:schemeClr val="tx1"/>
                  </a:solidFill>
                  <a:latin typeface="Arial" panose="020B0604020202020204" pitchFamily="34" charset="0"/>
                  <a:ea typeface="ＭＳ Ｐゴシック" panose="020B0600070205080204" pitchFamily="34" charset="-128"/>
                </a:defRPr>
              </a:lvl4pPr>
              <a:lvl5pPr eaLnBrk="0" hangingPunct="0">
                <a:defRPr sz="32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r" eaLnBrk="1" hangingPunct="1">
                <a:defRPr/>
              </a:pPr>
              <a:r>
                <a:rPr lang="fr-FR" altLang="en-US" sz="1400" b="1" dirty="0">
                  <a:solidFill>
                    <a:srgbClr val="00294B"/>
                  </a:solidFill>
                  <a:latin typeface="Calibri" panose="020F0502020204030204" pitchFamily="34" charset="0"/>
                  <a:ea typeface="MS PGothic" panose="020B0600070205080204" pitchFamily="34" charset="-128"/>
                  <a:cs typeface="Arial" panose="020B0604020202020204" pitchFamily="34" charset="0"/>
                </a:rPr>
                <a:t>Neutron Halo</a:t>
              </a:r>
            </a:p>
          </p:txBody>
        </p:sp>
        <p:pic>
          <p:nvPicPr>
            <p:cNvPr id="34" name="Image 4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3119" y="4418833"/>
              <a:ext cx="939682" cy="883301"/>
            </a:xfrm>
            <a:prstGeom prst="roundRect">
              <a:avLst/>
            </a:prstGeom>
            <a:ln w="38100">
              <a:solidFill>
                <a:srgbClr val="FF6700"/>
              </a:solidFill>
            </a:ln>
            <a:extLst>
              <a:ext uri="{909E8E84-426E-40DD-AFC4-6F175D3DCCD1}">
                <a14:hiddenFill xmlns:a14="http://schemas.microsoft.com/office/drawing/2010/main">
                  <a:solidFill>
                    <a:srgbClr val="FFFFFF"/>
                  </a:solidFill>
                </a14:hiddenFill>
              </a:ext>
            </a:extLst>
          </p:spPr>
        </p:pic>
        <p:pic>
          <p:nvPicPr>
            <p:cNvPr id="35" name="Image 34"/>
            <p:cNvPicPr>
              <a:picLocks noChangeAspect="1"/>
            </p:cNvPicPr>
            <p:nvPr/>
          </p:nvPicPr>
          <p:blipFill>
            <a:blip r:embed="rId8"/>
            <a:srcRect l="20600" t="17580" r="18043"/>
            <a:stretch>
              <a:fillRect/>
            </a:stretch>
          </p:blipFill>
          <p:spPr bwMode="auto">
            <a:xfrm>
              <a:off x="1836990" y="4704808"/>
              <a:ext cx="872633" cy="879147"/>
            </a:xfrm>
            <a:prstGeom prst="roundRect">
              <a:avLst/>
            </a:prstGeom>
            <a:ln w="38100">
              <a:solidFill>
                <a:srgbClr val="FF6700"/>
              </a:solidFill>
            </a:ln>
          </p:spPr>
        </p:pic>
        <p:sp>
          <p:nvSpPr>
            <p:cNvPr id="36" name="ZoneTexte 45"/>
            <p:cNvSpPr txBox="1">
              <a:spLocks noChangeArrowheads="1"/>
            </p:cNvSpPr>
            <p:nvPr/>
          </p:nvSpPr>
          <p:spPr bwMode="auto">
            <a:xfrm>
              <a:off x="1885556" y="4368713"/>
              <a:ext cx="7746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r>
                <a:rPr lang="fr-FR" altLang="en-US" sz="1400" b="1" dirty="0">
                  <a:solidFill>
                    <a:srgbClr val="00294B"/>
                  </a:solidFill>
                  <a:latin typeface="Calibri" panose="020F0502020204030204" pitchFamily="34" charset="0"/>
                  <a:cs typeface="Arial" panose="020B0604020202020204" pitchFamily="34" charset="0"/>
                </a:rPr>
                <a:t>Clusters</a:t>
              </a:r>
            </a:p>
          </p:txBody>
        </p:sp>
        <p:grpSp>
          <p:nvGrpSpPr>
            <p:cNvPr id="37" name="Groupe 36"/>
            <p:cNvGrpSpPr>
              <a:grpSpLocks noChangeAspect="1"/>
            </p:cNvGrpSpPr>
            <p:nvPr/>
          </p:nvGrpSpPr>
          <p:grpSpPr>
            <a:xfrm>
              <a:off x="3800204" y="5088080"/>
              <a:ext cx="2060994" cy="328738"/>
              <a:chOff x="5228152" y="5647345"/>
              <a:chExt cx="2215305" cy="335243"/>
            </a:xfrm>
          </p:grpSpPr>
          <p:pic>
            <p:nvPicPr>
              <p:cNvPr id="38" name="Picture 5" descr="pair_pp.eps                                                    0001A77EMacintosh HD                   B3585E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4261" y="5647345"/>
                <a:ext cx="444642" cy="33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descr="pair_np1.eps                                                   0001A77EMacintosh HD                   B3585E4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5562" y="5647346"/>
                <a:ext cx="447449" cy="3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 descr="pair_nn.eps                                                    0001A77EMacintosh HD                   B3585E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8815" y="5647352"/>
                <a:ext cx="444642" cy="33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 descr="pair_np0.eps                                                   0001A77EMacintosh HD                   B3585E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8152" y="5652959"/>
                <a:ext cx="446046" cy="32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ZoneTexte 94"/>
            <p:cNvSpPr txBox="1">
              <a:spLocks noChangeArrowheads="1"/>
            </p:cNvSpPr>
            <p:nvPr/>
          </p:nvSpPr>
          <p:spPr bwMode="auto">
            <a:xfrm>
              <a:off x="3893967" y="5377172"/>
              <a:ext cx="18801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r>
                <a:rPr lang="fr-FR" altLang="en-US" sz="1400" b="1" dirty="0" err="1">
                  <a:solidFill>
                    <a:srgbClr val="00294B"/>
                  </a:solidFill>
                  <a:latin typeface="Calibri" panose="020F0502020204030204" pitchFamily="34" charset="0"/>
                  <a:cs typeface="Arial" panose="020B0604020202020204" pitchFamily="34" charset="0"/>
                </a:rPr>
                <a:t>Correlations</a:t>
              </a:r>
              <a:r>
                <a:rPr lang="fr-FR" altLang="en-US" sz="1400" b="1" dirty="0">
                  <a:solidFill>
                    <a:srgbClr val="00294B"/>
                  </a:solidFill>
                  <a:latin typeface="Calibri" panose="020F0502020204030204" pitchFamily="34" charset="0"/>
                  <a:cs typeface="Arial" panose="020B0604020202020204" pitchFamily="34" charset="0"/>
                </a:rPr>
                <a:t> de </a:t>
              </a:r>
              <a:r>
                <a:rPr lang="fr-FR" altLang="en-US" sz="1400" b="1" dirty="0" err="1">
                  <a:solidFill>
                    <a:srgbClr val="00294B"/>
                  </a:solidFill>
                  <a:latin typeface="Calibri" panose="020F0502020204030204" pitchFamily="34" charset="0"/>
                  <a:cs typeface="Arial" panose="020B0604020202020204" pitchFamily="34" charset="0"/>
                </a:rPr>
                <a:t>pairing</a:t>
              </a:r>
              <a:endParaRPr lang="fr-FR" altLang="en-US" sz="1400" b="1" dirty="0">
                <a:solidFill>
                  <a:srgbClr val="00294B"/>
                </a:solidFill>
                <a:latin typeface="Calibri" panose="020F0502020204030204" pitchFamily="34" charset="0"/>
                <a:cs typeface="Arial" panose="020B0604020202020204" pitchFamily="34" charset="0"/>
              </a:endParaRPr>
            </a:p>
          </p:txBody>
        </p:sp>
        <p:grpSp>
          <p:nvGrpSpPr>
            <p:cNvPr id="43" name="Group 47"/>
            <p:cNvGrpSpPr>
              <a:grpSpLocks noChangeAspect="1"/>
            </p:cNvGrpSpPr>
            <p:nvPr/>
          </p:nvGrpSpPr>
          <p:grpSpPr>
            <a:xfrm>
              <a:off x="3914897" y="3697842"/>
              <a:ext cx="1885112" cy="1106763"/>
              <a:chOff x="6900879" y="4975269"/>
              <a:chExt cx="3535088" cy="2075470"/>
            </a:xfrm>
          </p:grpSpPr>
          <p:pic>
            <p:nvPicPr>
              <p:cNvPr id="4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0879" y="5007319"/>
                <a:ext cx="3535088" cy="204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8" descr="oblat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2422" y="6356650"/>
                <a:ext cx="530224"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7" descr="spherica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98877" y="4975269"/>
                <a:ext cx="296862"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TextBox 1"/>
            <p:cNvSpPr txBox="1"/>
            <p:nvPr/>
          </p:nvSpPr>
          <p:spPr>
            <a:xfrm>
              <a:off x="3921303" y="4733616"/>
              <a:ext cx="1910315" cy="307777"/>
            </a:xfrm>
            <a:prstGeom prst="rect">
              <a:avLst/>
            </a:prstGeom>
            <a:noFill/>
          </p:spPr>
          <p:txBody>
            <a:bodyPr wrap="square" rtlCol="0">
              <a:spAutoFit/>
            </a:bodyPr>
            <a:lstStyle/>
            <a:p>
              <a:pPr algn="ctr"/>
              <a:r>
                <a:rPr lang="en-US" sz="1400" b="1" dirty="0">
                  <a:solidFill>
                    <a:srgbClr val="00294B"/>
                  </a:solidFill>
                  <a:latin typeface="Calibri" panose="020F0502020204030204" pitchFamily="34" charset="0"/>
                  <a:ea typeface="MS PGothic" panose="020B0600070205080204" pitchFamily="34" charset="-128"/>
                  <a:cs typeface="Arial" panose="020B0604020202020204" pitchFamily="34" charset="0"/>
                </a:rPr>
                <a:t>N=28 </a:t>
              </a:r>
              <a:r>
                <a:rPr lang="en-US" sz="1400" b="1" dirty="0" err="1">
                  <a:solidFill>
                    <a:srgbClr val="00294B"/>
                  </a:solidFill>
                  <a:latin typeface="Calibri" panose="020F0502020204030204" pitchFamily="34" charset="0"/>
                  <a:ea typeface="MS PGothic" panose="020B0600070205080204" pitchFamily="34" charset="-128"/>
                  <a:cs typeface="Arial" panose="020B0604020202020204" pitchFamily="34" charset="0"/>
                </a:rPr>
                <a:t>Magicité</a:t>
              </a:r>
              <a:r>
                <a:rPr lang="en-US" sz="1400" b="1" dirty="0">
                  <a:solidFill>
                    <a:srgbClr val="00294B"/>
                  </a:solidFill>
                  <a:latin typeface="Calibri" panose="020F0502020204030204" pitchFamily="34" charset="0"/>
                  <a:ea typeface="MS PGothic" panose="020B0600070205080204" pitchFamily="34" charset="-128"/>
                  <a:cs typeface="Arial" panose="020B0604020202020204" pitchFamily="34" charset="0"/>
                </a:rPr>
                <a:t> </a:t>
              </a:r>
              <a:r>
                <a:rPr lang="en-US" sz="1400" b="1" dirty="0" err="1">
                  <a:solidFill>
                    <a:srgbClr val="00294B"/>
                  </a:solidFill>
                  <a:latin typeface="Calibri" panose="020F0502020204030204" pitchFamily="34" charset="0"/>
                  <a:ea typeface="MS PGothic" panose="020B0600070205080204" pitchFamily="34" charset="-128"/>
                  <a:cs typeface="Arial" panose="020B0604020202020204" pitchFamily="34" charset="0"/>
                </a:rPr>
                <a:t>perdu</a:t>
              </a:r>
              <a:r>
                <a:rPr lang="en-US" sz="1400" b="1" dirty="0" err="1">
                  <a:solidFill>
                    <a:srgbClr val="00294B"/>
                  </a:solidFill>
                  <a:latin typeface="+mn-lt"/>
                  <a:cs typeface="Arial" panose="020B0604020202020204" pitchFamily="34" charset="0"/>
                </a:rPr>
                <a:t>e</a:t>
              </a:r>
              <a:endParaRPr lang="en-US" sz="1400" b="1" dirty="0">
                <a:solidFill>
                  <a:srgbClr val="00294B"/>
                </a:solidFill>
                <a:latin typeface="+mn-lt"/>
                <a:cs typeface="Arial" panose="020B0604020202020204" pitchFamily="34" charset="0"/>
              </a:endParaRPr>
            </a:p>
          </p:txBody>
        </p:sp>
        <p:sp>
          <p:nvSpPr>
            <p:cNvPr id="48" name="ZoneTexte 63"/>
            <p:cNvSpPr txBox="1">
              <a:spLocks noChangeArrowheads="1"/>
            </p:cNvSpPr>
            <p:nvPr/>
          </p:nvSpPr>
          <p:spPr bwMode="auto">
            <a:xfrm rot="18868226">
              <a:off x="7127471" y="4694424"/>
              <a:ext cx="1882247" cy="33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fr-FR" altLang="en-US" sz="1590" b="1" dirty="0">
                  <a:latin typeface="Calibri" panose="020F0502020204030204" pitchFamily="34" charset="0"/>
                  <a:cs typeface="Arial" panose="020B0604020202020204" pitchFamily="34" charset="0"/>
                </a:rPr>
                <a:t>Nouvelles</a:t>
              </a:r>
              <a:r>
                <a:rPr lang="fr-FR" altLang="en-US" sz="1590" b="1" dirty="0">
                  <a:solidFill>
                    <a:srgbClr val="FFFF00"/>
                  </a:solidFill>
                  <a:latin typeface="Calibri" panose="020F0502020204030204" pitchFamily="34" charset="0"/>
                  <a:cs typeface="Arial" panose="020B0604020202020204" pitchFamily="34" charset="0"/>
                </a:rPr>
                <a:t> </a:t>
              </a:r>
              <a:r>
                <a:rPr lang="fr-FR" altLang="en-US" sz="1590" b="1" dirty="0" smtClean="0">
                  <a:latin typeface="Calibri" panose="020F0502020204030204" pitchFamily="34" charset="0"/>
                  <a:cs typeface="Arial" panose="020B0604020202020204" pitchFamily="34" charset="0"/>
                </a:rPr>
                <a:t>symétries</a:t>
              </a:r>
              <a:endParaRPr lang="fr-FR" altLang="en-US" sz="1590" b="1" dirty="0">
                <a:latin typeface="Calibri" panose="020F0502020204030204" pitchFamily="34" charset="0"/>
                <a:cs typeface="Arial" panose="020B0604020202020204" pitchFamily="34" charset="0"/>
              </a:endParaRPr>
            </a:p>
          </p:txBody>
        </p:sp>
        <p:pic>
          <p:nvPicPr>
            <p:cNvPr id="4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1519" y="3453143"/>
              <a:ext cx="1178814" cy="1076188"/>
            </a:xfrm>
            <a:prstGeom prst="roundRect">
              <a:avLst/>
            </a:prstGeom>
            <a:ln w="38100">
              <a:solidFill>
                <a:srgbClr val="FF6700"/>
              </a:solid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89803" dir="2700000" algn="ctr" rotWithShape="0">
                      <a:srgbClr val="4DFFCC"/>
                    </a:outerShdw>
                  </a:effectLst>
                </a14:hiddenEffects>
              </a:ext>
            </a:extLst>
          </p:spPr>
        </p:pic>
        <p:sp>
          <p:nvSpPr>
            <p:cNvPr id="50" name="ZoneTexte 49"/>
            <p:cNvSpPr txBox="1"/>
            <p:nvPr/>
          </p:nvSpPr>
          <p:spPr>
            <a:xfrm>
              <a:off x="6164983" y="2709036"/>
              <a:ext cx="14192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r" eaLnBrk="1" hangingPunct="1">
                <a:defRPr sz="1400" b="1">
                  <a:solidFill>
                    <a:srgbClr val="00294B"/>
                  </a:solidFill>
                  <a:latin typeface="Calibri" panose="020F0502020204030204" pitchFamily="34" charset="0"/>
                  <a:ea typeface="MS PGothic" panose="020B0600070205080204" pitchFamily="34" charset="-128"/>
                  <a:cs typeface="Arial" panose="020B0604020202020204" pitchFamily="34" charset="0"/>
                </a:defRPr>
              </a:lvl1pPr>
              <a:lvl2pPr marL="742950" indent="-285750" eaLnBrk="0" hangingPunct="0">
                <a:defRPr sz="3200">
                  <a:latin typeface="Arial" panose="020B0604020202020204" pitchFamily="34" charset="0"/>
                  <a:ea typeface="MS PGothic" panose="020B0600070205080204" pitchFamily="34" charset="-128"/>
                </a:defRPr>
              </a:lvl2pPr>
              <a:lvl3pPr marL="1143000" indent="-228600" eaLnBrk="0" hangingPunct="0">
                <a:defRPr sz="3200">
                  <a:latin typeface="Arial" panose="020B0604020202020204" pitchFamily="34" charset="0"/>
                  <a:ea typeface="MS PGothic" panose="020B0600070205080204" pitchFamily="34" charset="-128"/>
                </a:defRPr>
              </a:lvl3pPr>
              <a:lvl4pPr marL="1600200" indent="-228600" eaLnBrk="0" hangingPunct="0">
                <a:defRPr sz="3200">
                  <a:latin typeface="Arial" panose="020B0604020202020204" pitchFamily="34" charset="0"/>
                  <a:ea typeface="MS PGothic" panose="020B0600070205080204" pitchFamily="34" charset="-128"/>
                </a:defRPr>
              </a:lvl4pPr>
              <a:lvl5pPr marL="2057400" indent="-228600" eaLnBrk="0" hangingPunct="0">
                <a:defRPr sz="3200">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latin typeface="Arial" panose="020B0604020202020204" pitchFamily="34" charset="0"/>
                  <a:ea typeface="MS PGothic" panose="020B0600070205080204" pitchFamily="34" charset="-128"/>
                </a:defRPr>
              </a:lvl9pPr>
            </a:lstStyle>
            <a:p>
              <a:pPr algn="ctr"/>
              <a:r>
                <a:rPr lang="fr-FR" dirty="0"/>
                <a:t>La formation des éléments  dans l’Univers</a:t>
              </a:r>
            </a:p>
          </p:txBody>
        </p:sp>
        <p:pic>
          <p:nvPicPr>
            <p:cNvPr id="51" name="Image 50"/>
            <p:cNvPicPr>
              <a:picLocks noChangeAspect="1"/>
            </p:cNvPicPr>
            <p:nvPr/>
          </p:nvPicPr>
          <p:blipFill>
            <a:blip r:embed="rId17"/>
            <a:stretch>
              <a:fillRect/>
            </a:stretch>
          </p:blipFill>
          <p:spPr>
            <a:xfrm>
              <a:off x="6325842" y="4629413"/>
              <a:ext cx="1033851" cy="934021"/>
            </a:xfrm>
            <a:prstGeom prst="roundRect">
              <a:avLst/>
            </a:prstGeom>
            <a:ln w="38100">
              <a:solidFill>
                <a:srgbClr val="FF6700"/>
              </a:solidFill>
            </a:ln>
          </p:spPr>
        </p:pic>
        <p:pic>
          <p:nvPicPr>
            <p:cNvPr id="52" name="Immagine 46"/>
            <p:cNvPicPr>
              <a:picLocks noChangeAspect="1"/>
            </p:cNvPicPr>
            <p:nvPr/>
          </p:nvPicPr>
          <p:blipFill rotWithShape="1">
            <a:blip r:embed="rId18">
              <a:extLst>
                <a:ext uri="{28A0092B-C50C-407E-A947-70E740481C1C}">
                  <a14:useLocalDpi xmlns:a14="http://schemas.microsoft.com/office/drawing/2010/main" val="0"/>
                </a:ext>
              </a:extLst>
            </a:blip>
            <a:srcRect l="6205" r="6778" b="4912"/>
            <a:stretch/>
          </p:blipFill>
          <p:spPr bwMode="auto">
            <a:xfrm>
              <a:off x="8813711" y="4188490"/>
              <a:ext cx="1080120" cy="888691"/>
            </a:xfrm>
            <a:prstGeom prst="roundRect">
              <a:avLst/>
            </a:prstGeom>
            <a:ln w="38100">
              <a:solidFill>
                <a:srgbClr val="FF6700"/>
              </a:solidFill>
            </a:ln>
            <a:extLst>
              <a:ext uri="{909E8E84-426E-40DD-AFC4-6F175D3DCCD1}">
                <a14:hiddenFill xmlns:a14="http://schemas.microsoft.com/office/drawing/2010/main">
                  <a:solidFill>
                    <a:srgbClr val="FFFFFF"/>
                  </a:solidFill>
                </a14:hiddenFill>
              </a:ext>
            </a:extLst>
          </p:spPr>
        </p:pic>
        <p:sp>
          <p:nvSpPr>
            <p:cNvPr id="53" name="ZoneTexte 94"/>
            <p:cNvSpPr txBox="1">
              <a:spLocks noChangeArrowheads="1"/>
            </p:cNvSpPr>
            <p:nvPr/>
          </p:nvSpPr>
          <p:spPr bwMode="auto">
            <a:xfrm>
              <a:off x="7955822" y="5148246"/>
              <a:ext cx="2721165" cy="307777"/>
            </a:xfrm>
            <a:prstGeom prst="rect">
              <a:avLst/>
            </a:prstGeom>
            <a:noFill/>
            <a:ln>
              <a:noFill/>
            </a:ln>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r" eaLnBrk="1" hangingPunct="1">
                <a:defRPr/>
              </a:pPr>
              <a:r>
                <a:rPr lang="fr-FR" sz="1400" dirty="0">
                  <a:effectLst>
                    <a:outerShdw blurRad="50800" dist="38100" dir="2700000">
                      <a:srgbClr val="000000">
                        <a:alpha val="43000"/>
                      </a:srgbClr>
                    </a:outerShdw>
                  </a:effectLst>
                  <a:latin typeface="Calibri" charset="0"/>
                  <a:cs typeface="Arial" charset="0"/>
                </a:rPr>
                <a:t> </a:t>
              </a:r>
              <a:r>
                <a:rPr lang="fr-FR" sz="1400" dirty="0" smtClean="0">
                  <a:effectLst>
                    <a:outerShdw blurRad="50800" dist="38100" dir="2700000">
                      <a:srgbClr val="000000">
                        <a:alpha val="43000"/>
                      </a:srgbClr>
                    </a:outerShdw>
                  </a:effectLst>
                  <a:latin typeface="Calibri" charset="0"/>
                  <a:cs typeface="Arial" charset="0"/>
                </a:rPr>
                <a:t> </a:t>
              </a:r>
              <a:r>
                <a:rPr lang="fr-FR" sz="1400" b="1" dirty="0">
                  <a:solidFill>
                    <a:srgbClr val="00294B"/>
                  </a:solidFill>
                  <a:latin typeface="Calibri" panose="020F0502020204030204" pitchFamily="34" charset="0"/>
                  <a:ea typeface="MS PGothic" panose="020B0600070205080204" pitchFamily="34" charset="-128"/>
                  <a:cs typeface="Arial" panose="020B0604020202020204" pitchFamily="34" charset="0"/>
                </a:rPr>
                <a:t>Nouvelles excitations collectives</a:t>
              </a:r>
            </a:p>
          </p:txBody>
        </p:sp>
      </p:grpSp>
    </p:spTree>
    <p:extLst>
      <p:ext uri="{BB962C8B-B14F-4D97-AF65-F5344CB8AC3E}">
        <p14:creationId xmlns:p14="http://schemas.microsoft.com/office/powerpoint/2010/main" val="29755192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73499" y="89592"/>
            <a:ext cx="7308812" cy="432048"/>
          </a:xfrm>
        </p:spPr>
        <p:txBody>
          <a:bodyPr>
            <a:normAutofit fontScale="90000"/>
          </a:bodyPr>
          <a:lstStyle/>
          <a:p>
            <a:r>
              <a:rPr lang="fr-FR" dirty="0" smtClean="0">
                <a:solidFill>
                  <a:srgbClr val="FF6700"/>
                </a:solidFill>
                <a:effectLst>
                  <a:outerShdw blurRad="38100" dist="38100" dir="2700000" algn="tl">
                    <a:srgbClr val="000000">
                      <a:alpha val="43137"/>
                    </a:srgbClr>
                  </a:outerShdw>
                </a:effectLst>
              </a:rPr>
              <a:t>« Les Boules de Cristal » Une nouvelle ère pour la spectroscopie  </a:t>
            </a:r>
            <a:r>
              <a:rPr lang="fr-FR" sz="3600" dirty="0" smtClean="0">
                <a:solidFill>
                  <a:srgbClr val="FF6700"/>
                </a:solidFill>
                <a:effectLst>
                  <a:outerShdw blurRad="38100" dist="38100" dir="2700000" algn="tl">
                    <a:srgbClr val="000000">
                      <a:alpha val="43137"/>
                    </a:srgbClr>
                  </a:outerShdw>
                </a:effectLst>
                <a:latin typeface="Symbol" panose="05050102010706020507" pitchFamily="18" charset="2"/>
              </a:rPr>
              <a:t>g</a:t>
            </a:r>
            <a:endParaRPr lang="fr-FR" sz="3600" dirty="0">
              <a:solidFill>
                <a:srgbClr val="FF6700"/>
              </a:solidFill>
              <a:effectLst>
                <a:outerShdw blurRad="38100" dist="38100" dir="2700000" algn="tl">
                  <a:srgbClr val="000000">
                    <a:alpha val="43137"/>
                  </a:srgbClr>
                </a:outerShdw>
              </a:effectLst>
              <a:latin typeface="Symbol" panose="05050102010706020507" pitchFamily="18" charset="2"/>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33</a:t>
            </a:fld>
            <a:endParaRPr lang="fr-FR" dirty="0"/>
          </a:p>
        </p:txBody>
      </p:sp>
      <p:pic>
        <p:nvPicPr>
          <p:cNvPr id="13"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819" y="1503920"/>
            <a:ext cx="2359600" cy="3163053"/>
          </a:xfrm>
          <a:prstGeom prst="rect">
            <a:avLst/>
          </a:prstGeom>
        </p:spPr>
      </p:pic>
      <p:grpSp>
        <p:nvGrpSpPr>
          <p:cNvPr id="10" name="Groupe 9"/>
          <p:cNvGrpSpPr/>
          <p:nvPr/>
        </p:nvGrpSpPr>
        <p:grpSpPr>
          <a:xfrm>
            <a:off x="5317109" y="632019"/>
            <a:ext cx="5710875" cy="5020932"/>
            <a:chOff x="5317109" y="632019"/>
            <a:chExt cx="5710875" cy="5020932"/>
          </a:xfrm>
        </p:grpSpPr>
        <p:pic>
          <p:nvPicPr>
            <p:cNvPr id="37" name="Picture 4" descr="JS-agata240805-b"/>
            <p:cNvPicPr>
              <a:picLocks noChangeAspect="1" noChangeArrowheads="1"/>
            </p:cNvPicPr>
            <p:nvPr/>
          </p:nvPicPr>
          <p:blipFill>
            <a:blip r:embed="rId4" cstate="print">
              <a:extLst>
                <a:ext uri="{28A0092B-C50C-407E-A947-70E740481C1C}">
                  <a14:useLocalDpi xmlns:a14="http://schemas.microsoft.com/office/drawing/2010/main" val="0"/>
                </a:ext>
              </a:extLst>
            </a:blip>
            <a:srcRect l="16168" t="4237" r="19162" b="4237"/>
            <a:stretch>
              <a:fillRect/>
            </a:stretch>
          </p:blipFill>
          <p:spPr bwMode="auto">
            <a:xfrm>
              <a:off x="6335241" y="2722222"/>
              <a:ext cx="1659074" cy="165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2004" y="2899868"/>
              <a:ext cx="2057400" cy="13693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5" name="Groupe 4"/>
            <p:cNvGrpSpPr/>
            <p:nvPr/>
          </p:nvGrpSpPr>
          <p:grpSpPr>
            <a:xfrm>
              <a:off x="5317109" y="632019"/>
              <a:ext cx="5710875" cy="5020932"/>
              <a:chOff x="5317109" y="632019"/>
              <a:chExt cx="5710875" cy="5020932"/>
            </a:xfrm>
          </p:grpSpPr>
          <p:sp>
            <p:nvSpPr>
              <p:cNvPr id="14" name="TextBox 3"/>
              <p:cNvSpPr txBox="1"/>
              <p:nvPr/>
            </p:nvSpPr>
            <p:spPr>
              <a:xfrm>
                <a:off x="6239096" y="1630286"/>
                <a:ext cx="1695152" cy="1005532"/>
              </a:xfrm>
              <a:prstGeom prst="rect">
                <a:avLst/>
              </a:prstGeom>
              <a:solidFill>
                <a:schemeClr val="bg2">
                  <a:lumMod val="75000"/>
                  <a:lumOff val="25000"/>
                </a:schemeClr>
              </a:solidFill>
            </p:spPr>
            <p:txBody>
              <a:bodyPr wrap="square" rtlCol="0">
                <a:spAutoFit/>
              </a:bodyPr>
              <a:lstStyle/>
              <a:p>
                <a:pPr algn="ctr"/>
                <a:r>
                  <a:rPr lang="fr-FR" sz="1767" dirty="0" smtClean="0">
                    <a:solidFill>
                      <a:srgbClr val="00294B"/>
                    </a:solidFill>
                    <a:latin typeface="+mn-lt"/>
                  </a:rPr>
                  <a:t>AGATA « Hubble » of </a:t>
                </a:r>
                <a:r>
                  <a:rPr lang="fr-FR" sz="2400" b="1" dirty="0" smtClean="0">
                    <a:solidFill>
                      <a:srgbClr val="00294B"/>
                    </a:solidFill>
                    <a:latin typeface="Symbol" panose="05050102010706020507" pitchFamily="18" charset="2"/>
                  </a:rPr>
                  <a:t>g</a:t>
                </a:r>
                <a:r>
                  <a:rPr lang="fr-FR" sz="1767" dirty="0" smtClean="0">
                    <a:solidFill>
                      <a:srgbClr val="00294B"/>
                    </a:solidFill>
                    <a:latin typeface="+mn-lt"/>
                  </a:rPr>
                  <a:t> -</a:t>
                </a:r>
                <a:r>
                  <a:rPr lang="fr-FR" sz="1767" dirty="0" err="1" smtClean="0">
                    <a:solidFill>
                      <a:srgbClr val="00294B"/>
                    </a:solidFill>
                    <a:latin typeface="+mn-lt"/>
                  </a:rPr>
                  <a:t>Spectroscopy</a:t>
                </a:r>
                <a:r>
                  <a:rPr lang="fr-FR" sz="1767" dirty="0" smtClean="0">
                    <a:solidFill>
                      <a:srgbClr val="00294B"/>
                    </a:solidFill>
                    <a:latin typeface="+mn-lt"/>
                  </a:rPr>
                  <a:t> </a:t>
                </a:r>
                <a:endParaRPr lang="en-US" sz="1767" dirty="0">
                  <a:solidFill>
                    <a:srgbClr val="00294B"/>
                  </a:solidFill>
                  <a:latin typeface="+mn-lt"/>
                </a:endParaRPr>
              </a:p>
            </p:txBody>
          </p:sp>
          <p:sp>
            <p:nvSpPr>
              <p:cNvPr id="15" name="TextBox 4"/>
              <p:cNvSpPr txBox="1"/>
              <p:nvPr/>
            </p:nvSpPr>
            <p:spPr>
              <a:xfrm>
                <a:off x="5317109" y="632019"/>
                <a:ext cx="5710875" cy="812979"/>
              </a:xfrm>
              <a:prstGeom prst="rect">
                <a:avLst/>
              </a:prstGeom>
              <a:noFill/>
            </p:spPr>
            <p:txBody>
              <a:bodyPr wrap="square" rtlCol="0">
                <a:spAutoFit/>
              </a:bodyPr>
              <a:lstStyle/>
              <a:p>
                <a:pPr algn="ctr"/>
                <a:r>
                  <a:rPr lang="fr-FR" sz="1400" b="1" smtClean="0">
                    <a:solidFill>
                      <a:srgbClr val="FF6700"/>
                    </a:solidFill>
                    <a:latin typeface="+mn-lt"/>
                  </a:rPr>
                  <a:t>AGATA  </a:t>
                </a:r>
                <a:r>
                  <a:rPr lang="fr-FR" sz="1400" b="1" dirty="0" smtClean="0">
                    <a:solidFill>
                      <a:srgbClr val="FF6700"/>
                    </a:solidFill>
                    <a:latin typeface="+mn-lt"/>
                  </a:rPr>
                  <a:t>l’ère des multi- détecteurs européens « voyageurs »</a:t>
                </a:r>
              </a:p>
              <a:p>
                <a:pPr algn="ctr"/>
                <a:r>
                  <a:rPr lang="fr-FR" sz="1400" b="1" smtClean="0">
                    <a:solidFill>
                      <a:srgbClr val="FF6700"/>
                    </a:solidFill>
                    <a:latin typeface="+mn-lt"/>
                  </a:rPr>
                  <a:t>(</a:t>
                </a:r>
                <a:r>
                  <a:rPr lang="fr-FR" sz="1400" b="1" dirty="0" smtClean="0">
                    <a:solidFill>
                      <a:srgbClr val="FF6700"/>
                    </a:solidFill>
                    <a:latin typeface="+mn-lt"/>
                  </a:rPr>
                  <a:t>Legnaro-GSI-GANIL) </a:t>
                </a:r>
              </a:p>
              <a:p>
                <a:pPr algn="ctr">
                  <a:lnSpc>
                    <a:spcPct val="150000"/>
                  </a:lnSpc>
                </a:pPr>
                <a:r>
                  <a:rPr lang="fr-FR" sz="1400" smtClean="0">
                    <a:latin typeface="+mn-lt"/>
                  </a:rPr>
                  <a:t>IN2P3 </a:t>
                </a:r>
                <a:r>
                  <a:rPr lang="fr-FR" sz="1400" dirty="0" smtClean="0">
                    <a:latin typeface="+mn-lt"/>
                  </a:rPr>
                  <a:t>(IPNO-CSNSM-IPHC-IPN </a:t>
                </a:r>
                <a:r>
                  <a:rPr lang="fr-FR" sz="1400">
                    <a:latin typeface="+mn-lt"/>
                  </a:rPr>
                  <a:t>Lyon </a:t>
                </a:r>
                <a:r>
                  <a:rPr lang="fr-FR" sz="1400" smtClean="0">
                    <a:latin typeface="+mn-lt"/>
                  </a:rPr>
                  <a:t>- GANIL</a:t>
                </a:r>
                <a:r>
                  <a:rPr lang="fr-FR" sz="1400" dirty="0" smtClean="0">
                    <a:latin typeface="+mn-lt"/>
                  </a:rPr>
                  <a:t>)  </a:t>
                </a:r>
                <a:endParaRPr lang="en-US" sz="1400" dirty="0">
                  <a:latin typeface="+mn-lt"/>
                </a:endParaRPr>
              </a:p>
            </p:txBody>
          </p:sp>
          <p:sp>
            <p:nvSpPr>
              <p:cNvPr id="19" name="Text Box 41"/>
              <p:cNvSpPr txBox="1">
                <a:spLocks noChangeAspect="1" noChangeArrowheads="1"/>
              </p:cNvSpPr>
              <p:nvPr/>
            </p:nvSpPr>
            <p:spPr bwMode="auto">
              <a:xfrm>
                <a:off x="5949905" y="4483400"/>
                <a:ext cx="482453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sz="1400" dirty="0">
                    <a:latin typeface="+mn-lt"/>
                  </a:rPr>
                  <a:t> </a:t>
                </a:r>
                <a:r>
                  <a:rPr lang="it-IT" altLang="en-US" sz="1400" dirty="0" smtClean="0">
                    <a:latin typeface="+mn-lt"/>
                  </a:rPr>
                  <a:t>Phase I ( 2020) 60 </a:t>
                </a:r>
                <a:r>
                  <a:rPr lang="it-IT" altLang="en-US" sz="1400" dirty="0">
                    <a:latin typeface="+mn-lt"/>
                  </a:rPr>
                  <a:t>large volume 36-fold segmented Ge crystals in </a:t>
                </a:r>
                <a:r>
                  <a:rPr lang="it-IT" altLang="en-US" sz="1400" dirty="0" smtClean="0">
                    <a:latin typeface="+mn-lt"/>
                  </a:rPr>
                  <a:t>20 triple-clusters</a:t>
                </a:r>
              </a:p>
              <a:p>
                <a:pPr eaLnBrk="1" hangingPunct="1">
                  <a:buFontTx/>
                  <a:buChar char="•"/>
                </a:pPr>
                <a:r>
                  <a:rPr lang="it-IT" altLang="en-US" sz="1400" b="1" smtClean="0">
                    <a:latin typeface="+mn-lt"/>
                  </a:rPr>
                  <a:t>1/3 </a:t>
                </a:r>
                <a:r>
                  <a:rPr lang="it-IT" altLang="en-US" sz="1400" b="1" dirty="0" smtClean="0">
                    <a:latin typeface="+mn-lt"/>
                  </a:rPr>
                  <a:t>of 4</a:t>
                </a:r>
                <a:r>
                  <a:rPr lang="it-IT" altLang="en-US" sz="1400" b="1" dirty="0" smtClean="0">
                    <a:latin typeface="Symbol" panose="05050102010706020507" pitchFamily="18" charset="2"/>
                  </a:rPr>
                  <a:t>P</a:t>
                </a:r>
                <a:r>
                  <a:rPr lang="it-IT" altLang="en-US" sz="1400" b="1" dirty="0" smtClean="0">
                    <a:latin typeface="+mn-lt"/>
                  </a:rPr>
                  <a:t>, e= 15%,  </a:t>
                </a:r>
                <a:r>
                  <a:rPr lang="it-IT" altLang="en-US" sz="1400" b="1" dirty="0" smtClean="0">
                    <a:latin typeface="Symbol" panose="05050102010706020507" pitchFamily="18" charset="2"/>
                  </a:rPr>
                  <a:t>Dq</a:t>
                </a:r>
                <a:r>
                  <a:rPr lang="it-IT" altLang="en-US" sz="1400" b="1" dirty="0" smtClean="0">
                    <a:latin typeface="+mn-lt"/>
                  </a:rPr>
                  <a:t>=1°M</a:t>
                </a:r>
                <a:r>
                  <a:rPr lang="it-IT" altLang="en-US" sz="1400" b="1" dirty="0" smtClean="0">
                    <a:latin typeface="Symbol" panose="05050102010706020507" pitchFamily="18" charset="2"/>
                  </a:rPr>
                  <a:t>g </a:t>
                </a:r>
                <a:r>
                  <a:rPr lang="it-IT" altLang="en-US" sz="1400" b="1" dirty="0" smtClean="0">
                    <a:latin typeface="+mn-lt"/>
                  </a:rPr>
                  <a:t>up to 30 ,</a:t>
                </a:r>
                <a:r>
                  <a:rPr lang="it-IT" altLang="en-US" sz="1400" b="1" dirty="0" smtClean="0">
                    <a:latin typeface="Symbol" panose="05050102010706020507" pitchFamily="18" charset="2"/>
                  </a:rPr>
                  <a:t>D</a:t>
                </a:r>
                <a:r>
                  <a:rPr lang="it-IT" altLang="en-US" sz="1400" b="1" dirty="0" smtClean="0">
                    <a:latin typeface="+mn-lt"/>
                  </a:rPr>
                  <a:t>E= 2,3 K</a:t>
                </a:r>
                <a:r>
                  <a:rPr lang="it-IT" altLang="en-US" sz="1400" b="1" dirty="0" smtClean="0">
                    <a:latin typeface="+mn-lt"/>
                    <a:cs typeface="Calibri" panose="020F0502020204030204" pitchFamily="34" charset="0"/>
                  </a:rPr>
                  <a:t>eV</a:t>
                </a:r>
                <a:r>
                  <a:rPr lang="it-IT" altLang="en-US" sz="1400" b="1" dirty="0" smtClean="0">
                    <a:latin typeface="+mn-lt"/>
                  </a:rPr>
                  <a:t> </a:t>
                </a:r>
                <a:r>
                  <a:rPr lang="it-IT" altLang="en-US" sz="1400" b="1" dirty="0" smtClean="0">
                    <a:latin typeface="+mn-lt"/>
                    <a:cs typeface="Calibri" panose="020F0502020204030204" pitchFamily="34" charset="0"/>
                  </a:rPr>
                  <a:t>at 1MeV</a:t>
                </a:r>
                <a:endParaRPr lang="en-US" altLang="en-US" sz="1400" b="1" dirty="0">
                  <a:latin typeface="+mn-lt"/>
                  <a:cs typeface="Calibri" panose="020F0502020204030204" pitchFamily="34" charset="0"/>
                </a:endParaRPr>
              </a:p>
              <a:p>
                <a:pPr eaLnBrk="1" hangingPunct="1">
                  <a:buFontTx/>
                  <a:buChar char="•"/>
                </a:pPr>
                <a:r>
                  <a:rPr lang="en-US" altLang="en-US" sz="1400" dirty="0">
                    <a:latin typeface="+mn-lt"/>
                  </a:rPr>
                  <a:t> D</a:t>
                </a:r>
                <a:r>
                  <a:rPr lang="it-IT" altLang="en-US" sz="1400" dirty="0">
                    <a:latin typeface="+mn-lt"/>
                  </a:rPr>
                  <a:t>igital electronics and Pulse Shape Analysis algorithms</a:t>
                </a:r>
              </a:p>
              <a:p>
                <a:pPr eaLnBrk="1" hangingPunct="1">
                  <a:buFontTx/>
                  <a:buChar char="•"/>
                </a:pPr>
                <a:r>
                  <a:rPr lang="it-IT" altLang="en-US" sz="1400" dirty="0">
                    <a:latin typeface="+mn-lt"/>
                  </a:rPr>
                  <a:t> Operation of Ge detectors </a:t>
                </a:r>
                <a:r>
                  <a:rPr lang="it-IT" altLang="en-US" sz="1400" dirty="0" smtClean="0">
                    <a:latin typeface="+mn-lt"/>
                    <a:sym typeface="Wingdings" panose="05000000000000000000" pitchFamily="2" charset="2"/>
                  </a:rPr>
                  <a:t> </a:t>
                </a:r>
                <a:r>
                  <a:rPr lang="it-IT" altLang="en-US" sz="1400" b="1" dirty="0">
                    <a:solidFill>
                      <a:srgbClr val="FF0000"/>
                    </a:solidFill>
                    <a:effectLst>
                      <a:outerShdw blurRad="38100" dist="38100" dir="2700000" algn="tl">
                        <a:srgbClr val="000000">
                          <a:alpha val="43137"/>
                        </a:srgbClr>
                      </a:outerShdw>
                    </a:effectLst>
                    <a:latin typeface="+mn-lt"/>
                    <a:sym typeface="Symbol" panose="05050102010706020507" pitchFamily="18" charset="2"/>
                  </a:rPr>
                  <a:t></a:t>
                </a:r>
                <a:r>
                  <a:rPr lang="it-IT" altLang="en-US" sz="1400" b="1" dirty="0">
                    <a:solidFill>
                      <a:srgbClr val="FF0000"/>
                    </a:solidFill>
                    <a:effectLst>
                      <a:outerShdw blurRad="38100" dist="38100" dir="2700000" algn="tl">
                        <a:srgbClr val="000000">
                          <a:alpha val="43137"/>
                        </a:srgbClr>
                      </a:outerShdw>
                    </a:effectLst>
                    <a:latin typeface="+mn-lt"/>
                  </a:rPr>
                  <a:t>-ray tracking</a:t>
                </a:r>
              </a:p>
            </p:txBody>
          </p:sp>
          <p:grpSp>
            <p:nvGrpSpPr>
              <p:cNvPr id="22" name="Group 42"/>
              <p:cNvGrpSpPr>
                <a:grpSpLocks noChangeAspect="1"/>
              </p:cNvGrpSpPr>
              <p:nvPr/>
            </p:nvGrpSpPr>
            <p:grpSpPr bwMode="auto">
              <a:xfrm>
                <a:off x="8174630" y="1392112"/>
                <a:ext cx="379245" cy="2905292"/>
                <a:chOff x="5707" y="1358"/>
                <a:chExt cx="364" cy="2574"/>
              </a:xfrm>
            </p:grpSpPr>
            <p:pic>
              <p:nvPicPr>
                <p:cNvPr id="23" name="Picture 5" descr="Bulgaria_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7" y="1358"/>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Denmark_s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7" y="1577"/>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7" descr="Finland_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7" y="1796"/>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descr="France_s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7" y="2016"/>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9" descr="Germany_sh"/>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07" y="2235"/>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 descr="Italy_s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7" y="2461"/>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1" descr="Poland_s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07" y="2680"/>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2" descr="Romania_s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7" y="2900"/>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3" descr="Sweden_s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07" y="3119"/>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4" descr="Union_Jack_sh"/>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07" y="3339"/>
                  <a:ext cx="364"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descr="[Flag of Turkey]">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1" y="3550"/>
                  <a:ext cx="35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6" descr="[Hungarian flag]">
                  <a:hlinkClick r:id="rId18"/>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13" y="3769"/>
                  <a:ext cx="351"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 name="Picture 23" descr="logo-amza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78402" y="1774532"/>
                <a:ext cx="433592" cy="5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 35" descr="Fond_AGATA.jpg"/>
              <p:cNvPicPr>
                <a:picLocks noChangeAspect="1"/>
              </p:cNvPicPr>
              <p:nvPr/>
            </p:nvPicPr>
            <p:blipFill>
              <a:blip r:embed="rId21" cstate="print"/>
              <a:srcRect/>
              <a:stretch>
                <a:fillRect/>
              </a:stretch>
            </p:blipFill>
            <p:spPr bwMode="auto">
              <a:xfrm>
                <a:off x="9145584" y="1670018"/>
                <a:ext cx="952805" cy="663854"/>
              </a:xfrm>
              <a:prstGeom prst="rect">
                <a:avLst/>
              </a:prstGeom>
              <a:noFill/>
              <a:ln w="9525">
                <a:noFill/>
                <a:miter lim="800000"/>
                <a:headEnd/>
                <a:tailEnd/>
              </a:ln>
            </p:spPr>
          </p:pic>
          <p:sp>
            <p:nvSpPr>
              <p:cNvPr id="6" name="Rectangle 5"/>
              <p:cNvSpPr/>
              <p:nvPr/>
            </p:nvSpPr>
            <p:spPr>
              <a:xfrm>
                <a:off x="8795556" y="2330601"/>
                <a:ext cx="1594475" cy="369332"/>
              </a:xfrm>
              <a:prstGeom prst="rect">
                <a:avLst/>
              </a:prstGeom>
            </p:spPr>
            <p:txBody>
              <a:bodyPr wrap="none">
                <a:spAutoFit/>
              </a:bodyPr>
              <a:lstStyle/>
              <a:p>
                <a:pPr algn="ctr"/>
                <a:r>
                  <a:rPr lang="fr-FR" sz="1800" dirty="0">
                    <a:latin typeface="+mn-lt"/>
                  </a:rPr>
                  <a:t>AGATA@GANIL</a:t>
                </a:r>
              </a:p>
            </p:txBody>
          </p:sp>
        </p:grpSp>
      </p:grpSp>
      <p:sp>
        <p:nvSpPr>
          <p:cNvPr id="39" name="Sous-titre 2"/>
          <p:cNvSpPr txBox="1">
            <a:spLocks/>
          </p:cNvSpPr>
          <p:nvPr/>
        </p:nvSpPr>
        <p:spPr>
          <a:xfrm>
            <a:off x="921891" y="617948"/>
            <a:ext cx="4198605" cy="8859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Bef>
                <a:spcPts val="0"/>
              </a:spcBef>
              <a:spcAft>
                <a:spcPts val="0"/>
              </a:spcAft>
              <a:buNone/>
            </a:pPr>
            <a:r>
              <a:rPr lang="fr-FR" sz="1400" b="1" dirty="0" smtClean="0">
                <a:solidFill>
                  <a:srgbClr val="FF6700"/>
                </a:solidFill>
              </a:rPr>
              <a:t>(1990-2000)</a:t>
            </a:r>
            <a:r>
              <a:rPr lang="fr-FR" sz="1400" b="1" dirty="0">
                <a:solidFill>
                  <a:srgbClr val="FF6700"/>
                </a:solidFill>
              </a:rPr>
              <a:t> </a:t>
            </a:r>
            <a:r>
              <a:rPr lang="fr-FR" sz="1400" b="1" dirty="0" smtClean="0">
                <a:solidFill>
                  <a:srgbClr val="FF6700"/>
                </a:solidFill>
              </a:rPr>
              <a:t>Les formes extrêmes des noyaux </a:t>
            </a:r>
            <a:br>
              <a:rPr lang="fr-FR" sz="1400" b="1" dirty="0" smtClean="0">
                <a:solidFill>
                  <a:srgbClr val="FF6700"/>
                </a:solidFill>
              </a:rPr>
            </a:br>
            <a:r>
              <a:rPr lang="fr-FR" sz="1400" b="1" dirty="0" smtClean="0">
                <a:solidFill>
                  <a:srgbClr val="FF6700"/>
                </a:solidFill>
              </a:rPr>
              <a:t>Age d’Or de la </a:t>
            </a:r>
            <a:r>
              <a:rPr lang="fr-FR" sz="1400" b="1" dirty="0" err="1" smtClean="0">
                <a:solidFill>
                  <a:srgbClr val="FF6700"/>
                </a:solidFill>
              </a:rPr>
              <a:t>superdeformation</a:t>
            </a:r>
            <a:r>
              <a:rPr lang="fr-FR" sz="1400" b="1" dirty="0" smtClean="0">
                <a:solidFill>
                  <a:srgbClr val="FF6700"/>
                </a:solidFill>
              </a:rPr>
              <a:t>(L~70h)</a:t>
            </a:r>
            <a:br>
              <a:rPr lang="fr-FR" sz="1400" b="1" dirty="0" smtClean="0">
                <a:solidFill>
                  <a:srgbClr val="FF6700"/>
                </a:solidFill>
              </a:rPr>
            </a:br>
            <a:r>
              <a:rPr lang="fr-FR" sz="1200" b="1" dirty="0" err="1" smtClean="0">
                <a:solidFill>
                  <a:srgbClr val="FF6700"/>
                </a:solidFill>
              </a:rPr>
              <a:t>Eurogam</a:t>
            </a:r>
            <a:r>
              <a:rPr lang="fr-FR" sz="1200" b="1" dirty="0" smtClean="0">
                <a:solidFill>
                  <a:srgbClr val="FF6700"/>
                </a:solidFill>
              </a:rPr>
              <a:t> I et II @ </a:t>
            </a:r>
            <a:r>
              <a:rPr lang="fr-FR" sz="1200" b="1" dirty="0" err="1" smtClean="0">
                <a:solidFill>
                  <a:srgbClr val="FF6700"/>
                </a:solidFill>
              </a:rPr>
              <a:t>Daresbury,Strabourg</a:t>
            </a:r>
            <a:r>
              <a:rPr lang="fr-FR" sz="1200" b="1" dirty="0" smtClean="0">
                <a:solidFill>
                  <a:srgbClr val="FF6700"/>
                </a:solidFill>
              </a:rPr>
              <a:t>/</a:t>
            </a:r>
          </a:p>
          <a:p>
            <a:pPr marL="0" indent="0" algn="just" fontAlgn="auto">
              <a:lnSpc>
                <a:spcPct val="100000"/>
              </a:lnSpc>
              <a:spcBef>
                <a:spcPts val="0"/>
              </a:spcBef>
              <a:spcAft>
                <a:spcPts val="0"/>
              </a:spcAft>
              <a:buNone/>
            </a:pPr>
            <a:r>
              <a:rPr lang="fr-FR" sz="1200" b="1" dirty="0" smtClean="0">
                <a:solidFill>
                  <a:srgbClr val="FF6700"/>
                </a:solidFill>
              </a:rPr>
              <a:t>Euroball @Legnaro/Strasbourg</a:t>
            </a:r>
          </a:p>
          <a:p>
            <a:pPr marL="0" indent="0" algn="just" fontAlgn="auto">
              <a:lnSpc>
                <a:spcPct val="100000"/>
              </a:lnSpc>
              <a:spcBef>
                <a:spcPts val="0"/>
              </a:spcBef>
              <a:spcAft>
                <a:spcPts val="0"/>
              </a:spcAft>
              <a:buNone/>
            </a:pPr>
            <a:r>
              <a:rPr lang="fr-FR" sz="1200" b="1" dirty="0" smtClean="0">
                <a:solidFill>
                  <a:srgbClr val="FF6700"/>
                </a:solidFill>
              </a:rPr>
              <a:t> </a:t>
            </a:r>
          </a:p>
        </p:txBody>
      </p:sp>
      <p:pic>
        <p:nvPicPr>
          <p:cNvPr id="40" name="Image 39" descr="Dy152_discret.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35934" y="1495600"/>
            <a:ext cx="3036980" cy="2177019"/>
          </a:xfrm>
          <a:prstGeom prst="rect">
            <a:avLst/>
          </a:prstGeom>
        </p:spPr>
      </p:pic>
      <p:grpSp>
        <p:nvGrpSpPr>
          <p:cNvPr id="16" name="Groupe 15"/>
          <p:cNvGrpSpPr/>
          <p:nvPr/>
        </p:nvGrpSpPr>
        <p:grpSpPr>
          <a:xfrm>
            <a:off x="3154389" y="631560"/>
            <a:ext cx="6338436" cy="5083260"/>
            <a:chOff x="3146010" y="601169"/>
            <a:chExt cx="6338436" cy="5083260"/>
          </a:xfrm>
        </p:grpSpPr>
        <p:grpSp>
          <p:nvGrpSpPr>
            <p:cNvPr id="38" name="Groupe 37"/>
            <p:cNvGrpSpPr>
              <a:grpSpLocks noChangeAspect="1"/>
            </p:cNvGrpSpPr>
            <p:nvPr/>
          </p:nvGrpSpPr>
          <p:grpSpPr>
            <a:xfrm>
              <a:off x="5673112" y="601169"/>
              <a:ext cx="3811334" cy="5083260"/>
              <a:chOff x="1281933" y="653482"/>
              <a:chExt cx="3915710" cy="5222469"/>
            </a:xfrm>
            <a:solidFill>
              <a:schemeClr val="bg1"/>
            </a:solidFill>
          </p:grpSpPr>
          <p:grpSp>
            <p:nvGrpSpPr>
              <p:cNvPr id="42" name="Groupe 41"/>
              <p:cNvGrpSpPr/>
              <p:nvPr/>
            </p:nvGrpSpPr>
            <p:grpSpPr>
              <a:xfrm>
                <a:off x="1719672" y="2141578"/>
                <a:ext cx="2931795" cy="3734373"/>
                <a:chOff x="1539477" y="2276644"/>
                <a:chExt cx="2931795" cy="3734373"/>
              </a:xfrm>
              <a:grpFill/>
            </p:grpSpPr>
            <p:pic>
              <p:nvPicPr>
                <p:cNvPr id="45" name="Image 4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39477" y="4164500"/>
                  <a:ext cx="2931795" cy="1846517"/>
                </a:xfrm>
                <a:prstGeom prst="rect">
                  <a:avLst/>
                </a:prstGeom>
                <a:gr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6" name="Image 4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547192" y="2276644"/>
                  <a:ext cx="2924080" cy="1838801"/>
                </a:xfrm>
                <a:prstGeom prst="rect">
                  <a:avLst/>
                </a:prstGeom>
                <a:gr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43" name="Image 42"/>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25409" y="670489"/>
                <a:ext cx="1872234" cy="1347597"/>
              </a:xfrm>
              <a:prstGeom prst="snip2DiagRect">
                <a:avLst>
                  <a:gd name="adj1" fmla="val 14423"/>
                  <a:gd name="adj2" fmla="val 0"/>
                </a:avLst>
              </a:prstGeom>
              <a:grp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4" name="Image 4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281933" y="653482"/>
                <a:ext cx="1905667" cy="1350169"/>
              </a:xfrm>
              <a:prstGeom prst="snip2DiagRect">
                <a:avLst/>
              </a:prstGeom>
              <a:grp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sp>
          <p:nvSpPr>
            <p:cNvPr id="11" name="ZoneTexte 10"/>
            <p:cNvSpPr txBox="1"/>
            <p:nvPr/>
          </p:nvSpPr>
          <p:spPr>
            <a:xfrm>
              <a:off x="3146010" y="3661313"/>
              <a:ext cx="2809300" cy="954107"/>
            </a:xfrm>
            <a:prstGeom prst="rect">
              <a:avLst/>
            </a:prstGeom>
            <a:noFill/>
          </p:spPr>
          <p:txBody>
            <a:bodyPr wrap="square" rtlCol="0">
              <a:spAutoFit/>
            </a:bodyPr>
            <a:lstStyle/>
            <a:p>
              <a:r>
                <a:rPr lang="fr-FR" sz="1400" dirty="0" smtClean="0"/>
                <a:t>Les acteurs</a:t>
              </a:r>
            </a:p>
            <a:p>
              <a:r>
                <a:rPr lang="fr-FR" sz="1400" dirty="0" smtClean="0"/>
                <a:t>Coll IN2P3/UK</a:t>
              </a:r>
            </a:p>
            <a:p>
              <a:r>
                <a:rPr lang="fr-FR" sz="1400" dirty="0" smtClean="0"/>
                <a:t> Orsay-Strasbourg-Lyon-Bordeaux…</a:t>
              </a:r>
            </a:p>
          </p:txBody>
        </p:sp>
        <p:sp>
          <p:nvSpPr>
            <p:cNvPr id="12" name="Flèche vers le bas 11"/>
            <p:cNvSpPr/>
            <p:nvPr/>
          </p:nvSpPr>
          <p:spPr>
            <a:xfrm rot="16200000">
              <a:off x="5016066" y="3234077"/>
              <a:ext cx="272729" cy="1203540"/>
            </a:xfrm>
            <a:prstGeom prst="downArrow">
              <a:avLst>
                <a:gd name="adj1" fmla="val 4050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8" name="Rectangle 17"/>
          <p:cNvSpPr/>
          <p:nvPr/>
        </p:nvSpPr>
        <p:spPr>
          <a:xfrm>
            <a:off x="150366" y="4823761"/>
            <a:ext cx="5384800" cy="738664"/>
          </a:xfrm>
          <a:prstGeom prst="rect">
            <a:avLst/>
          </a:prstGeom>
        </p:spPr>
        <p:txBody>
          <a:bodyPr>
            <a:spAutoFit/>
          </a:bodyPr>
          <a:lstStyle/>
          <a:p>
            <a:r>
              <a:rPr lang="fr-FR" sz="1400" dirty="0"/>
              <a:t>Mise en évidence de </a:t>
            </a:r>
            <a:r>
              <a:rPr lang="fr-FR" sz="1400" dirty="0" smtClean="0"/>
              <a:t>voies  </a:t>
            </a:r>
            <a:r>
              <a:rPr lang="fr-FR" sz="1400" dirty="0"/>
              <a:t>de désexcitation des bandes </a:t>
            </a:r>
            <a:r>
              <a:rPr lang="fr-FR" sz="1400" dirty="0" err="1"/>
              <a:t>superdéformées</a:t>
            </a:r>
            <a:r>
              <a:rPr lang="fr-FR" sz="1400" dirty="0"/>
              <a:t> dans les noyaux de 194Hg et 194Pb </a:t>
            </a:r>
            <a:r>
              <a:rPr lang="fr-FR" sz="1400" dirty="0" smtClean="0"/>
              <a:t> </a:t>
            </a:r>
            <a:r>
              <a:rPr lang="fr-FR" sz="1400" dirty="0"/>
              <a:t>obtenues grâce à une étude concertée de EUROGAM2 et GAMMASHERE.</a:t>
            </a:r>
          </a:p>
        </p:txBody>
      </p:sp>
    </p:spTree>
    <p:extLst>
      <p:ext uri="{BB962C8B-B14F-4D97-AF65-F5344CB8AC3E}">
        <p14:creationId xmlns:p14="http://schemas.microsoft.com/office/powerpoint/2010/main" val="30211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14690" y="131405"/>
            <a:ext cx="5652628" cy="432048"/>
          </a:xfrm>
        </p:spPr>
        <p:txBody>
          <a:bodyPr>
            <a:normAutofit fontScale="90000"/>
          </a:bodyPr>
          <a:lstStyle/>
          <a:p>
            <a:r>
              <a:rPr lang="fr-FR" dirty="0" smtClean="0">
                <a:solidFill>
                  <a:srgbClr val="FF6700"/>
                </a:solidFill>
                <a:effectLst>
                  <a:outerShdw blurRad="38100" dist="38100" dir="2700000" algn="tl">
                    <a:srgbClr val="000000">
                      <a:alpha val="43137"/>
                    </a:srgbClr>
                  </a:outerShdw>
                </a:effectLst>
                <a:latin typeface="+mn-lt"/>
              </a:rPr>
              <a:t>      &gt;2005           Les nouvelles installations de PN </a:t>
            </a:r>
            <a:endParaRPr lang="fr-FR" dirty="0">
              <a:solidFill>
                <a:srgbClr val="FF6700"/>
              </a:solidFill>
              <a:effectLst>
                <a:outerShdw blurRad="38100" dist="38100" dir="2700000" algn="tl">
                  <a:srgbClr val="000000">
                    <a:alpha val="43137"/>
                  </a:srgbClr>
                </a:outerShdw>
              </a:effectLst>
              <a:latin typeface="+mn-lt"/>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34</a:t>
            </a:fld>
            <a:endParaRPr lang="fr-FR" dirty="0"/>
          </a:p>
        </p:txBody>
      </p:sp>
      <p:grpSp>
        <p:nvGrpSpPr>
          <p:cNvPr id="10" name="Groupe 9"/>
          <p:cNvGrpSpPr>
            <a:grpSpLocks noChangeAspect="1"/>
          </p:cNvGrpSpPr>
          <p:nvPr/>
        </p:nvGrpSpPr>
        <p:grpSpPr>
          <a:xfrm>
            <a:off x="3008" y="878451"/>
            <a:ext cx="4369100" cy="3247480"/>
            <a:chOff x="6135097" y="2558940"/>
            <a:chExt cx="5228222" cy="3886063"/>
          </a:xfrm>
        </p:grpSpPr>
        <p:pic>
          <p:nvPicPr>
            <p:cNvPr id="11" name="Espace réservé du contenu 5" descr="alto_2.jpg"/>
            <p:cNvPicPr>
              <a:picLocks noChangeAspect="1"/>
            </p:cNvPicPr>
            <p:nvPr/>
          </p:nvPicPr>
          <p:blipFill>
            <a:blip r:embed="rId3" cstate="print"/>
            <a:srcRect l="28284" t="7954" r="8633" b="31339"/>
            <a:stretch>
              <a:fillRect/>
            </a:stretch>
          </p:blipFill>
          <p:spPr bwMode="auto">
            <a:xfrm>
              <a:off x="6135097" y="2949077"/>
              <a:ext cx="4754746" cy="2859716"/>
            </a:xfrm>
            <a:prstGeom prst="rect">
              <a:avLst/>
            </a:prstGeom>
            <a:noFill/>
            <a:ln w="9525">
              <a:noFill/>
              <a:miter lim="800000"/>
              <a:headEnd/>
              <a:tailEnd/>
            </a:ln>
          </p:spPr>
        </p:pic>
        <p:sp>
          <p:nvSpPr>
            <p:cNvPr id="12" name="Text Box 2"/>
            <p:cNvSpPr txBox="1">
              <a:spLocks noChangeArrowheads="1"/>
            </p:cNvSpPr>
            <p:nvPr/>
          </p:nvSpPr>
          <p:spPr bwMode="auto">
            <a:xfrm>
              <a:off x="6629058" y="2558940"/>
              <a:ext cx="4734261" cy="435896"/>
            </a:xfrm>
            <a:prstGeom prst="rect">
              <a:avLst/>
            </a:prstGeom>
            <a:noFill/>
            <a:ln w="9525">
              <a:noFill/>
              <a:miter lim="800000"/>
              <a:headEnd/>
              <a:tailEnd/>
            </a:ln>
          </p:spPr>
          <p:txBody>
            <a:bodyPr wrap="square">
              <a:spAutoFit/>
            </a:bodyPr>
            <a:lstStyle/>
            <a:p>
              <a:r>
                <a:rPr lang="en-US" sz="1767" b="1" dirty="0">
                  <a:solidFill>
                    <a:srgbClr val="FF6700"/>
                  </a:solidFill>
                </a:rPr>
                <a:t>Radioactive Ion Beams from ALTO</a:t>
              </a:r>
            </a:p>
          </p:txBody>
        </p:sp>
        <p:sp>
          <p:nvSpPr>
            <p:cNvPr id="14" name="Text Box 22"/>
            <p:cNvSpPr txBox="1">
              <a:spLocks noChangeArrowheads="1"/>
            </p:cNvSpPr>
            <p:nvPr/>
          </p:nvSpPr>
          <p:spPr bwMode="auto">
            <a:xfrm>
              <a:off x="8401402" y="4452383"/>
              <a:ext cx="1002867" cy="696083"/>
            </a:xfrm>
            <a:prstGeom prst="rect">
              <a:avLst/>
            </a:prstGeom>
            <a:solidFill>
              <a:schemeClr val="bg1"/>
            </a:solidFill>
            <a:ln w="9525">
              <a:noFill/>
              <a:miter lim="800000"/>
              <a:headEnd/>
              <a:tailEnd/>
            </a:ln>
          </p:spPr>
          <p:txBody>
            <a:bodyPr wrap="square">
              <a:spAutoFit/>
            </a:bodyPr>
            <a:lstStyle/>
            <a:p>
              <a:pPr algn="ctr"/>
              <a:r>
                <a:rPr lang="en-US" sz="1060" b="1" dirty="0"/>
                <a:t>TIS vault</a:t>
              </a:r>
            </a:p>
            <a:p>
              <a:pPr algn="ctr"/>
              <a:r>
                <a:rPr lang="fr-FR" sz="1060" b="1" dirty="0">
                  <a:solidFill>
                    <a:srgbClr val="FF3300"/>
                  </a:solidFill>
                </a:rPr>
                <a:t>~5.10^11 fissions/s</a:t>
              </a:r>
            </a:p>
          </p:txBody>
        </p:sp>
        <p:pic>
          <p:nvPicPr>
            <p:cNvPr id="15" name="Picture 3" descr="D:\temporaire\DETECTEURS_TANDEM_ALTO\Radioactivité\BEDO\Photos BEDO\__IGP2648.jpg"/>
            <p:cNvPicPr>
              <a:picLocks noChangeAspect="1" noChangeArrowheads="1"/>
            </p:cNvPicPr>
            <p:nvPr/>
          </p:nvPicPr>
          <p:blipFill>
            <a:blip r:embed="rId4" cstate="print"/>
            <a:srcRect/>
            <a:stretch>
              <a:fillRect/>
            </a:stretch>
          </p:blipFill>
          <p:spPr bwMode="auto">
            <a:xfrm>
              <a:off x="6441517" y="4310911"/>
              <a:ext cx="694344" cy="835659"/>
            </a:xfrm>
            <a:prstGeom prst="rect">
              <a:avLst/>
            </a:prstGeom>
            <a:noFill/>
            <a:ln w="19050">
              <a:solidFill>
                <a:srgbClr val="FFFF00"/>
              </a:solidFill>
            </a:ln>
          </p:spPr>
        </p:pic>
        <p:sp>
          <p:nvSpPr>
            <p:cNvPr id="16" name="Text Box 22"/>
            <p:cNvSpPr txBox="1">
              <a:spLocks noChangeArrowheads="1"/>
            </p:cNvSpPr>
            <p:nvPr/>
          </p:nvSpPr>
          <p:spPr bwMode="auto">
            <a:xfrm>
              <a:off x="6158375" y="5754445"/>
              <a:ext cx="1258269" cy="690558"/>
            </a:xfrm>
            <a:prstGeom prst="rect">
              <a:avLst/>
            </a:prstGeom>
            <a:solidFill>
              <a:schemeClr val="bg1"/>
            </a:solidFill>
            <a:ln w="38100">
              <a:solidFill>
                <a:srgbClr val="FFFF00"/>
              </a:solidFill>
              <a:miter lim="800000"/>
              <a:headEnd/>
              <a:tailEnd/>
            </a:ln>
          </p:spPr>
          <p:txBody>
            <a:bodyPr wrap="square">
              <a:spAutoFit/>
            </a:bodyPr>
            <a:lstStyle/>
            <a:p>
              <a:pPr algn="ctr"/>
              <a:r>
                <a:rPr lang="en-US" sz="1050" b="1" dirty="0"/>
                <a:t>BEDO</a:t>
              </a:r>
            </a:p>
            <a:p>
              <a:pPr algn="ctr"/>
              <a:r>
                <a:rPr lang="en-US" sz="1050" b="1" dirty="0">
                  <a:solidFill>
                    <a:srgbClr val="FF3300"/>
                  </a:solidFill>
                </a:rPr>
                <a:t>beta decay spectroscopy</a:t>
              </a:r>
              <a:endParaRPr lang="fr-FR" sz="1050" b="1" dirty="0">
                <a:solidFill>
                  <a:srgbClr val="FF3300"/>
                </a:solidFill>
              </a:endParaRPr>
            </a:p>
          </p:txBody>
        </p:sp>
      </p:grpSp>
      <p:grpSp>
        <p:nvGrpSpPr>
          <p:cNvPr id="13" name="Groupe 12"/>
          <p:cNvGrpSpPr/>
          <p:nvPr/>
        </p:nvGrpSpPr>
        <p:grpSpPr>
          <a:xfrm>
            <a:off x="4576485" y="710324"/>
            <a:ext cx="5971853" cy="4031335"/>
            <a:chOff x="4258753" y="682584"/>
            <a:chExt cx="6167934" cy="4163701"/>
          </a:xfrm>
        </p:grpSpPr>
        <p:pic>
          <p:nvPicPr>
            <p:cNvPr id="35" name="Image 3">
              <a:extLst>
                <a:ext uri="{FF2B5EF4-FFF2-40B4-BE49-F238E27FC236}">
                  <a16:creationId xmlns:a16="http://schemas.microsoft.com/office/drawing/2014/main" id="{703ACBA4-FCAC-3644-80A4-D020201110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6332677" y="682584"/>
              <a:ext cx="1979309" cy="44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e 4"/>
            <p:cNvGrpSpPr/>
            <p:nvPr/>
          </p:nvGrpSpPr>
          <p:grpSpPr>
            <a:xfrm>
              <a:off x="4258753" y="1160957"/>
              <a:ext cx="6167934" cy="3685328"/>
              <a:chOff x="-424865" y="901582"/>
              <a:chExt cx="6167934" cy="3685328"/>
            </a:xfrm>
          </p:grpSpPr>
          <p:pic>
            <p:nvPicPr>
              <p:cNvPr id="17" name="Image 2" descr="Plan 3D Ganil 2023-V1.jpg"/>
              <p:cNvPicPr>
                <a:picLocks noChangeAspect="1"/>
              </p:cNvPicPr>
              <p:nvPr/>
            </p:nvPicPr>
            <p:blipFill>
              <a:blip r:embed="rId6" cstate="email">
                <a:alphaModFix/>
                <a:extLst>
                  <a:ext uri="{28A0092B-C50C-407E-A947-70E740481C1C}">
                    <a14:useLocalDpi xmlns:a14="http://schemas.microsoft.com/office/drawing/2010/main"/>
                  </a:ext>
                </a:extLst>
              </a:blip>
              <a:srcRect/>
              <a:stretch>
                <a:fillRect/>
              </a:stretch>
            </p:blipFill>
            <p:spPr bwMode="auto">
              <a:xfrm>
                <a:off x="-364742" y="998361"/>
                <a:ext cx="6107811" cy="3504057"/>
              </a:xfrm>
              <a:prstGeom prst="rect">
                <a:avLst/>
              </a:prstGeom>
              <a:noFill/>
              <a:ln>
                <a:noFill/>
              </a:ln>
              <a:extLst>
                <a:ext uri="{909E8E84-426E-40DD-AFC4-6F175D3DCCD1}">
                  <a14:hiddenFill xmlns:a14="http://schemas.microsoft.com/office/drawing/2010/main">
                    <a:solidFill>
                      <a:srgbClr val="FFFFFF">
                        <a:alpha val="35001"/>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a:extLst>
                  <a:ext uri="{FF2B5EF4-FFF2-40B4-BE49-F238E27FC236}">
                    <a16:creationId xmlns:a16="http://schemas.microsoft.com/office/drawing/2014/main" id="{ACA25404-E7E5-2B41-B2B8-1656D03844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0777" y="1041698"/>
                <a:ext cx="1168762" cy="876571"/>
              </a:xfrm>
              <a:prstGeom prst="rect">
                <a:avLst/>
              </a:prstGeom>
            </p:spPr>
          </p:pic>
          <p:pic>
            <p:nvPicPr>
              <p:cNvPr id="19" name="Picture 4">
                <a:extLst>
                  <a:ext uri="{FF2B5EF4-FFF2-40B4-BE49-F238E27FC236}">
                    <a16:creationId xmlns:a16="http://schemas.microsoft.com/office/drawing/2014/main" id="{7513829A-8AC1-7146-9854-FF33CEB163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08994" y="1017359"/>
                <a:ext cx="1126808" cy="849440"/>
              </a:xfrm>
              <a:prstGeom prst="rect">
                <a:avLst/>
              </a:prstGeom>
            </p:spPr>
          </p:pic>
          <p:sp>
            <p:nvSpPr>
              <p:cNvPr id="21" name="ZoneTexte 20">
                <a:extLst>
                  <a:ext uri="{FF2B5EF4-FFF2-40B4-BE49-F238E27FC236}">
                    <a16:creationId xmlns:a16="http://schemas.microsoft.com/office/drawing/2014/main" id="{C5DD9DB7-E6E7-8541-B617-53FEEEABA7BB}"/>
                  </a:ext>
                </a:extLst>
              </p:cNvPr>
              <p:cNvSpPr txBox="1"/>
              <p:nvPr/>
            </p:nvSpPr>
            <p:spPr>
              <a:xfrm rot="18995014">
                <a:off x="-424865" y="2373857"/>
                <a:ext cx="1657249" cy="80021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mn-lt"/>
                    <a:ea typeface="ＭＳ Ｐゴシック" charset="0"/>
                    <a:sym typeface="Arial" charset="0"/>
                  </a:rPr>
                  <a:t>SPIRAL2 Phase </a:t>
                </a:r>
                <a:r>
                  <a:rPr kumimoji="0" lang="en-GB" sz="1600" b="1" i="0" u="none" strike="noStrike" kern="1200" cap="none" spc="0" normalizeH="0" baseline="0" noProof="0" dirty="0" smtClean="0">
                    <a:ln>
                      <a:noFill/>
                    </a:ln>
                    <a:solidFill>
                      <a:srgbClr val="000000"/>
                    </a:solidFill>
                    <a:effectLst/>
                    <a:uLnTx/>
                    <a:uFillTx/>
                    <a:latin typeface="+mn-lt"/>
                    <a:ea typeface="ＭＳ Ｐゴシック" charset="0"/>
                    <a:sym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600" noProof="0" dirty="0" smtClean="0">
                    <a:solidFill>
                      <a:srgbClr val="000000"/>
                    </a:solidFill>
                    <a:latin typeface="+mn-lt"/>
                    <a:ea typeface="ＭＳ Ｐゴシック" charset="0"/>
                    <a:sym typeface="Arial" charset="0"/>
                  </a:rPr>
                  <a:t>p 33 MeV, 160kW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i="0" u="none" strike="noStrike" kern="1200" cap="none" spc="0" normalizeH="0" baseline="0" dirty="0" smtClean="0">
                    <a:ln>
                      <a:noFill/>
                    </a:ln>
                    <a:solidFill>
                      <a:srgbClr val="000000"/>
                    </a:solidFill>
                    <a:effectLst/>
                    <a:uLnTx/>
                    <a:uFillTx/>
                    <a:ea typeface="ＭＳ Ｐゴシック" charset="0"/>
                    <a:sym typeface="Arial" charset="0"/>
                  </a:rPr>
                  <a:t>HI</a:t>
                </a:r>
                <a:r>
                  <a:rPr kumimoji="0" lang="en-GB" sz="1400" i="0" u="none" strike="noStrike" kern="1200" cap="none" spc="0" normalizeH="0" dirty="0" smtClean="0">
                    <a:ln>
                      <a:noFill/>
                    </a:ln>
                    <a:solidFill>
                      <a:srgbClr val="000000"/>
                    </a:solidFill>
                    <a:effectLst/>
                    <a:uLnTx/>
                    <a:uFillTx/>
                    <a:ea typeface="ＭＳ Ｐゴシック" charset="0"/>
                    <a:sym typeface="Arial" charset="0"/>
                  </a:rPr>
                  <a:t> 15 MeV/A </a:t>
                </a:r>
                <a:endParaRPr kumimoji="0" lang="en-GB" sz="1200" i="0" u="none" strike="noStrike" kern="1200" cap="none" spc="0" normalizeH="0" baseline="0" noProof="0" dirty="0">
                  <a:ln>
                    <a:noFill/>
                  </a:ln>
                  <a:solidFill>
                    <a:srgbClr val="000000"/>
                  </a:solidFill>
                  <a:effectLst/>
                  <a:uLnTx/>
                  <a:uFillTx/>
                  <a:latin typeface="Arial" charset="0"/>
                  <a:ea typeface="ＭＳ Ｐゴシック" charset="0"/>
                  <a:sym typeface="Arial" charset="0"/>
                </a:endParaRPr>
              </a:p>
            </p:txBody>
          </p:sp>
          <p:sp>
            <p:nvSpPr>
              <p:cNvPr id="25" name="ZoneTexte 24">
                <a:extLst>
                  <a:ext uri="{FF2B5EF4-FFF2-40B4-BE49-F238E27FC236}">
                    <a16:creationId xmlns:a16="http://schemas.microsoft.com/office/drawing/2014/main" id="{E63BDDA5-BB78-1640-9D61-1332086290F0}"/>
                  </a:ext>
                </a:extLst>
              </p:cNvPr>
              <p:cNvSpPr txBox="1"/>
              <p:nvPr/>
            </p:nvSpPr>
            <p:spPr>
              <a:xfrm>
                <a:off x="63969" y="1877363"/>
                <a:ext cx="611038"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sym typeface="Arial" charset="0"/>
                  </a:rPr>
                  <a:t>NFS</a:t>
                </a:r>
              </a:p>
            </p:txBody>
          </p:sp>
          <p:sp>
            <p:nvSpPr>
              <p:cNvPr id="26" name="ZoneTexte 25">
                <a:extLst>
                  <a:ext uri="{FF2B5EF4-FFF2-40B4-BE49-F238E27FC236}">
                    <a16:creationId xmlns:a16="http://schemas.microsoft.com/office/drawing/2014/main" id="{A9843D9C-50A6-004F-9675-66E0DF20063D}"/>
                  </a:ext>
                </a:extLst>
              </p:cNvPr>
              <p:cNvSpPr txBox="1"/>
              <p:nvPr/>
            </p:nvSpPr>
            <p:spPr>
              <a:xfrm>
                <a:off x="1590858" y="1837683"/>
                <a:ext cx="434734"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sym typeface="Arial" charset="0"/>
                  </a:rPr>
                  <a:t>S3</a:t>
                </a:r>
                <a:endParaRPr kumimoji="0" lang="en-GB" sz="1800" b="1" i="0" u="none" strike="noStrike" kern="1200" cap="none" spc="0" normalizeH="0" baseline="0" noProof="0" dirty="0">
                  <a:ln>
                    <a:noFill/>
                  </a:ln>
                  <a:solidFill>
                    <a:srgbClr val="000000"/>
                  </a:solidFill>
                  <a:effectLst/>
                  <a:uLnTx/>
                  <a:uFillTx/>
                  <a:latin typeface="Arial" charset="0"/>
                  <a:ea typeface="ＭＳ Ｐゴシック" charset="0"/>
                  <a:sym typeface="Arial" charset="0"/>
                </a:endParaRPr>
              </a:p>
            </p:txBody>
          </p:sp>
          <p:sp>
            <p:nvSpPr>
              <p:cNvPr id="28" name="ZoneTexte 27">
                <a:extLst>
                  <a:ext uri="{FF2B5EF4-FFF2-40B4-BE49-F238E27FC236}">
                    <a16:creationId xmlns:a16="http://schemas.microsoft.com/office/drawing/2014/main" id="{C5A3D759-8690-D94D-BE1E-6BE75905B0B8}"/>
                  </a:ext>
                </a:extLst>
              </p:cNvPr>
              <p:cNvSpPr txBox="1"/>
              <p:nvPr/>
            </p:nvSpPr>
            <p:spPr>
              <a:xfrm rot="18837989">
                <a:off x="2327200" y="1137224"/>
                <a:ext cx="809837"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Arial" charset="0"/>
                    <a:ea typeface="ＭＳ Ｐゴシック" charset="0"/>
                    <a:sym typeface="Arial" charset="0"/>
                  </a:rPr>
                  <a:t>DESIR</a:t>
                </a:r>
              </a:p>
            </p:txBody>
          </p:sp>
          <p:sp>
            <p:nvSpPr>
              <p:cNvPr id="31" name="ZoneTexte 30">
                <a:extLst>
                  <a:ext uri="{FF2B5EF4-FFF2-40B4-BE49-F238E27FC236}">
                    <a16:creationId xmlns:a16="http://schemas.microsoft.com/office/drawing/2014/main" id="{0711E83E-0F49-4A4E-B68E-6CCFE49C2B84}"/>
                  </a:ext>
                </a:extLst>
              </p:cNvPr>
              <p:cNvSpPr txBox="1"/>
              <p:nvPr/>
            </p:nvSpPr>
            <p:spPr>
              <a:xfrm>
                <a:off x="2424068" y="4076900"/>
                <a:ext cx="195438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1" u="none" strike="noStrike" kern="1200" cap="none" spc="0" normalizeH="0" baseline="0" noProof="0" dirty="0" smtClean="0">
                    <a:ln>
                      <a:noFill/>
                    </a:ln>
                    <a:solidFill>
                      <a:srgbClr val="000000"/>
                    </a:solidFill>
                    <a:effectLst/>
                    <a:uLnTx/>
                    <a:uFillTx/>
                    <a:latin typeface="Arial" charset="0"/>
                    <a:ea typeface="ＭＳ Ｐゴシック" charset="0"/>
                    <a:sym typeface="Arial" charset="0"/>
                  </a:rPr>
                  <a:t>GANIL-SPIRAL1</a:t>
                </a:r>
                <a:endParaRPr kumimoji="0" lang="en-GB" sz="1800" b="1" i="1" u="none" strike="noStrike" kern="1200" cap="none" spc="0" normalizeH="0" baseline="0" noProof="0" dirty="0">
                  <a:ln>
                    <a:noFill/>
                  </a:ln>
                  <a:solidFill>
                    <a:srgbClr val="000000"/>
                  </a:solidFill>
                  <a:effectLst/>
                  <a:uLnTx/>
                  <a:uFillTx/>
                  <a:latin typeface="Arial" charset="0"/>
                  <a:ea typeface="ＭＳ Ｐゴシック" charset="0"/>
                  <a:sym typeface="Arial" charset="0"/>
                </a:endParaRPr>
              </a:p>
            </p:txBody>
          </p:sp>
          <p:sp>
            <p:nvSpPr>
              <p:cNvPr id="32" name="ZoneTexte 31">
                <a:extLst>
                  <a:ext uri="{FF2B5EF4-FFF2-40B4-BE49-F238E27FC236}">
                    <a16:creationId xmlns:a16="http://schemas.microsoft.com/office/drawing/2014/main" id="{BED6A0CE-2329-834E-92DB-78CB8DBA91A0}"/>
                  </a:ext>
                </a:extLst>
              </p:cNvPr>
              <p:cNvSpPr txBox="1"/>
              <p:nvPr/>
            </p:nvSpPr>
            <p:spPr>
              <a:xfrm rot="18669952">
                <a:off x="1421245" y="2843804"/>
                <a:ext cx="112723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white"/>
                    </a:solidFill>
                    <a:effectLst/>
                    <a:uLnTx/>
                    <a:uFillTx/>
                    <a:latin typeface="Arial Black" panose="020B0A04020102020204" pitchFamily="34" charset="0"/>
                    <a:ea typeface="ＭＳ Ｐゴシック" charset="0"/>
                    <a:sym typeface="Arial" charset="0"/>
                  </a:rPr>
                  <a:t>SPIRAL2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1" i="0" u="none" strike="noStrike" kern="1200" cap="none" spc="0" normalizeH="0" baseline="0" noProof="0" dirty="0" smtClean="0">
                    <a:ln>
                      <a:noFill/>
                    </a:ln>
                    <a:solidFill>
                      <a:prstClr val="white"/>
                    </a:solidFill>
                    <a:effectLst/>
                    <a:uLnTx/>
                    <a:uFillTx/>
                    <a:latin typeface="Arial Black" panose="020B0A04020102020204" pitchFamily="34" charset="0"/>
                    <a:ea typeface="ＭＳ Ｐゴシック" charset="0"/>
                    <a:sym typeface="Arial" charset="0"/>
                  </a:rPr>
                  <a:t> </a:t>
                </a:r>
                <a:r>
                  <a:rPr kumimoji="0" lang="en-GB" sz="12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ea typeface="ＭＳ Ｐゴシック" charset="0"/>
                    <a:sym typeface="Arial" charset="0"/>
                  </a:rPr>
                  <a:t>Phase</a:t>
                </a:r>
                <a:r>
                  <a:rPr kumimoji="0" lang="en-GB" sz="12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sym typeface="Arial" charset="0"/>
                  </a:rPr>
                  <a:t> 2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200" b="1" dirty="0">
                    <a:solidFill>
                      <a:prstClr val="white"/>
                    </a:solidFill>
                    <a:latin typeface="Arial Black" panose="020B0A04020102020204" pitchFamily="34" charset="0"/>
                    <a:ea typeface="ＭＳ Ｐゴシック" charset="0"/>
                    <a:sym typeface="Arial" charset="0"/>
                  </a:rPr>
                  <a:t> </a:t>
                </a:r>
                <a:r>
                  <a:rPr lang="en-GB" sz="1200" b="1" dirty="0" smtClean="0">
                    <a:solidFill>
                      <a:prstClr val="white"/>
                    </a:solidFill>
                    <a:latin typeface="Arial Black" panose="020B0A04020102020204" pitchFamily="34" charset="0"/>
                    <a:ea typeface="ＭＳ Ｐゴシック" charset="0"/>
                    <a:sym typeface="Arial" charset="0"/>
                  </a:rPr>
                  <a:t>          ????</a:t>
                </a:r>
                <a:endParaRPr kumimoji="0" lang="en-GB" sz="1200" b="1" i="0" u="none" strike="noStrike" kern="1200" cap="none" spc="0" normalizeH="0" baseline="0" noProof="0" dirty="0">
                  <a:ln>
                    <a:noFill/>
                  </a:ln>
                  <a:solidFill>
                    <a:prstClr val="white"/>
                  </a:solidFill>
                  <a:effectLst/>
                  <a:uLnTx/>
                  <a:uFillTx/>
                  <a:latin typeface="Arial Black" panose="020B0A04020102020204" pitchFamily="34" charset="0"/>
                  <a:ea typeface="ＭＳ Ｐゴシック" charset="0"/>
                  <a:sym typeface="Arial" charset="0"/>
                </a:endParaRPr>
              </a:p>
            </p:txBody>
          </p:sp>
          <p:sp>
            <p:nvSpPr>
              <p:cNvPr id="3" name="Ellipse 2"/>
              <p:cNvSpPr/>
              <p:nvPr/>
            </p:nvSpPr>
            <p:spPr>
              <a:xfrm rot="20099514">
                <a:off x="3234538" y="1247053"/>
                <a:ext cx="2349435" cy="333985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4" name="Imag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5922" y="40003"/>
            <a:ext cx="904875" cy="904875"/>
          </a:xfrm>
          <a:prstGeom prst="rect">
            <a:avLst/>
          </a:prstGeom>
        </p:spPr>
      </p:pic>
      <p:grpSp>
        <p:nvGrpSpPr>
          <p:cNvPr id="30" name="Groupe 4"/>
          <p:cNvGrpSpPr>
            <a:grpSpLocks/>
          </p:cNvGrpSpPr>
          <p:nvPr/>
        </p:nvGrpSpPr>
        <p:grpSpPr bwMode="auto">
          <a:xfrm>
            <a:off x="2244048" y="3823691"/>
            <a:ext cx="2236773" cy="1600931"/>
            <a:chOff x="773732" y="301494"/>
            <a:chExt cx="3343540" cy="2501316"/>
          </a:xfrm>
        </p:grpSpPr>
        <p:pic>
          <p:nvPicPr>
            <p:cNvPr id="36" name="Picture 13"/>
            <p:cNvPicPr>
              <a:picLocks noChangeAspect="1" noChangeArrowheads="1"/>
            </p:cNvPicPr>
            <p:nvPr/>
          </p:nvPicPr>
          <p:blipFill>
            <a:blip r:embed="rId10" cstate="print"/>
            <a:srcRect/>
            <a:stretch>
              <a:fillRect/>
            </a:stretch>
          </p:blipFill>
          <p:spPr bwMode="auto">
            <a:xfrm>
              <a:off x="773732" y="301494"/>
              <a:ext cx="3343540" cy="2501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 Box 22"/>
            <p:cNvSpPr txBox="1">
              <a:spLocks noChangeArrowheads="1"/>
            </p:cNvSpPr>
            <p:nvPr/>
          </p:nvSpPr>
          <p:spPr bwMode="auto">
            <a:xfrm>
              <a:off x="789004" y="350352"/>
              <a:ext cx="1419539" cy="2452458"/>
            </a:xfrm>
            <a:prstGeom prst="rect">
              <a:avLst/>
            </a:prstGeom>
            <a:solidFill>
              <a:schemeClr val="bg1"/>
            </a:solidFill>
            <a:ln w="9525">
              <a:noFill/>
              <a:miter lim="800000"/>
              <a:headEnd/>
              <a:tailEnd/>
            </a:ln>
          </p:spPr>
          <p:txBody>
            <a:bodyPr>
              <a:spAutoFit/>
            </a:bodyPr>
            <a:lstStyle/>
            <a:p>
              <a:pPr algn="ctr"/>
              <a:r>
                <a:rPr lang="en-US" sz="1200" b="1" dirty="0"/>
                <a:t>e-LINAC </a:t>
              </a:r>
            </a:p>
            <a:p>
              <a:pPr algn="ctr"/>
              <a:r>
                <a:rPr lang="en-US" sz="1200" b="1" dirty="0">
                  <a:solidFill>
                    <a:srgbClr val="FF3300"/>
                  </a:solidFill>
                </a:rPr>
                <a:t>10 µA </a:t>
              </a:r>
              <a:r>
                <a:rPr lang="en-US" sz="1200" b="1" dirty="0" smtClean="0">
                  <a:solidFill>
                    <a:srgbClr val="FF3300"/>
                  </a:solidFill>
                </a:rPr>
                <a:t>50MeV</a:t>
              </a:r>
            </a:p>
            <a:p>
              <a:pPr algn="ctr"/>
              <a:r>
                <a:rPr lang="en-US" sz="1200" b="1" dirty="0" smtClean="0">
                  <a:solidFill>
                    <a:srgbClr val="FF3300"/>
                  </a:solidFill>
                </a:rPr>
                <a:t>(former 1</a:t>
              </a:r>
              <a:r>
                <a:rPr lang="en-US" sz="1200" b="1" baseline="30000" dirty="0" smtClean="0">
                  <a:solidFill>
                    <a:srgbClr val="FF3300"/>
                  </a:solidFill>
                </a:rPr>
                <a:t>st</a:t>
              </a:r>
              <a:r>
                <a:rPr lang="en-US" sz="1200" b="1" dirty="0" smtClean="0">
                  <a:solidFill>
                    <a:srgbClr val="FF3300"/>
                  </a:solidFill>
                </a:rPr>
                <a:t> section of the LEP injector from LAL)</a:t>
              </a:r>
              <a:endParaRPr lang="fr-FR" sz="1200" b="1" dirty="0">
                <a:solidFill>
                  <a:srgbClr val="FF3300"/>
                </a:solidFill>
              </a:endParaRPr>
            </a:p>
          </p:txBody>
        </p:sp>
      </p:grpSp>
      <p:cxnSp>
        <p:nvCxnSpPr>
          <p:cNvPr id="6" name="Connecteur droit avec flèche 5"/>
          <p:cNvCxnSpPr>
            <a:stCxn id="36" idx="0"/>
          </p:cNvCxnSpPr>
          <p:nvPr/>
        </p:nvCxnSpPr>
        <p:spPr>
          <a:xfrm flipH="1" flipV="1">
            <a:off x="3319472" y="1733503"/>
            <a:ext cx="42963" cy="2090188"/>
          </a:xfrm>
          <a:prstGeom prst="straightConnector1">
            <a:avLst/>
          </a:prstGeom>
          <a:ln w="28575">
            <a:solidFill>
              <a:srgbClr val="FF6700"/>
            </a:solidFill>
            <a:tailEnd type="triangle"/>
          </a:ln>
        </p:spPr>
        <p:style>
          <a:lnRef idx="1">
            <a:schemeClr val="accent1"/>
          </a:lnRef>
          <a:fillRef idx="0">
            <a:schemeClr val="accent1"/>
          </a:fillRef>
          <a:effectRef idx="0">
            <a:schemeClr val="accent1"/>
          </a:effectRef>
          <a:fontRef idx="minor">
            <a:schemeClr val="tx1"/>
          </a:fontRef>
        </p:style>
      </p:cxnSp>
      <p:grpSp>
        <p:nvGrpSpPr>
          <p:cNvPr id="47" name="Groupe 46"/>
          <p:cNvGrpSpPr>
            <a:grpSpLocks noChangeAspect="1"/>
          </p:cNvGrpSpPr>
          <p:nvPr/>
        </p:nvGrpSpPr>
        <p:grpSpPr>
          <a:xfrm>
            <a:off x="38368" y="4208663"/>
            <a:ext cx="1876549" cy="1207273"/>
            <a:chOff x="2159174" y="2662699"/>
            <a:chExt cx="3505983" cy="2255558"/>
          </a:xfrm>
        </p:grpSpPr>
        <p:sp>
          <p:nvSpPr>
            <p:cNvPr id="48" name="object 3"/>
            <p:cNvSpPr>
              <a:spLocks noChangeAspect="1"/>
            </p:cNvSpPr>
            <p:nvPr/>
          </p:nvSpPr>
          <p:spPr>
            <a:xfrm>
              <a:off x="2163507" y="2662699"/>
              <a:ext cx="3501650" cy="2234347"/>
            </a:xfrm>
            <a:prstGeom prst="rect">
              <a:avLst/>
            </a:prstGeom>
            <a:blipFill>
              <a:blip r:embed="rId11" cstate="print"/>
              <a:stretch>
                <a:fillRect/>
              </a:stretch>
            </a:blipFill>
          </p:spPr>
          <p:txBody>
            <a:bodyPr wrap="square" lIns="0" tIns="0" rIns="0" bIns="0" rtlCol="0"/>
            <a:lstStyle/>
            <a:p>
              <a:endParaRPr sz="2037"/>
            </a:p>
          </p:txBody>
        </p:sp>
        <p:sp>
          <p:nvSpPr>
            <p:cNvPr id="49" name="ZoneTexte 48"/>
            <p:cNvSpPr txBox="1"/>
            <p:nvPr/>
          </p:nvSpPr>
          <p:spPr>
            <a:xfrm>
              <a:off x="2159174" y="4368657"/>
              <a:ext cx="2641635" cy="549600"/>
            </a:xfrm>
            <a:prstGeom prst="rect">
              <a:avLst/>
            </a:prstGeom>
            <a:solidFill>
              <a:srgbClr val="FF6700"/>
            </a:solidFill>
          </p:spPr>
          <p:txBody>
            <a:bodyPr wrap="none" rtlCol="0">
              <a:spAutoFit/>
            </a:bodyPr>
            <a:lstStyle/>
            <a:p>
              <a:r>
                <a:rPr lang="fr-FR" sz="1400" b="1" dirty="0" smtClean="0">
                  <a:solidFill>
                    <a:schemeClr val="bg1"/>
                  </a:solidFill>
                  <a:latin typeface="+mn-lt"/>
                </a:rPr>
                <a:t>LILL-Injecteur LEP</a:t>
              </a:r>
              <a:endParaRPr lang="fr-FR" sz="1400" b="1" dirty="0">
                <a:solidFill>
                  <a:schemeClr val="bg1"/>
                </a:solidFill>
                <a:latin typeface="+mn-lt"/>
              </a:endParaRPr>
            </a:p>
          </p:txBody>
        </p:sp>
      </p:grpSp>
      <p:grpSp>
        <p:nvGrpSpPr>
          <p:cNvPr id="53" name="Groupe 52"/>
          <p:cNvGrpSpPr/>
          <p:nvPr/>
        </p:nvGrpSpPr>
        <p:grpSpPr>
          <a:xfrm>
            <a:off x="4630482" y="1283890"/>
            <a:ext cx="5871497" cy="4402838"/>
            <a:chOff x="4614415" y="1225489"/>
            <a:chExt cx="5871497" cy="4402838"/>
          </a:xfrm>
        </p:grpSpPr>
        <p:pic>
          <p:nvPicPr>
            <p:cNvPr id="39" name="Picture 2" descr="D:\0_Donnees IPN OK\Direction DA\AG DA\AG 2016\download\Photos r+®centes\SAM_1935.JPG"/>
            <p:cNvPicPr>
              <a:picLocks noChangeAspect="1" noChangeArrowheads="1"/>
            </p:cNvPicPr>
            <p:nvPr/>
          </p:nvPicPr>
          <p:blipFill>
            <a:blip r:embed="rId12" cstate="print"/>
            <a:srcRect/>
            <a:stretch>
              <a:fillRect/>
            </a:stretch>
          </p:blipFill>
          <p:spPr bwMode="auto">
            <a:xfrm>
              <a:off x="4614415" y="1225489"/>
              <a:ext cx="5871497" cy="44028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4" name="Picture 5" descr="Linac01c"/>
            <p:cNvPicPr>
              <a:picLocks noChangeAspect="1" noChangeArrowheads="1"/>
            </p:cNvPicPr>
            <p:nvPr/>
          </p:nvPicPr>
          <p:blipFill>
            <a:blip r:embed="rId13" cstate="email"/>
            <a:srcRect/>
            <a:stretch>
              <a:fillRect/>
            </a:stretch>
          </p:blipFill>
          <p:spPr bwMode="auto">
            <a:xfrm>
              <a:off x="5697144" y="4569651"/>
              <a:ext cx="3867501" cy="6089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6" name="ZoneTexte 45"/>
            <p:cNvSpPr txBox="1"/>
            <p:nvPr/>
          </p:nvSpPr>
          <p:spPr>
            <a:xfrm>
              <a:off x="5818436" y="5251230"/>
              <a:ext cx="1812460" cy="282706"/>
            </a:xfrm>
            <a:prstGeom prst="rect">
              <a:avLst/>
            </a:prstGeom>
            <a:solidFill>
              <a:schemeClr val="bg1">
                <a:alpha val="55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37" b="1" dirty="0" err="1">
                  <a:solidFill>
                    <a:srgbClr val="00294B"/>
                  </a:solidFill>
                </a:rPr>
                <a:t>Cryomodules</a:t>
              </a:r>
              <a:r>
                <a:rPr lang="en-US" sz="1237" b="1" dirty="0">
                  <a:solidFill>
                    <a:srgbClr val="00294B"/>
                  </a:solidFill>
                </a:rPr>
                <a:t> A</a:t>
              </a:r>
            </a:p>
          </p:txBody>
        </p:sp>
        <p:sp>
          <p:nvSpPr>
            <p:cNvPr id="42" name="ZoneTexte 41"/>
            <p:cNvSpPr txBox="1"/>
            <p:nvPr/>
          </p:nvSpPr>
          <p:spPr>
            <a:xfrm>
              <a:off x="7630896" y="5251232"/>
              <a:ext cx="1931956" cy="282706"/>
            </a:xfrm>
            <a:prstGeom prst="rect">
              <a:avLst/>
            </a:prstGeom>
            <a:solidFill>
              <a:schemeClr val="bg1">
                <a:alpha val="55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237" b="1" dirty="0" err="1">
                  <a:solidFill>
                    <a:srgbClr val="00294B"/>
                  </a:solidFill>
                </a:rPr>
                <a:t>Cryomodules</a:t>
              </a:r>
              <a:r>
                <a:rPr lang="en-US" sz="1237" b="1" dirty="0">
                  <a:solidFill>
                    <a:srgbClr val="00294B"/>
                  </a:solidFill>
                </a:rPr>
                <a:t> B </a:t>
              </a:r>
            </a:p>
          </p:txBody>
        </p:sp>
        <p:sp>
          <p:nvSpPr>
            <p:cNvPr id="22" name="ZoneTexte 21"/>
            <p:cNvSpPr txBox="1"/>
            <p:nvPr/>
          </p:nvSpPr>
          <p:spPr>
            <a:xfrm>
              <a:off x="7458900" y="1264224"/>
              <a:ext cx="2288773" cy="1129308"/>
            </a:xfrm>
            <a:prstGeom prst="round2SameRect">
              <a:avLst>
                <a:gd name="adj1" fmla="val 0"/>
                <a:gd name="adj2" fmla="val 26670"/>
              </a:avLst>
            </a:prstGeom>
            <a:solidFill>
              <a:schemeClr val="accent2"/>
            </a:solidFill>
          </p:spPr>
          <p:txBody>
            <a:bodyPr wrap="square" rtlCol="0">
              <a:spAutoFit/>
            </a:bodyPr>
            <a:lstStyle/>
            <a:p>
              <a:pPr algn="ctr"/>
              <a:r>
                <a:rPr lang="fr-FR" sz="1600" dirty="0" smtClean="0">
                  <a:solidFill>
                    <a:schemeClr val="bg1"/>
                  </a:solidFill>
                  <a:latin typeface="+mn-lt"/>
                </a:rPr>
                <a:t>IPNO Acc Division</a:t>
              </a:r>
            </a:p>
            <a:p>
              <a:pPr algn="ctr"/>
              <a:r>
                <a:rPr lang="fr-FR" sz="1600" dirty="0" smtClean="0">
                  <a:solidFill>
                    <a:schemeClr val="bg1"/>
                  </a:solidFill>
                  <a:latin typeface="+mn-lt"/>
                </a:rPr>
                <a:t>Conception, Construction et tests ½ SC LINAC</a:t>
              </a:r>
              <a:endParaRPr lang="fr-FR" sz="1600" dirty="0">
                <a:solidFill>
                  <a:schemeClr val="bg1"/>
                </a:solidFill>
                <a:latin typeface="+mn-lt"/>
              </a:endParaRPr>
            </a:p>
          </p:txBody>
        </p:sp>
        <p:cxnSp>
          <p:nvCxnSpPr>
            <p:cNvPr id="29" name="Connecteur droit 28"/>
            <p:cNvCxnSpPr/>
            <p:nvPr/>
          </p:nvCxnSpPr>
          <p:spPr>
            <a:xfrm>
              <a:off x="5818436" y="5533936"/>
              <a:ext cx="1812459" cy="0"/>
            </a:xfrm>
            <a:prstGeom prst="line">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7630895" y="5533936"/>
              <a:ext cx="1931956" cy="0"/>
            </a:xfrm>
            <a:prstGeom prst="line">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858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4"/>
          <p:cNvSpPr>
            <a:spLocks noChangeAspect="1"/>
          </p:cNvSpPr>
          <p:nvPr/>
        </p:nvSpPr>
        <p:spPr>
          <a:xfrm>
            <a:off x="4549435" y="1404004"/>
            <a:ext cx="2243888" cy="2659132"/>
          </a:xfrm>
          <a:prstGeom prst="round2SameRect">
            <a:avLst>
              <a:gd name="adj1" fmla="val 5907"/>
              <a:gd name="adj2" fmla="val 0"/>
            </a:avLst>
          </a:prstGeom>
          <a:blipFill>
            <a:blip r:embed="rId3" cstate="print"/>
            <a:stretch>
              <a:fillRect/>
            </a:stretch>
          </a:blipFill>
          <a:ln w="28575">
            <a:solidFill>
              <a:srgbClr val="FF6700"/>
            </a:solidFill>
          </a:ln>
        </p:spPr>
        <p:txBody>
          <a:bodyPr wrap="square" lIns="0" tIns="0" rIns="0" bIns="0" rtlCol="0"/>
          <a:lstStyle/>
          <a:p>
            <a:endParaRPr/>
          </a:p>
        </p:txBody>
      </p:sp>
      <p:sp>
        <p:nvSpPr>
          <p:cNvPr id="4" name="Arrondir un rectangle avec un coin du même côté 3"/>
          <p:cNvSpPr/>
          <p:nvPr/>
        </p:nvSpPr>
        <p:spPr>
          <a:xfrm rot="10800000">
            <a:off x="4559794" y="3722882"/>
            <a:ext cx="2243888" cy="1940644"/>
          </a:xfrm>
          <a:prstGeom prst="round2SameRect">
            <a:avLst>
              <a:gd name="adj1" fmla="val 6608"/>
              <a:gd name="adj2" fmla="val 0"/>
            </a:avLst>
          </a:prstGeom>
          <a:solidFill>
            <a:schemeClr val="bg1"/>
          </a:solidFill>
          <a:ln w="28575">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35</a:t>
            </a:fld>
            <a:endParaRPr lang="fr-FR" dirty="0"/>
          </a:p>
        </p:txBody>
      </p:sp>
      <p:sp>
        <p:nvSpPr>
          <p:cNvPr id="11" name="object 8"/>
          <p:cNvSpPr>
            <a:spLocks noChangeAspect="1"/>
          </p:cNvSpPr>
          <p:nvPr/>
        </p:nvSpPr>
        <p:spPr>
          <a:xfrm>
            <a:off x="7535048" y="811083"/>
            <a:ext cx="861737" cy="697605"/>
          </a:xfrm>
          <a:prstGeom prst="rect">
            <a:avLst/>
          </a:prstGeom>
          <a:blipFill>
            <a:blip r:embed="rId4" cstate="print"/>
            <a:stretch>
              <a:fillRect/>
            </a:stretch>
          </a:blipFill>
        </p:spPr>
        <p:txBody>
          <a:bodyPr wrap="square" lIns="0" tIns="0" rIns="0" bIns="0" rtlCol="0"/>
          <a:lstStyle/>
          <a:p>
            <a:endParaRPr/>
          </a:p>
        </p:txBody>
      </p:sp>
      <p:sp>
        <p:nvSpPr>
          <p:cNvPr id="12" name="object 9"/>
          <p:cNvSpPr>
            <a:spLocks noChangeAspect="1"/>
          </p:cNvSpPr>
          <p:nvPr/>
        </p:nvSpPr>
        <p:spPr>
          <a:xfrm>
            <a:off x="3012307" y="778768"/>
            <a:ext cx="674462" cy="633296"/>
          </a:xfrm>
          <a:prstGeom prst="rect">
            <a:avLst/>
          </a:prstGeom>
          <a:blipFill>
            <a:blip r:embed="rId5" cstate="print"/>
            <a:stretch>
              <a:fillRect/>
            </a:stretch>
          </a:blipFill>
        </p:spPr>
        <p:txBody>
          <a:bodyPr wrap="square" lIns="0" tIns="0" rIns="0" bIns="0" rtlCol="0"/>
          <a:lstStyle/>
          <a:p>
            <a:endParaRPr/>
          </a:p>
        </p:txBody>
      </p:sp>
      <p:sp>
        <p:nvSpPr>
          <p:cNvPr id="13" name="object 4"/>
          <p:cNvSpPr txBox="1"/>
          <p:nvPr/>
        </p:nvSpPr>
        <p:spPr>
          <a:xfrm>
            <a:off x="2218035" y="198879"/>
            <a:ext cx="6336704" cy="289823"/>
          </a:xfrm>
          <a:prstGeom prst="rect">
            <a:avLst/>
          </a:prstGeom>
        </p:spPr>
        <p:txBody>
          <a:bodyPr vert="horz" wrap="square" lIns="0" tIns="12700" rIns="0" bIns="0" rtlCol="0">
            <a:spAutoFit/>
          </a:bodyPr>
          <a:lstStyle/>
          <a:p>
            <a:pPr marL="12700" algn="ctr" defTabSz="914400">
              <a:lnSpc>
                <a:spcPct val="90000"/>
              </a:lnSpc>
            </a:pPr>
            <a:r>
              <a:rPr lang="fr-FR" b="1" dirty="0" smtClean="0">
                <a:solidFill>
                  <a:srgbClr val="FF6700"/>
                </a:solidFill>
                <a:effectLst>
                  <a:outerShdw blurRad="38100" dist="38100" dir="2700000" algn="tl">
                    <a:srgbClr val="000000">
                      <a:alpha val="43137"/>
                    </a:srgbClr>
                  </a:outerShdw>
                </a:effectLst>
                <a:latin typeface="+mn-lt"/>
              </a:rPr>
              <a:t>Hadrons </a:t>
            </a:r>
            <a:r>
              <a:rPr lang="fr-FR" b="1" dirty="0">
                <a:solidFill>
                  <a:srgbClr val="FF6700"/>
                </a:solidFill>
                <a:effectLst>
                  <a:outerShdw blurRad="38100" dist="38100" dir="2700000" algn="tl">
                    <a:srgbClr val="000000">
                      <a:alpha val="43137"/>
                    </a:srgbClr>
                  </a:outerShdw>
                </a:effectLst>
                <a:latin typeface="+mn-lt"/>
              </a:rPr>
              <a:t>dans les noyaux, Structure du Nucléon</a:t>
            </a:r>
            <a:endParaRPr b="1" dirty="0">
              <a:solidFill>
                <a:srgbClr val="FF6700"/>
              </a:solidFill>
              <a:effectLst>
                <a:outerShdw blurRad="38100" dist="38100" dir="2700000" algn="tl">
                  <a:srgbClr val="000000">
                    <a:alpha val="43137"/>
                  </a:srgbClr>
                </a:outerShdw>
              </a:effectLst>
              <a:latin typeface="+mn-lt"/>
            </a:endParaRPr>
          </a:p>
        </p:txBody>
      </p:sp>
      <p:sp>
        <p:nvSpPr>
          <p:cNvPr id="19" name="object 24"/>
          <p:cNvSpPr txBox="1"/>
          <p:nvPr/>
        </p:nvSpPr>
        <p:spPr>
          <a:xfrm>
            <a:off x="5081458" y="1786711"/>
            <a:ext cx="641310" cy="228268"/>
          </a:xfrm>
          <a:prstGeom prst="rect">
            <a:avLst/>
          </a:prstGeom>
        </p:spPr>
        <p:txBody>
          <a:bodyPr vert="horz" wrap="square" lIns="0" tIns="12700" rIns="0" bIns="0" rtlCol="0">
            <a:spAutoFit/>
          </a:bodyPr>
          <a:lstStyle/>
          <a:p>
            <a:pPr marL="12700" marR="5080">
              <a:lnSpc>
                <a:spcPct val="100000"/>
              </a:lnSpc>
              <a:spcBef>
                <a:spcPts val="100"/>
              </a:spcBef>
            </a:pPr>
            <a:endParaRPr sz="1400" dirty="0">
              <a:latin typeface="Times New Roman"/>
              <a:cs typeface="Times New Roman"/>
            </a:endParaRPr>
          </a:p>
        </p:txBody>
      </p:sp>
      <p:sp>
        <p:nvSpPr>
          <p:cNvPr id="21" name="object 4"/>
          <p:cNvSpPr/>
          <p:nvPr/>
        </p:nvSpPr>
        <p:spPr>
          <a:xfrm>
            <a:off x="2240104" y="2916096"/>
            <a:ext cx="2201860" cy="1651033"/>
          </a:xfrm>
          <a:prstGeom prst="rect">
            <a:avLst/>
          </a:prstGeom>
          <a:blipFill>
            <a:blip r:embed="rId6" cstate="print"/>
            <a:stretch>
              <a:fillRect/>
            </a:stretch>
          </a:blipFill>
          <a:effectLst>
            <a:reflection blurRad="6350" stA="50000" endA="300" endPos="55000" dir="5400000" sy="-100000" algn="bl" rotWithShape="0"/>
          </a:effectLst>
        </p:spPr>
        <p:txBody>
          <a:bodyPr wrap="square" lIns="0" tIns="0" rIns="0" bIns="0" rtlCol="0"/>
          <a:lstStyle/>
          <a:p>
            <a:endParaRPr/>
          </a:p>
        </p:txBody>
      </p:sp>
      <p:sp>
        <p:nvSpPr>
          <p:cNvPr id="22" name="Rectangle 21"/>
          <p:cNvSpPr/>
          <p:nvPr/>
        </p:nvSpPr>
        <p:spPr>
          <a:xfrm>
            <a:off x="3989279" y="639020"/>
            <a:ext cx="3240360" cy="769441"/>
          </a:xfrm>
          <a:prstGeom prst="rect">
            <a:avLst/>
          </a:prstGeom>
        </p:spPr>
        <p:txBody>
          <a:bodyPr wrap="square">
            <a:spAutoFit/>
          </a:bodyPr>
          <a:lstStyle/>
          <a:p>
            <a:pPr indent="50498" algn="ctr" eaLnBrk="0" hangingPunct="0"/>
            <a:r>
              <a:rPr lang="fr-FR" sz="1400" b="1" dirty="0" smtClean="0">
                <a:solidFill>
                  <a:srgbClr val="FF6700"/>
                </a:solidFill>
                <a:latin typeface="+mn-lt"/>
              </a:rPr>
              <a:t>1997…</a:t>
            </a:r>
            <a:r>
              <a:rPr lang="fr-FR" sz="1400" b="1" dirty="0" smtClean="0">
                <a:latin typeface="+mn-lt"/>
              </a:rPr>
              <a:t> </a:t>
            </a:r>
            <a:r>
              <a:rPr lang="fr-FR" sz="1600" b="1" dirty="0" smtClean="0">
                <a:solidFill>
                  <a:srgbClr val="00294B"/>
                </a:solidFill>
                <a:latin typeface="+mn-lt"/>
              </a:rPr>
              <a:t>Tomographie  </a:t>
            </a:r>
            <a:r>
              <a:rPr lang="fr-FR" sz="1600" b="1" dirty="0">
                <a:solidFill>
                  <a:srgbClr val="00294B"/>
                </a:solidFill>
                <a:latin typeface="+mn-lt"/>
              </a:rPr>
              <a:t>du  </a:t>
            </a:r>
            <a:r>
              <a:rPr lang="fr-FR" sz="1600" b="1" dirty="0" err="1">
                <a:solidFill>
                  <a:srgbClr val="00294B"/>
                </a:solidFill>
                <a:latin typeface="+mn-lt"/>
              </a:rPr>
              <a:t>nucleon</a:t>
            </a:r>
            <a:endParaRPr lang="fr-FR" sz="1400" b="1" dirty="0">
              <a:solidFill>
                <a:srgbClr val="00294B"/>
              </a:solidFill>
              <a:latin typeface="+mn-lt"/>
            </a:endParaRPr>
          </a:p>
          <a:p>
            <a:pPr indent="50498" algn="ctr" eaLnBrk="0" hangingPunct="0"/>
            <a:r>
              <a:rPr lang="fr-FR" sz="1400" b="1" dirty="0" err="1" smtClean="0">
                <a:latin typeface="+mn-lt"/>
              </a:rPr>
              <a:t>M.Guidal</a:t>
            </a:r>
            <a:r>
              <a:rPr lang="fr-FR" sz="1400" b="1" dirty="0" smtClean="0">
                <a:latin typeface="+mn-lt"/>
              </a:rPr>
              <a:t> </a:t>
            </a:r>
            <a:r>
              <a:rPr lang="fr-FR" sz="1400" b="1" dirty="0">
                <a:latin typeface="+mn-lt"/>
              </a:rPr>
              <a:t>et al </a:t>
            </a:r>
            <a:r>
              <a:rPr lang="fr-FR" sz="1400" b="1" dirty="0" smtClean="0">
                <a:latin typeface="+mn-lt"/>
              </a:rPr>
              <a:t>@JLAB (USA)</a:t>
            </a:r>
          </a:p>
          <a:p>
            <a:pPr indent="50498" algn="ctr" eaLnBrk="0" hangingPunct="0"/>
            <a:r>
              <a:rPr lang="fr-FR" sz="1400" b="1" dirty="0" smtClean="0">
                <a:latin typeface="+mn-lt"/>
              </a:rPr>
              <a:t>6 </a:t>
            </a:r>
            <a:r>
              <a:rPr lang="fr-FR" sz="1400" b="1" dirty="0" err="1" smtClean="0">
                <a:latin typeface="+mn-lt"/>
              </a:rPr>
              <a:t>GeV</a:t>
            </a:r>
            <a:r>
              <a:rPr lang="fr-FR" sz="1400" b="1" dirty="0" smtClean="0">
                <a:latin typeface="+mn-lt"/>
              </a:rPr>
              <a:t> CW high power SC e- Linac </a:t>
            </a:r>
          </a:p>
        </p:txBody>
      </p:sp>
      <p:sp>
        <p:nvSpPr>
          <p:cNvPr id="23" name="Rectangle 22"/>
          <p:cNvSpPr/>
          <p:nvPr/>
        </p:nvSpPr>
        <p:spPr>
          <a:xfrm>
            <a:off x="2240105" y="1643399"/>
            <a:ext cx="2201860" cy="1261884"/>
          </a:xfrm>
          <a:prstGeom prst="rect">
            <a:avLst/>
          </a:prstGeom>
        </p:spPr>
        <p:txBody>
          <a:bodyPr wrap="square">
            <a:spAutoFit/>
          </a:bodyPr>
          <a:lstStyle/>
          <a:p>
            <a:pPr algn="just" eaLnBrk="0" hangingPunct="0"/>
            <a:r>
              <a:rPr lang="fr-FR" sz="1600" b="1" dirty="0">
                <a:solidFill>
                  <a:srgbClr val="00294B"/>
                </a:solidFill>
                <a:latin typeface="+mn-lt"/>
              </a:rPr>
              <a:t>CLAS@JLab</a:t>
            </a:r>
            <a:r>
              <a:rPr lang="fr-FR" sz="1600" b="1" dirty="0" smtClean="0">
                <a:solidFill>
                  <a:srgbClr val="00294B"/>
                </a:solidFill>
                <a:latin typeface="+mn-lt"/>
              </a:rPr>
              <a:t>: </a:t>
            </a:r>
            <a:r>
              <a:rPr lang="fr-FR" sz="1200" b="1" dirty="0" err="1" smtClean="0">
                <a:solidFill>
                  <a:srgbClr val="00294B"/>
                </a:solidFill>
                <a:latin typeface="+mn-lt"/>
              </a:rPr>
              <a:t>leading</a:t>
            </a:r>
            <a:r>
              <a:rPr lang="fr-FR" sz="1200" b="1" dirty="0" smtClean="0">
                <a:solidFill>
                  <a:srgbClr val="00294B"/>
                </a:solidFill>
                <a:latin typeface="+mn-lt"/>
              </a:rPr>
              <a:t> </a:t>
            </a:r>
            <a:r>
              <a:rPr lang="fr-FR" sz="1200" b="1" dirty="0" err="1" smtClean="0">
                <a:solidFill>
                  <a:srgbClr val="00294B"/>
                </a:solidFill>
                <a:latin typeface="+mn-lt"/>
              </a:rPr>
              <a:t>role</a:t>
            </a:r>
            <a:r>
              <a:rPr lang="fr-FR" sz="1200" b="1" dirty="0" smtClean="0">
                <a:solidFill>
                  <a:srgbClr val="00294B"/>
                </a:solidFill>
                <a:latin typeface="+mn-lt"/>
              </a:rPr>
              <a:t> of IPNO in the </a:t>
            </a:r>
            <a:r>
              <a:rPr lang="fr-FR" sz="1200" b="1" dirty="0" err="1" smtClean="0">
                <a:solidFill>
                  <a:srgbClr val="00294B"/>
                </a:solidFill>
                <a:latin typeface="+mn-lt"/>
              </a:rPr>
              <a:t>Jlab</a:t>
            </a:r>
            <a:r>
              <a:rPr lang="fr-FR" sz="1200" b="1" dirty="0" smtClean="0">
                <a:solidFill>
                  <a:srgbClr val="00294B"/>
                </a:solidFill>
                <a:latin typeface="+mn-lt"/>
              </a:rPr>
              <a:t> GPD program the last 15 </a:t>
            </a:r>
            <a:r>
              <a:rPr lang="fr-FR" sz="1200" b="1" dirty="0" err="1" smtClean="0">
                <a:solidFill>
                  <a:srgbClr val="00294B"/>
                </a:solidFill>
                <a:latin typeface="+mn-lt"/>
              </a:rPr>
              <a:t>years</a:t>
            </a:r>
            <a:r>
              <a:rPr lang="fr-FR" sz="1200" b="1" dirty="0" smtClean="0">
                <a:solidFill>
                  <a:srgbClr val="00294B"/>
                </a:solidFill>
                <a:latin typeface="+mn-lt"/>
              </a:rPr>
              <a:t> </a:t>
            </a:r>
            <a:r>
              <a:rPr lang="fr-FR" sz="1200" b="1" dirty="0" err="1">
                <a:solidFill>
                  <a:srgbClr val="FF0000"/>
                </a:solidFill>
                <a:latin typeface="+mn-lt"/>
              </a:rPr>
              <a:t>Deep</a:t>
            </a:r>
            <a:r>
              <a:rPr lang="fr-FR" sz="1200" b="1" dirty="0">
                <a:solidFill>
                  <a:srgbClr val="FF0000"/>
                </a:solidFill>
                <a:latin typeface="+mn-lt"/>
              </a:rPr>
              <a:t> </a:t>
            </a:r>
            <a:r>
              <a:rPr lang="fr-FR" sz="1200" b="1" dirty="0" err="1">
                <a:solidFill>
                  <a:srgbClr val="FF0000"/>
                </a:solidFill>
                <a:latin typeface="+mn-lt"/>
              </a:rPr>
              <a:t>Vitual</a:t>
            </a:r>
            <a:r>
              <a:rPr lang="fr-FR" sz="1200" b="1" dirty="0">
                <a:solidFill>
                  <a:srgbClr val="FF0000"/>
                </a:solidFill>
                <a:latin typeface="+mn-lt"/>
              </a:rPr>
              <a:t> Compton </a:t>
            </a:r>
            <a:r>
              <a:rPr lang="fr-FR" sz="1200" b="1" dirty="0" err="1">
                <a:solidFill>
                  <a:srgbClr val="FF0000"/>
                </a:solidFill>
                <a:latin typeface="+mn-lt"/>
              </a:rPr>
              <a:t>scattering</a:t>
            </a:r>
            <a:r>
              <a:rPr lang="fr-FR" sz="1200" b="1" dirty="0">
                <a:solidFill>
                  <a:srgbClr val="FF0000"/>
                </a:solidFill>
                <a:latin typeface="+mn-lt"/>
              </a:rPr>
              <a:t> </a:t>
            </a:r>
            <a:r>
              <a:rPr lang="fr-FR" sz="1200" b="1" dirty="0" smtClean="0">
                <a:solidFill>
                  <a:srgbClr val="FF0000"/>
                </a:solidFill>
                <a:latin typeface="+mn-lt"/>
              </a:rPr>
              <a:t>(DVCS, </a:t>
            </a:r>
            <a:r>
              <a:rPr lang="fr-FR" sz="1200" b="1" dirty="0" err="1" smtClean="0">
                <a:solidFill>
                  <a:srgbClr val="FF0000"/>
                </a:solidFill>
                <a:latin typeface="+mn-lt"/>
              </a:rPr>
              <a:t>ep</a:t>
            </a:r>
            <a:r>
              <a:rPr lang="fr-FR" sz="1200" b="1" dirty="0" smtClean="0">
                <a:solidFill>
                  <a:srgbClr val="FF0000"/>
                </a:solidFill>
                <a:latin typeface="+mn-lt"/>
              </a:rPr>
              <a:t>- </a:t>
            </a:r>
            <a:r>
              <a:rPr lang="fr-FR" sz="1200" b="1" dirty="0" err="1" smtClean="0">
                <a:solidFill>
                  <a:srgbClr val="FF0000"/>
                </a:solidFill>
                <a:latin typeface="+mn-lt"/>
              </a:rPr>
              <a:t>epg</a:t>
            </a:r>
            <a:r>
              <a:rPr lang="fr-FR" sz="1200" b="1" dirty="0" smtClean="0">
                <a:solidFill>
                  <a:srgbClr val="FF0000"/>
                </a:solidFill>
                <a:latin typeface="+mn-lt"/>
              </a:rPr>
              <a:t>) </a:t>
            </a:r>
            <a:r>
              <a:rPr lang="fr-FR" sz="1200" b="1" dirty="0">
                <a:solidFill>
                  <a:srgbClr val="FF0000"/>
                </a:solidFill>
                <a:latin typeface="+mn-lt"/>
              </a:rPr>
              <a:t>via </a:t>
            </a:r>
            <a:r>
              <a:rPr lang="fr-FR" sz="1200" b="1" dirty="0" err="1">
                <a:solidFill>
                  <a:srgbClr val="FF0000"/>
                </a:solidFill>
                <a:latin typeface="+mn-lt"/>
              </a:rPr>
              <a:t>Generalized</a:t>
            </a:r>
            <a:r>
              <a:rPr lang="fr-FR" sz="1200" b="1" dirty="0">
                <a:solidFill>
                  <a:srgbClr val="FF0000"/>
                </a:solidFill>
                <a:latin typeface="+mn-lt"/>
              </a:rPr>
              <a:t> Parton Distributions</a:t>
            </a:r>
          </a:p>
        </p:txBody>
      </p:sp>
      <p:grpSp>
        <p:nvGrpSpPr>
          <p:cNvPr id="3" name="Groupe 2"/>
          <p:cNvGrpSpPr/>
          <p:nvPr/>
        </p:nvGrpSpPr>
        <p:grpSpPr>
          <a:xfrm>
            <a:off x="4741172" y="3802521"/>
            <a:ext cx="1956118" cy="1728773"/>
            <a:chOff x="5362826" y="3797165"/>
            <a:chExt cx="2105739" cy="1861005"/>
          </a:xfrm>
        </p:grpSpPr>
        <p:sp>
          <p:nvSpPr>
            <p:cNvPr id="24" name="object 13"/>
            <p:cNvSpPr>
              <a:spLocks noChangeAspect="1"/>
            </p:cNvSpPr>
            <p:nvPr/>
          </p:nvSpPr>
          <p:spPr>
            <a:xfrm>
              <a:off x="5417576" y="3797165"/>
              <a:ext cx="1698227" cy="1861005"/>
            </a:xfrm>
            <a:prstGeom prst="rect">
              <a:avLst/>
            </a:prstGeom>
            <a:blipFill>
              <a:blip r:embed="rId7" cstate="print"/>
              <a:stretch>
                <a:fillRect/>
              </a:stretch>
            </a:blipFill>
          </p:spPr>
          <p:txBody>
            <a:bodyPr wrap="square" lIns="0" tIns="0" rIns="0" bIns="0" rtlCol="0"/>
            <a:lstStyle/>
            <a:p>
              <a:endParaRPr/>
            </a:p>
          </p:txBody>
        </p:sp>
        <p:sp>
          <p:nvSpPr>
            <p:cNvPr id="25" name="object 15"/>
            <p:cNvSpPr txBox="1"/>
            <p:nvPr/>
          </p:nvSpPr>
          <p:spPr>
            <a:xfrm>
              <a:off x="5362826" y="3870012"/>
              <a:ext cx="179536" cy="1487426"/>
            </a:xfrm>
            <a:prstGeom prst="rect">
              <a:avLst/>
            </a:prstGeom>
            <a:solidFill>
              <a:schemeClr val="bg1"/>
            </a:solidFill>
          </p:spPr>
          <p:txBody>
            <a:bodyPr vert="vert270" wrap="square" lIns="0" tIns="0" rIns="0" bIns="0" rtlCol="0">
              <a:spAutoFit/>
            </a:bodyPr>
            <a:lstStyle/>
            <a:p>
              <a:pPr marL="12700">
                <a:lnSpc>
                  <a:spcPts val="1410"/>
                </a:lnSpc>
              </a:pPr>
              <a:r>
                <a:rPr sz="1000" b="1" spc="-30" dirty="0">
                  <a:latin typeface="Times New Roman"/>
                  <a:cs typeface="Times New Roman"/>
                </a:rPr>
                <a:t>Quark </a:t>
              </a:r>
              <a:r>
                <a:rPr sz="1000" b="1" spc="-15" dirty="0">
                  <a:latin typeface="Times New Roman"/>
                  <a:cs typeface="Times New Roman"/>
                </a:rPr>
                <a:t>transverse</a:t>
              </a:r>
              <a:r>
                <a:rPr sz="1000" b="1" spc="-85" dirty="0">
                  <a:latin typeface="Times New Roman"/>
                  <a:cs typeface="Times New Roman"/>
                </a:rPr>
                <a:t> </a:t>
              </a:r>
              <a:r>
                <a:rPr sz="1000" b="1" spc="-5" dirty="0">
                  <a:latin typeface="Times New Roman"/>
                  <a:cs typeface="Times New Roman"/>
                </a:rPr>
                <a:t>position</a:t>
              </a:r>
              <a:endParaRPr sz="1000" dirty="0">
                <a:latin typeface="Times New Roman"/>
                <a:cs typeface="Times New Roman"/>
              </a:endParaRPr>
            </a:p>
          </p:txBody>
        </p:sp>
        <p:sp>
          <p:nvSpPr>
            <p:cNvPr id="26" name="object 14"/>
            <p:cNvSpPr txBox="1"/>
            <p:nvPr/>
          </p:nvSpPr>
          <p:spPr>
            <a:xfrm rot="358512">
              <a:off x="5420690" y="5441970"/>
              <a:ext cx="2047875" cy="166712"/>
            </a:xfrm>
            <a:prstGeom prst="rect">
              <a:avLst/>
            </a:prstGeom>
            <a:solidFill>
              <a:schemeClr val="bg1"/>
            </a:solidFill>
          </p:spPr>
          <p:txBody>
            <a:bodyPr vert="horz" wrap="square" lIns="0" tIns="12700" rIns="0" bIns="0" rtlCol="0">
              <a:spAutoFit/>
            </a:bodyPr>
            <a:lstStyle/>
            <a:p>
              <a:pPr marL="12700">
                <a:lnSpc>
                  <a:spcPct val="100000"/>
                </a:lnSpc>
                <a:spcBef>
                  <a:spcPts val="100"/>
                </a:spcBef>
              </a:pPr>
              <a:r>
                <a:rPr sz="1000" b="1" spc="-30" dirty="0">
                  <a:latin typeface="Times New Roman"/>
                  <a:cs typeface="Times New Roman"/>
                </a:rPr>
                <a:t>Quark </a:t>
              </a:r>
              <a:r>
                <a:rPr sz="1000" b="1" spc="-15" dirty="0">
                  <a:latin typeface="Times New Roman"/>
                  <a:cs typeface="Times New Roman"/>
                </a:rPr>
                <a:t>longitudinal</a:t>
              </a:r>
              <a:r>
                <a:rPr sz="1000" b="1" spc="204" dirty="0">
                  <a:latin typeface="Times New Roman"/>
                  <a:cs typeface="Times New Roman"/>
                </a:rPr>
                <a:t> </a:t>
              </a:r>
              <a:r>
                <a:rPr sz="1000" b="1" spc="-15" dirty="0">
                  <a:latin typeface="Times New Roman"/>
                  <a:cs typeface="Times New Roman"/>
                </a:rPr>
                <a:t>momentum</a:t>
              </a:r>
              <a:endParaRPr sz="1000" dirty="0">
                <a:latin typeface="Times New Roman"/>
                <a:cs typeface="Times New Roman"/>
              </a:endParaRPr>
            </a:p>
          </p:txBody>
        </p:sp>
      </p:grpSp>
      <p:sp>
        <p:nvSpPr>
          <p:cNvPr id="27" name="ZoneTexte 26"/>
          <p:cNvSpPr txBox="1"/>
          <p:nvPr/>
        </p:nvSpPr>
        <p:spPr>
          <a:xfrm>
            <a:off x="8554739" y="681295"/>
            <a:ext cx="2125782" cy="892552"/>
          </a:xfrm>
          <a:prstGeom prst="rect">
            <a:avLst/>
          </a:prstGeom>
          <a:noFill/>
        </p:spPr>
        <p:txBody>
          <a:bodyPr wrap="square" rtlCol="0">
            <a:spAutoFit/>
          </a:bodyPr>
          <a:lstStyle/>
          <a:p>
            <a:r>
              <a:rPr lang="fr-FR" sz="1600" b="1" dirty="0">
                <a:solidFill>
                  <a:srgbClr val="FF6700"/>
                </a:solidFill>
              </a:rPr>
              <a:t>~2000-…; </a:t>
            </a:r>
            <a:r>
              <a:rPr lang="fr-FR" sz="1200" b="1" dirty="0">
                <a:solidFill>
                  <a:srgbClr val="00294B"/>
                </a:solidFill>
              </a:rPr>
              <a:t>HADES@GSI:</a:t>
            </a:r>
            <a:r>
              <a:rPr lang="fr-FR" sz="1200" b="1" dirty="0">
                <a:solidFill>
                  <a:srgbClr val="0099FF"/>
                </a:solidFill>
              </a:rPr>
              <a:t> </a:t>
            </a:r>
            <a:r>
              <a:rPr lang="fr-FR" sz="1200" b="1" dirty="0" err="1" smtClean="0">
                <a:solidFill>
                  <a:srgbClr val="FF3300"/>
                </a:solidFill>
              </a:rPr>
              <a:t>e</a:t>
            </a:r>
            <a:r>
              <a:rPr lang="fr-FR" sz="1200" b="1" baseline="30000" dirty="0" err="1" smtClean="0">
                <a:solidFill>
                  <a:srgbClr val="FF3300"/>
                </a:solidFill>
              </a:rPr>
              <a:t>+</a:t>
            </a:r>
            <a:r>
              <a:rPr lang="fr-FR" sz="1200" b="1" dirty="0" err="1" smtClean="0">
                <a:solidFill>
                  <a:srgbClr val="FF3300"/>
                </a:solidFill>
              </a:rPr>
              <a:t>e</a:t>
            </a:r>
            <a:r>
              <a:rPr lang="fr-FR" sz="1200" b="1" baseline="30000" dirty="0" smtClean="0">
                <a:solidFill>
                  <a:srgbClr val="FF3300"/>
                </a:solidFill>
              </a:rPr>
              <a:t>-</a:t>
            </a:r>
            <a:r>
              <a:rPr lang="fr-FR" sz="1200" b="1" dirty="0" smtClean="0">
                <a:solidFill>
                  <a:srgbClr val="FF3300"/>
                </a:solidFill>
              </a:rPr>
              <a:t> </a:t>
            </a:r>
            <a:r>
              <a:rPr lang="fr-FR" sz="1200" b="1" dirty="0">
                <a:solidFill>
                  <a:srgbClr val="FF3300"/>
                </a:solidFill>
              </a:rPr>
              <a:t>production </a:t>
            </a:r>
            <a:r>
              <a:rPr lang="el-GR" sz="1200" b="1" dirty="0" smtClean="0">
                <a:solidFill>
                  <a:srgbClr val="FF3300"/>
                </a:solidFill>
              </a:rPr>
              <a:t>ρ</a:t>
            </a:r>
            <a:r>
              <a:rPr lang="fr-FR" sz="1200" b="1" dirty="0" smtClean="0">
                <a:solidFill>
                  <a:srgbClr val="FF3300"/>
                </a:solidFill>
              </a:rPr>
              <a:t> </a:t>
            </a:r>
            <a:r>
              <a:rPr lang="fr-FR" sz="1200" b="1" dirty="0">
                <a:solidFill>
                  <a:srgbClr val="FF3300"/>
                </a:solidFill>
              </a:rPr>
              <a:t>and </a:t>
            </a:r>
            <a:r>
              <a:rPr lang="el-GR" sz="1200" b="1" dirty="0" smtClean="0">
                <a:solidFill>
                  <a:srgbClr val="FF3300"/>
                </a:solidFill>
              </a:rPr>
              <a:t>ω</a:t>
            </a:r>
            <a:r>
              <a:rPr lang="fr-FR" sz="1200" b="1" dirty="0" smtClean="0">
                <a:solidFill>
                  <a:srgbClr val="FF3300"/>
                </a:solidFill>
              </a:rPr>
              <a:t> dans les noyaux</a:t>
            </a:r>
            <a:endParaRPr lang="fr-FR" sz="1200" b="1" dirty="0">
              <a:solidFill>
                <a:srgbClr val="FF3300"/>
              </a:solidFill>
            </a:endParaRPr>
          </a:p>
        </p:txBody>
      </p:sp>
      <p:pic>
        <p:nvPicPr>
          <p:cNvPr id="28" name="Picture 4" descr="MDC"/>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2378"/>
          <a:stretch/>
        </p:blipFill>
        <p:spPr bwMode="auto">
          <a:xfrm>
            <a:off x="8030224" y="4219217"/>
            <a:ext cx="1803430" cy="14956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pSp>
        <p:nvGrpSpPr>
          <p:cNvPr id="29" name="Groupe 28"/>
          <p:cNvGrpSpPr>
            <a:grpSpLocks noChangeAspect="1"/>
          </p:cNvGrpSpPr>
          <p:nvPr/>
        </p:nvGrpSpPr>
        <p:grpSpPr>
          <a:xfrm>
            <a:off x="7083265" y="1646628"/>
            <a:ext cx="3471311" cy="2501223"/>
            <a:chOff x="3658335" y="1515831"/>
            <a:chExt cx="5734050" cy="3626556"/>
          </a:xfrm>
        </p:grpSpPr>
        <p:pic>
          <p:nvPicPr>
            <p:cNvPr id="30"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l="4643" r="6384"/>
            <a:stretch>
              <a:fillRect/>
            </a:stretch>
          </p:blipFill>
          <p:spPr bwMode="auto">
            <a:xfrm>
              <a:off x="3658335" y="1570512"/>
              <a:ext cx="573405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p:cNvSpPr txBox="1"/>
            <p:nvPr/>
          </p:nvSpPr>
          <p:spPr>
            <a:xfrm>
              <a:off x="5435949" y="1515831"/>
              <a:ext cx="2214802" cy="370388"/>
            </a:xfrm>
            <a:prstGeom prst="rect">
              <a:avLst/>
            </a:prstGeom>
            <a:noFill/>
          </p:spPr>
          <p:txBody>
            <a:bodyPr wrap="square" rtlCol="0">
              <a:spAutoFit/>
            </a:bodyPr>
            <a:lstStyle/>
            <a:p>
              <a:pPr algn="ctr"/>
              <a:r>
                <a:rPr lang="fr-FR" sz="1060" b="1" dirty="0" err="1">
                  <a:solidFill>
                    <a:srgbClr val="00294B"/>
                  </a:solidFill>
                </a:rPr>
                <a:t>p+Nb</a:t>
              </a:r>
              <a:r>
                <a:rPr lang="fr-FR" sz="1060" b="1" dirty="0">
                  <a:solidFill>
                    <a:srgbClr val="00294B"/>
                  </a:solidFill>
                </a:rPr>
                <a:t>   </a:t>
              </a:r>
              <a:r>
                <a:rPr lang="fr-FR" sz="1060" b="1" dirty="0" smtClean="0">
                  <a:solidFill>
                    <a:srgbClr val="00294B"/>
                  </a:solidFill>
                </a:rPr>
                <a:t>E=3.5 </a:t>
              </a:r>
              <a:r>
                <a:rPr lang="fr-FR" sz="1060" b="1" dirty="0" err="1">
                  <a:solidFill>
                    <a:srgbClr val="00294B"/>
                  </a:solidFill>
                </a:rPr>
                <a:t>GeV</a:t>
              </a:r>
              <a:endParaRPr lang="fr-FR" sz="1060" b="1" dirty="0">
                <a:solidFill>
                  <a:srgbClr val="00294B"/>
                </a:solidFill>
              </a:endParaRPr>
            </a:p>
          </p:txBody>
        </p:sp>
      </p:grpSp>
      <p:sp>
        <p:nvSpPr>
          <p:cNvPr id="2" name="Rectangle à coins arrondis 1"/>
          <p:cNvSpPr/>
          <p:nvPr/>
        </p:nvSpPr>
        <p:spPr>
          <a:xfrm>
            <a:off x="123873" y="1737124"/>
            <a:ext cx="1977923" cy="2024048"/>
          </a:xfrm>
          <a:prstGeom prst="roundRect">
            <a:avLst>
              <a:gd name="adj" fmla="val 7836"/>
            </a:avLst>
          </a:prstGeom>
          <a:noFill/>
          <a:ln w="28575">
            <a:solidFill>
              <a:srgbClr val="FF6700"/>
            </a:solid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6700"/>
                </a:solidFill>
              </a:rPr>
              <a:t>*</a:t>
            </a:r>
            <a:r>
              <a:rPr lang="fr-FR" b="1" dirty="0" smtClean="0">
                <a:solidFill>
                  <a:srgbClr val="FF6700"/>
                </a:solidFill>
              </a:rPr>
              <a:t>Saturne II </a:t>
            </a:r>
            <a:r>
              <a:rPr lang="fr-FR" b="1" dirty="0" smtClean="0">
                <a:solidFill>
                  <a:srgbClr val="FF6700"/>
                </a:solidFill>
                <a:latin typeface="Symbol" panose="05050102010706020507" pitchFamily="18" charset="2"/>
              </a:rPr>
              <a:t>D</a:t>
            </a:r>
            <a:r>
              <a:rPr lang="fr-FR" b="1" dirty="0" smtClean="0">
                <a:solidFill>
                  <a:srgbClr val="FF6700"/>
                </a:solidFill>
              </a:rPr>
              <a:t> </a:t>
            </a:r>
          </a:p>
          <a:p>
            <a:pPr algn="ctr"/>
            <a:r>
              <a:rPr lang="fr-FR" b="1" dirty="0" smtClean="0">
                <a:solidFill>
                  <a:srgbClr val="FF6700"/>
                </a:solidFill>
              </a:rPr>
              <a:t>dans les noyaux</a:t>
            </a:r>
          </a:p>
          <a:p>
            <a:pPr algn="ctr"/>
            <a:r>
              <a:rPr lang="fr-FR" b="1" dirty="0" smtClean="0">
                <a:solidFill>
                  <a:srgbClr val="FF6700"/>
                </a:solidFill>
              </a:rPr>
              <a:t>*G0 violation de CP à </a:t>
            </a:r>
            <a:r>
              <a:rPr lang="fr-FR" b="1" dirty="0" err="1" smtClean="0">
                <a:solidFill>
                  <a:srgbClr val="FF6700"/>
                </a:solidFill>
              </a:rPr>
              <a:t>Jlab</a:t>
            </a:r>
            <a:endParaRPr lang="fr-FR" b="1" dirty="0" smtClean="0">
              <a:solidFill>
                <a:srgbClr val="FF6700"/>
              </a:solidFill>
            </a:endParaRPr>
          </a:p>
          <a:p>
            <a:pPr algn="ctr"/>
            <a:r>
              <a:rPr lang="fr-FR" b="1" dirty="0">
                <a:solidFill>
                  <a:srgbClr val="FF6700"/>
                </a:solidFill>
              </a:rPr>
              <a:t>*</a:t>
            </a:r>
            <a:r>
              <a:rPr lang="fr-FR" b="1" dirty="0" smtClean="0">
                <a:solidFill>
                  <a:srgbClr val="FF6700"/>
                </a:solidFill>
              </a:rPr>
              <a:t>Le spin du proton </a:t>
            </a:r>
            <a:endParaRPr lang="fr-FR" b="1" dirty="0">
              <a:solidFill>
                <a:srgbClr val="FF6700"/>
              </a:solidFill>
            </a:endParaRPr>
          </a:p>
        </p:txBody>
      </p:sp>
    </p:spTree>
    <p:extLst>
      <p:ext uri="{BB962C8B-B14F-4D97-AF65-F5344CB8AC3E}">
        <p14:creationId xmlns:p14="http://schemas.microsoft.com/office/powerpoint/2010/main" val="35533078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à coins arrondis 26"/>
          <p:cNvSpPr/>
          <p:nvPr/>
        </p:nvSpPr>
        <p:spPr>
          <a:xfrm>
            <a:off x="5661051" y="679734"/>
            <a:ext cx="5021483" cy="4946364"/>
          </a:xfrm>
          <a:prstGeom prst="roundRect">
            <a:avLst>
              <a:gd name="adj" fmla="val 4127"/>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57795" y="679734"/>
            <a:ext cx="5492005" cy="4946364"/>
          </a:xfrm>
          <a:prstGeom prst="roundRect">
            <a:avLst>
              <a:gd name="adj" fmla="val 4127"/>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66" name="AutoShape 2" descr="CibleHD.png"/>
          <p:cNvSpPr>
            <a:spLocks noChangeAspect="1" noChangeArrowheads="1"/>
          </p:cNvSpPr>
          <p:nvPr/>
        </p:nvSpPr>
        <p:spPr bwMode="auto">
          <a:xfrm>
            <a:off x="1484189" y="-127642"/>
            <a:ext cx="269311" cy="269311"/>
          </a:xfrm>
          <a:prstGeom prst="rect">
            <a:avLst/>
          </a:prstGeom>
          <a:noFill/>
        </p:spPr>
        <p:txBody>
          <a:bodyPr vert="horz" wrap="square" lIns="80793" tIns="40397" rIns="80793" bIns="40397" numCol="1" anchor="t" anchorCtr="0" compatLnSpc="1">
            <a:prstTxWarp prst="textNoShape">
              <a:avLst/>
            </a:prstTxWarp>
          </a:bodyPr>
          <a:lstStyle/>
          <a:p>
            <a:endParaRPr lang="fr-FR" sz="1767"/>
          </a:p>
        </p:txBody>
      </p:sp>
      <p:sp>
        <p:nvSpPr>
          <p:cNvPr id="16" name="TextBox 18"/>
          <p:cNvSpPr txBox="1"/>
          <p:nvPr/>
        </p:nvSpPr>
        <p:spPr>
          <a:xfrm>
            <a:off x="1111841" y="82928"/>
            <a:ext cx="3599298" cy="473078"/>
          </a:xfrm>
          <a:prstGeom prst="rect">
            <a:avLst/>
          </a:prstGeom>
          <a:noFill/>
        </p:spPr>
        <p:txBody>
          <a:bodyPr wrap="square" rtlCol="0">
            <a:spAutoFit/>
          </a:bodyPr>
          <a:lstStyle/>
          <a:p>
            <a:r>
              <a:rPr lang="fr-FR" sz="2474" dirty="0" smtClean="0">
                <a:solidFill>
                  <a:srgbClr val="FF0000"/>
                </a:solidFill>
              </a:rPr>
              <a:t>   </a:t>
            </a:r>
            <a:r>
              <a:rPr lang="fr-FR" b="1" dirty="0">
                <a:solidFill>
                  <a:srgbClr val="FF6700"/>
                </a:solidFill>
                <a:effectLst>
                  <a:outerShdw blurRad="38100" dist="38100" dir="2700000" algn="tl">
                    <a:srgbClr val="000000">
                      <a:alpha val="43137"/>
                    </a:srgbClr>
                  </a:outerShdw>
                </a:effectLst>
                <a:latin typeface="+mn-lt"/>
              </a:rPr>
              <a:t>Physique Hadronique</a:t>
            </a:r>
          </a:p>
        </p:txBody>
      </p:sp>
      <p:pic>
        <p:nvPicPr>
          <p:cNvPr id="23" name="Picture 6"/>
          <p:cNvPicPr>
            <a:picLocks noChangeAspect="1"/>
          </p:cNvPicPr>
          <p:nvPr/>
        </p:nvPicPr>
        <p:blipFill rotWithShape="1">
          <a:blip r:embed="rId3"/>
          <a:srcRect l="310" t="14521" r="-310" b="1648"/>
          <a:stretch/>
        </p:blipFill>
        <p:spPr>
          <a:xfrm>
            <a:off x="8048544" y="4162931"/>
            <a:ext cx="2400373" cy="134764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Picture 7"/>
          <p:cNvPicPr>
            <a:picLocks noChangeAspect="1"/>
          </p:cNvPicPr>
          <p:nvPr/>
        </p:nvPicPr>
        <p:blipFill rotWithShape="1">
          <a:blip r:embed="rId4"/>
          <a:srcRect l="8992" r="1516" b="8084"/>
          <a:stretch/>
        </p:blipFill>
        <p:spPr>
          <a:xfrm>
            <a:off x="5858319" y="4162931"/>
            <a:ext cx="1976341" cy="13345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object 7"/>
          <p:cNvSpPr>
            <a:spLocks noChangeAspect="1"/>
          </p:cNvSpPr>
          <p:nvPr/>
        </p:nvSpPr>
        <p:spPr>
          <a:xfrm>
            <a:off x="493434" y="2041581"/>
            <a:ext cx="1455040" cy="763244"/>
          </a:xfrm>
          <a:prstGeom prst="rect">
            <a:avLst/>
          </a:prstGeom>
          <a:blipFill>
            <a:blip r:embed="rId5" cstate="print"/>
            <a:stretch>
              <a:fillRect/>
            </a:stretch>
          </a:blipFill>
        </p:spPr>
        <p:txBody>
          <a:bodyPr wrap="square" lIns="0" tIns="0" rIns="0" bIns="0" rtlCol="0"/>
          <a:lstStyle/>
          <a:p>
            <a:endParaRPr/>
          </a:p>
        </p:txBody>
      </p:sp>
      <p:pic>
        <p:nvPicPr>
          <p:cNvPr id="15" name="Picture 4"/>
          <p:cNvPicPr>
            <a:picLocks noChangeAspect="1" noChangeArrowheads="1"/>
          </p:cNvPicPr>
          <p:nvPr/>
        </p:nvPicPr>
        <p:blipFill rotWithShape="1">
          <a:blip r:embed="rId6" cstate="print"/>
          <a:srcRect t="2033"/>
          <a:stretch/>
        </p:blipFill>
        <p:spPr bwMode="auto">
          <a:xfrm>
            <a:off x="2673841" y="766576"/>
            <a:ext cx="2544424" cy="2492690"/>
          </a:xfrm>
          <a:prstGeom prst="rect">
            <a:avLst/>
          </a:prstGeom>
          <a:noFill/>
          <a:ln w="9525">
            <a:noFill/>
            <a:miter lim="800000"/>
            <a:headEnd/>
            <a:tailEnd/>
          </a:ln>
          <a:effectLst>
            <a:glow rad="127000">
              <a:schemeClr val="bg1"/>
            </a:glow>
          </a:effectLst>
        </p:spPr>
      </p:pic>
      <p:pic>
        <p:nvPicPr>
          <p:cNvPr id="18" name="Picture 5"/>
          <p:cNvPicPr>
            <a:picLocks noChangeAspect="1" noChangeArrowheads="1"/>
          </p:cNvPicPr>
          <p:nvPr/>
        </p:nvPicPr>
        <p:blipFill>
          <a:blip r:embed="rId7" cstate="print"/>
          <a:srcRect/>
          <a:stretch>
            <a:fillRect/>
          </a:stretch>
        </p:blipFill>
        <p:spPr bwMode="auto">
          <a:xfrm>
            <a:off x="2534569" y="3349416"/>
            <a:ext cx="2978216" cy="2168004"/>
          </a:xfrm>
          <a:prstGeom prst="rect">
            <a:avLst/>
          </a:prstGeom>
          <a:noFill/>
          <a:ln w="9525">
            <a:noFill/>
            <a:miter lim="800000"/>
            <a:headEnd/>
            <a:tailEnd/>
          </a:ln>
        </p:spPr>
      </p:pic>
      <p:pic>
        <p:nvPicPr>
          <p:cNvPr id="21"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812" y="3832154"/>
            <a:ext cx="2289694" cy="1700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p:cNvPicPr>
            <a:picLocks noChangeAspect="1" noChangeArrowheads="1"/>
          </p:cNvPicPr>
          <p:nvPr/>
        </p:nvPicPr>
        <p:blipFill>
          <a:blip r:embed="rId9" cstate="print"/>
          <a:srcRect/>
          <a:stretch>
            <a:fillRect/>
          </a:stretch>
        </p:blipFill>
        <p:spPr bwMode="auto">
          <a:xfrm>
            <a:off x="454435" y="2951723"/>
            <a:ext cx="578178" cy="782764"/>
          </a:xfrm>
          <a:prstGeom prst="rect">
            <a:avLst/>
          </a:prstGeom>
          <a:noFill/>
          <a:ln w="9525">
            <a:noFill/>
            <a:miter lim="800000"/>
            <a:headEnd/>
            <a:tailEnd/>
          </a:ln>
        </p:spPr>
      </p:pic>
      <p:sp>
        <p:nvSpPr>
          <p:cNvPr id="4" name="Espace réservé de la date 3"/>
          <p:cNvSpPr>
            <a:spLocks noGrp="1"/>
          </p:cNvSpPr>
          <p:nvPr>
            <p:ph type="dt" sz="half" idx="10"/>
          </p:nvPr>
        </p:nvSpPr>
        <p:spPr/>
        <p:txBody>
          <a:bodyPr/>
          <a:lstStyle/>
          <a:p>
            <a:r>
              <a:rPr lang="fr-FR" smtClean="0"/>
              <a:t>28/09/2021</a:t>
            </a:r>
            <a:endParaRPr lang="fr-FR" dirty="0"/>
          </a:p>
        </p:txBody>
      </p:sp>
      <p:sp>
        <p:nvSpPr>
          <p:cNvPr id="5" name="Espace réservé du pied de page 4"/>
          <p:cNvSpPr>
            <a:spLocks noGrp="1"/>
          </p:cNvSpPr>
          <p:nvPr>
            <p:ph type="ftr" sz="quarter" idx="11"/>
          </p:nvPr>
        </p:nvSpPr>
        <p:spPr/>
        <p:txBody>
          <a:bodyPr/>
          <a:lstStyle/>
          <a:p>
            <a:r>
              <a:rPr lang="fr-FR" smtClean="0"/>
              <a:t>50 ans de l'IN2P3 à IJCLab - Sydney Gales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36</a:t>
            </a:fld>
            <a:endParaRPr lang="fr-FR" dirty="0"/>
          </a:p>
        </p:txBody>
      </p:sp>
      <p:sp>
        <p:nvSpPr>
          <p:cNvPr id="2" name="ZoneTexte 1"/>
          <p:cNvSpPr txBox="1"/>
          <p:nvPr/>
        </p:nvSpPr>
        <p:spPr>
          <a:xfrm>
            <a:off x="301929" y="1286947"/>
            <a:ext cx="2143728" cy="707886"/>
          </a:xfrm>
          <a:prstGeom prst="rect">
            <a:avLst/>
          </a:prstGeom>
          <a:noFill/>
        </p:spPr>
        <p:txBody>
          <a:bodyPr wrap="none" rtlCol="0">
            <a:spAutoFit/>
          </a:bodyPr>
          <a:lstStyle/>
          <a:p>
            <a:r>
              <a:rPr lang="fr-FR" b="1" dirty="0" smtClean="0">
                <a:solidFill>
                  <a:srgbClr val="00294B"/>
                </a:solidFill>
              </a:rPr>
              <a:t>QGP Le plasma </a:t>
            </a:r>
          </a:p>
          <a:p>
            <a:r>
              <a:rPr lang="fr-FR" b="1" dirty="0" smtClean="0">
                <a:solidFill>
                  <a:srgbClr val="00294B"/>
                </a:solidFill>
              </a:rPr>
              <a:t>Quark -gluon</a:t>
            </a:r>
            <a:endParaRPr lang="fr-FR" b="1" dirty="0">
              <a:solidFill>
                <a:srgbClr val="00294B"/>
              </a:solidFill>
            </a:endParaRPr>
          </a:p>
        </p:txBody>
      </p:sp>
      <p:sp>
        <p:nvSpPr>
          <p:cNvPr id="3" name="Rectangle 2"/>
          <p:cNvSpPr/>
          <p:nvPr/>
        </p:nvSpPr>
        <p:spPr>
          <a:xfrm>
            <a:off x="80302" y="850926"/>
            <a:ext cx="2533066" cy="400110"/>
          </a:xfrm>
          <a:prstGeom prst="rect">
            <a:avLst/>
          </a:prstGeom>
        </p:spPr>
        <p:txBody>
          <a:bodyPr wrap="none">
            <a:spAutoFit/>
          </a:bodyPr>
          <a:lstStyle/>
          <a:p>
            <a:r>
              <a:rPr lang="fr-FR" b="1" u="sng" dirty="0" smtClean="0">
                <a:solidFill>
                  <a:srgbClr val="FF6700"/>
                </a:solidFill>
              </a:rPr>
              <a:t>1988..NA38@CERN</a:t>
            </a:r>
            <a:endParaRPr lang="fr-FR" u="sng" dirty="0">
              <a:solidFill>
                <a:srgbClr val="FF6700"/>
              </a:solidFill>
            </a:endParaRPr>
          </a:p>
        </p:txBody>
      </p:sp>
      <p:sp>
        <p:nvSpPr>
          <p:cNvPr id="7" name="ZoneTexte 6"/>
          <p:cNvSpPr txBox="1"/>
          <p:nvPr/>
        </p:nvSpPr>
        <p:spPr>
          <a:xfrm>
            <a:off x="940375" y="3022162"/>
            <a:ext cx="1099981" cy="400110"/>
          </a:xfrm>
          <a:prstGeom prst="rect">
            <a:avLst/>
          </a:prstGeom>
          <a:noFill/>
        </p:spPr>
        <p:txBody>
          <a:bodyPr wrap="none" rtlCol="0">
            <a:spAutoFit/>
          </a:bodyPr>
          <a:lstStyle/>
          <a:p>
            <a:r>
              <a:rPr lang="fr-FR" dirty="0" smtClean="0"/>
              <a:t> </a:t>
            </a:r>
            <a:r>
              <a:rPr lang="fr-FR" b="1" dirty="0" smtClean="0">
                <a:solidFill>
                  <a:srgbClr val="FF0000"/>
                </a:solidFill>
              </a:rPr>
              <a:t>@ LHC</a:t>
            </a:r>
            <a:endParaRPr lang="fr-FR" b="1" dirty="0">
              <a:solidFill>
                <a:srgbClr val="FF0000"/>
              </a:solidFill>
            </a:endParaRPr>
          </a:p>
        </p:txBody>
      </p:sp>
      <p:sp>
        <p:nvSpPr>
          <p:cNvPr id="8" name="ZoneTexte 7"/>
          <p:cNvSpPr txBox="1"/>
          <p:nvPr/>
        </p:nvSpPr>
        <p:spPr>
          <a:xfrm>
            <a:off x="6104994" y="669993"/>
            <a:ext cx="4209807" cy="646331"/>
          </a:xfrm>
          <a:prstGeom prst="rect">
            <a:avLst/>
          </a:prstGeom>
          <a:noFill/>
        </p:spPr>
        <p:txBody>
          <a:bodyPr wrap="none" rtlCol="0">
            <a:spAutoFit/>
          </a:bodyPr>
          <a:lstStyle/>
          <a:p>
            <a:r>
              <a:rPr lang="fr-FR" b="1" dirty="0" smtClean="0">
                <a:solidFill>
                  <a:srgbClr val="0000FF"/>
                </a:solidFill>
              </a:rPr>
              <a:t>         </a:t>
            </a:r>
            <a:r>
              <a:rPr lang="fr-FR" b="1" dirty="0" smtClean="0">
                <a:solidFill>
                  <a:srgbClr val="FF6700"/>
                </a:solidFill>
              </a:rPr>
              <a:t>Observatoire P.AUGER</a:t>
            </a:r>
          </a:p>
          <a:p>
            <a:r>
              <a:rPr lang="fr-FR" sz="1600" b="1" dirty="0" smtClean="0">
                <a:solidFill>
                  <a:srgbClr val="FF6700"/>
                </a:solidFill>
              </a:rPr>
              <a:t>Les rayons cosmiques d’énergie extrême</a:t>
            </a:r>
            <a:endParaRPr lang="fr-FR" sz="1600" b="1" dirty="0">
              <a:solidFill>
                <a:srgbClr val="FF6700"/>
              </a:solidFill>
            </a:endParaRPr>
          </a:p>
        </p:txBody>
      </p:sp>
      <p:sp>
        <p:nvSpPr>
          <p:cNvPr id="9" name="ZoneTexte 8"/>
          <p:cNvSpPr txBox="1"/>
          <p:nvPr/>
        </p:nvSpPr>
        <p:spPr>
          <a:xfrm>
            <a:off x="7330603" y="176454"/>
            <a:ext cx="1800878" cy="369332"/>
          </a:xfrm>
          <a:prstGeom prst="rect">
            <a:avLst/>
          </a:prstGeom>
          <a:noFill/>
        </p:spPr>
        <p:txBody>
          <a:bodyPr wrap="none" rtlCol="0">
            <a:spAutoFit/>
          </a:bodyPr>
          <a:lstStyle/>
          <a:p>
            <a:pPr algn="ctr" defTabSz="914400">
              <a:lnSpc>
                <a:spcPct val="90000"/>
              </a:lnSpc>
            </a:pPr>
            <a:r>
              <a:rPr lang="fr-FR" b="1" dirty="0" err="1">
                <a:solidFill>
                  <a:srgbClr val="FF6700"/>
                </a:solidFill>
                <a:effectLst>
                  <a:outerShdw blurRad="38100" dist="38100" dir="2700000" algn="tl">
                    <a:srgbClr val="000000">
                      <a:alpha val="43137"/>
                    </a:srgbClr>
                  </a:outerShdw>
                </a:effectLst>
                <a:latin typeface="+mn-lt"/>
              </a:rPr>
              <a:t>Astroparticules</a:t>
            </a:r>
            <a:endParaRPr lang="fr-FR" b="1" dirty="0">
              <a:solidFill>
                <a:srgbClr val="FF6700"/>
              </a:solidFill>
              <a:effectLst>
                <a:outerShdw blurRad="38100" dist="38100" dir="2700000" algn="tl">
                  <a:srgbClr val="000000">
                    <a:alpha val="43137"/>
                  </a:srgbClr>
                </a:outerShdw>
              </a:effectLst>
              <a:latin typeface="+mn-lt"/>
            </a:endParaRPr>
          </a:p>
        </p:txBody>
      </p:sp>
      <p:pic>
        <p:nvPicPr>
          <p:cNvPr id="20" name="Picture 4" descr="detaileddetec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7768" y="1351392"/>
            <a:ext cx="3036155" cy="2266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4" name="Rectangle 2"/>
          <p:cNvSpPr>
            <a:spLocks noChangeArrowheads="1"/>
          </p:cNvSpPr>
          <p:nvPr/>
        </p:nvSpPr>
        <p:spPr bwMode="auto">
          <a:xfrm>
            <a:off x="5737260" y="3716107"/>
            <a:ext cx="4945274" cy="312876"/>
          </a:xfrm>
          <a:prstGeom prst="rect">
            <a:avLst/>
          </a:prstGeom>
          <a:noFill/>
          <a:ln>
            <a:noFill/>
          </a:ln>
        </p:spPr>
        <p:txBody>
          <a:bodyPr anchor="ctr"/>
          <a:lstStyle>
            <a:lvl1pPr>
              <a:defRPr sz="2400" b="1">
                <a:solidFill>
                  <a:schemeClr val="tx1"/>
                </a:solidFill>
                <a:latin typeface="Bookman Old Style" panose="02050604050505020204" pitchFamily="18" charset="0"/>
                <a:ea typeface="MS PGothic" panose="020B0600070205080204" pitchFamily="34" charset="-128"/>
              </a:defRPr>
            </a:lvl1pPr>
            <a:lvl2pPr marL="742950" indent="-285750">
              <a:defRPr sz="2400" b="1">
                <a:solidFill>
                  <a:schemeClr val="tx1"/>
                </a:solidFill>
                <a:latin typeface="Bookman Old Style" panose="02050604050505020204" pitchFamily="18" charset="0"/>
                <a:ea typeface="MS PGothic" panose="020B0600070205080204" pitchFamily="34" charset="-128"/>
              </a:defRPr>
            </a:lvl2pPr>
            <a:lvl3pPr marL="1143000" indent="-228600">
              <a:defRPr sz="2400" b="1">
                <a:solidFill>
                  <a:schemeClr val="tx1"/>
                </a:solidFill>
                <a:latin typeface="Bookman Old Style" panose="02050604050505020204" pitchFamily="18" charset="0"/>
                <a:ea typeface="MS PGothic" panose="020B0600070205080204" pitchFamily="34" charset="-128"/>
              </a:defRPr>
            </a:lvl3pPr>
            <a:lvl4pPr marL="1600200" indent="-228600">
              <a:defRPr sz="2400" b="1">
                <a:solidFill>
                  <a:schemeClr val="tx1"/>
                </a:solidFill>
                <a:latin typeface="Bookman Old Style" panose="02050604050505020204" pitchFamily="18" charset="0"/>
                <a:ea typeface="MS PGothic" panose="020B0600070205080204" pitchFamily="34" charset="-128"/>
              </a:defRPr>
            </a:lvl4pPr>
            <a:lvl5pPr marL="2057400" indent="-228600">
              <a:defRPr sz="2400" b="1">
                <a:solidFill>
                  <a:schemeClr val="tx1"/>
                </a:solidFill>
                <a:latin typeface="Bookman Old Style" panose="020506040505050202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Bookman Old Style" panose="020506040505050202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Bookman Old Style" panose="020506040505050202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Bookman Old Style" panose="020506040505050202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Bookman Old Style" panose="02050604050505020204" pitchFamily="18" charset="0"/>
                <a:ea typeface="MS PGothic" panose="020B0600070205080204" pitchFamily="34" charset="-128"/>
              </a:defRPr>
            </a:lvl9pPr>
          </a:lstStyle>
          <a:p>
            <a:pPr algn="ctr" eaLnBrk="1" hangingPunct="1"/>
            <a:r>
              <a:rPr lang="en-US" altLang="fr-FR" sz="1600" dirty="0" smtClean="0">
                <a:solidFill>
                  <a:srgbClr val="FF6700"/>
                </a:solidFill>
                <a:latin typeface="Arial" panose="020B0604020202020204" pitchFamily="34" charset="0"/>
                <a:cs typeface="Arial" panose="020B0604020202020204" pitchFamily="34" charset="0"/>
              </a:rPr>
              <a:t>Un </a:t>
            </a:r>
            <a:r>
              <a:rPr lang="en-US" altLang="fr-FR" sz="1600" dirty="0" err="1">
                <a:solidFill>
                  <a:srgbClr val="FF6700"/>
                </a:solidFill>
                <a:latin typeface="Arial" panose="020B0604020202020204" pitchFamily="34" charset="0"/>
                <a:cs typeface="Arial" panose="020B0604020202020204" pitchFamily="34" charset="0"/>
              </a:rPr>
              <a:t>réseau</a:t>
            </a:r>
            <a:r>
              <a:rPr lang="en-US" altLang="fr-FR" sz="1600" dirty="0">
                <a:solidFill>
                  <a:srgbClr val="FF6700"/>
                </a:solidFill>
                <a:latin typeface="Arial" panose="020B0604020202020204" pitchFamily="34" charset="0"/>
                <a:cs typeface="Arial" panose="020B0604020202020204" pitchFamily="34" charset="0"/>
              </a:rPr>
              <a:t> de 1600 </a:t>
            </a:r>
            <a:r>
              <a:rPr lang="en-US" altLang="fr-FR" sz="1600" dirty="0" err="1">
                <a:solidFill>
                  <a:srgbClr val="FF6700"/>
                </a:solidFill>
                <a:latin typeface="Arial" panose="020B0604020202020204" pitchFamily="34" charset="0"/>
                <a:cs typeface="Arial" panose="020B0604020202020204" pitchFamily="34" charset="0"/>
              </a:rPr>
              <a:t>détecteurs</a:t>
            </a:r>
            <a:r>
              <a:rPr lang="en-US" altLang="fr-FR" sz="1600" dirty="0">
                <a:solidFill>
                  <a:srgbClr val="FF6700"/>
                </a:solidFill>
                <a:latin typeface="Arial" panose="020B0604020202020204" pitchFamily="34" charset="0"/>
                <a:cs typeface="Arial" panose="020B0604020202020204" pitchFamily="34" charset="0"/>
              </a:rPr>
              <a:t> </a:t>
            </a:r>
            <a:r>
              <a:rPr lang="en-US" altLang="fr-FR" sz="1600" dirty="0" err="1">
                <a:solidFill>
                  <a:srgbClr val="FF6700"/>
                </a:solidFill>
                <a:latin typeface="Arial" panose="020B0604020202020204" pitchFamily="34" charset="0"/>
                <a:cs typeface="Arial" panose="020B0604020202020204" pitchFamily="34" charset="0"/>
              </a:rPr>
              <a:t>Čerenkov</a:t>
            </a:r>
            <a:r>
              <a:rPr lang="en-US" altLang="fr-FR" sz="1600" dirty="0">
                <a:solidFill>
                  <a:srgbClr val="FF6700"/>
                </a:solidFill>
                <a:latin typeface="Arial" panose="020B0604020202020204" pitchFamily="34" charset="0"/>
                <a:cs typeface="Arial" panose="020B0604020202020204" pitchFamily="34" charset="0"/>
              </a:rPr>
              <a:t> à eau </a:t>
            </a:r>
            <a:endParaRPr lang="fr-FR" altLang="fr-FR" sz="1600" dirty="0">
              <a:solidFill>
                <a:srgbClr val="FF67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006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25947" y="149425"/>
            <a:ext cx="7920880" cy="432048"/>
          </a:xfrm>
        </p:spPr>
        <p:txBody>
          <a:bodyPr>
            <a:noAutofit/>
          </a:bodyPr>
          <a:lstStyle/>
          <a:p>
            <a:r>
              <a:rPr lang="fr-FR" sz="2400" dirty="0">
                <a:solidFill>
                  <a:srgbClr val="FF6700"/>
                </a:solidFill>
                <a:effectLst>
                  <a:outerShdw blurRad="38100" dist="38100" dir="2700000" algn="tl">
                    <a:srgbClr val="000000">
                      <a:alpha val="43137"/>
                    </a:srgbClr>
                  </a:outerShdw>
                </a:effectLst>
                <a:latin typeface="+mn-lt"/>
                <a:ea typeface="+mn-ea"/>
                <a:cs typeface="Arial" charset="0"/>
              </a:rPr>
              <a:t>Physique ion-Surface </a:t>
            </a:r>
            <a:r>
              <a:rPr lang="fr-FR" sz="2400" dirty="0" smtClean="0">
                <a:solidFill>
                  <a:srgbClr val="FF6700"/>
                </a:solidFill>
                <a:effectLst>
                  <a:outerShdw blurRad="38100" dist="38100" dir="2700000" algn="tl">
                    <a:srgbClr val="000000">
                      <a:alpha val="43137"/>
                    </a:srgbClr>
                  </a:outerShdw>
                </a:effectLst>
                <a:latin typeface="+mn-lt"/>
                <a:ea typeface="+mn-ea"/>
                <a:cs typeface="Arial" charset="0"/>
              </a:rPr>
              <a:t>- Irradiations - </a:t>
            </a:r>
            <a:r>
              <a:rPr lang="fr-FR" sz="2400" dirty="0">
                <a:solidFill>
                  <a:srgbClr val="FF6700"/>
                </a:solidFill>
                <a:effectLst>
                  <a:outerShdw blurRad="38100" dist="38100" dir="2700000" algn="tl">
                    <a:srgbClr val="000000">
                      <a:alpha val="43137"/>
                    </a:srgbClr>
                  </a:outerShdw>
                </a:effectLst>
                <a:latin typeface="+mn-lt"/>
                <a:ea typeface="+mn-ea"/>
                <a:cs typeface="Arial" charset="0"/>
              </a:rPr>
              <a:t>Physique -Biologie</a:t>
            </a: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37</a:t>
            </a:fld>
            <a:endParaRPr lang="fr-FR" dirty="0"/>
          </a:p>
        </p:txBody>
      </p:sp>
      <p:pic>
        <p:nvPicPr>
          <p:cNvPr id="10" name="Image 9"/>
          <p:cNvPicPr>
            <a:picLocks noChangeAspect="1"/>
          </p:cNvPicPr>
          <p:nvPr/>
        </p:nvPicPr>
        <p:blipFill>
          <a:blip r:embed="rId3"/>
          <a:stretch>
            <a:fillRect/>
          </a:stretch>
        </p:blipFill>
        <p:spPr>
          <a:xfrm>
            <a:off x="395541" y="3655030"/>
            <a:ext cx="3373650" cy="2013000"/>
          </a:xfrm>
          <a:prstGeom prst="rect">
            <a:avLst/>
          </a:prstGeom>
        </p:spPr>
      </p:pic>
      <p:sp>
        <p:nvSpPr>
          <p:cNvPr id="11" name="Text Box 14"/>
          <p:cNvSpPr txBox="1">
            <a:spLocks noChangeArrowheads="1"/>
          </p:cNvSpPr>
          <p:nvPr/>
        </p:nvSpPr>
        <p:spPr bwMode="auto">
          <a:xfrm>
            <a:off x="440630" y="627815"/>
            <a:ext cx="352268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eaLnBrk="1" hangingPunct="1">
              <a:spcBef>
                <a:spcPct val="0"/>
              </a:spcBef>
              <a:buClrTx/>
              <a:buSzTx/>
              <a:buFontTx/>
              <a:buNone/>
            </a:pPr>
            <a:r>
              <a:rPr lang="fr-FR" altLang="en-US" sz="1400" i="1" dirty="0">
                <a:solidFill>
                  <a:srgbClr val="00294B"/>
                </a:solidFill>
                <a:latin typeface="Calibri" panose="020F0502020204030204" pitchFamily="34" charset="0"/>
                <a:cs typeface="Calibri" panose="020F0502020204030204" pitchFamily="34" charset="0"/>
              </a:rPr>
              <a:t>1</a:t>
            </a:r>
            <a:r>
              <a:rPr lang="fr-FR" altLang="en-US" sz="1400" i="1" baseline="30000" dirty="0">
                <a:solidFill>
                  <a:srgbClr val="00294B"/>
                </a:solidFill>
                <a:latin typeface="Calibri" panose="020F0502020204030204" pitchFamily="34" charset="0"/>
                <a:cs typeface="Calibri" panose="020F0502020204030204" pitchFamily="34" charset="0"/>
              </a:rPr>
              <a:t>ere</a:t>
            </a:r>
            <a:r>
              <a:rPr lang="fr-FR" altLang="en-US" sz="1400" i="1" dirty="0">
                <a:solidFill>
                  <a:srgbClr val="00294B"/>
                </a:solidFill>
                <a:latin typeface="Calibri" panose="020F0502020204030204" pitchFamily="34" charset="0"/>
                <a:cs typeface="Calibri" panose="020F0502020204030204" pitchFamily="34" charset="0"/>
              </a:rPr>
              <a:t> Mondiale au Tandem d’Orsay avec l’accélération </a:t>
            </a:r>
            <a:r>
              <a:rPr lang="fr-FR" altLang="en-US" sz="1400" i="1" dirty="0" smtClean="0">
                <a:solidFill>
                  <a:srgbClr val="00294B"/>
                </a:solidFill>
                <a:latin typeface="Calibri" panose="020F0502020204030204" pitchFamily="34" charset="0"/>
                <a:cs typeface="Calibri" panose="020F0502020204030204" pitchFamily="34" charset="0"/>
              </a:rPr>
              <a:t>d’agrégats (C60)de </a:t>
            </a:r>
            <a:r>
              <a:rPr lang="fr-FR" altLang="en-US" sz="1400" i="1" dirty="0">
                <a:solidFill>
                  <a:srgbClr val="00294B"/>
                </a:solidFill>
                <a:latin typeface="Calibri" panose="020F0502020204030204" pitchFamily="34" charset="0"/>
                <a:cs typeface="Calibri" panose="020F0502020204030204" pitchFamily="34" charset="0"/>
              </a:rPr>
              <a:t>plusieurs </a:t>
            </a:r>
            <a:r>
              <a:rPr lang="fr-FR" altLang="en-US" sz="1400" i="1" dirty="0" smtClean="0">
                <a:solidFill>
                  <a:srgbClr val="00294B"/>
                </a:solidFill>
                <a:latin typeface="Calibri" panose="020F0502020204030204" pitchFamily="34" charset="0"/>
                <a:cs typeface="Calibri" panose="020F0502020204030204" pitchFamily="34" charset="0"/>
              </a:rPr>
              <a:t>MeV  -Ouvre la voie à Interaction </a:t>
            </a:r>
            <a:r>
              <a:rPr lang="fr-FR" altLang="en-US" sz="1400" i="1" dirty="0">
                <a:solidFill>
                  <a:srgbClr val="00294B"/>
                </a:solidFill>
                <a:latin typeface="Calibri" panose="020F0502020204030204" pitchFamily="34" charset="0"/>
                <a:cs typeface="Calibri" panose="020F0502020204030204" pitchFamily="34" charset="0"/>
              </a:rPr>
              <a:t>ion-surface</a:t>
            </a:r>
          </a:p>
        </p:txBody>
      </p:sp>
      <p:pic>
        <p:nvPicPr>
          <p:cNvPr id="12" name="Picture 9" descr="Vue_tandem_2006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01" y="1391852"/>
            <a:ext cx="3023616" cy="20167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13" name="WordArt 12"/>
          <p:cNvSpPr>
            <a:spLocks noChangeArrowheads="1" noChangeShapeType="1" noTextEdit="1"/>
          </p:cNvSpPr>
          <p:nvPr/>
        </p:nvSpPr>
        <p:spPr bwMode="auto">
          <a:xfrm>
            <a:off x="558600" y="1403264"/>
            <a:ext cx="3018317" cy="415498"/>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lnSpc>
                <a:spcPct val="150000"/>
              </a:lnSpc>
            </a:pPr>
            <a:r>
              <a:rPr lang="fr-FR" sz="1400" b="1" dirty="0">
                <a:solidFill>
                  <a:srgbClr val="00294B"/>
                </a:solidFill>
                <a:latin typeface="+mn-lt"/>
                <a:cs typeface="+mn-cs"/>
              </a:rPr>
              <a:t>ORION 1991</a:t>
            </a:r>
          </a:p>
        </p:txBody>
      </p:sp>
      <p:pic>
        <p:nvPicPr>
          <p:cNvPr id="14" name="Picture 10" descr="agregat_Au11_FullRes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7851" y="2774537"/>
            <a:ext cx="1138358" cy="856419"/>
          </a:xfrm>
          <a:prstGeom prst="rect">
            <a:avLst/>
          </a:prstGeom>
          <a:noFill/>
          <a:ln w="28575">
            <a:solidFill>
              <a:srgbClr val="FF6700"/>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5"/>
          <p:cNvSpPr/>
          <p:nvPr/>
        </p:nvSpPr>
        <p:spPr>
          <a:xfrm>
            <a:off x="7546627" y="768474"/>
            <a:ext cx="3152551" cy="2923877"/>
          </a:xfrm>
          <a:prstGeom prst="rect">
            <a:avLst/>
          </a:prstGeom>
        </p:spPr>
        <p:txBody>
          <a:bodyPr wrap="square">
            <a:spAutoFit/>
          </a:bodyPr>
          <a:lstStyle/>
          <a:p>
            <a:r>
              <a:rPr lang="fr-FR" sz="1600" b="1" dirty="0" smtClean="0">
                <a:solidFill>
                  <a:srgbClr val="FF6700"/>
                </a:solidFill>
                <a:effectLst>
                  <a:outerShdw blurRad="38100" dist="38100" dir="2700000" algn="tl">
                    <a:srgbClr val="000000">
                      <a:alpha val="43137"/>
                    </a:srgbClr>
                  </a:outerShdw>
                </a:effectLst>
                <a:latin typeface="Calibri" panose="020F0502020204030204" pitchFamily="34" charset="0"/>
              </a:rPr>
              <a:t>Groupe </a:t>
            </a:r>
            <a:r>
              <a:rPr lang="fr-FR" sz="1600" b="1" dirty="0">
                <a:solidFill>
                  <a:srgbClr val="FF6700"/>
                </a:solidFill>
                <a:effectLst>
                  <a:outerShdw blurRad="38100" dist="38100" dir="2700000" algn="tl">
                    <a:srgbClr val="000000">
                      <a:alpha val="43137"/>
                    </a:srgbClr>
                  </a:outerShdw>
                </a:effectLst>
                <a:latin typeface="Calibri" panose="020F0502020204030204" pitchFamily="34" charset="0"/>
              </a:rPr>
              <a:t>IPB @IPNO (L. Valentin) 1990</a:t>
            </a:r>
          </a:p>
          <a:p>
            <a:pPr>
              <a:spcBef>
                <a:spcPts val="600"/>
              </a:spcBef>
            </a:pPr>
            <a:r>
              <a:rPr lang="fr-FR" sz="1100" dirty="0" smtClean="0">
                <a:solidFill>
                  <a:srgbClr val="000000"/>
                </a:solidFill>
                <a:latin typeface="Calibri" panose="020F0502020204030204" pitchFamily="34" charset="0"/>
              </a:rPr>
              <a:t>Ce </a:t>
            </a:r>
            <a:r>
              <a:rPr lang="fr-FR" sz="1100" dirty="0">
                <a:solidFill>
                  <a:srgbClr val="000000"/>
                </a:solidFill>
                <a:latin typeface="Calibri" panose="020F0502020204030204" pitchFamily="34" charset="0"/>
              </a:rPr>
              <a:t>laboratoire réunissait biologistes, physiciens </a:t>
            </a:r>
            <a:r>
              <a:rPr lang="fr-FR" sz="1100" dirty="0" smtClean="0">
                <a:solidFill>
                  <a:srgbClr val="000000"/>
                </a:solidFill>
                <a:latin typeface="Calibri" panose="020F0502020204030204" pitchFamily="34" charset="0"/>
              </a:rPr>
              <a:t> </a:t>
            </a:r>
            <a:r>
              <a:rPr lang="fr-FR" sz="1100" dirty="0">
                <a:solidFill>
                  <a:srgbClr val="000000"/>
                </a:solidFill>
                <a:latin typeface="Calibri" panose="020F0502020204030204" pitchFamily="34" charset="0"/>
              </a:rPr>
              <a:t>dans un même cadre interdisciplinaire et autour de questions sur la complexité du </a:t>
            </a:r>
            <a:r>
              <a:rPr lang="fr-FR" sz="1100" dirty="0" smtClean="0">
                <a:solidFill>
                  <a:srgbClr val="000000"/>
                </a:solidFill>
                <a:latin typeface="Calibri" panose="020F0502020204030204" pitchFamily="34" charset="0"/>
              </a:rPr>
              <a:t>vivant :</a:t>
            </a:r>
          </a:p>
          <a:p>
            <a:r>
              <a:rPr lang="fr-FR" sz="1100" b="1" dirty="0">
                <a:solidFill>
                  <a:srgbClr val="FF0000"/>
                </a:solidFill>
                <a:latin typeface="Calibri" panose="020F0502020204030204" pitchFamily="34" charset="0"/>
              </a:rPr>
              <a:t>l’imagerie in vivo du petit animal ou l’imagerie clinique ambulatoire</a:t>
            </a:r>
            <a:r>
              <a:rPr lang="fr-FR" sz="1100" b="1" dirty="0" smtClean="0">
                <a:solidFill>
                  <a:srgbClr val="FF0000"/>
                </a:solidFill>
                <a:latin typeface="Calibri" panose="020F0502020204030204" pitchFamily="34" charset="0"/>
              </a:rPr>
              <a:t> </a:t>
            </a:r>
          </a:p>
          <a:p>
            <a:r>
              <a:rPr lang="fr-FR" sz="1100" b="1" dirty="0">
                <a:solidFill>
                  <a:srgbClr val="FF0000"/>
                </a:solidFill>
                <a:latin typeface="Calibri" panose="020F0502020204030204" pitchFamily="34" charset="0"/>
              </a:rPr>
              <a:t>La modélisation des processus tumoraux et ses applications au diagnostic du cancer</a:t>
            </a:r>
          </a:p>
          <a:p>
            <a:r>
              <a:rPr lang="fr-FR" sz="1200" b="1" dirty="0">
                <a:solidFill>
                  <a:srgbClr val="FF0000"/>
                </a:solidFill>
                <a:latin typeface="Calibri" panose="020F0502020204030204" pitchFamily="34" charset="0"/>
              </a:rPr>
              <a:t>La radiothérapie visait le développement de systèmes/méthodes de radiothérapie basées sur de nouvelles </a:t>
            </a:r>
            <a:r>
              <a:rPr lang="fr-FR" sz="1200" b="1" dirty="0" smtClean="0">
                <a:solidFill>
                  <a:srgbClr val="FF0000"/>
                </a:solidFill>
                <a:latin typeface="Calibri" panose="020F0502020204030204" pitchFamily="34" charset="0"/>
              </a:rPr>
              <a:t>approches</a:t>
            </a:r>
            <a:endParaRPr lang="fr-FR" sz="1100" dirty="0" smtClean="0">
              <a:solidFill>
                <a:srgbClr val="000000"/>
              </a:solidFill>
              <a:latin typeface="Calibri" panose="020F0502020204030204" pitchFamily="34" charset="0"/>
            </a:endParaRPr>
          </a:p>
          <a:p>
            <a:pPr>
              <a:spcBef>
                <a:spcPts val="600"/>
              </a:spcBef>
            </a:pPr>
            <a:r>
              <a:rPr lang="fr-FR" sz="1400" b="1" dirty="0" smtClean="0">
                <a:solidFill>
                  <a:srgbClr val="FF6700"/>
                </a:solidFill>
                <a:latin typeface="Calibri" panose="020F0502020204030204" pitchFamily="34" charset="0"/>
              </a:rPr>
              <a:t>2006 Naissance de l’IMNC .</a:t>
            </a:r>
          </a:p>
          <a:p>
            <a:r>
              <a:rPr lang="fr-FR" sz="1100" dirty="0">
                <a:solidFill>
                  <a:srgbClr val="000000"/>
                </a:solidFill>
                <a:latin typeface="Calibri" panose="020F0502020204030204" pitchFamily="34" charset="0"/>
              </a:rPr>
              <a:t>U</a:t>
            </a:r>
            <a:r>
              <a:rPr lang="fr-FR" sz="1100" dirty="0" smtClean="0">
                <a:solidFill>
                  <a:srgbClr val="000000"/>
                </a:solidFill>
                <a:latin typeface="Calibri" panose="020F0502020204030204" pitchFamily="34" charset="0"/>
              </a:rPr>
              <a:t>nité </a:t>
            </a:r>
            <a:r>
              <a:rPr lang="fr-FR" sz="1100" dirty="0">
                <a:solidFill>
                  <a:srgbClr val="000000"/>
                </a:solidFill>
                <a:latin typeface="Calibri" panose="020F0502020204030204" pitchFamily="34" charset="0"/>
              </a:rPr>
              <a:t>Imagerie et Modélisation en Neurobiologie </a:t>
            </a:r>
            <a:endParaRPr lang="fr-FR" sz="1100" dirty="0" smtClean="0">
              <a:solidFill>
                <a:srgbClr val="000000"/>
              </a:solidFill>
              <a:latin typeface="Calibri" panose="020F0502020204030204" pitchFamily="34" charset="0"/>
            </a:endParaRPr>
          </a:p>
        </p:txBody>
      </p:sp>
      <p:pic>
        <p:nvPicPr>
          <p:cNvPr id="17" name="Imag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4946" y="3726766"/>
            <a:ext cx="1444138" cy="20339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17"/>
          <p:cNvSpPr/>
          <p:nvPr/>
        </p:nvSpPr>
        <p:spPr>
          <a:xfrm>
            <a:off x="4033657" y="768474"/>
            <a:ext cx="3561153" cy="2006703"/>
          </a:xfrm>
          <a:prstGeom prst="rect">
            <a:avLst/>
          </a:prstGeom>
        </p:spPr>
        <p:txBody>
          <a:bodyPr wrap="square">
            <a:spAutoFit/>
          </a:bodyPr>
          <a:lstStyle/>
          <a:p>
            <a:pPr lvl="0" algn="ctr">
              <a:lnSpc>
                <a:spcPct val="130000"/>
              </a:lnSpc>
              <a:spcAft>
                <a:spcPts val="0"/>
              </a:spcAft>
              <a:buSzPts val="900"/>
            </a:pPr>
            <a:r>
              <a:rPr lang="fr-FR" b="1" kern="0" dirty="0" smtClean="0">
                <a:solidFill>
                  <a:srgbClr val="FF6700"/>
                </a:solidFill>
                <a:effectLst>
                  <a:outerShdw blurRad="38100" dist="38100" dir="2700000" algn="tl">
                    <a:srgbClr val="000000">
                      <a:alpha val="43137"/>
                    </a:srgbClr>
                  </a:outerShdw>
                </a:effectLst>
                <a:latin typeface="+mn-lt"/>
                <a:ea typeface="Helvetica" panose="020B0604020202020204" pitchFamily="34" charset="0"/>
              </a:rPr>
              <a:t>CSNSM</a:t>
            </a:r>
          </a:p>
          <a:p>
            <a:pPr marL="180000" lvl="0" indent="-180000">
              <a:lnSpc>
                <a:spcPct val="130000"/>
              </a:lnSpc>
              <a:spcAft>
                <a:spcPts val="0"/>
              </a:spcAft>
              <a:buSzPts val="900"/>
              <a:buBlip>
                <a:blip r:embed="rId7"/>
              </a:buBlip>
            </a:pPr>
            <a:r>
              <a:rPr lang="fr-FR" sz="1200" b="1" i="1" kern="0" dirty="0" smtClean="0">
                <a:solidFill>
                  <a:srgbClr val="00294B"/>
                </a:solidFill>
                <a:latin typeface="+mn-lt"/>
                <a:ea typeface="Helvetica" panose="020B0604020202020204" pitchFamily="34" charset="0"/>
              </a:rPr>
              <a:t>1979 -</a:t>
            </a:r>
            <a:r>
              <a:rPr lang="fr-FR" sz="1200" kern="0" dirty="0" smtClean="0">
                <a:solidFill>
                  <a:srgbClr val="00294B"/>
                </a:solidFill>
                <a:latin typeface="+mn-lt"/>
                <a:ea typeface="Helvetica" panose="020B0604020202020204" pitchFamily="34" charset="0"/>
              </a:rPr>
              <a:t>. </a:t>
            </a:r>
            <a:r>
              <a:rPr lang="fr-FR" sz="1200" dirty="0" smtClean="0">
                <a:solidFill>
                  <a:srgbClr val="FF1F00"/>
                </a:solidFill>
                <a:latin typeface="Times New Roman" panose="02020603050405020304" pitchFamily="18" charset="0"/>
                <a:ea typeface="Times New Roman" panose="02020603050405020304" pitchFamily="18" charset="0"/>
              </a:rPr>
              <a:t> </a:t>
            </a:r>
            <a:r>
              <a:rPr lang="fr-FR" sz="1200" dirty="0">
                <a:solidFill>
                  <a:srgbClr val="FF1F00"/>
                </a:solidFill>
                <a:latin typeface="Times New Roman" panose="02020603050405020304" pitchFamily="18" charset="0"/>
                <a:ea typeface="Times New Roman" panose="02020603050405020304" pitchFamily="18" charset="0"/>
              </a:rPr>
              <a:t>Premier microscope électronique en transmission couplé un implanteur d’ions (M.O. </a:t>
            </a:r>
            <a:r>
              <a:rPr lang="fr-FR" sz="1200" dirty="0" err="1">
                <a:solidFill>
                  <a:srgbClr val="FF1F00"/>
                </a:solidFill>
                <a:latin typeface="Times New Roman" panose="02020603050405020304" pitchFamily="18" charset="0"/>
                <a:ea typeface="Times New Roman" panose="02020603050405020304" pitchFamily="18" charset="0"/>
              </a:rPr>
              <a:t>Ruault</a:t>
            </a:r>
            <a:r>
              <a:rPr lang="fr-FR" sz="1200" dirty="0" smtClean="0">
                <a:solidFill>
                  <a:srgbClr val="FF1F00"/>
                </a:solidFill>
                <a:latin typeface="Times New Roman" panose="02020603050405020304" pitchFamily="18" charset="0"/>
                <a:ea typeface="Times New Roman" panose="02020603050405020304" pitchFamily="18" charset="0"/>
              </a:rPr>
              <a:t>)</a:t>
            </a:r>
          </a:p>
          <a:p>
            <a:pPr>
              <a:spcAft>
                <a:spcPts val="0"/>
              </a:spcAft>
            </a:pPr>
            <a:r>
              <a:rPr lang="fr-FR" sz="1200" dirty="0" smtClean="0">
                <a:latin typeface="Times New Roman" panose="02020603050405020304" pitchFamily="18" charset="0"/>
                <a:ea typeface="Times New Roman" panose="02020603050405020304" pitchFamily="18" charset="0"/>
              </a:rPr>
              <a:t>  </a:t>
            </a:r>
            <a:r>
              <a:rPr lang="fr-FR" sz="1200" dirty="0" err="1" smtClean="0">
                <a:latin typeface="Times New Roman" panose="02020603050405020304" pitchFamily="18" charset="0"/>
                <a:ea typeface="Times New Roman" panose="02020603050405020304" pitchFamily="18" charset="0"/>
              </a:rPr>
              <a:t>Plateform</a:t>
            </a:r>
            <a:r>
              <a:rPr lang="fr-FR" sz="1200" dirty="0" smtClean="0">
                <a:latin typeface="Times New Roman" panose="02020603050405020304" pitchFamily="18" charset="0"/>
                <a:ea typeface="Times New Roman" panose="02020603050405020304" pitchFamily="18" charset="0"/>
              </a:rPr>
              <a:t>  </a:t>
            </a:r>
            <a:r>
              <a:rPr lang="fr-FR" sz="1200" dirty="0" err="1">
                <a:latin typeface="Times New Roman" panose="02020603050405020304" pitchFamily="18" charset="0"/>
                <a:ea typeface="Times New Roman" panose="02020603050405020304" pitchFamily="18" charset="0"/>
              </a:rPr>
              <a:t>JANN</a:t>
            </a:r>
            <a:r>
              <a:rPr lang="fr-FR" sz="1200" dirty="0" err="1">
                <a:solidFill>
                  <a:srgbClr val="FF1F00"/>
                </a:solidFill>
                <a:latin typeface="Times New Roman" panose="02020603050405020304" pitchFamily="18" charset="0"/>
                <a:ea typeface="Times New Roman" panose="02020603050405020304" pitchFamily="18" charset="0"/>
              </a:rPr>
              <a:t>u</a:t>
            </a:r>
            <a:r>
              <a:rPr lang="fr-FR" sz="1200" dirty="0" err="1">
                <a:latin typeface="Times New Roman" panose="02020603050405020304" pitchFamily="18" charset="0"/>
                <a:ea typeface="Times New Roman" panose="02020603050405020304" pitchFamily="18" charset="0"/>
              </a:rPr>
              <a:t>S</a:t>
            </a:r>
            <a:r>
              <a:rPr lang="fr-FR" sz="1200" dirty="0">
                <a:solidFill>
                  <a:srgbClr val="FF1F00"/>
                </a:solidFill>
                <a:latin typeface="Times New Roman" panose="02020603050405020304" pitchFamily="18" charset="0"/>
                <a:ea typeface="Times New Roman" panose="02020603050405020304" pitchFamily="18" charset="0"/>
              </a:rPr>
              <a:t>/SCALP, Matériaux sous irradiation, </a:t>
            </a:r>
            <a:r>
              <a:rPr lang="fr-FR" sz="1200" dirty="0">
                <a:latin typeface="Times New Roman" panose="02020603050405020304" pitchFamily="18" charset="0"/>
                <a:ea typeface="Times New Roman" panose="02020603050405020304" pitchFamily="18" charset="0"/>
              </a:rPr>
              <a:t>Etude de la physique 2D (F. </a:t>
            </a:r>
            <a:r>
              <a:rPr lang="fr-FR" sz="1200" dirty="0" err="1">
                <a:latin typeface="Times New Roman" panose="02020603050405020304" pitchFamily="18" charset="0"/>
                <a:ea typeface="Times New Roman" panose="02020603050405020304" pitchFamily="18" charset="0"/>
              </a:rPr>
              <a:t>Garrido</a:t>
            </a:r>
            <a:r>
              <a:rPr lang="fr-FR" sz="1200" dirty="0">
                <a:latin typeface="Times New Roman" panose="02020603050405020304" pitchFamily="18" charset="0"/>
                <a:ea typeface="Times New Roman" panose="02020603050405020304" pitchFamily="18" charset="0"/>
              </a:rPr>
              <a:t>, A. Gentils, S. marnières, C. </a:t>
            </a:r>
            <a:r>
              <a:rPr lang="fr-FR" sz="1200" dirty="0" err="1">
                <a:latin typeface="Times New Roman" panose="02020603050405020304" pitchFamily="18" charset="0"/>
                <a:ea typeface="Times New Roman" panose="02020603050405020304" pitchFamily="18" charset="0"/>
              </a:rPr>
              <a:t>Marrache</a:t>
            </a:r>
            <a:r>
              <a:rPr lang="fr-FR" sz="1200" dirty="0">
                <a:latin typeface="Times New Roman" panose="02020603050405020304" pitchFamily="18" charset="0"/>
                <a:ea typeface="Times New Roman" panose="02020603050405020304" pitchFamily="18" charset="0"/>
              </a:rPr>
              <a:t>).</a:t>
            </a:r>
            <a:endParaRPr lang="fr-FR" sz="1200" dirty="0">
              <a:latin typeface="Times New Roman" panose="02020603050405020304" pitchFamily="18" charset="0"/>
              <a:ea typeface="Calibri" panose="020F0502020204030204" pitchFamily="34" charset="0"/>
            </a:endParaRPr>
          </a:p>
          <a:p>
            <a:pPr marL="180000" lvl="0" indent="-180000">
              <a:lnSpc>
                <a:spcPct val="130000"/>
              </a:lnSpc>
              <a:spcAft>
                <a:spcPts val="0"/>
              </a:spcAft>
              <a:buSzPts val="900"/>
              <a:buBlip>
                <a:blip r:embed="rId7"/>
              </a:buBlip>
            </a:pPr>
            <a:endParaRPr lang="fr-FR" sz="1200" dirty="0" smtClean="0">
              <a:solidFill>
                <a:srgbClr val="FF1F00"/>
              </a:solidFill>
              <a:latin typeface="Times New Roman" panose="02020603050405020304" pitchFamily="18" charset="0"/>
              <a:ea typeface="Times New Roman" panose="02020603050405020304" pitchFamily="18" charset="0"/>
            </a:endParaRPr>
          </a:p>
        </p:txBody>
      </p:sp>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8140" y="2796066"/>
            <a:ext cx="3706368" cy="207397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5" name="Groupe 4"/>
          <p:cNvGrpSpPr/>
          <p:nvPr/>
        </p:nvGrpSpPr>
        <p:grpSpPr>
          <a:xfrm>
            <a:off x="188994" y="2694010"/>
            <a:ext cx="951649" cy="951649"/>
            <a:chOff x="233703" y="1451344"/>
            <a:chExt cx="951649" cy="951649"/>
          </a:xfrm>
        </p:grpSpPr>
        <p:sp>
          <p:nvSpPr>
            <p:cNvPr id="4" name="Ellipse 3"/>
            <p:cNvSpPr/>
            <p:nvPr/>
          </p:nvSpPr>
          <p:spPr>
            <a:xfrm>
              <a:off x="233703" y="1451344"/>
              <a:ext cx="951649" cy="951649"/>
            </a:xfrm>
            <a:prstGeom prst="ellipse">
              <a:avLst/>
            </a:prstGeom>
            <a:solidFill>
              <a:schemeClr val="bg1"/>
            </a:solidFill>
            <a:ln w="28575">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8" descr="Ful 60P"/>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866" y="1647847"/>
              <a:ext cx="553322" cy="55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Image 5"/>
          <p:cNvPicPr>
            <a:picLocks noChangeAspect="1"/>
          </p:cNvPicPr>
          <p:nvPr/>
        </p:nvPicPr>
        <p:blipFill rotWithShape="1">
          <a:blip r:embed="rId10">
            <a:extLst>
              <a:ext uri="{28A0092B-C50C-407E-A947-70E740481C1C}">
                <a14:useLocalDpi xmlns:a14="http://schemas.microsoft.com/office/drawing/2010/main" val="0"/>
              </a:ext>
            </a:extLst>
          </a:blip>
          <a:srcRect l="25711" t="1" r="19639" b="-11946"/>
          <a:stretch/>
        </p:blipFill>
        <p:spPr>
          <a:xfrm>
            <a:off x="9619961" y="3710958"/>
            <a:ext cx="959150" cy="1365047"/>
          </a:xfrm>
          <a:prstGeom prst="flowChartConnector">
            <a:avLst/>
          </a:prstGeom>
        </p:spPr>
      </p:pic>
    </p:spTree>
    <p:extLst>
      <p:ext uri="{BB962C8B-B14F-4D97-AF65-F5344CB8AC3E}">
        <p14:creationId xmlns:p14="http://schemas.microsoft.com/office/powerpoint/2010/main" val="2585988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5714857" y="678731"/>
            <a:ext cx="4932994" cy="4972898"/>
            <a:chOff x="5714857" y="678731"/>
            <a:chExt cx="4932994" cy="4972898"/>
          </a:xfrm>
        </p:grpSpPr>
        <p:sp>
          <p:nvSpPr>
            <p:cNvPr id="28" name="Rectangle à coins arrondis 27"/>
            <p:cNvSpPr/>
            <p:nvPr/>
          </p:nvSpPr>
          <p:spPr>
            <a:xfrm>
              <a:off x="5714857" y="678731"/>
              <a:ext cx="4932994" cy="4972898"/>
            </a:xfrm>
            <a:prstGeom prst="roundRect">
              <a:avLst>
                <a:gd name="adj" fmla="val 1970"/>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21" descr="D:\0_PROJETS\2_MAX\CAVITE SINGLE SPOKE 0.37\FABRICATION\2015_JUILLET\BSC01 (2).JPG"/>
            <p:cNvPicPr preferRelativeResize="0">
              <a:picLocks noChangeAspect="1"/>
            </p:cNvPicPr>
            <p:nvPr/>
          </p:nvPicPr>
          <p:blipFill>
            <a:blip r:embed="rId3" cstate="print"/>
            <a:srcRect/>
            <a:stretch>
              <a:fillRect/>
            </a:stretch>
          </p:blipFill>
          <p:spPr bwMode="auto">
            <a:xfrm>
              <a:off x="9021851" y="1327127"/>
              <a:ext cx="1296788" cy="1732052"/>
            </a:xfrm>
            <a:prstGeom prst="snip2DiagRect">
              <a:avLst>
                <a:gd name="adj1" fmla="val 0"/>
                <a:gd name="adj2" fmla="val 910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WordArt 13"/>
            <p:cNvSpPr>
              <a:spLocks noChangeAspect="1" noChangeArrowheads="1" noChangeShapeType="1" noTextEdit="1"/>
            </p:cNvSpPr>
            <p:nvPr/>
          </p:nvSpPr>
          <p:spPr bwMode="auto">
            <a:xfrm>
              <a:off x="7028210" y="763302"/>
              <a:ext cx="3197074" cy="199675"/>
            </a:xfrm>
            <a:prstGeom prst="rect">
              <a:avLst/>
            </a:prstGeom>
          </p:spPr>
          <p:txBody>
            <a:bodyPr wrap="none" fromWordArt="1">
              <a:prstTxWarp prst="textPlain">
                <a:avLst>
                  <a:gd name="adj" fmla="val 50000"/>
                </a:avLst>
              </a:prstTxWarp>
            </a:bodyPr>
            <a:lstStyle/>
            <a:p>
              <a:r>
                <a:rPr lang="fr-FR" sz="1600" b="1" dirty="0">
                  <a:solidFill>
                    <a:srgbClr val="FF6700"/>
                  </a:solidFill>
                  <a:effectLst>
                    <a:outerShdw blurRad="38100" dist="38100" dir="2700000" algn="tl">
                      <a:srgbClr val="000000">
                        <a:alpha val="43137"/>
                      </a:srgbClr>
                    </a:outerShdw>
                  </a:effectLst>
                  <a:latin typeface="+mn-lt"/>
                </a:rPr>
                <a:t>Contribution To MYRRHA (ADS, Mol)</a:t>
              </a:r>
            </a:p>
          </p:txBody>
        </p:sp>
        <p:sp>
          <p:nvSpPr>
            <p:cNvPr id="22" name="Text Box 17"/>
            <p:cNvSpPr txBox="1">
              <a:spLocks noChangeArrowheads="1"/>
            </p:cNvSpPr>
            <p:nvPr/>
          </p:nvSpPr>
          <p:spPr bwMode="auto">
            <a:xfrm>
              <a:off x="7068293" y="1228798"/>
              <a:ext cx="1855623" cy="1560837"/>
            </a:xfrm>
            <a:prstGeom prst="rect">
              <a:avLst/>
            </a:prstGeom>
            <a:noFill/>
            <a:ln w="9525" algn="ctr">
              <a:noFill/>
              <a:miter lim="800000"/>
              <a:headEnd/>
              <a:tailEnd/>
            </a:ln>
            <a:effectLst/>
          </p:spPr>
          <p:txBody>
            <a:bodyPr wrap="square" lIns="79521" tIns="41351" rIns="79521" bIns="41351">
              <a:spAutoFit/>
            </a:bodyPr>
            <a:lstStyle/>
            <a:p>
              <a:pPr algn="r">
                <a:spcBef>
                  <a:spcPct val="50000"/>
                </a:spcBef>
              </a:pPr>
              <a:r>
                <a:rPr lang="fr-FR" sz="1200" b="1" dirty="0">
                  <a:effectLst>
                    <a:outerShdw blurRad="38100" dist="38100" dir="2700000" algn="tl">
                      <a:srgbClr val="C0C0C0"/>
                    </a:outerShdw>
                  </a:effectLst>
                  <a:latin typeface="Calibri" pitchFamily="34" charset="0"/>
                  <a:cs typeface="Calibri" pitchFamily="34" charset="0"/>
                </a:rPr>
                <a:t>MYRRHA: ADS (Transmutation of </a:t>
              </a:r>
              <a:r>
                <a:rPr lang="fr-FR" sz="1200" b="1" dirty="0" err="1">
                  <a:effectLst>
                    <a:outerShdw blurRad="38100" dist="38100" dir="2700000" algn="tl">
                      <a:srgbClr val="C0C0C0"/>
                    </a:outerShdw>
                  </a:effectLst>
                  <a:latin typeface="Calibri" pitchFamily="34" charset="0"/>
                  <a:cs typeface="Calibri" pitchFamily="34" charset="0"/>
                </a:rPr>
                <a:t>Nuclear</a:t>
              </a:r>
              <a:r>
                <a:rPr lang="fr-FR" sz="1200" b="1" dirty="0">
                  <a:effectLst>
                    <a:outerShdw blurRad="38100" dist="38100" dir="2700000" algn="tl">
                      <a:srgbClr val="C0C0C0"/>
                    </a:outerShdw>
                  </a:effectLst>
                  <a:latin typeface="Calibri" pitchFamily="34" charset="0"/>
                  <a:cs typeface="Calibri" pitchFamily="34" charset="0"/>
                </a:rPr>
                <a:t> </a:t>
              </a:r>
              <a:r>
                <a:rPr lang="fr-FR" sz="1200" b="1" dirty="0" err="1">
                  <a:effectLst>
                    <a:outerShdw blurRad="38100" dist="38100" dir="2700000" algn="tl">
                      <a:srgbClr val="C0C0C0"/>
                    </a:outerShdw>
                  </a:effectLst>
                  <a:latin typeface="Calibri" pitchFamily="34" charset="0"/>
                  <a:cs typeface="Calibri" pitchFamily="34" charset="0"/>
                </a:rPr>
                <a:t>waste</a:t>
              </a:r>
              <a:r>
                <a:rPr lang="fr-FR" sz="1200" b="1" dirty="0">
                  <a:effectLst>
                    <a:outerShdw blurRad="38100" dist="38100" dir="2700000" algn="tl">
                      <a:srgbClr val="C0C0C0"/>
                    </a:outerShdw>
                  </a:effectLst>
                  <a:latin typeface="Calibri" pitchFamily="34" charset="0"/>
                  <a:cs typeface="Calibri" pitchFamily="34" charset="0"/>
                </a:rPr>
                <a:t>) p </a:t>
              </a:r>
              <a:r>
                <a:rPr lang="fr-FR" sz="1200" dirty="0">
                  <a:effectLst>
                    <a:outerShdw blurRad="38100" dist="38100" dir="2700000" algn="tl">
                      <a:srgbClr val="C0C0C0"/>
                    </a:outerShdw>
                  </a:effectLst>
                  <a:latin typeface="Calibri" pitchFamily="34" charset="0"/>
                  <a:cs typeface="Calibri" pitchFamily="34" charset="0"/>
                </a:rPr>
                <a:t>600 MeV,  &gt; 3 MW in </a:t>
              </a:r>
              <a:r>
                <a:rPr lang="fr-FR" sz="1200" dirty="0" err="1">
                  <a:effectLst>
                    <a:outerShdw blurRad="38100" dist="38100" dir="2700000" algn="tl">
                      <a:srgbClr val="C0C0C0"/>
                    </a:outerShdw>
                  </a:effectLst>
                  <a:latin typeface="Calibri" pitchFamily="34" charset="0"/>
                  <a:cs typeface="Calibri" pitchFamily="34" charset="0"/>
                </a:rPr>
                <a:t>beam</a:t>
              </a:r>
              <a:r>
                <a:rPr lang="fr-FR" sz="1200" dirty="0">
                  <a:effectLst>
                    <a:outerShdw blurRad="38100" dist="38100" dir="2700000" algn="tl">
                      <a:srgbClr val="C0C0C0"/>
                    </a:outerShdw>
                  </a:effectLst>
                  <a:latin typeface="Calibri" pitchFamily="34" charset="0"/>
                  <a:cs typeface="Calibri" pitchFamily="34" charset="0"/>
                </a:rPr>
                <a:t>  1000 M€. Intensive R&amp;D phase de R&amp;D. IPNO </a:t>
              </a:r>
              <a:r>
                <a:rPr lang="fr-FR" sz="1200" dirty="0" err="1">
                  <a:effectLst>
                    <a:outerShdw blurRad="38100" dist="38100" dir="2700000" algn="tl">
                      <a:srgbClr val="C0C0C0"/>
                    </a:outerShdw>
                  </a:effectLst>
                  <a:latin typeface="Calibri" pitchFamily="34" charset="0"/>
                  <a:cs typeface="Calibri" pitchFamily="34" charset="0"/>
                </a:rPr>
                <a:t>is</a:t>
              </a:r>
              <a:r>
                <a:rPr lang="fr-FR" sz="1200" dirty="0">
                  <a:effectLst>
                    <a:outerShdw blurRad="38100" dist="38100" dir="2700000" algn="tl">
                      <a:srgbClr val="C0C0C0"/>
                    </a:outerShdw>
                  </a:effectLst>
                  <a:latin typeface="Calibri" pitchFamily="34" charset="0"/>
                  <a:cs typeface="Calibri" pitchFamily="34" charset="0"/>
                </a:rPr>
                <a:t>, </a:t>
              </a:r>
              <a:r>
                <a:rPr lang="fr-FR" sz="1200" dirty="0" err="1">
                  <a:effectLst>
                    <a:outerShdw blurRad="38100" dist="38100" dir="2700000" algn="tl">
                      <a:srgbClr val="C0C0C0"/>
                    </a:outerShdw>
                  </a:effectLst>
                  <a:latin typeface="Calibri" pitchFamily="34" charset="0"/>
                  <a:cs typeface="Calibri" pitchFamily="34" charset="0"/>
                </a:rPr>
                <a:t>since</a:t>
              </a:r>
              <a:r>
                <a:rPr lang="fr-FR" sz="1200" dirty="0">
                  <a:effectLst>
                    <a:outerShdw blurRad="38100" dist="38100" dir="2700000" algn="tl">
                      <a:srgbClr val="C0C0C0"/>
                    </a:outerShdw>
                  </a:effectLst>
                  <a:latin typeface="Calibri" pitchFamily="34" charset="0"/>
                  <a:cs typeface="Calibri" pitchFamily="34" charset="0"/>
                </a:rPr>
                <a:t> 2003 a major </a:t>
              </a:r>
              <a:r>
                <a:rPr lang="fr-FR" sz="1200" dirty="0" err="1">
                  <a:effectLst>
                    <a:outerShdw blurRad="38100" dist="38100" dir="2700000" algn="tl">
                      <a:srgbClr val="C0C0C0"/>
                    </a:outerShdw>
                  </a:effectLst>
                  <a:latin typeface="Calibri" pitchFamily="34" charset="0"/>
                  <a:cs typeface="Calibri" pitchFamily="34" charset="0"/>
                </a:rPr>
                <a:t>contributor</a:t>
              </a:r>
              <a:r>
                <a:rPr lang="fr-FR" sz="1200" dirty="0">
                  <a:effectLst>
                    <a:outerShdw blurRad="38100" dist="38100" dir="2700000" algn="tl">
                      <a:srgbClr val="C0C0C0"/>
                    </a:outerShdw>
                  </a:effectLst>
                  <a:latin typeface="Calibri" pitchFamily="34" charset="0"/>
                  <a:cs typeface="Calibri" pitchFamily="34" charset="0"/>
                </a:rPr>
                <a:t> to </a:t>
              </a:r>
              <a:r>
                <a:rPr lang="fr-FR" sz="1200" dirty="0" err="1">
                  <a:effectLst>
                    <a:outerShdw blurRad="38100" dist="38100" dir="2700000" algn="tl">
                      <a:srgbClr val="C0C0C0"/>
                    </a:outerShdw>
                  </a:effectLst>
                  <a:latin typeface="Calibri" pitchFamily="34" charset="0"/>
                  <a:cs typeface="Calibri" pitchFamily="34" charset="0"/>
                </a:rPr>
                <a:t>this</a:t>
              </a:r>
              <a:r>
                <a:rPr lang="fr-FR" sz="1200" dirty="0">
                  <a:effectLst>
                    <a:outerShdw blurRad="38100" dist="38100" dir="2700000" algn="tl">
                      <a:srgbClr val="C0C0C0"/>
                    </a:outerShdw>
                  </a:effectLst>
                  <a:latin typeface="Calibri" pitchFamily="34" charset="0"/>
                  <a:cs typeface="Calibri" pitchFamily="34" charset="0"/>
                </a:rPr>
                <a:t> </a:t>
              </a:r>
              <a:r>
                <a:rPr lang="fr-FR" sz="1200" dirty="0" err="1">
                  <a:effectLst>
                    <a:outerShdw blurRad="38100" dist="38100" dir="2700000" algn="tl">
                      <a:srgbClr val="C0C0C0"/>
                    </a:outerShdw>
                  </a:effectLst>
                  <a:latin typeface="Calibri" pitchFamily="34" charset="0"/>
                  <a:cs typeface="Calibri" pitchFamily="34" charset="0"/>
                </a:rPr>
                <a:t>project</a:t>
              </a:r>
              <a:endParaRPr lang="fr-FR" sz="1200" dirty="0">
                <a:effectLst>
                  <a:outerShdw blurRad="38100" dist="38100" dir="2700000" algn="tl">
                    <a:srgbClr val="C0C0C0"/>
                  </a:outerShdw>
                </a:effectLst>
                <a:latin typeface="Calibri" pitchFamily="34" charset="0"/>
                <a:cs typeface="Calibri" pitchFamily="34" charset="0"/>
              </a:endParaRPr>
            </a:p>
          </p:txBody>
        </p:sp>
        <p:sp>
          <p:nvSpPr>
            <p:cNvPr id="23" name="Rectangle 22"/>
            <p:cNvSpPr/>
            <p:nvPr/>
          </p:nvSpPr>
          <p:spPr>
            <a:xfrm>
              <a:off x="5774486" y="3462710"/>
              <a:ext cx="2479841" cy="1938992"/>
            </a:xfrm>
            <a:prstGeom prst="rect">
              <a:avLst/>
            </a:prstGeom>
          </p:spPr>
          <p:txBody>
            <a:bodyPr wrap="square">
              <a:spAutoFit/>
            </a:bodyPr>
            <a:lstStyle/>
            <a:p>
              <a:pPr algn="r"/>
              <a:r>
                <a:rPr lang="fr-FR" sz="1200" b="1" dirty="0">
                  <a:effectLst>
                    <a:outerShdw blurRad="38100" dist="38100" dir="2700000" algn="tl">
                      <a:srgbClr val="C0C0C0"/>
                    </a:outerShdw>
                  </a:effectLst>
                  <a:latin typeface="Calibri" pitchFamily="34" charset="0"/>
                  <a:cs typeface="Calibri" pitchFamily="34" charset="0"/>
                </a:rPr>
                <a:t>ESS: European Neutrons Spallation Source </a:t>
              </a:r>
              <a:r>
                <a:rPr lang="fr-FR" sz="1200" dirty="0">
                  <a:effectLst>
                    <a:outerShdw blurRad="38100" dist="38100" dir="2700000" algn="tl">
                      <a:srgbClr val="C0C0C0"/>
                    </a:outerShdw>
                  </a:effectLst>
                  <a:latin typeface="Calibri" pitchFamily="34" charset="0"/>
                  <a:cs typeface="Calibri" pitchFamily="34" charset="0"/>
                </a:rPr>
                <a:t>construction at Lund (</a:t>
              </a:r>
              <a:r>
                <a:rPr lang="fr-FR" sz="1200" dirty="0" err="1">
                  <a:effectLst>
                    <a:outerShdw blurRad="38100" dist="38100" dir="2700000" algn="tl">
                      <a:srgbClr val="C0C0C0"/>
                    </a:outerShdw>
                  </a:effectLst>
                  <a:latin typeface="Calibri" pitchFamily="34" charset="0"/>
                  <a:cs typeface="Calibri" pitchFamily="34" charset="0"/>
                </a:rPr>
                <a:t>Sw</a:t>
              </a:r>
              <a:r>
                <a:rPr lang="fr-FR" sz="1200" dirty="0">
                  <a:effectLst>
                    <a:outerShdw blurRad="38100" dist="38100" dir="2700000" algn="tl">
                      <a:srgbClr val="C0C0C0"/>
                    </a:outerShdw>
                  </a:effectLst>
                  <a:latin typeface="Calibri" pitchFamily="34" charset="0"/>
                  <a:cs typeface="Calibri" pitchFamily="34" charset="0"/>
                </a:rPr>
                <a:t>): 5 MW, </a:t>
              </a:r>
              <a:r>
                <a:rPr lang="fr-FR" sz="1200" b="1" dirty="0">
                  <a:effectLst>
                    <a:outerShdw blurRad="38100" dist="38100" dir="2700000" algn="tl">
                      <a:srgbClr val="C0C0C0"/>
                    </a:outerShdw>
                  </a:effectLst>
                  <a:latin typeface="Calibri" pitchFamily="34" charset="0"/>
                  <a:cs typeface="Calibri" pitchFamily="34" charset="0"/>
                </a:rPr>
                <a:t>linac protons de 2 GeV.  </a:t>
              </a:r>
              <a:r>
                <a:rPr lang="fr-FR" sz="1200" dirty="0">
                  <a:effectLst>
                    <a:outerShdw blurRad="38100" dist="38100" dir="2700000" algn="tl">
                      <a:srgbClr val="C0C0C0"/>
                    </a:outerShdw>
                  </a:effectLst>
                  <a:latin typeface="Calibri" pitchFamily="34" charset="0"/>
                  <a:cs typeface="Calibri" pitchFamily="34" charset="0"/>
                </a:rPr>
                <a:t>IPNO </a:t>
              </a:r>
              <a:r>
                <a:rPr lang="fr-FR" sz="1200" dirty="0" err="1">
                  <a:effectLst>
                    <a:outerShdw blurRad="38100" dist="38100" dir="2700000" algn="tl">
                      <a:srgbClr val="C0C0C0"/>
                    </a:outerShdw>
                  </a:effectLst>
                  <a:latin typeface="Calibri" pitchFamily="34" charset="0"/>
                  <a:cs typeface="Calibri" pitchFamily="34" charset="0"/>
                </a:rPr>
                <a:t>strong</a:t>
              </a:r>
              <a:r>
                <a:rPr lang="fr-FR" sz="1200" dirty="0">
                  <a:effectLst>
                    <a:outerShdw blurRad="38100" dist="38100" dir="2700000" algn="tl">
                      <a:srgbClr val="C0C0C0"/>
                    </a:outerShdw>
                  </a:effectLst>
                  <a:latin typeface="Calibri" pitchFamily="34" charset="0"/>
                  <a:cs typeface="Calibri" pitchFamily="34" charset="0"/>
                </a:rPr>
                <a:t>  contribution to the </a:t>
              </a:r>
              <a:r>
                <a:rPr lang="fr-FR" sz="1200" dirty="0" err="1">
                  <a:effectLst>
                    <a:outerShdw blurRad="38100" dist="38100" dir="2700000" algn="tl">
                      <a:srgbClr val="C0C0C0"/>
                    </a:outerShdw>
                  </a:effectLst>
                  <a:latin typeface="Calibri" pitchFamily="34" charset="0"/>
                  <a:cs typeface="Calibri" pitchFamily="34" charset="0"/>
                </a:rPr>
                <a:t>designc</a:t>
              </a:r>
              <a:r>
                <a:rPr lang="fr-FR" sz="1200" dirty="0">
                  <a:effectLst>
                    <a:outerShdw blurRad="38100" dist="38100" dir="2700000" algn="tl">
                      <a:srgbClr val="C0C0C0"/>
                    </a:outerShdw>
                  </a:effectLst>
                  <a:latin typeface="Calibri" pitchFamily="34" charset="0"/>
                  <a:cs typeface="Calibri" pitchFamily="34" charset="0"/>
                </a:rPr>
                <a:t> &amp; construction of the 13 </a:t>
              </a:r>
              <a:r>
                <a:rPr lang="fr-FR" sz="1200" dirty="0" err="1">
                  <a:effectLst>
                    <a:outerShdw blurRad="38100" dist="38100" dir="2700000" algn="tl">
                      <a:srgbClr val="C0C0C0"/>
                    </a:outerShdw>
                  </a:effectLst>
                  <a:latin typeface="Calibri" pitchFamily="34" charset="0"/>
                  <a:cs typeface="Calibri" pitchFamily="34" charset="0"/>
                </a:rPr>
                <a:t>cryomodules</a:t>
              </a:r>
              <a:r>
                <a:rPr lang="fr-FR" sz="1200" dirty="0">
                  <a:effectLst>
                    <a:outerShdw blurRad="38100" dist="38100" dir="2700000" algn="tl">
                      <a:srgbClr val="C0C0C0"/>
                    </a:outerShdw>
                  </a:effectLst>
                  <a:latin typeface="Calibri" pitchFamily="34" charset="0"/>
                  <a:cs typeface="Calibri" pitchFamily="34" charset="0"/>
                </a:rPr>
                <a:t> </a:t>
              </a:r>
              <a:r>
                <a:rPr lang="fr-FR" sz="1200" dirty="0" err="1">
                  <a:effectLst>
                    <a:outerShdw blurRad="38100" dist="38100" dir="2700000" algn="tl">
                      <a:srgbClr val="C0C0C0"/>
                    </a:outerShdw>
                  </a:effectLst>
                  <a:latin typeface="Calibri" pitchFamily="34" charset="0"/>
                  <a:cs typeface="Calibri" pitchFamily="34" charset="0"/>
                </a:rPr>
                <a:t>spoke</a:t>
              </a:r>
              <a:r>
                <a:rPr lang="fr-FR" sz="1200" dirty="0">
                  <a:effectLst>
                    <a:outerShdw blurRad="38100" dist="38100" dir="2700000" algn="tl">
                      <a:srgbClr val="C0C0C0"/>
                    </a:outerShdw>
                  </a:effectLst>
                  <a:latin typeface="Calibri" pitchFamily="34" charset="0"/>
                  <a:cs typeface="Calibri" pitchFamily="34" charset="0"/>
                </a:rPr>
                <a:t> (major challenge) and of </a:t>
              </a:r>
              <a:r>
                <a:rPr lang="fr-FR" sz="1200" dirty="0" err="1">
                  <a:effectLst>
                    <a:outerShdw blurRad="38100" dist="38100" dir="2700000" algn="tl">
                      <a:srgbClr val="C0C0C0"/>
                    </a:outerShdw>
                  </a:effectLst>
                  <a:latin typeface="Calibri" pitchFamily="34" charset="0"/>
                  <a:cs typeface="Calibri" pitchFamily="34" charset="0"/>
                </a:rPr>
                <a:t>Cryogenic</a:t>
              </a:r>
              <a:r>
                <a:rPr lang="fr-FR" sz="1200" dirty="0">
                  <a:effectLst>
                    <a:outerShdw blurRad="38100" dist="38100" dir="2700000" algn="tl">
                      <a:srgbClr val="C0C0C0"/>
                    </a:outerShdw>
                  </a:effectLst>
                  <a:latin typeface="Calibri" pitchFamily="34" charset="0"/>
                  <a:cs typeface="Calibri" pitchFamily="34" charset="0"/>
                </a:rPr>
                <a:t> </a:t>
              </a:r>
              <a:r>
                <a:rPr lang="fr-FR" sz="1200" dirty="0" err="1">
                  <a:effectLst>
                    <a:outerShdw blurRad="38100" dist="38100" dir="2700000" algn="tl">
                      <a:srgbClr val="C0C0C0"/>
                    </a:outerShdw>
                  </a:effectLst>
                  <a:latin typeface="Calibri" pitchFamily="34" charset="0"/>
                  <a:cs typeface="Calibri" pitchFamily="34" charset="0"/>
                </a:rPr>
                <a:t>dsitribution</a:t>
              </a:r>
              <a:r>
                <a:rPr lang="fr-FR" sz="1200" dirty="0">
                  <a:effectLst>
                    <a:outerShdw blurRad="38100" dist="38100" dir="2700000" algn="tl">
                      <a:srgbClr val="C0C0C0"/>
                    </a:outerShdw>
                  </a:effectLst>
                  <a:latin typeface="Calibri" pitchFamily="34" charset="0"/>
                  <a:cs typeface="Calibri" pitchFamily="34" charset="0"/>
                </a:rPr>
                <a:t>, Vacuum </a:t>
              </a:r>
              <a:r>
                <a:rPr lang="fr-FR" sz="1200" dirty="0" err="1">
                  <a:effectLst>
                    <a:outerShdw blurRad="38100" dist="38100" dir="2700000" algn="tl">
                      <a:srgbClr val="C0C0C0"/>
                    </a:outerShdw>
                  </a:effectLst>
                  <a:latin typeface="Calibri" pitchFamily="34" charset="0"/>
                  <a:cs typeface="Calibri" pitchFamily="34" charset="0"/>
                </a:rPr>
                <a:t>vessels</a:t>
              </a:r>
              <a:r>
                <a:rPr lang="fr-FR" sz="1200" dirty="0">
                  <a:effectLst>
                    <a:outerShdw blurRad="38100" dist="38100" dir="2700000" algn="tl">
                      <a:srgbClr val="C0C0C0"/>
                    </a:outerShdw>
                  </a:effectLst>
                  <a:latin typeface="Calibri" pitchFamily="34" charset="0"/>
                  <a:cs typeface="Calibri" pitchFamily="34" charset="0"/>
                </a:rPr>
                <a:t> + C&amp;C </a:t>
              </a:r>
              <a:r>
                <a:rPr lang="fr-FR" sz="1200" dirty="0" err="1">
                  <a:effectLst>
                    <a:outerShdw blurRad="38100" dist="38100" dir="2700000" algn="tl">
                      <a:srgbClr val="C0C0C0"/>
                    </a:outerShdw>
                  </a:effectLst>
                  <a:latin typeface="Calibri" pitchFamily="34" charset="0"/>
                  <a:cs typeface="Calibri" pitchFamily="34" charset="0"/>
                </a:rPr>
                <a:t>cryo</a:t>
              </a:r>
              <a:r>
                <a:rPr lang="fr-FR" sz="1200" dirty="0">
                  <a:effectLst>
                    <a:outerShdw blurRad="38100" dist="38100" dir="2700000" algn="tl">
                      <a:srgbClr val="C0C0C0"/>
                    </a:outerShdw>
                  </a:effectLst>
                  <a:latin typeface="Calibri" pitchFamily="34" charset="0"/>
                  <a:cs typeface="Calibri" pitchFamily="34" charset="0"/>
                </a:rPr>
                <a:t> for the </a:t>
              </a:r>
              <a:r>
                <a:rPr lang="fr-FR" sz="1200" dirty="0" err="1">
                  <a:effectLst>
                    <a:outerShdw blurRad="38100" dist="38100" dir="2700000" algn="tl">
                      <a:srgbClr val="C0C0C0"/>
                    </a:outerShdw>
                  </a:effectLst>
                  <a:latin typeface="Calibri" pitchFamily="34" charset="0"/>
                  <a:cs typeface="Calibri" pitchFamily="34" charset="0"/>
                </a:rPr>
                <a:t>whole</a:t>
              </a:r>
              <a:r>
                <a:rPr lang="fr-FR" sz="1200" dirty="0">
                  <a:effectLst>
                    <a:outerShdw blurRad="38100" dist="38100" dir="2700000" algn="tl">
                      <a:srgbClr val="C0C0C0"/>
                    </a:outerShdw>
                  </a:effectLst>
                  <a:latin typeface="Calibri" pitchFamily="34" charset="0"/>
                  <a:cs typeface="Calibri" pitchFamily="34" charset="0"/>
                </a:rPr>
                <a:t> linac supra ! Major </a:t>
              </a:r>
              <a:r>
                <a:rPr lang="fr-FR" sz="1200" dirty="0" err="1">
                  <a:effectLst>
                    <a:outerShdw blurRad="38100" dist="38100" dir="2700000" algn="tl">
                      <a:srgbClr val="C0C0C0"/>
                    </a:outerShdw>
                  </a:effectLst>
                  <a:latin typeface="Calibri" pitchFamily="34" charset="0"/>
                  <a:cs typeface="Calibri" pitchFamily="34" charset="0"/>
                </a:rPr>
                <a:t>miletone</a:t>
              </a:r>
              <a:r>
                <a:rPr lang="fr-FR" sz="1200" dirty="0">
                  <a:effectLst>
                    <a:outerShdw blurRad="38100" dist="38100" dir="2700000" algn="tl">
                      <a:srgbClr val="C0C0C0"/>
                    </a:outerShdw>
                  </a:effectLst>
                  <a:latin typeface="Calibri" pitchFamily="34" charset="0"/>
                  <a:cs typeface="Calibri" pitchFamily="34" charset="0"/>
                </a:rPr>
                <a:t>: 1st protons en 2019</a:t>
              </a:r>
              <a:endParaRPr lang="fr-FR" sz="1200" dirty="0"/>
            </a:p>
          </p:txBody>
        </p:sp>
        <p:sp>
          <p:nvSpPr>
            <p:cNvPr id="24" name="WordArt 13"/>
            <p:cNvSpPr>
              <a:spLocks noChangeAspect="1" noChangeArrowheads="1" noChangeShapeType="1" noTextEdit="1"/>
            </p:cNvSpPr>
            <p:nvPr/>
          </p:nvSpPr>
          <p:spPr bwMode="auto">
            <a:xfrm>
              <a:off x="6449054" y="3173612"/>
              <a:ext cx="3094100" cy="193197"/>
            </a:xfrm>
            <a:prstGeom prst="rect">
              <a:avLst/>
            </a:prstGeom>
          </p:spPr>
          <p:txBody>
            <a:bodyPr wrap="none" fromWordArt="1">
              <a:prstTxWarp prst="textPlain">
                <a:avLst>
                  <a:gd name="adj" fmla="val 50000"/>
                </a:avLst>
              </a:prstTxWarp>
            </a:bodyPr>
            <a:lstStyle/>
            <a:p>
              <a:r>
                <a:rPr lang="fr-FR" sz="1600" b="1" dirty="0">
                  <a:solidFill>
                    <a:srgbClr val="FF6700"/>
                  </a:solidFill>
                  <a:effectLst>
                    <a:outerShdw blurRad="38100" dist="38100" dir="2700000" algn="tl">
                      <a:srgbClr val="000000">
                        <a:alpha val="43137"/>
                      </a:srgbClr>
                    </a:outerShdw>
                  </a:effectLst>
                  <a:latin typeface="+mn-lt"/>
                </a:rPr>
                <a:t>Contribution To ESS (Lund, Suède)</a:t>
              </a:r>
            </a:p>
          </p:txBody>
        </p:sp>
        <p:sp>
          <p:nvSpPr>
            <p:cNvPr id="25" name="ZoneTexte 24"/>
            <p:cNvSpPr txBox="1"/>
            <p:nvPr/>
          </p:nvSpPr>
          <p:spPr>
            <a:xfrm>
              <a:off x="9114503" y="1097993"/>
              <a:ext cx="1071127" cy="261610"/>
            </a:xfrm>
            <a:prstGeom prst="rect">
              <a:avLst/>
            </a:prstGeom>
            <a:solidFill>
              <a:srgbClr val="FF6700"/>
            </a:solidFill>
          </p:spPr>
          <p:txBody>
            <a:bodyPr wrap="none" rtlCol="0">
              <a:spAutoFit/>
            </a:bodyPr>
            <a:lstStyle/>
            <a:p>
              <a:r>
                <a:rPr lang="fr-FR" sz="1100" b="1" dirty="0" smtClean="0">
                  <a:solidFill>
                    <a:schemeClr val="bg1"/>
                  </a:solidFill>
                </a:rPr>
                <a:t>Cavite </a:t>
              </a:r>
              <a:r>
                <a:rPr lang="fr-FR" sz="1100" b="1" dirty="0" err="1" smtClean="0">
                  <a:solidFill>
                    <a:schemeClr val="bg1"/>
                  </a:solidFill>
                </a:rPr>
                <a:t>Spoke</a:t>
              </a:r>
              <a:endParaRPr lang="fr-FR" sz="1100" b="1" dirty="0">
                <a:solidFill>
                  <a:schemeClr val="bg1"/>
                </a:solidFill>
              </a:endParaRPr>
            </a:p>
          </p:txBody>
        </p:sp>
        <p:pic>
          <p:nvPicPr>
            <p:cNvPr id="26" name="Picture 2" descr="D:\ESS\Photo-montage-103\Cryostating\P102029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8982" y="3655638"/>
              <a:ext cx="2042105" cy="1528627"/>
            </a:xfrm>
            <a:prstGeom prst="snip2DiagRect">
              <a:avLst>
                <a:gd name="adj1" fmla="val 0"/>
                <a:gd name="adj2" fmla="val 910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pSp>
      <p:sp>
        <p:nvSpPr>
          <p:cNvPr id="3" name="Espace réservé de la date 2"/>
          <p:cNvSpPr>
            <a:spLocks noGrp="1"/>
          </p:cNvSpPr>
          <p:nvPr>
            <p:ph type="dt" sz="half" idx="10"/>
          </p:nvPr>
        </p:nvSpPr>
        <p:spPr/>
        <p:txBody>
          <a:bodyPr/>
          <a:lstStyle/>
          <a:p>
            <a:r>
              <a:rPr lang="fr-FR" smtClean="0"/>
              <a:t>28/09/2021</a:t>
            </a:r>
            <a:endParaRPr lang="fr-FR" dirty="0"/>
          </a:p>
        </p:txBody>
      </p:sp>
      <p:sp>
        <p:nvSpPr>
          <p:cNvPr id="4" name="Espace réservé du pied de page 3"/>
          <p:cNvSpPr>
            <a:spLocks noGrp="1"/>
          </p:cNvSpPr>
          <p:nvPr>
            <p:ph type="ftr" sz="quarter" idx="11"/>
          </p:nvPr>
        </p:nvSpPr>
        <p:spPr/>
        <p:txBody>
          <a:bodyPr/>
          <a:lstStyle/>
          <a:p>
            <a:r>
              <a:rPr lang="fr-FR" smtClean="0"/>
              <a:t>50 ans de l'IN2P3 à IJCLab - Sydney Gales</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38</a:t>
            </a:fld>
            <a:endParaRPr lang="fr-FR" dirty="0"/>
          </a:p>
        </p:txBody>
      </p:sp>
      <p:sp>
        <p:nvSpPr>
          <p:cNvPr id="11" name="Titre 1"/>
          <p:cNvSpPr>
            <a:spLocks noGrp="1"/>
          </p:cNvSpPr>
          <p:nvPr>
            <p:ph type="title"/>
          </p:nvPr>
        </p:nvSpPr>
        <p:spPr>
          <a:xfrm>
            <a:off x="1497956" y="172436"/>
            <a:ext cx="7776864" cy="432048"/>
          </a:xfrm>
        </p:spPr>
        <p:txBody>
          <a:bodyPr>
            <a:noAutofit/>
          </a:bodyPr>
          <a:lstStyle/>
          <a:p>
            <a:r>
              <a:rPr lang="fr-FR" sz="2400" dirty="0" smtClean="0">
                <a:solidFill>
                  <a:srgbClr val="E05314"/>
                </a:solidFill>
                <a:effectLst>
                  <a:outerShdw blurRad="38100" dist="38100" dir="2700000" algn="tl">
                    <a:srgbClr val="000000">
                      <a:alpha val="43137"/>
                    </a:srgbClr>
                  </a:outerShdw>
                </a:effectLst>
                <a:latin typeface="+mn-lt"/>
              </a:rPr>
              <a:t>50 ans IN2P3 à IJClab – R&amp;D et construction Accélérateurs </a:t>
            </a:r>
            <a:endParaRPr lang="fr-FR" sz="2400" dirty="0">
              <a:solidFill>
                <a:srgbClr val="E05314"/>
              </a:solidFill>
              <a:effectLst>
                <a:outerShdw blurRad="38100" dist="38100" dir="2700000" algn="tl">
                  <a:srgbClr val="000000">
                    <a:alpha val="43137"/>
                  </a:srgbClr>
                </a:outerShdw>
              </a:effectLst>
              <a:latin typeface="+mn-lt"/>
            </a:endParaRPr>
          </a:p>
        </p:txBody>
      </p:sp>
      <p:grpSp>
        <p:nvGrpSpPr>
          <p:cNvPr id="8" name="Groupe 7"/>
          <p:cNvGrpSpPr/>
          <p:nvPr/>
        </p:nvGrpSpPr>
        <p:grpSpPr>
          <a:xfrm>
            <a:off x="57796" y="661756"/>
            <a:ext cx="6914701" cy="5162099"/>
            <a:chOff x="57796" y="661756"/>
            <a:chExt cx="6914701" cy="5162099"/>
          </a:xfrm>
        </p:grpSpPr>
        <p:grpSp>
          <p:nvGrpSpPr>
            <p:cNvPr id="2" name="Groupe 1"/>
            <p:cNvGrpSpPr/>
            <p:nvPr/>
          </p:nvGrpSpPr>
          <p:grpSpPr>
            <a:xfrm>
              <a:off x="57796" y="661756"/>
              <a:ext cx="6914701" cy="4990876"/>
              <a:chOff x="57796" y="661756"/>
              <a:chExt cx="6914701" cy="4990876"/>
            </a:xfrm>
          </p:grpSpPr>
          <p:sp>
            <p:nvSpPr>
              <p:cNvPr id="27" name="Rectangle à coins arrondis 26"/>
              <p:cNvSpPr/>
              <p:nvPr/>
            </p:nvSpPr>
            <p:spPr>
              <a:xfrm>
                <a:off x="57796" y="679734"/>
                <a:ext cx="4932994" cy="4972898"/>
              </a:xfrm>
              <a:prstGeom prst="roundRect">
                <a:avLst>
                  <a:gd name="adj" fmla="val 1970"/>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 Box 17"/>
              <p:cNvSpPr txBox="1">
                <a:spLocks noChangeArrowheads="1"/>
              </p:cNvSpPr>
              <p:nvPr/>
            </p:nvSpPr>
            <p:spPr bwMode="auto">
              <a:xfrm>
                <a:off x="4457218" y="867998"/>
                <a:ext cx="2515279" cy="1829039"/>
              </a:xfrm>
              <a:prstGeom prst="wedgeRoundRectCallout">
                <a:avLst>
                  <a:gd name="adj1" fmla="val -45601"/>
                  <a:gd name="adj2" fmla="val 82964"/>
                  <a:gd name="adj3" fmla="val 16667"/>
                </a:avLst>
              </a:prstGeom>
              <a:solidFill>
                <a:schemeClr val="accent1">
                  <a:lumMod val="40000"/>
                  <a:lumOff val="60000"/>
                </a:schemeClr>
              </a:solidFill>
              <a:ln w="9525" algn="ctr">
                <a:noFill/>
                <a:miter lim="800000"/>
                <a:headEnd/>
                <a:tailEnd/>
              </a:ln>
              <a:effectLst/>
            </p:spPr>
            <p:txBody>
              <a:bodyPr wrap="square" lIns="79521" tIns="41351" rIns="79521" bIns="41351">
                <a:spAutoFit/>
              </a:bodyPr>
              <a:lstStyle/>
              <a:p>
                <a:pPr>
                  <a:spcBef>
                    <a:spcPct val="50000"/>
                  </a:spcBef>
                </a:pPr>
                <a:r>
                  <a:rPr lang="fr-FR" sz="1600" b="1" dirty="0" smtClean="0">
                    <a:solidFill>
                      <a:srgbClr val="00294B"/>
                    </a:solidFill>
                    <a:latin typeface="Calibri" pitchFamily="34" charset="0"/>
                    <a:cs typeface="Calibri" pitchFamily="34" charset="0"/>
                  </a:rPr>
                  <a:t>IPNO Accelerator </a:t>
                </a:r>
                <a:r>
                  <a:rPr lang="fr-FR" sz="1600" b="1" dirty="0">
                    <a:solidFill>
                      <a:srgbClr val="00294B"/>
                    </a:solidFill>
                    <a:latin typeface="Calibri" pitchFamily="34" charset="0"/>
                    <a:cs typeface="Calibri" pitchFamily="34" charset="0"/>
                  </a:rPr>
                  <a:t>Divis</a:t>
                </a:r>
                <a:r>
                  <a:rPr lang="fr-FR" sz="1600" b="1" dirty="0">
                    <a:solidFill>
                      <a:srgbClr val="00294B"/>
                    </a:solidFill>
                    <a:effectLst>
                      <a:outerShdw blurRad="38100" dist="38100" dir="2700000" algn="tl">
                        <a:srgbClr val="C0C0C0"/>
                      </a:outerShdw>
                    </a:effectLst>
                    <a:latin typeface="Calibri" pitchFamily="34" charset="0"/>
                    <a:cs typeface="Calibri" pitchFamily="34" charset="0"/>
                  </a:rPr>
                  <a:t>ion </a:t>
                </a:r>
                <a:r>
                  <a:rPr lang="fr-FR" sz="1400" dirty="0" err="1">
                    <a:solidFill>
                      <a:srgbClr val="00294B"/>
                    </a:solidFill>
                    <a:effectLst>
                      <a:outerShdw blurRad="38100" dist="38100" dir="2700000" algn="tl">
                        <a:srgbClr val="C0C0C0"/>
                      </a:outerShdw>
                    </a:effectLst>
                    <a:latin typeface="Calibri" pitchFamily="34" charset="0"/>
                    <a:cs typeface="Calibri" pitchFamily="34" charset="0"/>
                  </a:rPr>
                  <a:t>starts</a:t>
                </a:r>
                <a:r>
                  <a:rPr lang="fr-FR" sz="1400" dirty="0">
                    <a:solidFill>
                      <a:srgbClr val="00294B"/>
                    </a:solidFill>
                    <a:effectLst>
                      <a:outerShdw blurRad="38100" dist="38100" dir="2700000" algn="tl">
                        <a:srgbClr val="C0C0C0"/>
                      </a:outerShdw>
                    </a:effectLst>
                    <a:latin typeface="Calibri" pitchFamily="34" charset="0"/>
                    <a:cs typeface="Calibri" pitchFamily="34" charset="0"/>
                  </a:rPr>
                  <a:t> </a:t>
                </a:r>
                <a:r>
                  <a:rPr lang="fr-FR" sz="1400" err="1">
                    <a:solidFill>
                      <a:srgbClr val="00294B"/>
                    </a:solidFill>
                    <a:effectLst>
                      <a:outerShdw blurRad="38100" dist="38100" dir="2700000" algn="tl">
                        <a:srgbClr val="C0C0C0"/>
                      </a:outerShdw>
                    </a:effectLst>
                    <a:latin typeface="Calibri" pitchFamily="34" charset="0"/>
                    <a:cs typeface="Calibri" pitchFamily="34" charset="0"/>
                  </a:rPr>
                  <a:t>its</a:t>
                </a:r>
                <a:r>
                  <a:rPr lang="fr-FR" sz="1400">
                    <a:solidFill>
                      <a:srgbClr val="00294B"/>
                    </a:solidFill>
                    <a:effectLst>
                      <a:outerShdw blurRad="38100" dist="38100" dir="2700000" algn="tl">
                        <a:srgbClr val="C0C0C0"/>
                      </a:outerShdw>
                    </a:effectLst>
                    <a:latin typeface="Calibri" pitchFamily="34" charset="0"/>
                    <a:cs typeface="Calibri" pitchFamily="34" charset="0"/>
                  </a:rPr>
                  <a:t> </a:t>
                </a:r>
                <a:r>
                  <a:rPr lang="fr-FR" sz="1400" smtClean="0">
                    <a:solidFill>
                      <a:srgbClr val="00294B"/>
                    </a:solidFill>
                    <a:effectLst>
                      <a:outerShdw blurRad="38100" dist="38100" dir="2700000" algn="tl">
                        <a:srgbClr val="C0C0C0"/>
                      </a:outerShdw>
                    </a:effectLst>
                    <a:latin typeface="Calibri" pitchFamily="34" charset="0"/>
                    <a:cs typeface="Calibri" pitchFamily="34" charset="0"/>
                  </a:rPr>
                  <a:t/>
                </a:r>
                <a:br>
                  <a:rPr lang="fr-FR" sz="1400" smtClean="0">
                    <a:solidFill>
                      <a:srgbClr val="00294B"/>
                    </a:solidFill>
                    <a:effectLst>
                      <a:outerShdw blurRad="38100" dist="38100" dir="2700000" algn="tl">
                        <a:srgbClr val="C0C0C0"/>
                      </a:outerShdw>
                    </a:effectLst>
                    <a:latin typeface="Calibri" pitchFamily="34" charset="0"/>
                    <a:cs typeface="Calibri" pitchFamily="34" charset="0"/>
                  </a:rPr>
                </a:br>
                <a:r>
                  <a:rPr lang="fr-FR" sz="1400" b="1" smtClean="0">
                    <a:solidFill>
                      <a:srgbClr val="00294B"/>
                    </a:solidFill>
                    <a:latin typeface="Calibri" pitchFamily="34" charset="0"/>
                    <a:cs typeface="Calibri" pitchFamily="34" charset="0"/>
                  </a:rPr>
                  <a:t>SC-RF </a:t>
                </a:r>
                <a:r>
                  <a:rPr lang="fr-FR" sz="1400" b="1" dirty="0">
                    <a:solidFill>
                      <a:srgbClr val="00294B"/>
                    </a:solidFill>
                    <a:latin typeface="Calibri" pitchFamily="34" charset="0"/>
                    <a:cs typeface="Calibri" pitchFamily="34" charset="0"/>
                  </a:rPr>
                  <a:t>R&amp;D </a:t>
                </a:r>
                <a:r>
                  <a:rPr lang="fr-FR" sz="1400" b="1" err="1">
                    <a:solidFill>
                      <a:srgbClr val="00294B"/>
                    </a:solidFill>
                    <a:latin typeface="Calibri" pitchFamily="34" charset="0"/>
                    <a:cs typeface="Calibri" pitchFamily="34" charset="0"/>
                  </a:rPr>
                  <a:t>activity</a:t>
                </a:r>
                <a:r>
                  <a:rPr lang="fr-FR" sz="1400" b="1">
                    <a:solidFill>
                      <a:srgbClr val="00294B"/>
                    </a:solidFill>
                    <a:latin typeface="Calibri" pitchFamily="34" charset="0"/>
                    <a:cs typeface="Calibri" pitchFamily="34" charset="0"/>
                  </a:rPr>
                  <a:t> </a:t>
                </a:r>
                <a:r>
                  <a:rPr lang="fr-FR" sz="1400" b="1" smtClean="0">
                    <a:solidFill>
                      <a:srgbClr val="00294B"/>
                    </a:solidFill>
                    <a:latin typeface="Calibri" pitchFamily="34" charset="0"/>
                    <a:cs typeface="Calibri" pitchFamily="34" charset="0"/>
                  </a:rPr>
                  <a:t/>
                </a:r>
                <a:br>
                  <a:rPr lang="fr-FR" sz="1400" b="1" smtClean="0">
                    <a:solidFill>
                      <a:srgbClr val="00294B"/>
                    </a:solidFill>
                    <a:latin typeface="Calibri" pitchFamily="34" charset="0"/>
                    <a:cs typeface="Calibri" pitchFamily="34" charset="0"/>
                  </a:rPr>
                </a:br>
                <a:r>
                  <a:rPr lang="fr-FR" sz="1400" smtClean="0">
                    <a:solidFill>
                      <a:srgbClr val="00294B"/>
                    </a:solidFill>
                    <a:effectLst>
                      <a:outerShdw blurRad="38100" dist="38100" dir="2700000" algn="tl">
                        <a:srgbClr val="C0C0C0"/>
                      </a:outerShdw>
                    </a:effectLst>
                    <a:latin typeface="Calibri" pitchFamily="34" charset="0"/>
                    <a:cs typeface="Calibri" pitchFamily="34" charset="0"/>
                  </a:rPr>
                  <a:t>with </a:t>
                </a:r>
                <a:br>
                  <a:rPr lang="fr-FR" sz="1400" smtClean="0">
                    <a:solidFill>
                      <a:srgbClr val="00294B"/>
                    </a:solidFill>
                    <a:effectLst>
                      <a:outerShdw blurRad="38100" dist="38100" dir="2700000" algn="tl">
                        <a:srgbClr val="C0C0C0"/>
                      </a:outerShdw>
                    </a:effectLst>
                    <a:latin typeface="Calibri" pitchFamily="34" charset="0"/>
                    <a:cs typeface="Calibri" pitchFamily="34" charset="0"/>
                  </a:rPr>
                </a:br>
                <a:r>
                  <a:rPr lang="fr-FR" sz="1400" b="1" smtClean="0">
                    <a:solidFill>
                      <a:srgbClr val="00294B"/>
                    </a:solidFill>
                    <a:latin typeface="Calibri" pitchFamily="34" charset="0"/>
                    <a:cs typeface="Calibri" pitchFamily="34" charset="0"/>
                  </a:rPr>
                  <a:t>TTF collaboration </a:t>
                </a:r>
                <a:r>
                  <a:rPr lang="fr-FR" sz="1400" b="1" dirty="0">
                    <a:solidFill>
                      <a:srgbClr val="00294B"/>
                    </a:solidFill>
                    <a:latin typeface="Calibri" pitchFamily="34" charset="0"/>
                    <a:cs typeface="Calibri" pitchFamily="34" charset="0"/>
                  </a:rPr>
                  <a:t>at </a:t>
                </a:r>
                <a:r>
                  <a:rPr lang="fr-FR" sz="1400" b="1">
                    <a:solidFill>
                      <a:srgbClr val="00294B"/>
                    </a:solidFill>
                    <a:latin typeface="Calibri" pitchFamily="34" charset="0"/>
                    <a:cs typeface="Calibri" pitchFamily="34" charset="0"/>
                  </a:rPr>
                  <a:t>DESY </a:t>
                </a:r>
                <a:r>
                  <a:rPr lang="fr-FR" sz="1400" smtClean="0">
                    <a:solidFill>
                      <a:srgbClr val="00294B"/>
                    </a:solidFill>
                    <a:effectLst>
                      <a:outerShdw blurRad="38100" dist="38100" dir="2700000" algn="tl">
                        <a:srgbClr val="C0C0C0"/>
                      </a:outerShdw>
                    </a:effectLst>
                    <a:latin typeface="Calibri" pitchFamily="34" charset="0"/>
                    <a:cs typeface="Calibri" pitchFamily="34" charset="0"/>
                  </a:rPr>
                  <a:t/>
                </a:r>
                <a:br>
                  <a:rPr lang="fr-FR" sz="1400" smtClean="0">
                    <a:solidFill>
                      <a:srgbClr val="00294B"/>
                    </a:solidFill>
                    <a:effectLst>
                      <a:outerShdw blurRad="38100" dist="38100" dir="2700000" algn="tl">
                        <a:srgbClr val="C0C0C0"/>
                      </a:outerShdw>
                    </a:effectLst>
                    <a:latin typeface="Calibri" pitchFamily="34" charset="0"/>
                    <a:cs typeface="Calibri" pitchFamily="34" charset="0"/>
                  </a:rPr>
                </a:br>
                <a:r>
                  <a:rPr lang="fr-FR" sz="1400" smtClean="0">
                    <a:solidFill>
                      <a:srgbClr val="00294B"/>
                    </a:solidFill>
                    <a:effectLst>
                      <a:outerShdw blurRad="38100" dist="38100" dir="2700000" algn="tl">
                        <a:srgbClr val="C0C0C0"/>
                      </a:outerShdw>
                    </a:effectLst>
                    <a:latin typeface="Calibri" pitchFamily="34" charset="0"/>
                    <a:cs typeface="Calibri" pitchFamily="34" charset="0"/>
                  </a:rPr>
                  <a:t>in </a:t>
                </a:r>
                <a:r>
                  <a:rPr lang="fr-FR" sz="1400" dirty="0" err="1">
                    <a:solidFill>
                      <a:srgbClr val="00294B"/>
                    </a:solidFill>
                    <a:effectLst>
                      <a:outerShdw blurRad="38100" dist="38100" dir="2700000" algn="tl">
                        <a:srgbClr val="C0C0C0"/>
                      </a:outerShdw>
                    </a:effectLst>
                    <a:latin typeface="Calibri" pitchFamily="34" charset="0"/>
                    <a:cs typeface="Calibri" pitchFamily="34" charset="0"/>
                  </a:rPr>
                  <a:t>view</a:t>
                </a:r>
                <a:r>
                  <a:rPr lang="fr-FR" sz="1400" dirty="0">
                    <a:solidFill>
                      <a:srgbClr val="00294B"/>
                    </a:solidFill>
                    <a:effectLst>
                      <a:outerShdw blurRad="38100" dist="38100" dir="2700000" algn="tl">
                        <a:srgbClr val="C0C0C0"/>
                      </a:outerShdw>
                    </a:effectLst>
                    <a:latin typeface="Calibri" pitchFamily="34" charset="0"/>
                    <a:cs typeface="Calibri" pitchFamily="34" charset="0"/>
                  </a:rPr>
                  <a:t> of </a:t>
                </a:r>
                <a:r>
                  <a:rPr lang="fr-FR" sz="1400" b="1">
                    <a:solidFill>
                      <a:srgbClr val="00294B"/>
                    </a:solidFill>
                    <a:latin typeface="Calibri" pitchFamily="34" charset="0"/>
                    <a:cs typeface="Calibri" pitchFamily="34" charset="0"/>
                  </a:rPr>
                  <a:t>SC </a:t>
                </a:r>
                <a:r>
                  <a:rPr lang="fr-FR" sz="1400" b="1" smtClean="0">
                    <a:solidFill>
                      <a:srgbClr val="00294B"/>
                    </a:solidFill>
                    <a:latin typeface="Calibri" pitchFamily="34" charset="0"/>
                    <a:cs typeface="Calibri" pitchFamily="34" charset="0"/>
                  </a:rPr>
                  <a:t>LINAC @ </a:t>
                </a:r>
                <a:br>
                  <a:rPr lang="fr-FR" sz="1400" b="1" smtClean="0">
                    <a:solidFill>
                      <a:srgbClr val="00294B"/>
                    </a:solidFill>
                    <a:latin typeface="Calibri" pitchFamily="34" charset="0"/>
                    <a:cs typeface="Calibri" pitchFamily="34" charset="0"/>
                  </a:rPr>
                </a:br>
                <a:r>
                  <a:rPr lang="fr-FR" sz="1400" b="1" smtClean="0">
                    <a:solidFill>
                      <a:srgbClr val="00294B"/>
                    </a:solidFill>
                    <a:latin typeface="Calibri" pitchFamily="34" charset="0"/>
                    <a:cs typeface="Calibri" pitchFamily="34" charset="0"/>
                  </a:rPr>
                  <a:t>1,3 Ghz </a:t>
                </a:r>
                <a:r>
                  <a:rPr lang="fr-FR" sz="1400" b="1" dirty="0">
                    <a:solidFill>
                      <a:srgbClr val="00294B"/>
                    </a:solidFill>
                    <a:latin typeface="Calibri" pitchFamily="34" charset="0"/>
                    <a:cs typeface="Calibri" pitchFamily="34" charset="0"/>
                  </a:rPr>
                  <a:t>(Futur e</a:t>
                </a:r>
                <a:r>
                  <a:rPr lang="fr-FR" sz="1400" b="1" baseline="30000" dirty="0">
                    <a:solidFill>
                      <a:srgbClr val="00294B"/>
                    </a:solidFill>
                    <a:latin typeface="Calibri" pitchFamily="34" charset="0"/>
                    <a:cs typeface="Calibri" pitchFamily="34" charset="0"/>
                  </a:rPr>
                  <a:t>+</a:t>
                </a:r>
                <a:r>
                  <a:rPr lang="fr-FR" sz="1400" b="1" dirty="0">
                    <a:solidFill>
                      <a:srgbClr val="00294B"/>
                    </a:solidFill>
                    <a:latin typeface="Calibri" pitchFamily="34" charset="0"/>
                    <a:cs typeface="Calibri" pitchFamily="34" charset="0"/>
                  </a:rPr>
                  <a:t>-e</a:t>
                </a:r>
                <a:r>
                  <a:rPr lang="fr-FR" sz="1400" b="1" baseline="30000" dirty="0">
                    <a:solidFill>
                      <a:srgbClr val="00294B"/>
                    </a:solidFill>
                    <a:latin typeface="Calibri" pitchFamily="34" charset="0"/>
                    <a:cs typeface="Calibri" pitchFamily="34" charset="0"/>
                  </a:rPr>
                  <a:t>-</a:t>
                </a:r>
                <a:r>
                  <a:rPr lang="fr-FR" sz="1400" b="1" dirty="0">
                    <a:solidFill>
                      <a:srgbClr val="00294B"/>
                    </a:solidFill>
                    <a:latin typeface="Calibri" pitchFamily="34" charset="0"/>
                    <a:cs typeface="Calibri" pitchFamily="34" charset="0"/>
                  </a:rPr>
                  <a:t> </a:t>
                </a:r>
                <a:r>
                  <a:rPr lang="fr-FR" sz="1400" b="1" dirty="0" err="1">
                    <a:solidFill>
                      <a:srgbClr val="00294B"/>
                    </a:solidFill>
                    <a:latin typeface="Calibri" pitchFamily="34" charset="0"/>
                    <a:cs typeface="Calibri" pitchFamily="34" charset="0"/>
                  </a:rPr>
                  <a:t>collider</a:t>
                </a:r>
                <a:r>
                  <a:rPr lang="fr-FR" sz="1400" b="1" dirty="0">
                    <a:solidFill>
                      <a:srgbClr val="00294B"/>
                    </a:solidFill>
                    <a:latin typeface="Calibri" pitchFamily="34" charset="0"/>
                    <a:cs typeface="Calibri" pitchFamily="34" charset="0"/>
                  </a:rPr>
                  <a:t>) </a:t>
                </a:r>
              </a:p>
            </p:txBody>
          </p:sp>
          <p:pic>
            <p:nvPicPr>
              <p:cNvPr id="9" name="Picture 6" descr="tesla-compos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313" y="1057511"/>
                <a:ext cx="1823904" cy="1449044"/>
              </a:xfrm>
              <a:prstGeom prst="snip2DiagRect">
                <a:avLst>
                  <a:gd name="adj1" fmla="val 0"/>
                  <a:gd name="adj2" fmla="val 910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 name="Picture 4" descr="95-CryoCa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78450" y="1064018"/>
                <a:ext cx="1896534" cy="1414216"/>
              </a:xfrm>
              <a:prstGeom prst="snip2DiagRect">
                <a:avLst>
                  <a:gd name="adj1" fmla="val 0"/>
                  <a:gd name="adj2" fmla="val 910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3" name="Picture 3"/>
              <p:cNvPicPr>
                <a:picLocks noChangeAspect="1" noChangeArrowheads="1"/>
              </p:cNvPicPr>
              <p:nvPr/>
            </p:nvPicPr>
            <p:blipFill>
              <a:blip r:embed="rId7" cstate="print"/>
              <a:srcRect/>
              <a:stretch>
                <a:fillRect/>
              </a:stretch>
            </p:blipFill>
            <p:spPr bwMode="auto">
              <a:xfrm>
                <a:off x="580773" y="3179402"/>
                <a:ext cx="1382140" cy="1768400"/>
              </a:xfrm>
              <a:prstGeom prst="snip2DiagRect">
                <a:avLst>
                  <a:gd name="adj1" fmla="val 0"/>
                  <a:gd name="adj2" fmla="val 910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Picture 4" descr="manip_complete_dessus_bouteil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10529" y="3245782"/>
                <a:ext cx="2172352" cy="1629264"/>
              </a:xfrm>
              <a:prstGeom prst="snip2DiagRect">
                <a:avLst>
                  <a:gd name="adj1" fmla="val 0"/>
                  <a:gd name="adj2" fmla="val 910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6" name="Rectangle 15"/>
              <p:cNvSpPr/>
              <p:nvPr/>
            </p:nvSpPr>
            <p:spPr>
              <a:xfrm>
                <a:off x="2568167" y="5006300"/>
                <a:ext cx="2422623" cy="646331"/>
              </a:xfrm>
              <a:prstGeom prst="rect">
                <a:avLst/>
              </a:prstGeom>
            </p:spPr>
            <p:txBody>
              <a:bodyPr wrap="square">
                <a:spAutoFit/>
              </a:bodyPr>
              <a:lstStyle/>
              <a:p>
                <a:pPr algn="ctr"/>
                <a:r>
                  <a:rPr lang="fr-FR" sz="1200" dirty="0" smtClean="0">
                    <a:solidFill>
                      <a:srgbClr val="00294B"/>
                    </a:solidFill>
                    <a:latin typeface="+mn-lt"/>
                  </a:rPr>
                  <a:t>Conception </a:t>
                </a:r>
                <a:r>
                  <a:rPr lang="fr-FR" sz="1200" dirty="0">
                    <a:solidFill>
                      <a:srgbClr val="00294B"/>
                    </a:solidFill>
                    <a:latin typeface="+mn-lt"/>
                  </a:rPr>
                  <a:t>and calibration </a:t>
                </a:r>
                <a:r>
                  <a:rPr lang="fr-FR" sz="1200" b="1" dirty="0">
                    <a:solidFill>
                      <a:srgbClr val="00294B"/>
                    </a:solidFill>
                    <a:latin typeface="+mn-lt"/>
                  </a:rPr>
                  <a:t>of 6000 température </a:t>
                </a:r>
                <a:r>
                  <a:rPr lang="fr-FR" sz="1200" b="1" dirty="0" err="1">
                    <a:solidFill>
                      <a:srgbClr val="00294B"/>
                    </a:solidFill>
                    <a:latin typeface="+mn-lt"/>
                  </a:rPr>
                  <a:t>cryogenic</a:t>
                </a:r>
                <a:r>
                  <a:rPr lang="fr-FR" sz="1200" b="1" dirty="0">
                    <a:solidFill>
                      <a:srgbClr val="00294B"/>
                    </a:solidFill>
                    <a:latin typeface="+mn-lt"/>
                  </a:rPr>
                  <a:t> probes for LHC 300 K – 1,6 K</a:t>
                </a:r>
              </a:p>
            </p:txBody>
          </p:sp>
          <p:sp>
            <p:nvSpPr>
              <p:cNvPr id="17" name="ZoneTexte 16"/>
              <p:cNvSpPr txBox="1"/>
              <p:nvPr/>
            </p:nvSpPr>
            <p:spPr>
              <a:xfrm>
                <a:off x="316706" y="661756"/>
                <a:ext cx="4231543" cy="338554"/>
              </a:xfrm>
              <a:prstGeom prst="rect">
                <a:avLst/>
              </a:prstGeom>
              <a:noFill/>
            </p:spPr>
            <p:txBody>
              <a:bodyPr wrap="none" rtlCol="0">
                <a:spAutoFit/>
              </a:bodyPr>
              <a:lstStyle/>
              <a:p>
                <a:r>
                  <a:rPr lang="fr-FR" sz="1600" b="1" dirty="0" smtClean="0">
                    <a:solidFill>
                      <a:srgbClr val="FF6700"/>
                    </a:solidFill>
                    <a:effectLst>
                      <a:outerShdw blurRad="38100" dist="38100" dir="2700000" algn="tl">
                        <a:srgbClr val="000000">
                          <a:alpha val="43137"/>
                        </a:srgbClr>
                      </a:outerShdw>
                    </a:effectLst>
                    <a:latin typeface="+mn-lt"/>
                  </a:rPr>
                  <a:t>Tesla Test Facility (TTF) 1990 et X-FEL –LAL-IPNO</a:t>
                </a:r>
                <a:endParaRPr lang="fr-FR" sz="1600" b="1" dirty="0">
                  <a:solidFill>
                    <a:srgbClr val="FF6700"/>
                  </a:solidFill>
                  <a:effectLst>
                    <a:outerShdw blurRad="38100" dist="38100" dir="2700000" algn="tl">
                      <a:srgbClr val="000000">
                        <a:alpha val="43137"/>
                      </a:srgbClr>
                    </a:outerShdw>
                  </a:effectLst>
                  <a:latin typeface="+mn-lt"/>
                </a:endParaRPr>
              </a:p>
            </p:txBody>
          </p:sp>
          <p:sp>
            <p:nvSpPr>
              <p:cNvPr id="18" name="ZoneTexte 17"/>
              <p:cNvSpPr txBox="1"/>
              <p:nvPr/>
            </p:nvSpPr>
            <p:spPr>
              <a:xfrm>
                <a:off x="303080" y="2518429"/>
                <a:ext cx="4258795" cy="584775"/>
              </a:xfrm>
              <a:prstGeom prst="rect">
                <a:avLst/>
              </a:prstGeom>
              <a:noFill/>
            </p:spPr>
            <p:txBody>
              <a:bodyPr wrap="none" rtlCol="0">
                <a:spAutoFit/>
              </a:bodyPr>
              <a:lstStyle/>
              <a:p>
                <a:r>
                  <a:rPr lang="fr-FR" sz="1600" b="1" dirty="0">
                    <a:solidFill>
                      <a:srgbClr val="FF6700"/>
                    </a:solidFill>
                    <a:effectLst>
                      <a:outerShdw blurRad="38100" dist="38100" dir="2700000" algn="tl">
                        <a:srgbClr val="000000">
                          <a:alpha val="43137"/>
                        </a:srgbClr>
                      </a:outerShdw>
                    </a:effectLst>
                    <a:latin typeface="+mn-lt"/>
                  </a:rPr>
                  <a:t>IN2P3-CERN agreement 1994-2004   IPNO- LAL</a:t>
                </a:r>
              </a:p>
              <a:p>
                <a:r>
                  <a:rPr lang="fr-FR" sz="1600" b="1" dirty="0">
                    <a:solidFill>
                      <a:srgbClr val="FF6700"/>
                    </a:solidFill>
                    <a:effectLst>
                      <a:outerShdw blurRad="38100" dist="38100" dir="2700000" algn="tl">
                        <a:srgbClr val="000000">
                          <a:alpha val="43137"/>
                        </a:srgbClr>
                      </a:outerShdw>
                    </a:effectLst>
                    <a:latin typeface="+mn-lt"/>
                  </a:rPr>
                  <a:t>Contribution exceptionnelle de la France au LHC</a:t>
                </a:r>
              </a:p>
            </p:txBody>
          </p:sp>
        </p:grpSp>
        <p:sp>
          <p:nvSpPr>
            <p:cNvPr id="14" name="TextBox 1"/>
            <p:cNvSpPr txBox="1"/>
            <p:nvPr/>
          </p:nvSpPr>
          <p:spPr>
            <a:xfrm>
              <a:off x="77801" y="4992858"/>
              <a:ext cx="2545929" cy="830997"/>
            </a:xfrm>
            <a:prstGeom prst="rect">
              <a:avLst/>
            </a:prstGeom>
            <a:noFill/>
          </p:spPr>
          <p:txBody>
            <a:bodyPr wrap="square" rtlCol="0">
              <a:spAutoFit/>
            </a:bodyPr>
            <a:lstStyle/>
            <a:p>
              <a:pPr algn="ctr"/>
              <a:r>
                <a:rPr lang="fr-FR" sz="1200" dirty="0" smtClean="0">
                  <a:solidFill>
                    <a:srgbClr val="00294B"/>
                  </a:solidFill>
                  <a:latin typeface="+mn-lt"/>
                </a:rPr>
                <a:t>Design, construction </a:t>
              </a:r>
              <a:r>
                <a:rPr lang="fr-FR" sz="1200" dirty="0">
                  <a:solidFill>
                    <a:srgbClr val="00294B"/>
                  </a:solidFill>
                  <a:latin typeface="+mn-lt"/>
                </a:rPr>
                <a:t>of </a:t>
              </a:r>
              <a:endParaRPr lang="fr-FR" sz="1200" dirty="0" smtClean="0">
                <a:solidFill>
                  <a:srgbClr val="00294B"/>
                </a:solidFill>
                <a:latin typeface="+mn-lt"/>
              </a:endParaRPr>
            </a:p>
            <a:p>
              <a:pPr algn="ctr"/>
              <a:r>
                <a:rPr lang="fr-FR" sz="1200" dirty="0" err="1" smtClean="0">
                  <a:solidFill>
                    <a:srgbClr val="00294B"/>
                  </a:solidFill>
                  <a:latin typeface="+mn-lt"/>
                </a:rPr>
                <a:t>Dipole</a:t>
              </a:r>
              <a:r>
                <a:rPr lang="fr-FR" sz="1200" dirty="0" smtClean="0">
                  <a:solidFill>
                    <a:srgbClr val="00294B"/>
                  </a:solidFill>
                  <a:latin typeface="+mn-lt"/>
                </a:rPr>
                <a:t> </a:t>
              </a:r>
              <a:r>
                <a:rPr lang="fr-FR" sz="1200" dirty="0">
                  <a:solidFill>
                    <a:srgbClr val="00294B"/>
                  </a:solidFill>
                  <a:latin typeface="+mn-lt"/>
                </a:rPr>
                <a:t>Short </a:t>
              </a:r>
              <a:r>
                <a:rPr lang="fr-FR" sz="1200" dirty="0" smtClean="0">
                  <a:solidFill>
                    <a:srgbClr val="00294B"/>
                  </a:solidFill>
                  <a:latin typeface="+mn-lt"/>
                </a:rPr>
                <a:t>Straight </a:t>
              </a:r>
              <a:r>
                <a:rPr lang="fr-FR" sz="1200" dirty="0">
                  <a:solidFill>
                    <a:srgbClr val="00294B"/>
                  </a:solidFill>
                  <a:latin typeface="+mn-lt"/>
                </a:rPr>
                <a:t>sections </a:t>
              </a:r>
            </a:p>
            <a:p>
              <a:pPr algn="ctr"/>
              <a:r>
                <a:rPr lang="fr-FR" sz="1200" b="1" dirty="0">
                  <a:solidFill>
                    <a:srgbClr val="00294B"/>
                  </a:solidFill>
                  <a:effectLst>
                    <a:outerShdw blurRad="38100" dist="38100" dir="2700000" algn="tl">
                      <a:srgbClr val="C0C0C0"/>
                    </a:outerShdw>
                  </a:effectLst>
                  <a:latin typeface="+mn-lt"/>
                  <a:cs typeface="Calibri" pitchFamily="34" charset="0"/>
                </a:rPr>
                <a:t>474 </a:t>
              </a:r>
              <a:r>
                <a:rPr lang="fr-FR" sz="1200" b="1" dirty="0" err="1">
                  <a:solidFill>
                    <a:srgbClr val="00294B"/>
                  </a:solidFill>
                  <a:effectLst>
                    <a:outerShdw blurRad="38100" dist="38100" dir="2700000" algn="tl">
                      <a:srgbClr val="C0C0C0"/>
                    </a:outerShdw>
                  </a:effectLst>
                  <a:latin typeface="+mn-lt"/>
                  <a:cs typeface="Calibri" pitchFamily="34" charset="0"/>
                </a:rPr>
                <a:t>units</a:t>
              </a:r>
              <a:r>
                <a:rPr lang="fr-FR" sz="1200" b="1" dirty="0" smtClean="0">
                  <a:solidFill>
                    <a:srgbClr val="00294B"/>
                  </a:solidFill>
                  <a:effectLst>
                    <a:outerShdw blurRad="38100" dist="38100" dir="2700000" algn="tl">
                      <a:srgbClr val="C0C0C0"/>
                    </a:outerShdw>
                  </a:effectLst>
                  <a:latin typeface="+mn-lt"/>
                  <a:cs typeface="Calibri" pitchFamily="34" charset="0"/>
                </a:rPr>
                <a:t>, 8 m </a:t>
              </a:r>
              <a:r>
                <a:rPr lang="fr-FR" sz="1200" b="1" dirty="0" err="1" smtClean="0">
                  <a:solidFill>
                    <a:srgbClr val="00294B"/>
                  </a:solidFill>
                  <a:effectLst>
                    <a:outerShdw blurRad="38100" dist="38100" dir="2700000" algn="tl">
                      <a:srgbClr val="C0C0C0"/>
                    </a:outerShdw>
                  </a:effectLst>
                  <a:latin typeface="+mn-lt"/>
                  <a:cs typeface="Calibri" pitchFamily="34" charset="0"/>
                </a:rPr>
                <a:t>lenght</a:t>
              </a:r>
              <a:r>
                <a:rPr lang="fr-FR" sz="1200" b="1" dirty="0" smtClean="0">
                  <a:solidFill>
                    <a:srgbClr val="00294B"/>
                  </a:solidFill>
                  <a:effectLst>
                    <a:outerShdw blurRad="38100" dist="38100" dir="2700000" algn="tl">
                      <a:srgbClr val="C0C0C0"/>
                    </a:outerShdw>
                  </a:effectLst>
                  <a:latin typeface="+mn-lt"/>
                  <a:cs typeface="Calibri" pitchFamily="34" charset="0"/>
                </a:rPr>
                <a:t> &amp; </a:t>
              </a:r>
              <a:r>
                <a:rPr lang="fr-FR" sz="1200" b="1" dirty="0">
                  <a:solidFill>
                    <a:srgbClr val="00294B"/>
                  </a:solidFill>
                  <a:effectLst>
                    <a:outerShdw blurRad="38100" dist="38100" dir="2700000" algn="tl">
                      <a:srgbClr val="C0C0C0"/>
                    </a:outerShdw>
                  </a:effectLst>
                  <a:latin typeface="+mn-lt"/>
                  <a:cs typeface="Calibri" pitchFamily="34" charset="0"/>
                </a:rPr>
                <a:t>7 tons </a:t>
              </a:r>
              <a:r>
                <a:rPr lang="fr-FR" sz="1200" b="1" dirty="0" err="1">
                  <a:solidFill>
                    <a:srgbClr val="00294B"/>
                  </a:solidFill>
                  <a:effectLst>
                    <a:outerShdw blurRad="38100" dist="38100" dir="2700000" algn="tl">
                      <a:srgbClr val="C0C0C0"/>
                    </a:outerShdw>
                  </a:effectLst>
                  <a:latin typeface="+mn-lt"/>
                  <a:cs typeface="Calibri" pitchFamily="34" charset="0"/>
                </a:rPr>
                <a:t>each</a:t>
              </a:r>
              <a:r>
                <a:rPr lang="fr-FR" sz="1200" dirty="0">
                  <a:solidFill>
                    <a:srgbClr val="00294B"/>
                  </a:solidFill>
                  <a:effectLst>
                    <a:outerShdw blurRad="38100" dist="38100" dir="2700000" algn="tl">
                      <a:srgbClr val="C0C0C0"/>
                    </a:outerShdw>
                  </a:effectLst>
                  <a:latin typeface="+mn-lt"/>
                  <a:cs typeface="Calibri" pitchFamily="34" charset="0"/>
                </a:rPr>
                <a:t> </a:t>
              </a:r>
            </a:p>
            <a:p>
              <a:pPr algn="ctr"/>
              <a:endParaRPr lang="en-US" sz="1200" dirty="0">
                <a:solidFill>
                  <a:srgbClr val="00294B"/>
                </a:solidFill>
                <a:latin typeface="+mn-lt"/>
              </a:endParaRPr>
            </a:p>
          </p:txBody>
        </p:sp>
      </p:grpSp>
    </p:spTree>
    <p:extLst>
      <p:ext uri="{BB962C8B-B14F-4D97-AF65-F5344CB8AC3E}">
        <p14:creationId xmlns:p14="http://schemas.microsoft.com/office/powerpoint/2010/main" val="264835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813" y="960036"/>
            <a:ext cx="10369150" cy="50405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00000"/>
              </a:lnSpc>
              <a:spcBef>
                <a:spcPts val="1200"/>
              </a:spcBef>
              <a:buFont typeface="Arial" panose="020B0604020202020204" pitchFamily="34" charset="0"/>
              <a:buChar char="•"/>
            </a:pPr>
            <a:r>
              <a:rPr lang="fr-FR" sz="1600" dirty="0">
                <a:solidFill>
                  <a:srgbClr val="00294B"/>
                </a:solidFill>
              </a:rPr>
              <a:t>Des groupes  à </a:t>
            </a:r>
            <a:r>
              <a:rPr lang="fr-FR" sz="1600" dirty="0" smtClean="0">
                <a:solidFill>
                  <a:srgbClr val="00294B"/>
                </a:solidFill>
              </a:rPr>
              <a:t>l’intérieur des  </a:t>
            </a:r>
            <a:r>
              <a:rPr lang="fr-FR" sz="1600" dirty="0">
                <a:solidFill>
                  <a:srgbClr val="00294B"/>
                </a:solidFill>
              </a:rPr>
              <a:t>labos IN2P3 (IPNO, Lyon, Bordeaux, Strasbourg, .. ) </a:t>
            </a:r>
          </a:p>
          <a:p>
            <a:pPr marL="285750" indent="-285750">
              <a:lnSpc>
                <a:spcPct val="100000"/>
              </a:lnSpc>
              <a:spcBef>
                <a:spcPts val="0"/>
              </a:spcBef>
              <a:buFont typeface="Arial" panose="020B0604020202020204" pitchFamily="34" charset="0"/>
              <a:buChar char="•"/>
            </a:pPr>
            <a:r>
              <a:rPr lang="fr-FR" sz="1600" dirty="0">
                <a:solidFill>
                  <a:srgbClr val="00294B"/>
                </a:solidFill>
              </a:rPr>
              <a:t>Des labos de physique théorique extérieurs (INP, Universités) avec essaimage fort et créations d’autres entités en France</a:t>
            </a:r>
          </a:p>
        </p:txBody>
      </p:sp>
      <p:sp>
        <p:nvSpPr>
          <p:cNvPr id="9" name="Titre 8"/>
          <p:cNvSpPr>
            <a:spLocks noGrp="1"/>
          </p:cNvSpPr>
          <p:nvPr>
            <p:ph type="title"/>
          </p:nvPr>
        </p:nvSpPr>
        <p:spPr>
          <a:xfrm>
            <a:off x="922038" y="161341"/>
            <a:ext cx="9288885" cy="432034"/>
          </a:xfrm>
        </p:spPr>
        <p:txBody>
          <a:bodyPr>
            <a:normAutofit/>
          </a:bodyPr>
          <a:lstStyle/>
          <a:p>
            <a:r>
              <a:rPr lang="fr-FR" sz="2400" smtClean="0">
                <a:solidFill>
                  <a:srgbClr val="FF6700"/>
                </a:solidFill>
                <a:effectLst>
                  <a:outerShdw blurRad="38100" dist="38100" dir="2700000" algn="tl">
                    <a:srgbClr val="000000">
                      <a:alpha val="43137"/>
                    </a:srgbClr>
                  </a:outerShdw>
                </a:effectLst>
                <a:latin typeface="+mn-lt"/>
                <a:ea typeface="+mn-ea"/>
                <a:cs typeface="Arial" charset="0"/>
              </a:rPr>
              <a:t>50 </a:t>
            </a:r>
            <a:r>
              <a:rPr lang="fr-FR" sz="2400" dirty="0">
                <a:solidFill>
                  <a:srgbClr val="FF6700"/>
                </a:solidFill>
                <a:effectLst>
                  <a:outerShdw blurRad="38100" dist="38100" dir="2700000" algn="tl">
                    <a:srgbClr val="000000">
                      <a:alpha val="43137"/>
                    </a:srgbClr>
                  </a:outerShdw>
                </a:effectLst>
                <a:latin typeface="+mn-lt"/>
                <a:ea typeface="+mn-ea"/>
                <a:cs typeface="Arial" charset="0"/>
              </a:rPr>
              <a:t>ans  IN2P3 </a:t>
            </a:r>
            <a:r>
              <a:rPr lang="fr-FR" sz="2400">
                <a:solidFill>
                  <a:srgbClr val="FF6700"/>
                </a:solidFill>
                <a:effectLst>
                  <a:outerShdw blurRad="38100" dist="38100" dir="2700000" algn="tl">
                    <a:srgbClr val="000000">
                      <a:alpha val="43137"/>
                    </a:srgbClr>
                  </a:outerShdw>
                </a:effectLst>
                <a:latin typeface="+mn-lt"/>
                <a:ea typeface="+mn-ea"/>
                <a:cs typeface="Arial" charset="0"/>
              </a:rPr>
              <a:t>à </a:t>
            </a:r>
            <a:r>
              <a:rPr lang="fr-FR" sz="2400" smtClean="0">
                <a:solidFill>
                  <a:srgbClr val="FF6700"/>
                </a:solidFill>
                <a:effectLst>
                  <a:outerShdw blurRad="38100" dist="38100" dir="2700000" algn="tl">
                    <a:srgbClr val="000000">
                      <a:alpha val="43137"/>
                    </a:srgbClr>
                  </a:outerShdw>
                </a:effectLst>
                <a:latin typeface="+mn-lt"/>
                <a:ea typeface="+mn-ea"/>
                <a:cs typeface="Arial" charset="0"/>
              </a:rPr>
              <a:t>IJCLab - </a:t>
            </a:r>
            <a:r>
              <a:rPr lang="fr-FR" sz="2400" dirty="0">
                <a:solidFill>
                  <a:srgbClr val="FF6700"/>
                </a:solidFill>
                <a:effectLst>
                  <a:outerShdw blurRad="38100" dist="38100" dir="2700000" algn="tl">
                    <a:srgbClr val="000000">
                      <a:alpha val="43137"/>
                    </a:srgbClr>
                  </a:outerShdw>
                </a:effectLst>
                <a:latin typeface="+mn-lt"/>
                <a:ea typeface="+mn-ea"/>
                <a:cs typeface="Arial" charset="0"/>
              </a:rPr>
              <a:t>Théorie LPTHE,LPT </a:t>
            </a:r>
          </a:p>
        </p:txBody>
      </p:sp>
      <p:sp>
        <p:nvSpPr>
          <p:cNvPr id="6" name="Espace réservé de la date 5"/>
          <p:cNvSpPr>
            <a:spLocks noGrp="1"/>
          </p:cNvSpPr>
          <p:nvPr>
            <p:ph type="dt" sz="half" idx="10"/>
          </p:nvPr>
        </p:nvSpPr>
        <p:spPr/>
        <p:txBody>
          <a:bodyPr/>
          <a:lstStyle/>
          <a:p>
            <a:r>
              <a:rPr lang="fr-FR"/>
              <a:t>28/09/2021</a:t>
            </a:r>
            <a:endParaRPr lang="fr-FR" dirty="0"/>
          </a:p>
        </p:txBody>
      </p:sp>
      <p:sp>
        <p:nvSpPr>
          <p:cNvPr id="7" name="Espace réservé du pied de page 6"/>
          <p:cNvSpPr>
            <a:spLocks noGrp="1"/>
          </p:cNvSpPr>
          <p:nvPr>
            <p:ph type="ftr" sz="quarter" idx="11"/>
          </p:nvPr>
        </p:nvSpPr>
        <p:spPr/>
        <p:txBody>
          <a:bodyPr/>
          <a:lstStyle/>
          <a:p>
            <a:r>
              <a:rPr lang="fr-FR"/>
              <a:t>50 ans de l'IN2P3 à IJCLab - Sydney Gales</a:t>
            </a:r>
            <a:endParaRPr lang="fr-FR" dirty="0"/>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39</a:t>
            </a:fld>
            <a:endParaRPr lang="fr-FR" dirty="0"/>
          </a:p>
        </p:txBody>
      </p:sp>
      <p:sp>
        <p:nvSpPr>
          <p:cNvPr id="3" name="Espace réservé du contenu 2"/>
          <p:cNvSpPr>
            <a:spLocks noGrp="1"/>
          </p:cNvSpPr>
          <p:nvPr>
            <p:ph sz="half" idx="2"/>
          </p:nvPr>
        </p:nvSpPr>
        <p:spPr>
          <a:xfrm>
            <a:off x="248198" y="1576435"/>
            <a:ext cx="5967998" cy="4671290"/>
          </a:xfrm>
          <a:ln>
            <a:noFill/>
          </a:ln>
        </p:spPr>
        <p:txBody>
          <a:bodyPr>
            <a:noAutofit/>
          </a:bodyPr>
          <a:lstStyle/>
          <a:p>
            <a:r>
              <a:rPr lang="fr-FR" sz="1400" b="1" dirty="0"/>
              <a:t>Septembre </a:t>
            </a:r>
            <a:r>
              <a:rPr lang="fr-FR" sz="1400" b="1" dirty="0" smtClean="0"/>
              <a:t>1952: </a:t>
            </a:r>
            <a:r>
              <a:rPr lang="fr-FR" sz="1200" dirty="0">
                <a:solidFill>
                  <a:srgbClr val="00294B"/>
                </a:solidFill>
              </a:rPr>
              <a:t>Création du Laboratoire de Physique Théorique des Hautes Énergies </a:t>
            </a:r>
            <a:r>
              <a:rPr lang="fr-FR" sz="1200" b="1" dirty="0">
                <a:solidFill>
                  <a:srgbClr val="00294B"/>
                </a:solidFill>
                <a:effectLst>
                  <a:outerShdw blurRad="38100" dist="38100" dir="2700000" algn="tl">
                    <a:srgbClr val="000000">
                      <a:alpha val="43137"/>
                    </a:srgbClr>
                  </a:outerShdw>
                </a:effectLst>
              </a:rPr>
              <a:t>(LPTHE), préfiguration du LPT, </a:t>
            </a:r>
            <a:r>
              <a:rPr lang="fr-FR" sz="1200" dirty="0">
                <a:solidFill>
                  <a:srgbClr val="00294B"/>
                </a:solidFill>
              </a:rPr>
              <a:t>sur l’impulsion de</a:t>
            </a:r>
            <a:r>
              <a:rPr lang="fr-FR" sz="1200" b="1" dirty="0">
                <a:solidFill>
                  <a:srgbClr val="00294B"/>
                </a:solidFill>
                <a:effectLst>
                  <a:outerShdw blurRad="38100" dist="38100" dir="2700000" algn="tl">
                    <a:srgbClr val="000000">
                      <a:alpha val="43137"/>
                    </a:srgbClr>
                  </a:outerShdw>
                </a:effectLst>
              </a:rPr>
              <a:t> Maurice Levy</a:t>
            </a:r>
            <a:r>
              <a:rPr lang="fr-FR" sz="1200" dirty="0">
                <a:solidFill>
                  <a:srgbClr val="00294B"/>
                </a:solidFill>
              </a:rPr>
              <a:t>, âgé de 30 ans, tout juste rentré au sein du Laboratoire de Physique de l'ENS dirigé par Yves Rocard</a:t>
            </a:r>
            <a:br>
              <a:rPr lang="fr-FR" sz="1200" dirty="0">
                <a:solidFill>
                  <a:srgbClr val="00294B"/>
                </a:solidFill>
              </a:rPr>
            </a:br>
            <a:endParaRPr lang="fr-FR" sz="1149" dirty="0">
              <a:solidFill>
                <a:srgbClr val="00294B"/>
              </a:solidFill>
            </a:endParaRPr>
          </a:p>
          <a:p>
            <a:pPr>
              <a:spcBef>
                <a:spcPts val="0"/>
              </a:spcBef>
            </a:pPr>
            <a:r>
              <a:rPr lang="fr-FR" sz="1400" b="1" dirty="0"/>
              <a:t>Septembre </a:t>
            </a:r>
            <a:r>
              <a:rPr lang="fr-FR" sz="1400" b="1" dirty="0" smtClean="0"/>
              <a:t>1959: </a:t>
            </a:r>
            <a:r>
              <a:rPr lang="fr-FR" sz="1200" dirty="0">
                <a:solidFill>
                  <a:srgbClr val="00294B"/>
                </a:solidFill>
              </a:rPr>
              <a:t>Déménagement du LPTHE à Orsay, laboratoire théorique tourné fortement vers l'expérience, la phénoménologie, les aspects numériques. Liens constants avec les laboratoires environnants (en particulier expérimentateurs du LAL, théoriciens de l’IPN).</a:t>
            </a:r>
            <a:br>
              <a:rPr lang="fr-FR" sz="1200" dirty="0">
                <a:solidFill>
                  <a:srgbClr val="00294B"/>
                </a:solidFill>
              </a:rPr>
            </a:br>
            <a:r>
              <a:rPr lang="fr-FR" sz="1200" dirty="0">
                <a:solidFill>
                  <a:srgbClr val="00294B"/>
                </a:solidFill>
              </a:rPr>
              <a:t>Atteint jusqu’à une centaine de chercheurs, qui essaiment ensuite dans plusieurs autres laboratoires, en particulier le LPTHE et le LPT-ENS.</a:t>
            </a:r>
          </a:p>
          <a:p>
            <a:pPr marL="0" indent="0">
              <a:buNone/>
            </a:pPr>
            <a:r>
              <a:rPr lang="fr-FR" sz="1600" b="1" dirty="0"/>
              <a:t>Quelques dates du LPTHE/LPT Orsay </a:t>
            </a:r>
          </a:p>
          <a:p>
            <a:pPr marL="180000" indent="0">
              <a:spcBef>
                <a:spcPts val="600"/>
              </a:spcBef>
              <a:buNone/>
            </a:pPr>
            <a:r>
              <a:rPr lang="fr-FR" sz="1200" b="1" dirty="0" smtClean="0"/>
              <a:t>1966</a:t>
            </a:r>
            <a:r>
              <a:rPr lang="fr-FR" sz="1200" b="1" dirty="0" smtClean="0">
                <a:solidFill>
                  <a:srgbClr val="00294B"/>
                </a:solidFill>
              </a:rPr>
              <a:t>:</a:t>
            </a:r>
            <a:r>
              <a:rPr lang="fr-FR" sz="1100" dirty="0" smtClean="0">
                <a:solidFill>
                  <a:srgbClr val="00294B"/>
                </a:solidFill>
              </a:rPr>
              <a:t> </a:t>
            </a:r>
            <a:r>
              <a:rPr lang="fr-FR" sz="1100" dirty="0">
                <a:solidFill>
                  <a:srgbClr val="00294B"/>
                </a:solidFill>
              </a:rPr>
              <a:t>Conception par </a:t>
            </a:r>
            <a:r>
              <a:rPr lang="fr-FR" sz="1100" i="1" dirty="0">
                <a:solidFill>
                  <a:srgbClr val="00294B"/>
                </a:solidFill>
              </a:rPr>
              <a:t>Loup </a:t>
            </a:r>
            <a:r>
              <a:rPr lang="fr-FR" sz="1100" i="1" dirty="0" err="1">
                <a:solidFill>
                  <a:srgbClr val="00294B"/>
                </a:solidFill>
              </a:rPr>
              <a:t>Verlet</a:t>
            </a:r>
            <a:r>
              <a:rPr lang="fr-FR" sz="1100" i="1" dirty="0">
                <a:solidFill>
                  <a:srgbClr val="00294B"/>
                </a:solidFill>
              </a:rPr>
              <a:t> </a:t>
            </a:r>
            <a:r>
              <a:rPr lang="fr-FR" sz="1100" dirty="0">
                <a:solidFill>
                  <a:srgbClr val="00294B"/>
                </a:solidFill>
              </a:rPr>
              <a:t>de l'algorithme de simulation numérique qui porte son nom </a:t>
            </a:r>
            <a:r>
              <a:rPr lang="fr-FR" sz="1100" dirty="0" smtClean="0">
                <a:solidFill>
                  <a:srgbClr val="00294B"/>
                </a:solidFill>
              </a:rPr>
              <a:t>en</a:t>
            </a:r>
            <a:br>
              <a:rPr lang="fr-FR" sz="1100" dirty="0" smtClean="0">
                <a:solidFill>
                  <a:srgbClr val="00294B"/>
                </a:solidFill>
              </a:rPr>
            </a:br>
            <a:r>
              <a:rPr lang="fr-FR" sz="1100" dirty="0" smtClean="0">
                <a:solidFill>
                  <a:srgbClr val="00294B"/>
                </a:solidFill>
              </a:rPr>
              <a:t>            dynamique </a:t>
            </a:r>
            <a:r>
              <a:rPr lang="fr-FR" sz="1100" dirty="0">
                <a:solidFill>
                  <a:srgbClr val="00294B"/>
                </a:solidFill>
              </a:rPr>
              <a:t>moléculaire</a:t>
            </a:r>
          </a:p>
          <a:p>
            <a:pPr marL="180000" indent="0">
              <a:spcBef>
                <a:spcPts val="600"/>
              </a:spcBef>
              <a:buNone/>
            </a:pPr>
            <a:r>
              <a:rPr lang="fr-FR" sz="1200" b="1" dirty="0"/>
              <a:t>Années 1970 </a:t>
            </a:r>
            <a:r>
              <a:rPr lang="fr-FR" sz="1100" dirty="0">
                <a:solidFill>
                  <a:srgbClr val="00294B"/>
                </a:solidFill>
              </a:rPr>
              <a:t>études des résonances légères avec le LAL</a:t>
            </a:r>
          </a:p>
          <a:p>
            <a:pPr marL="180000" indent="0">
              <a:spcBef>
                <a:spcPts val="600"/>
              </a:spcBef>
              <a:buNone/>
            </a:pPr>
            <a:r>
              <a:rPr lang="fr-FR" sz="1200" b="1" dirty="0" smtClean="0"/>
              <a:t>1972:</a:t>
            </a:r>
            <a:r>
              <a:rPr lang="fr-FR" sz="1100" dirty="0" smtClean="0"/>
              <a:t> </a:t>
            </a:r>
            <a:r>
              <a:rPr lang="fr-FR" sz="1100" i="1" dirty="0">
                <a:solidFill>
                  <a:srgbClr val="00294B"/>
                </a:solidFill>
              </a:rPr>
              <a:t>C. </a:t>
            </a:r>
            <a:r>
              <a:rPr lang="fr-FR" sz="1100" i="1" dirty="0" err="1">
                <a:solidFill>
                  <a:srgbClr val="00294B"/>
                </a:solidFill>
              </a:rPr>
              <a:t>Bouchiat</a:t>
            </a:r>
            <a:r>
              <a:rPr lang="fr-FR" sz="1100" i="1" dirty="0">
                <a:solidFill>
                  <a:srgbClr val="00294B"/>
                </a:solidFill>
              </a:rPr>
              <a:t>, J. </a:t>
            </a:r>
            <a:r>
              <a:rPr lang="fr-FR" sz="1100" i="1" dirty="0" err="1">
                <a:solidFill>
                  <a:srgbClr val="00294B"/>
                </a:solidFill>
              </a:rPr>
              <a:t>Iliopoulos</a:t>
            </a:r>
            <a:r>
              <a:rPr lang="fr-FR" sz="1100" i="1" dirty="0">
                <a:solidFill>
                  <a:srgbClr val="00294B"/>
                </a:solidFill>
              </a:rPr>
              <a:t> et P. Meyer </a:t>
            </a:r>
            <a:r>
              <a:rPr lang="fr-FR" sz="1100" dirty="0">
                <a:solidFill>
                  <a:srgbClr val="00294B"/>
                </a:solidFill>
              </a:rPr>
              <a:t>(quark charmé et symétries).</a:t>
            </a:r>
          </a:p>
          <a:p>
            <a:pPr marL="180000" indent="0">
              <a:spcBef>
                <a:spcPts val="600"/>
              </a:spcBef>
              <a:buNone/>
            </a:pPr>
            <a:r>
              <a:rPr lang="fr-FR" sz="1200" b="1" dirty="0"/>
              <a:t>Années </a:t>
            </a:r>
            <a:r>
              <a:rPr lang="fr-FR" sz="1200" b="1" dirty="0" smtClean="0"/>
              <a:t>1980-2000: </a:t>
            </a:r>
            <a:r>
              <a:rPr lang="fr-FR" sz="1100" dirty="0">
                <a:solidFill>
                  <a:srgbClr val="00294B"/>
                </a:solidFill>
              </a:rPr>
              <a:t>Etudes de l’interaction forte à haute énergie/densité/température</a:t>
            </a:r>
          </a:p>
          <a:p>
            <a:pPr marL="180000" indent="0">
              <a:spcBef>
                <a:spcPts val="600"/>
              </a:spcBef>
              <a:buNone/>
            </a:pPr>
            <a:r>
              <a:rPr lang="fr-FR" sz="1200" b="1" dirty="0" smtClean="0"/>
              <a:t>1999-2008:  </a:t>
            </a:r>
            <a:r>
              <a:rPr lang="fr-FR" sz="1100" dirty="0" smtClean="0">
                <a:solidFill>
                  <a:srgbClr val="00294B"/>
                </a:solidFill>
              </a:rPr>
              <a:t>Exploration </a:t>
            </a:r>
            <a:r>
              <a:rPr lang="fr-FR" sz="1100" dirty="0">
                <a:solidFill>
                  <a:srgbClr val="00294B"/>
                </a:solidFill>
              </a:rPr>
              <a:t>des propriétés du quark b en lien avec</a:t>
            </a:r>
            <a:r>
              <a:rPr lang="fr-FR" sz="1100" b="1" dirty="0">
                <a:solidFill>
                  <a:srgbClr val="00294B"/>
                </a:solidFill>
              </a:rPr>
              <a:t> </a:t>
            </a:r>
            <a:r>
              <a:rPr lang="fr-FR" sz="1100" dirty="0">
                <a:solidFill>
                  <a:srgbClr val="00294B"/>
                </a:solidFill>
              </a:rPr>
              <a:t>Babar et Belle : violation de </a:t>
            </a:r>
            <a:r>
              <a:rPr lang="fr-FR" sz="1100" dirty="0" smtClean="0">
                <a:solidFill>
                  <a:srgbClr val="00294B"/>
                </a:solidFill>
              </a:rPr>
              <a:t>CP,</a:t>
            </a:r>
            <a:br>
              <a:rPr lang="fr-FR" sz="1100" dirty="0" smtClean="0">
                <a:solidFill>
                  <a:srgbClr val="00294B"/>
                </a:solidFill>
              </a:rPr>
            </a:br>
            <a:r>
              <a:rPr lang="fr-FR" sz="1100" dirty="0" smtClean="0">
                <a:solidFill>
                  <a:srgbClr val="00294B"/>
                </a:solidFill>
              </a:rPr>
              <a:t>                        détermination </a:t>
            </a:r>
            <a:r>
              <a:rPr lang="fr-FR" sz="1100" dirty="0">
                <a:solidFill>
                  <a:srgbClr val="00294B"/>
                </a:solidFill>
              </a:rPr>
              <a:t>de la matrice CKM du Modèle Standard.</a:t>
            </a:r>
          </a:p>
          <a:p>
            <a:pPr marL="180000" indent="0">
              <a:lnSpc>
                <a:spcPct val="100000"/>
              </a:lnSpc>
              <a:spcBef>
                <a:spcPts val="600"/>
              </a:spcBef>
              <a:buNone/>
            </a:pPr>
            <a:r>
              <a:rPr lang="fr-FR" sz="1200" b="1" dirty="0" smtClean="0"/>
              <a:t>1995-2000:</a:t>
            </a:r>
            <a:r>
              <a:rPr lang="fr-FR" sz="1100" b="1" dirty="0" smtClean="0">
                <a:effectLst>
                  <a:outerShdw blurRad="38100" dist="38100" dir="2700000" algn="tl">
                    <a:srgbClr val="000000">
                      <a:alpha val="43137"/>
                    </a:srgbClr>
                  </a:outerShdw>
                </a:effectLst>
              </a:rPr>
              <a:t> </a:t>
            </a:r>
            <a:r>
              <a:rPr lang="fr-FR" sz="1100" dirty="0">
                <a:solidFill>
                  <a:srgbClr val="00294B"/>
                </a:solidFill>
              </a:rPr>
              <a:t>Conception et utilisation des ordinateurs APE pour calculs en QCD sur réseau</a:t>
            </a:r>
          </a:p>
          <a:p>
            <a:pPr marL="180000" indent="0">
              <a:lnSpc>
                <a:spcPct val="100000"/>
              </a:lnSpc>
              <a:spcBef>
                <a:spcPts val="600"/>
              </a:spcBef>
              <a:buNone/>
            </a:pPr>
            <a:r>
              <a:rPr lang="fr-FR" sz="1200" b="1" dirty="0" smtClean="0"/>
              <a:t>2006: </a:t>
            </a:r>
            <a:r>
              <a:rPr lang="fr-FR" sz="1100" b="1" i="1" dirty="0" err="1">
                <a:solidFill>
                  <a:srgbClr val="00294B"/>
                </a:solidFill>
              </a:rPr>
              <a:t>P.Binétruy</a:t>
            </a:r>
            <a:r>
              <a:rPr lang="fr-FR" sz="1100" b="1" dirty="0">
                <a:solidFill>
                  <a:srgbClr val="00294B"/>
                </a:solidFill>
              </a:rPr>
              <a:t> fonde l’APC à Paris</a:t>
            </a:r>
          </a:p>
        </p:txBody>
      </p:sp>
      <p:sp>
        <p:nvSpPr>
          <p:cNvPr id="5" name="Espace réservé du contenu 4"/>
          <p:cNvSpPr>
            <a:spLocks noGrp="1"/>
          </p:cNvSpPr>
          <p:nvPr>
            <p:ph sz="quarter" idx="4294967295"/>
          </p:nvPr>
        </p:nvSpPr>
        <p:spPr>
          <a:xfrm>
            <a:off x="2599134" y="601624"/>
            <a:ext cx="5667574" cy="311747"/>
          </a:xfrm>
        </p:spPr>
        <p:txBody>
          <a:bodyPr>
            <a:noAutofit/>
          </a:bodyPr>
          <a:lstStyle/>
          <a:p>
            <a:pPr marL="0" indent="0" algn="ctr">
              <a:buNone/>
            </a:pPr>
            <a:r>
              <a:rPr lang="fr-FR" sz="1800" b="1" smtClean="0">
                <a:solidFill>
                  <a:srgbClr val="FF6700"/>
                </a:solidFill>
                <a:effectLst>
                  <a:outerShdw blurRad="38100" dist="38100" dir="2700000" algn="tl">
                    <a:srgbClr val="000000">
                      <a:alpha val="43137"/>
                    </a:srgbClr>
                  </a:outerShdw>
                </a:effectLst>
              </a:rPr>
              <a:t>IN2P3 </a:t>
            </a:r>
            <a:r>
              <a:rPr lang="fr-FR" sz="1800" b="1" dirty="0">
                <a:solidFill>
                  <a:srgbClr val="FF6700"/>
                </a:solidFill>
                <a:effectLst>
                  <a:outerShdw blurRad="38100" dist="38100" dir="2700000" algn="tl">
                    <a:srgbClr val="000000">
                      <a:alpha val="43137"/>
                    </a:srgbClr>
                  </a:outerShdw>
                </a:effectLst>
              </a:rPr>
              <a:t>et théorie:</a:t>
            </a:r>
            <a:r>
              <a:rPr lang="fr-FR" sz="1800" dirty="0">
                <a:solidFill>
                  <a:srgbClr val="00294B"/>
                </a:solidFill>
              </a:rPr>
              <a:t> Deux cultures ou </a:t>
            </a:r>
            <a:r>
              <a:rPr lang="fr-FR" sz="1800">
                <a:solidFill>
                  <a:srgbClr val="00294B"/>
                </a:solidFill>
              </a:rPr>
              <a:t>modèles </a:t>
            </a:r>
            <a:endParaRPr lang="fr-FR" sz="1800" dirty="0">
              <a:solidFill>
                <a:srgbClr val="00294B"/>
              </a:solidFill>
            </a:endParaRPr>
          </a:p>
        </p:txBody>
      </p:sp>
      <p:pic>
        <p:nvPicPr>
          <p:cNvPr id="4" name="Picture 3">
            <a:extLst>
              <a:ext uri="{FF2B5EF4-FFF2-40B4-BE49-F238E27FC236}">
                <a16:creationId xmlns:a16="http://schemas.microsoft.com/office/drawing/2014/main" id="{8F457793-D63B-3848-B116-0DD884FE40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7877" y="1657579"/>
            <a:ext cx="803428" cy="10935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A5013F06-35B0-064B-BD87-0DA48AA985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6307" y="1657579"/>
            <a:ext cx="1006069" cy="10935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057F7E2E-BDCA-0541-B6BF-E108EB6195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193" t="16349" r="23654" b="27838"/>
          <a:stretch/>
        </p:blipFill>
        <p:spPr>
          <a:xfrm>
            <a:off x="6273844" y="1657579"/>
            <a:ext cx="827249" cy="130664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4325350E-E6F3-1A4D-BE75-83B2758E16DF}"/>
              </a:ext>
            </a:extLst>
          </p:cNvPr>
          <p:cNvSpPr txBox="1"/>
          <p:nvPr/>
        </p:nvSpPr>
        <p:spPr>
          <a:xfrm>
            <a:off x="6216196" y="3001128"/>
            <a:ext cx="1027342" cy="255455"/>
          </a:xfrm>
          <a:prstGeom prst="rect">
            <a:avLst/>
          </a:prstGeom>
          <a:noFill/>
        </p:spPr>
        <p:txBody>
          <a:bodyPr wrap="square" rtlCol="0">
            <a:spAutoFit/>
          </a:bodyPr>
          <a:lstStyle/>
          <a:p>
            <a:r>
              <a:rPr lang="en-FR" sz="1060" i="1" dirty="0">
                <a:solidFill>
                  <a:srgbClr val="00294B"/>
                </a:solidFill>
              </a:rPr>
              <a:t>Maurice Levy</a:t>
            </a:r>
          </a:p>
        </p:txBody>
      </p:sp>
      <p:pic>
        <p:nvPicPr>
          <p:cNvPr id="17" name="Picture 16">
            <a:extLst>
              <a:ext uri="{FF2B5EF4-FFF2-40B4-BE49-F238E27FC236}">
                <a16:creationId xmlns:a16="http://schemas.microsoft.com/office/drawing/2014/main" id="{46B513CA-D17A-5140-B42C-1095114163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97251" y="1663116"/>
            <a:ext cx="940456" cy="10935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223F1B12-AC49-6041-9614-BC8BB5417A3D}"/>
              </a:ext>
            </a:extLst>
          </p:cNvPr>
          <p:cNvSpPr txBox="1"/>
          <p:nvPr/>
        </p:nvSpPr>
        <p:spPr>
          <a:xfrm>
            <a:off x="7645975" y="2785565"/>
            <a:ext cx="2891731" cy="418576"/>
          </a:xfrm>
          <a:prstGeom prst="rect">
            <a:avLst/>
          </a:prstGeom>
          <a:noFill/>
        </p:spPr>
        <p:txBody>
          <a:bodyPr wrap="square" rtlCol="0">
            <a:spAutoFit/>
          </a:bodyPr>
          <a:lstStyle/>
          <a:p>
            <a:pPr algn="ctr"/>
            <a:r>
              <a:rPr lang="en-FR" sz="1060" i="1" dirty="0">
                <a:solidFill>
                  <a:srgbClr val="00294B"/>
                </a:solidFill>
              </a:rPr>
              <a:t>Tran Tranh Vanh, Khosrow Chadan, </a:t>
            </a:r>
          </a:p>
          <a:p>
            <a:pPr algn="ctr"/>
            <a:r>
              <a:rPr lang="en-FR" sz="1060" i="1" dirty="0">
                <a:solidFill>
                  <a:srgbClr val="00294B"/>
                </a:solidFill>
              </a:rPr>
              <a:t>Bernard Jancovici, Roland Omnès</a:t>
            </a:r>
          </a:p>
        </p:txBody>
      </p:sp>
      <p:pic>
        <p:nvPicPr>
          <p:cNvPr id="20" name="Picture 19">
            <a:extLst>
              <a:ext uri="{FF2B5EF4-FFF2-40B4-BE49-F238E27FC236}">
                <a16:creationId xmlns:a16="http://schemas.microsoft.com/office/drawing/2014/main" id="{899F173C-BF8E-884F-A40E-47442F9C9C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3232" y="4451240"/>
            <a:ext cx="1312889" cy="8415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1" name="TextBox 20">
            <a:extLst>
              <a:ext uri="{FF2B5EF4-FFF2-40B4-BE49-F238E27FC236}">
                <a16:creationId xmlns:a16="http://schemas.microsoft.com/office/drawing/2014/main" id="{CAA8CC5C-2DDB-8648-A7F7-777952C97E50}"/>
              </a:ext>
            </a:extLst>
          </p:cNvPr>
          <p:cNvSpPr txBox="1"/>
          <p:nvPr/>
        </p:nvSpPr>
        <p:spPr>
          <a:xfrm>
            <a:off x="8954995" y="5303820"/>
            <a:ext cx="1409361" cy="418576"/>
          </a:xfrm>
          <a:prstGeom prst="rect">
            <a:avLst/>
          </a:prstGeom>
          <a:noFill/>
        </p:spPr>
        <p:txBody>
          <a:bodyPr wrap="none" rtlCol="0">
            <a:spAutoFit/>
          </a:bodyPr>
          <a:lstStyle/>
          <a:p>
            <a:pPr algn="ctr"/>
            <a:r>
              <a:rPr lang="en-FR" sz="1060" i="1" dirty="0">
                <a:solidFill>
                  <a:srgbClr val="00294B"/>
                </a:solidFill>
              </a:rPr>
              <a:t>Pierre Binetruy </a:t>
            </a:r>
          </a:p>
          <a:p>
            <a:pPr algn="ctr"/>
            <a:r>
              <a:rPr lang="en-FR" sz="1060" i="1" dirty="0">
                <a:solidFill>
                  <a:srgbClr val="00294B"/>
                </a:solidFill>
              </a:rPr>
              <a:t>et Michel Fontannaz</a:t>
            </a:r>
          </a:p>
        </p:txBody>
      </p:sp>
      <p:pic>
        <p:nvPicPr>
          <p:cNvPr id="23" name="Picture 22">
            <a:extLst>
              <a:ext uri="{FF2B5EF4-FFF2-40B4-BE49-F238E27FC236}">
                <a16:creationId xmlns:a16="http://schemas.microsoft.com/office/drawing/2014/main" id="{F85B1481-D5D2-3C4C-9B57-77F4CDDD2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579"/>
          <a:stretch/>
        </p:blipFill>
        <p:spPr>
          <a:xfrm>
            <a:off x="6119101" y="4236663"/>
            <a:ext cx="2022706" cy="14020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26B1DE82-7B11-DE4C-8809-2852757B1D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37213" y="3335551"/>
            <a:ext cx="1994894" cy="812830"/>
          </a:xfrm>
          <a:prstGeom prst="rect">
            <a:avLst/>
          </a:prstGeom>
        </p:spPr>
      </p:pic>
      <p:pic>
        <p:nvPicPr>
          <p:cNvPr id="27" name="Picture 26">
            <a:extLst>
              <a:ext uri="{FF2B5EF4-FFF2-40B4-BE49-F238E27FC236}">
                <a16:creationId xmlns:a16="http://schemas.microsoft.com/office/drawing/2014/main" id="{44C971C2-75E4-1744-90F2-BBBDC50B52C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79933" y="3180003"/>
            <a:ext cx="1559483" cy="1169613"/>
          </a:xfrm>
          <a:prstGeom prst="rect">
            <a:avLst/>
          </a:prstGeom>
        </p:spPr>
      </p:pic>
    </p:spTree>
    <p:extLst>
      <p:ext uri="{BB962C8B-B14F-4D97-AF65-F5344CB8AC3E}">
        <p14:creationId xmlns:p14="http://schemas.microsoft.com/office/powerpoint/2010/main" val="655361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en-US"/>
              <a:t>50 ans IN2P3 à IJCLab</a:t>
            </a:r>
            <a:endParaRPr lang="fr-FR"/>
          </a:p>
        </p:txBody>
      </p:sp>
      <p:sp>
        <p:nvSpPr>
          <p:cNvPr id="4" name="Espace réservé de la date 3"/>
          <p:cNvSpPr>
            <a:spLocks noGrp="1"/>
          </p:cNvSpPr>
          <p:nvPr>
            <p:ph type="dt" sz="half" idx="10"/>
          </p:nvPr>
        </p:nvSpPr>
        <p:spPr/>
        <p:txBody>
          <a:bodyPr/>
          <a:lstStyle/>
          <a:p>
            <a:r>
              <a:rPr lang="fr-FR" smtClean="0"/>
              <a:t>28/09/2021</a:t>
            </a:r>
            <a:endParaRPr lang="fr-FR" dirty="0"/>
          </a:p>
        </p:txBody>
      </p:sp>
      <p:sp>
        <p:nvSpPr>
          <p:cNvPr id="5" name="Espace réservé du pied de page 4"/>
          <p:cNvSpPr>
            <a:spLocks noGrp="1"/>
          </p:cNvSpPr>
          <p:nvPr>
            <p:ph type="ftr" sz="quarter" idx="11"/>
          </p:nvPr>
        </p:nvSpPr>
        <p:spPr/>
        <p:txBody>
          <a:bodyPr/>
          <a:lstStyle/>
          <a:p>
            <a:r>
              <a:rPr lang="fr-FR" smtClean="0"/>
              <a:t>50 ans de l'IN2P3 à IJCLab - Sydney Gales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4</a:t>
            </a:fld>
            <a:endParaRPr lang="fr-FR" dirty="0"/>
          </a:p>
        </p:txBody>
      </p:sp>
      <p:pic>
        <p:nvPicPr>
          <p:cNvPr id="13" name="Picture 1028" descr="hall"/>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043123" y="1910541"/>
            <a:ext cx="4173650" cy="298929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4" name="Espace réservé du texte 1"/>
          <p:cNvSpPr txBox="1">
            <a:spLocks/>
          </p:cNvSpPr>
          <p:nvPr/>
        </p:nvSpPr>
        <p:spPr>
          <a:xfrm>
            <a:off x="0" y="650875"/>
            <a:ext cx="10772775" cy="29274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fr-FR" sz="1800" b="1" dirty="0" smtClean="0">
                <a:solidFill>
                  <a:srgbClr val="00294B"/>
                </a:solidFill>
              </a:rPr>
              <a:t>Une origine commune sur un même campus , mais très différenciée et un démarrage très rapide</a:t>
            </a:r>
            <a:endParaRPr lang="fr-FR" sz="1800" b="1" dirty="0">
              <a:solidFill>
                <a:srgbClr val="00294B"/>
              </a:solidFill>
            </a:endParaRPr>
          </a:p>
        </p:txBody>
      </p:sp>
      <p:sp>
        <p:nvSpPr>
          <p:cNvPr id="15" name="ZoneTexte 14"/>
          <p:cNvSpPr txBox="1"/>
          <p:nvPr/>
        </p:nvSpPr>
        <p:spPr>
          <a:xfrm>
            <a:off x="489844" y="1031475"/>
            <a:ext cx="4896543" cy="1384995"/>
          </a:xfrm>
          <a:prstGeom prst="rect">
            <a:avLst/>
          </a:prstGeom>
          <a:noFill/>
        </p:spPr>
        <p:txBody>
          <a:bodyPr wrap="square" rtlCol="0">
            <a:spAutoFit/>
          </a:bodyPr>
          <a:lstStyle/>
          <a:p>
            <a:r>
              <a:rPr lang="fr-FR" sz="1400" b="1" dirty="0" smtClean="0">
                <a:solidFill>
                  <a:srgbClr val="FF6700"/>
                </a:solidFill>
                <a:latin typeface="+mn-lt"/>
              </a:rPr>
              <a:t>1956</a:t>
            </a:r>
            <a:r>
              <a:rPr lang="fr-FR" sz="1400" b="1" dirty="0" smtClean="0">
                <a:solidFill>
                  <a:srgbClr val="00294B"/>
                </a:solidFill>
                <a:latin typeface="+mn-lt"/>
              </a:rPr>
              <a:t> </a:t>
            </a:r>
            <a:r>
              <a:rPr lang="fr-FR" sz="1400" dirty="0" smtClean="0">
                <a:solidFill>
                  <a:srgbClr val="00294B"/>
                </a:solidFill>
                <a:latin typeface="+mn-lt"/>
              </a:rPr>
              <a:t>Irène  Joliot Curie choisit de doter les équipes de Curie de l’Institut du radium d’un  Synchrocyclotron proton de 156 MeV commandé à Phillips.</a:t>
            </a:r>
          </a:p>
          <a:p>
            <a:r>
              <a:rPr lang="fr-FR" sz="1400" b="1" dirty="0" smtClean="0">
                <a:solidFill>
                  <a:srgbClr val="FF6700"/>
                </a:solidFill>
                <a:latin typeface="+mn-lt"/>
              </a:rPr>
              <a:t>1957</a:t>
            </a:r>
            <a:r>
              <a:rPr lang="fr-FR" sz="1400" dirty="0" smtClean="0">
                <a:solidFill>
                  <a:srgbClr val="00294B"/>
                </a:solidFill>
                <a:latin typeface="+mn-lt"/>
              </a:rPr>
              <a:t> F. Joliot-Curie succède à Irène  et avec  les équipes de l’Institut du radium et du collège de France obtient le premier faisceau du  synchro à Orsay  en juin 58.</a:t>
            </a:r>
            <a:endParaRPr lang="fr-FR" sz="1400" dirty="0">
              <a:solidFill>
                <a:srgbClr val="00294B"/>
              </a:solidFill>
              <a:latin typeface="+mn-lt"/>
            </a:endParaRPr>
          </a:p>
        </p:txBody>
      </p:sp>
      <p:sp>
        <p:nvSpPr>
          <p:cNvPr id="16" name="Rectangle 15"/>
          <p:cNvSpPr/>
          <p:nvPr/>
        </p:nvSpPr>
        <p:spPr>
          <a:xfrm>
            <a:off x="6010026" y="1033133"/>
            <a:ext cx="4464496" cy="738664"/>
          </a:xfrm>
          <a:prstGeom prst="rect">
            <a:avLst/>
          </a:prstGeom>
        </p:spPr>
        <p:txBody>
          <a:bodyPr wrap="square">
            <a:spAutoFit/>
          </a:bodyPr>
          <a:lstStyle/>
          <a:p>
            <a:pPr fontAlgn="auto">
              <a:spcAft>
                <a:spcPts val="0"/>
              </a:spcAft>
              <a:buFontTx/>
              <a:buNone/>
            </a:pPr>
            <a:r>
              <a:rPr lang="fr-FR" altLang="fr-FR" sz="1400" b="1" smtClean="0">
                <a:solidFill>
                  <a:srgbClr val="FF6700"/>
                </a:solidFill>
                <a:latin typeface="+mn-lt"/>
              </a:rPr>
              <a:t>1956</a:t>
            </a:r>
            <a:r>
              <a:rPr lang="fr-FR" altLang="fr-FR" sz="1400" b="1" smtClean="0">
                <a:solidFill>
                  <a:srgbClr val="00294B"/>
                </a:solidFill>
                <a:latin typeface="+mn-lt"/>
              </a:rPr>
              <a:t> </a:t>
            </a:r>
            <a:r>
              <a:rPr lang="fr-FR" altLang="fr-FR" sz="1400" smtClean="0">
                <a:solidFill>
                  <a:srgbClr val="00294B"/>
                </a:solidFill>
                <a:latin typeface="+mn-lt"/>
              </a:rPr>
              <a:t>Sous </a:t>
            </a:r>
            <a:r>
              <a:rPr lang="fr-FR" altLang="fr-FR" sz="1400" dirty="0" smtClean="0">
                <a:solidFill>
                  <a:srgbClr val="00294B"/>
                </a:solidFill>
                <a:latin typeface="+mn-lt"/>
              </a:rPr>
              <a:t>l’impulsion de Y. Rocard et H. </a:t>
            </a:r>
            <a:r>
              <a:rPr lang="fr-FR" altLang="fr-FR" sz="1400" dirty="0" err="1" smtClean="0">
                <a:solidFill>
                  <a:srgbClr val="00294B"/>
                </a:solidFill>
                <a:latin typeface="+mn-lt"/>
              </a:rPr>
              <a:t>Halban</a:t>
            </a:r>
            <a:r>
              <a:rPr lang="fr-FR" altLang="fr-FR" sz="1400" dirty="0">
                <a:solidFill>
                  <a:srgbClr val="00294B"/>
                </a:solidFill>
                <a:latin typeface="+mn-lt"/>
              </a:rPr>
              <a:t> </a:t>
            </a:r>
            <a:r>
              <a:rPr lang="fr-FR" altLang="fr-FR" sz="1400" dirty="0" smtClean="0">
                <a:solidFill>
                  <a:srgbClr val="00294B"/>
                </a:solidFill>
                <a:latin typeface="+mn-lt"/>
              </a:rPr>
              <a:t>à la tête du laboratoire de l’ENS  conception et construction d’un Accélérateur Linaire d’</a:t>
            </a:r>
            <a:r>
              <a:rPr lang="fr-FR" altLang="fr-FR" sz="1400" dirty="0">
                <a:solidFill>
                  <a:srgbClr val="00294B"/>
                </a:solidFill>
                <a:latin typeface="+mn-lt"/>
              </a:rPr>
              <a:t>é</a:t>
            </a:r>
            <a:r>
              <a:rPr lang="fr-FR" altLang="fr-FR" sz="1400" dirty="0" smtClean="0">
                <a:solidFill>
                  <a:srgbClr val="00294B"/>
                </a:solidFill>
                <a:latin typeface="+mn-lt"/>
              </a:rPr>
              <a:t>lectrons d’ 1 </a:t>
            </a:r>
            <a:r>
              <a:rPr lang="fr-FR" altLang="fr-FR" sz="1400" dirty="0" err="1" smtClean="0">
                <a:solidFill>
                  <a:srgbClr val="00294B"/>
                </a:solidFill>
                <a:latin typeface="+mn-lt"/>
              </a:rPr>
              <a:t>GeV</a:t>
            </a:r>
            <a:r>
              <a:rPr lang="fr-FR" altLang="fr-FR" sz="1400" dirty="0" smtClean="0">
                <a:solidFill>
                  <a:srgbClr val="00294B"/>
                </a:solidFill>
                <a:latin typeface="+mn-lt"/>
              </a:rPr>
              <a:t> à </a:t>
            </a:r>
            <a:r>
              <a:rPr lang="fr-FR" altLang="fr-FR" sz="1400" dirty="0">
                <a:solidFill>
                  <a:srgbClr val="00294B"/>
                </a:solidFill>
                <a:latin typeface="+mn-lt"/>
              </a:rPr>
              <a:t>O</a:t>
            </a:r>
            <a:r>
              <a:rPr lang="fr-FR" altLang="fr-FR" sz="1400" dirty="0" smtClean="0">
                <a:solidFill>
                  <a:srgbClr val="00294B"/>
                </a:solidFill>
                <a:latin typeface="+mn-lt"/>
              </a:rPr>
              <a:t>rsay</a:t>
            </a:r>
            <a:endParaRPr lang="fr-FR" altLang="fr-FR" sz="1200" dirty="0">
              <a:solidFill>
                <a:srgbClr val="00294B"/>
              </a:solidFill>
              <a:latin typeface="+mn-lt"/>
            </a:endParaRPr>
          </a:p>
        </p:txBody>
      </p:sp>
      <p:sp>
        <p:nvSpPr>
          <p:cNvPr id="17" name="ZoneTexte 16"/>
          <p:cNvSpPr txBox="1"/>
          <p:nvPr/>
        </p:nvSpPr>
        <p:spPr>
          <a:xfrm>
            <a:off x="5320230" y="2237675"/>
            <a:ext cx="1357320" cy="1438573"/>
          </a:xfrm>
          <a:prstGeom prst="roundRect">
            <a:avLst>
              <a:gd name="adj" fmla="val 7019"/>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a:lnSpc>
                <a:spcPct val="150000"/>
              </a:lnSpc>
            </a:pPr>
            <a:r>
              <a:rPr lang="fr-FR" sz="1400" b="1" smtClean="0">
                <a:solidFill>
                  <a:srgbClr val="FF6700"/>
                </a:solidFill>
                <a:latin typeface="+mn-lt"/>
              </a:rPr>
              <a:t>1958:</a:t>
            </a:r>
            <a:r>
              <a:rPr lang="fr-FR" sz="1400" b="1" smtClean="0">
                <a:solidFill>
                  <a:srgbClr val="00294B"/>
                </a:solidFill>
                <a:latin typeface="+mn-lt"/>
              </a:rPr>
              <a:t> </a:t>
            </a:r>
            <a:r>
              <a:rPr lang="fr-FR" sz="1400" dirty="0" smtClean="0">
                <a:solidFill>
                  <a:srgbClr val="00294B"/>
                </a:solidFill>
                <a:latin typeface="+mn-lt"/>
              </a:rPr>
              <a:t>3 MeV</a:t>
            </a:r>
          </a:p>
          <a:p>
            <a:pPr>
              <a:lnSpc>
                <a:spcPct val="150000"/>
              </a:lnSpc>
            </a:pPr>
            <a:r>
              <a:rPr lang="fr-FR" sz="1400" b="1" smtClean="0">
                <a:solidFill>
                  <a:srgbClr val="FF6700"/>
                </a:solidFill>
                <a:latin typeface="+mn-lt"/>
              </a:rPr>
              <a:t>1960:</a:t>
            </a:r>
            <a:r>
              <a:rPr lang="fr-FR" sz="1400" b="1" smtClean="0">
                <a:solidFill>
                  <a:srgbClr val="00294B"/>
                </a:solidFill>
                <a:latin typeface="+mn-lt"/>
              </a:rPr>
              <a:t> </a:t>
            </a:r>
            <a:r>
              <a:rPr lang="fr-FR" sz="1400" smtClean="0">
                <a:solidFill>
                  <a:srgbClr val="00294B"/>
                </a:solidFill>
                <a:latin typeface="+mn-lt"/>
              </a:rPr>
              <a:t>165 MeV</a:t>
            </a:r>
          </a:p>
          <a:p>
            <a:pPr>
              <a:lnSpc>
                <a:spcPct val="150000"/>
              </a:lnSpc>
            </a:pPr>
            <a:r>
              <a:rPr lang="fr-FR" sz="1400" b="1" smtClean="0">
                <a:solidFill>
                  <a:srgbClr val="FF6700"/>
                </a:solidFill>
                <a:latin typeface="+mn-lt"/>
              </a:rPr>
              <a:t>1964: </a:t>
            </a:r>
            <a:r>
              <a:rPr lang="fr-FR" sz="1400" smtClean="0">
                <a:solidFill>
                  <a:srgbClr val="00294B"/>
                </a:solidFill>
                <a:latin typeface="+mn-lt"/>
              </a:rPr>
              <a:t>1,3 </a:t>
            </a:r>
            <a:r>
              <a:rPr lang="fr-FR" sz="1400" dirty="0" smtClean="0">
                <a:solidFill>
                  <a:srgbClr val="00294B"/>
                </a:solidFill>
                <a:latin typeface="+mn-lt"/>
              </a:rPr>
              <a:t>GeV</a:t>
            </a:r>
          </a:p>
          <a:p>
            <a:pPr>
              <a:lnSpc>
                <a:spcPct val="150000"/>
              </a:lnSpc>
            </a:pPr>
            <a:r>
              <a:rPr lang="fr-FR" sz="1400" b="1" smtClean="0">
                <a:solidFill>
                  <a:srgbClr val="FF6700"/>
                </a:solidFill>
              </a:rPr>
              <a:t>1968:</a:t>
            </a:r>
            <a:r>
              <a:rPr lang="fr-FR" sz="1400" b="1" smtClean="0">
                <a:solidFill>
                  <a:srgbClr val="00294B"/>
                </a:solidFill>
              </a:rPr>
              <a:t> </a:t>
            </a:r>
            <a:r>
              <a:rPr lang="fr-FR" sz="1400" dirty="0" smtClean="0">
                <a:solidFill>
                  <a:srgbClr val="00294B"/>
                </a:solidFill>
              </a:rPr>
              <a:t>2,3 GeV</a:t>
            </a:r>
            <a:endParaRPr lang="fr-FR" sz="1400" dirty="0">
              <a:solidFill>
                <a:srgbClr val="00294B"/>
              </a:solidFill>
            </a:endParaRPr>
          </a:p>
        </p:txBody>
      </p:sp>
      <p:sp>
        <p:nvSpPr>
          <p:cNvPr id="18" name="Espace réservé du texte 3"/>
          <p:cNvSpPr txBox="1">
            <a:spLocks/>
          </p:cNvSpPr>
          <p:nvPr/>
        </p:nvSpPr>
        <p:spPr>
          <a:xfrm>
            <a:off x="705867" y="4944981"/>
            <a:ext cx="9361040" cy="72707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029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fontAlgn="auto">
              <a:spcAft>
                <a:spcPts val="0"/>
              </a:spcAft>
            </a:pPr>
            <a:r>
              <a:rPr lang="fr-FR" sz="1400" dirty="0" smtClean="0"/>
              <a:t>Dès l’origine ces  labos ( IPNO,LAL, CSNSM…) , avec la construction puis le début d’exploitation de grands accélérateurs et d’instruments,  ont joué un rôle très “spécial” avant la naissance de l’Institut par l’arrivée d’un fort potentiel technique de haut niveau qui va devenir l’un des marqueurs  de l’IN2P3</a:t>
            </a:r>
            <a:endParaRPr lang="fr-FR" sz="1400" dirty="0"/>
          </a:p>
        </p:txBody>
      </p:sp>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891" y="2505106"/>
            <a:ext cx="3691047" cy="23611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44668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fr-FR" smtClean="0"/>
              <a:t>28/09/2021</a:t>
            </a:r>
            <a:endParaRPr lang="fr-FR" dirty="0"/>
          </a:p>
        </p:txBody>
      </p:sp>
      <p:sp>
        <p:nvSpPr>
          <p:cNvPr id="4" name="Espace réservé du pied de page 3"/>
          <p:cNvSpPr>
            <a:spLocks noGrp="1"/>
          </p:cNvSpPr>
          <p:nvPr>
            <p:ph type="ftr" sz="quarter" idx="11"/>
          </p:nvPr>
        </p:nvSpPr>
        <p:spPr/>
        <p:txBody>
          <a:bodyPr/>
          <a:lstStyle/>
          <a:p>
            <a:r>
              <a:rPr lang="fr-FR" smtClean="0"/>
              <a:t>50 ans de l'IN2P3 à IJCLab - Sydney Gales</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40</a:t>
            </a:fld>
            <a:endParaRPr lang="fr-FR" dirty="0"/>
          </a:p>
        </p:txBody>
      </p:sp>
      <p:sp>
        <p:nvSpPr>
          <p:cNvPr id="8" name="Rectangle 7"/>
          <p:cNvSpPr/>
          <p:nvPr/>
        </p:nvSpPr>
        <p:spPr>
          <a:xfrm>
            <a:off x="104057" y="723808"/>
            <a:ext cx="6480720" cy="5293757"/>
          </a:xfrm>
          <a:prstGeom prst="rect">
            <a:avLst/>
          </a:prstGeom>
        </p:spPr>
        <p:txBody>
          <a:bodyPr wrap="square">
            <a:spAutoFit/>
          </a:bodyPr>
          <a:lstStyle/>
          <a:p>
            <a:pPr algn="ctr"/>
            <a:r>
              <a:rPr lang="fr-FR" sz="1800" b="1" dirty="0" smtClean="0">
                <a:solidFill>
                  <a:srgbClr val="FF6700"/>
                </a:solidFill>
                <a:effectLst>
                  <a:outerShdw blurRad="38100" dist="38100" dir="2700000" algn="tl">
                    <a:srgbClr val="000000">
                      <a:alpha val="43137"/>
                    </a:srgbClr>
                  </a:outerShdw>
                </a:effectLst>
                <a:latin typeface="+mn-lt"/>
              </a:rPr>
              <a:t>Physique </a:t>
            </a:r>
            <a:r>
              <a:rPr lang="fr-FR" sz="1800" b="1" dirty="0" err="1" smtClean="0">
                <a:solidFill>
                  <a:srgbClr val="FF6700"/>
                </a:solidFill>
                <a:effectLst>
                  <a:outerShdw blurRad="38100" dist="38100" dir="2700000" algn="tl">
                    <a:srgbClr val="000000">
                      <a:alpha val="43137"/>
                    </a:srgbClr>
                  </a:outerShdw>
                </a:effectLst>
                <a:latin typeface="+mn-lt"/>
              </a:rPr>
              <a:t>Theorique</a:t>
            </a:r>
            <a:r>
              <a:rPr lang="fr-FR" sz="1800" b="1" dirty="0" smtClean="0">
                <a:solidFill>
                  <a:srgbClr val="FF6700"/>
                </a:solidFill>
                <a:effectLst>
                  <a:outerShdw blurRad="38100" dist="38100" dir="2700000" algn="tl">
                    <a:srgbClr val="000000">
                      <a:alpha val="43137"/>
                    </a:srgbClr>
                  </a:outerShdw>
                </a:effectLst>
                <a:latin typeface="+mn-lt"/>
              </a:rPr>
              <a:t>  à l’ IPN Orsay</a:t>
            </a:r>
          </a:p>
          <a:p>
            <a:r>
              <a:rPr lang="fr-FR" sz="1400" b="1" dirty="0">
                <a:solidFill>
                  <a:srgbClr val="FF6700"/>
                </a:solidFill>
                <a:latin typeface="+mn-lt"/>
              </a:rPr>
              <a:t>Les débuts (1956,1962) </a:t>
            </a:r>
            <a:r>
              <a:rPr lang="fr-FR" sz="1400" b="1" dirty="0" smtClean="0">
                <a:solidFill>
                  <a:srgbClr val="FF6700"/>
                </a:solidFill>
                <a:latin typeface="+mn-lt"/>
              </a:rPr>
              <a:t>: </a:t>
            </a:r>
            <a:r>
              <a:rPr lang="fr-FR" sz="1200" dirty="0" smtClean="0">
                <a:solidFill>
                  <a:srgbClr val="00294B"/>
                </a:solidFill>
                <a:latin typeface="+mn-lt"/>
              </a:rPr>
              <a:t>les collaborateurs d’I. et F. Joliot-Curie ont quitté le Collège de France 	                        pour le bat 100 de l’IPNO</a:t>
            </a:r>
          </a:p>
          <a:p>
            <a:r>
              <a:rPr lang="fr-FR" sz="1200" b="1" dirty="0" smtClean="0">
                <a:solidFill>
                  <a:srgbClr val="00294B"/>
                </a:solidFill>
                <a:latin typeface="+mn-lt"/>
              </a:rPr>
              <a:t>Quelques théoriciens </a:t>
            </a:r>
            <a:r>
              <a:rPr lang="fr-FR" sz="1200" i="1" dirty="0" smtClean="0">
                <a:solidFill>
                  <a:srgbClr val="00294B"/>
                </a:solidFill>
                <a:latin typeface="+mn-lt"/>
              </a:rPr>
              <a:t>M. Jean, P. Benoist-</a:t>
            </a:r>
            <a:r>
              <a:rPr lang="fr-FR" sz="1200" i="1" dirty="0" err="1" smtClean="0">
                <a:solidFill>
                  <a:srgbClr val="00294B"/>
                </a:solidFill>
                <a:latin typeface="+mn-lt"/>
              </a:rPr>
              <a:t>Gueutal</a:t>
            </a:r>
            <a:r>
              <a:rPr lang="fr-FR" sz="1200" i="1" dirty="0" smtClean="0">
                <a:solidFill>
                  <a:srgbClr val="00294B"/>
                </a:solidFill>
                <a:latin typeface="+mn-lt"/>
              </a:rPr>
              <a:t>, R. </a:t>
            </a:r>
            <a:r>
              <a:rPr lang="fr-FR" sz="1200" i="1" dirty="0" err="1" smtClean="0">
                <a:solidFill>
                  <a:srgbClr val="00294B"/>
                </a:solidFill>
                <a:latin typeface="+mn-lt"/>
              </a:rPr>
              <a:t>Nataf</a:t>
            </a:r>
            <a:r>
              <a:rPr lang="fr-FR" sz="1200" i="1" dirty="0" smtClean="0">
                <a:solidFill>
                  <a:srgbClr val="00294B"/>
                </a:solidFill>
                <a:latin typeface="+mn-lt"/>
              </a:rPr>
              <a:t>, M. </a:t>
            </a:r>
            <a:r>
              <a:rPr lang="fr-FR" sz="1200" i="1" dirty="0" err="1" smtClean="0">
                <a:solidFill>
                  <a:srgbClr val="00294B"/>
                </a:solidFill>
                <a:latin typeface="+mn-lt"/>
              </a:rPr>
              <a:t>Veneroni,J.Arvieux</a:t>
            </a:r>
            <a:r>
              <a:rPr lang="fr-FR" sz="1200" i="1" dirty="0" smtClean="0">
                <a:solidFill>
                  <a:srgbClr val="00294B"/>
                </a:solidFill>
                <a:latin typeface="+mn-lt"/>
              </a:rPr>
              <a:t> </a:t>
            </a:r>
            <a:r>
              <a:rPr lang="fr-FR" sz="1200" dirty="0" smtClean="0">
                <a:solidFill>
                  <a:srgbClr val="00294B"/>
                </a:solidFill>
                <a:latin typeface="+mn-lt"/>
              </a:rPr>
              <a:t>,…</a:t>
            </a:r>
          </a:p>
          <a:p>
            <a:pPr>
              <a:spcBef>
                <a:spcPts val="600"/>
              </a:spcBef>
            </a:pPr>
            <a:r>
              <a:rPr lang="fr-FR" sz="1400" b="1" dirty="0" smtClean="0">
                <a:solidFill>
                  <a:srgbClr val="FF6700"/>
                </a:solidFill>
                <a:latin typeface="+mn-lt"/>
              </a:rPr>
              <a:t>1963-1970</a:t>
            </a:r>
            <a:r>
              <a:rPr lang="fr-FR" sz="1200" dirty="0" smtClean="0">
                <a:solidFill>
                  <a:srgbClr val="00294B"/>
                </a:solidFill>
                <a:latin typeface="+mn-lt"/>
              </a:rPr>
              <a:t> le DEA et </a:t>
            </a:r>
            <a:r>
              <a:rPr lang="fr-FR" sz="1200" i="1" dirty="0" smtClean="0">
                <a:solidFill>
                  <a:srgbClr val="00294B"/>
                </a:solidFill>
                <a:latin typeface="+mn-lt"/>
              </a:rPr>
              <a:t>R .et N. Vin </a:t>
            </a:r>
            <a:r>
              <a:rPr lang="fr-FR" sz="1200" i="1" dirty="0" err="1" smtClean="0">
                <a:solidFill>
                  <a:srgbClr val="00294B"/>
                </a:solidFill>
                <a:latin typeface="+mn-lt"/>
              </a:rPr>
              <a:t>Mauh</a:t>
            </a:r>
            <a:r>
              <a:rPr lang="fr-FR" sz="1200" i="1" dirty="0" smtClean="0">
                <a:solidFill>
                  <a:srgbClr val="00294B"/>
                </a:solidFill>
                <a:latin typeface="+mn-lt"/>
              </a:rPr>
              <a:t> </a:t>
            </a:r>
            <a:r>
              <a:rPr lang="fr-FR" sz="1200" dirty="0" smtClean="0">
                <a:solidFill>
                  <a:srgbClr val="00294B"/>
                </a:solidFill>
                <a:latin typeface="+mn-lt"/>
              </a:rPr>
              <a:t>rejoigne l’IPNO</a:t>
            </a:r>
          </a:p>
          <a:p>
            <a:r>
              <a:rPr lang="fr-FR" sz="1400" b="1" dirty="0" smtClean="0">
                <a:solidFill>
                  <a:srgbClr val="FF6700"/>
                </a:solidFill>
                <a:latin typeface="+mn-lt"/>
              </a:rPr>
              <a:t>1970 -1998 Une division de physique Théorique avec 50 chercheurs</a:t>
            </a:r>
          </a:p>
          <a:p>
            <a:pPr>
              <a:spcBef>
                <a:spcPts val="600"/>
              </a:spcBef>
            </a:pPr>
            <a:r>
              <a:rPr lang="fr-FR" sz="1200" dirty="0" smtClean="0">
                <a:solidFill>
                  <a:srgbClr val="00294B"/>
                </a:solidFill>
                <a:latin typeface="+mn-lt"/>
              </a:rPr>
              <a:t>Thèmes: Phys mathématiques, Phys particules, </a:t>
            </a:r>
            <a:r>
              <a:rPr lang="fr-FR" sz="1200" dirty="0">
                <a:solidFill>
                  <a:srgbClr val="00294B"/>
                </a:solidFill>
                <a:latin typeface="+mn-lt"/>
              </a:rPr>
              <a:t>P</a:t>
            </a:r>
            <a:r>
              <a:rPr lang="fr-FR" sz="1200" dirty="0" smtClean="0">
                <a:solidFill>
                  <a:srgbClr val="00294B"/>
                </a:solidFill>
                <a:latin typeface="+mn-lt"/>
              </a:rPr>
              <a:t>hys  nucléaire </a:t>
            </a:r>
            <a:endParaRPr lang="fr-FR" sz="1200" spc="-5" dirty="0" smtClean="0">
              <a:solidFill>
                <a:srgbClr val="0000FF"/>
              </a:solidFill>
              <a:latin typeface="+mn-lt"/>
              <a:cs typeface="Calibri"/>
            </a:endParaRPr>
          </a:p>
          <a:p>
            <a:pPr>
              <a:spcBef>
                <a:spcPts val="600"/>
              </a:spcBef>
            </a:pPr>
            <a:r>
              <a:rPr lang="fr-FR" sz="1200" b="1" spc="-5" dirty="0" smtClean="0">
                <a:solidFill>
                  <a:srgbClr val="00294B"/>
                </a:solidFill>
                <a:latin typeface="+mn-lt"/>
                <a:cs typeface="Calibri"/>
              </a:rPr>
              <a:t>*Potentiel de Paris </a:t>
            </a:r>
            <a:r>
              <a:rPr lang="fr-FR" sz="1200" i="1" spc="-5" dirty="0" smtClean="0">
                <a:solidFill>
                  <a:srgbClr val="00294B"/>
                </a:solidFill>
                <a:latin typeface="+mn-lt"/>
                <a:cs typeface="Calibri"/>
              </a:rPr>
              <a:t>Robert </a:t>
            </a:r>
            <a:r>
              <a:rPr lang="fr-FR" sz="1200" i="1" dirty="0" smtClean="0">
                <a:solidFill>
                  <a:srgbClr val="00294B"/>
                </a:solidFill>
                <a:latin typeface="+mn-lt"/>
                <a:cs typeface="Calibri"/>
              </a:rPr>
              <a:t>Vinh</a:t>
            </a:r>
            <a:r>
              <a:rPr lang="fr-FR" sz="1200" i="1" spc="-10" dirty="0" smtClean="0">
                <a:solidFill>
                  <a:srgbClr val="00294B"/>
                </a:solidFill>
                <a:latin typeface="+mn-lt"/>
                <a:cs typeface="Calibri"/>
              </a:rPr>
              <a:t> </a:t>
            </a:r>
            <a:r>
              <a:rPr lang="fr-FR" sz="1200" i="1" dirty="0" err="1" smtClean="0">
                <a:solidFill>
                  <a:srgbClr val="00294B"/>
                </a:solidFill>
                <a:latin typeface="+mn-lt"/>
                <a:cs typeface="Calibri"/>
              </a:rPr>
              <a:t>Mau</a:t>
            </a:r>
            <a:r>
              <a:rPr lang="fr-FR" sz="1200" i="1" dirty="0" smtClean="0">
                <a:solidFill>
                  <a:srgbClr val="00294B"/>
                </a:solidFill>
                <a:latin typeface="+mn-lt"/>
                <a:cs typeface="Calibri"/>
              </a:rPr>
              <a:t> et al</a:t>
            </a:r>
            <a:endParaRPr lang="fr-FR" sz="1200" dirty="0" smtClean="0">
              <a:solidFill>
                <a:srgbClr val="00294B"/>
              </a:solidFill>
              <a:latin typeface="+mn-lt"/>
            </a:endParaRPr>
          </a:p>
          <a:p>
            <a:pPr>
              <a:spcBef>
                <a:spcPts val="600"/>
              </a:spcBef>
            </a:pPr>
            <a:r>
              <a:rPr lang="fr-FR" sz="1200" b="1" dirty="0" smtClean="0">
                <a:solidFill>
                  <a:srgbClr val="00294B"/>
                </a:solidFill>
                <a:latin typeface="+mn-lt"/>
              </a:rPr>
              <a:t>*</a:t>
            </a:r>
            <a:r>
              <a:rPr lang="fr-FR" sz="1200" b="1" dirty="0" err="1" smtClean="0">
                <a:solidFill>
                  <a:srgbClr val="00294B"/>
                </a:solidFill>
                <a:latin typeface="+mn-lt"/>
              </a:rPr>
              <a:t>Harthree</a:t>
            </a:r>
            <a:r>
              <a:rPr lang="fr-FR" sz="1200" b="1" dirty="0" smtClean="0">
                <a:solidFill>
                  <a:srgbClr val="00294B"/>
                </a:solidFill>
                <a:latin typeface="+mn-lt"/>
              </a:rPr>
              <a:t> - </a:t>
            </a:r>
            <a:r>
              <a:rPr lang="fr-FR" sz="1200" b="1" dirty="0" err="1" smtClean="0">
                <a:solidFill>
                  <a:srgbClr val="00294B"/>
                </a:solidFill>
                <a:latin typeface="+mn-lt"/>
              </a:rPr>
              <a:t>Fock</a:t>
            </a:r>
            <a:r>
              <a:rPr lang="fr-FR" sz="1200" b="1" dirty="0" smtClean="0">
                <a:solidFill>
                  <a:srgbClr val="00294B"/>
                </a:solidFill>
                <a:latin typeface="+mn-lt"/>
              </a:rPr>
              <a:t> - Force effective  modèles microscopiques, </a:t>
            </a:r>
            <a:r>
              <a:rPr lang="fr-FR" sz="1200" b="1" dirty="0" err="1" smtClean="0">
                <a:solidFill>
                  <a:srgbClr val="00294B"/>
                </a:solidFill>
                <a:latin typeface="+mn-lt"/>
              </a:rPr>
              <a:t>Resonances</a:t>
            </a:r>
            <a:r>
              <a:rPr lang="fr-FR" sz="1200" b="1" dirty="0" smtClean="0">
                <a:solidFill>
                  <a:srgbClr val="00294B"/>
                </a:solidFill>
                <a:latin typeface="+mn-lt"/>
              </a:rPr>
              <a:t> , EOS ……</a:t>
            </a:r>
          </a:p>
          <a:p>
            <a:pPr>
              <a:spcBef>
                <a:spcPts val="600"/>
              </a:spcBef>
            </a:pPr>
            <a:r>
              <a:rPr lang="fr-FR" sz="1200" b="1" i="1" spc="-5" dirty="0">
                <a:solidFill>
                  <a:srgbClr val="00294B"/>
                </a:solidFill>
                <a:latin typeface="+mn-lt"/>
                <a:cs typeface="Calibri"/>
              </a:rPr>
              <a:t> </a:t>
            </a:r>
            <a:r>
              <a:rPr lang="fr-FR" sz="1200" b="1" i="1" spc="-5" dirty="0" smtClean="0">
                <a:solidFill>
                  <a:srgbClr val="00294B"/>
                </a:solidFill>
                <a:latin typeface="+mn-lt"/>
                <a:cs typeface="Calibri"/>
              </a:rPr>
              <a:t> </a:t>
            </a:r>
            <a:r>
              <a:rPr lang="fr-FR" sz="1200" i="1" spc="-5" dirty="0" smtClean="0">
                <a:solidFill>
                  <a:srgbClr val="00294B"/>
                </a:solidFill>
                <a:latin typeface="+mn-lt"/>
                <a:cs typeface="Calibri"/>
              </a:rPr>
              <a:t>M. </a:t>
            </a:r>
            <a:r>
              <a:rPr lang="fr-FR" sz="1200" i="1" spc="-5" dirty="0" err="1" smtClean="0">
                <a:solidFill>
                  <a:srgbClr val="00294B"/>
                </a:solidFill>
                <a:latin typeface="+mn-lt"/>
                <a:cs typeface="Calibri"/>
              </a:rPr>
              <a:t>Vénéroni</a:t>
            </a:r>
            <a:r>
              <a:rPr lang="fr-FR" sz="1200" i="1" dirty="0" smtClean="0">
                <a:solidFill>
                  <a:srgbClr val="00294B"/>
                </a:solidFill>
                <a:latin typeface="+mn-lt"/>
                <a:cs typeface="Calibri"/>
              </a:rPr>
              <a:t> , </a:t>
            </a:r>
            <a:r>
              <a:rPr lang="fr-FR" sz="1200" i="1" spc="-5" dirty="0" smtClean="0">
                <a:solidFill>
                  <a:srgbClr val="00294B"/>
                </a:solidFill>
                <a:latin typeface="+mn-lt"/>
                <a:cs typeface="Calibri"/>
              </a:rPr>
              <a:t>D.</a:t>
            </a:r>
            <a:r>
              <a:rPr lang="fr-FR" sz="1200" i="1" spc="-30" dirty="0" smtClean="0">
                <a:solidFill>
                  <a:srgbClr val="00294B"/>
                </a:solidFill>
                <a:latin typeface="+mn-lt"/>
                <a:cs typeface="Calibri"/>
              </a:rPr>
              <a:t> </a:t>
            </a:r>
            <a:r>
              <a:rPr lang="fr-FR" sz="1200" i="1" spc="-5" dirty="0" err="1" smtClean="0">
                <a:solidFill>
                  <a:srgbClr val="00294B"/>
                </a:solidFill>
                <a:latin typeface="+mn-lt"/>
                <a:cs typeface="Calibri"/>
              </a:rPr>
              <a:t>Vautherin</a:t>
            </a:r>
            <a:r>
              <a:rPr lang="fr-FR" sz="1200" i="1" spc="-5" dirty="0" smtClean="0">
                <a:solidFill>
                  <a:srgbClr val="00294B"/>
                </a:solidFill>
                <a:latin typeface="+mn-lt"/>
                <a:cs typeface="Calibri"/>
              </a:rPr>
              <a:t>, </a:t>
            </a:r>
            <a:r>
              <a:rPr lang="fr-FR" sz="1200" i="1" spc="-5" dirty="0">
                <a:solidFill>
                  <a:srgbClr val="00294B"/>
                </a:solidFill>
                <a:cs typeface="Calibri"/>
              </a:rPr>
              <a:t>H. </a:t>
            </a:r>
            <a:r>
              <a:rPr lang="fr-FR" sz="1200" i="1" spc="-5" dirty="0" err="1">
                <a:solidFill>
                  <a:srgbClr val="00294B"/>
                </a:solidFill>
                <a:cs typeface="Calibri"/>
              </a:rPr>
              <a:t>Flocard</a:t>
            </a:r>
            <a:r>
              <a:rPr lang="fr-FR" sz="1200" i="1" spc="-5" dirty="0">
                <a:solidFill>
                  <a:srgbClr val="00294B"/>
                </a:solidFill>
                <a:cs typeface="Calibri"/>
              </a:rPr>
              <a:t> </a:t>
            </a:r>
            <a:r>
              <a:rPr lang="fr-FR" sz="1200" i="1" spc="-5" dirty="0" smtClean="0">
                <a:solidFill>
                  <a:srgbClr val="00294B"/>
                </a:solidFill>
                <a:cs typeface="Calibri"/>
              </a:rPr>
              <a:t>, </a:t>
            </a:r>
            <a:r>
              <a:rPr lang="fr-FR" sz="1200" i="1" spc="-5" dirty="0" smtClean="0">
                <a:solidFill>
                  <a:srgbClr val="00294B"/>
                </a:solidFill>
                <a:latin typeface="+mn-lt"/>
                <a:cs typeface="Calibri"/>
              </a:rPr>
              <a:t>P. Quentin, P. </a:t>
            </a:r>
            <a:r>
              <a:rPr lang="fr-FR" sz="1200" i="1" spc="-5" dirty="0" err="1" smtClean="0">
                <a:solidFill>
                  <a:srgbClr val="00294B"/>
                </a:solidFill>
                <a:latin typeface="+mn-lt"/>
                <a:cs typeface="Calibri"/>
              </a:rPr>
              <a:t>Schuck</a:t>
            </a:r>
            <a:r>
              <a:rPr lang="fr-FR" sz="1200" i="1" spc="-5" dirty="0" smtClean="0">
                <a:solidFill>
                  <a:srgbClr val="00294B"/>
                </a:solidFill>
                <a:latin typeface="+mn-lt"/>
                <a:cs typeface="Calibri"/>
              </a:rPr>
              <a:t>, N. Van </a:t>
            </a:r>
            <a:r>
              <a:rPr lang="fr-FR" sz="1200" i="1" spc="-5" dirty="0" err="1" smtClean="0">
                <a:solidFill>
                  <a:srgbClr val="00294B"/>
                </a:solidFill>
                <a:latin typeface="+mn-lt"/>
                <a:cs typeface="Calibri"/>
              </a:rPr>
              <a:t>Giai</a:t>
            </a:r>
            <a:r>
              <a:rPr lang="fr-FR" sz="1200" i="1" spc="-5" dirty="0" smtClean="0">
                <a:solidFill>
                  <a:srgbClr val="00294B"/>
                </a:solidFill>
                <a:latin typeface="+mn-lt"/>
                <a:cs typeface="Calibri"/>
              </a:rPr>
              <a:t> , …..</a:t>
            </a:r>
          </a:p>
          <a:p>
            <a:pPr>
              <a:spcBef>
                <a:spcPts val="600"/>
              </a:spcBef>
            </a:pPr>
            <a:r>
              <a:rPr lang="fr-FR" sz="1200" b="1" spc="-5" dirty="0" smtClean="0">
                <a:solidFill>
                  <a:srgbClr val="00294B"/>
                </a:solidFill>
                <a:latin typeface="+mn-lt"/>
                <a:cs typeface="Calibri"/>
              </a:rPr>
              <a:t>*Réactions nucléaires , Exotiques , Clusters</a:t>
            </a:r>
          </a:p>
          <a:p>
            <a:pPr>
              <a:spcBef>
                <a:spcPts val="600"/>
              </a:spcBef>
            </a:pPr>
            <a:r>
              <a:rPr lang="fr-FR" sz="1200" i="1" spc="-5" dirty="0" smtClean="0">
                <a:solidFill>
                  <a:srgbClr val="00294B"/>
                </a:solidFill>
                <a:latin typeface="+mn-lt"/>
                <a:cs typeface="Calibri"/>
              </a:rPr>
              <a:t>  C. Marty , N. Vin </a:t>
            </a:r>
            <a:r>
              <a:rPr lang="fr-FR" sz="1200" i="1" spc="-5" dirty="0" err="1" smtClean="0">
                <a:solidFill>
                  <a:srgbClr val="00294B"/>
                </a:solidFill>
                <a:latin typeface="+mn-lt"/>
                <a:cs typeface="Calibri"/>
              </a:rPr>
              <a:t>Mauh</a:t>
            </a:r>
            <a:r>
              <a:rPr lang="fr-FR" sz="1200" i="1" spc="-5" dirty="0">
                <a:solidFill>
                  <a:srgbClr val="00294B"/>
                </a:solidFill>
                <a:latin typeface="+mn-lt"/>
                <a:cs typeface="Calibri"/>
              </a:rPr>
              <a:t> </a:t>
            </a:r>
            <a:r>
              <a:rPr lang="fr-FR" sz="1200" i="1" spc="-5" dirty="0" smtClean="0">
                <a:solidFill>
                  <a:srgbClr val="00294B"/>
                </a:solidFill>
                <a:latin typeface="+mn-lt"/>
                <a:cs typeface="Calibri"/>
              </a:rPr>
              <a:t>,….</a:t>
            </a:r>
          </a:p>
          <a:p>
            <a:pPr>
              <a:spcBef>
                <a:spcPts val="600"/>
              </a:spcBef>
            </a:pPr>
            <a:r>
              <a:rPr lang="fr-FR" sz="1200" b="1" spc="-5" dirty="0" smtClean="0">
                <a:solidFill>
                  <a:srgbClr val="00294B"/>
                </a:solidFill>
                <a:latin typeface="+mn-lt"/>
                <a:cs typeface="Calibri"/>
              </a:rPr>
              <a:t>*Physique Statistique , Physique des ions lourds</a:t>
            </a:r>
          </a:p>
          <a:p>
            <a:pPr>
              <a:spcBef>
                <a:spcPts val="600"/>
              </a:spcBef>
            </a:pPr>
            <a:r>
              <a:rPr lang="fr-FR" sz="1200" i="1" spc="-5" dirty="0" smtClean="0">
                <a:solidFill>
                  <a:srgbClr val="00294B"/>
                </a:solidFill>
                <a:latin typeface="+mn-lt"/>
                <a:cs typeface="Calibri"/>
              </a:rPr>
              <a:t>  </a:t>
            </a:r>
            <a:r>
              <a:rPr lang="fr-FR" sz="1200" i="1" spc="-5" dirty="0" err="1" smtClean="0">
                <a:solidFill>
                  <a:srgbClr val="00294B"/>
                </a:solidFill>
                <a:latin typeface="+mn-lt"/>
                <a:cs typeface="Calibri"/>
              </a:rPr>
              <a:t>Oriol</a:t>
            </a:r>
            <a:r>
              <a:rPr lang="fr-FR" sz="1200" i="1" spc="-5" dirty="0" smtClean="0">
                <a:solidFill>
                  <a:srgbClr val="00294B"/>
                </a:solidFill>
                <a:latin typeface="+mn-lt"/>
                <a:cs typeface="Calibri"/>
              </a:rPr>
              <a:t> </a:t>
            </a:r>
            <a:r>
              <a:rPr lang="fr-FR" sz="1200" i="1" spc="-5" dirty="0" err="1" smtClean="0">
                <a:solidFill>
                  <a:srgbClr val="00294B"/>
                </a:solidFill>
                <a:latin typeface="+mn-lt"/>
                <a:cs typeface="Calibri"/>
              </a:rPr>
              <a:t>Bohigas</a:t>
            </a:r>
            <a:r>
              <a:rPr lang="fr-FR" sz="1200" i="1" dirty="0" smtClean="0">
                <a:solidFill>
                  <a:srgbClr val="00294B"/>
                </a:solidFill>
                <a:latin typeface="+mn-lt"/>
                <a:cs typeface="Calibri"/>
              </a:rPr>
              <a:t> ,  M-J-</a:t>
            </a:r>
            <a:r>
              <a:rPr lang="fr-FR" sz="1200" i="1" dirty="0" err="1" smtClean="0">
                <a:solidFill>
                  <a:srgbClr val="00294B"/>
                </a:solidFill>
                <a:latin typeface="+mn-lt"/>
                <a:cs typeface="Calibri"/>
              </a:rPr>
              <a:t>Giannoni</a:t>
            </a:r>
            <a:r>
              <a:rPr lang="fr-FR" sz="1200" i="1" dirty="0" smtClean="0">
                <a:solidFill>
                  <a:srgbClr val="00294B"/>
                </a:solidFill>
                <a:latin typeface="+mn-lt"/>
                <a:cs typeface="Calibri"/>
              </a:rPr>
              <a:t>,  </a:t>
            </a:r>
            <a:r>
              <a:rPr lang="fr-FR" sz="1200" i="1" spc="-5" dirty="0" smtClean="0">
                <a:solidFill>
                  <a:srgbClr val="00294B"/>
                </a:solidFill>
                <a:latin typeface="+mn-lt"/>
                <a:cs typeface="Calibri"/>
              </a:rPr>
              <a:t>Xavier </a:t>
            </a:r>
            <a:r>
              <a:rPr lang="fr-FR" sz="1200" i="1" spc="-5" dirty="0" err="1" smtClean="0">
                <a:solidFill>
                  <a:srgbClr val="00294B"/>
                </a:solidFill>
                <a:latin typeface="+mn-lt"/>
                <a:cs typeface="Calibri"/>
              </a:rPr>
              <a:t>Campi</a:t>
            </a:r>
            <a:r>
              <a:rPr lang="fr-FR" sz="1200" i="1" spc="-5" dirty="0" smtClean="0">
                <a:solidFill>
                  <a:srgbClr val="00294B"/>
                </a:solidFill>
                <a:latin typeface="+mn-lt"/>
                <a:cs typeface="Calibri"/>
              </a:rPr>
              <a:t>, </a:t>
            </a:r>
            <a:r>
              <a:rPr lang="fr-FR" sz="1200" i="1" spc="-5" dirty="0" err="1" smtClean="0">
                <a:solidFill>
                  <a:srgbClr val="00294B"/>
                </a:solidFill>
                <a:latin typeface="+mn-lt"/>
                <a:cs typeface="Calibri"/>
              </a:rPr>
              <a:t>P.Schuck</a:t>
            </a:r>
            <a:endParaRPr lang="fr-FR" sz="1200" i="1" dirty="0" smtClean="0">
              <a:solidFill>
                <a:srgbClr val="00294B"/>
              </a:solidFill>
              <a:latin typeface="+mn-lt"/>
            </a:endParaRPr>
          </a:p>
          <a:p>
            <a:endParaRPr lang="fr-FR" sz="1200" dirty="0" smtClean="0">
              <a:solidFill>
                <a:srgbClr val="00294B"/>
              </a:solidFill>
              <a:latin typeface="+mn-lt"/>
            </a:endParaRPr>
          </a:p>
          <a:p>
            <a:r>
              <a:rPr lang="fr-FR" sz="1400" b="1" dirty="0" smtClean="0">
                <a:solidFill>
                  <a:srgbClr val="FF6700"/>
                </a:solidFill>
                <a:latin typeface="+mn-lt"/>
              </a:rPr>
              <a:t>1990-1992  </a:t>
            </a:r>
            <a:r>
              <a:rPr lang="fr-FR" sz="1400" b="1" dirty="0" err="1" smtClean="0">
                <a:solidFill>
                  <a:srgbClr val="FF6700"/>
                </a:solidFill>
                <a:latin typeface="+mn-lt"/>
              </a:rPr>
              <a:t>O.Bohigas</a:t>
            </a:r>
            <a:r>
              <a:rPr lang="fr-FR" sz="1400" b="1" dirty="0" smtClean="0">
                <a:solidFill>
                  <a:srgbClr val="FF6700"/>
                </a:solidFill>
                <a:latin typeface="+mn-lt"/>
              </a:rPr>
              <a:t> et D. </a:t>
            </a:r>
            <a:r>
              <a:rPr lang="fr-FR" sz="1400" b="1" dirty="0" err="1" smtClean="0">
                <a:solidFill>
                  <a:srgbClr val="FF6700"/>
                </a:solidFill>
                <a:latin typeface="+mn-lt"/>
              </a:rPr>
              <a:t>Vautherin</a:t>
            </a:r>
            <a:r>
              <a:rPr lang="fr-FR" sz="1400" b="1" dirty="0" smtClean="0">
                <a:solidFill>
                  <a:srgbClr val="FF6700"/>
                </a:solidFill>
                <a:latin typeface="+mn-lt"/>
              </a:rPr>
              <a:t> acteur clé dans le </a:t>
            </a:r>
            <a:r>
              <a:rPr lang="fr-FR" sz="1400" b="1" dirty="0" err="1" smtClean="0">
                <a:solidFill>
                  <a:srgbClr val="FF6700"/>
                </a:solidFill>
                <a:latin typeface="+mn-lt"/>
              </a:rPr>
              <a:t>creation</a:t>
            </a:r>
            <a:r>
              <a:rPr lang="fr-FR" sz="1400" b="1" dirty="0" smtClean="0">
                <a:solidFill>
                  <a:srgbClr val="FF6700"/>
                </a:solidFill>
                <a:latin typeface="+mn-lt"/>
              </a:rPr>
              <a:t> d’ ECT* à Trento(</a:t>
            </a:r>
            <a:r>
              <a:rPr lang="fr-FR" sz="1400" b="1" dirty="0" err="1" smtClean="0">
                <a:solidFill>
                  <a:srgbClr val="FF6700"/>
                </a:solidFill>
                <a:latin typeface="+mn-lt"/>
              </a:rPr>
              <a:t>iT</a:t>
            </a:r>
            <a:r>
              <a:rPr lang="fr-FR" sz="1400" b="1" dirty="0" smtClean="0">
                <a:solidFill>
                  <a:srgbClr val="FF6700"/>
                </a:solidFill>
                <a:latin typeface="+mn-lt"/>
              </a:rPr>
              <a:t>)</a:t>
            </a:r>
            <a:endParaRPr lang="fr-FR" altLang="fr-FR" sz="1400" b="1" dirty="0" smtClean="0">
              <a:solidFill>
                <a:srgbClr val="FF6700"/>
              </a:solidFill>
              <a:effectLst>
                <a:outerShdw blurRad="38100" dist="38100" dir="2700000" algn="tl">
                  <a:srgbClr val="000000">
                    <a:alpha val="43137"/>
                  </a:srgbClr>
                </a:outerShdw>
              </a:effectLst>
              <a:latin typeface="+mn-lt"/>
            </a:endParaRPr>
          </a:p>
          <a:p>
            <a:pPr>
              <a:spcBef>
                <a:spcPts val="600"/>
              </a:spcBef>
            </a:pPr>
            <a:r>
              <a:rPr lang="fr-FR" altLang="fr-FR" sz="1400" b="1" dirty="0">
                <a:solidFill>
                  <a:srgbClr val="FF6700"/>
                </a:solidFill>
                <a:latin typeface="+mn-lt"/>
              </a:rPr>
              <a:t>1998</a:t>
            </a:r>
            <a:r>
              <a:rPr lang="fr-FR" altLang="fr-FR" sz="1200" dirty="0" smtClean="0">
                <a:latin typeface="+mn-lt"/>
              </a:rPr>
              <a:t> Fin de la Division de Physique Théorique et création du MPTMS </a:t>
            </a:r>
          </a:p>
          <a:p>
            <a:r>
              <a:rPr lang="fr-FR" altLang="fr-FR" sz="1200" b="1" dirty="0" smtClean="0">
                <a:latin typeface="+mn-lt"/>
              </a:rPr>
              <a:t>Création du groupe Théorie, </a:t>
            </a:r>
            <a:r>
              <a:rPr lang="fr-FR" altLang="fr-FR" sz="1200" dirty="0" smtClean="0">
                <a:latin typeface="+mn-lt"/>
              </a:rPr>
              <a:t>qui compte actuellement une quinzaine de chercheurs (structure nucléaire et réactions, physique hadronique)</a:t>
            </a:r>
            <a:endParaRPr lang="fr-FR" sz="1200" dirty="0" smtClean="0">
              <a:solidFill>
                <a:srgbClr val="00294B"/>
              </a:solidFill>
              <a:latin typeface="+mn-lt"/>
            </a:endParaRPr>
          </a:p>
          <a:p>
            <a:r>
              <a:rPr lang="fr-FR" sz="1200" b="1" dirty="0" smtClean="0">
                <a:solidFill>
                  <a:srgbClr val="FF6700"/>
                </a:solidFill>
                <a:effectLst>
                  <a:outerShdw blurRad="38100" dist="38100" dir="2700000" algn="tl">
                    <a:srgbClr val="000000">
                      <a:alpha val="43137"/>
                    </a:srgbClr>
                  </a:outerShdw>
                </a:effectLst>
                <a:latin typeface="+mn-lt"/>
              </a:rPr>
              <a:t>LPT et avec  l'IPN partie théorique, plusieurs points de contact en QCD au fil des années :  </a:t>
            </a:r>
            <a:r>
              <a:rPr lang="fr-FR" sz="1200" b="1" dirty="0" err="1" smtClean="0">
                <a:solidFill>
                  <a:srgbClr val="FF6700"/>
                </a:solidFill>
                <a:effectLst>
                  <a:outerShdw blurRad="38100" dist="38100" dir="2700000" algn="tl">
                    <a:srgbClr val="000000">
                      <a:alpha val="43137"/>
                    </a:srgbClr>
                  </a:outerShdw>
                </a:effectLst>
                <a:latin typeface="+mn-lt"/>
              </a:rPr>
              <a:t>modeles</a:t>
            </a:r>
            <a:r>
              <a:rPr lang="fr-FR" sz="1200" b="1" dirty="0" smtClean="0">
                <a:solidFill>
                  <a:srgbClr val="FF6700"/>
                </a:solidFill>
                <a:effectLst>
                  <a:outerShdw blurRad="38100" dist="38100" dir="2700000" algn="tl">
                    <a:srgbClr val="000000">
                      <a:alpha val="43137"/>
                    </a:srgbClr>
                  </a:outerShdw>
                </a:effectLst>
                <a:latin typeface="+mn-lt"/>
              </a:rPr>
              <a:t> des quarks, physique chirale , hadrons, …</a:t>
            </a:r>
          </a:p>
          <a:p>
            <a:endParaRPr lang="fr-FR" sz="1200" dirty="0">
              <a:solidFill>
                <a:srgbClr val="00294B"/>
              </a:solidFill>
              <a:latin typeface="+mn-lt"/>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489" y="735008"/>
            <a:ext cx="3302080" cy="18531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199" y="2811223"/>
            <a:ext cx="3302080" cy="2723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itre 8"/>
          <p:cNvSpPr>
            <a:spLocks noGrp="1"/>
          </p:cNvSpPr>
          <p:nvPr>
            <p:ph type="title"/>
          </p:nvPr>
        </p:nvSpPr>
        <p:spPr>
          <a:xfrm>
            <a:off x="2696786" y="161246"/>
            <a:ext cx="5472609" cy="432048"/>
          </a:xfrm>
        </p:spPr>
        <p:txBody>
          <a:bodyPr>
            <a:normAutofit/>
          </a:bodyPr>
          <a:lstStyle/>
          <a:p>
            <a:r>
              <a:rPr lang="fr-FR" sz="2400" dirty="0" smtClean="0">
                <a:solidFill>
                  <a:srgbClr val="FF6700"/>
                </a:solidFill>
                <a:effectLst>
                  <a:outerShdw blurRad="38100" dist="38100" dir="2700000" algn="tl">
                    <a:srgbClr val="000000">
                      <a:alpha val="43137"/>
                    </a:srgbClr>
                  </a:outerShdw>
                </a:effectLst>
                <a:latin typeface="+mn-lt"/>
                <a:ea typeface="+mn-ea"/>
                <a:cs typeface="Arial" charset="0"/>
              </a:rPr>
              <a:t>50 </a:t>
            </a:r>
            <a:r>
              <a:rPr lang="fr-FR" sz="2400" dirty="0">
                <a:solidFill>
                  <a:srgbClr val="FF6700"/>
                </a:solidFill>
                <a:effectLst>
                  <a:outerShdw blurRad="38100" dist="38100" dir="2700000" algn="tl">
                    <a:srgbClr val="000000">
                      <a:alpha val="43137"/>
                    </a:srgbClr>
                  </a:outerShdw>
                </a:effectLst>
                <a:latin typeface="+mn-lt"/>
                <a:ea typeface="+mn-ea"/>
                <a:cs typeface="Arial" charset="0"/>
              </a:rPr>
              <a:t>ans  IN2P3 à </a:t>
            </a:r>
            <a:r>
              <a:rPr lang="fr-FR" sz="2400" dirty="0" err="1" smtClean="0">
                <a:solidFill>
                  <a:srgbClr val="FF6700"/>
                </a:solidFill>
                <a:effectLst>
                  <a:outerShdw blurRad="38100" dist="38100" dir="2700000" algn="tl">
                    <a:srgbClr val="000000">
                      <a:alpha val="43137"/>
                    </a:srgbClr>
                  </a:outerShdw>
                </a:effectLst>
                <a:latin typeface="+mn-lt"/>
                <a:ea typeface="+mn-ea"/>
                <a:cs typeface="Arial" charset="0"/>
              </a:rPr>
              <a:t>IJCLab</a:t>
            </a:r>
            <a:r>
              <a:rPr lang="fr-FR" sz="2400" dirty="0" smtClean="0">
                <a:solidFill>
                  <a:srgbClr val="FF6700"/>
                </a:solidFill>
                <a:effectLst>
                  <a:outerShdw blurRad="38100" dist="38100" dir="2700000" algn="tl">
                    <a:srgbClr val="000000">
                      <a:alpha val="43137"/>
                    </a:srgbClr>
                  </a:outerShdw>
                </a:effectLst>
                <a:latin typeface="+mn-lt"/>
                <a:ea typeface="+mn-ea"/>
                <a:cs typeface="Arial" charset="0"/>
              </a:rPr>
              <a:t> - </a:t>
            </a:r>
            <a:r>
              <a:rPr lang="fr-FR" sz="2400" dirty="0">
                <a:solidFill>
                  <a:srgbClr val="FF6700"/>
                </a:solidFill>
                <a:effectLst>
                  <a:outerShdw blurRad="38100" dist="38100" dir="2700000" algn="tl">
                    <a:srgbClr val="000000">
                      <a:alpha val="43137"/>
                    </a:srgbClr>
                  </a:outerShdw>
                </a:effectLst>
                <a:latin typeface="+mn-lt"/>
                <a:ea typeface="+mn-ea"/>
                <a:cs typeface="Arial" charset="0"/>
              </a:rPr>
              <a:t>Théorie</a:t>
            </a:r>
          </a:p>
        </p:txBody>
      </p:sp>
      <p:grpSp>
        <p:nvGrpSpPr>
          <p:cNvPr id="2" name="Groupe 1"/>
          <p:cNvGrpSpPr/>
          <p:nvPr/>
        </p:nvGrpSpPr>
        <p:grpSpPr>
          <a:xfrm>
            <a:off x="3154139" y="3245768"/>
            <a:ext cx="3674334" cy="780122"/>
            <a:chOff x="3348860" y="3230975"/>
            <a:chExt cx="3924249" cy="833183"/>
          </a:xfrm>
        </p:grpSpPr>
        <p:sp>
          <p:nvSpPr>
            <p:cNvPr id="11" name="object 3"/>
            <p:cNvSpPr>
              <a:spLocks noChangeAspect="1"/>
            </p:cNvSpPr>
            <p:nvPr/>
          </p:nvSpPr>
          <p:spPr>
            <a:xfrm>
              <a:off x="3348860" y="3282083"/>
              <a:ext cx="766538" cy="730967"/>
            </a:xfrm>
            <a:prstGeom prst="ellipse">
              <a:avLst/>
            </a:prstGeom>
            <a:blipFill>
              <a:blip r:embed="rId5" cstate="print"/>
              <a:srcRect/>
              <a:stretch>
                <a:fillRect l="-31541" t="-2215" r="-14759" b="2215"/>
              </a:stretch>
            </a:blipFill>
          </p:spPr>
          <p:txBody>
            <a:bodyPr wrap="square" lIns="0" tIns="0" rIns="0" bIns="0" rtlCol="0"/>
            <a:lstStyle/>
            <a:p>
              <a:endParaRPr/>
            </a:p>
          </p:txBody>
        </p:sp>
        <p:sp>
          <p:nvSpPr>
            <p:cNvPr id="10" name="object 3"/>
            <p:cNvSpPr>
              <a:spLocks noChangeAspect="1"/>
            </p:cNvSpPr>
            <p:nvPr/>
          </p:nvSpPr>
          <p:spPr>
            <a:xfrm>
              <a:off x="4854268" y="3247935"/>
              <a:ext cx="753957" cy="799262"/>
            </a:xfrm>
            <a:prstGeom prst="ellipse">
              <a:avLst/>
            </a:prstGeom>
            <a:blipFill>
              <a:blip r:embed="rId6" cstate="print"/>
              <a:srcRect/>
              <a:stretch>
                <a:fillRect l="-78073" t="-14730" r="-2235" b="-8806"/>
              </a:stretch>
            </a:blipFill>
          </p:spPr>
          <p:txBody>
            <a:bodyPr wrap="square" lIns="0" tIns="0" rIns="0" bIns="0" rtlCol="0"/>
            <a:lstStyle/>
            <a:p>
              <a:endParaRPr/>
            </a:p>
          </p:txBody>
        </p:sp>
        <p:sp>
          <p:nvSpPr>
            <p:cNvPr id="12" name="object 3"/>
            <p:cNvSpPr>
              <a:spLocks noChangeAspect="1"/>
            </p:cNvSpPr>
            <p:nvPr/>
          </p:nvSpPr>
          <p:spPr>
            <a:xfrm>
              <a:off x="4142941" y="3282083"/>
              <a:ext cx="677970" cy="730967"/>
            </a:xfrm>
            <a:prstGeom prst="ellipse">
              <a:avLst/>
            </a:prstGeom>
            <a:blipFill>
              <a:blip r:embed="rId7" cstate="print"/>
              <a:srcRect/>
              <a:stretch>
                <a:fillRect l="-278527" t="-68765" r="-286297" b="-170357"/>
              </a:stretch>
            </a:blipFill>
          </p:spPr>
          <p:txBody>
            <a:bodyPr wrap="square" lIns="0" tIns="0" rIns="0" bIns="0" rtlCol="0"/>
            <a:lstStyle/>
            <a:p>
              <a:endParaRPr sz="1767"/>
            </a:p>
          </p:txBody>
        </p:sp>
        <p:sp>
          <p:nvSpPr>
            <p:cNvPr id="13" name="object 3"/>
            <p:cNvSpPr>
              <a:spLocks noChangeAspect="1"/>
            </p:cNvSpPr>
            <p:nvPr/>
          </p:nvSpPr>
          <p:spPr>
            <a:xfrm>
              <a:off x="6429423" y="3230975"/>
              <a:ext cx="843686" cy="833183"/>
            </a:xfrm>
            <a:prstGeom prst="ellipse">
              <a:avLst/>
            </a:prstGeom>
            <a:blipFill>
              <a:blip r:embed="rId8" cstate="print"/>
              <a:srcRect/>
              <a:stretch>
                <a:fillRect l="-8631" t="-20000" r="-1244" b="-38597"/>
              </a:stretch>
            </a:blipFill>
          </p:spPr>
          <p:txBody>
            <a:bodyPr wrap="square" lIns="0" tIns="0" rIns="0" bIns="0" rtlCol="0"/>
            <a:lstStyle/>
            <a:p>
              <a:endParaRPr/>
            </a:p>
          </p:txBody>
        </p:sp>
        <p:pic>
          <p:nvPicPr>
            <p:cNvPr id="14" name="Image 13"/>
            <p:cNvPicPr>
              <a:picLocks noChangeAspect="1"/>
            </p:cNvPicPr>
            <p:nvPr/>
          </p:nvPicPr>
          <p:blipFill rotWithShape="1">
            <a:blip r:embed="rId9" cstate="print">
              <a:extLst>
                <a:ext uri="{28A0092B-C50C-407E-A947-70E740481C1C}">
                  <a14:useLocalDpi xmlns:a14="http://schemas.microsoft.com/office/drawing/2010/main" val="0"/>
                </a:ext>
              </a:extLst>
            </a:blip>
            <a:srcRect l="63434" t="25910" r="13287" b="33633"/>
            <a:stretch/>
          </p:blipFill>
          <p:spPr>
            <a:xfrm>
              <a:off x="5641582" y="3249906"/>
              <a:ext cx="766342" cy="795320"/>
            </a:xfrm>
            <a:prstGeom prst="ellipse">
              <a:avLst/>
            </a:prstGeom>
          </p:spPr>
        </p:pic>
      </p:grpSp>
    </p:spTree>
    <p:extLst>
      <p:ext uri="{BB962C8B-B14F-4D97-AF65-F5344CB8AC3E}">
        <p14:creationId xmlns:p14="http://schemas.microsoft.com/office/powerpoint/2010/main" val="27778352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41</a:t>
            </a:fld>
            <a:endParaRPr lang="fr-FR" dirty="0"/>
          </a:p>
        </p:txBody>
      </p:sp>
      <p:sp>
        <p:nvSpPr>
          <p:cNvPr id="4" name="Espace réservé du contenu 3"/>
          <p:cNvSpPr>
            <a:spLocks noGrp="1"/>
          </p:cNvSpPr>
          <p:nvPr>
            <p:ph sz="half" idx="2"/>
          </p:nvPr>
        </p:nvSpPr>
        <p:spPr>
          <a:xfrm>
            <a:off x="93799" y="725488"/>
            <a:ext cx="10585175" cy="4671443"/>
          </a:xfrm>
        </p:spPr>
        <p:txBody>
          <a:bodyPr anchor="ctr">
            <a:noAutofit/>
          </a:bodyPr>
          <a:lstStyle/>
          <a:p>
            <a:pPr algn="just"/>
            <a:r>
              <a:rPr lang="fr-FR" sz="1800" dirty="0" smtClean="0">
                <a:solidFill>
                  <a:srgbClr val="00294B"/>
                </a:solidFill>
              </a:rPr>
              <a:t>Ces 50 ans de l’IN2P3 , de ses laboratoires et de ses personnels ont permis l’exploration poussée des propriétés des noyaux et des constituants fondamentaux de la matière à l’ échelle de l’infiniment petit. Cela exige de très grands instruments et la mise en œuvre de grandes collaborations internationales. De ce point de vue notre domaine scientifique à cet égard  a été un pionnier et continue avec </a:t>
            </a:r>
            <a:r>
              <a:rPr lang="fr-FR" sz="1800" b="1" dirty="0" smtClean="0">
                <a:solidFill>
                  <a:srgbClr val="00294B"/>
                </a:solidFill>
              </a:rPr>
              <a:t>succès</a:t>
            </a:r>
            <a:r>
              <a:rPr lang="fr-FR" sz="1800" dirty="0" smtClean="0">
                <a:solidFill>
                  <a:srgbClr val="00294B"/>
                </a:solidFill>
              </a:rPr>
              <a:t> de poursuivre ce modèle de </a:t>
            </a:r>
            <a:r>
              <a:rPr lang="fr-FR" sz="1800" b="1" dirty="0" smtClean="0">
                <a:solidFill>
                  <a:srgbClr val="00294B"/>
                </a:solidFill>
              </a:rPr>
              <a:t>coopération –compétition.</a:t>
            </a:r>
          </a:p>
          <a:p>
            <a:pPr algn="just"/>
            <a:r>
              <a:rPr lang="fr-FR" sz="1800" dirty="0">
                <a:solidFill>
                  <a:srgbClr val="00294B"/>
                </a:solidFill>
                <a:ea typeface="Calibri" panose="020F0502020204030204" pitchFamily="34" charset="0"/>
                <a:cs typeface="Arial" panose="020B0604020202020204" pitchFamily="34" charset="0"/>
              </a:rPr>
              <a:t>Les accélérateurs, les grands détecteurs, l’informatique et le calcul, </a:t>
            </a:r>
            <a:r>
              <a:rPr lang="fr-FR" sz="1800" dirty="0" smtClean="0">
                <a:solidFill>
                  <a:srgbClr val="00294B"/>
                </a:solidFill>
                <a:ea typeface="Calibri" panose="020F0502020204030204" pitchFamily="34" charset="0"/>
                <a:cs typeface="Arial" panose="020B0604020202020204" pitchFamily="34" charset="0"/>
              </a:rPr>
              <a:t>les </a:t>
            </a:r>
            <a:r>
              <a:rPr lang="fr-FR" sz="1800" dirty="0">
                <a:solidFill>
                  <a:srgbClr val="00294B"/>
                </a:solidFill>
                <a:ea typeface="Calibri" panose="020F0502020204030204" pitchFamily="34" charset="0"/>
                <a:cs typeface="Arial" panose="020B0604020202020204" pitchFamily="34" charset="0"/>
              </a:rPr>
              <a:t>grands services techniques (TPN, ITA plus tard), les projets et les grandes découvertes </a:t>
            </a:r>
            <a:r>
              <a:rPr lang="fr-FR" sz="1800" dirty="0" smtClean="0">
                <a:solidFill>
                  <a:srgbClr val="00294B"/>
                </a:solidFill>
                <a:ea typeface="Calibri" panose="020F0502020204030204" pitchFamily="34" charset="0"/>
                <a:cs typeface="Arial" panose="020B0604020202020204" pitchFamily="34" charset="0"/>
              </a:rPr>
              <a:t>à Orsay (</a:t>
            </a:r>
            <a:r>
              <a:rPr lang="fr-FR" sz="1800" dirty="0">
                <a:solidFill>
                  <a:srgbClr val="00294B"/>
                </a:solidFill>
                <a:ea typeface="Calibri" panose="020F0502020204030204" pitchFamily="34" charset="0"/>
                <a:cs typeface="Arial" panose="020B0604020202020204" pitchFamily="34" charset="0"/>
              </a:rPr>
              <a:t>(IPNO, LAL, CSNSM, LPT)</a:t>
            </a:r>
            <a:r>
              <a:rPr lang="fr-FR" sz="1800" dirty="0" smtClean="0">
                <a:solidFill>
                  <a:srgbClr val="00294B"/>
                </a:solidFill>
                <a:ea typeface="Calibri" panose="020F0502020204030204" pitchFamily="34" charset="0"/>
                <a:cs typeface="Arial" panose="020B0604020202020204" pitchFamily="34" charset="0"/>
              </a:rPr>
              <a:t> ont été les piliers et les pionniers  </a:t>
            </a:r>
            <a:r>
              <a:rPr lang="fr-FR" sz="1800" dirty="0">
                <a:solidFill>
                  <a:srgbClr val="00294B"/>
                </a:solidFill>
                <a:ea typeface="Calibri" panose="020F0502020204030204" pitchFamily="34" charset="0"/>
                <a:cs typeface="Arial" panose="020B0604020202020204" pitchFamily="34" charset="0"/>
              </a:rPr>
              <a:t>de cette structuration nationale </a:t>
            </a:r>
            <a:r>
              <a:rPr lang="fr-FR" sz="1800" dirty="0" smtClean="0">
                <a:solidFill>
                  <a:srgbClr val="00294B"/>
                </a:solidFill>
                <a:ea typeface="Calibri" panose="020F0502020204030204" pitchFamily="34" charset="0"/>
                <a:cs typeface="Arial" panose="020B0604020202020204" pitchFamily="34" charset="0"/>
              </a:rPr>
              <a:t> qui </a:t>
            </a:r>
            <a:r>
              <a:rPr lang="fr-FR" sz="1800" dirty="0">
                <a:solidFill>
                  <a:srgbClr val="00294B"/>
                </a:solidFill>
                <a:ea typeface="Calibri" panose="020F0502020204030204" pitchFamily="34" charset="0"/>
                <a:cs typeface="Arial" panose="020B0604020202020204" pitchFamily="34" charset="0"/>
              </a:rPr>
              <a:t>sont le label encore aujourd’hui de la marque « IN2P3 » dans le monde. </a:t>
            </a:r>
            <a:endParaRPr lang="fr-FR" sz="1800" dirty="0" smtClean="0">
              <a:solidFill>
                <a:srgbClr val="00294B"/>
              </a:solidFill>
              <a:ea typeface="Calibri" panose="020F0502020204030204" pitchFamily="34" charset="0"/>
              <a:cs typeface="Arial" panose="020B0604020202020204" pitchFamily="34" charset="0"/>
            </a:endParaRPr>
          </a:p>
          <a:p>
            <a:r>
              <a:rPr lang="fr-FR" sz="1800" dirty="0" smtClean="0">
                <a:solidFill>
                  <a:srgbClr val="00294B"/>
                </a:solidFill>
                <a:ea typeface="Calibri" panose="020F0502020204030204" pitchFamily="34" charset="0"/>
                <a:cs typeface="Arial" panose="020B0604020202020204" pitchFamily="34" charset="0"/>
              </a:rPr>
              <a:t>La </a:t>
            </a:r>
            <a:r>
              <a:rPr lang="fr-FR" sz="1800" dirty="0">
                <a:solidFill>
                  <a:srgbClr val="00294B"/>
                </a:solidFill>
                <a:ea typeface="Calibri" panose="020F0502020204030204" pitchFamily="34" charset="0"/>
                <a:cs typeface="Arial" panose="020B0604020202020204" pitchFamily="34" charset="0"/>
              </a:rPr>
              <a:t>culture particules/nucléaire </a:t>
            </a:r>
            <a:r>
              <a:rPr lang="fr-FR" sz="1800" dirty="0" smtClean="0">
                <a:solidFill>
                  <a:srgbClr val="00294B"/>
                </a:solidFill>
                <a:ea typeface="Calibri" panose="020F0502020204030204" pitchFamily="34" charset="0"/>
                <a:cs typeface="Arial" panose="020B0604020202020204" pitchFamily="34" charset="0"/>
              </a:rPr>
              <a:t>a essaimée vers d’ </a:t>
            </a:r>
            <a:r>
              <a:rPr lang="fr-FR" sz="1800" dirty="0">
                <a:solidFill>
                  <a:srgbClr val="00294B"/>
                </a:solidFill>
                <a:ea typeface="Calibri" panose="020F0502020204030204" pitchFamily="34" charset="0"/>
                <a:cs typeface="Arial" panose="020B0604020202020204" pitchFamily="34" charset="0"/>
              </a:rPr>
              <a:t>autres disciplines</a:t>
            </a:r>
            <a:r>
              <a:rPr lang="fr-FR" sz="1800" dirty="0" smtClean="0">
                <a:solidFill>
                  <a:srgbClr val="00294B"/>
                </a:solidFill>
                <a:ea typeface="Calibri" panose="020F0502020204030204" pitchFamily="34" charset="0"/>
                <a:cs typeface="Arial" panose="020B0604020202020204" pitchFamily="34" charset="0"/>
              </a:rPr>
              <a:t>.</a:t>
            </a:r>
            <a:r>
              <a:rPr lang="fr-FR" sz="1800" dirty="0">
                <a:solidFill>
                  <a:srgbClr val="00294B"/>
                </a:solidFill>
                <a:ea typeface="Calibri" panose="020F0502020204030204" pitchFamily="34" charset="0"/>
                <a:cs typeface="Arial" panose="020B0604020202020204" pitchFamily="34" charset="0"/>
              </a:rPr>
              <a:t> Nouveaux projets et nouveaux horizons, nouvelles branches de </a:t>
            </a:r>
            <a:r>
              <a:rPr lang="fr-FR" sz="1800" dirty="0" smtClean="0">
                <a:solidFill>
                  <a:srgbClr val="00294B"/>
                </a:solidFill>
                <a:ea typeface="Calibri" panose="020F0502020204030204" pitchFamily="34" charset="0"/>
                <a:cs typeface="Arial" panose="020B0604020202020204" pitchFamily="34" charset="0"/>
              </a:rPr>
              <a:t>science: </a:t>
            </a:r>
            <a:r>
              <a:rPr lang="fr-FR" sz="1800" dirty="0">
                <a:solidFill>
                  <a:srgbClr val="00294B"/>
                </a:solidFill>
                <a:ea typeface="Calibri" panose="020F0502020204030204" pitchFamily="34" charset="0"/>
                <a:cs typeface="Arial" panose="020B0604020202020204" pitchFamily="34" charset="0"/>
              </a:rPr>
              <a:t>astro-particules, espace-cosmos-satellites, ondes gravitationnelles, accélération laser, </a:t>
            </a:r>
            <a:r>
              <a:rPr lang="fr-FR" sz="1800" dirty="0" smtClean="0">
                <a:solidFill>
                  <a:srgbClr val="00294B"/>
                </a:solidFill>
                <a:ea typeface="Calibri" panose="020F0502020204030204" pitchFamily="34" charset="0"/>
                <a:cs typeface="Arial" panose="020B0604020202020204" pitchFamily="34" charset="0"/>
              </a:rPr>
              <a:t>. </a:t>
            </a:r>
            <a:r>
              <a:rPr lang="fr-FR" sz="1800" dirty="0">
                <a:solidFill>
                  <a:srgbClr val="00294B"/>
                </a:solidFill>
                <a:ea typeface="Calibri" panose="020F0502020204030204" pitchFamily="34" charset="0"/>
                <a:cs typeface="Arial" panose="020B0604020202020204" pitchFamily="34" charset="0"/>
              </a:rPr>
              <a:t>Nous avons été capable </a:t>
            </a:r>
            <a:r>
              <a:rPr lang="fr-FR" sz="1800" dirty="0" smtClean="0">
                <a:solidFill>
                  <a:srgbClr val="00294B"/>
                </a:solidFill>
                <a:ea typeface="Calibri" panose="020F0502020204030204" pitchFamily="34" charset="0"/>
                <a:cs typeface="Arial" panose="020B0604020202020204" pitchFamily="34" charset="0"/>
              </a:rPr>
              <a:t>là aussi d’impacter  </a:t>
            </a:r>
            <a:r>
              <a:rPr lang="fr-FR" sz="1800" dirty="0">
                <a:solidFill>
                  <a:srgbClr val="00294B"/>
                </a:solidFill>
                <a:ea typeface="Calibri" panose="020F0502020204030204" pitchFamily="34" charset="0"/>
                <a:cs typeface="Arial" panose="020B0604020202020204" pitchFamily="34" charset="0"/>
              </a:rPr>
              <a:t>et assez rapidement. </a:t>
            </a:r>
          </a:p>
          <a:p>
            <a:pPr algn="just"/>
            <a:r>
              <a:rPr lang="fr-FR" sz="1800" dirty="0" smtClean="0">
                <a:solidFill>
                  <a:srgbClr val="00294B"/>
                </a:solidFill>
              </a:rPr>
              <a:t>Enfin les domaines de recherches liées aux questions sociétales  majeures de la santé , de l’ énergie et de l’environnement  en liaison avec d’autres partenaires au sein du CNRS ,</a:t>
            </a:r>
            <a:r>
              <a:rPr lang="fr-FR" sz="1800" dirty="0">
                <a:solidFill>
                  <a:srgbClr val="00294B"/>
                </a:solidFill>
              </a:rPr>
              <a:t> </a:t>
            </a:r>
            <a:r>
              <a:rPr lang="fr-FR" sz="1800" dirty="0" smtClean="0">
                <a:solidFill>
                  <a:srgbClr val="00294B"/>
                </a:solidFill>
              </a:rPr>
              <a:t>du CEA et </a:t>
            </a:r>
            <a:r>
              <a:rPr lang="fr-FR" sz="1800" dirty="0">
                <a:solidFill>
                  <a:srgbClr val="00294B"/>
                </a:solidFill>
              </a:rPr>
              <a:t>d</a:t>
            </a:r>
            <a:r>
              <a:rPr lang="fr-FR" sz="1800" dirty="0" smtClean="0">
                <a:solidFill>
                  <a:srgbClr val="00294B"/>
                </a:solidFill>
              </a:rPr>
              <a:t>es Universités  font partie de nos orientations pour l’avenir. </a:t>
            </a:r>
            <a:endParaRPr lang="fr-FR" sz="1800" dirty="0"/>
          </a:p>
        </p:txBody>
      </p:sp>
      <p:sp>
        <p:nvSpPr>
          <p:cNvPr id="2" name="Titre 1"/>
          <p:cNvSpPr>
            <a:spLocks noGrp="1"/>
          </p:cNvSpPr>
          <p:nvPr>
            <p:ph type="title"/>
          </p:nvPr>
        </p:nvSpPr>
        <p:spPr/>
        <p:txBody>
          <a:bodyPr/>
          <a:lstStyle/>
          <a:p>
            <a:r>
              <a:rPr lang="fr-FR" dirty="0" smtClean="0"/>
              <a:t>Quelques conclusions </a:t>
            </a:r>
            <a:endParaRPr lang="fr-FR" dirty="0"/>
          </a:p>
        </p:txBody>
      </p:sp>
      <p:sp>
        <p:nvSpPr>
          <p:cNvPr id="10" name="Rectangle 9"/>
          <p:cNvSpPr/>
          <p:nvPr/>
        </p:nvSpPr>
        <p:spPr>
          <a:xfrm>
            <a:off x="345827" y="4253880"/>
            <a:ext cx="8867588" cy="322845"/>
          </a:xfrm>
          <a:prstGeom prst="rect">
            <a:avLst/>
          </a:prstGeom>
        </p:spPr>
        <p:txBody>
          <a:bodyPr wrap="square">
            <a:spAutoFit/>
          </a:bodyPr>
          <a:lstStyle/>
          <a:p>
            <a:pPr algn="just">
              <a:lnSpc>
                <a:spcPct val="107000"/>
              </a:lnSpc>
              <a:spcAft>
                <a:spcPts val="800"/>
              </a:spcAft>
            </a:pPr>
            <a:r>
              <a:rPr lang="fr-FR" sz="1400" dirty="0">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5479154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42</a:t>
            </a:fld>
            <a:endParaRPr lang="fr-FR" dirty="0"/>
          </a:p>
        </p:txBody>
      </p:sp>
      <p:sp>
        <p:nvSpPr>
          <p:cNvPr id="12" name="Titre 1"/>
          <p:cNvSpPr>
            <a:spLocks noGrp="1"/>
          </p:cNvSpPr>
          <p:nvPr>
            <p:ph type="title"/>
          </p:nvPr>
        </p:nvSpPr>
        <p:spPr/>
        <p:txBody>
          <a:bodyPr>
            <a:noAutofit/>
          </a:bodyPr>
          <a:lstStyle/>
          <a:p>
            <a:r>
              <a:rPr lang="fr-FR" dirty="0"/>
              <a:t>Quelques conclusions </a:t>
            </a:r>
            <a:endParaRPr lang="en-US" sz="1800" dirty="0">
              <a:solidFill>
                <a:srgbClr val="FF6700"/>
              </a:solidFill>
              <a:effectLst>
                <a:outerShdw blurRad="38100" dist="38100" dir="2700000" algn="tl">
                  <a:srgbClr val="000000">
                    <a:alpha val="43137"/>
                  </a:srgbClr>
                </a:outerShdw>
              </a:effectLst>
            </a:endParaRPr>
          </a:p>
        </p:txBody>
      </p:sp>
      <p:sp>
        <p:nvSpPr>
          <p:cNvPr id="11" name="Rectangle 10"/>
          <p:cNvSpPr/>
          <p:nvPr/>
        </p:nvSpPr>
        <p:spPr>
          <a:xfrm>
            <a:off x="878781" y="1157536"/>
            <a:ext cx="9289032" cy="1569660"/>
          </a:xfrm>
          <a:prstGeom prst="rect">
            <a:avLst/>
          </a:prstGeom>
        </p:spPr>
        <p:txBody>
          <a:bodyPr wrap="square">
            <a:spAutoFit/>
          </a:bodyPr>
          <a:lstStyle/>
          <a:p>
            <a:pPr algn="just"/>
            <a:r>
              <a:rPr lang="fr-FR" sz="2400" i="1" dirty="0">
                <a:solidFill>
                  <a:srgbClr val="00294B"/>
                </a:solidFill>
                <a:latin typeface="+mn-lt"/>
              </a:rPr>
              <a:t>La récente association de 5 laboratoires du campus d’Orsay au sein de </a:t>
            </a:r>
            <a:r>
              <a:rPr lang="fr-FR" sz="2400" b="1" i="1" dirty="0">
                <a:solidFill>
                  <a:srgbClr val="00294B"/>
                </a:solidFill>
                <a:latin typeface="+mn-lt"/>
              </a:rPr>
              <a:t>IJCLab</a:t>
            </a:r>
            <a:r>
              <a:rPr lang="fr-FR" sz="2400" i="1" dirty="0">
                <a:solidFill>
                  <a:srgbClr val="00294B"/>
                </a:solidFill>
                <a:latin typeface="+mn-lt"/>
              </a:rPr>
              <a:t> renforce les capacités exceptionnelles démontrées par </a:t>
            </a:r>
            <a:r>
              <a:rPr lang="fr-FR" sz="2400" i="1" dirty="0" smtClean="0">
                <a:solidFill>
                  <a:srgbClr val="00294B"/>
                </a:solidFill>
                <a:latin typeface="+mn-lt"/>
              </a:rPr>
              <a:t>ces 5 composantes et </a:t>
            </a:r>
            <a:r>
              <a:rPr lang="fr-FR" sz="2400" i="1" dirty="0">
                <a:solidFill>
                  <a:srgbClr val="00294B"/>
                </a:solidFill>
                <a:latin typeface="+mn-lt"/>
              </a:rPr>
              <a:t>permettra à </a:t>
            </a:r>
            <a:r>
              <a:rPr lang="fr-FR" sz="2400" b="1" i="1" dirty="0">
                <a:solidFill>
                  <a:srgbClr val="00294B"/>
                </a:solidFill>
                <a:latin typeface="+mn-lt"/>
              </a:rPr>
              <a:t>l’IN2P3</a:t>
            </a:r>
            <a:r>
              <a:rPr lang="fr-FR" sz="2400" i="1" dirty="0">
                <a:solidFill>
                  <a:srgbClr val="00294B"/>
                </a:solidFill>
                <a:latin typeface="+mn-lt"/>
              </a:rPr>
              <a:t> d’amplifier son rôle </a:t>
            </a:r>
            <a:r>
              <a:rPr lang="fr-FR" sz="2400" i="1" dirty="0" smtClean="0">
                <a:solidFill>
                  <a:srgbClr val="00294B"/>
                </a:solidFill>
                <a:latin typeface="+mn-lt"/>
              </a:rPr>
              <a:t>au plan local , national et international</a:t>
            </a:r>
            <a:r>
              <a:rPr lang="fr-FR" sz="2400" i="1" dirty="0">
                <a:solidFill>
                  <a:srgbClr val="00294B"/>
                </a:solidFill>
                <a:latin typeface="+mn-lt"/>
              </a:rPr>
              <a:t>.</a:t>
            </a:r>
          </a:p>
        </p:txBody>
      </p:sp>
      <p:sp>
        <p:nvSpPr>
          <p:cNvPr id="14" name="ZoneTexte 13"/>
          <p:cNvSpPr txBox="1"/>
          <p:nvPr/>
        </p:nvSpPr>
        <p:spPr>
          <a:xfrm>
            <a:off x="424940" y="3389784"/>
            <a:ext cx="10156991" cy="1692771"/>
          </a:xfrm>
          <a:prstGeom prst="rect">
            <a:avLst/>
          </a:prstGeom>
          <a:noFill/>
        </p:spPr>
        <p:txBody>
          <a:bodyPr wrap="square" rtlCol="0">
            <a:spAutoFit/>
          </a:bodyPr>
          <a:lstStyle/>
          <a:p>
            <a:r>
              <a:rPr lang="fr-FR" i="1" dirty="0" smtClean="0">
                <a:solidFill>
                  <a:srgbClr val="FF6700"/>
                </a:solidFill>
              </a:rPr>
              <a:t>         Un grand merci à Lo. Fayard, J</a:t>
            </a:r>
            <a:r>
              <a:rPr lang="fr-FR" i="1" dirty="0">
                <a:solidFill>
                  <a:srgbClr val="FF6700"/>
                </a:solidFill>
              </a:rPr>
              <a:t>. </a:t>
            </a:r>
            <a:r>
              <a:rPr lang="fr-FR" i="1" dirty="0" smtClean="0">
                <a:solidFill>
                  <a:srgbClr val="FF6700"/>
                </a:solidFill>
              </a:rPr>
              <a:t>Haissinski, Ly. Fayard, M. Davier, J. Lefrancois,  F. Richard, G. Wormser, H. Bernas, C. Thibault, D. </a:t>
            </a:r>
            <a:r>
              <a:rPr lang="fr-FR" i="1" dirty="0" err="1" smtClean="0">
                <a:solidFill>
                  <a:srgbClr val="FF6700"/>
                </a:solidFill>
              </a:rPr>
              <a:t>Lunney</a:t>
            </a:r>
            <a:r>
              <a:rPr lang="fr-FR" i="1" dirty="0" smtClean="0">
                <a:solidFill>
                  <a:srgbClr val="FF6700"/>
                </a:solidFill>
              </a:rPr>
              <a:t>, D. Verney , A. Lopez-Martens,   S. Descotes-Genon,….</a:t>
            </a:r>
          </a:p>
          <a:p>
            <a:r>
              <a:rPr lang="fr-FR" i="1" dirty="0" smtClean="0">
                <a:solidFill>
                  <a:srgbClr val="FF6700"/>
                </a:solidFill>
              </a:rPr>
              <a:t>                et à </a:t>
            </a:r>
            <a:r>
              <a:rPr lang="fr-FR" sz="2400" b="1" i="1" dirty="0" smtClean="0">
                <a:solidFill>
                  <a:srgbClr val="FF6700"/>
                </a:solidFill>
              </a:rPr>
              <a:t>Luc</a:t>
            </a:r>
            <a:r>
              <a:rPr lang="fr-FR" i="1" dirty="0" smtClean="0">
                <a:solidFill>
                  <a:srgbClr val="FF6700"/>
                </a:solidFill>
              </a:rPr>
              <a:t>, Dominique, Cécile de l’équipe com d’IJClab </a:t>
            </a:r>
          </a:p>
          <a:p>
            <a:r>
              <a:rPr lang="fr-FR" i="1" dirty="0" smtClean="0">
                <a:solidFill>
                  <a:srgbClr val="FF6700"/>
                </a:solidFill>
              </a:rPr>
              <a:t>                                         Merci pour votre patience….</a:t>
            </a:r>
            <a:endParaRPr lang="fr-FR" i="1" dirty="0">
              <a:solidFill>
                <a:srgbClr val="FF6700"/>
              </a:solidFill>
            </a:endParaRPr>
          </a:p>
        </p:txBody>
      </p:sp>
    </p:spTree>
    <p:extLst>
      <p:ext uri="{BB962C8B-B14F-4D97-AF65-F5344CB8AC3E}">
        <p14:creationId xmlns:p14="http://schemas.microsoft.com/office/powerpoint/2010/main" val="125648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en-US" sz="2400">
                <a:solidFill>
                  <a:srgbClr val="FF6700"/>
                </a:solidFill>
                <a:effectLst>
                  <a:outerShdw blurRad="38100" dist="38100" dir="2700000" algn="tl">
                    <a:srgbClr val="000000">
                      <a:alpha val="43137"/>
                    </a:srgbClr>
                  </a:outerShdw>
                </a:effectLst>
              </a:rPr>
              <a:t>50 ans IN2P3 à IJCLab</a:t>
            </a:r>
            <a:endParaRPr lang="fr-FR" sz="2400">
              <a:solidFill>
                <a:srgbClr val="FF6700"/>
              </a:solidFill>
              <a:effectLst>
                <a:outerShdw blurRad="38100" dist="38100" dir="2700000" algn="tl">
                  <a:srgbClr val="000000">
                    <a:alpha val="43137"/>
                  </a:srgbClr>
                </a:outerShdw>
              </a:effectLst>
            </a:endParaRPr>
          </a:p>
        </p:txBody>
      </p:sp>
      <p:sp>
        <p:nvSpPr>
          <p:cNvPr id="6" name="Espace réservé de la date 5"/>
          <p:cNvSpPr>
            <a:spLocks noGrp="1"/>
          </p:cNvSpPr>
          <p:nvPr>
            <p:ph type="dt" sz="half" idx="10"/>
          </p:nvPr>
        </p:nvSpPr>
        <p:spPr/>
        <p:txBody>
          <a:bodyPr/>
          <a:lstStyle/>
          <a:p>
            <a:r>
              <a:rPr lang="fr-FR" smtClean="0"/>
              <a:t>28/09/2021</a:t>
            </a:r>
            <a:endParaRPr lang="fr-FR" dirty="0"/>
          </a:p>
        </p:txBody>
      </p:sp>
      <p:sp>
        <p:nvSpPr>
          <p:cNvPr id="7" name="Espace réservé du pied de page 6"/>
          <p:cNvSpPr>
            <a:spLocks noGrp="1"/>
          </p:cNvSpPr>
          <p:nvPr>
            <p:ph type="ftr" sz="quarter" idx="11"/>
          </p:nvPr>
        </p:nvSpPr>
        <p:spPr/>
        <p:txBody>
          <a:bodyPr/>
          <a:lstStyle/>
          <a:p>
            <a:r>
              <a:rPr lang="fr-FR" smtClean="0"/>
              <a:t>50 ans de l'IN2P3 à IJCLab - Sydney Gales</a:t>
            </a:r>
            <a:endParaRPr lang="fr-FR" dirty="0"/>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5</a:t>
            </a:fld>
            <a:endParaRPr lang="fr-FR" dirty="0"/>
          </a:p>
        </p:txBody>
      </p:sp>
      <p:pic>
        <p:nvPicPr>
          <p:cNvPr id="23" name="Espace réservé du contenu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12377" y="1057069"/>
            <a:ext cx="2002476" cy="2944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ZoneTexte 13">
            <a:extLst>
              <a:ext uri="{FF2B5EF4-FFF2-40B4-BE49-F238E27FC236}">
                <a16:creationId xmlns:a16="http://schemas.microsoft.com/office/drawing/2014/main" id="{6B478CB1-644E-4324-A572-38C743CAD0A0}"/>
              </a:ext>
            </a:extLst>
          </p:cNvPr>
          <p:cNvSpPr txBox="1"/>
          <p:nvPr/>
        </p:nvSpPr>
        <p:spPr>
          <a:xfrm>
            <a:off x="0" y="1041277"/>
            <a:ext cx="8159407" cy="400110"/>
          </a:xfrm>
          <a:prstGeom prst="rect">
            <a:avLst/>
          </a:prstGeom>
          <a:noFill/>
        </p:spPr>
        <p:txBody>
          <a:bodyPr wrap="square" rtlCol="0">
            <a:spAutoFit/>
          </a:bodyPr>
          <a:lstStyle/>
          <a:p>
            <a:pPr algn="ctr"/>
            <a:r>
              <a:rPr lang="fr-FR" b="1" smtClean="0">
                <a:solidFill>
                  <a:srgbClr val="FF6700"/>
                </a:solidFill>
                <a:latin typeface="+mn-lt"/>
              </a:rPr>
              <a:t>1965:</a:t>
            </a:r>
            <a:r>
              <a:rPr lang="fr-FR" b="1" smtClean="0">
                <a:solidFill>
                  <a:srgbClr val="00294B"/>
                </a:solidFill>
                <a:latin typeface="+mn-lt"/>
              </a:rPr>
              <a:t> </a:t>
            </a:r>
            <a:r>
              <a:rPr lang="fr-FR" smtClean="0">
                <a:solidFill>
                  <a:srgbClr val="00294B"/>
                </a:solidFill>
                <a:latin typeface="+mn-lt"/>
              </a:rPr>
              <a:t>L’anneau </a:t>
            </a:r>
            <a:r>
              <a:rPr lang="fr-FR" dirty="0" smtClean="0">
                <a:solidFill>
                  <a:srgbClr val="00294B"/>
                </a:solidFill>
                <a:latin typeface="+mn-lt"/>
              </a:rPr>
              <a:t>de collisions ACO au LAL et le début de la physique e</a:t>
            </a:r>
            <a:r>
              <a:rPr lang="fr-FR" baseline="30000" dirty="0" smtClean="0">
                <a:solidFill>
                  <a:srgbClr val="00294B"/>
                </a:solidFill>
                <a:latin typeface="+mn-lt"/>
                <a:sym typeface="Symbol" panose="05050102010706020507" pitchFamily="18" charset="2"/>
              </a:rPr>
              <a:t></a:t>
            </a:r>
            <a:r>
              <a:rPr lang="fr-FR" dirty="0" smtClean="0">
                <a:solidFill>
                  <a:srgbClr val="00294B"/>
                </a:solidFill>
                <a:latin typeface="+mn-lt"/>
                <a:sym typeface="Symbol" panose="05050102010706020507" pitchFamily="18" charset="2"/>
              </a:rPr>
              <a:t> e</a:t>
            </a:r>
            <a:r>
              <a:rPr lang="fr-FR" baseline="30000" dirty="0" smtClean="0">
                <a:solidFill>
                  <a:srgbClr val="00294B"/>
                </a:solidFill>
                <a:latin typeface="+mn-lt"/>
                <a:sym typeface="Symbol" panose="05050102010706020507" pitchFamily="18" charset="2"/>
              </a:rPr>
              <a:t></a:t>
            </a:r>
            <a:r>
              <a:rPr lang="fr-FR" dirty="0" smtClean="0">
                <a:solidFill>
                  <a:srgbClr val="00294B"/>
                </a:solidFill>
                <a:latin typeface="+mn-lt"/>
              </a:rPr>
              <a:t> </a:t>
            </a:r>
            <a:endParaRPr lang="fr-FR" dirty="0">
              <a:solidFill>
                <a:srgbClr val="00294B"/>
              </a:solidFill>
              <a:latin typeface="+mn-lt"/>
            </a:endParaRPr>
          </a:p>
        </p:txBody>
      </p:sp>
      <p:sp>
        <p:nvSpPr>
          <p:cNvPr id="15" name="ZoneTexte 14">
            <a:extLst>
              <a:ext uri="{FF2B5EF4-FFF2-40B4-BE49-F238E27FC236}">
                <a16:creationId xmlns:a16="http://schemas.microsoft.com/office/drawing/2014/main" id="{F2BE5EB0-6167-4D0E-AF6F-1B17AF20B576}"/>
              </a:ext>
            </a:extLst>
          </p:cNvPr>
          <p:cNvSpPr txBox="1"/>
          <p:nvPr/>
        </p:nvSpPr>
        <p:spPr>
          <a:xfrm>
            <a:off x="705867" y="1558615"/>
            <a:ext cx="5983818" cy="1169551"/>
          </a:xfrm>
          <a:prstGeom prst="rect">
            <a:avLst/>
          </a:prstGeom>
          <a:noFill/>
        </p:spPr>
        <p:txBody>
          <a:bodyPr wrap="none" rtlCol="0">
            <a:spAutoFit/>
          </a:bodyPr>
          <a:lstStyle/>
          <a:p>
            <a:pPr marL="180000" indent="-180000" fontAlgn="auto">
              <a:spcAft>
                <a:spcPts val="0"/>
              </a:spcAft>
              <a:buFont typeface="Arial" panose="020B0604020202020204" pitchFamily="34" charset="0"/>
              <a:buChar char="•"/>
            </a:pPr>
            <a:r>
              <a:rPr lang="fr-FR" sz="1400" dirty="0" smtClean="0">
                <a:solidFill>
                  <a:srgbClr val="00294B"/>
                </a:solidFill>
                <a:latin typeface="+mn-lt"/>
              </a:rPr>
              <a:t>ACO: ‘prototype’ de tous les anneaux de collisions électron-positron  </a:t>
            </a:r>
            <a:r>
              <a:rPr lang="fr-FR" sz="1400" dirty="0" smtClean="0">
                <a:solidFill>
                  <a:srgbClr val="00294B"/>
                </a:solidFill>
                <a:latin typeface="+mn-lt"/>
                <a:sym typeface="Symbol" panose="05050102010706020507" pitchFamily="18" charset="2"/>
              </a:rPr>
              <a:t> LEP</a:t>
            </a:r>
            <a:endParaRPr lang="fr-FR" sz="1400" dirty="0" smtClean="0">
              <a:solidFill>
                <a:srgbClr val="00294B"/>
              </a:solidFill>
              <a:latin typeface="+mn-lt"/>
            </a:endParaRPr>
          </a:p>
          <a:p>
            <a:pPr marL="180000" indent="-180000" fontAlgn="auto">
              <a:spcAft>
                <a:spcPts val="0"/>
              </a:spcAft>
              <a:buFont typeface="Arial" panose="020B0604020202020204" pitchFamily="34" charset="0"/>
              <a:buChar char="•"/>
            </a:pPr>
            <a:r>
              <a:rPr lang="fr-FR" sz="1400" dirty="0" smtClean="0">
                <a:solidFill>
                  <a:srgbClr val="00294B"/>
                </a:solidFill>
                <a:latin typeface="+mn-lt"/>
              </a:rPr>
              <a:t>Construit au LAL sous la direction de Pierre Marin (collaboration avec CEA)</a:t>
            </a:r>
          </a:p>
          <a:p>
            <a:pPr marL="180000" indent="-180000" fontAlgn="auto">
              <a:spcAft>
                <a:spcPts val="0"/>
              </a:spcAft>
              <a:buFont typeface="Arial" panose="020B0604020202020204" pitchFamily="34" charset="0"/>
              <a:buChar char="•"/>
            </a:pPr>
            <a:r>
              <a:rPr lang="fr-FR" sz="1400" dirty="0" smtClean="0">
                <a:solidFill>
                  <a:srgbClr val="00294B"/>
                </a:solidFill>
                <a:latin typeface="+mn-lt"/>
              </a:rPr>
              <a:t>Tournant majeur dans la conception des accélérateurs</a:t>
            </a:r>
          </a:p>
          <a:p>
            <a:pPr marL="180000" indent="-180000" fontAlgn="auto">
              <a:spcAft>
                <a:spcPts val="0"/>
              </a:spcAft>
              <a:buFont typeface="Arial" panose="020B0604020202020204" pitchFamily="34" charset="0"/>
              <a:buChar char="•"/>
            </a:pPr>
            <a:r>
              <a:rPr lang="fr-FR" sz="1400" dirty="0" smtClean="0">
                <a:solidFill>
                  <a:srgbClr val="00294B"/>
                </a:solidFill>
                <a:latin typeface="+mn-lt"/>
              </a:rPr>
              <a:t>Coup d’envoi de la physique e</a:t>
            </a:r>
            <a:r>
              <a:rPr lang="fr-FR" sz="1400" dirty="0" smtClean="0">
                <a:solidFill>
                  <a:srgbClr val="00294B"/>
                </a:solidFill>
                <a:latin typeface="+mn-lt"/>
                <a:sym typeface="Symbol" panose="05050102010706020507" pitchFamily="18" charset="2"/>
              </a:rPr>
              <a:t> e: annihilation en hadrons</a:t>
            </a:r>
          </a:p>
          <a:p>
            <a:pPr marL="180000" indent="-180000" fontAlgn="auto">
              <a:spcAft>
                <a:spcPts val="0"/>
              </a:spcAft>
              <a:buFont typeface="Arial" panose="020B0604020202020204" pitchFamily="34" charset="0"/>
              <a:buChar char="•"/>
            </a:pPr>
            <a:r>
              <a:rPr lang="fr-FR" sz="1400" dirty="0" smtClean="0">
                <a:solidFill>
                  <a:srgbClr val="00294B"/>
                </a:solidFill>
                <a:latin typeface="+mn-lt"/>
                <a:sym typeface="Symbol" panose="05050102010706020507" pitchFamily="18" charset="2"/>
              </a:rPr>
              <a:t>Expérience pionnière: </a:t>
            </a:r>
            <a:r>
              <a:rPr lang="fr-FR" sz="1400" dirty="0" smtClean="0">
                <a:solidFill>
                  <a:srgbClr val="00294B"/>
                </a:solidFill>
                <a:latin typeface="+mn-lt"/>
              </a:rPr>
              <a:t>e</a:t>
            </a:r>
            <a:r>
              <a:rPr lang="fr-FR" sz="1400" dirty="0" smtClean="0">
                <a:solidFill>
                  <a:srgbClr val="00294B"/>
                </a:solidFill>
                <a:latin typeface="+mn-lt"/>
                <a:sym typeface="Symbol" panose="05050102010706020507" pitchFamily="18" charset="2"/>
              </a:rPr>
              <a:t> e  π π</a:t>
            </a:r>
            <a:endParaRPr lang="fr-FR" sz="1400" dirty="0">
              <a:solidFill>
                <a:srgbClr val="00294B"/>
              </a:solidFill>
              <a:latin typeface="+mn-lt"/>
            </a:endParaRPr>
          </a:p>
        </p:txBody>
      </p:sp>
      <p:pic>
        <p:nvPicPr>
          <p:cNvPr id="16" name="Image 15">
            <a:extLst>
              <a:ext uri="{FF2B5EF4-FFF2-40B4-BE49-F238E27FC236}">
                <a16:creationId xmlns:a16="http://schemas.microsoft.com/office/drawing/2014/main" id="{5422A151-E060-4F81-B625-4C5D394EF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763" y="2877038"/>
            <a:ext cx="3444794" cy="2547020"/>
          </a:xfrm>
          <a:prstGeom prst="snip2DiagRect">
            <a:avLst>
              <a:gd name="adj1" fmla="val 0"/>
              <a:gd name="adj2" fmla="val 7844"/>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 name="Groupe 3"/>
          <p:cNvGrpSpPr/>
          <p:nvPr/>
        </p:nvGrpSpPr>
        <p:grpSpPr>
          <a:xfrm>
            <a:off x="4450283" y="2669704"/>
            <a:ext cx="2953516" cy="2976829"/>
            <a:chOff x="4136788" y="2669704"/>
            <a:chExt cx="2953516" cy="2976829"/>
          </a:xfrm>
        </p:grpSpPr>
        <p:pic>
          <p:nvPicPr>
            <p:cNvPr id="17" name="Image 16">
              <a:extLst>
                <a:ext uri="{FF2B5EF4-FFF2-40B4-BE49-F238E27FC236}">
                  <a16:creationId xmlns:a16="http://schemas.microsoft.com/office/drawing/2014/main" id="{D7C669B3-21C5-460B-BD00-7FB57556D3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6788" y="2669704"/>
              <a:ext cx="2864129" cy="2976829"/>
            </a:xfrm>
            <a:prstGeom prst="rect">
              <a:avLst/>
            </a:prstGeom>
          </p:spPr>
        </p:pic>
        <p:grpSp>
          <p:nvGrpSpPr>
            <p:cNvPr id="18" name="Groupe 17"/>
            <p:cNvGrpSpPr/>
            <p:nvPr/>
          </p:nvGrpSpPr>
          <p:grpSpPr>
            <a:xfrm>
              <a:off x="5674419" y="3442851"/>
              <a:ext cx="1415885" cy="659860"/>
              <a:chOff x="4070281" y="2204382"/>
              <a:chExt cx="1415885" cy="659860"/>
            </a:xfrm>
          </p:grpSpPr>
          <p:sp>
            <p:nvSpPr>
              <p:cNvPr id="19" name="Text Box 12">
                <a:extLst>
                  <a:ext uri="{FF2B5EF4-FFF2-40B4-BE49-F238E27FC236}">
                    <a16:creationId xmlns:a16="http://schemas.microsoft.com/office/drawing/2014/main" id="{B0B05668-9E41-4BCE-826F-10A694F571A4}"/>
                  </a:ext>
                </a:extLst>
              </p:cNvPr>
              <p:cNvSpPr txBox="1">
                <a:spLocks noChangeArrowheads="1"/>
              </p:cNvSpPr>
              <p:nvPr/>
            </p:nvSpPr>
            <p:spPr bwMode="auto">
              <a:xfrm>
                <a:off x="4070281" y="2525688"/>
                <a:ext cx="12682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dirty="0">
                    <a:latin typeface="+mn-lt"/>
                  </a:rPr>
                  <a:t>  ACO 1967-8</a:t>
                </a:r>
              </a:p>
            </p:txBody>
          </p:sp>
          <p:sp>
            <p:nvSpPr>
              <p:cNvPr id="20" name="ZoneTexte 19">
                <a:extLst>
                  <a:ext uri="{FF2B5EF4-FFF2-40B4-BE49-F238E27FC236}">
                    <a16:creationId xmlns:a16="http://schemas.microsoft.com/office/drawing/2014/main" id="{33B280F7-7D3A-4530-B4AD-BF903556624C}"/>
                  </a:ext>
                </a:extLst>
              </p:cNvPr>
              <p:cNvSpPr txBox="1"/>
              <p:nvPr/>
            </p:nvSpPr>
            <p:spPr>
              <a:xfrm>
                <a:off x="4195428" y="2204382"/>
                <a:ext cx="1290738" cy="338554"/>
              </a:xfrm>
              <a:prstGeom prst="rect">
                <a:avLst/>
              </a:prstGeom>
              <a:noFill/>
            </p:spPr>
            <p:txBody>
              <a:bodyPr wrap="none" rtlCol="0">
                <a:spAutoFit/>
              </a:bodyPr>
              <a:lstStyle/>
              <a:p>
                <a:r>
                  <a:rPr lang="en-US" sz="1600" dirty="0">
                    <a:latin typeface="+mn-lt"/>
                  </a:rPr>
                  <a:t>e</a:t>
                </a:r>
                <a:r>
                  <a:rPr lang="en-US" sz="1600" baseline="30000" dirty="0">
                    <a:latin typeface="+mn-lt"/>
                    <a:sym typeface="Symbol" panose="05050102010706020507" pitchFamily="18" charset="2"/>
                  </a:rPr>
                  <a:t> </a:t>
                </a:r>
                <a:r>
                  <a:rPr lang="en-US" sz="1600" dirty="0">
                    <a:latin typeface="+mn-lt"/>
                    <a:sym typeface="Symbol" panose="05050102010706020507" pitchFamily="18" charset="2"/>
                  </a:rPr>
                  <a:t>e</a:t>
                </a:r>
                <a:r>
                  <a:rPr lang="en-US" sz="1600" baseline="30000" dirty="0">
                    <a:latin typeface="+mn-lt"/>
                    <a:sym typeface="Symbol" panose="05050102010706020507" pitchFamily="18" charset="2"/>
                  </a:rPr>
                  <a:t></a:t>
                </a:r>
                <a:r>
                  <a:rPr lang="en-US" sz="1600" dirty="0">
                    <a:latin typeface="+mn-lt"/>
                    <a:sym typeface="Symbol" panose="05050102010706020507" pitchFamily="18" charset="2"/>
                  </a:rPr>
                  <a:t>  </a:t>
                </a:r>
                <a:r>
                  <a:rPr lang="el-GR" sz="1600" dirty="0">
                    <a:latin typeface="+mn-lt"/>
                    <a:sym typeface="Symbol" panose="05050102010706020507" pitchFamily="18" charset="2"/>
                  </a:rPr>
                  <a:t>π</a:t>
                </a:r>
                <a:r>
                  <a:rPr lang="el-GR" sz="1600" baseline="30000" dirty="0">
                    <a:latin typeface="+mn-lt"/>
                    <a:sym typeface="Symbol" panose="05050102010706020507" pitchFamily="18" charset="2"/>
                  </a:rPr>
                  <a:t></a:t>
                </a:r>
                <a:r>
                  <a:rPr lang="en-US" sz="1600" dirty="0">
                    <a:latin typeface="+mn-lt"/>
                    <a:sym typeface="Symbol" panose="05050102010706020507" pitchFamily="18" charset="2"/>
                  </a:rPr>
                  <a:t> </a:t>
                </a:r>
                <a:r>
                  <a:rPr lang="el-GR" sz="1600" dirty="0">
                    <a:latin typeface="+mn-lt"/>
                    <a:sym typeface="Symbol" panose="05050102010706020507" pitchFamily="18" charset="2"/>
                  </a:rPr>
                  <a:t>π</a:t>
                </a:r>
                <a:r>
                  <a:rPr lang="el-GR" sz="1600" baseline="30000" dirty="0">
                    <a:latin typeface="+mn-lt"/>
                    <a:sym typeface="Symbol" panose="05050102010706020507" pitchFamily="18" charset="2"/>
                  </a:rPr>
                  <a:t></a:t>
                </a:r>
                <a:endParaRPr lang="en-US" sz="1600" baseline="30000" dirty="0">
                  <a:latin typeface="+mn-lt"/>
                </a:endParaRPr>
              </a:p>
            </p:txBody>
          </p:sp>
        </p:grpSp>
      </p:grpSp>
      <p:sp>
        <p:nvSpPr>
          <p:cNvPr id="2" name="Rectangle 1"/>
          <p:cNvSpPr/>
          <p:nvPr/>
        </p:nvSpPr>
        <p:spPr>
          <a:xfrm>
            <a:off x="7871222" y="4099071"/>
            <a:ext cx="3035305" cy="1200329"/>
          </a:xfrm>
          <a:prstGeom prst="rect">
            <a:avLst/>
          </a:prstGeom>
        </p:spPr>
        <p:txBody>
          <a:bodyPr wrap="square">
            <a:spAutoFit/>
          </a:bodyPr>
          <a:lstStyle/>
          <a:p>
            <a:pPr lvl="0">
              <a:lnSpc>
                <a:spcPct val="100000"/>
              </a:lnSpc>
            </a:pPr>
            <a:r>
              <a:rPr lang="fr-FR" sz="1200" dirty="0" smtClean="0">
                <a:solidFill>
                  <a:srgbClr val="00294B"/>
                </a:solidFill>
                <a:latin typeface="+mn-lt"/>
              </a:rPr>
              <a:t>ACO </a:t>
            </a:r>
            <a:r>
              <a:rPr lang="fr-FR" sz="1200" dirty="0">
                <a:solidFill>
                  <a:srgbClr val="00294B"/>
                </a:solidFill>
                <a:latin typeface="+mn-lt"/>
              </a:rPr>
              <a:t>fut également pionnier dans l’utilisation de la lumière synchrotron .</a:t>
            </a:r>
            <a:r>
              <a:rPr lang="fr-FR" sz="1200" dirty="0" smtClean="0">
                <a:solidFill>
                  <a:srgbClr val="00294B"/>
                </a:solidFill>
                <a:latin typeface="+mn-lt"/>
              </a:rPr>
              <a:t> A l’origine du Laboratoire </a:t>
            </a:r>
            <a:r>
              <a:rPr lang="fr-FR" sz="1200" dirty="0">
                <a:solidFill>
                  <a:srgbClr val="00294B"/>
                </a:solidFill>
                <a:latin typeface="+mn-lt"/>
              </a:rPr>
              <a:t>pour l’Utilisation du Rayonnement </a:t>
            </a:r>
            <a:r>
              <a:rPr lang="fr-FR" sz="1200" dirty="0" smtClean="0">
                <a:solidFill>
                  <a:srgbClr val="00294B"/>
                </a:solidFill>
                <a:latin typeface="+mn-lt"/>
              </a:rPr>
              <a:t>Électromagnétique (LURE). </a:t>
            </a:r>
          </a:p>
          <a:p>
            <a:pPr lvl="0">
              <a:lnSpc>
                <a:spcPct val="100000"/>
              </a:lnSpc>
            </a:pPr>
            <a:r>
              <a:rPr lang="fr-FR" sz="1200" dirty="0" smtClean="0">
                <a:solidFill>
                  <a:srgbClr val="00294B"/>
                </a:solidFill>
                <a:latin typeface="+mn-lt"/>
              </a:rPr>
              <a:t>DCI </a:t>
            </a:r>
            <a:r>
              <a:rPr lang="fr-FR" sz="1200" dirty="0">
                <a:solidFill>
                  <a:srgbClr val="00294B"/>
                </a:solidFill>
                <a:latin typeface="+mn-lt"/>
              </a:rPr>
              <a:t>permit ensuite d’atteindre une énergie suffisante pour produire le </a:t>
            </a:r>
            <a:r>
              <a:rPr lang="fr-FR" sz="1200" b="1" dirty="0">
                <a:solidFill>
                  <a:srgbClr val="00294B"/>
                </a:solidFill>
                <a:latin typeface="+mn-lt"/>
              </a:rPr>
              <a:t>J/</a:t>
            </a:r>
            <a:r>
              <a:rPr lang="fr-FR" sz="1200" b="1" dirty="0">
                <a:solidFill>
                  <a:srgbClr val="00294B"/>
                </a:solidFill>
                <a:latin typeface="Symbol" panose="05050102010706020507" pitchFamily="18" charset="2"/>
              </a:rPr>
              <a:t>y</a:t>
            </a:r>
            <a:r>
              <a:rPr lang="fr-FR" sz="1200" dirty="0">
                <a:solidFill>
                  <a:srgbClr val="00294B"/>
                </a:solidFill>
                <a:latin typeface="Symbol" panose="05050102010706020507" pitchFamily="18" charset="2"/>
              </a:rPr>
              <a:t> </a:t>
            </a:r>
            <a:r>
              <a:rPr lang="fr-FR" sz="1200" dirty="0">
                <a:solidFill>
                  <a:srgbClr val="00294B"/>
                </a:solidFill>
                <a:latin typeface="+mn-lt"/>
              </a:rPr>
              <a:t>.  </a:t>
            </a:r>
          </a:p>
        </p:txBody>
      </p:sp>
      <p:sp>
        <p:nvSpPr>
          <p:cNvPr id="21" name="Titre 2"/>
          <p:cNvSpPr txBox="1">
            <a:spLocks/>
          </p:cNvSpPr>
          <p:nvPr/>
        </p:nvSpPr>
        <p:spPr>
          <a:xfrm>
            <a:off x="7258595" y="187123"/>
            <a:ext cx="2816489" cy="3405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Bef>
                <a:spcPts val="1000"/>
              </a:spcBef>
              <a:spcAft>
                <a:spcPts val="0"/>
              </a:spcAft>
            </a:pPr>
            <a:r>
              <a:rPr lang="fr-FR" sz="2000" smtClean="0">
                <a:latin typeface="Calibri" panose="020F0502020204030204"/>
                <a:ea typeface="+mn-ea"/>
                <a:cs typeface="+mn-cs"/>
              </a:rPr>
              <a:t>Préhistoire  1950-1970</a:t>
            </a:r>
            <a:endParaRPr lang="fr-FR" sz="2800" dirty="0"/>
          </a:p>
        </p:txBody>
      </p:sp>
      <p:sp>
        <p:nvSpPr>
          <p:cNvPr id="22" name="Espace réservé du texte 1"/>
          <p:cNvSpPr txBox="1">
            <a:spLocks/>
          </p:cNvSpPr>
          <p:nvPr/>
        </p:nvSpPr>
        <p:spPr>
          <a:xfrm>
            <a:off x="0" y="650875"/>
            <a:ext cx="10772775" cy="292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700" b="1" dirty="0">
                <a:solidFill>
                  <a:srgbClr val="00294B"/>
                </a:solidFill>
              </a:rPr>
              <a:t>Développements scientifiques et techniques rapides 1950-1970</a:t>
            </a:r>
          </a:p>
        </p:txBody>
      </p:sp>
    </p:spTree>
    <p:extLst>
      <p:ext uri="{BB962C8B-B14F-4D97-AF65-F5344CB8AC3E}">
        <p14:creationId xmlns:p14="http://schemas.microsoft.com/office/powerpoint/2010/main" val="4210634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Autofit/>
          </a:bodyPr>
          <a:lstStyle/>
          <a:p>
            <a:r>
              <a:rPr lang="en-US" dirty="0">
                <a:solidFill>
                  <a:srgbClr val="FF6700"/>
                </a:solidFill>
                <a:effectLst>
                  <a:outerShdw blurRad="38100" dist="38100" dir="2700000" algn="tl">
                    <a:srgbClr val="000000">
                      <a:alpha val="43137"/>
                    </a:srgbClr>
                  </a:outerShdw>
                </a:effectLst>
              </a:rPr>
              <a:t>50 </a:t>
            </a:r>
            <a:r>
              <a:rPr lang="en-US" dirty="0" err="1">
                <a:solidFill>
                  <a:srgbClr val="FF6700"/>
                </a:solidFill>
                <a:effectLst>
                  <a:outerShdw blurRad="38100" dist="38100" dir="2700000" algn="tl">
                    <a:srgbClr val="000000">
                      <a:alpha val="43137"/>
                    </a:srgbClr>
                  </a:outerShdw>
                </a:effectLst>
              </a:rPr>
              <a:t>ans</a:t>
            </a:r>
            <a:r>
              <a:rPr lang="en-US" dirty="0">
                <a:solidFill>
                  <a:srgbClr val="FF6700"/>
                </a:solidFill>
                <a:effectLst>
                  <a:outerShdw blurRad="38100" dist="38100" dir="2700000" algn="tl">
                    <a:srgbClr val="000000">
                      <a:alpha val="43137"/>
                    </a:srgbClr>
                  </a:outerShdw>
                </a:effectLst>
              </a:rPr>
              <a:t> IN2P3 à IJCLab</a:t>
            </a:r>
            <a:endParaRPr lang="fr-FR" dirty="0">
              <a:solidFill>
                <a:srgbClr val="FF6700"/>
              </a:solidFill>
              <a:effectLst>
                <a:outerShdw blurRad="38100" dist="38100" dir="2700000" algn="tl">
                  <a:srgbClr val="000000">
                    <a:alpha val="43137"/>
                  </a:srgbClr>
                </a:outerShdw>
              </a:effectLst>
            </a:endParaRPr>
          </a:p>
        </p:txBody>
      </p:sp>
      <p:sp>
        <p:nvSpPr>
          <p:cNvPr id="6" name="Espace réservé de la date 5"/>
          <p:cNvSpPr>
            <a:spLocks noGrp="1"/>
          </p:cNvSpPr>
          <p:nvPr>
            <p:ph type="dt" sz="half" idx="10"/>
          </p:nvPr>
        </p:nvSpPr>
        <p:spPr/>
        <p:txBody>
          <a:bodyPr/>
          <a:lstStyle/>
          <a:p>
            <a:r>
              <a:rPr lang="fr-FR" smtClean="0"/>
              <a:t>28/09/2021</a:t>
            </a:r>
            <a:endParaRPr lang="fr-FR" dirty="0"/>
          </a:p>
        </p:txBody>
      </p:sp>
      <p:sp>
        <p:nvSpPr>
          <p:cNvPr id="7" name="Espace réservé du pied de page 6"/>
          <p:cNvSpPr>
            <a:spLocks noGrp="1"/>
          </p:cNvSpPr>
          <p:nvPr>
            <p:ph type="ftr" sz="quarter" idx="11"/>
          </p:nvPr>
        </p:nvSpPr>
        <p:spPr/>
        <p:txBody>
          <a:bodyPr/>
          <a:lstStyle/>
          <a:p>
            <a:r>
              <a:rPr lang="fr-FR" smtClean="0"/>
              <a:t>50 ans de l'IN2P3 à IJCLab - Sydney Gales</a:t>
            </a:r>
            <a:endParaRPr lang="fr-FR" dirty="0"/>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6</a:t>
            </a:fld>
            <a:endParaRPr lang="fr-FR" dirty="0"/>
          </a:p>
        </p:txBody>
      </p:sp>
      <p:pic>
        <p:nvPicPr>
          <p:cNvPr id="9" name="Espace réservé du contenu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3859" y="2219353"/>
            <a:ext cx="4406283" cy="2241697"/>
          </a:xfrm>
          <a:prstGeom prst="snip2DiagRect">
            <a:avLst>
              <a:gd name="adj1" fmla="val 0"/>
              <a:gd name="adj2" fmla="val 10099"/>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ZoneTexte 13"/>
          <p:cNvSpPr txBox="1"/>
          <p:nvPr/>
        </p:nvSpPr>
        <p:spPr>
          <a:xfrm>
            <a:off x="603199" y="961054"/>
            <a:ext cx="4783188" cy="1169551"/>
          </a:xfrm>
          <a:prstGeom prst="rect">
            <a:avLst/>
          </a:prstGeom>
          <a:noFill/>
        </p:spPr>
        <p:txBody>
          <a:bodyPr wrap="square" rtlCol="0">
            <a:spAutoFit/>
          </a:bodyPr>
          <a:lstStyle/>
          <a:p>
            <a:r>
              <a:rPr lang="fr-FR" sz="1400" b="1" dirty="0" smtClean="0">
                <a:solidFill>
                  <a:srgbClr val="FF6700"/>
                </a:solidFill>
                <a:latin typeface="+mn-lt"/>
              </a:rPr>
              <a:t>1957: </a:t>
            </a:r>
            <a:r>
              <a:rPr lang="fr-FR" sz="1400" b="1" dirty="0" smtClean="0">
                <a:solidFill>
                  <a:srgbClr val="00294B"/>
                </a:solidFill>
                <a:latin typeface="+mn-lt"/>
              </a:rPr>
              <a:t>Bat 102 du Synchro  </a:t>
            </a:r>
            <a:r>
              <a:rPr lang="fr-FR" sz="1400" i="1" u="sng" dirty="0" smtClean="0">
                <a:solidFill>
                  <a:srgbClr val="00294B"/>
                </a:solidFill>
                <a:latin typeface="+mn-lt"/>
              </a:rPr>
              <a:t>René Bernas , Frederic Joliot </a:t>
            </a:r>
            <a:r>
              <a:rPr lang="fr-FR" sz="1400" i="1" dirty="0" smtClean="0">
                <a:solidFill>
                  <a:srgbClr val="00294B"/>
                </a:solidFill>
                <a:latin typeface="+mn-lt"/>
              </a:rPr>
              <a:t>et al.    </a:t>
            </a:r>
            <a:r>
              <a:rPr lang="fr-FR" sz="1400" dirty="0" smtClean="0">
                <a:solidFill>
                  <a:srgbClr val="00294B"/>
                </a:solidFill>
                <a:latin typeface="+mn-lt"/>
              </a:rPr>
              <a:t>Le </a:t>
            </a:r>
            <a:r>
              <a:rPr lang="fr-FR" sz="1400" b="1" dirty="0" smtClean="0">
                <a:solidFill>
                  <a:srgbClr val="00294B"/>
                </a:solidFill>
                <a:latin typeface="+mn-lt"/>
              </a:rPr>
              <a:t>premier séparateur d’isotopes</a:t>
            </a:r>
          </a:p>
          <a:p>
            <a:r>
              <a:rPr lang="fr-FR" sz="1400" b="1" dirty="0" smtClean="0">
                <a:solidFill>
                  <a:srgbClr val="FF6700"/>
                </a:solidFill>
                <a:latin typeface="+mn-lt"/>
              </a:rPr>
              <a:t>1959:</a:t>
            </a:r>
            <a:r>
              <a:rPr lang="fr-FR" sz="1400" b="1" dirty="0" smtClean="0">
                <a:latin typeface="+mn-lt"/>
              </a:rPr>
              <a:t> </a:t>
            </a:r>
            <a:r>
              <a:rPr lang="fr-FR" sz="1400" b="1" dirty="0" smtClean="0">
                <a:solidFill>
                  <a:srgbClr val="00294B"/>
                </a:solidFill>
                <a:latin typeface="+mn-lt"/>
              </a:rPr>
              <a:t>ISOL avant ISOL T1/2 Isotopes du Hg : </a:t>
            </a:r>
            <a:br>
              <a:rPr lang="fr-FR" sz="1400" b="1" dirty="0" smtClean="0">
                <a:solidFill>
                  <a:srgbClr val="00294B"/>
                </a:solidFill>
                <a:latin typeface="+mn-lt"/>
              </a:rPr>
            </a:br>
            <a:r>
              <a:rPr lang="fr-FR" sz="1200" i="1" dirty="0">
                <a:solidFill>
                  <a:srgbClr val="00294B"/>
                </a:solidFill>
                <a:latin typeface="+mn-lt"/>
              </a:rPr>
              <a:t>G. Albouy, </a:t>
            </a:r>
            <a:r>
              <a:rPr lang="fr-FR" sz="1200" i="1" dirty="0" err="1">
                <a:solidFill>
                  <a:srgbClr val="00294B"/>
                </a:solidFill>
                <a:latin typeface="+mn-lt"/>
              </a:rPr>
              <a:t>R.Bernas</a:t>
            </a:r>
            <a:r>
              <a:rPr lang="fr-FR" sz="1200" i="1" dirty="0">
                <a:solidFill>
                  <a:srgbClr val="00294B"/>
                </a:solidFill>
                <a:latin typeface="+mn-lt"/>
              </a:rPr>
              <a:t>, </a:t>
            </a:r>
            <a:r>
              <a:rPr lang="fr-FR" sz="1200" i="1" dirty="0" err="1">
                <a:solidFill>
                  <a:srgbClr val="00294B"/>
                </a:solidFill>
                <a:latin typeface="+mn-lt"/>
              </a:rPr>
              <a:t>M.Gusakow</a:t>
            </a:r>
            <a:r>
              <a:rPr lang="fr-FR" sz="1200" i="1" dirty="0">
                <a:solidFill>
                  <a:srgbClr val="00294B"/>
                </a:solidFill>
                <a:latin typeface="+mn-lt"/>
              </a:rPr>
              <a:t>, </a:t>
            </a:r>
            <a:r>
              <a:rPr lang="fr-FR" sz="1200" i="1" dirty="0" err="1">
                <a:solidFill>
                  <a:srgbClr val="00294B"/>
                </a:solidFill>
                <a:latin typeface="+mn-lt"/>
              </a:rPr>
              <a:t>N.Poffe</a:t>
            </a:r>
            <a:r>
              <a:rPr lang="fr-FR" sz="1200" i="1" dirty="0">
                <a:solidFill>
                  <a:srgbClr val="00294B"/>
                </a:solidFill>
                <a:latin typeface="+mn-lt"/>
              </a:rPr>
              <a:t> et </a:t>
            </a:r>
            <a:r>
              <a:rPr lang="fr-FR" sz="1200" i="1" dirty="0" err="1">
                <a:solidFill>
                  <a:srgbClr val="00294B"/>
                </a:solidFill>
                <a:latin typeface="+mn-lt"/>
              </a:rPr>
              <a:t>J.Teillac</a:t>
            </a:r>
            <a:r>
              <a:rPr lang="fr-FR" sz="1200" i="1" dirty="0">
                <a:solidFill>
                  <a:srgbClr val="00294B"/>
                </a:solidFill>
                <a:latin typeface="+mn-lt"/>
              </a:rPr>
              <a:t> </a:t>
            </a:r>
          </a:p>
          <a:p>
            <a:r>
              <a:rPr lang="fr-FR" sz="1400" b="1" i="1" dirty="0" smtClean="0">
                <a:solidFill>
                  <a:srgbClr val="00294B"/>
                </a:solidFill>
                <a:latin typeface="+mn-lt"/>
              </a:rPr>
              <a:t>C.R  Acad.sci.249 (1959) 407</a:t>
            </a:r>
            <a:endParaRPr lang="fr-FR" sz="1400" b="1" i="1" dirty="0">
              <a:solidFill>
                <a:srgbClr val="00294B"/>
              </a:solidFill>
              <a:latin typeface="+mn-lt"/>
            </a:endParaRPr>
          </a:p>
        </p:txBody>
      </p:sp>
      <p:sp>
        <p:nvSpPr>
          <p:cNvPr id="16" name="Rectangle 15"/>
          <p:cNvSpPr/>
          <p:nvPr/>
        </p:nvSpPr>
        <p:spPr>
          <a:xfrm>
            <a:off x="5723457" y="1049802"/>
            <a:ext cx="4871899" cy="1169551"/>
          </a:xfrm>
          <a:prstGeom prst="rect">
            <a:avLst/>
          </a:prstGeom>
        </p:spPr>
        <p:txBody>
          <a:bodyPr wrap="square">
            <a:spAutoFit/>
          </a:bodyPr>
          <a:lstStyle/>
          <a:p>
            <a:pPr algn="just" fontAlgn="auto">
              <a:spcBef>
                <a:spcPts val="600"/>
              </a:spcBef>
              <a:spcAft>
                <a:spcPts val="0"/>
              </a:spcAft>
            </a:pPr>
            <a:r>
              <a:rPr lang="fr-FR" sz="1400" b="1" smtClean="0">
                <a:solidFill>
                  <a:srgbClr val="FF6700"/>
                </a:solidFill>
                <a:latin typeface="+mn-lt"/>
              </a:rPr>
              <a:t>1965:</a:t>
            </a:r>
            <a:r>
              <a:rPr lang="fr-FR" sz="1400" b="1">
                <a:solidFill>
                  <a:srgbClr val="00294B"/>
                </a:solidFill>
                <a:latin typeface="+mn-lt"/>
              </a:rPr>
              <a:t> </a:t>
            </a:r>
            <a:r>
              <a:rPr lang="fr-FR" sz="1400" smtClean="0">
                <a:solidFill>
                  <a:srgbClr val="00294B"/>
                </a:solidFill>
                <a:latin typeface="+mn-lt"/>
              </a:rPr>
              <a:t>une </a:t>
            </a:r>
            <a:r>
              <a:rPr lang="fr-FR" sz="1400" b="1" dirty="0">
                <a:solidFill>
                  <a:srgbClr val="00294B"/>
                </a:solidFill>
                <a:latin typeface="+mn-lt"/>
              </a:rPr>
              <a:t>nouvelle technique, la spectrométrie de masse en ligne sur faisceau d’accélérateur</a:t>
            </a:r>
            <a:r>
              <a:rPr lang="fr-FR" sz="1400" dirty="0">
                <a:solidFill>
                  <a:srgbClr val="00294B"/>
                </a:solidFill>
                <a:latin typeface="+mn-lt"/>
              </a:rPr>
              <a:t>, est mise en place au CSNSM au  SC </a:t>
            </a:r>
            <a:r>
              <a:rPr lang="fr-FR" sz="1400" dirty="0" smtClean="0">
                <a:solidFill>
                  <a:srgbClr val="00294B"/>
                </a:solidFill>
                <a:latin typeface="+mn-lt"/>
              </a:rPr>
              <a:t>Orsay (</a:t>
            </a:r>
            <a:r>
              <a:rPr lang="fr-FR" sz="1400" dirty="0">
                <a:solidFill>
                  <a:srgbClr val="00294B"/>
                </a:solidFill>
                <a:latin typeface="+mn-lt"/>
              </a:rPr>
              <a:t>Isocele1) l'étude de nouveaux isotopes radioactifs loin de la stabilité, à vie très courte, préfigurant les installations de type ISOLDE au </a:t>
            </a:r>
            <a:r>
              <a:rPr lang="fr-FR" sz="1400" dirty="0" smtClean="0">
                <a:solidFill>
                  <a:srgbClr val="00294B"/>
                </a:solidFill>
                <a:latin typeface="+mn-lt"/>
              </a:rPr>
              <a:t>CERN</a:t>
            </a:r>
            <a:r>
              <a:rPr lang="en-US" sz="1400" dirty="0" smtClean="0">
                <a:solidFill>
                  <a:srgbClr val="00294B"/>
                </a:solidFill>
                <a:latin typeface="+mn-lt"/>
              </a:rPr>
              <a:t>.</a:t>
            </a:r>
            <a:endParaRPr lang="en-US" sz="1400" dirty="0">
              <a:solidFill>
                <a:srgbClr val="00294B"/>
              </a:solidFill>
              <a:latin typeface="+mn-lt"/>
            </a:endParaRPr>
          </a:p>
        </p:txBody>
      </p:sp>
      <p:sp>
        <p:nvSpPr>
          <p:cNvPr id="3" name="Rectangle 2"/>
          <p:cNvSpPr/>
          <p:nvPr/>
        </p:nvSpPr>
        <p:spPr>
          <a:xfrm>
            <a:off x="5710031" y="4097298"/>
            <a:ext cx="4788923" cy="1215717"/>
          </a:xfrm>
          <a:prstGeom prst="rect">
            <a:avLst/>
          </a:prstGeom>
        </p:spPr>
        <p:txBody>
          <a:bodyPr wrap="square">
            <a:spAutoFit/>
          </a:bodyPr>
          <a:lstStyle/>
          <a:p>
            <a:pPr lvl="0" algn="just">
              <a:spcBef>
                <a:spcPts val="600"/>
              </a:spcBef>
              <a:spcAft>
                <a:spcPts val="0"/>
              </a:spcAft>
              <a:buSzPts val="900"/>
            </a:pPr>
            <a:r>
              <a:rPr lang="fr-FR" sz="1400" b="1" dirty="0">
                <a:solidFill>
                  <a:srgbClr val="FF6700"/>
                </a:solidFill>
                <a:latin typeface="+mn-lt"/>
              </a:rPr>
              <a:t>1965 </a:t>
            </a:r>
            <a:r>
              <a:rPr lang="fr-FR" sz="1400" b="1" dirty="0" smtClean="0">
                <a:solidFill>
                  <a:srgbClr val="FF6700"/>
                </a:solidFill>
                <a:latin typeface="+mn-lt"/>
              </a:rPr>
              <a:t>– 1967: </a:t>
            </a:r>
            <a:r>
              <a:rPr lang="fr-FR" sz="1400" b="1" dirty="0" smtClean="0">
                <a:solidFill>
                  <a:srgbClr val="00294B"/>
                </a:solidFill>
                <a:latin typeface="+mn-lt"/>
              </a:rPr>
              <a:t>Naissance </a:t>
            </a:r>
            <a:r>
              <a:rPr lang="fr-FR" sz="1400" b="1" dirty="0">
                <a:solidFill>
                  <a:srgbClr val="00294B"/>
                </a:solidFill>
                <a:latin typeface="+mn-lt"/>
              </a:rPr>
              <a:t>de l’Astrophysique </a:t>
            </a:r>
            <a:r>
              <a:rPr lang="fr-FR" sz="1400" b="1" dirty="0" smtClean="0">
                <a:solidFill>
                  <a:srgbClr val="00294B"/>
                </a:solidFill>
                <a:latin typeface="+mn-lt"/>
              </a:rPr>
              <a:t>Nucléaire </a:t>
            </a:r>
            <a:r>
              <a:rPr lang="fr-FR" sz="1400" b="1" dirty="0">
                <a:solidFill>
                  <a:srgbClr val="00294B"/>
                </a:solidFill>
                <a:latin typeface="+mn-lt"/>
              </a:rPr>
              <a:t>à Orsay </a:t>
            </a:r>
            <a:r>
              <a:rPr lang="fr-FR" sz="1400" b="1" dirty="0" smtClean="0">
                <a:solidFill>
                  <a:srgbClr val="00294B"/>
                </a:solidFill>
                <a:latin typeface="+mn-lt"/>
              </a:rPr>
              <a:t>   </a:t>
            </a:r>
            <a:r>
              <a:rPr lang="fr-FR" sz="1200" i="1" dirty="0" smtClean="0">
                <a:solidFill>
                  <a:srgbClr val="00294B"/>
                </a:solidFill>
                <a:latin typeface="+mn-lt"/>
              </a:rPr>
              <a:t>R</a:t>
            </a:r>
            <a:r>
              <a:rPr lang="fr-FR" sz="1200" i="1" dirty="0">
                <a:solidFill>
                  <a:srgbClr val="00294B"/>
                </a:solidFill>
                <a:latin typeface="+mn-lt"/>
              </a:rPr>
              <a:t>. </a:t>
            </a:r>
            <a:r>
              <a:rPr lang="fr-FR" sz="1200" i="1" dirty="0" err="1">
                <a:solidFill>
                  <a:srgbClr val="00294B"/>
                </a:solidFill>
                <a:latin typeface="+mn-lt"/>
              </a:rPr>
              <a:t>Klapish</a:t>
            </a:r>
            <a:r>
              <a:rPr lang="fr-FR" sz="1200" i="1" dirty="0">
                <a:solidFill>
                  <a:srgbClr val="00294B"/>
                </a:solidFill>
                <a:latin typeface="+mn-lt"/>
              </a:rPr>
              <a:t>, Chaumont, C. Thibault el </a:t>
            </a:r>
            <a:r>
              <a:rPr lang="fr-FR" sz="1200" i="1" dirty="0" smtClean="0">
                <a:solidFill>
                  <a:srgbClr val="00294B"/>
                </a:solidFill>
                <a:latin typeface="+mn-lt"/>
              </a:rPr>
              <a:t>al .</a:t>
            </a:r>
            <a:endParaRPr lang="fr-FR" sz="1200" i="1" dirty="0">
              <a:solidFill>
                <a:srgbClr val="00294B"/>
              </a:solidFill>
              <a:latin typeface="+mn-lt"/>
            </a:endParaRPr>
          </a:p>
          <a:p>
            <a:pPr lvl="0">
              <a:spcBef>
                <a:spcPts val="600"/>
              </a:spcBef>
              <a:spcAft>
                <a:spcPts val="0"/>
              </a:spcAft>
              <a:buSzPts val="900"/>
            </a:pPr>
            <a:r>
              <a:rPr lang="fr-FR" sz="1400" b="1" dirty="0">
                <a:solidFill>
                  <a:srgbClr val="00294B"/>
                </a:solidFill>
                <a:latin typeface="+mn-lt"/>
              </a:rPr>
              <a:t>Nucléosynthèse du Li, Be, B et identification de l’origine</a:t>
            </a:r>
            <a:r>
              <a:rPr lang="fr-FR" sz="1400" dirty="0">
                <a:solidFill>
                  <a:srgbClr val="00294B"/>
                </a:solidFill>
                <a:latin typeface="+mn-lt"/>
              </a:rPr>
              <a:t> </a:t>
            </a:r>
            <a:r>
              <a:rPr lang="fr-FR" sz="1400" dirty="0" smtClean="0">
                <a:solidFill>
                  <a:srgbClr val="00294B"/>
                </a:solidFill>
                <a:latin typeface="+mn-lt"/>
              </a:rPr>
              <a:t>(</a:t>
            </a:r>
            <a:r>
              <a:rPr lang="fr-FR" sz="1400" dirty="0">
                <a:solidFill>
                  <a:srgbClr val="00294B"/>
                </a:solidFill>
                <a:latin typeface="+mn-lt"/>
              </a:rPr>
              <a:t>post-</a:t>
            </a:r>
            <a:r>
              <a:rPr lang="fr-FR" sz="1400" dirty="0" err="1">
                <a:solidFill>
                  <a:srgbClr val="00294B"/>
                </a:solidFill>
                <a:latin typeface="+mn-lt"/>
              </a:rPr>
              <a:t>Big</a:t>
            </a:r>
            <a:r>
              <a:rPr lang="fr-FR" sz="1400" dirty="0">
                <a:solidFill>
                  <a:srgbClr val="00294B"/>
                </a:solidFill>
                <a:latin typeface="+mn-lt"/>
              </a:rPr>
              <a:t> Bang) des isotopes légers </a:t>
            </a:r>
            <a:r>
              <a:rPr lang="fr-FR" sz="1400" dirty="0" smtClean="0">
                <a:solidFill>
                  <a:srgbClr val="00294B"/>
                </a:solidFill>
                <a:latin typeface="+mn-lt"/>
              </a:rPr>
              <a:t>, </a:t>
            </a:r>
            <a:r>
              <a:rPr lang="fr-FR" sz="1400" dirty="0">
                <a:solidFill>
                  <a:srgbClr val="00294B"/>
                </a:solidFill>
                <a:latin typeface="+mn-lt"/>
              </a:rPr>
              <a:t>dans la matière interstellaire </a:t>
            </a:r>
            <a:r>
              <a:rPr lang="fr-FR" sz="1200" i="1" dirty="0">
                <a:solidFill>
                  <a:srgbClr val="00294B"/>
                </a:solidFill>
                <a:latin typeface="+mn-lt"/>
              </a:rPr>
              <a:t>(coll. E. Schatzman, IAP et H. Reeves, rejoint le CSNSM ). </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029" y="2278850"/>
            <a:ext cx="2579405" cy="1722172"/>
          </a:xfrm>
          <a:prstGeom prst="snip2DiagRect">
            <a:avLst>
              <a:gd name="adj1" fmla="val 0"/>
              <a:gd name="adj2" fmla="val 1060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7" name="Titre 2"/>
          <p:cNvSpPr txBox="1">
            <a:spLocks/>
          </p:cNvSpPr>
          <p:nvPr/>
        </p:nvSpPr>
        <p:spPr>
          <a:xfrm>
            <a:off x="7258595" y="187123"/>
            <a:ext cx="2816489" cy="3405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Bef>
                <a:spcPts val="1000"/>
              </a:spcBef>
              <a:spcAft>
                <a:spcPts val="0"/>
              </a:spcAft>
            </a:pPr>
            <a:r>
              <a:rPr lang="fr-FR" sz="2000" smtClean="0">
                <a:latin typeface="Calibri" panose="020F0502020204030204"/>
                <a:ea typeface="+mn-ea"/>
                <a:cs typeface="+mn-cs"/>
              </a:rPr>
              <a:t>Préhistoire  1950-1970</a:t>
            </a:r>
            <a:endParaRPr lang="fr-FR" sz="2800" dirty="0"/>
          </a:p>
        </p:txBody>
      </p:sp>
      <p:sp>
        <p:nvSpPr>
          <p:cNvPr id="18" name="Espace réservé du texte 1"/>
          <p:cNvSpPr txBox="1">
            <a:spLocks/>
          </p:cNvSpPr>
          <p:nvPr/>
        </p:nvSpPr>
        <p:spPr>
          <a:xfrm>
            <a:off x="0" y="650875"/>
            <a:ext cx="10772775" cy="292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700" b="1">
                <a:solidFill>
                  <a:srgbClr val="00294B"/>
                </a:solidFill>
              </a:rPr>
              <a:t>Développements scientifiques et techniques rapides 1950-1970</a:t>
            </a:r>
            <a:endParaRPr lang="fr-FR" sz="1700" b="1" dirty="0">
              <a:solidFill>
                <a:srgbClr val="00294B"/>
              </a:solidFill>
            </a:endParaRPr>
          </a:p>
        </p:txBody>
      </p:sp>
      <p:sp>
        <p:nvSpPr>
          <p:cNvPr id="19" name="ZoneTexte 18"/>
          <p:cNvSpPr txBox="1"/>
          <p:nvPr/>
        </p:nvSpPr>
        <p:spPr>
          <a:xfrm>
            <a:off x="569373" y="4613920"/>
            <a:ext cx="4087990" cy="954107"/>
          </a:xfrm>
          <a:prstGeom prst="rect">
            <a:avLst/>
          </a:prstGeom>
          <a:noFill/>
        </p:spPr>
        <p:txBody>
          <a:bodyPr wrap="square" rtlCol="0">
            <a:spAutoFit/>
          </a:bodyPr>
          <a:lstStyle/>
          <a:p>
            <a:r>
              <a:rPr lang="fr-FR" sz="1400" b="1" dirty="0" smtClean="0">
                <a:solidFill>
                  <a:srgbClr val="FF6700"/>
                </a:solidFill>
                <a:latin typeface="+mn-lt"/>
              </a:rPr>
              <a:t>1962:</a:t>
            </a:r>
            <a:r>
              <a:rPr lang="fr-FR" sz="1400" b="1" dirty="0" smtClean="0">
                <a:latin typeface="+mn-lt"/>
              </a:rPr>
              <a:t> </a:t>
            </a:r>
            <a:r>
              <a:rPr lang="fr-FR" sz="1400" b="1" dirty="0">
                <a:latin typeface="+mn-lt"/>
              </a:rPr>
              <a:t>Naissance du CSNSM</a:t>
            </a:r>
            <a:r>
              <a:rPr lang="fr-FR" sz="1400" dirty="0">
                <a:latin typeface="+mn-lt"/>
              </a:rPr>
              <a:t>, initialement « Centre de Spectrométrie Nucléaire et de Spectrométrie de Masse », renommé en 2013 « Centre de Sciences Nucléaires et de Sciences de la Matière </a:t>
            </a:r>
            <a:r>
              <a:rPr lang="fr-FR" sz="1400" dirty="0" smtClean="0">
                <a:latin typeface="+mn-lt"/>
              </a:rPr>
              <a:t>».</a:t>
            </a:r>
            <a:endParaRPr lang="fr-FR" sz="1400" dirty="0">
              <a:latin typeface="+mn-lt"/>
            </a:endParaRPr>
          </a:p>
        </p:txBody>
      </p:sp>
      <p:sp>
        <p:nvSpPr>
          <p:cNvPr id="10" name="Rectangle 9"/>
          <p:cNvSpPr/>
          <p:nvPr/>
        </p:nvSpPr>
        <p:spPr>
          <a:xfrm>
            <a:off x="5710032" y="5347546"/>
            <a:ext cx="3394904" cy="307777"/>
          </a:xfrm>
          <a:prstGeom prst="rect">
            <a:avLst/>
          </a:prstGeom>
        </p:spPr>
        <p:txBody>
          <a:bodyPr wrap="none">
            <a:spAutoFit/>
          </a:bodyPr>
          <a:lstStyle/>
          <a:p>
            <a:pPr lvl="0" fontAlgn="auto">
              <a:spcBef>
                <a:spcPts val="600"/>
              </a:spcBef>
              <a:spcAft>
                <a:spcPts val="0"/>
              </a:spcAft>
            </a:pPr>
            <a:r>
              <a:rPr lang="fr-FR" sz="1400" b="1" smtClean="0">
                <a:solidFill>
                  <a:srgbClr val="FF6700"/>
                </a:solidFill>
                <a:latin typeface="Calibri" panose="020F0502020204030204"/>
              </a:rPr>
              <a:t>1969:</a:t>
            </a:r>
            <a:r>
              <a:rPr lang="fr-FR" sz="1400" smtClean="0">
                <a:solidFill>
                  <a:srgbClr val="00294B"/>
                </a:solidFill>
                <a:latin typeface="Calibri" panose="020F0502020204030204"/>
              </a:rPr>
              <a:t> </a:t>
            </a:r>
            <a:r>
              <a:rPr lang="fr-FR" sz="1400" b="1" dirty="0" smtClean="0">
                <a:solidFill>
                  <a:srgbClr val="00294B"/>
                </a:solidFill>
                <a:latin typeface="Calibri" panose="020F0502020204030204"/>
              </a:rPr>
              <a:t>premier implanteur d’ions au CSNSM</a:t>
            </a:r>
            <a:endParaRPr lang="fr-FR" sz="1400" b="1" dirty="0">
              <a:solidFill>
                <a:prstClr val="black"/>
              </a:solidFill>
              <a:latin typeface="Calibri" panose="020F0502020204030204"/>
            </a:endParaRPr>
          </a:p>
        </p:txBody>
      </p:sp>
    </p:spTree>
    <p:extLst>
      <p:ext uri="{BB962C8B-B14F-4D97-AF65-F5344CB8AC3E}">
        <p14:creationId xmlns:p14="http://schemas.microsoft.com/office/powerpoint/2010/main" val="1050862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7"/>
          <p:cNvSpPr>
            <a:spLocks noGrp="1"/>
          </p:cNvSpPr>
          <p:nvPr>
            <p:ph type="title"/>
          </p:nvPr>
        </p:nvSpPr>
        <p:spPr/>
        <p:txBody>
          <a:bodyPr>
            <a:noAutofit/>
          </a:bodyPr>
          <a:lstStyle/>
          <a:p>
            <a:r>
              <a:rPr lang="en-US">
                <a:solidFill>
                  <a:srgbClr val="FF6700"/>
                </a:solidFill>
                <a:effectLst>
                  <a:outerShdw blurRad="38100" dist="38100" dir="2700000" algn="tl">
                    <a:srgbClr val="000000">
                      <a:alpha val="43137"/>
                    </a:srgbClr>
                  </a:outerShdw>
                </a:effectLst>
              </a:rPr>
              <a:t>50 ans IN2P3 à IJCLab</a:t>
            </a:r>
            <a:endParaRPr lang="fr-FR">
              <a:solidFill>
                <a:srgbClr val="FF6700"/>
              </a:solidFill>
              <a:effectLst>
                <a:outerShdw blurRad="38100" dist="38100" dir="2700000" algn="tl">
                  <a:srgbClr val="000000">
                    <a:alpha val="43137"/>
                  </a:srgbClr>
                </a:outerShdw>
              </a:effectLst>
            </a:endParaRPr>
          </a:p>
        </p:txBody>
      </p:sp>
      <p:sp>
        <p:nvSpPr>
          <p:cNvPr id="6" name="Espace réservé de la date 5"/>
          <p:cNvSpPr>
            <a:spLocks noGrp="1"/>
          </p:cNvSpPr>
          <p:nvPr>
            <p:ph type="dt" sz="half" idx="10"/>
          </p:nvPr>
        </p:nvSpPr>
        <p:spPr/>
        <p:txBody>
          <a:bodyPr/>
          <a:lstStyle/>
          <a:p>
            <a:r>
              <a:rPr lang="fr-FR" smtClean="0"/>
              <a:t>28/09/2021</a:t>
            </a:r>
            <a:endParaRPr lang="fr-FR" dirty="0"/>
          </a:p>
        </p:txBody>
      </p:sp>
      <p:sp>
        <p:nvSpPr>
          <p:cNvPr id="7" name="Espace réservé du pied de page 6"/>
          <p:cNvSpPr>
            <a:spLocks noGrp="1"/>
          </p:cNvSpPr>
          <p:nvPr>
            <p:ph type="ftr" sz="quarter" idx="11"/>
          </p:nvPr>
        </p:nvSpPr>
        <p:spPr/>
        <p:txBody>
          <a:bodyPr/>
          <a:lstStyle/>
          <a:p>
            <a:r>
              <a:rPr lang="fr-FR" smtClean="0"/>
              <a:t>50 ans de l'IN2P3 à IJCLab - Sydney Gales</a:t>
            </a:r>
            <a:endParaRPr lang="fr-FR" dirty="0"/>
          </a:p>
        </p:txBody>
      </p:sp>
      <p:sp>
        <p:nvSpPr>
          <p:cNvPr id="8" name="Espace réservé du numéro de diapositive 7"/>
          <p:cNvSpPr>
            <a:spLocks noGrp="1"/>
          </p:cNvSpPr>
          <p:nvPr>
            <p:ph type="sldNum" sz="quarter" idx="12"/>
          </p:nvPr>
        </p:nvSpPr>
        <p:spPr/>
        <p:txBody>
          <a:bodyPr/>
          <a:lstStyle/>
          <a:p>
            <a:fld id="{77E71596-5F9D-49C5-9701-16B3CA54319D}" type="slidenum">
              <a:rPr lang="fr-FR" smtClean="0"/>
              <a:pPr/>
              <a:t>7</a:t>
            </a:fld>
            <a:endParaRPr lang="fr-FR" dirty="0"/>
          </a:p>
        </p:txBody>
      </p:sp>
      <p:sp>
        <p:nvSpPr>
          <p:cNvPr id="2" name="Espace réservé du texte 1"/>
          <p:cNvSpPr>
            <a:spLocks noGrp="1"/>
          </p:cNvSpPr>
          <p:nvPr>
            <p:ph sz="half" idx="2"/>
          </p:nvPr>
        </p:nvSpPr>
        <p:spPr>
          <a:xfrm>
            <a:off x="1137914" y="959491"/>
            <a:ext cx="9444017" cy="759773"/>
          </a:xfrm>
        </p:spPr>
        <p:txBody>
          <a:bodyPr>
            <a:noAutofit/>
          </a:bodyPr>
          <a:lstStyle/>
          <a:p>
            <a:pPr>
              <a:lnSpc>
                <a:spcPct val="100000"/>
              </a:lnSpc>
              <a:spcBef>
                <a:spcPts val="0"/>
              </a:spcBef>
            </a:pPr>
            <a:r>
              <a:rPr lang="fr-FR" sz="1400" b="1" dirty="0" smtClean="0">
                <a:solidFill>
                  <a:srgbClr val="00294B"/>
                </a:solidFill>
              </a:rPr>
              <a:t>L’IPNO « Laboratoire National » de physique nucléaire, avec quatre accélérateurs.</a:t>
            </a:r>
          </a:p>
          <a:p>
            <a:pPr>
              <a:lnSpc>
                <a:spcPct val="100000"/>
              </a:lnSpc>
              <a:spcBef>
                <a:spcPts val="0"/>
              </a:spcBef>
            </a:pPr>
            <a:r>
              <a:rPr lang="fr-FR" sz="1400" b="1" dirty="0" smtClean="0">
                <a:solidFill>
                  <a:srgbClr val="00294B"/>
                </a:solidFill>
              </a:rPr>
              <a:t>Le Synchro p 156 MeV , réactions et « few body »  - La révolution des ions lourds et le CEV-ALICE. </a:t>
            </a:r>
          </a:p>
          <a:p>
            <a:pPr>
              <a:lnSpc>
                <a:spcPct val="100000"/>
              </a:lnSpc>
              <a:spcBef>
                <a:spcPts val="0"/>
              </a:spcBef>
            </a:pPr>
            <a:r>
              <a:rPr lang="fr-FR" sz="1400" b="1" dirty="0" smtClean="0">
                <a:solidFill>
                  <a:srgbClr val="00294B"/>
                </a:solidFill>
              </a:rPr>
              <a:t>L'Age d’or de la spectroscopie, le 4 MeV et le  Tandem d'Orsay, le séparateur Isocèle 1, l’implanteur du CSNSM</a:t>
            </a:r>
          </a:p>
        </p:txBody>
      </p:sp>
      <p:pic>
        <p:nvPicPr>
          <p:cNvPr id="11" name="Picture 2" descr="70-TandArriv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8814" y="3320051"/>
            <a:ext cx="2953928" cy="231725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3"/>
          <p:cNvSpPr>
            <a:spLocks noChangeAspect="1" noChangeArrowheads="1" noChangeShapeType="1" noTextEdit="1"/>
          </p:cNvSpPr>
          <p:nvPr/>
        </p:nvSpPr>
        <p:spPr bwMode="auto">
          <a:xfrm>
            <a:off x="3802211" y="3681437"/>
            <a:ext cx="2072204" cy="299219"/>
          </a:xfrm>
          <a:prstGeom prst="rect">
            <a:avLst/>
          </a:prstGeom>
        </p:spPr>
        <p:txBody>
          <a:bodyPr wrap="none" fromWordArt="1">
            <a:prstTxWarp prst="textPlain">
              <a:avLst>
                <a:gd name="adj" fmla="val 50000"/>
              </a:avLst>
            </a:prstTxWarp>
          </a:bodyPr>
          <a:lstStyle/>
          <a:p>
            <a:pPr algn="ctr"/>
            <a:endParaRPr lang="fr-FR"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sp>
        <p:nvSpPr>
          <p:cNvPr id="20" name="WordArt 4"/>
          <p:cNvSpPr>
            <a:spLocks noChangeArrowheads="1" noChangeShapeType="1" noTextEdit="1"/>
          </p:cNvSpPr>
          <p:nvPr/>
        </p:nvSpPr>
        <p:spPr bwMode="auto">
          <a:xfrm>
            <a:off x="9038548" y="6174920"/>
            <a:ext cx="2725094" cy="597102"/>
          </a:xfrm>
          <a:prstGeom prst="rect">
            <a:avLst/>
          </a:prstGeom>
        </p:spPr>
        <p:txBody>
          <a:bodyPr wrap="none" fromWordArt="1">
            <a:prstTxWarp prst="textPlain">
              <a:avLst>
                <a:gd name="adj" fmla="val 50000"/>
              </a:avLst>
            </a:prstTxWarp>
          </a:bodyPr>
          <a:lstStyle/>
          <a:p>
            <a:pPr algn="ctr"/>
            <a:r>
              <a:rPr lang="fr-FR" sz="3600" i="1" kern="10" dirty="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rPr>
              <a:t> </a:t>
            </a:r>
          </a:p>
        </p:txBody>
      </p:sp>
      <p:pic>
        <p:nvPicPr>
          <p:cNvPr id="27" name="Picture 2" descr="60-4M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9937" y="1951200"/>
            <a:ext cx="1459779" cy="1992691"/>
          </a:xfrm>
          <a:prstGeom prst="roundRect">
            <a:avLst/>
          </a:prstGeom>
          <a:noFill/>
          <a:extLst>
            <a:ext uri="{909E8E84-426E-40DD-AFC4-6F175D3DCCD1}">
              <a14:hiddenFill xmlns:a14="http://schemas.microsoft.com/office/drawing/2010/main">
                <a:solidFill>
                  <a:srgbClr val="FFFFFF"/>
                </a:solidFill>
              </a14:hiddenFill>
            </a:ext>
          </a:extLst>
        </p:spPr>
      </p:pic>
      <p:sp>
        <p:nvSpPr>
          <p:cNvPr id="23" name="Titre 2"/>
          <p:cNvSpPr txBox="1">
            <a:spLocks/>
          </p:cNvSpPr>
          <p:nvPr/>
        </p:nvSpPr>
        <p:spPr>
          <a:xfrm>
            <a:off x="7258595" y="187123"/>
            <a:ext cx="2816489" cy="3405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Bef>
                <a:spcPts val="1000"/>
              </a:spcBef>
              <a:spcAft>
                <a:spcPts val="0"/>
              </a:spcAft>
            </a:pPr>
            <a:r>
              <a:rPr lang="fr-FR" sz="2000" smtClean="0">
                <a:latin typeface="Calibri" panose="020F0502020204030204"/>
                <a:ea typeface="+mn-ea"/>
                <a:cs typeface="+mn-cs"/>
              </a:rPr>
              <a:t>Préhistoire  1950-1970</a:t>
            </a:r>
            <a:endParaRPr lang="fr-FR" sz="2800" dirty="0"/>
          </a:p>
        </p:txBody>
      </p:sp>
      <p:sp>
        <p:nvSpPr>
          <p:cNvPr id="24" name="Espace réservé du texte 1"/>
          <p:cNvSpPr txBox="1">
            <a:spLocks/>
          </p:cNvSpPr>
          <p:nvPr/>
        </p:nvSpPr>
        <p:spPr>
          <a:xfrm>
            <a:off x="0" y="650875"/>
            <a:ext cx="10772775" cy="292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700" b="1">
                <a:solidFill>
                  <a:srgbClr val="00294B"/>
                </a:solidFill>
              </a:rPr>
              <a:t>Développements scientifiques et techniques rapides 1950-1970</a:t>
            </a:r>
            <a:endParaRPr lang="fr-FR" sz="1700" b="1" dirty="0">
              <a:solidFill>
                <a:srgbClr val="00294B"/>
              </a:solidFill>
            </a:endParaRPr>
          </a:p>
        </p:txBody>
      </p:sp>
      <p:grpSp>
        <p:nvGrpSpPr>
          <p:cNvPr id="19" name="Groupe 18"/>
          <p:cNvGrpSpPr/>
          <p:nvPr/>
        </p:nvGrpSpPr>
        <p:grpSpPr>
          <a:xfrm>
            <a:off x="3679409" y="1794337"/>
            <a:ext cx="3148690" cy="2152545"/>
            <a:chOff x="208582" y="1794337"/>
            <a:chExt cx="3148690" cy="2152545"/>
          </a:xfrm>
        </p:grpSpPr>
        <p:pic>
          <p:nvPicPr>
            <p:cNvPr id="16" name="Picture 2" descr="69-LinacAli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078" y="1959738"/>
              <a:ext cx="3003194" cy="1987144"/>
            </a:xfrm>
            <a:prstGeom prst="round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208582" y="1794337"/>
              <a:ext cx="1488997" cy="41549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nchor="ctr">
              <a:spAutoFit/>
            </a:bodyPr>
            <a:lstStyle/>
            <a:p>
              <a:pPr algn="ctr">
                <a:lnSpc>
                  <a:spcPct val="150000"/>
                </a:lnSpc>
              </a:pPr>
              <a:r>
                <a:rPr lang="fr-FR" sz="1400" b="1" smtClean="0">
                  <a:solidFill>
                    <a:srgbClr val="00294B"/>
                  </a:solidFill>
                  <a:latin typeface="+mn-lt"/>
                </a:rPr>
                <a:t>LINAC ALICE </a:t>
              </a:r>
              <a:r>
                <a:rPr lang="fr-FR" sz="1400" b="1" smtClean="0">
                  <a:solidFill>
                    <a:srgbClr val="FF6700"/>
                  </a:solidFill>
                  <a:latin typeface="+mn-lt"/>
                </a:rPr>
                <a:t>1969</a:t>
              </a:r>
              <a:endParaRPr lang="fr-FR" sz="1400" b="1" dirty="0">
                <a:solidFill>
                  <a:srgbClr val="FF6700"/>
                </a:solidFill>
                <a:latin typeface="+mn-lt"/>
              </a:endParaRPr>
            </a:p>
          </p:txBody>
        </p:sp>
      </p:grpSp>
      <p:grpSp>
        <p:nvGrpSpPr>
          <p:cNvPr id="21" name="Groupe 20"/>
          <p:cNvGrpSpPr/>
          <p:nvPr/>
        </p:nvGrpSpPr>
        <p:grpSpPr>
          <a:xfrm>
            <a:off x="363957" y="1821201"/>
            <a:ext cx="2894950" cy="2122690"/>
            <a:chOff x="3510171" y="1821201"/>
            <a:chExt cx="2894950" cy="2122690"/>
          </a:xfrm>
        </p:grpSpPr>
        <p:pic>
          <p:nvPicPr>
            <p:cNvPr id="12"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1527" y="2012247"/>
              <a:ext cx="2773594" cy="1931644"/>
            </a:xfrm>
            <a:prstGeom prst="roundRect">
              <a:avLst/>
            </a:prstGeom>
          </p:spPr>
        </p:pic>
        <p:sp>
          <p:nvSpPr>
            <p:cNvPr id="29" name="ZoneTexte 28"/>
            <p:cNvSpPr txBox="1"/>
            <p:nvPr/>
          </p:nvSpPr>
          <p:spPr>
            <a:xfrm>
              <a:off x="3510171" y="1821201"/>
              <a:ext cx="878767" cy="382092"/>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nchor="ctr">
              <a:spAutoFit/>
            </a:bodyPr>
            <a:lstStyle/>
            <a:p>
              <a:pPr algn="ctr">
                <a:lnSpc>
                  <a:spcPct val="150000"/>
                </a:lnSpc>
              </a:pPr>
              <a:r>
                <a:rPr lang="fr-FR" sz="1400" b="1" smtClean="0">
                  <a:solidFill>
                    <a:srgbClr val="00294B"/>
                  </a:solidFill>
                  <a:latin typeface="+mn-lt"/>
                </a:rPr>
                <a:t>CEV </a:t>
              </a:r>
              <a:r>
                <a:rPr lang="fr-FR" sz="1400" b="1" smtClean="0">
                  <a:solidFill>
                    <a:srgbClr val="FF6700"/>
                  </a:solidFill>
                  <a:latin typeface="+mn-lt"/>
                </a:rPr>
                <a:t>1965</a:t>
              </a:r>
              <a:endParaRPr lang="fr-FR" sz="1400" b="1" dirty="0">
                <a:solidFill>
                  <a:srgbClr val="FF6700"/>
                </a:solidFill>
                <a:latin typeface="+mn-lt"/>
              </a:endParaRPr>
            </a:p>
          </p:txBody>
        </p:sp>
      </p:grpSp>
      <p:sp>
        <p:nvSpPr>
          <p:cNvPr id="30" name="ZoneTexte 29"/>
          <p:cNvSpPr txBox="1"/>
          <p:nvPr/>
        </p:nvSpPr>
        <p:spPr>
          <a:xfrm>
            <a:off x="6889744" y="1787795"/>
            <a:ext cx="1074333" cy="41549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nchor="ctr">
            <a:spAutoFit/>
          </a:bodyPr>
          <a:lstStyle/>
          <a:p>
            <a:pPr algn="ctr">
              <a:lnSpc>
                <a:spcPct val="150000"/>
              </a:lnSpc>
            </a:pPr>
            <a:r>
              <a:rPr lang="fr-FR" sz="1400" b="1" smtClean="0">
                <a:solidFill>
                  <a:srgbClr val="00294B"/>
                </a:solidFill>
                <a:latin typeface="+mn-lt"/>
              </a:rPr>
              <a:t>4 MeV </a:t>
            </a:r>
            <a:r>
              <a:rPr lang="fr-FR" sz="1400" b="1" smtClean="0">
                <a:solidFill>
                  <a:srgbClr val="FF6700"/>
                </a:solidFill>
                <a:latin typeface="+mn-lt"/>
              </a:rPr>
              <a:t>1962</a:t>
            </a:r>
            <a:endParaRPr lang="fr-FR" sz="1400" b="1" dirty="0">
              <a:solidFill>
                <a:srgbClr val="FF6700"/>
              </a:solidFill>
              <a:latin typeface="+mn-lt"/>
            </a:endParaRPr>
          </a:p>
        </p:txBody>
      </p:sp>
      <p:grpSp>
        <p:nvGrpSpPr>
          <p:cNvPr id="34" name="Groupe 33"/>
          <p:cNvGrpSpPr/>
          <p:nvPr/>
        </p:nvGrpSpPr>
        <p:grpSpPr>
          <a:xfrm>
            <a:off x="6353984" y="4086663"/>
            <a:ext cx="1433978" cy="1585752"/>
            <a:chOff x="6306625" y="3730376"/>
            <a:chExt cx="1433978" cy="1585752"/>
          </a:xfrm>
        </p:grpSpPr>
        <p:sp>
          <p:nvSpPr>
            <p:cNvPr id="9" name="Organigramme : Processus 8"/>
            <p:cNvSpPr/>
            <p:nvPr/>
          </p:nvSpPr>
          <p:spPr>
            <a:xfrm>
              <a:off x="6306625" y="4851488"/>
              <a:ext cx="1433978" cy="46464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smtClean="0">
                  <a:solidFill>
                    <a:srgbClr val="FF6700"/>
                  </a:solidFill>
                  <a:latin typeface="Arial Black" panose="020B0A04020102020204" pitchFamily="34" charset="0"/>
                </a:rPr>
                <a:t>Michel Langevin</a:t>
              </a:r>
              <a:endParaRPr lang="fr-FR" sz="1100" dirty="0">
                <a:solidFill>
                  <a:srgbClr val="FF6700"/>
                </a:solidFill>
                <a:latin typeface="Arial Black" panose="020B0A04020102020204" pitchFamily="34" charset="0"/>
              </a:endParaRPr>
            </a:p>
          </p:txBody>
        </p:sp>
        <p:pic>
          <p:nvPicPr>
            <p:cNvPr id="5" name="Imag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874" y="3730376"/>
              <a:ext cx="1175480" cy="1175480"/>
            </a:xfrm>
            <a:prstGeom prst="ellipse">
              <a:avLst/>
            </a:prstGeom>
            <a:ln w="38100">
              <a:solidFill>
                <a:srgbClr val="FF6700"/>
              </a:solidFill>
            </a:ln>
          </p:spPr>
        </p:pic>
      </p:grpSp>
      <p:sp>
        <p:nvSpPr>
          <p:cNvPr id="32" name="ZoneTexte 31"/>
          <p:cNvSpPr txBox="1"/>
          <p:nvPr/>
        </p:nvSpPr>
        <p:spPr>
          <a:xfrm>
            <a:off x="8665550" y="3058441"/>
            <a:ext cx="2027192" cy="52322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FR" sz="1400" b="1" dirty="0" smtClean="0">
                <a:solidFill>
                  <a:srgbClr val="00294B"/>
                </a:solidFill>
                <a:latin typeface="+mn-lt"/>
              </a:rPr>
              <a:t>Van de Graff  MP 10 MV</a:t>
            </a:r>
          </a:p>
          <a:p>
            <a:pPr algn="ctr"/>
            <a:r>
              <a:rPr lang="fr-FR" sz="1400" b="1" dirty="0" smtClean="0">
                <a:solidFill>
                  <a:srgbClr val="FF6700"/>
                </a:solidFill>
                <a:latin typeface="+mn-lt"/>
              </a:rPr>
              <a:t>1970</a:t>
            </a:r>
            <a:endParaRPr lang="fr-FR" sz="1400" b="1" dirty="0">
              <a:solidFill>
                <a:srgbClr val="FF6700"/>
              </a:solidFill>
              <a:latin typeface="+mn-lt"/>
            </a:endParaRPr>
          </a:p>
        </p:txBody>
      </p:sp>
      <p:pic>
        <p:nvPicPr>
          <p:cNvPr id="13"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4371" t="5582" r="6433"/>
          <a:stretch/>
        </p:blipFill>
        <p:spPr>
          <a:xfrm>
            <a:off x="2290043" y="3749824"/>
            <a:ext cx="2664296" cy="1950024"/>
          </a:xfrm>
          <a:prstGeom prst="roundRect">
            <a:avLst/>
          </a:prstGeom>
        </p:spPr>
      </p:pic>
      <p:sp>
        <p:nvSpPr>
          <p:cNvPr id="33" name="ZoneTexte 32"/>
          <p:cNvSpPr txBox="1"/>
          <p:nvPr/>
        </p:nvSpPr>
        <p:spPr>
          <a:xfrm>
            <a:off x="502885" y="4233853"/>
            <a:ext cx="1987763" cy="954107"/>
          </a:xfrm>
          <a:prstGeom prst="homePlate">
            <a:avLst/>
          </a:prstGeom>
          <a:ln w="28575"/>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fr-FR" sz="1400" b="1" smtClean="0">
                <a:solidFill>
                  <a:srgbClr val="00294B"/>
                </a:solidFill>
                <a:latin typeface="+mn-lt"/>
              </a:rPr>
              <a:t>Marc Lefort</a:t>
            </a:r>
          </a:p>
          <a:p>
            <a:pPr algn="ctr"/>
            <a:r>
              <a:rPr lang="fr-FR" sz="1400" b="1" smtClean="0">
                <a:solidFill>
                  <a:srgbClr val="FF6700"/>
                </a:solidFill>
                <a:latin typeface="+mn-lt"/>
              </a:rPr>
              <a:t>Le père de la physique des ions lourds</a:t>
            </a:r>
            <a:endParaRPr lang="fr-FR" sz="1400" b="1" dirty="0">
              <a:solidFill>
                <a:srgbClr val="FF6700"/>
              </a:solidFill>
              <a:latin typeface="+mn-lt"/>
            </a:endParaRPr>
          </a:p>
        </p:txBody>
      </p:sp>
    </p:spTree>
    <p:extLst>
      <p:ext uri="{BB962C8B-B14F-4D97-AF65-F5344CB8AC3E}">
        <p14:creationId xmlns:p14="http://schemas.microsoft.com/office/powerpoint/2010/main" val="3599541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542071" y="179283"/>
            <a:ext cx="5688632" cy="372332"/>
          </a:xfrm>
        </p:spPr>
        <p:txBody>
          <a:bodyPr>
            <a:noAutofit/>
          </a:bodyPr>
          <a:lstStyle/>
          <a:p>
            <a:r>
              <a:rPr lang="en-US" sz="2400">
                <a:solidFill>
                  <a:srgbClr val="FF6700"/>
                </a:solidFill>
                <a:effectLst>
                  <a:outerShdw blurRad="38100" dist="38100" dir="2700000" algn="tl">
                    <a:srgbClr val="000000">
                      <a:alpha val="43137"/>
                    </a:srgbClr>
                  </a:outerShdw>
                </a:effectLst>
              </a:rPr>
              <a:t>50 ans IN2P3 à IJCLab</a:t>
            </a:r>
            <a:endParaRPr lang="fr-FR" sz="2400">
              <a:solidFill>
                <a:srgbClr val="FF6700"/>
              </a:solidFill>
              <a:effectLst>
                <a:outerShdw blurRad="38100" dist="38100" dir="2700000" algn="tl">
                  <a:srgbClr val="000000">
                    <a:alpha val="43137"/>
                  </a:srgbClr>
                </a:outerShdw>
              </a:effectLst>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8</a:t>
            </a:fld>
            <a:endParaRPr lang="fr-FR" dirty="0"/>
          </a:p>
        </p:txBody>
      </p:sp>
      <p:sp>
        <p:nvSpPr>
          <p:cNvPr id="3" name="ZoneTexte 2"/>
          <p:cNvSpPr txBox="1"/>
          <p:nvPr/>
        </p:nvSpPr>
        <p:spPr>
          <a:xfrm>
            <a:off x="417835" y="1072367"/>
            <a:ext cx="10081120" cy="2893100"/>
          </a:xfrm>
          <a:prstGeom prst="rect">
            <a:avLst/>
          </a:prstGeom>
          <a:noFill/>
        </p:spPr>
        <p:txBody>
          <a:bodyPr wrap="square" rtlCol="0">
            <a:spAutoFit/>
          </a:bodyPr>
          <a:lstStyle/>
          <a:p>
            <a:pPr algn="just"/>
            <a:r>
              <a:rPr lang="fr-FR" sz="1400" b="1" dirty="0" smtClean="0">
                <a:solidFill>
                  <a:srgbClr val="00294B"/>
                </a:solidFill>
                <a:latin typeface="+mn-lt"/>
              </a:rPr>
              <a:t>A. Blanc Lapierre Pt du CCRST fin 1963 reprends l’initiative sur la reforme du CNRS et ses relations avec les Universités.</a:t>
            </a:r>
          </a:p>
          <a:p>
            <a:pPr algn="just"/>
            <a:r>
              <a:rPr lang="fr-FR" sz="1400" dirty="0" smtClean="0">
                <a:solidFill>
                  <a:srgbClr val="00294B"/>
                </a:solidFill>
                <a:latin typeface="+mn-lt"/>
              </a:rPr>
              <a:t> Le CCRST propose la création «</a:t>
            </a:r>
            <a:r>
              <a:rPr lang="fr-FR" sz="1400" b="1" dirty="0" smtClean="0">
                <a:solidFill>
                  <a:srgbClr val="00294B"/>
                </a:solidFill>
                <a:latin typeface="+mn-lt"/>
              </a:rPr>
              <a:t> d’ instituts nationaux</a:t>
            </a:r>
            <a:r>
              <a:rPr lang="fr-FR" sz="1400" dirty="0" smtClean="0">
                <a:solidFill>
                  <a:srgbClr val="00294B"/>
                </a:solidFill>
                <a:latin typeface="+mn-lt"/>
              </a:rPr>
              <a:t> » dotés d’une </a:t>
            </a:r>
            <a:r>
              <a:rPr lang="fr-FR" sz="1400" b="1" dirty="0" smtClean="0">
                <a:solidFill>
                  <a:srgbClr val="00294B"/>
                </a:solidFill>
                <a:latin typeface="+mn-lt"/>
              </a:rPr>
              <a:t>autonomie variable </a:t>
            </a:r>
            <a:r>
              <a:rPr lang="fr-FR" sz="1400" dirty="0" smtClean="0">
                <a:solidFill>
                  <a:srgbClr val="00294B"/>
                </a:solidFill>
                <a:latin typeface="+mn-lt"/>
              </a:rPr>
              <a:t>suivant les besoins pour mettre en œuvre une </a:t>
            </a:r>
            <a:r>
              <a:rPr lang="fr-FR" sz="1400" b="1" dirty="0" smtClean="0">
                <a:solidFill>
                  <a:srgbClr val="00294B"/>
                </a:solidFill>
                <a:latin typeface="+mn-lt"/>
              </a:rPr>
              <a:t>politique nationale cohérente plus opérationnelle</a:t>
            </a:r>
            <a:r>
              <a:rPr lang="fr-FR" sz="1400" dirty="0" smtClean="0">
                <a:solidFill>
                  <a:srgbClr val="00294B"/>
                </a:solidFill>
                <a:latin typeface="+mn-lt"/>
              </a:rPr>
              <a:t>(coordination des équipes et labos français) » dans </a:t>
            </a:r>
            <a:r>
              <a:rPr lang="fr-FR" sz="1400" b="1" dirty="0" smtClean="0">
                <a:solidFill>
                  <a:srgbClr val="00294B"/>
                </a:solidFill>
                <a:latin typeface="+mn-lt"/>
              </a:rPr>
              <a:t>les domaines ou l’investissement est très lourd et pluriannuel . </a:t>
            </a:r>
          </a:p>
          <a:p>
            <a:pPr algn="just"/>
            <a:endParaRPr lang="fr-FR" sz="1400" b="1" dirty="0" smtClean="0">
              <a:solidFill>
                <a:srgbClr val="00294B"/>
              </a:solidFill>
              <a:latin typeface="+mn-lt"/>
            </a:endParaRPr>
          </a:p>
          <a:p>
            <a:pPr algn="just"/>
            <a:r>
              <a:rPr lang="fr-FR" sz="1400" b="1" dirty="0" smtClean="0">
                <a:solidFill>
                  <a:srgbClr val="00294B"/>
                </a:solidFill>
                <a:latin typeface="+mn-lt"/>
              </a:rPr>
              <a:t>Les grandes lignes de l’organisation de l’IN2P3 , institut national du CNRS au sein de l’Education Nationale sont décidées des 1966 , mais le chemin sera long et parsemé d’embuches </a:t>
            </a:r>
            <a:r>
              <a:rPr lang="fr-FR" sz="1400" dirty="0" smtClean="0">
                <a:solidFill>
                  <a:srgbClr val="00294B"/>
                </a:solidFill>
                <a:latin typeface="+mn-lt"/>
              </a:rPr>
              <a:t>(conflit au sein de l’ </a:t>
            </a:r>
            <a:r>
              <a:rPr lang="fr-FR" sz="1400" dirty="0">
                <a:solidFill>
                  <a:srgbClr val="00294B"/>
                </a:solidFill>
                <a:latin typeface="+mn-lt"/>
              </a:rPr>
              <a:t>é</a:t>
            </a:r>
            <a:r>
              <a:rPr lang="fr-FR" sz="1400" dirty="0" smtClean="0">
                <a:solidFill>
                  <a:srgbClr val="00294B"/>
                </a:solidFill>
                <a:latin typeface="+mn-lt"/>
              </a:rPr>
              <a:t>ducation nationale, rééquilibrage de la gestion de la physique nucléaire et des particules avec le CEA, moyens financiers et autonomie au sein du CNRS, statut des personnels techniques) . </a:t>
            </a:r>
          </a:p>
          <a:p>
            <a:pPr algn="just"/>
            <a:r>
              <a:rPr lang="fr-FR" sz="1400" b="1" dirty="0" smtClean="0">
                <a:solidFill>
                  <a:srgbClr val="00294B"/>
                </a:solidFill>
                <a:latin typeface="+mn-lt"/>
              </a:rPr>
              <a:t>Apres la démission d’ A. Blanc Lapierre, </a:t>
            </a:r>
            <a:r>
              <a:rPr lang="fr-FR" sz="1400" b="1" dirty="0" err="1" smtClean="0">
                <a:solidFill>
                  <a:srgbClr val="00294B"/>
                </a:solidFill>
                <a:latin typeface="+mn-lt"/>
              </a:rPr>
              <a:t>J.Teillac</a:t>
            </a:r>
            <a:r>
              <a:rPr lang="fr-FR" sz="1400" b="1" dirty="0" smtClean="0">
                <a:solidFill>
                  <a:srgbClr val="00294B"/>
                </a:solidFill>
                <a:latin typeface="+mn-lt"/>
              </a:rPr>
              <a:t> successeur de F. Joliot-Curie à Orsay  </a:t>
            </a:r>
            <a:r>
              <a:rPr lang="fr-FR" sz="1400" dirty="0" smtClean="0">
                <a:solidFill>
                  <a:srgbClr val="00294B"/>
                </a:solidFill>
                <a:latin typeface="+mn-lt"/>
              </a:rPr>
              <a:t>va jouer un rôle important dans ce dossier.</a:t>
            </a:r>
          </a:p>
          <a:p>
            <a:pPr algn="just"/>
            <a:endParaRPr lang="fr-FR" sz="1400" dirty="0">
              <a:solidFill>
                <a:srgbClr val="00294B"/>
              </a:solidFill>
              <a:latin typeface="+mn-lt"/>
            </a:endParaRPr>
          </a:p>
          <a:p>
            <a:pPr algn="just"/>
            <a:r>
              <a:rPr lang="fr-FR" sz="1400" dirty="0">
                <a:solidFill>
                  <a:srgbClr val="00294B"/>
                </a:solidFill>
                <a:latin typeface="+mn-lt"/>
              </a:rPr>
              <a:t>Il faudra attendre plus de 8 ans pour voir par décret  </a:t>
            </a:r>
            <a:r>
              <a:rPr lang="fr-FR" sz="1400" b="1" dirty="0">
                <a:solidFill>
                  <a:srgbClr val="FF6700"/>
                </a:solidFill>
                <a:latin typeface="+mn-lt"/>
              </a:rPr>
              <a:t>le 14 Avril 1971 l’IN2P3 est crée </a:t>
            </a:r>
            <a:r>
              <a:rPr lang="fr-FR" sz="1400" dirty="0">
                <a:solidFill>
                  <a:srgbClr val="00294B"/>
                </a:solidFill>
                <a:latin typeface="+mn-lt"/>
              </a:rPr>
              <a:t>sous forme d’un établissement public à caractère administratif  . </a:t>
            </a:r>
            <a:r>
              <a:rPr lang="fr-FR" sz="1400" b="1" dirty="0">
                <a:solidFill>
                  <a:srgbClr val="00294B"/>
                </a:solidFill>
                <a:latin typeface="+mn-lt"/>
              </a:rPr>
              <a:t>Jean Teillac est nommé Directeur de l’IN2P3 , Georges Ricci Directeur Adjoint Administratif et en décembre Jean Yoccoz est nommé Directeur Adjoint </a:t>
            </a:r>
            <a:r>
              <a:rPr lang="fr-FR" sz="1400" b="1" dirty="0" smtClean="0">
                <a:solidFill>
                  <a:srgbClr val="00294B"/>
                </a:solidFill>
                <a:latin typeface="+mn-lt"/>
              </a:rPr>
              <a:t>Scientifique</a:t>
            </a:r>
            <a:r>
              <a:rPr lang="fr-FR" sz="1400" dirty="0">
                <a:solidFill>
                  <a:srgbClr val="00294B"/>
                </a:solidFill>
                <a:latin typeface="+mn-lt"/>
              </a:rPr>
              <a:t>.</a:t>
            </a:r>
            <a:endParaRPr lang="fr-FR" sz="1400" b="1" dirty="0">
              <a:solidFill>
                <a:srgbClr val="00294B"/>
              </a:solidFill>
              <a:latin typeface="+mn-lt"/>
            </a:endParaRPr>
          </a:p>
        </p:txBody>
      </p:sp>
      <p:sp>
        <p:nvSpPr>
          <p:cNvPr id="4" name="ZoneTexte 3"/>
          <p:cNvSpPr txBox="1"/>
          <p:nvPr/>
        </p:nvSpPr>
        <p:spPr>
          <a:xfrm>
            <a:off x="8605109" y="5165042"/>
            <a:ext cx="1976823" cy="430887"/>
          </a:xfrm>
          <a:prstGeom prst="rect">
            <a:avLst/>
          </a:prstGeom>
          <a:noFill/>
        </p:spPr>
        <p:txBody>
          <a:bodyPr wrap="none" rtlCol="0">
            <a:spAutoFit/>
          </a:bodyPr>
          <a:lstStyle/>
          <a:p>
            <a:r>
              <a:rPr lang="fr-FR" sz="1100" dirty="0" smtClean="0">
                <a:solidFill>
                  <a:srgbClr val="00294B"/>
                </a:solidFill>
                <a:latin typeface="+mn-lt"/>
              </a:rPr>
              <a:t>*</a:t>
            </a:r>
            <a:r>
              <a:rPr lang="fr-FR" sz="1100" b="1" dirty="0" smtClean="0">
                <a:solidFill>
                  <a:srgbClr val="00294B"/>
                </a:solidFill>
                <a:latin typeface="+mn-lt"/>
              </a:rPr>
              <a:t>25 ans de recherche </a:t>
            </a:r>
            <a:r>
              <a:rPr lang="fr-FR" sz="1100" b="1" smtClean="0">
                <a:solidFill>
                  <a:srgbClr val="00294B"/>
                </a:solidFill>
                <a:latin typeface="+mn-lt"/>
              </a:rPr>
              <a:t>à l’IN2P3</a:t>
            </a:r>
          </a:p>
          <a:p>
            <a:r>
              <a:rPr lang="fr-FR" sz="1100">
                <a:solidFill>
                  <a:srgbClr val="00294B"/>
                </a:solidFill>
                <a:latin typeface="+mn-lt"/>
              </a:rPr>
              <a:t> </a:t>
            </a:r>
            <a:r>
              <a:rPr lang="fr-FR" sz="1100" smtClean="0">
                <a:solidFill>
                  <a:srgbClr val="00294B"/>
                </a:solidFill>
                <a:latin typeface="+mn-lt"/>
              </a:rPr>
              <a:t> Editions </a:t>
            </a:r>
            <a:r>
              <a:rPr lang="fr-FR" sz="1100" dirty="0" smtClean="0">
                <a:solidFill>
                  <a:srgbClr val="00294B"/>
                </a:solidFill>
                <a:latin typeface="+mn-lt"/>
              </a:rPr>
              <a:t>Frontières ,1996</a:t>
            </a:r>
            <a:endParaRPr lang="fr-FR" sz="1100" dirty="0">
              <a:solidFill>
                <a:srgbClr val="00294B"/>
              </a:solidFill>
              <a:latin typeface="+mn-lt"/>
            </a:endParaRPr>
          </a:p>
        </p:txBody>
      </p:sp>
      <p:grpSp>
        <p:nvGrpSpPr>
          <p:cNvPr id="20" name="Groupe 19"/>
          <p:cNvGrpSpPr/>
          <p:nvPr/>
        </p:nvGrpSpPr>
        <p:grpSpPr>
          <a:xfrm>
            <a:off x="3052692" y="4039135"/>
            <a:ext cx="4667390" cy="1555801"/>
            <a:chOff x="2996268" y="4106675"/>
            <a:chExt cx="4667390" cy="1555801"/>
          </a:xfrm>
        </p:grpSpPr>
        <p:sp>
          <p:nvSpPr>
            <p:cNvPr id="11" name="Rectangle 10"/>
            <p:cNvSpPr/>
            <p:nvPr/>
          </p:nvSpPr>
          <p:spPr>
            <a:xfrm>
              <a:off x="2996268" y="5357319"/>
              <a:ext cx="1449436" cy="276999"/>
            </a:xfrm>
            <a:prstGeom prst="rect">
              <a:avLst/>
            </a:prstGeom>
          </p:spPr>
          <p:txBody>
            <a:bodyPr wrap="none">
              <a:spAutoFit/>
            </a:bodyPr>
            <a:lstStyle/>
            <a:p>
              <a:r>
                <a:rPr lang="fr-FR" sz="1200" b="1" dirty="0">
                  <a:solidFill>
                    <a:srgbClr val="00294B"/>
                  </a:solidFill>
                </a:rPr>
                <a:t>A. Blanc </a:t>
              </a:r>
              <a:r>
                <a:rPr lang="fr-FR" sz="1200" b="1" dirty="0" smtClean="0">
                  <a:solidFill>
                    <a:srgbClr val="00294B"/>
                  </a:solidFill>
                </a:rPr>
                <a:t>Lapierre</a:t>
              </a:r>
              <a:endParaRPr lang="fr-FR" sz="1200" dirty="0">
                <a:solidFill>
                  <a:srgbClr val="00294B"/>
                </a:solidFill>
              </a:endParaRPr>
            </a:p>
          </p:txBody>
        </p:sp>
        <p:grpSp>
          <p:nvGrpSpPr>
            <p:cNvPr id="12" name="Groupe 11"/>
            <p:cNvGrpSpPr/>
            <p:nvPr/>
          </p:nvGrpSpPr>
          <p:grpSpPr>
            <a:xfrm>
              <a:off x="4639469" y="4106675"/>
              <a:ext cx="1493835" cy="1555801"/>
              <a:chOff x="4639469" y="4107625"/>
              <a:chExt cx="1493835" cy="1555801"/>
            </a:xfrm>
          </p:grpSpPr>
          <p:sp>
            <p:nvSpPr>
              <p:cNvPr id="14" name="Ellipse 13"/>
              <p:cNvSpPr/>
              <p:nvPr/>
            </p:nvSpPr>
            <p:spPr>
              <a:xfrm>
                <a:off x="4639469" y="4107625"/>
                <a:ext cx="1493835" cy="1243108"/>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Rectangle 15"/>
              <p:cNvSpPr/>
              <p:nvPr/>
            </p:nvSpPr>
            <p:spPr>
              <a:xfrm>
                <a:off x="4738312" y="5386427"/>
                <a:ext cx="1296148" cy="276999"/>
              </a:xfrm>
              <a:prstGeom prst="rect">
                <a:avLst/>
              </a:prstGeom>
            </p:spPr>
            <p:txBody>
              <a:bodyPr wrap="square">
                <a:spAutoFit/>
              </a:bodyPr>
              <a:lstStyle/>
              <a:p>
                <a:pPr algn="ctr"/>
                <a:r>
                  <a:rPr lang="fr-FR" sz="1200" b="1" dirty="0">
                    <a:solidFill>
                      <a:srgbClr val="00294B"/>
                    </a:solidFill>
                  </a:rPr>
                  <a:t> </a:t>
                </a:r>
                <a:r>
                  <a:rPr lang="fr-FR" sz="1200" b="1" dirty="0" smtClean="0">
                    <a:solidFill>
                      <a:srgbClr val="00294B"/>
                    </a:solidFill>
                  </a:rPr>
                  <a:t>J. Teillac</a:t>
                </a:r>
                <a:endParaRPr lang="fr-FR" sz="1200" b="1" dirty="0">
                  <a:solidFill>
                    <a:srgbClr val="00294B"/>
                  </a:solidFill>
                </a:endParaRPr>
              </a:p>
            </p:txBody>
          </p:sp>
        </p:grpSp>
        <p:grpSp>
          <p:nvGrpSpPr>
            <p:cNvPr id="19" name="Groupe 18"/>
            <p:cNvGrpSpPr/>
            <p:nvPr/>
          </p:nvGrpSpPr>
          <p:grpSpPr>
            <a:xfrm>
              <a:off x="6394499" y="4106675"/>
              <a:ext cx="1269159" cy="1550810"/>
              <a:chOff x="6394499" y="4106675"/>
              <a:chExt cx="1269159" cy="1550810"/>
            </a:xfrm>
          </p:grpSpPr>
          <p:sp>
            <p:nvSpPr>
              <p:cNvPr id="15" name="Ellipse 14"/>
              <p:cNvSpPr/>
              <p:nvPr/>
            </p:nvSpPr>
            <p:spPr>
              <a:xfrm>
                <a:off x="6394499" y="4106675"/>
                <a:ext cx="1269159" cy="1243108"/>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Rectangle 16"/>
              <p:cNvSpPr/>
              <p:nvPr/>
            </p:nvSpPr>
            <p:spPr>
              <a:xfrm>
                <a:off x="6439521" y="5380486"/>
                <a:ext cx="1179114" cy="276999"/>
              </a:xfrm>
              <a:prstGeom prst="rect">
                <a:avLst/>
              </a:prstGeom>
            </p:spPr>
            <p:txBody>
              <a:bodyPr wrap="square">
                <a:spAutoFit/>
              </a:bodyPr>
              <a:lstStyle/>
              <a:p>
                <a:pPr algn="ctr"/>
                <a:r>
                  <a:rPr lang="fr-FR" sz="1200" b="1" dirty="0" smtClean="0">
                    <a:solidFill>
                      <a:srgbClr val="00294B"/>
                    </a:solidFill>
                  </a:rPr>
                  <a:t>J. Yoccoz</a:t>
                </a:r>
                <a:endParaRPr lang="fr-FR" sz="1200" dirty="0">
                  <a:solidFill>
                    <a:srgbClr val="00294B"/>
                  </a:solidFill>
                </a:endParaRPr>
              </a:p>
            </p:txBody>
          </p:sp>
        </p:grpSp>
      </p:grpSp>
      <p:sp>
        <p:nvSpPr>
          <p:cNvPr id="18" name="Espace réservé du texte 1"/>
          <p:cNvSpPr txBox="1">
            <a:spLocks/>
          </p:cNvSpPr>
          <p:nvPr/>
        </p:nvSpPr>
        <p:spPr>
          <a:xfrm>
            <a:off x="0" y="650875"/>
            <a:ext cx="10772775" cy="292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700" b="1"/>
              <a:t> </a:t>
            </a:r>
            <a:r>
              <a:rPr lang="fr-FR" sz="1700" b="1">
                <a:solidFill>
                  <a:srgbClr val="00294B"/>
                </a:solidFill>
              </a:rPr>
              <a:t>La naissance de l’IN2P3  </a:t>
            </a:r>
            <a:r>
              <a:rPr lang="fr-FR" sz="1700" b="1" smtClean="0">
                <a:solidFill>
                  <a:srgbClr val="FF6700"/>
                </a:solidFill>
              </a:rPr>
              <a:t>1963 -1971</a:t>
            </a:r>
            <a:r>
              <a:rPr lang="fr-FR" sz="1700" b="1">
                <a:solidFill>
                  <a:srgbClr val="FF6700"/>
                </a:solidFill>
              </a:rPr>
              <a:t>:</a:t>
            </a:r>
            <a:r>
              <a:rPr lang="fr-FR" sz="1700" b="1" smtClean="0">
                <a:solidFill>
                  <a:srgbClr val="00294B"/>
                </a:solidFill>
              </a:rPr>
              <a:t> </a:t>
            </a:r>
            <a:r>
              <a:rPr lang="fr-FR" sz="1700" b="1">
                <a:solidFill>
                  <a:srgbClr val="00294B"/>
                </a:solidFill>
              </a:rPr>
              <a:t>La longue gestation d’une institution singulière*</a:t>
            </a:r>
            <a:endParaRPr lang="fr-FR" sz="1700" b="1" dirty="0">
              <a:solidFill>
                <a:srgbClr val="00294B"/>
              </a:solidFill>
            </a:endParaRPr>
          </a:p>
        </p:txBody>
      </p:sp>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l="14721" r="17240" b="15171"/>
          <a:stretch/>
        </p:blipFill>
        <p:spPr>
          <a:xfrm>
            <a:off x="3377046" y="3863286"/>
            <a:ext cx="952665" cy="1460938"/>
          </a:xfrm>
          <a:prstGeom prst="flowChartConnector">
            <a:avLst/>
          </a:prstGeom>
        </p:spPr>
      </p:pic>
    </p:spTree>
    <p:extLst>
      <p:ext uri="{BB962C8B-B14F-4D97-AF65-F5344CB8AC3E}">
        <p14:creationId xmlns:p14="http://schemas.microsoft.com/office/powerpoint/2010/main" val="20487962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542071" y="179283"/>
            <a:ext cx="5688632" cy="372332"/>
          </a:xfrm>
        </p:spPr>
        <p:txBody>
          <a:bodyPr>
            <a:noAutofit/>
          </a:bodyPr>
          <a:lstStyle/>
          <a:p>
            <a:r>
              <a:rPr lang="en-US" sz="2400">
                <a:solidFill>
                  <a:srgbClr val="FF6700"/>
                </a:solidFill>
                <a:effectLst>
                  <a:outerShdw blurRad="38100" dist="38100" dir="2700000" algn="tl">
                    <a:srgbClr val="000000">
                      <a:alpha val="43137"/>
                    </a:srgbClr>
                  </a:outerShdw>
                </a:effectLst>
              </a:rPr>
              <a:t>50 ans IN2P3 à IJCLab</a:t>
            </a:r>
            <a:endParaRPr lang="fr-FR" sz="2400">
              <a:solidFill>
                <a:srgbClr val="FF6700"/>
              </a:solidFill>
              <a:effectLst>
                <a:outerShdw blurRad="38100" dist="38100" dir="2700000" algn="tl">
                  <a:srgbClr val="000000">
                    <a:alpha val="43137"/>
                  </a:srgbClr>
                </a:outerShdw>
              </a:effectLst>
            </a:endParaRPr>
          </a:p>
        </p:txBody>
      </p:sp>
      <p:sp>
        <p:nvSpPr>
          <p:cNvPr id="7" name="Espace réservé de la date 6"/>
          <p:cNvSpPr>
            <a:spLocks noGrp="1"/>
          </p:cNvSpPr>
          <p:nvPr>
            <p:ph type="dt" sz="half" idx="10"/>
          </p:nvPr>
        </p:nvSpPr>
        <p:spPr/>
        <p:txBody>
          <a:bodyPr/>
          <a:lstStyle/>
          <a:p>
            <a:r>
              <a:rPr lang="fr-FR" smtClean="0"/>
              <a:t>28/09/2021</a:t>
            </a:r>
            <a:endParaRPr lang="fr-FR" dirty="0"/>
          </a:p>
        </p:txBody>
      </p:sp>
      <p:sp>
        <p:nvSpPr>
          <p:cNvPr id="8" name="Espace réservé du pied de page 7"/>
          <p:cNvSpPr>
            <a:spLocks noGrp="1"/>
          </p:cNvSpPr>
          <p:nvPr>
            <p:ph type="ftr" sz="quarter" idx="11"/>
          </p:nvPr>
        </p:nvSpPr>
        <p:spPr/>
        <p:txBody>
          <a:bodyPr/>
          <a:lstStyle/>
          <a:p>
            <a:r>
              <a:rPr lang="fr-FR" smtClean="0"/>
              <a:t>50 ans de l'IN2P3 à IJCLab - Sydney Gales</a:t>
            </a:r>
            <a:endParaRPr lang="fr-FR" dirty="0"/>
          </a:p>
        </p:txBody>
      </p:sp>
      <p:sp>
        <p:nvSpPr>
          <p:cNvPr id="9" name="Espace réservé du numéro de diapositive 8"/>
          <p:cNvSpPr>
            <a:spLocks noGrp="1"/>
          </p:cNvSpPr>
          <p:nvPr>
            <p:ph type="sldNum" sz="quarter" idx="12"/>
          </p:nvPr>
        </p:nvSpPr>
        <p:spPr/>
        <p:txBody>
          <a:bodyPr/>
          <a:lstStyle/>
          <a:p>
            <a:fld id="{77E71596-5F9D-49C5-9701-16B3CA54319D}" type="slidenum">
              <a:rPr lang="fr-FR" smtClean="0"/>
              <a:pPr/>
              <a:t>9</a:t>
            </a:fld>
            <a:endParaRPr lang="fr-FR" dirty="0"/>
          </a:p>
        </p:txBody>
      </p:sp>
      <p:sp>
        <p:nvSpPr>
          <p:cNvPr id="21" name="Espace réservé du contenu 3"/>
          <p:cNvSpPr>
            <a:spLocks noGrp="1" noChangeAspect="1"/>
          </p:cNvSpPr>
          <p:nvPr>
            <p:ph sz="half" idx="2"/>
          </p:nvPr>
        </p:nvSpPr>
        <p:spPr>
          <a:xfrm>
            <a:off x="201812" y="987685"/>
            <a:ext cx="3505593" cy="882266"/>
          </a:xfrm>
        </p:spPr>
        <p:txBody>
          <a:bodyPr>
            <a:noAutofit/>
          </a:bodyPr>
          <a:lstStyle/>
          <a:p>
            <a:pPr marL="0" lvl="0" indent="0">
              <a:buNone/>
            </a:pPr>
            <a:r>
              <a:rPr lang="fr-FR" sz="1400" dirty="0" smtClean="0">
                <a:solidFill>
                  <a:srgbClr val="00294B"/>
                </a:solidFill>
              </a:rPr>
              <a:t>La </a:t>
            </a:r>
            <a:r>
              <a:rPr lang="fr-FR" sz="1400" dirty="0">
                <a:solidFill>
                  <a:srgbClr val="00294B"/>
                </a:solidFill>
              </a:rPr>
              <a:t>création de l’IN2P3 a </a:t>
            </a:r>
            <a:r>
              <a:rPr lang="fr-FR" sz="1400" dirty="0">
                <a:solidFill>
                  <a:srgbClr val="00294B"/>
                </a:solidFill>
                <a:cs typeface="Arial" panose="020B0604020202020204" pitchFamily="34" charset="0"/>
              </a:rPr>
              <a:t>structuré</a:t>
            </a:r>
            <a:r>
              <a:rPr lang="fr-FR" sz="1400" dirty="0">
                <a:solidFill>
                  <a:srgbClr val="00294B"/>
                </a:solidFill>
              </a:rPr>
              <a:t> et stimulé une </a:t>
            </a:r>
            <a:r>
              <a:rPr lang="fr-FR" sz="1400" dirty="0" smtClean="0">
                <a:solidFill>
                  <a:srgbClr val="00294B"/>
                </a:solidFill>
              </a:rPr>
              <a:t>cohésion,  </a:t>
            </a:r>
            <a:r>
              <a:rPr lang="fr-FR" sz="1400" dirty="0">
                <a:solidFill>
                  <a:srgbClr val="00294B"/>
                </a:solidFill>
              </a:rPr>
              <a:t>une solidarité et une cohérence entre les équipes et labos associés en petit nombre, que l’Institut à réuni</a:t>
            </a:r>
            <a:r>
              <a:rPr lang="fr-FR" sz="1400" dirty="0" smtClean="0">
                <a:solidFill>
                  <a:srgbClr val="00294B"/>
                </a:solidFill>
              </a:rPr>
              <a:t>.</a:t>
            </a:r>
          </a:p>
        </p:txBody>
      </p:sp>
      <p:sp>
        <p:nvSpPr>
          <p:cNvPr id="22" name="Espace réservé du texte 2"/>
          <p:cNvSpPr txBox="1">
            <a:spLocks/>
          </p:cNvSpPr>
          <p:nvPr/>
        </p:nvSpPr>
        <p:spPr>
          <a:xfrm>
            <a:off x="1627188" y="652463"/>
            <a:ext cx="9145587" cy="4794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fr-FR" sz="1700" b="1" smtClean="0">
                <a:solidFill>
                  <a:srgbClr val="00294B"/>
                </a:solidFill>
                <a:effectLst>
                  <a:outerShdw blurRad="38100" dist="38100" dir="2700000" algn="tl">
                    <a:srgbClr val="000000">
                      <a:alpha val="43137"/>
                    </a:srgbClr>
                  </a:outerShdw>
                </a:effectLst>
              </a:rPr>
              <a:t> Les apports de L’IN2P3 à notre science et au paysage de la recherche française</a:t>
            </a:r>
            <a:endParaRPr lang="fr-FR" sz="1700" b="1" dirty="0" smtClean="0">
              <a:solidFill>
                <a:srgbClr val="00294B"/>
              </a:solidFill>
              <a:effectLst>
                <a:outerShdw blurRad="38100" dist="38100" dir="2700000" algn="tl">
                  <a:srgbClr val="000000">
                    <a:alpha val="43137"/>
                  </a:srgbClr>
                </a:outerShdw>
              </a:effectLst>
            </a:endParaRPr>
          </a:p>
        </p:txBody>
      </p:sp>
      <p:sp>
        <p:nvSpPr>
          <p:cNvPr id="23" name="Rectangle 22"/>
          <p:cNvSpPr/>
          <p:nvPr/>
        </p:nvSpPr>
        <p:spPr>
          <a:xfrm>
            <a:off x="3730203" y="964577"/>
            <a:ext cx="3384376" cy="1384995"/>
          </a:xfrm>
          <a:prstGeom prst="rect">
            <a:avLst/>
          </a:prstGeom>
        </p:spPr>
        <p:txBody>
          <a:bodyPr wrap="square">
            <a:spAutoFit/>
          </a:bodyPr>
          <a:lstStyle/>
          <a:p>
            <a:pPr algn="just"/>
            <a:r>
              <a:rPr lang="fr-FR" sz="1400" dirty="0">
                <a:solidFill>
                  <a:srgbClr val="00294B"/>
                </a:solidFill>
                <a:latin typeface="+mn-lt"/>
              </a:rPr>
              <a:t>Une structuration d’autant plus importante que nos recherches se font dans un cadre de collaborations internationales de plus en plus large et le poids de l’institut favorise grandement l’insertion de ses labos dans ces collaborations </a:t>
            </a:r>
            <a:r>
              <a:rPr lang="fr-FR" sz="1400" dirty="0" smtClean="0">
                <a:solidFill>
                  <a:srgbClr val="00294B"/>
                </a:solidFill>
                <a:latin typeface="+mn-lt"/>
              </a:rPr>
              <a:t>.</a:t>
            </a:r>
            <a:endParaRPr lang="fr-FR" sz="1400" dirty="0">
              <a:solidFill>
                <a:srgbClr val="00294B"/>
              </a:solidFill>
              <a:latin typeface="+mn-lt"/>
            </a:endParaRPr>
          </a:p>
        </p:txBody>
      </p:sp>
      <p:sp>
        <p:nvSpPr>
          <p:cNvPr id="24" name="Rectangle 23"/>
          <p:cNvSpPr/>
          <p:nvPr/>
        </p:nvSpPr>
        <p:spPr>
          <a:xfrm>
            <a:off x="7186587" y="4397896"/>
            <a:ext cx="3556497" cy="1169551"/>
          </a:xfrm>
          <a:prstGeom prst="rect">
            <a:avLst/>
          </a:prstGeom>
        </p:spPr>
        <p:txBody>
          <a:bodyPr wrap="square">
            <a:spAutoFit/>
          </a:bodyPr>
          <a:lstStyle/>
          <a:p>
            <a:pPr algn="just"/>
            <a:r>
              <a:rPr lang="fr-FR" sz="1400" dirty="0">
                <a:solidFill>
                  <a:srgbClr val="00294B"/>
                </a:solidFill>
                <a:latin typeface="+mn-lt"/>
              </a:rPr>
              <a:t>Un mode d’interaction avec les labos et leur direction unique au sein des départements du </a:t>
            </a:r>
            <a:r>
              <a:rPr lang="fr-FR" sz="1400" dirty="0" smtClean="0">
                <a:solidFill>
                  <a:srgbClr val="00294B"/>
                </a:solidFill>
                <a:latin typeface="+mn-lt"/>
              </a:rPr>
              <a:t>CNRS. </a:t>
            </a:r>
            <a:r>
              <a:rPr lang="fr-FR" sz="1400" dirty="0">
                <a:solidFill>
                  <a:srgbClr val="00294B"/>
                </a:solidFill>
                <a:latin typeface="+mn-lt"/>
              </a:rPr>
              <a:t>Réunion mensuelle  des DU avec la direction de l’institut : science et gestion tout est à l’ordre du jour </a:t>
            </a:r>
            <a:r>
              <a:rPr lang="fr-FR" sz="1400" dirty="0" smtClean="0">
                <a:solidFill>
                  <a:srgbClr val="00294B"/>
                </a:solidFill>
                <a:latin typeface="+mn-lt"/>
              </a:rPr>
              <a:t>.</a:t>
            </a:r>
            <a:endParaRPr lang="fr-FR" sz="1400" dirty="0">
              <a:solidFill>
                <a:srgbClr val="00294B"/>
              </a:solidFill>
              <a:latin typeface="+mn-lt"/>
            </a:endParaRPr>
          </a:p>
        </p:txBody>
      </p:sp>
      <p:pic>
        <p:nvPicPr>
          <p:cNvPr id="27" name="Imag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7" y="2093639"/>
            <a:ext cx="3734073" cy="3590155"/>
          </a:xfrm>
          <a:prstGeom prst="rect">
            <a:avLst/>
          </a:prstGeom>
        </p:spPr>
      </p:pic>
      <p:pic>
        <p:nvPicPr>
          <p:cNvPr id="28" name="Imag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328" y="2384770"/>
            <a:ext cx="3226010" cy="3226010"/>
          </a:xfrm>
          <a:prstGeom prst="rect">
            <a:avLst/>
          </a:prstGeom>
        </p:spPr>
      </p:pic>
      <p:sp>
        <p:nvSpPr>
          <p:cNvPr id="14" name="Espace réservé du texte 2"/>
          <p:cNvSpPr txBox="1">
            <a:spLocks/>
          </p:cNvSpPr>
          <p:nvPr/>
        </p:nvSpPr>
        <p:spPr>
          <a:xfrm>
            <a:off x="7209385" y="948833"/>
            <a:ext cx="3510899" cy="19529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FF67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29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fontAlgn="auto">
              <a:spcAft>
                <a:spcPts val="0"/>
              </a:spcAft>
            </a:pPr>
            <a:r>
              <a:rPr lang="fr-FR" sz="1400" dirty="0" smtClean="0">
                <a:solidFill>
                  <a:srgbClr val="00294B"/>
                </a:solidFill>
              </a:rPr>
              <a:t>Les accords internationaux  et la participations  aux instances stratégiques européennes et mondiales.</a:t>
            </a:r>
            <a:r>
              <a:rPr lang="fr-FR" sz="1400" dirty="0" smtClean="0">
                <a:solidFill>
                  <a:srgbClr val="00294B"/>
                </a:solidFill>
                <a:ea typeface="Calibri" panose="020F0502020204030204" pitchFamily="34" charset="0"/>
                <a:cs typeface="Arial" panose="020B0604020202020204" pitchFamily="34" charset="0"/>
              </a:rPr>
              <a:t> </a:t>
            </a:r>
          </a:p>
          <a:p>
            <a:pPr marL="180000" indent="-180000" algn="just" fontAlgn="auto">
              <a:spcAft>
                <a:spcPts val="0"/>
              </a:spcAft>
            </a:pPr>
            <a:r>
              <a:rPr lang="fr-FR" sz="1400" dirty="0" smtClean="0">
                <a:solidFill>
                  <a:srgbClr val="00294B"/>
                </a:solidFill>
                <a:ea typeface="Calibri" panose="020F0502020204030204" pitchFamily="34" charset="0"/>
                <a:cs typeface="Arial" panose="020B0604020202020204" pitchFamily="34" charset="0"/>
              </a:rPr>
              <a:t>(MoU, LEA, LIA, DG Recherche-UE, ESFRI)  CERN, ECFA, DESY, NuPECC, IUPAP,JINR, RIKEN,KEK , SLAC, </a:t>
            </a:r>
            <a:r>
              <a:rPr lang="fr-FR" sz="1400" dirty="0" err="1" smtClean="0">
                <a:solidFill>
                  <a:srgbClr val="00294B"/>
                </a:solidFill>
                <a:ea typeface="Calibri" panose="020F0502020204030204" pitchFamily="34" charset="0"/>
                <a:cs typeface="Arial" panose="020B0604020202020204" pitchFamily="34" charset="0"/>
              </a:rPr>
              <a:t>Fermilab</a:t>
            </a:r>
            <a:r>
              <a:rPr lang="fr-FR" sz="1400" dirty="0" smtClean="0">
                <a:solidFill>
                  <a:srgbClr val="00294B"/>
                </a:solidFill>
                <a:ea typeface="Calibri" panose="020F0502020204030204" pitchFamily="34" charset="0"/>
                <a:cs typeface="Arial" panose="020B0604020202020204" pitchFamily="34" charset="0"/>
              </a:rPr>
              <a:t>.  </a:t>
            </a:r>
          </a:p>
          <a:p>
            <a:pPr marL="180000" indent="-180000" fontAlgn="auto">
              <a:spcAft>
                <a:spcPts val="0"/>
              </a:spcAft>
            </a:pPr>
            <a:r>
              <a:rPr lang="fr-FR" sz="1400" dirty="0" smtClean="0">
                <a:solidFill>
                  <a:srgbClr val="00294B"/>
                </a:solidFill>
                <a:ea typeface="Calibri" panose="020F0502020204030204" pitchFamily="34" charset="0"/>
                <a:cs typeface="Arial" panose="020B0604020202020204" pitchFamily="34" charset="0"/>
              </a:rPr>
              <a:t>Initiatives, actions et rôles clés des labos d’Orsay  à L’international.</a:t>
            </a:r>
            <a:endParaRPr lang="fr-FR" sz="1400" dirty="0">
              <a:solidFill>
                <a:srgbClr val="00294B"/>
              </a:solidFill>
              <a:cs typeface="Arial" panose="020B0604020202020204" pitchFamily="34" charset="0"/>
            </a:endParaRPr>
          </a:p>
        </p:txBody>
      </p:sp>
      <p:pic>
        <p:nvPicPr>
          <p:cNvPr id="15" name="Picture 4"/>
          <p:cNvPicPr>
            <a:picLocks noChangeAspect="1"/>
          </p:cNvPicPr>
          <p:nvPr/>
        </p:nvPicPr>
        <p:blipFill>
          <a:blip r:embed="rId5"/>
          <a:stretch>
            <a:fillRect/>
          </a:stretch>
        </p:blipFill>
        <p:spPr>
          <a:xfrm rot="21447212">
            <a:off x="7441163" y="2848138"/>
            <a:ext cx="1152144" cy="388049"/>
          </a:xfrm>
          <a:prstGeom prst="rect">
            <a:avLst/>
          </a:prstGeom>
        </p:spPr>
      </p:pic>
      <p:pic>
        <p:nvPicPr>
          <p:cNvPr id="16" name="Imag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47212">
            <a:off x="7440554" y="3324881"/>
            <a:ext cx="1139048" cy="330159"/>
          </a:xfrm>
          <a:prstGeom prst="rect">
            <a:avLst/>
          </a:prstGeom>
        </p:spPr>
      </p:pic>
      <p:pic>
        <p:nvPicPr>
          <p:cNvPr id="17" name="Imag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47212">
            <a:off x="7764449" y="3709019"/>
            <a:ext cx="690563" cy="685038"/>
          </a:xfrm>
          <a:prstGeom prst="rect">
            <a:avLst/>
          </a:prstGeom>
        </p:spPr>
      </p:pic>
      <p:pic>
        <p:nvPicPr>
          <p:cNvPr id="18" name="Picture 4" descr="http://www.eso.org/public/archives/images/screen/eso0640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393603">
            <a:off x="8836511" y="2928997"/>
            <a:ext cx="670338" cy="94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p:cNvSpPr txBox="1"/>
          <p:nvPr/>
        </p:nvSpPr>
        <p:spPr>
          <a:xfrm rot="19690339">
            <a:off x="9067878" y="3796729"/>
            <a:ext cx="829765" cy="369332"/>
          </a:xfrm>
          <a:prstGeom prst="rect">
            <a:avLst/>
          </a:prstGeom>
          <a:noFill/>
        </p:spPr>
        <p:txBody>
          <a:bodyPr wrap="none" rtlCol="0">
            <a:spAutoFit/>
          </a:bodyPr>
          <a:lstStyle/>
          <a:p>
            <a:r>
              <a:rPr lang="fr-FR" sz="1800" b="1" dirty="0" smtClean="0">
                <a:solidFill>
                  <a:srgbClr val="0000FF"/>
                </a:solidFill>
                <a:effectLst>
                  <a:outerShdw blurRad="38100" dist="38100" dir="2700000" algn="tl">
                    <a:srgbClr val="000000">
                      <a:alpha val="43137"/>
                    </a:srgbClr>
                  </a:outerShdw>
                </a:effectLst>
              </a:rPr>
              <a:t>ESFRI</a:t>
            </a:r>
            <a:endParaRPr lang="fr-FR" sz="1800"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167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1_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upplements-presentation-IJCLab">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18874</TotalTime>
  <Words>7918</Words>
  <Application>Microsoft Office PowerPoint</Application>
  <PresentationFormat>Personnalisé</PresentationFormat>
  <Paragraphs>789</Paragraphs>
  <Slides>42</Slides>
  <Notes>39</Notes>
  <HiddenSlides>0</HiddenSlides>
  <MMClips>0</MMClips>
  <ScaleCrop>false</ScaleCrop>
  <HeadingPairs>
    <vt:vector size="8" baseType="variant">
      <vt:variant>
        <vt:lpstr>Polices utilisées</vt:lpstr>
      </vt:variant>
      <vt:variant>
        <vt:i4>13</vt:i4>
      </vt:variant>
      <vt:variant>
        <vt:lpstr>Thème</vt:lpstr>
      </vt:variant>
      <vt:variant>
        <vt:i4>2</vt:i4>
      </vt:variant>
      <vt:variant>
        <vt:lpstr>Serveurs OLE incorporés</vt:lpstr>
      </vt:variant>
      <vt:variant>
        <vt:i4>1</vt:i4>
      </vt:variant>
      <vt:variant>
        <vt:lpstr>Titres des diapositives</vt:lpstr>
      </vt:variant>
      <vt:variant>
        <vt:i4>42</vt:i4>
      </vt:variant>
    </vt:vector>
  </HeadingPairs>
  <TitlesOfParts>
    <vt:vector size="58" baseType="lpstr">
      <vt:lpstr>MS PGothic</vt:lpstr>
      <vt:lpstr>MS PGothic</vt:lpstr>
      <vt:lpstr>Arial</vt:lpstr>
      <vt:lpstr>Arial Black</vt:lpstr>
      <vt:lpstr>Arial Unicode MS</vt:lpstr>
      <vt:lpstr>Calibri</vt:lpstr>
      <vt:lpstr>Calibri Light</vt:lpstr>
      <vt:lpstr>Helvetica</vt:lpstr>
      <vt:lpstr>OpenSymbol</vt:lpstr>
      <vt:lpstr>Symbol</vt:lpstr>
      <vt:lpstr>Tahoma</vt:lpstr>
      <vt:lpstr>Times New Roman</vt:lpstr>
      <vt:lpstr>Wingdings</vt:lpstr>
      <vt:lpstr>1_masque IJCLab standard</vt:lpstr>
      <vt:lpstr>2_supplements-presentation-IJCLab</vt:lpstr>
      <vt:lpstr>CorelDRAW</vt:lpstr>
      <vt:lpstr>50 ans de l’IN2P3 à IJCLab</vt:lpstr>
      <vt:lpstr>50 ans IN2P3 à IJCLab</vt:lpstr>
      <vt:lpstr>50 ans IN2P3 à IJCLab</vt:lpstr>
      <vt:lpstr>50 ans IN2P3 à IJCLab</vt:lpstr>
      <vt:lpstr>50 ans IN2P3 à IJCLab</vt:lpstr>
      <vt:lpstr>50 ans IN2P3 à IJCLab</vt:lpstr>
      <vt:lpstr>50 ans IN2P3 à IJCLab</vt:lpstr>
      <vt:lpstr>50 ans IN2P3 à IJCLab</vt:lpstr>
      <vt:lpstr>50 ans IN2P3 à IJCLab</vt:lpstr>
      <vt:lpstr>50 ans IN2P3 à IJCLab</vt:lpstr>
      <vt:lpstr>50 ans IN2P3 à IJCLab</vt:lpstr>
      <vt:lpstr>50 ans IN2P3 à IJCLab</vt:lpstr>
      <vt:lpstr>50 ans IN2P3 à IJCLab</vt:lpstr>
      <vt:lpstr>50 ans IN2P3 à IJCLab</vt:lpstr>
      <vt:lpstr>50 ans IN2P3 à IJCLab</vt:lpstr>
      <vt:lpstr>ALEPH &amp; DELPHI au LEP: Le LAL a eu un rôle majeur dans la construction et les analyses de 2 des expériences LEP : Aleph et Delphi</vt:lpstr>
      <vt:lpstr>Deux résultats de physique au LEP</vt:lpstr>
      <vt:lpstr>Découverte de la Violation Directe de CP  (DCPV) dans les Kaons neutres: participation du LAL/IN2P3 aux experiences NA31 et NA48 au CERN</vt:lpstr>
      <vt:lpstr> Violation de la symétrie CP</vt:lpstr>
      <vt:lpstr>De l’infiniment petit à l’infiniment grand</vt:lpstr>
      <vt:lpstr>Présentation PowerPoint</vt:lpstr>
      <vt:lpstr>CEV - ALICE la révolution des Ions lourds</vt:lpstr>
      <vt:lpstr>             Modernisation du Synchro SC K220  et  La Séparation Isotopique:  d’Orsay au CERN  </vt:lpstr>
      <vt:lpstr>Présentation PowerPoint</vt:lpstr>
      <vt:lpstr>Structure Nucléaire: Au delà du champ moyen  Des limites du modèle en couches aux excitations collectives du noyaux</vt:lpstr>
      <vt:lpstr>Présentation PowerPoint</vt:lpstr>
      <vt:lpstr>L’Empereur d’Orsay 15 MV et de beaux résultats</vt:lpstr>
      <vt:lpstr>Présentation PowerPoint</vt:lpstr>
      <vt:lpstr>AGOR-Accélérateur Groningen Orsay 1986-1994  Premier cyclotron supraconducteur européen</vt:lpstr>
      <vt:lpstr>Les collisions d’ions lourds(10-100) MeV/A et l’ equation d'état de la matiére nucléaire</vt:lpstr>
      <vt:lpstr>1985-2000…….« Exotic era … » @Ganil et Orsay </vt:lpstr>
      <vt:lpstr>L’exploration « Terra Incognita » : loin de la vallée de la Stabilité</vt:lpstr>
      <vt:lpstr>« Les Boules de Cristal » Une nouvelle ère pour la spectroscopie  g</vt:lpstr>
      <vt:lpstr>      &gt;2005           Les nouvelles installations de PN </vt:lpstr>
      <vt:lpstr>Présentation PowerPoint</vt:lpstr>
      <vt:lpstr>Présentation PowerPoint</vt:lpstr>
      <vt:lpstr>Physique ion-Surface - Irradiations - Physique -Biologie</vt:lpstr>
      <vt:lpstr>50 ans IN2P3 à IJClab – R&amp;D et construction Accélérateurs </vt:lpstr>
      <vt:lpstr>50 ans  IN2P3 à IJCLab - Théorie LPTHE,LPT </vt:lpstr>
      <vt:lpstr>50 ans  IN2P3 à IJCLab - Théorie</vt:lpstr>
      <vt:lpstr>Quelques conclusions </vt:lpstr>
      <vt:lpstr>Quelques conclusions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sydney GALES</cp:lastModifiedBy>
  <cp:revision>1850</cp:revision>
  <cp:lastPrinted>2021-08-19T09:16:15Z</cp:lastPrinted>
  <dcterms:created xsi:type="dcterms:W3CDTF">2011-03-09T16:37:49Z</dcterms:created>
  <dcterms:modified xsi:type="dcterms:W3CDTF">2021-09-27T17:28:36Z</dcterms:modified>
</cp:coreProperties>
</file>