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357" r:id="rId2"/>
    <p:sldId id="361" r:id="rId3"/>
    <p:sldId id="367" r:id="rId4"/>
    <p:sldId id="364" r:id="rId5"/>
    <p:sldId id="365" r:id="rId6"/>
    <p:sldId id="368" r:id="rId7"/>
  </p:sldIdLst>
  <p:sldSz cx="10772775" cy="6059488"/>
  <p:notesSz cx="6799263" cy="9929813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Le Naour" initials="CLN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390"/>
    <a:srgbClr val="AFD1EB"/>
    <a:srgbClr val="E05314"/>
    <a:srgbClr val="ECBAB2"/>
    <a:srgbClr val="456487"/>
    <a:srgbClr val="FF6700"/>
    <a:srgbClr val="6600CC"/>
    <a:srgbClr val="00294B"/>
    <a:srgbClr val="511F74"/>
    <a:srgbClr val="7A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6404" autoAdjust="0"/>
  </p:normalViewPr>
  <p:slideViewPr>
    <p:cSldViewPr>
      <p:cViewPr varScale="1">
        <p:scale>
          <a:sx n="130" d="100"/>
          <a:sy n="130" d="100"/>
        </p:scale>
        <p:origin x="276" y="12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77E22-2D25-4E29-A39A-CBEF310236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619A-B2B1-4A7D-83D4-47CF6FBB9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1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Étude des propriétés chimique</a:t>
            </a:r>
            <a:r>
              <a:rPr lang="fr-FR" baseline="0" dirty="0" smtClean="0"/>
              <a:t> des éléments radioactifs en se servant des rayonnement qu’ils émettent pour les identifier et les suivre dans leur réactions chimique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0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Exploitation de l’E nucléaire</a:t>
            </a:r>
            <a:r>
              <a:rPr lang="fr-FR" baseline="0" dirty="0" smtClean="0"/>
              <a:t> créée de la matière radioactive qu’il faut gérer de la mine aux déchets, dans l’environnement et dans la biosphère</a:t>
            </a:r>
          </a:p>
          <a:p>
            <a:r>
              <a:rPr lang="fr-FR" baseline="0" dirty="0" err="1" smtClean="0"/>
              <a:t>Etude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prop</a:t>
            </a:r>
            <a:r>
              <a:rPr lang="fr-FR" baseline="0" dirty="0" smtClean="0"/>
              <a:t> physico chimiques des composés des éléments f en vue de comprendre l’intervention des électrons 5f dans la liaison chimique. Électrons ont car. particulier qui confère à la chimie des An des </a:t>
            </a:r>
            <a:r>
              <a:rPr lang="fr-FR" baseline="0" dirty="0" err="1" smtClean="0"/>
              <a:t>prop</a:t>
            </a:r>
            <a:r>
              <a:rPr lang="fr-FR" baseline="0" dirty="0" smtClean="0"/>
              <a:t> peu courantes chez les autres éléments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3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699825-9D0B-46AB-8B13-14A05831C15D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55E9DB-1630-4A1E-A772-DCFA4E3F5645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F7AE-8195-4C91-B29D-37140DE26EB7}" type="datetime1">
              <a:rPr lang="fr-FR" smtClean="0"/>
              <a:t>27/09/2021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9943-FE95-47E2-9E40-89FEF349E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5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208E-2EA9-4D6A-8C02-7DAC18026330}" type="datetime1">
              <a:rPr lang="fr-FR" smtClean="0"/>
              <a:t>27/09/2021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9943-FE95-47E2-9E40-89FEF349E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6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496F0-2B32-4B6B-BCDD-34EC04D6F2D6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BCB1B2-AAD3-4498-A624-2949C221F80F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8E2CD6-5A1E-4A02-BC28-4E55EDAB20D0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5E67C0-1BC3-4CCD-B997-255E07271F4B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C0D2-9DAA-4E89-89C1-DC4682EB1936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703F4-3204-4113-90BA-D3E9F8D7F00F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3D6503-FFDB-4FCE-AA9F-3CE625FE3C86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7C29E-4A2A-43C5-BD61-485989ED32C1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4D92-C4BC-48D0-8663-ECC7CA44B80C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  <p:sldLayoutId id="214748371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t="34553" r="45321" b="10784"/>
          <a:stretch/>
        </p:blipFill>
        <p:spPr>
          <a:xfrm>
            <a:off x="1469517" y="1561842"/>
            <a:ext cx="2937197" cy="3142117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50 ans IN2P3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FD853-86AB-42AF-B75A-4A36F4A92C54}"/>
              </a:ext>
            </a:extLst>
          </p:cNvPr>
          <p:cNvSpPr/>
          <p:nvPr/>
        </p:nvSpPr>
        <p:spPr>
          <a:xfrm>
            <a:off x="1469517" y="4703959"/>
            <a:ext cx="8034971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Claire Le </a:t>
            </a:r>
            <a:r>
              <a:rPr lang="fr-FR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Naour</a:t>
            </a:r>
            <a:r>
              <a:rPr lang="fr-FR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Melody </a:t>
            </a:r>
            <a:r>
              <a:rPr lang="fr-FR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Maloubier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solidFill>
                  <a:srgbClr val="E05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Pôle Énergie &amp; Environnement</a:t>
            </a:r>
            <a:endParaRPr lang="fr-FR" dirty="0">
              <a:solidFill>
                <a:srgbClr val="E05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texte 1"/>
          <p:cNvSpPr>
            <a:spLocks noGrp="1"/>
          </p:cNvSpPr>
          <p:nvPr>
            <p:ph type="body" idx="1"/>
          </p:nvPr>
        </p:nvSpPr>
        <p:spPr>
          <a:xfrm>
            <a:off x="1693133" y="653480"/>
            <a:ext cx="9047607" cy="774752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Radiochimie du cycle et de l’environnement</a:t>
            </a:r>
            <a:endParaRPr lang="fr-FR" sz="3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91" y="1807387"/>
            <a:ext cx="3862096" cy="289657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370163" y="3893840"/>
            <a:ext cx="288032" cy="216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eur droit avec flèche 3"/>
          <p:cNvCxnSpPr>
            <a:stCxn id="2" idx="6"/>
            <a:endCxn id="16" idx="1"/>
          </p:cNvCxnSpPr>
          <p:nvPr/>
        </p:nvCxnSpPr>
        <p:spPr>
          <a:xfrm flipV="1">
            <a:off x="3658195" y="3255673"/>
            <a:ext cx="2664296" cy="7461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BB9-3980-4D93-A485-160CCCCA6A0C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 de la radiochimie à </a:t>
            </a:r>
            <a:r>
              <a:rPr lang="fr-FR" dirty="0" err="1" smtClean="0"/>
              <a:t>IJCLab</a:t>
            </a:r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>
            <a:off x="921891" y="1589584"/>
            <a:ext cx="9361040" cy="2686484"/>
            <a:chOff x="1497955" y="1666599"/>
            <a:chExt cx="9111315" cy="3104186"/>
          </a:xfrm>
        </p:grpSpPr>
        <p:cxnSp>
          <p:nvCxnSpPr>
            <p:cNvPr id="10" name="Straight Connector 31"/>
            <p:cNvCxnSpPr/>
            <p:nvPr/>
          </p:nvCxnSpPr>
          <p:spPr>
            <a:xfrm>
              <a:off x="1497955" y="3115074"/>
              <a:ext cx="777478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lg" len="lg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ular Callout 4"/>
            <p:cNvSpPr/>
            <p:nvPr/>
          </p:nvSpPr>
          <p:spPr>
            <a:xfrm>
              <a:off x="1497956" y="3434473"/>
              <a:ext cx="1296162" cy="816320"/>
            </a:xfrm>
            <a:prstGeom prst="wedgeRectCallout">
              <a:avLst>
                <a:gd name="adj1" fmla="val -9810"/>
                <a:gd name="adj2" fmla="val -78595"/>
              </a:avLst>
            </a:prstGeom>
            <a:solidFill>
              <a:srgbClr val="E05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Implantation de la </a:t>
              </a:r>
              <a:r>
                <a:rPr lang="en-US" sz="110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radiochimie</a:t>
              </a:r>
              <a:r>
                <a:rPr lang="en-US" sz="11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à </a:t>
              </a:r>
              <a:r>
                <a:rPr lang="en-US" sz="110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Orsay</a:t>
              </a:r>
              <a:endPara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ular Callout 97"/>
            <p:cNvSpPr/>
            <p:nvPr/>
          </p:nvSpPr>
          <p:spPr>
            <a:xfrm>
              <a:off x="2360762" y="2288043"/>
              <a:ext cx="2334083" cy="617238"/>
            </a:xfrm>
            <a:prstGeom prst="wedgeRectCallout">
              <a:avLst>
                <a:gd name="adj1" fmla="val -3931"/>
                <a:gd name="adj2" fmla="val 76424"/>
              </a:avLst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Synthèse</a:t>
              </a:r>
              <a:r>
                <a:rPr lang="en-US" sz="105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isotopes </a:t>
              </a:r>
              <a:r>
                <a:rPr lang="en-US" sz="105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radioactifs</a:t>
              </a:r>
              <a:endParaRPr lang="en-US" sz="105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1968 : création div. radiochimie</a:t>
              </a:r>
              <a:endParaRPr lang="en-US" sz="10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7956" y="4250793"/>
              <a:ext cx="1296162" cy="519992"/>
            </a:xfrm>
            <a:prstGeom prst="rect">
              <a:avLst/>
            </a:prstGeom>
            <a:solidFill>
              <a:srgbClr val="E05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1958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0762" y="1862706"/>
              <a:ext cx="2334083" cy="457606"/>
            </a:xfrm>
            <a:prstGeom prst="rect">
              <a:avLst/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1958-1968</a:t>
              </a:r>
              <a:endParaRPr lang="en-US" sz="10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1446" y="4179791"/>
              <a:ext cx="2002002" cy="519992"/>
            </a:xfrm>
            <a:prstGeom prst="rect">
              <a:avLst/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1970-1980</a:t>
              </a:r>
              <a:endParaRPr lang="en-US" sz="10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86573" y="1685217"/>
              <a:ext cx="2216323" cy="519992"/>
            </a:xfrm>
            <a:prstGeom prst="rect">
              <a:avLst/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1980-1998</a:t>
              </a:r>
              <a:endParaRPr lang="en-US" sz="10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80852" y="4096048"/>
              <a:ext cx="2591885" cy="519992"/>
            </a:xfrm>
            <a:prstGeom prst="rect">
              <a:avLst/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1998-2005</a:t>
              </a:r>
              <a:endParaRPr lang="en-US" sz="105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76574" y="1666599"/>
              <a:ext cx="2632696" cy="519992"/>
            </a:xfrm>
            <a:prstGeom prst="rect">
              <a:avLst/>
            </a:prstGeom>
            <a:solidFill>
              <a:srgbClr val="FF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2020</a:t>
              </a:r>
              <a:endParaRPr lang="en-US" sz="1050" dirty="0"/>
            </a:p>
          </p:txBody>
        </p:sp>
        <p:sp>
          <p:nvSpPr>
            <p:cNvPr id="19" name="Rectangular Callout 108"/>
            <p:cNvSpPr/>
            <p:nvPr/>
          </p:nvSpPr>
          <p:spPr>
            <a:xfrm>
              <a:off x="3751446" y="3434473"/>
              <a:ext cx="2002002" cy="746311"/>
            </a:xfrm>
            <a:prstGeom prst="wedgeRectCallout">
              <a:avLst>
                <a:gd name="adj1" fmla="val -9810"/>
                <a:gd name="adj2" fmla="val -78595"/>
              </a:avLst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Synthèses</a:t>
              </a:r>
              <a:r>
                <a:rPr lang="en-US" sz="105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r>
                <a:rPr lang="en-US" sz="105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superlourds</a:t>
              </a:r>
              <a:endParaRPr lang="en-US" sz="105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Radiochimie analytique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Chimie du Pa et </a:t>
              </a:r>
              <a:r>
                <a:rPr lang="fr-FR" sz="105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Np</a:t>
              </a:r>
              <a:endPara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Rectangular Callout 109"/>
            <p:cNvSpPr/>
            <p:nvPr/>
          </p:nvSpPr>
          <p:spPr>
            <a:xfrm>
              <a:off x="5385128" y="2205209"/>
              <a:ext cx="2216323" cy="650863"/>
            </a:xfrm>
            <a:prstGeom prst="wedgeRectCallout">
              <a:avLst>
                <a:gd name="adj1" fmla="val -3931"/>
                <a:gd name="adj2" fmla="val 76424"/>
              </a:avLst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Chimie</a:t>
              </a:r>
              <a:r>
                <a:rPr lang="en-US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des An  (</a:t>
              </a:r>
              <a:r>
                <a:rPr lang="en-US" sz="105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pondérable</a:t>
              </a:r>
              <a:r>
                <a:rPr lang="en-US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  <a:p>
              <a:r>
                <a:rPr lang="fr-FR" sz="105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Propriétés spectroscopiques</a:t>
              </a:r>
            </a:p>
            <a:p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Déchets nucléaires</a:t>
              </a:r>
              <a:endPara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ctangular Callout 110"/>
            <p:cNvSpPr/>
            <p:nvPr/>
          </p:nvSpPr>
          <p:spPr>
            <a:xfrm>
              <a:off x="6680852" y="3434474"/>
              <a:ext cx="2591885" cy="733783"/>
            </a:xfrm>
            <a:prstGeom prst="wedgeRectCallout">
              <a:avLst>
                <a:gd name="adj1" fmla="val -9810"/>
                <a:gd name="adj2" fmla="val -78595"/>
              </a:avLst>
            </a:prstGeom>
            <a:solidFill>
              <a:srgbClr val="456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Matériaux</a:t>
              </a:r>
              <a:r>
                <a:rPr lang="en-US" sz="105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à base de phosphates pour confinement 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Chimie An en solution </a:t>
              </a:r>
              <a:endPara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Rectangular Callout 111"/>
            <p:cNvSpPr/>
            <p:nvPr/>
          </p:nvSpPr>
          <p:spPr>
            <a:xfrm>
              <a:off x="7976574" y="2186591"/>
              <a:ext cx="2632696" cy="669481"/>
            </a:xfrm>
            <a:prstGeom prst="wedgeRectCallout">
              <a:avLst>
                <a:gd name="adj1" fmla="val -3931"/>
                <a:gd name="adj2" fmla="val 76424"/>
              </a:avLst>
            </a:prstGeom>
            <a:solidFill>
              <a:srgbClr val="FF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Interaction An – ligands organiques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Chimie du Pa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Interaction An-biosphère</a:t>
              </a:r>
              <a:endPara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506067" y="725488"/>
            <a:ext cx="637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Une des premières disciplines implantées à Orsay</a:t>
            </a:r>
            <a:endParaRPr lang="en-US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01812" y="4612258"/>
            <a:ext cx="1045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+mn-lt"/>
              </a:rPr>
              <a:t>Étude fondamentale de la chimie des éléments radioactifs grâce aux rayonnements pour les identifier et les suivre au cours des réactions chimiques</a:t>
            </a:r>
            <a:endParaRPr lang="en-US" i="1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3859" y="1174921"/>
            <a:ext cx="103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 l’appui pour la physique nucléaire à l’ouverture vers d’autres problématiques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"/>
          <a:stretch/>
        </p:blipFill>
        <p:spPr>
          <a:xfrm>
            <a:off x="3339347" y="725488"/>
            <a:ext cx="4649228" cy="278881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D49-D4D2-4999-8D04-1DC9BE048B97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Radiochimie d’aujourd’hui au 107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90044" y="735098"/>
            <a:ext cx="2500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Cycle électronucléaire</a:t>
            </a:r>
          </a:p>
          <a:p>
            <a:pPr algn="ctr"/>
            <a:r>
              <a:rPr lang="fr-FR" i="1" dirty="0" smtClean="0">
                <a:latin typeface="+mn-lt"/>
              </a:rPr>
              <a:t>Extraction U, Pu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661514" y="2469624"/>
            <a:ext cx="8280920" cy="1368152"/>
          </a:xfrm>
          <a:prstGeom prst="roundRect">
            <a:avLst/>
          </a:prstGeom>
          <a:noFill/>
          <a:ln w="38100"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05314"/>
              </a:buClr>
            </a:pPr>
            <a:r>
              <a:rPr lang="en-US" dirty="0" smtClean="0">
                <a:solidFill>
                  <a:schemeClr val="tx1"/>
                </a:solidFill>
              </a:rPr>
              <a:t>Etudes </a:t>
            </a:r>
            <a:r>
              <a:rPr lang="en-US" b="1" dirty="0" err="1" smtClean="0">
                <a:solidFill>
                  <a:schemeClr val="tx1"/>
                </a:solidFill>
              </a:rPr>
              <a:t>fondamentales</a:t>
            </a:r>
            <a:r>
              <a:rPr lang="en-US" dirty="0" smtClean="0">
                <a:solidFill>
                  <a:schemeClr val="tx1"/>
                </a:solidFill>
              </a:rPr>
              <a:t> sur les </a:t>
            </a:r>
            <a:r>
              <a:rPr lang="en-US" dirty="0" err="1" smtClean="0">
                <a:solidFill>
                  <a:schemeClr val="tx1"/>
                </a:solidFill>
              </a:rPr>
              <a:t>propriétés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physico-chimiques</a:t>
            </a:r>
            <a:r>
              <a:rPr lang="en-US" dirty="0" smtClean="0">
                <a:solidFill>
                  <a:schemeClr val="tx1"/>
                </a:solidFill>
              </a:rPr>
              <a:t> des actinides</a:t>
            </a:r>
          </a:p>
          <a:p>
            <a:pPr algn="ctr">
              <a:buClr>
                <a:srgbClr val="E05314"/>
              </a:buClr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buClr>
                <a:srgbClr val="E05314"/>
              </a:buClr>
            </a:pP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i="1" dirty="0" err="1" smtClean="0">
                <a:solidFill>
                  <a:schemeClr val="tx1"/>
                </a:solidFill>
              </a:rPr>
              <a:t>Spécificités</a:t>
            </a:r>
            <a:r>
              <a:rPr lang="en-US" i="1" dirty="0" smtClean="0">
                <a:solidFill>
                  <a:schemeClr val="tx1"/>
                </a:solidFill>
              </a:rPr>
              <a:t> des </a:t>
            </a:r>
            <a:r>
              <a:rPr lang="en-US" i="1" dirty="0" err="1" smtClean="0">
                <a:solidFill>
                  <a:schemeClr val="tx1"/>
                </a:solidFill>
              </a:rPr>
              <a:t>électrons</a:t>
            </a:r>
            <a:r>
              <a:rPr lang="en-US" i="1" dirty="0" smtClean="0">
                <a:solidFill>
                  <a:schemeClr val="tx1"/>
                </a:solidFill>
              </a:rPr>
              <a:t> 5f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3468122" y="1770909"/>
            <a:ext cx="144016" cy="485568"/>
          </a:xfrm>
          <a:prstGeom prst="downArrow">
            <a:avLst/>
          </a:prstGeom>
          <a:solidFill>
            <a:srgbClr val="45648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7708070" y="1770908"/>
            <a:ext cx="144016" cy="485569"/>
          </a:xfrm>
          <a:prstGeom prst="downArrow">
            <a:avLst/>
          </a:prstGeom>
          <a:solidFill>
            <a:srgbClr val="456487"/>
          </a:solidFill>
          <a:ln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DF57C63F-FE9D-498F-8452-0ED335250A07}"/>
              </a:ext>
            </a:extLst>
          </p:cNvPr>
          <p:cNvSpPr txBox="1"/>
          <p:nvPr/>
        </p:nvSpPr>
        <p:spPr>
          <a:xfrm>
            <a:off x="2459605" y="4570070"/>
            <a:ext cx="640871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Compréhension et prédiction du comportement des actinides </a:t>
            </a:r>
            <a:endParaRPr lang="fr-FR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2366" y="710187"/>
            <a:ext cx="3173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+mn-lt"/>
              </a:rPr>
              <a:t>Environnement</a:t>
            </a:r>
            <a:endParaRPr lang="en-US" b="1" dirty="0">
              <a:latin typeface="+mn-lt"/>
            </a:endParaRPr>
          </a:p>
          <a:p>
            <a:pPr algn="ctr"/>
            <a:r>
              <a:rPr lang="fr-FR" i="1" dirty="0" smtClean="0">
                <a:latin typeface="+mn-lt"/>
              </a:rPr>
              <a:t>Migration U, Pu, </a:t>
            </a:r>
            <a:r>
              <a:rPr lang="fr-FR" i="1" dirty="0" err="1" smtClean="0">
                <a:latin typeface="+mn-lt"/>
              </a:rPr>
              <a:t>Np</a:t>
            </a:r>
            <a:r>
              <a:rPr lang="fr-FR" i="1" dirty="0" smtClean="0">
                <a:latin typeface="+mn-lt"/>
              </a:rPr>
              <a:t>, Am</a:t>
            </a:r>
          </a:p>
          <a:p>
            <a:pPr algn="ctr"/>
            <a:r>
              <a:rPr lang="fr-FR" i="1" dirty="0" smtClean="0">
                <a:latin typeface="+mn-lt"/>
              </a:rPr>
              <a:t>Interaction avec la biosphère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851" y="4022361"/>
            <a:ext cx="9937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456487"/>
                </a:solidFill>
                <a:latin typeface="+mn-lt"/>
                <a:sym typeface="Symbol" panose="05050102010706020507" pitchFamily="18" charset="2"/>
              </a:rPr>
              <a:t></a:t>
            </a:r>
            <a:r>
              <a:rPr lang="fr-FR" dirty="0" smtClean="0">
                <a:solidFill>
                  <a:srgbClr val="456487"/>
                </a:solidFill>
                <a:latin typeface="+mn-lt"/>
              </a:rPr>
              <a:t>structure </a:t>
            </a:r>
            <a:r>
              <a:rPr lang="fr-FR" dirty="0">
                <a:solidFill>
                  <a:srgbClr val="456487"/>
                </a:solidFill>
                <a:latin typeface="+mn-lt"/>
              </a:rPr>
              <a:t>électronique, liaison chimique, </a:t>
            </a:r>
            <a:r>
              <a:rPr lang="fr-FR" dirty="0" smtClean="0">
                <a:solidFill>
                  <a:srgbClr val="456487"/>
                </a:solidFill>
                <a:latin typeface="+mn-lt"/>
              </a:rPr>
              <a:t>complexation, mécanismes réactionnels</a:t>
            </a:r>
            <a:endParaRPr lang="en-US" dirty="0">
              <a:solidFill>
                <a:srgbClr val="456487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867" y="1808410"/>
            <a:ext cx="257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>
                <a:solidFill>
                  <a:srgbClr val="E05314"/>
                </a:solidFill>
              </a:rPr>
              <a:t>Quantité pondérable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3527" y="1808410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>
                <a:solidFill>
                  <a:srgbClr val="E05314"/>
                </a:solidFill>
              </a:rPr>
              <a:t>Ultra-trace</a:t>
            </a:r>
            <a:endParaRPr lang="fr-FR" i="1" dirty="0">
              <a:solidFill>
                <a:srgbClr val="E0531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2291" y="3029744"/>
            <a:ext cx="151216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4236016" y="1945508"/>
            <a:ext cx="3850805" cy="37033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70386" y="2022238"/>
            <a:ext cx="3850805" cy="36266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DF17-9CC7-43C9-B5E2-410AED812F85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7590" y="770361"/>
            <a:ext cx="9270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US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installation unique au CNRS/</a:t>
            </a:r>
            <a:r>
              <a:rPr lang="en-US" b="1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Université</a:t>
            </a:r>
            <a:r>
              <a:rPr lang="en-US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installation </a:t>
            </a:r>
            <a:r>
              <a:rPr lang="en-US" b="1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chaude</a:t>
            </a:r>
            <a:r>
              <a:rPr lang="en-US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bât</a:t>
            </a:r>
            <a:r>
              <a:rPr lang="en-US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107)</a:t>
            </a:r>
            <a:endParaRPr lang="en-US" i="1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422" y="1231323"/>
            <a:ext cx="1058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05314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+mn-lt"/>
              </a:rPr>
              <a:t>Bâtiment en dépression avec zones surveillées et contrôlées + Boîtes à gants</a:t>
            </a:r>
          </a:p>
          <a:p>
            <a:pPr marL="285750" indent="-285750">
              <a:buClr>
                <a:srgbClr val="E05314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+mn-lt"/>
              </a:rPr>
              <a:t>Autorisation unique de manipulations de radioactivité significative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715762E8-C974-42D8-86D6-FF45AF73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29" y="1494150"/>
            <a:ext cx="1954763" cy="347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95422" y="2011484"/>
            <a:ext cx="41388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35390"/>
                </a:solidFill>
                <a:latin typeface="+mn-lt"/>
              </a:rPr>
              <a:t>Ultra-traces</a:t>
            </a:r>
          </a:p>
          <a:p>
            <a:r>
              <a:rPr lang="fr-FR" sz="1800" dirty="0" smtClean="0">
                <a:latin typeface="+mn-lt"/>
              </a:rPr>
              <a:t>Perturbation </a:t>
            </a:r>
            <a:r>
              <a:rPr lang="fr-FR" sz="1800" dirty="0">
                <a:latin typeface="+mn-lt"/>
              </a:rPr>
              <a:t>du </a:t>
            </a:r>
            <a:r>
              <a:rPr lang="fr-FR" sz="1800" dirty="0" smtClean="0">
                <a:latin typeface="+mn-lt"/>
              </a:rPr>
              <a:t>système</a:t>
            </a: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sz="1800" dirty="0" smtClean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Détection </a:t>
            </a:r>
            <a:r>
              <a:rPr lang="fr-FR" dirty="0">
                <a:latin typeface="+mn-lt"/>
              </a:rPr>
              <a:t>par </a:t>
            </a:r>
            <a:r>
              <a:rPr lang="fr-FR" dirty="0" smtClean="0">
                <a:latin typeface="+mn-lt"/>
              </a:rPr>
              <a:t>le </a:t>
            </a:r>
            <a:r>
              <a:rPr lang="fr-FR" dirty="0">
                <a:latin typeface="+mn-lt"/>
              </a:rPr>
              <a:t>rayonnement</a:t>
            </a:r>
          </a:p>
          <a:p>
            <a:endParaRPr lang="fr-FR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05998" y="1962017"/>
            <a:ext cx="3264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35390"/>
                </a:solidFill>
                <a:latin typeface="+mn-lt"/>
              </a:rPr>
              <a:t>Pondérable</a:t>
            </a:r>
          </a:p>
          <a:p>
            <a:pPr algn="ctr"/>
            <a:r>
              <a:rPr lang="fr-FR" dirty="0" smtClean="0">
                <a:latin typeface="+mn-lt"/>
              </a:rPr>
              <a:t>Détermination des espèces chimiques </a:t>
            </a: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" y="4371858"/>
            <a:ext cx="1675811" cy="1251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r="67937"/>
          <a:stretch/>
        </p:blipFill>
        <p:spPr>
          <a:xfrm>
            <a:off x="736357" y="2705608"/>
            <a:ext cx="1584176" cy="14436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39669" y="3042909"/>
            <a:ext cx="1806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méthodes </a:t>
            </a:r>
            <a:r>
              <a:rPr lang="fr-FR" sz="1600" dirty="0">
                <a:latin typeface="+mn-lt"/>
              </a:rPr>
              <a:t>de diffusion et de </a:t>
            </a:r>
            <a:r>
              <a:rPr lang="fr-FR" sz="1600" dirty="0" smtClean="0">
                <a:latin typeface="+mn-lt"/>
              </a:rPr>
              <a:t>partage</a:t>
            </a:r>
            <a:endParaRPr lang="en-US" sz="16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03249" y="4792227"/>
            <a:ext cx="1049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+mn-lt"/>
                <a:sym typeface="Symbol" panose="05050102010706020507" pitchFamily="18" charset="2"/>
              </a:rPr>
              <a:t> et </a:t>
            </a:r>
            <a:endParaRPr lang="en-US" sz="1600" dirty="0">
              <a:latin typeface="+mn-lt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20B35B0-1237-4E75-B9D0-2638DB28C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6" y="4254988"/>
            <a:ext cx="1630704" cy="122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9B951B4-F374-4840-A2AD-69E4C8A0FB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13" y="3016706"/>
            <a:ext cx="1618835" cy="121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981898" y="4051784"/>
            <a:ext cx="1418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+mn-lt"/>
              </a:rPr>
              <a:t>spectroscopies</a:t>
            </a:r>
            <a:endParaRPr lang="fr-FR" sz="16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>
          <a:xfrm>
            <a:off x="4393361" y="3164243"/>
            <a:ext cx="1678781" cy="216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8535714" y="1517576"/>
            <a:ext cx="2179265" cy="4032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à coins arrondis 49"/>
          <p:cNvSpPr/>
          <p:nvPr/>
        </p:nvSpPr>
        <p:spPr>
          <a:xfrm>
            <a:off x="160019" y="1517576"/>
            <a:ext cx="6450504" cy="4032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t="15421" r="34962" b="15421"/>
          <a:stretch/>
        </p:blipFill>
        <p:spPr>
          <a:xfrm rot="5846860">
            <a:off x="4648847" y="3144922"/>
            <a:ext cx="2171089" cy="1555407"/>
          </a:xfrm>
          <a:prstGeom prst="rect">
            <a:avLst/>
          </a:prstGeom>
        </p:spPr>
      </p:pic>
      <p:pic>
        <p:nvPicPr>
          <p:cNvPr id="37" name="Picture 4" descr="anneau_sch">
            <a:extLst>
              <a:ext uri="{FF2B5EF4-FFF2-40B4-BE49-F238E27FC236}">
                <a16:creationId xmlns:a16="http://schemas.microsoft.com/office/drawing/2014/main" id="{F844B6A5-9C8B-9C4D-B0D6-0E2B7844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521" y="3355218"/>
            <a:ext cx="1592798" cy="891931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AB1-2F39-4F77-8334-08FF6828FDF0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 la prédiction du comportement des An…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921891" y="161988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n-lt"/>
              </a:rPr>
              <a:t>Complexation avec des ligands d’intérêt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" y="2873965"/>
            <a:ext cx="2166278" cy="1778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0019" y="4748243"/>
                <a:ext cx="2403478" cy="353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𝑁𝑝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6−</m:t>
                          </m:r>
                        </m:sup>
                      </m:sSup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𝑁𝑝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4748243"/>
                <a:ext cx="2403478" cy="353174"/>
              </a:xfrm>
              <a:prstGeom prst="rect">
                <a:avLst/>
              </a:prstGeom>
              <a:blipFill>
                <a:blip r:embed="rId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50827" y="5067454"/>
                <a:ext cx="18133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dirty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sz="16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 smtClean="0">
                    <a:latin typeface="+mn-lt"/>
                    <a:sym typeface="Symbol" panose="05050102010706020507" pitchFamily="18" charset="2"/>
                  </a:rPr>
                  <a:t></a:t>
                </a:r>
                <a:r>
                  <a:rPr lang="en-US" sz="16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b="1" dirty="0">
                        <a:latin typeface="+mn-lt"/>
                        <a:cs typeface="Times New Roman" panose="02020603050405020304" pitchFamily="18" charset="0"/>
                      </a:rPr>
                      <m:t>2.35 </m:t>
                    </m:r>
                    <m:r>
                      <m:rPr>
                        <m:nor/>
                      </m:rPr>
                      <a:rPr lang="en-US" altLang="zh-CN" sz="1600" b="1" dirty="0">
                        <a:latin typeface="+mn-lt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1600" b="1" dirty="0">
                        <a:latin typeface="+mn-lt"/>
                        <a:cs typeface="Times New Roman" panose="02020603050405020304" pitchFamily="18" charset="0"/>
                      </a:rPr>
                      <m:t> 0.02</m:t>
                    </m:r>
                  </m:oMath>
                </a14:m>
                <a:endParaRPr lang="zh-CN" altLang="en-US" sz="16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7" y="5067454"/>
                <a:ext cx="1813317" cy="338554"/>
              </a:xfrm>
              <a:prstGeom prst="rect">
                <a:avLst/>
              </a:prstGeom>
              <a:blipFill>
                <a:blip r:embed="rId6"/>
                <a:stretch>
                  <a:fillRect l="-336" t="-714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llipse 3">
            <a:extLst>
              <a:ext uri="{FF2B5EF4-FFF2-40B4-BE49-F238E27FC236}">
                <a16:creationId xmlns:a16="http://schemas.microsoft.com/office/drawing/2014/main" id="{E42B9AC3-0D98-4217-AD60-4845A0960776}"/>
              </a:ext>
            </a:extLst>
          </p:cNvPr>
          <p:cNvSpPr/>
          <p:nvPr/>
        </p:nvSpPr>
        <p:spPr>
          <a:xfrm>
            <a:off x="2074019" y="769073"/>
            <a:ext cx="1991326" cy="8902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E05314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Système</a:t>
            </a:r>
            <a:r>
              <a:rPr lang="en-US" b="1" dirty="0">
                <a:solidFill>
                  <a:srgbClr val="E05314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05314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modèle</a:t>
            </a:r>
            <a:endParaRPr lang="en-US" b="1" dirty="0">
              <a:solidFill>
                <a:srgbClr val="E05314"/>
              </a:solidFill>
              <a:latin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29" name="Ellipse 3">
            <a:extLst>
              <a:ext uri="{FF2B5EF4-FFF2-40B4-BE49-F238E27FC236}">
                <a16:creationId xmlns:a16="http://schemas.microsoft.com/office/drawing/2014/main" id="{EF82C197-DFF9-4E8B-B158-A0F2D4F9FD97}"/>
              </a:ext>
            </a:extLst>
          </p:cNvPr>
          <p:cNvSpPr/>
          <p:nvPr/>
        </p:nvSpPr>
        <p:spPr>
          <a:xfrm>
            <a:off x="8699653" y="970639"/>
            <a:ext cx="1998392" cy="91623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E05314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Système</a:t>
            </a:r>
            <a:r>
              <a:rPr lang="en-US" b="1" dirty="0">
                <a:solidFill>
                  <a:srgbClr val="E05314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E05314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semi naturel</a:t>
            </a:r>
            <a:endParaRPr lang="en-US" b="1" dirty="0">
              <a:solidFill>
                <a:srgbClr val="E05314"/>
              </a:solidFill>
              <a:latin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30" name="Arrow: Curved Down 10">
            <a:extLst>
              <a:ext uri="{FF2B5EF4-FFF2-40B4-BE49-F238E27FC236}">
                <a16:creationId xmlns:a16="http://schemas.microsoft.com/office/drawing/2014/main" id="{C49DB73B-C348-4B31-AC8A-28C45350DA03}"/>
              </a:ext>
            </a:extLst>
          </p:cNvPr>
          <p:cNvSpPr/>
          <p:nvPr/>
        </p:nvSpPr>
        <p:spPr>
          <a:xfrm>
            <a:off x="7219231" y="2501684"/>
            <a:ext cx="1067816" cy="552030"/>
          </a:xfrm>
          <a:prstGeom prst="curvedDownArrow">
            <a:avLst/>
          </a:prstGeom>
          <a:solidFill>
            <a:srgbClr val="FF6700"/>
          </a:solidFill>
          <a:ln>
            <a:solidFill>
              <a:srgbClr val="E05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9">
            <a:extLst>
              <a:ext uri="{FF2B5EF4-FFF2-40B4-BE49-F238E27FC236}">
                <a16:creationId xmlns:a16="http://schemas.microsoft.com/office/drawing/2014/main" id="{7B2A26FE-41CE-4E7E-9A12-528D68A8EB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61478" r="67374" b="14060"/>
          <a:stretch/>
        </p:blipFill>
        <p:spPr>
          <a:xfrm>
            <a:off x="7266919" y="2876986"/>
            <a:ext cx="908341" cy="637345"/>
          </a:xfrm>
          <a:prstGeom prst="rect">
            <a:avLst/>
          </a:prstGeom>
        </p:spPr>
      </p:pic>
      <p:sp>
        <p:nvSpPr>
          <p:cNvPr id="33" name="Arrow: Curved Down 10">
            <a:extLst>
              <a:ext uri="{FF2B5EF4-FFF2-40B4-BE49-F238E27FC236}">
                <a16:creationId xmlns:a16="http://schemas.microsoft.com/office/drawing/2014/main" id="{C49DB73B-C348-4B31-AC8A-28C45350DA03}"/>
              </a:ext>
            </a:extLst>
          </p:cNvPr>
          <p:cNvSpPr/>
          <p:nvPr/>
        </p:nvSpPr>
        <p:spPr>
          <a:xfrm rot="10800000">
            <a:off x="7113046" y="3277144"/>
            <a:ext cx="1136515" cy="552030"/>
          </a:xfrm>
          <a:prstGeom prst="curvedDownArrow">
            <a:avLst/>
          </a:prstGeom>
          <a:solidFill>
            <a:srgbClr val="FF6700"/>
          </a:solidFill>
          <a:ln>
            <a:solidFill>
              <a:srgbClr val="E05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7577" y="4281155"/>
            <a:ext cx="328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+mn-lt"/>
              </a:rPr>
              <a:t>Optimisation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 des </a:t>
            </a:r>
            <a:r>
              <a:rPr lang="en-US" sz="1600" b="1" dirty="0" err="1">
                <a:solidFill>
                  <a:srgbClr val="C00000"/>
                </a:solidFill>
                <a:latin typeface="+mn-lt"/>
              </a:rPr>
              <a:t>modèles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+mn-lt"/>
              </a:rPr>
              <a:t>prédictifs</a:t>
            </a:r>
            <a:endParaRPr lang="en-US" sz="16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+mn-lt"/>
              </a:rPr>
              <a:t>Base de données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8" name="Image 37" descr="11949848301163357016radioactive_sign_01.svg.med.png">
            <a:extLst>
              <a:ext uri="{FF2B5EF4-FFF2-40B4-BE49-F238E27FC236}">
                <a16:creationId xmlns:a16="http://schemas.microsoft.com/office/drawing/2014/main" id="{EBB4C4FE-ABA9-2E46-8657-6CE8A7C6E6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93155" y="4015837"/>
            <a:ext cx="289931" cy="234256"/>
          </a:xfrm>
          <a:prstGeom prst="rect">
            <a:avLst/>
          </a:prstGeom>
        </p:spPr>
      </p:pic>
      <p:pic>
        <p:nvPicPr>
          <p:cNvPr id="39" name="Image 2">
            <a:extLst>
              <a:ext uri="{FF2B5EF4-FFF2-40B4-BE49-F238E27FC236}">
                <a16:creationId xmlns:a16="http://schemas.microsoft.com/office/drawing/2014/main" id="{84F5A536-3299-8344-B340-C1CB742789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77" y="2792348"/>
            <a:ext cx="839141" cy="5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39" y="2428128"/>
            <a:ext cx="1219200" cy="1825752"/>
          </a:xfrm>
          <a:prstGeom prst="rect">
            <a:avLst/>
          </a:prstGeom>
        </p:spPr>
      </p:pic>
      <p:sp>
        <p:nvSpPr>
          <p:cNvPr id="42" name="ZoneTexte 34"/>
          <p:cNvSpPr txBox="1">
            <a:spLocks noChangeArrowheads="1"/>
          </p:cNvSpPr>
          <p:nvPr/>
        </p:nvSpPr>
        <p:spPr bwMode="auto">
          <a:xfrm>
            <a:off x="8756894" y="3838119"/>
            <a:ext cx="159804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1400" b="1" i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C. </a:t>
            </a:r>
            <a:r>
              <a:rPr lang="fr-FR" sz="1400" b="1" i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cinerea</a:t>
            </a:r>
            <a:endParaRPr lang="fr-FR" sz="1400" b="1" i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Rectangle à coins arrondis 25"/>
          <p:cNvSpPr/>
          <p:nvPr/>
        </p:nvSpPr>
        <p:spPr>
          <a:xfrm>
            <a:off x="9362005" y="3425220"/>
            <a:ext cx="673688" cy="403954"/>
          </a:xfrm>
          <a:prstGeom prst="roundRect">
            <a:avLst/>
          </a:prstGeom>
          <a:solidFill>
            <a:srgbClr val="0353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cs typeface="American Typewriter"/>
              </a:rPr>
              <a:t>Np</a:t>
            </a:r>
            <a:r>
              <a:rPr lang="fr-FR" sz="1200" b="1" dirty="0">
                <a:cs typeface="American Typewriter"/>
              </a:rPr>
              <a:t>(V)</a:t>
            </a:r>
            <a:endParaRPr lang="en-US" sz="1200" b="1" dirty="0">
              <a:cs typeface="American Typewriter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61496" y="2068557"/>
            <a:ext cx="201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Calculs chimie théorique</a:t>
            </a:r>
            <a:endParaRPr lang="en-US" sz="1600" dirty="0">
              <a:latin typeface="+mn-lt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706099" y="2194293"/>
            <a:ext cx="2013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Spectroscopie</a:t>
            </a:r>
            <a:endParaRPr lang="en-US" sz="1600" dirty="0">
              <a:latin typeface="+mn-l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96104" y="2190197"/>
            <a:ext cx="2013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Thermodynamique</a:t>
            </a:r>
            <a:endParaRPr lang="en-US" sz="1600" dirty="0">
              <a:latin typeface="+mn-lt"/>
            </a:endParaRPr>
          </a:p>
        </p:txBody>
      </p:sp>
      <p:sp>
        <p:nvSpPr>
          <p:cNvPr id="2" name="Plus 1"/>
          <p:cNvSpPr/>
          <p:nvPr/>
        </p:nvSpPr>
        <p:spPr>
          <a:xfrm>
            <a:off x="2454430" y="3647566"/>
            <a:ext cx="304024" cy="32401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631182" y="3646201"/>
            <a:ext cx="304024" cy="32401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6466507" y="2137309"/>
            <a:ext cx="3672408" cy="3487088"/>
          </a:xfrm>
          <a:prstGeom prst="ellipse">
            <a:avLst/>
          </a:prstGeom>
          <a:solidFill>
            <a:srgbClr val="AFD1EB"/>
          </a:solidFill>
          <a:ln>
            <a:solidFill>
              <a:srgbClr val="035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35390"/>
                </a:solidFill>
              </a:rPr>
              <a:t>Biologie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606558" y="2135249"/>
            <a:ext cx="3672408" cy="3487088"/>
          </a:xfrm>
          <a:prstGeom prst="ellipse">
            <a:avLst/>
          </a:prstGeom>
          <a:solidFill>
            <a:srgbClr val="AFD1EB"/>
          </a:solidFill>
          <a:ln>
            <a:solidFill>
              <a:srgbClr val="035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35390"/>
                </a:solidFill>
              </a:rPr>
              <a:t>Chimie théorique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en-US" dirty="0"/>
          </a:p>
        </p:txBody>
      </p:sp>
      <p:sp>
        <p:nvSpPr>
          <p:cNvPr id="2" name="Ellipse 1"/>
          <p:cNvSpPr/>
          <p:nvPr/>
        </p:nvSpPr>
        <p:spPr>
          <a:xfrm>
            <a:off x="3442171" y="735064"/>
            <a:ext cx="3672408" cy="3487088"/>
          </a:xfrm>
          <a:prstGeom prst="ellipse">
            <a:avLst/>
          </a:prstGeom>
          <a:solidFill>
            <a:srgbClr val="AFD1EB"/>
          </a:solidFill>
          <a:ln>
            <a:solidFill>
              <a:srgbClr val="035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35390"/>
                </a:solidFill>
              </a:rPr>
              <a:t>Chimie expérimentale des An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CC9A-F245-4B79-A697-9A06ED8312CC}" type="datetime1">
              <a:rPr lang="fr-FR" smtClean="0"/>
              <a:t>27/09/2021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50 ans IN2P3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Ouvertures vers la communauté scientifique</a:t>
            </a:r>
            <a:endParaRPr lang="en-US" dirty="0"/>
          </a:p>
        </p:txBody>
      </p:sp>
      <p:pic>
        <p:nvPicPr>
          <p:cNvPr id="10" name="Image 14" descr="arton3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2" y="2953765"/>
            <a:ext cx="1422704" cy="70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03" y="1706093"/>
            <a:ext cx="1114523" cy="7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5" descr="un_nouveau_logo_pour_le_cea_chapeauact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82" y="2961173"/>
            <a:ext cx="118752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569056" y="3673298"/>
            <a:ext cx="121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 </a:t>
            </a:r>
            <a:r>
              <a:rPr lang="en-US" sz="1200" dirty="0" err="1" smtClean="0"/>
              <a:t>Creff</a:t>
            </a:r>
            <a:endParaRPr lang="en-US" sz="1200" dirty="0" smtClean="0"/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Jeanson</a:t>
            </a:r>
            <a:endParaRPr lang="en-US" sz="1200" dirty="0" smtClean="0"/>
          </a:p>
          <a:p>
            <a:r>
              <a:rPr lang="en-US" sz="1200" dirty="0" smtClean="0"/>
              <a:t>C. Den </a:t>
            </a:r>
            <a:r>
              <a:rPr lang="en-US" sz="1200" dirty="0" err="1" smtClean="0"/>
              <a:t>Auwer</a:t>
            </a:r>
            <a:endParaRPr lang="en-US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342184" y="2946635"/>
            <a:ext cx="193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DIF</a:t>
            </a:r>
          </a:p>
          <a:p>
            <a:pPr algn="ctr"/>
            <a:r>
              <a:rPr lang="en-US" sz="1200" dirty="0" smtClean="0"/>
              <a:t>J. </a:t>
            </a:r>
            <a:r>
              <a:rPr lang="en-US" sz="1200" dirty="0" err="1" smtClean="0"/>
              <a:t>Aupiais</a:t>
            </a:r>
            <a:endParaRPr lang="en-US" sz="1200" dirty="0" smtClean="0"/>
          </a:p>
          <a:p>
            <a:pPr algn="ctr"/>
            <a:r>
              <a:rPr lang="fr-FR" sz="1200" b="1" dirty="0" smtClean="0"/>
              <a:t>Marcoule</a:t>
            </a:r>
            <a:endParaRPr lang="en-US" sz="1200" b="1" dirty="0"/>
          </a:p>
          <a:p>
            <a:pPr algn="ctr"/>
            <a:r>
              <a:rPr lang="en-US" sz="1200" dirty="0" smtClean="0"/>
              <a:t>P. </a:t>
            </a:r>
            <a:r>
              <a:rPr lang="en-US" sz="1200" dirty="0" err="1" smtClean="0"/>
              <a:t>Moisy</a:t>
            </a:r>
            <a:endParaRPr lang="en-US" sz="1200" dirty="0" smtClean="0"/>
          </a:p>
          <a:p>
            <a:pPr algn="ctr"/>
            <a:r>
              <a:rPr lang="fr-FR" sz="1200" dirty="0" smtClean="0"/>
              <a:t>T. Dumas</a:t>
            </a:r>
          </a:p>
          <a:p>
            <a:pPr algn="ctr"/>
            <a:r>
              <a:rPr lang="fr-FR" sz="1200" dirty="0" smtClean="0"/>
              <a:t>P. </a:t>
            </a:r>
            <a:r>
              <a:rPr lang="fr-FR" sz="1200" dirty="0" err="1" smtClean="0"/>
              <a:t>Estevenon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650219" y="2381672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P. L. </a:t>
            </a:r>
            <a:r>
              <a:rPr lang="en-US" sz="1200" dirty="0" err="1" smtClean="0"/>
              <a:t>Solari</a:t>
            </a:r>
            <a:endParaRPr lang="en-US" sz="1200" dirty="0" smtClean="0"/>
          </a:p>
          <a:p>
            <a:r>
              <a:rPr lang="fr-FR" sz="1200" dirty="0" smtClean="0"/>
              <a:t>M. </a:t>
            </a:r>
            <a:r>
              <a:rPr lang="fr-FR" sz="1200" dirty="0" err="1" smtClean="0"/>
              <a:t>Hunault</a:t>
            </a:r>
            <a:endParaRPr lang="en-US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8" y="3074114"/>
            <a:ext cx="962025" cy="115252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224524" y="4194827"/>
            <a:ext cx="17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F. </a:t>
            </a:r>
            <a:r>
              <a:rPr lang="fr-FR" sz="1200" dirty="0" err="1" smtClean="0"/>
              <a:t>Chapeland</a:t>
            </a:r>
            <a:r>
              <a:rPr lang="fr-FR" sz="1200" dirty="0" smtClean="0"/>
              <a:t>-Leclerc</a:t>
            </a:r>
          </a:p>
          <a:p>
            <a:r>
              <a:rPr lang="fr-FR" sz="1200" dirty="0" smtClean="0"/>
              <a:t>G. </a:t>
            </a:r>
            <a:r>
              <a:rPr lang="fr-FR" sz="1200" dirty="0" err="1" smtClean="0"/>
              <a:t>Ruprich</a:t>
            </a:r>
            <a:r>
              <a:rPr lang="fr-FR" sz="1200" dirty="0" smtClean="0"/>
              <a:t>-Robert</a:t>
            </a:r>
          </a:p>
          <a:p>
            <a:r>
              <a:rPr lang="fr-FR" sz="1200" dirty="0" smtClean="0"/>
              <a:t>E. Cabet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9" y="3091903"/>
            <a:ext cx="619363" cy="87273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65653" y="3318385"/>
            <a:ext cx="15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V. Vallet</a:t>
            </a:r>
          </a:p>
          <a:p>
            <a:pPr algn="ctr"/>
            <a:r>
              <a:rPr lang="fr-FR" sz="1200" dirty="0" smtClean="0"/>
              <a:t>F. Réal</a:t>
            </a:r>
            <a:endParaRPr lang="fr-FR" sz="12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1" y="1516232"/>
            <a:ext cx="1009650" cy="10096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714336" y="2484970"/>
            <a:ext cx="11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N. </a:t>
            </a:r>
            <a:r>
              <a:rPr lang="fr-FR" sz="1200" dirty="0" err="1" smtClean="0"/>
              <a:t>Dacheux</a:t>
            </a:r>
            <a:endParaRPr lang="fr-FR" sz="1200" dirty="0" smtClean="0"/>
          </a:p>
          <a:p>
            <a:r>
              <a:rPr lang="fr-FR" sz="1200" dirty="0" smtClean="0"/>
              <a:t>S</a:t>
            </a:r>
            <a:r>
              <a:rPr lang="fr-FR" sz="1200" dirty="0"/>
              <a:t>. </a:t>
            </a:r>
            <a:r>
              <a:rPr lang="fr-FR" sz="1200" dirty="0" err="1" smtClean="0"/>
              <a:t>Szenknect</a:t>
            </a:r>
            <a:endParaRPr lang="fr-FR" sz="12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096541" y="3826361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DIF</a:t>
            </a:r>
          </a:p>
          <a:p>
            <a:pPr algn="ctr"/>
            <a:r>
              <a:rPr lang="en-US" sz="1200" dirty="0"/>
              <a:t>B. </a:t>
            </a:r>
            <a:r>
              <a:rPr lang="en-US" sz="1200" dirty="0" err="1"/>
              <a:t>Siberchicot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4026113"/>
            <a:ext cx="1352550" cy="61912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06558" y="4266541"/>
            <a:ext cx="130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R. Maurice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00" y="4755710"/>
            <a:ext cx="1097282" cy="5486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ZoneTexte 24"/>
          <p:cNvSpPr txBox="1"/>
          <p:nvPr/>
        </p:nvSpPr>
        <p:spPr>
          <a:xfrm>
            <a:off x="2322806" y="4886640"/>
            <a:ext cx="130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E. Renault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677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24627</TotalTime>
  <Words>477</Words>
  <Application>Microsoft Office PowerPoint</Application>
  <PresentationFormat>Personnalisé</PresentationFormat>
  <Paragraphs>134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宋体</vt:lpstr>
      <vt:lpstr>American Typewriter</vt:lpstr>
      <vt:lpstr>Arial</vt:lpstr>
      <vt:lpstr>Calibri</vt:lpstr>
      <vt:lpstr>Calibri Light</vt:lpstr>
      <vt:lpstr>Cambria Math</vt:lpstr>
      <vt:lpstr>Open Sans</vt:lpstr>
      <vt:lpstr>Palatino Linotype</vt:lpstr>
      <vt:lpstr>Symbol</vt:lpstr>
      <vt:lpstr>Times New Roman</vt:lpstr>
      <vt:lpstr>Wingdings</vt:lpstr>
      <vt:lpstr>1_modele-IJCLAb-powerpoint</vt:lpstr>
      <vt:lpstr>Présentation PowerPoint</vt:lpstr>
      <vt:lpstr>Évolution de la radiochimie à IJCLab</vt:lpstr>
      <vt:lpstr>Radiochimie d’aujourd’hui au 107</vt:lpstr>
      <vt:lpstr>Comment? </vt:lpstr>
      <vt:lpstr>Vers la prédiction du comportement des An…</vt:lpstr>
      <vt:lpstr>Ouvertures vers la communauté scientifique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Melody Maloubier</cp:lastModifiedBy>
  <cp:revision>1675</cp:revision>
  <cp:lastPrinted>2021-04-14T08:27:37Z</cp:lastPrinted>
  <dcterms:created xsi:type="dcterms:W3CDTF">2011-03-09T16:37:49Z</dcterms:created>
  <dcterms:modified xsi:type="dcterms:W3CDTF">2021-09-27T14:18:10Z</dcterms:modified>
</cp:coreProperties>
</file>