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2"/>
  </p:notesMasterIdLst>
  <p:sldIdLst>
    <p:sldId id="256" r:id="rId2"/>
    <p:sldId id="386" r:id="rId3"/>
    <p:sldId id="405" r:id="rId4"/>
    <p:sldId id="406" r:id="rId5"/>
    <p:sldId id="410" r:id="rId6"/>
    <p:sldId id="390" r:id="rId7"/>
    <p:sldId id="407" r:id="rId8"/>
    <p:sldId id="408" r:id="rId9"/>
    <p:sldId id="409" r:id="rId10"/>
    <p:sldId id="404" r:id="rId11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00294B"/>
    <a:srgbClr val="456487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3" autoAdjust="0"/>
    <p:restoredTop sz="96291" autoAdjust="0"/>
  </p:normalViewPr>
  <p:slideViewPr>
    <p:cSldViewPr>
      <p:cViewPr varScale="1">
        <p:scale>
          <a:sx n="149" d="100"/>
          <a:sy n="149" d="100"/>
        </p:scale>
        <p:origin x="624" y="16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05/03/2021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1137915" y="1517576"/>
            <a:ext cx="8856984" cy="2161906"/>
          </a:xfrm>
        </p:spPr>
        <p:txBody>
          <a:bodyPr>
            <a:noAutofit/>
          </a:bodyPr>
          <a:lstStyle/>
          <a:p>
            <a:pPr algn="ctr"/>
            <a:r>
              <a:rPr lang="en-GB" sz="2600" dirty="0"/>
              <a:t>PERLE “Friday’s” Meeting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Agenda:</a:t>
            </a:r>
          </a:p>
          <a:p>
            <a:pPr marL="742950" lvl="1" indent="-285750">
              <a:buFontTx/>
              <a:buChar char="-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PERLE News (W. Kaabi and M. Klein)</a:t>
            </a:r>
          </a:p>
          <a:p>
            <a:pPr marL="742950" lvl="1" indent="-285750">
              <a:buFontTx/>
              <a:buChar char="-"/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Unveiling PERLE 2.0 Lattice Design (A. </a:t>
            </a: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Bogacz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en-GB" sz="1800" dirty="0" err="1">
                <a:solidFill>
                  <a:schemeClr val="accent1">
                    <a:lumMod val="75000"/>
                  </a:schemeClr>
                </a:solidFill>
              </a:rPr>
              <a:t>AoB</a:t>
            </a:r>
            <a:endParaRPr lang="en-GB" sz="18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05/03/2021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938115" y="5714820"/>
            <a:ext cx="5221291" cy="322263"/>
          </a:xfrm>
        </p:spPr>
        <p:txBody>
          <a:bodyPr/>
          <a:lstStyle/>
          <a:p>
            <a:r>
              <a:rPr lang="fr-FR" dirty="0"/>
              <a:t>PERLE Meeting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E006C54-BB0B-2547-9AE5-CF54732EF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779" y="713524"/>
            <a:ext cx="1688697" cy="1020076"/>
          </a:xfrm>
          <a:prstGeom prst="rect">
            <a:avLst/>
          </a:prstGeom>
        </p:spPr>
      </p:pic>
      <p:pic>
        <p:nvPicPr>
          <p:cNvPr id="17" name="image16.png">
            <a:extLst>
              <a:ext uri="{FF2B5EF4-FFF2-40B4-BE49-F238E27FC236}">
                <a16:creationId xmlns:a16="http://schemas.microsoft.com/office/drawing/2014/main" id="{D6100B59-55BD-0049-81EB-0360C0D328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299" y="4905333"/>
            <a:ext cx="1832910" cy="479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19.png">
            <a:extLst>
              <a:ext uri="{FF2B5EF4-FFF2-40B4-BE49-F238E27FC236}">
                <a16:creationId xmlns:a16="http://schemas.microsoft.com/office/drawing/2014/main" id="{14D02C9C-A5D0-9D47-B355-201CA555E1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075" y="4946347"/>
            <a:ext cx="1842498" cy="43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" descr="Fichier:Logo CERN.jpg">
            <a:extLst>
              <a:ext uri="{FF2B5EF4-FFF2-40B4-BE49-F238E27FC236}">
                <a16:creationId xmlns:a16="http://schemas.microsoft.com/office/drawing/2014/main" id="{4A38EEF4-00B0-6B49-8B75-4774BAB4F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3979" y="4771285"/>
            <a:ext cx="620810" cy="61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ésultat de recherche d'images pour &quot;Liverpool university logo&quot;">
            <a:extLst>
              <a:ext uri="{FF2B5EF4-FFF2-40B4-BE49-F238E27FC236}">
                <a16:creationId xmlns:a16="http://schemas.microsoft.com/office/drawing/2014/main" id="{4564D4DB-2970-4840-9572-D914E47F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3713" y="4808647"/>
            <a:ext cx="1517250" cy="61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ésultat de recherche d'images pour &quot;Budker institute novosibirsk logo&quot;">
            <a:extLst>
              <a:ext uri="{FF2B5EF4-FFF2-40B4-BE49-F238E27FC236}">
                <a16:creationId xmlns:a16="http://schemas.microsoft.com/office/drawing/2014/main" id="{8EA38C9E-DF34-024E-BB5D-EE26A899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0523" y="4757936"/>
            <a:ext cx="1266311" cy="63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ésultat de recherche d'images pour &quot;logo in2p3&quot;">
            <a:extLst>
              <a:ext uri="{FF2B5EF4-FFF2-40B4-BE49-F238E27FC236}">
                <a16:creationId xmlns:a16="http://schemas.microsoft.com/office/drawing/2014/main" id="{8E744C06-E436-6846-92E0-AA1D71EEB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50" y="4771284"/>
            <a:ext cx="1115654" cy="61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B31D9D-8A31-7043-B8BA-AEE945CBF16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26" y="4764904"/>
            <a:ext cx="658545" cy="6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63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ACA4606-1A71-0B40-937F-A6B0419ADE96}"/>
              </a:ext>
            </a:extLst>
          </p:cNvPr>
          <p:cNvSpPr txBox="1"/>
          <p:nvPr/>
        </p:nvSpPr>
        <p:spPr>
          <a:xfrm>
            <a:off x="1209923" y="2342763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accent5">
                    <a:lumMod val="75000"/>
                  </a:schemeClr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57625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6120679" cy="432048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News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endParaRPr lang="fr-FR" sz="2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C97993E-190E-3B41-9802-72D334878CB4}"/>
              </a:ext>
            </a:extLst>
          </p:cNvPr>
          <p:cNvSpPr txBox="1"/>
          <p:nvPr/>
        </p:nvSpPr>
        <p:spPr>
          <a:xfrm>
            <a:off x="489843" y="1229544"/>
            <a:ext cx="10009112" cy="420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fr-FR" sz="1800" dirty="0">
                <a:latin typeface="+mn-lt"/>
              </a:rPr>
              <a:t>PERLE was evaluated by IN2P3 Scientific Council on February, 9</a:t>
            </a:r>
            <a:r>
              <a:rPr lang="en-GB" altLang="fr-FR" sz="1800" baseline="30000" dirty="0">
                <a:latin typeface="+mn-lt"/>
              </a:rPr>
              <a:t>th</a:t>
            </a:r>
            <a:r>
              <a:rPr lang="en-GB" altLang="fr-FR" sz="1800" dirty="0">
                <a:latin typeface="+mn-lt"/>
              </a:rPr>
              <a:t> 2021.</a:t>
            </a:r>
          </a:p>
          <a:p>
            <a:pPr>
              <a:lnSpc>
                <a:spcPct val="150000"/>
              </a:lnSpc>
            </a:pPr>
            <a:r>
              <a:rPr lang="en-GB" altLang="fr-FR" sz="1800" dirty="0">
                <a:latin typeface="+mn-lt"/>
                <a:sym typeface="Wingdings" pitchFamily="2" charset="2"/>
              </a:rPr>
              <a:t>	</a:t>
            </a:r>
            <a:r>
              <a:rPr lang="en-GB" altLang="fr-FR" sz="1600" b="1" dirty="0">
                <a:solidFill>
                  <a:schemeClr val="accent1">
                    <a:lumMod val="75000"/>
                  </a:schemeClr>
                </a:solidFill>
                <a:latin typeface="+mn-lt"/>
                <a:sym typeface="Wingdings" pitchFamily="2" charset="2"/>
              </a:rPr>
              <a:t> PERLE according to the scientific contexts: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altLang="fr-FR" sz="1600" dirty="0">
                <a:latin typeface="+mn-lt"/>
                <a:sym typeface="Wingdings" pitchFamily="2" charset="2"/>
              </a:rPr>
              <a:t>International: recommendations of the European strategy update ERL Roadmap to be settled by expert Panel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altLang="fr-FR" sz="1600" dirty="0">
                <a:latin typeface="+mn-lt"/>
                <a:sym typeface="Wingdings" pitchFamily="2" charset="2"/>
              </a:rPr>
              <a:t>National: increasing interest of the nuclear physics community to use ERL for electron-Radioactive Ions Collision Facility (e-RI) at GANIL-France  PERLE foreseen as a perfect facility for ion trap R&amp;D.   </a:t>
            </a:r>
          </a:p>
          <a:p>
            <a:pPr>
              <a:lnSpc>
                <a:spcPct val="150000"/>
              </a:lnSpc>
            </a:pPr>
            <a:r>
              <a:rPr lang="en-GB" altLang="fr-FR" sz="1600" dirty="0">
                <a:latin typeface="+mn-lt"/>
                <a:sym typeface="Wingdings" pitchFamily="2" charset="2"/>
              </a:rPr>
              <a:t>	</a:t>
            </a:r>
            <a:r>
              <a:rPr lang="en-GB" altLang="fr-FR" sz="1600" b="1" dirty="0">
                <a:solidFill>
                  <a:schemeClr val="accent1">
                    <a:lumMod val="75000"/>
                  </a:schemeClr>
                </a:solidFill>
                <a:latin typeface="+mn-lt"/>
                <a:sym typeface="Wingdings" pitchFamily="2" charset="2"/>
              </a:rPr>
              <a:t> Progress on PERLE collaboration setup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altLang="fr-FR" sz="1600" dirty="0">
                <a:latin typeface="+mn-lt"/>
                <a:sym typeface="Wingdings" pitchFamily="2" charset="2"/>
              </a:rPr>
              <a:t>CA final version sent to partners by IN2P3- Last feedbacks needed before signing process (mid-march).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altLang="fr-FR" sz="1600" dirty="0">
                <a:latin typeface="+mn-lt"/>
                <a:sym typeface="Wingdings" pitchFamily="2" charset="2"/>
              </a:rPr>
              <a:t>PERLE Management Board setup and work progress on WBS preparation.</a:t>
            </a:r>
          </a:p>
          <a:p>
            <a:pPr>
              <a:lnSpc>
                <a:spcPct val="150000"/>
              </a:lnSpc>
            </a:pPr>
            <a:r>
              <a:rPr lang="en-GB" altLang="fr-FR" sz="1600" dirty="0">
                <a:latin typeface="+mn-lt"/>
                <a:sym typeface="Wingdings" pitchFamily="2" charset="2"/>
              </a:rPr>
              <a:t>	</a:t>
            </a:r>
            <a:r>
              <a:rPr lang="en-GB" altLang="fr-FR" sz="1600" b="1" dirty="0">
                <a:solidFill>
                  <a:schemeClr val="accent1">
                    <a:lumMod val="75000"/>
                  </a:schemeClr>
                </a:solidFill>
                <a:latin typeface="+mn-lt"/>
                <a:sym typeface="Wingdings" pitchFamily="2" charset="2"/>
              </a:rPr>
              <a:t> PERLE Plan and needed resources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altLang="fr-FR" sz="1600" dirty="0">
                <a:latin typeface="+mn-lt"/>
                <a:sym typeface="Wingdings" pitchFamily="2" charset="2"/>
              </a:rPr>
              <a:t>Fund and manpower involvement  current situation and evolution in the upcoming years.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altLang="fr-FR" sz="1600" dirty="0">
                <a:latin typeface="+mn-lt"/>
                <a:sym typeface="Wingdings" pitchFamily="2" charset="2"/>
              </a:rPr>
              <a:t>Staging strategy starting with TDR and prototyping phase.    </a:t>
            </a:r>
            <a:r>
              <a:rPr lang="en-GB" altLang="fr-FR" sz="1600" dirty="0">
                <a:latin typeface="+mn-lt"/>
              </a:rPr>
              <a:t> </a:t>
            </a:r>
          </a:p>
        </p:txBody>
      </p:sp>
      <p:sp>
        <p:nvSpPr>
          <p:cNvPr id="7" name="Espace réservé de la date 5">
            <a:extLst>
              <a:ext uri="{FF2B5EF4-FFF2-40B4-BE49-F238E27FC236}">
                <a16:creationId xmlns:a16="http://schemas.microsoft.com/office/drawing/2014/main" id="{EC492EDF-A585-2B49-A6A0-9FF60DA4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05/03/2021</a:t>
            </a:r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E5922895-BD1B-D145-AE5B-C0E90209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5" y="5714820"/>
            <a:ext cx="5221291" cy="322263"/>
          </a:xfrm>
        </p:spPr>
        <p:txBody>
          <a:bodyPr/>
          <a:lstStyle/>
          <a:p>
            <a:r>
              <a:rPr lang="fr-FR" dirty="0"/>
              <a:t>PERLE Meeting</a:t>
            </a:r>
          </a:p>
        </p:txBody>
      </p:sp>
    </p:spTree>
    <p:extLst>
      <p:ext uri="{BB962C8B-B14F-4D97-AF65-F5344CB8AC3E}">
        <p14:creationId xmlns:p14="http://schemas.microsoft.com/office/powerpoint/2010/main" val="151622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6120679" cy="432048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News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endParaRPr lang="fr-FR" sz="2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Espace réservé de la date 5">
            <a:extLst>
              <a:ext uri="{FF2B5EF4-FFF2-40B4-BE49-F238E27FC236}">
                <a16:creationId xmlns:a16="http://schemas.microsoft.com/office/drawing/2014/main" id="{2B5F7BBE-A5F3-F245-B508-3E56C76C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05/03/2021</a:t>
            </a:r>
          </a:p>
        </p:txBody>
      </p:sp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2A6B9EBE-4CD4-224D-9439-EE13CC56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5" y="5714820"/>
            <a:ext cx="5221291" cy="322263"/>
          </a:xfrm>
        </p:spPr>
        <p:txBody>
          <a:bodyPr/>
          <a:lstStyle/>
          <a:p>
            <a:r>
              <a:rPr lang="fr-FR" dirty="0"/>
              <a:t>PERLE Meeting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F19AF5-0551-7D4A-A735-6193462D69C8}"/>
              </a:ext>
            </a:extLst>
          </p:cNvPr>
          <p:cNvSpPr txBox="1"/>
          <p:nvPr/>
        </p:nvSpPr>
        <p:spPr>
          <a:xfrm>
            <a:off x="777875" y="1436276"/>
            <a:ext cx="9289032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+mn-lt"/>
              </a:rPr>
              <a:t>The Collaboration Board meeting was held 26 February 2021: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+mn-lt"/>
              </a:rPr>
              <a:t>	- Project progress and news.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+mn-lt"/>
              </a:rPr>
              <a:t>	- Report on the PERLE Management Board work progress.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+mn-lt"/>
              </a:rPr>
              <a:t>	- Status of the Collaboration Agreement process.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+mn-lt"/>
              </a:rPr>
              <a:t>	- Funding opportunities.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latin typeface="+mn-lt"/>
              </a:rPr>
              <a:t>Next CB Meeting is foreseen on March 26</a:t>
            </a:r>
            <a:r>
              <a:rPr lang="en-GB" sz="1800" baseline="30000" dirty="0">
                <a:latin typeface="+mn-lt"/>
              </a:rPr>
              <a:t>th</a:t>
            </a:r>
            <a:r>
              <a:rPr lang="en-GB" sz="1800" dirty="0">
                <a:latin typeface="+mn-lt"/>
              </a:rPr>
              <a:t> 2021.    </a:t>
            </a:r>
          </a:p>
        </p:txBody>
      </p:sp>
    </p:spTree>
    <p:extLst>
      <p:ext uri="{BB962C8B-B14F-4D97-AF65-F5344CB8AC3E}">
        <p14:creationId xmlns:p14="http://schemas.microsoft.com/office/powerpoint/2010/main" val="31597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6120679" cy="432048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News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endParaRPr lang="fr-FR" sz="2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BE3443E-AE0A-4A42-AE73-7E40E978A16E}"/>
              </a:ext>
            </a:extLst>
          </p:cNvPr>
          <p:cNvSpPr txBox="1"/>
          <p:nvPr/>
        </p:nvSpPr>
        <p:spPr>
          <a:xfrm>
            <a:off x="1065907" y="1220252"/>
            <a:ext cx="92890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dirty="0">
                <a:solidFill>
                  <a:srgbClr val="0070C0"/>
                </a:solidFill>
                <a:latin typeface="+mn-lt"/>
              </a:rPr>
              <a:t>PERLE injection line design Review (16 December 2020):</a:t>
            </a:r>
          </a:p>
          <a:p>
            <a:pPr algn="just"/>
            <a:endParaRPr lang="en-GB" sz="1600" dirty="0">
              <a:latin typeface="+mn-lt"/>
            </a:endParaRPr>
          </a:p>
          <a:p>
            <a:pPr algn="just"/>
            <a:r>
              <a:rPr lang="en-GB" sz="1600" dirty="0">
                <a:latin typeface="+mn-lt"/>
              </a:rPr>
              <a:t>We invited international panel of expert:</a:t>
            </a:r>
          </a:p>
          <a:p>
            <a:pPr marL="285750" indent="-285750" algn="just">
              <a:buFontTx/>
              <a:buChar char="-"/>
            </a:pPr>
            <a:r>
              <a:rPr lang="en-GB" sz="1600" dirty="0">
                <a:latin typeface="+mn-lt"/>
              </a:rPr>
              <a:t>Olga Tanaka (KEK)</a:t>
            </a:r>
          </a:p>
          <a:p>
            <a:pPr marL="285750" indent="-285750" algn="just">
              <a:buFontTx/>
              <a:buChar char="-"/>
            </a:pPr>
            <a:r>
              <a:rPr lang="en-GB" sz="1600" dirty="0">
                <a:latin typeface="+mn-lt"/>
              </a:rPr>
              <a:t>Alex </a:t>
            </a:r>
            <a:r>
              <a:rPr lang="en-GB" sz="1600" dirty="0" err="1">
                <a:latin typeface="+mn-lt"/>
              </a:rPr>
              <a:t>Bogacz</a:t>
            </a:r>
            <a:r>
              <a:rPr lang="en-GB" sz="1600" dirty="0">
                <a:latin typeface="+mn-lt"/>
              </a:rPr>
              <a:t> (</a:t>
            </a:r>
            <a:r>
              <a:rPr lang="en-GB" sz="1600" dirty="0" err="1">
                <a:latin typeface="+mn-lt"/>
              </a:rPr>
              <a:t>Jlab</a:t>
            </a:r>
            <a:r>
              <a:rPr lang="en-GB" sz="1600" dirty="0">
                <a:latin typeface="+mn-lt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en-GB" sz="1600" dirty="0">
                <a:latin typeface="+mn-lt"/>
              </a:rPr>
              <a:t>Christopher </a:t>
            </a:r>
            <a:r>
              <a:rPr lang="en-GB" sz="1600" dirty="0" err="1">
                <a:latin typeface="+mn-lt"/>
              </a:rPr>
              <a:t>tennant</a:t>
            </a:r>
            <a:r>
              <a:rPr lang="en-GB" sz="1600" dirty="0">
                <a:latin typeface="+mn-lt"/>
              </a:rPr>
              <a:t> (</a:t>
            </a:r>
            <a:r>
              <a:rPr lang="en-GB" sz="1600" dirty="0" err="1">
                <a:latin typeface="+mn-lt"/>
              </a:rPr>
              <a:t>Jlab</a:t>
            </a:r>
            <a:r>
              <a:rPr lang="en-GB" sz="1600" dirty="0">
                <a:latin typeface="+mn-lt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en-GB" sz="1600" dirty="0">
                <a:latin typeface="+mn-lt"/>
              </a:rPr>
              <a:t>Peter Williams (STFC)</a:t>
            </a:r>
          </a:p>
          <a:p>
            <a:pPr marL="285750" indent="-285750" algn="just">
              <a:buFontTx/>
              <a:buChar char="-"/>
            </a:pPr>
            <a:r>
              <a:rPr lang="en-GB" sz="1600" dirty="0">
                <a:latin typeface="+mn-lt"/>
              </a:rPr>
              <a:t>Boris </a:t>
            </a:r>
            <a:r>
              <a:rPr lang="en-GB" sz="1600" dirty="0" err="1">
                <a:latin typeface="+mn-lt"/>
              </a:rPr>
              <a:t>Militsyn</a:t>
            </a:r>
            <a:r>
              <a:rPr lang="en-GB" sz="1600" dirty="0">
                <a:latin typeface="+mn-lt"/>
              </a:rPr>
              <a:t> (STFC)</a:t>
            </a:r>
          </a:p>
          <a:p>
            <a:pPr marL="285750" indent="-285750" algn="just">
              <a:buFontTx/>
              <a:buChar char="-"/>
            </a:pPr>
            <a:r>
              <a:rPr lang="en-GB" sz="1600" dirty="0">
                <a:latin typeface="+mn-lt"/>
              </a:rPr>
              <a:t>Colwyn Gulliford (Cornell university)</a:t>
            </a:r>
          </a:p>
          <a:p>
            <a:pPr marL="285750" indent="-285750" algn="just">
              <a:buFontTx/>
              <a:buChar char="-"/>
            </a:pPr>
            <a:r>
              <a:rPr lang="en-GB" sz="1600" dirty="0">
                <a:latin typeface="+mn-lt"/>
              </a:rPr>
              <a:t>Max Klein (</a:t>
            </a:r>
            <a:r>
              <a:rPr lang="en-GB" sz="1600" dirty="0" err="1">
                <a:latin typeface="+mn-lt"/>
              </a:rPr>
              <a:t>UoL</a:t>
            </a:r>
            <a:r>
              <a:rPr lang="en-GB" sz="1600" dirty="0">
                <a:latin typeface="+mn-lt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en-GB" sz="1600" dirty="0">
                <a:latin typeface="+mn-lt"/>
              </a:rPr>
              <a:t>Walid Kaabi (IJCLab)</a:t>
            </a:r>
          </a:p>
          <a:p>
            <a:pPr algn="just"/>
            <a:endParaRPr lang="en-GB" sz="1800" dirty="0">
              <a:solidFill>
                <a:srgbClr val="0070C0"/>
              </a:solidFill>
              <a:latin typeface="+mn-lt"/>
            </a:endParaRPr>
          </a:p>
          <a:p>
            <a:pPr algn="just"/>
            <a:r>
              <a:rPr lang="en-GB" sz="1800" dirty="0">
                <a:latin typeface="+mn-lt"/>
                <a:sym typeface="Wingdings" pitchFamily="2" charset="2"/>
              </a:rPr>
              <a:t> Fruitful review with very good advises with some paths to explore for next remaining steps, especially on merger design and understanding/controlling of beam shape before matching into the main loop.   </a:t>
            </a:r>
            <a:endParaRPr lang="en-GB" sz="1800" dirty="0">
              <a:latin typeface="+mn-lt"/>
            </a:endParaRPr>
          </a:p>
          <a:p>
            <a:pPr marL="285750" indent="-285750" algn="just">
              <a:buFontTx/>
              <a:buChar char="-"/>
            </a:pPr>
            <a:endParaRPr lang="en-GB" sz="1800" dirty="0">
              <a:solidFill>
                <a:srgbClr val="0070C0"/>
              </a:solidFill>
              <a:latin typeface="+mn-lt"/>
            </a:endParaRPr>
          </a:p>
          <a:p>
            <a:pPr algn="just"/>
            <a:r>
              <a:rPr lang="en-GB" sz="1800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sp>
        <p:nvSpPr>
          <p:cNvPr id="7" name="Espace réservé de la date 5">
            <a:extLst>
              <a:ext uri="{FF2B5EF4-FFF2-40B4-BE49-F238E27FC236}">
                <a16:creationId xmlns:a16="http://schemas.microsoft.com/office/drawing/2014/main" id="{6AD510D4-0B4C-B14D-95F0-5EAA34C9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05/03/2021</a:t>
            </a:r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E57B1C9A-9C46-9C42-8D97-C358D7741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5" y="5714820"/>
            <a:ext cx="5221291" cy="322263"/>
          </a:xfrm>
        </p:spPr>
        <p:txBody>
          <a:bodyPr/>
          <a:lstStyle/>
          <a:p>
            <a:r>
              <a:rPr lang="fr-FR" dirty="0"/>
              <a:t>PERLE Meeting</a:t>
            </a:r>
          </a:p>
        </p:txBody>
      </p:sp>
    </p:spTree>
    <p:extLst>
      <p:ext uri="{BB962C8B-B14F-4D97-AF65-F5344CB8AC3E}">
        <p14:creationId xmlns:p14="http://schemas.microsoft.com/office/powerpoint/2010/main" val="276788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6120679" cy="432048"/>
          </a:xfrm>
        </p:spPr>
        <p:txBody>
          <a:bodyPr>
            <a:normAutofit/>
          </a:bodyPr>
          <a:lstStyle/>
          <a:p>
            <a:r>
              <a:rPr lang="en-GB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News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endParaRPr lang="fr-FR" sz="2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BE3443E-AE0A-4A42-AE73-7E40E978A16E}"/>
              </a:ext>
            </a:extLst>
          </p:cNvPr>
          <p:cNvSpPr txBox="1"/>
          <p:nvPr/>
        </p:nvSpPr>
        <p:spPr>
          <a:xfrm>
            <a:off x="1065907" y="101352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dirty="0">
                <a:solidFill>
                  <a:srgbClr val="0070C0"/>
                </a:solidFill>
                <a:latin typeface="+mn-lt"/>
              </a:rPr>
              <a:t>Non-Permanent positions by task in 2021 and beyond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8D2ECC9-0F59-124F-ACB2-3364B00E2964}"/>
              </a:ext>
            </a:extLst>
          </p:cNvPr>
          <p:cNvGrpSpPr/>
          <p:nvPr/>
        </p:nvGrpSpPr>
        <p:grpSpPr>
          <a:xfrm>
            <a:off x="1281931" y="1517576"/>
            <a:ext cx="7908791" cy="1728001"/>
            <a:chOff x="1300609" y="2355142"/>
            <a:chExt cx="7908791" cy="1728001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17AEE474-D931-1A46-A8DB-A98EFED71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8115" y="2355142"/>
              <a:ext cx="6271285" cy="1728001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BD83082B-B76B-F144-B77F-38912F23A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0609" y="2909330"/>
              <a:ext cx="1637506" cy="1172416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EFE6D081-C170-FF4C-856B-0FBD71F12046}"/>
              </a:ext>
            </a:extLst>
          </p:cNvPr>
          <p:cNvSpPr txBox="1"/>
          <p:nvPr/>
        </p:nvSpPr>
        <p:spPr>
          <a:xfrm>
            <a:off x="561851" y="3533800"/>
            <a:ext cx="9433048" cy="116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+mn-lt"/>
              </a:rPr>
              <a:t>We applied also to 2 other PhD positions (fall 2021-2024):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600" dirty="0">
                <a:latin typeface="+mn-lt"/>
              </a:rPr>
              <a:t>Optics and beam dynamics (Paris-</a:t>
            </a:r>
            <a:r>
              <a:rPr lang="en-GB" sz="1600" dirty="0" err="1">
                <a:latin typeface="+mn-lt"/>
              </a:rPr>
              <a:t>Saclay</a:t>
            </a:r>
            <a:r>
              <a:rPr lang="en-GB" sz="1600" dirty="0">
                <a:latin typeface="+mn-lt"/>
              </a:rPr>
              <a:t> University and P2IO)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1600" dirty="0">
                <a:latin typeface="+mn-lt"/>
              </a:rPr>
              <a:t>Electron source and injection line (IJCLab and STFC)   </a:t>
            </a:r>
          </a:p>
        </p:txBody>
      </p:sp>
      <p:sp>
        <p:nvSpPr>
          <p:cNvPr id="11" name="Espace réservé de la date 5">
            <a:extLst>
              <a:ext uri="{FF2B5EF4-FFF2-40B4-BE49-F238E27FC236}">
                <a16:creationId xmlns:a16="http://schemas.microsoft.com/office/drawing/2014/main" id="{2B5F7BBE-A5F3-F245-B508-3E56C76C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05/03/2021</a:t>
            </a:r>
          </a:p>
        </p:txBody>
      </p:sp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2A6B9EBE-4CD4-224D-9439-EE13CC56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5" y="5714820"/>
            <a:ext cx="5221291" cy="322263"/>
          </a:xfrm>
        </p:spPr>
        <p:txBody>
          <a:bodyPr/>
          <a:lstStyle/>
          <a:p>
            <a:r>
              <a:rPr lang="fr-FR" dirty="0"/>
              <a:t>PERLE Meeting</a:t>
            </a:r>
          </a:p>
        </p:txBody>
      </p:sp>
    </p:spTree>
    <p:extLst>
      <p:ext uri="{BB962C8B-B14F-4D97-AF65-F5344CB8AC3E}">
        <p14:creationId xmlns:p14="http://schemas.microsoft.com/office/powerpoint/2010/main" val="400471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6120679" cy="4320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Report on Management Board meetings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5FC60E3-906F-AC4E-9A67-E2AB5CBF574A}"/>
              </a:ext>
            </a:extLst>
          </p:cNvPr>
          <p:cNvSpPr txBox="1"/>
          <p:nvPr/>
        </p:nvSpPr>
        <p:spPr>
          <a:xfrm>
            <a:off x="489842" y="1362522"/>
            <a:ext cx="1009208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altLang="fr-FR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 meetings were held up to now (mid-October and mid-November) and the third is foreseen next week (March 10</a:t>
            </a:r>
            <a:r>
              <a:rPr lang="en-GB" altLang="fr-FR" sz="1600" baseline="30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th</a:t>
            </a:r>
            <a:r>
              <a:rPr lang="en-GB" altLang="fr-FR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) </a:t>
            </a:r>
            <a:endParaRPr lang="en-GB" sz="1600" dirty="0">
              <a:latin typeface="+mn-lt"/>
            </a:endParaRPr>
          </a:p>
          <a:p>
            <a:pPr algn="just"/>
            <a:endParaRPr lang="en-GB" sz="1200" dirty="0"/>
          </a:p>
          <a:p>
            <a:pPr marL="127000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A. </a:t>
            </a:r>
            <a:r>
              <a:rPr lang="en-GB" sz="1400" dirty="0" err="1">
                <a:latin typeface="+mn-lt"/>
              </a:rPr>
              <a:t>Bogacz</a:t>
            </a:r>
            <a:r>
              <a:rPr lang="en-GB" sz="1400" dirty="0">
                <a:latin typeface="+mn-lt"/>
              </a:rPr>
              <a:t> (JLAB)</a:t>
            </a:r>
          </a:p>
          <a:p>
            <a:pPr marL="127000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P. </a:t>
            </a:r>
            <a:r>
              <a:rPr lang="en-GB" sz="1400" dirty="0" err="1">
                <a:latin typeface="+mn-lt"/>
              </a:rPr>
              <a:t>Duthil</a:t>
            </a:r>
            <a:r>
              <a:rPr lang="en-GB" sz="1400" dirty="0">
                <a:latin typeface="+mn-lt"/>
              </a:rPr>
              <a:t> (IJCLab)</a:t>
            </a:r>
          </a:p>
          <a:p>
            <a:pPr marL="127000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F. </a:t>
            </a:r>
            <a:r>
              <a:rPr lang="en-GB" sz="1400" dirty="0" err="1">
                <a:latin typeface="+mn-lt"/>
              </a:rPr>
              <a:t>Gerigk</a:t>
            </a:r>
            <a:r>
              <a:rPr lang="en-GB" sz="1400" dirty="0">
                <a:latin typeface="+mn-lt"/>
              </a:rPr>
              <a:t> (CERN)</a:t>
            </a:r>
          </a:p>
          <a:p>
            <a:pPr marL="127000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E. </a:t>
            </a:r>
            <a:r>
              <a:rPr lang="en-GB" sz="1400" dirty="0" err="1">
                <a:latin typeface="+mn-lt"/>
              </a:rPr>
              <a:t>Levitchev</a:t>
            </a:r>
            <a:r>
              <a:rPr lang="en-GB" sz="1400" dirty="0">
                <a:latin typeface="+mn-lt"/>
              </a:rPr>
              <a:t> (BINP)</a:t>
            </a:r>
          </a:p>
          <a:p>
            <a:pPr marL="127000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F. </a:t>
            </a:r>
            <a:r>
              <a:rPr lang="en-GB" sz="1400" dirty="0" err="1">
                <a:latin typeface="+mn-lt"/>
              </a:rPr>
              <a:t>Marhauser</a:t>
            </a:r>
            <a:r>
              <a:rPr lang="en-GB" sz="1400" dirty="0">
                <a:latin typeface="+mn-lt"/>
              </a:rPr>
              <a:t> (JLAB)</a:t>
            </a:r>
          </a:p>
          <a:p>
            <a:pPr marL="127000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B. </a:t>
            </a:r>
            <a:r>
              <a:rPr lang="en-GB" sz="1400" dirty="0" err="1">
                <a:latin typeface="+mn-lt"/>
              </a:rPr>
              <a:t>Militsyn</a:t>
            </a:r>
            <a:r>
              <a:rPr lang="en-GB" sz="1400" dirty="0">
                <a:latin typeface="+mn-lt"/>
              </a:rPr>
              <a:t> (Daresbury)</a:t>
            </a:r>
          </a:p>
          <a:p>
            <a:pPr marL="127000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C. Vallerand (IJCLab) </a:t>
            </a:r>
            <a:r>
              <a:rPr lang="en-GB" sz="1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</a:t>
            </a:r>
            <a:r>
              <a:rPr lang="en-GB" sz="1400" dirty="0">
                <a:latin typeface="+mn-lt"/>
                <a:sym typeface="Wingdings" pitchFamily="2" charset="2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left the lab beginning on November 2020</a:t>
            </a:r>
            <a:r>
              <a:rPr lang="en-GB" sz="1400" dirty="0">
                <a:latin typeface="+mn-lt"/>
                <a:sym typeface="Wingdings" pitchFamily="2" charset="2"/>
              </a:rPr>
              <a:t>.</a:t>
            </a:r>
            <a:endParaRPr lang="en-GB" sz="1400" dirty="0">
              <a:latin typeface="+mn-lt"/>
            </a:endParaRPr>
          </a:p>
          <a:p>
            <a:pPr>
              <a:buNone/>
            </a:pPr>
            <a:r>
              <a:rPr lang="en-GB" sz="1400" dirty="0">
                <a:latin typeface="+mn-lt"/>
              </a:rPr>
              <a:t>	  and  </a:t>
            </a:r>
          </a:p>
          <a:p>
            <a:pPr marL="127000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M. Klein (</a:t>
            </a:r>
            <a:r>
              <a:rPr lang="en-GB" sz="1400" dirty="0" err="1">
                <a:latin typeface="+mn-lt"/>
              </a:rPr>
              <a:t>UoL</a:t>
            </a:r>
            <a:r>
              <a:rPr lang="en-GB" sz="1400" dirty="0">
                <a:latin typeface="+mn-lt"/>
              </a:rPr>
              <a:t>)</a:t>
            </a:r>
          </a:p>
          <a:p>
            <a:pPr marL="127000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W. Kaabi (IJCLab)</a:t>
            </a:r>
          </a:p>
          <a:p>
            <a:pPr algn="just"/>
            <a:endParaRPr lang="en-GB" sz="1200" dirty="0">
              <a:latin typeface="+mn-lt"/>
            </a:endParaRPr>
          </a:p>
          <a:p>
            <a:pPr algn="just"/>
            <a:endParaRPr lang="en-GB" sz="1200" dirty="0">
              <a:latin typeface="+mn-lt"/>
            </a:endParaRPr>
          </a:p>
          <a:p>
            <a:pPr algn="just"/>
            <a:r>
              <a:rPr lang="en-GB" sz="1600" dirty="0">
                <a:latin typeface="+mn-lt"/>
              </a:rPr>
              <a:t>Work was mainly focussed on WBS preparation.</a:t>
            </a:r>
          </a:p>
        </p:txBody>
      </p:sp>
      <p:sp>
        <p:nvSpPr>
          <p:cNvPr id="7" name="Espace réservé de la date 5">
            <a:extLst>
              <a:ext uri="{FF2B5EF4-FFF2-40B4-BE49-F238E27FC236}">
                <a16:creationId xmlns:a16="http://schemas.microsoft.com/office/drawing/2014/main" id="{8800BE7A-BE4C-754C-A1D9-E78737BC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05/03/2021</a:t>
            </a:r>
          </a:p>
        </p:txBody>
      </p:sp>
      <p:sp>
        <p:nvSpPr>
          <p:cNvPr id="10" name="Espace réservé du pied de page 6">
            <a:extLst>
              <a:ext uri="{FF2B5EF4-FFF2-40B4-BE49-F238E27FC236}">
                <a16:creationId xmlns:a16="http://schemas.microsoft.com/office/drawing/2014/main" id="{CB7B567A-C2C6-9849-BA0A-58649567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5" y="5714820"/>
            <a:ext cx="5221291" cy="322263"/>
          </a:xfrm>
        </p:spPr>
        <p:txBody>
          <a:bodyPr/>
          <a:lstStyle/>
          <a:p>
            <a:r>
              <a:rPr lang="fr-FR" dirty="0"/>
              <a:t>PERLE Meeting</a:t>
            </a:r>
          </a:p>
        </p:txBody>
      </p:sp>
    </p:spTree>
    <p:extLst>
      <p:ext uri="{BB962C8B-B14F-4D97-AF65-F5344CB8AC3E}">
        <p14:creationId xmlns:p14="http://schemas.microsoft.com/office/powerpoint/2010/main" val="137765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6120679" cy="4320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Report on Management Board meetings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9BF3029-C209-4B4A-918D-F71A64AB9D74}"/>
              </a:ext>
            </a:extLst>
          </p:cNvPr>
          <p:cNvSpPr txBox="1"/>
          <p:nvPr/>
        </p:nvSpPr>
        <p:spPr>
          <a:xfrm>
            <a:off x="6754539" y="4379312"/>
            <a:ext cx="35393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+mn-lt"/>
              </a:rPr>
              <a:t>T-COM magnets prototyping WBS part  will be settled up between IJCLab, BINP and CERN (Magnetic design, mechanical design…)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B4D7C42-3716-6942-9230-0FBFF6190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68" y="1033019"/>
            <a:ext cx="6013379" cy="27888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962E3A-F13E-7D42-8859-C817A365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5" y="3865531"/>
            <a:ext cx="5904656" cy="17916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BE06E74-6DCE-2041-A84D-6F17E1775A55}"/>
              </a:ext>
            </a:extLst>
          </p:cNvPr>
          <p:cNvSpPr txBox="1"/>
          <p:nvPr/>
        </p:nvSpPr>
        <p:spPr>
          <a:xfrm>
            <a:off x="2002011" y="6534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Lattice Design Optimisation</a:t>
            </a:r>
            <a:endParaRPr lang="fr-FR" b="1" dirty="0">
              <a:latin typeface="+mn-lt"/>
            </a:endParaRPr>
          </a:p>
        </p:txBody>
      </p:sp>
      <p:sp>
        <p:nvSpPr>
          <p:cNvPr id="13" name="Espace réservé de la date 5">
            <a:extLst>
              <a:ext uri="{FF2B5EF4-FFF2-40B4-BE49-F238E27FC236}">
                <a16:creationId xmlns:a16="http://schemas.microsoft.com/office/drawing/2014/main" id="{B570D299-4187-6D47-937E-CA6DEC77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05/03/2021</a:t>
            </a:r>
          </a:p>
        </p:txBody>
      </p:sp>
      <p:sp>
        <p:nvSpPr>
          <p:cNvPr id="14" name="Espace réservé du pied de page 6">
            <a:extLst>
              <a:ext uri="{FF2B5EF4-FFF2-40B4-BE49-F238E27FC236}">
                <a16:creationId xmlns:a16="http://schemas.microsoft.com/office/drawing/2014/main" id="{1D2C1089-0805-F248-B0B9-3CB7391D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5" y="5714820"/>
            <a:ext cx="5221291" cy="322263"/>
          </a:xfrm>
        </p:spPr>
        <p:txBody>
          <a:bodyPr/>
          <a:lstStyle/>
          <a:p>
            <a:r>
              <a:rPr lang="fr-FR" dirty="0"/>
              <a:t>PERLE Meeting</a:t>
            </a:r>
          </a:p>
        </p:txBody>
      </p:sp>
    </p:spTree>
    <p:extLst>
      <p:ext uri="{BB962C8B-B14F-4D97-AF65-F5344CB8AC3E}">
        <p14:creationId xmlns:p14="http://schemas.microsoft.com/office/powerpoint/2010/main" val="376096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6120679" cy="4320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Report on Management Board meetings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17F61C0-554A-494C-9BDD-CCFBDE0D6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58" y="1301552"/>
            <a:ext cx="6309029" cy="424486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ECB6EAE-E40A-1947-B081-E8C2FA3E6C52}"/>
              </a:ext>
            </a:extLst>
          </p:cNvPr>
          <p:cNvSpPr txBox="1"/>
          <p:nvPr/>
        </p:nvSpPr>
        <p:spPr>
          <a:xfrm>
            <a:off x="2146027" y="86950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Arial" charset="0"/>
              </a:rPr>
              <a:t>PERLE SRF System Development </a:t>
            </a:r>
            <a:endParaRPr lang="fr-FR" b="1" dirty="0">
              <a:latin typeface="+mn-lt"/>
            </a:endParaRPr>
          </a:p>
        </p:txBody>
      </p:sp>
      <p:sp>
        <p:nvSpPr>
          <p:cNvPr id="10" name="Espace réservé de la date 5">
            <a:extLst>
              <a:ext uri="{FF2B5EF4-FFF2-40B4-BE49-F238E27FC236}">
                <a16:creationId xmlns:a16="http://schemas.microsoft.com/office/drawing/2014/main" id="{46992458-91F0-9A41-BFB9-E62E6FEF3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05/03/2021</a:t>
            </a:r>
          </a:p>
        </p:txBody>
      </p:sp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7309D1AC-B8C7-F149-915C-C30A504A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5" y="5714820"/>
            <a:ext cx="5221291" cy="322263"/>
          </a:xfrm>
        </p:spPr>
        <p:txBody>
          <a:bodyPr/>
          <a:lstStyle/>
          <a:p>
            <a:r>
              <a:rPr lang="fr-FR" dirty="0"/>
              <a:t>PERLE Meeting</a:t>
            </a:r>
          </a:p>
        </p:txBody>
      </p:sp>
    </p:spTree>
    <p:extLst>
      <p:ext uri="{BB962C8B-B14F-4D97-AF65-F5344CB8AC3E}">
        <p14:creationId xmlns:p14="http://schemas.microsoft.com/office/powerpoint/2010/main" val="219955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6120679" cy="4320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Report on Management Board meetings</a:t>
            </a:r>
            <a:endParaRPr lang="fr-FR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ECB6EAE-E40A-1947-B081-E8C2FA3E6C52}"/>
              </a:ext>
            </a:extLst>
          </p:cNvPr>
          <p:cNvSpPr txBox="1"/>
          <p:nvPr/>
        </p:nvSpPr>
        <p:spPr>
          <a:xfrm>
            <a:off x="2146027" y="869504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 Injection Line</a:t>
            </a:r>
            <a:endParaRPr lang="fr-FR" sz="1800" b="1" dirty="0">
              <a:latin typeface="+mn-l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F0492C7-9BDA-3C40-B626-8FB293BC3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27" y="1277549"/>
            <a:ext cx="7344816" cy="4080454"/>
          </a:xfrm>
          <a:prstGeom prst="rect">
            <a:avLst/>
          </a:prstGeom>
        </p:spPr>
      </p:pic>
      <p:sp>
        <p:nvSpPr>
          <p:cNvPr id="12" name="Espace réservé de la date 5">
            <a:extLst>
              <a:ext uri="{FF2B5EF4-FFF2-40B4-BE49-F238E27FC236}">
                <a16:creationId xmlns:a16="http://schemas.microsoft.com/office/drawing/2014/main" id="{E2984C4E-8411-CC41-B16B-1E0A9D78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05/03/2021</a:t>
            </a:r>
          </a:p>
        </p:txBody>
      </p:sp>
      <p:sp>
        <p:nvSpPr>
          <p:cNvPr id="13" name="Espace réservé du pied de page 6">
            <a:extLst>
              <a:ext uri="{FF2B5EF4-FFF2-40B4-BE49-F238E27FC236}">
                <a16:creationId xmlns:a16="http://schemas.microsoft.com/office/drawing/2014/main" id="{D29EE16C-CFF9-924E-B504-CD1BBC7E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5" y="5714820"/>
            <a:ext cx="5221291" cy="322263"/>
          </a:xfrm>
        </p:spPr>
        <p:txBody>
          <a:bodyPr/>
          <a:lstStyle/>
          <a:p>
            <a:r>
              <a:rPr lang="fr-FR" dirty="0"/>
              <a:t>PERLE Meeting</a:t>
            </a:r>
          </a:p>
        </p:txBody>
      </p:sp>
    </p:spTree>
    <p:extLst>
      <p:ext uri="{BB962C8B-B14F-4D97-AF65-F5344CB8AC3E}">
        <p14:creationId xmlns:p14="http://schemas.microsoft.com/office/powerpoint/2010/main" val="3222122767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20389</TotalTime>
  <Words>554</Words>
  <Application>Microsoft Macintosh PowerPoint</Application>
  <PresentationFormat>Personnalisé</PresentationFormat>
  <Paragraphs>96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1_modele-IJCLAb-powerpoint</vt:lpstr>
      <vt:lpstr>Présentation PowerPoint</vt:lpstr>
      <vt:lpstr>PERLE News </vt:lpstr>
      <vt:lpstr>PERLE News </vt:lpstr>
      <vt:lpstr>PERLE News </vt:lpstr>
      <vt:lpstr>PERLE News </vt:lpstr>
      <vt:lpstr>Report on Management Board meetings</vt:lpstr>
      <vt:lpstr>Report on Management Board meetings</vt:lpstr>
      <vt:lpstr>Report on Management Board meetings</vt:lpstr>
      <vt:lpstr>Report on Management Board meetings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Walid Kaabi</cp:lastModifiedBy>
  <cp:revision>1631</cp:revision>
  <dcterms:created xsi:type="dcterms:W3CDTF">2011-03-09T16:37:49Z</dcterms:created>
  <dcterms:modified xsi:type="dcterms:W3CDTF">2021-03-05T13:52:24Z</dcterms:modified>
</cp:coreProperties>
</file>