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2" r:id="rId2"/>
    <p:sldId id="449" r:id="rId3"/>
    <p:sldId id="451" r:id="rId4"/>
    <p:sldId id="453" r:id="rId5"/>
    <p:sldId id="461" r:id="rId6"/>
    <p:sldId id="468" r:id="rId7"/>
    <p:sldId id="467" r:id="rId8"/>
    <p:sldId id="457" r:id="rId9"/>
    <p:sldId id="465" r:id="rId10"/>
    <p:sldId id="458" r:id="rId11"/>
    <p:sldId id="459" r:id="rId12"/>
    <p:sldId id="463" r:id="rId13"/>
    <p:sldId id="466" r:id="rId14"/>
    <p:sldId id="418" r:id="rId15"/>
    <p:sldId id="306" r:id="rId16"/>
    <p:sldId id="307" r:id="rId17"/>
  </p:sldIdLst>
  <p:sldSz cx="12192000" cy="6858000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ugamont Emmanuelle" initials="B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8EC"/>
    <a:srgbClr val="DC0528"/>
    <a:srgbClr val="9393FF"/>
    <a:srgbClr val="002060"/>
    <a:srgbClr val="808080"/>
    <a:srgbClr val="5F0050"/>
    <a:srgbClr val="666666"/>
    <a:srgbClr val="FFFF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69" autoAdjust="0"/>
    <p:restoredTop sz="96163" autoAdjust="0"/>
  </p:normalViewPr>
  <p:slideViewPr>
    <p:cSldViewPr snapToGrid="0">
      <p:cViewPr varScale="1">
        <p:scale>
          <a:sx n="82" d="100"/>
          <a:sy n="82" d="100"/>
        </p:scale>
        <p:origin x="114" y="648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952" y="102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C3DA1-9BFE-4D5D-B25D-7CC592D9C3C5}" type="datetimeFigureOut">
              <a:rPr lang="fr-FR" smtClean="0"/>
              <a:t>06/06/2021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1956D-7473-4ACD-A8EB-84381C2C4B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7152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06/06/2021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897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Saisir</a:t>
            </a:r>
            <a:r>
              <a:rPr lang="fr-FR" baseline="0" dirty="0" smtClean="0"/>
              <a:t> les champs « Titre », « P. Nom » et « Date.</a:t>
            </a:r>
          </a:p>
          <a:p>
            <a:r>
              <a:rPr lang="fr-FR" baseline="0" dirty="0" smtClean="0"/>
              <a:t>Laisser ou retirer le bandeau.</a:t>
            </a:r>
            <a:br>
              <a:rPr lang="fr-FR" baseline="0" dirty="0" smtClean="0"/>
            </a:b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047848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9912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6999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90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9353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9811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Saisir</a:t>
            </a:r>
            <a:r>
              <a:rPr lang="fr-FR" baseline="0" dirty="0" smtClean="0"/>
              <a:t> le champ « Service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117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133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0189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5605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6629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0673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0479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8576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008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0350" cy="68580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4353" y="5504599"/>
            <a:ext cx="6384619" cy="3499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itchFamily="34" charset="0"/>
              <a:buNone/>
              <a:defRPr sz="1400" b="0"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>
          <a:xfrm>
            <a:off x="10700406" y="6465733"/>
            <a:ext cx="974009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b="1" smtClean="0"/>
              <a:t>|</a:t>
            </a:r>
            <a:r>
              <a:rPr lang="fr-FR" smtClean="0"/>
              <a:t>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50" y="5482807"/>
            <a:ext cx="964249" cy="982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1256885"/>
            <a:ext cx="10896619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5"/>
            <a:r>
              <a:rPr lang="fr-FR" dirty="0" smtClean="0"/>
              <a:t>Sixième niveau</a:t>
            </a:r>
            <a:endParaRPr lang="fr-FR" dirty="0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842805" y="52752"/>
            <a:ext cx="905372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2534356" y="6454466"/>
            <a:ext cx="7123288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Pierre Manil – CEA Paris-Saclay – </a:t>
            </a:r>
            <a:r>
              <a:rPr lang="fr-FR" dirty="0" smtClean="0"/>
              <a:t>7 juin 2021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3506" y="5805576"/>
            <a:ext cx="7778495" cy="1052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9169131" y="6202395"/>
            <a:ext cx="2710612" cy="378648"/>
          </a:xfrm>
          <a:prstGeom prst="rect">
            <a:avLst/>
          </a:prstGeom>
        </p:spPr>
        <p:txBody>
          <a:bodyPr tIns="36000" bIns="36000" anchor="t" anchorCtr="0"/>
          <a:lstStyle>
            <a:lvl1pPr algn="l">
              <a:lnSpc>
                <a:spcPts val="1200"/>
              </a:lnSpc>
              <a:defRPr sz="80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Service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13" name="Image 12" descr="bandeau_dernièr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3505" y="-1"/>
            <a:ext cx="7778495" cy="5805577"/>
          </a:xfrm>
          <a:prstGeom prst="rect">
            <a:avLst/>
          </a:prstGeom>
        </p:spPr>
      </p:pic>
      <p:sp>
        <p:nvSpPr>
          <p:cNvPr id="17" name="Espace réservé du numéro de diapositive 16"/>
          <p:cNvSpPr>
            <a:spLocks noGrp="1"/>
          </p:cNvSpPr>
          <p:nvPr>
            <p:ph type="sldNum" sz="quarter" idx="13"/>
          </p:nvPr>
        </p:nvSpPr>
        <p:spPr>
          <a:xfrm>
            <a:off x="4691724" y="6305910"/>
            <a:ext cx="3953865" cy="324000"/>
          </a:xfrm>
          <a:prstGeom prst="rect">
            <a:avLst/>
          </a:prstGeom>
        </p:spPr>
        <p:txBody>
          <a:bodyPr/>
          <a:lstStyle>
            <a:lvl1pPr algn="l">
              <a:defRPr sz="800"/>
            </a:lvl1pPr>
          </a:lstStyle>
          <a:p>
            <a:r>
              <a:rPr lang="fr-FR" smtClean="0">
                <a:solidFill>
                  <a:schemeClr val="bg1"/>
                </a:solidFill>
              </a:rPr>
              <a:t>Tel : +33 1 69 08 xx xx – Fax : +33 1 69 08 xx xx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13504" y="0"/>
            <a:ext cx="7778496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4896000" y="1949599"/>
            <a:ext cx="7152661" cy="471976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896000" y="260649"/>
            <a:ext cx="7056651" cy="1584176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>
          <a:xfrm>
            <a:off x="768000" y="5877273"/>
            <a:ext cx="359980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 bwMode="gray">
          <a:xfrm>
            <a:off x="768000" y="5445225"/>
            <a:ext cx="359980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mtClean="0"/>
              <a:t>DRF/IRFU/DIS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8314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3899" cy="955548"/>
          </a:xfrm>
          <a:prstGeom prst="rect">
            <a:avLst/>
          </a:prstGeom>
        </p:spPr>
      </p:pic>
      <p:sp>
        <p:nvSpPr>
          <p:cNvPr id="17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2534356" y="6454466"/>
            <a:ext cx="7123288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Pierre Manil – CEA Paris-Saclay – </a:t>
            </a:r>
            <a:r>
              <a:rPr lang="fr-FR" dirty="0" smtClean="0"/>
              <a:t>7 juin 2021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138330"/>
            <a:ext cx="912293" cy="682770"/>
          </a:xfrm>
          <a:prstGeom prst="rect">
            <a:avLst/>
          </a:prstGeom>
        </p:spPr>
      </p:pic>
      <p:pic>
        <p:nvPicPr>
          <p:cNvPr id="7" name="Image 6" descr="bandeau_texte.pn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23896" y="0"/>
            <a:ext cx="2968104" cy="9555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8" r:id="rId3"/>
    <p:sldLayoutId id="2147483674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 cap="small" baseline="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9"/>
        </a:buBlip>
        <a:defRPr sz="2000" kern="1200" cap="small" baseline="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3492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077913" indent="-306388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0"/>
        </a:buBlip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073150" indent="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None/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436688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i="1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095" y="4197193"/>
            <a:ext cx="3355705" cy="26608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52899" y="329181"/>
            <a:ext cx="691727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49263"/>
            <a:r>
              <a:rPr lang="fr-FR" sz="40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Optimisation structurelle,</a:t>
            </a:r>
          </a:p>
          <a:p>
            <a:pPr indent="449263"/>
            <a:r>
              <a:rPr lang="fr-FR" sz="40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fabrication additive</a:t>
            </a:r>
          </a:p>
          <a:p>
            <a:pPr indent="449263"/>
            <a:r>
              <a:rPr lang="fr-FR" sz="40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et qualification </a:t>
            </a:r>
            <a:r>
              <a:rPr lang="fr-FR" sz="40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vibratoire d’un</a:t>
            </a:r>
            <a:endParaRPr lang="en-US" sz="400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indent="449263"/>
            <a:r>
              <a:rPr lang="fr-FR" sz="4000" dirty="0" smtClean="0">
                <a:latin typeface="Calibri" panose="020F0502020204030204" pitchFamily="34" charset="0"/>
              </a:rPr>
              <a:t>Support de détecteur spatial</a:t>
            </a:r>
            <a:endParaRPr lang="fr-FR" sz="32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40540" y="3270133"/>
            <a:ext cx="819866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>
                <a:solidFill>
                  <a:srgbClr val="808080"/>
                </a:solidFill>
                <a:latin typeface="Calibri" panose="020F0502020204030204" pitchFamily="34" charset="0"/>
              </a:rPr>
              <a:t>Pierre </a:t>
            </a:r>
            <a:r>
              <a:rPr lang="fr-FR" sz="1600" u="sng" dirty="0" smtClean="0">
                <a:solidFill>
                  <a:srgbClr val="808080"/>
                </a:solidFill>
                <a:latin typeface="Calibri" panose="020F0502020204030204" pitchFamily="34" charset="0"/>
              </a:rPr>
              <a:t>Manil,</a:t>
            </a:r>
            <a:r>
              <a:rPr lang="fr-FR" sz="1600" dirty="0" smtClean="0">
                <a:solidFill>
                  <a:srgbClr val="808080"/>
                </a:solidFill>
                <a:latin typeface="Calibri" panose="020F0502020204030204" pitchFamily="34" charset="0"/>
              </a:rPr>
              <a:t> Yannick </a:t>
            </a:r>
            <a:r>
              <a:rPr lang="fr-FR" sz="1600" dirty="0">
                <a:solidFill>
                  <a:srgbClr val="808080"/>
                </a:solidFill>
                <a:latin typeface="Calibri" panose="020F0502020204030204" pitchFamily="34" charset="0"/>
              </a:rPr>
              <a:t>Jan, </a:t>
            </a:r>
            <a:r>
              <a:rPr lang="fr-FR" sz="1600" dirty="0" smtClean="0">
                <a:solidFill>
                  <a:srgbClr val="808080"/>
                </a:solidFill>
                <a:latin typeface="Calibri" panose="020F0502020204030204" pitchFamily="34" charset="0"/>
              </a:rPr>
              <a:t>François </a:t>
            </a:r>
            <a:r>
              <a:rPr lang="fr-FR" sz="1600" dirty="0" err="1">
                <a:solidFill>
                  <a:srgbClr val="808080"/>
                </a:solidFill>
                <a:latin typeface="Calibri" panose="020F0502020204030204" pitchFamily="34" charset="0"/>
              </a:rPr>
              <a:t>Nunio</a:t>
            </a:r>
            <a:r>
              <a:rPr lang="fr-FR" sz="1600" dirty="0" smtClean="0">
                <a:solidFill>
                  <a:srgbClr val="808080"/>
                </a:solidFill>
                <a:latin typeface="Calibri" panose="020F0502020204030204" pitchFamily="34" charset="0"/>
              </a:rPr>
              <a:t>, Fernando </a:t>
            </a:r>
            <a:r>
              <a:rPr lang="fr-FR" sz="1600" dirty="0" err="1" smtClean="0">
                <a:solidFill>
                  <a:srgbClr val="808080"/>
                </a:solidFill>
                <a:latin typeface="Calibri" panose="020F0502020204030204" pitchFamily="34" charset="0"/>
              </a:rPr>
              <a:t>Lomello</a:t>
            </a:r>
            <a:r>
              <a:rPr lang="fr-FR" sz="1600" dirty="0" smtClean="0">
                <a:solidFill>
                  <a:srgbClr val="808080"/>
                </a:solidFill>
                <a:latin typeface="Calibri" panose="020F0502020204030204" pitchFamily="34" charset="0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fr-FR" sz="1600" dirty="0" smtClean="0">
                <a:solidFill>
                  <a:srgbClr val="808080"/>
                </a:solidFill>
                <a:latin typeface="Calibri" panose="020F0502020204030204" pitchFamily="34" charset="0"/>
              </a:rPr>
              <a:t>Axel </a:t>
            </a:r>
            <a:r>
              <a:rPr lang="fr-FR" sz="1600" dirty="0" err="1" smtClean="0">
                <a:solidFill>
                  <a:srgbClr val="808080"/>
                </a:solidFill>
                <a:latin typeface="Calibri" panose="020F0502020204030204" pitchFamily="34" charset="0"/>
              </a:rPr>
              <a:t>Arhancet</a:t>
            </a:r>
            <a:r>
              <a:rPr lang="fr-FR" sz="1600" dirty="0" smtClean="0">
                <a:solidFill>
                  <a:srgbClr val="808080"/>
                </a:solidFill>
                <a:latin typeface="Calibri" panose="020F0502020204030204" pitchFamily="34" charset="0"/>
              </a:rPr>
              <a:t>, Mickaël Lacroix, Damien </a:t>
            </a:r>
            <a:r>
              <a:rPr lang="fr-FR" sz="1600" dirty="0" err="1" smtClean="0">
                <a:solidFill>
                  <a:srgbClr val="808080"/>
                </a:solidFill>
                <a:latin typeface="Calibri" panose="020F0502020204030204" pitchFamily="34" charset="0"/>
              </a:rPr>
              <a:t>Bachet</a:t>
            </a:r>
            <a:endParaRPr lang="fr-FR" sz="1600" dirty="0">
              <a:solidFill>
                <a:srgbClr val="808080"/>
              </a:solidFill>
              <a:latin typeface="Calibri" panose="020F0502020204030204" pitchFamily="34" charset="0"/>
            </a:endParaRPr>
          </a:p>
          <a:p>
            <a:r>
              <a:rPr lang="fr-FR" sz="1600" b="1" dirty="0" smtClean="0">
                <a:solidFill>
                  <a:srgbClr val="808080"/>
                </a:solidFill>
                <a:latin typeface="Calibri" panose="020F0502020204030204" pitchFamily="34" charset="0"/>
              </a:rPr>
              <a:t>CEA Paris-Saclay</a:t>
            </a:r>
            <a:r>
              <a:rPr lang="fr-FR" sz="1600" dirty="0" smtClean="0">
                <a:solidFill>
                  <a:srgbClr val="808080"/>
                </a:solidFill>
                <a:latin typeface="Calibri" panose="020F0502020204030204" pitchFamily="34" charset="0"/>
              </a:rPr>
              <a:t>, Irfu, </a:t>
            </a:r>
            <a:r>
              <a:rPr lang="fr-FR" sz="1600" dirty="0" smtClean="0">
                <a:solidFill>
                  <a:srgbClr val="808080"/>
                </a:solidFill>
                <a:latin typeface="Calibri" panose="020F0502020204030204" pitchFamily="34" charset="0"/>
              </a:rPr>
              <a:t>France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409814" y="6380364"/>
            <a:ext cx="278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666666"/>
                </a:solidFill>
              </a:rPr>
              <a:t>Paris-Saclay | 7 juin 2021</a:t>
            </a:r>
            <a:endParaRPr lang="fr-FR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0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De l’optimisation au design détaillé</a:t>
            </a:r>
            <a:endParaRPr lang="fr-FR" dirty="0"/>
          </a:p>
        </p:txBody>
      </p:sp>
      <p:sp>
        <p:nvSpPr>
          <p:cNvPr id="7" name="Espace réservé du contenu 10"/>
          <p:cNvSpPr>
            <a:spLocks noGrp="1"/>
          </p:cNvSpPr>
          <p:nvPr>
            <p:ph idx="1"/>
          </p:nvPr>
        </p:nvSpPr>
        <p:spPr>
          <a:xfrm>
            <a:off x="393700" y="1244600"/>
            <a:ext cx="11798299" cy="561340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fr-FR" sz="2400" cap="none" dirty="0">
                <a:solidFill>
                  <a:srgbClr val="002060"/>
                </a:solidFill>
                <a:latin typeface="Calibri" panose="020F0502020204030204" pitchFamily="34" charset="0"/>
              </a:rPr>
              <a:t>Fabrication </a:t>
            </a:r>
            <a:r>
              <a:rPr lang="fr-FR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externalisée </a:t>
            </a:r>
            <a:r>
              <a:rPr lang="fr-FR" sz="2400" cap="none" dirty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fr-FR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Protolabs</a:t>
            </a:r>
            <a:r>
              <a:rPr lang="fr-FR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: </a:t>
            </a:r>
            <a:r>
              <a:rPr lang="fr-FR" sz="2400" b="1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FA </a:t>
            </a:r>
            <a:r>
              <a:rPr lang="fr-FR" sz="2400" b="1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+ </a:t>
            </a:r>
            <a:r>
              <a:rPr lang="fr-FR" sz="2400" b="1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réusinage</a:t>
            </a: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lvl="1" indent="0">
              <a:buNone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44" y="2086733"/>
            <a:ext cx="942953" cy="133562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24" y="2226705"/>
            <a:ext cx="1423220" cy="122926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24" y="2114633"/>
            <a:ext cx="1059059" cy="138792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77" y="2202962"/>
            <a:ext cx="1512081" cy="13120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088349" y="3482312"/>
            <a:ext cx="233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Calibri" panose="020F0502020204030204" pitchFamily="34" charset="0"/>
                <a:ea typeface="Verdana" panose="020B0604030504040204" pitchFamily="34" charset="0"/>
              </a:rPr>
              <a:t>« </a:t>
            </a:r>
            <a:r>
              <a:rPr lang="fr-FR" i="1" dirty="0" err="1" smtClean="0">
                <a:latin typeface="Calibri" panose="020F0502020204030204" pitchFamily="34" charset="0"/>
                <a:ea typeface="Verdana" panose="020B0604030504040204" pitchFamily="34" charset="0"/>
              </a:rPr>
              <a:t>baseline</a:t>
            </a:r>
            <a:r>
              <a:rPr lang="fr-FR" i="1" dirty="0" smtClean="0">
                <a:latin typeface="Calibri" panose="020F0502020204030204" pitchFamily="34" charset="0"/>
                <a:ea typeface="Verdana" panose="020B0604030504040204" pitchFamily="34" charset="0"/>
              </a:rPr>
              <a:t> »</a:t>
            </a:r>
            <a:endParaRPr lang="fr-FR" i="1" dirty="0"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634022" y="3482310"/>
            <a:ext cx="167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Calibri" panose="020F0502020204030204" pitchFamily="34" charset="0"/>
                <a:ea typeface="Verdana" panose="020B0604030504040204" pitchFamily="34" charset="0"/>
              </a:rPr>
              <a:t>Treillis</a:t>
            </a:r>
            <a:endParaRPr lang="fr-FR" i="1" dirty="0"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292237" y="3482310"/>
            <a:ext cx="348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Calibri" panose="020F0502020204030204" pitchFamily="34" charset="0"/>
                <a:ea typeface="Verdana" panose="020B0604030504040204" pitchFamily="34" charset="0"/>
              </a:rPr>
              <a:t>Optimisation topologique</a:t>
            </a:r>
            <a:endParaRPr lang="fr-FR" i="1" dirty="0"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Image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09" y="2164862"/>
            <a:ext cx="1336924" cy="136862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07" y="2117237"/>
            <a:ext cx="1351819" cy="1338732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804" y="3864868"/>
            <a:ext cx="2722973" cy="2468307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64" y="3858086"/>
            <a:ext cx="2945761" cy="246197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853" y="3851749"/>
            <a:ext cx="2957364" cy="246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Qualification vibratoire</a:t>
            </a:r>
            <a:endParaRPr lang="fr-FR" dirty="0"/>
          </a:p>
        </p:txBody>
      </p:sp>
      <p:sp>
        <p:nvSpPr>
          <p:cNvPr id="7" name="Espace réservé du contenu 10"/>
          <p:cNvSpPr>
            <a:spLocks noGrp="1"/>
          </p:cNvSpPr>
          <p:nvPr>
            <p:ph idx="1"/>
          </p:nvPr>
        </p:nvSpPr>
        <p:spPr>
          <a:xfrm>
            <a:off x="393700" y="1244600"/>
            <a:ext cx="11798299" cy="561340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fr-FR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Les différents supports sont assemblés sur blindage réel (QM)</a:t>
            </a: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lvl="1" indent="0">
              <a:buNone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2197" y="1913741"/>
            <a:ext cx="3308831" cy="2880000"/>
          </a:xfrm>
          <a:prstGeom prst="rect">
            <a:avLst/>
          </a:prstGeom>
        </p:spPr>
      </p:pic>
      <p:grpSp>
        <p:nvGrpSpPr>
          <p:cNvPr id="32" name="Groupe 31"/>
          <p:cNvGrpSpPr/>
          <p:nvPr/>
        </p:nvGrpSpPr>
        <p:grpSpPr>
          <a:xfrm>
            <a:off x="4764847" y="3514734"/>
            <a:ext cx="1198374" cy="1921375"/>
            <a:chOff x="3629242" y="2369679"/>
            <a:chExt cx="953149" cy="2097909"/>
          </a:xfrm>
        </p:grpSpPr>
        <p:sp>
          <p:nvSpPr>
            <p:cNvPr id="33" name="Rectangle 32"/>
            <p:cNvSpPr/>
            <p:nvPr/>
          </p:nvSpPr>
          <p:spPr>
            <a:xfrm>
              <a:off x="3719944" y="2369679"/>
              <a:ext cx="862447" cy="1508075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 flipH="1">
              <a:off x="3629242" y="3861923"/>
              <a:ext cx="521926" cy="605665"/>
            </a:xfrm>
            <a:prstGeom prst="straightConnector1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6337044" y="2728916"/>
            <a:ext cx="1154931" cy="1897718"/>
            <a:chOff x="3698551" y="2419438"/>
            <a:chExt cx="684116" cy="1821005"/>
          </a:xfrm>
        </p:grpSpPr>
        <p:sp>
          <p:nvSpPr>
            <p:cNvPr id="36" name="Rectangle 35"/>
            <p:cNvSpPr/>
            <p:nvPr/>
          </p:nvSpPr>
          <p:spPr>
            <a:xfrm>
              <a:off x="3698551" y="2419438"/>
              <a:ext cx="539141" cy="1281016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>
              <a:off x="3968122" y="3712369"/>
              <a:ext cx="414545" cy="52807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6065" y="5016095"/>
            <a:ext cx="1888782" cy="1841905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976" y="4626634"/>
            <a:ext cx="1737360" cy="184190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4" name="Bulle ronde 13"/>
          <p:cNvSpPr/>
          <p:nvPr/>
        </p:nvSpPr>
        <p:spPr>
          <a:xfrm>
            <a:off x="393700" y="2540000"/>
            <a:ext cx="3092015" cy="794394"/>
          </a:xfrm>
          <a:prstGeom prst="wedgeEllipseCallout">
            <a:avLst>
              <a:gd name="adj1" fmla="val 63292"/>
              <a:gd name="adj2" fmla="val 56693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 Condensed Extra Bold" panose="020B0803020202020204" pitchFamily="34" charset="0"/>
              </a:rPr>
              <a:t>2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accéléromètres</a:t>
            </a:r>
            <a:endParaRPr lang="en-US" sz="2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2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Qualification vibratoire du procédé de FA</a:t>
            </a:r>
            <a:endParaRPr lang="fr-FR" dirty="0"/>
          </a:p>
        </p:txBody>
      </p:sp>
      <p:sp>
        <p:nvSpPr>
          <p:cNvPr id="7" name="Espace réservé du contenu 10"/>
          <p:cNvSpPr>
            <a:spLocks noGrp="1"/>
          </p:cNvSpPr>
          <p:nvPr>
            <p:ph idx="1"/>
          </p:nvPr>
        </p:nvSpPr>
        <p:spPr>
          <a:xfrm>
            <a:off x="393700" y="1147400"/>
            <a:ext cx="11798299" cy="571060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fr-FR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Test en vibration du Support « </a:t>
            </a:r>
            <a:r>
              <a:rPr lang="fr-FR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baseline</a:t>
            </a:r>
            <a:r>
              <a:rPr lang="fr-FR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 » : </a:t>
            </a:r>
            <a:r>
              <a:rPr lang="fr-FR" sz="2400" cap="none" dirty="0" smtClean="0">
                <a:solidFill>
                  <a:srgbClr val="8C18EC"/>
                </a:solidFill>
                <a:latin typeface="Calibri" panose="020F0502020204030204" pitchFamily="34" charset="0"/>
              </a:rPr>
              <a:t>FA</a:t>
            </a:r>
            <a:r>
              <a:rPr lang="fr-FR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vs </a:t>
            </a:r>
            <a:r>
              <a:rPr lang="fr-FR" sz="2400" cap="none" dirty="0" smtClean="0">
                <a:solidFill>
                  <a:srgbClr val="92D050"/>
                </a:solidFill>
                <a:latin typeface="Calibri" panose="020F0502020204030204" pitchFamily="34" charset="0"/>
              </a:rPr>
              <a:t>conventionnel</a:t>
            </a:r>
            <a:endParaRPr lang="fr-FR" sz="2400" cap="none" dirty="0" smtClean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Premiers mode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similaires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: </a:t>
            </a:r>
            <a:r>
              <a:rPr lang="en-US" sz="2000" cap="none" dirty="0" err="1">
                <a:solidFill>
                  <a:srgbClr val="002060"/>
                </a:solidFill>
                <a:latin typeface="Calibri" panose="020F0502020204030204" pitchFamily="34" charset="0"/>
              </a:rPr>
              <a:t>Δf</a:t>
            </a:r>
            <a:r>
              <a:rPr lang="en-US" sz="2000" cap="none" dirty="0">
                <a:solidFill>
                  <a:srgbClr val="002060"/>
                </a:solidFill>
                <a:latin typeface="Calibri" panose="020F0502020204030204" pitchFamily="34" charset="0"/>
              </a:rPr>
              <a:t> &lt; 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4%,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Δg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cap="none" dirty="0">
                <a:solidFill>
                  <a:srgbClr val="002060"/>
                </a:solidFill>
                <a:latin typeface="Calibri" panose="020F0502020204030204" pitchFamily="34" charset="0"/>
              </a:rPr>
              <a:t>&lt; 8%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Raideur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similaire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(150 </a:t>
            </a:r>
            <a:r>
              <a:rPr lang="en-US" sz="2000" cap="none" dirty="0" err="1">
                <a:solidFill>
                  <a:srgbClr val="002060"/>
                </a:solidFill>
                <a:latin typeface="Calibri" panose="020F0502020204030204" pitchFamily="34" charset="0"/>
              </a:rPr>
              <a:t>Grms</a:t>
            </a:r>
            <a:r>
              <a:rPr lang="en-US" sz="2000" cap="none" dirty="0">
                <a:solidFill>
                  <a:srgbClr val="002060"/>
                </a:solidFill>
                <a:latin typeface="Calibri" panose="020F0502020204030204" pitchFamily="34" charset="0"/>
              </a:rPr>
              <a:t> @3σ / ~650 MPa-</a:t>
            </a:r>
            <a:r>
              <a:rPr lang="en-US" sz="2000" cap="none" dirty="0" err="1">
                <a:solidFill>
                  <a:srgbClr val="002060"/>
                </a:solidFill>
                <a:latin typeface="Calibri" panose="020F0502020204030204" pitchFamily="34" charset="0"/>
              </a:rPr>
              <a:t>rms</a:t>
            </a:r>
            <a:r>
              <a:rPr lang="en-US" sz="2000" cap="none" dirty="0">
                <a:solidFill>
                  <a:srgbClr val="002060"/>
                </a:solidFill>
                <a:latin typeface="Calibri" panose="020F0502020204030204" pitchFamily="34" charset="0"/>
              </a:rPr>
              <a:t> @3σ)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~</a:t>
            </a:r>
            <a:r>
              <a:rPr lang="en-US" sz="2000" cap="none" dirty="0">
                <a:solidFill>
                  <a:srgbClr val="002060"/>
                </a:solidFill>
                <a:latin typeface="Calibri" panose="020F0502020204030204" pitchFamily="34" charset="0"/>
              </a:rPr>
              <a:t>20% difference 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sur les modes transverses (plus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rigide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0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en</a:t>
            </a:r>
            <a:r>
              <a:rPr lang="en-US" sz="20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FA)</a:t>
            </a:r>
            <a:endParaRPr lang="fr-FR" sz="20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144" y="1097679"/>
            <a:ext cx="688426" cy="624041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44"/>
          <a:stretch/>
        </p:blipFill>
        <p:spPr bwMode="auto">
          <a:xfrm>
            <a:off x="229290" y="1664522"/>
            <a:ext cx="5589671" cy="3979788"/>
          </a:xfrm>
          <a:prstGeom prst="rect">
            <a:avLst/>
          </a:prstGeom>
          <a:noFill/>
        </p:spPr>
      </p:pic>
      <p:pic>
        <p:nvPicPr>
          <p:cNvPr id="20" name="Image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53"/>
          <a:stretch/>
        </p:blipFill>
        <p:spPr bwMode="auto">
          <a:xfrm>
            <a:off x="5739944" y="1725923"/>
            <a:ext cx="6400826" cy="3965422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3144510" y="1807254"/>
            <a:ext cx="1900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spcAft>
                <a:spcPts val="400"/>
              </a:spcAft>
              <a:buSzPct val="60000"/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</a:rPr>
              <a:t>Sinus bas </a:t>
            </a:r>
            <a:r>
              <a:rPr lang="en-US" sz="2000" dirty="0" err="1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</a:rPr>
              <a:t>niveau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8961221" y="1907648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spcAft>
                <a:spcPts val="400"/>
              </a:spcAft>
              <a:buSzPct val="60000"/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</a:rPr>
              <a:t>Random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t="26006"/>
          <a:stretch/>
        </p:blipFill>
        <p:spPr>
          <a:xfrm>
            <a:off x="9094412" y="5741066"/>
            <a:ext cx="3097587" cy="10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797" r="16607" b="1977"/>
          <a:stretch/>
        </p:blipFill>
        <p:spPr bwMode="auto">
          <a:xfrm>
            <a:off x="5917966" y="1721719"/>
            <a:ext cx="6066823" cy="3841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37"/>
          <a:stretch/>
        </p:blipFill>
        <p:spPr bwMode="auto">
          <a:xfrm>
            <a:off x="744491" y="1616987"/>
            <a:ext cx="3927168" cy="4051082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>
                <a:solidFill>
                  <a:prstClr val="white"/>
                </a:solidFill>
                <a:latin typeface="Calibri" panose="020F0502020204030204" pitchFamily="34" charset="0"/>
              </a:rPr>
              <a:t>Qualification </a:t>
            </a:r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vibratoire du support en treillis</a:t>
            </a:r>
            <a:endParaRPr lang="fr-FR" dirty="0"/>
          </a:p>
        </p:txBody>
      </p:sp>
      <p:sp>
        <p:nvSpPr>
          <p:cNvPr id="7" name="Espace réservé du contenu 10"/>
          <p:cNvSpPr>
            <a:spLocks noGrp="1"/>
          </p:cNvSpPr>
          <p:nvPr>
            <p:ph idx="1"/>
          </p:nvPr>
        </p:nvSpPr>
        <p:spPr>
          <a:xfrm>
            <a:off x="393700" y="1147400"/>
            <a:ext cx="11798299" cy="571060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fr-FR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Test en vibration du Support « treillis » : </a:t>
            </a:r>
            <a:r>
              <a:rPr lang="fr-FR" sz="2400" cap="none" dirty="0" smtClean="0">
                <a:solidFill>
                  <a:srgbClr val="8C18EC"/>
                </a:solidFill>
                <a:latin typeface="Calibri" panose="020F0502020204030204" pitchFamily="34" charset="0"/>
              </a:rPr>
              <a:t>FA</a:t>
            </a:r>
            <a:r>
              <a:rPr lang="fr-FR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vs </a:t>
            </a:r>
            <a:r>
              <a:rPr lang="fr-FR" sz="2400" cap="none" dirty="0" smtClean="0">
                <a:solidFill>
                  <a:srgbClr val="FF0000"/>
                </a:solidFill>
                <a:latin typeface="Calibri" panose="020F0502020204030204" pitchFamily="34" charset="0"/>
              </a:rPr>
              <a:t>modèle</a:t>
            </a:r>
            <a:endParaRPr lang="fr-FR" sz="2400" cap="none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Bonne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prédictibilité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du le premier mode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Niveau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d’amplification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très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élevé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(Q~85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en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sinus)</a:t>
            </a:r>
            <a:endParaRPr lang="fr-F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418437" y="2063051"/>
            <a:ext cx="1900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spcAft>
                <a:spcPts val="400"/>
              </a:spcAft>
              <a:buSzPct val="60000"/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</a:rPr>
              <a:t>Sinus bas </a:t>
            </a:r>
            <a:r>
              <a:rPr lang="en-US" sz="2000" dirty="0" err="1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</a:rPr>
              <a:t>niveau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6713321" y="1991948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spcAft>
                <a:spcPts val="400"/>
              </a:spcAft>
              <a:buSzPct val="60000"/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</a:rPr>
              <a:t>Random</a:t>
            </a:r>
            <a:endParaRPr lang="fr-FR" dirty="0"/>
          </a:p>
        </p:txBody>
      </p:sp>
      <p:pic>
        <p:nvPicPr>
          <p:cNvPr id="14" name="Imag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2" t="43508" r="934" b="42557"/>
          <a:stretch/>
        </p:blipFill>
        <p:spPr bwMode="auto">
          <a:xfrm>
            <a:off x="9182101" y="5563338"/>
            <a:ext cx="2476648" cy="1192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43" y="1030407"/>
            <a:ext cx="827158" cy="6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758716" y="1229326"/>
            <a:ext cx="8649308" cy="4968552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La FA ouvre de très nombreuses perspectives pour nos instruments spatiaux</a:t>
            </a: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au-delà de la réduction de masse</a:t>
            </a:r>
            <a:endParaRPr lang="fr-FR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</a:rPr>
              <a:t>L’optimisation topologique est un outil très utile </a:t>
            </a:r>
            <a:r>
              <a:rPr lang="fr-FR" sz="2000" b="1" dirty="0" smtClean="0">
                <a:latin typeface="Calibri" panose="020F0502020204030204" pitchFamily="34" charset="0"/>
              </a:rPr>
              <a:t>quand l’intuition ne suffit pas</a:t>
            </a:r>
          </a:p>
          <a:p>
            <a:pPr marL="55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cap="none" dirty="0" smtClean="0">
                <a:solidFill>
                  <a:schemeClr val="tx2"/>
                </a:solidFill>
                <a:latin typeface="Calibri" panose="020F0502020204030204" pitchFamily="34" charset="0"/>
              </a:rPr>
              <a:t>La formulation du problème et l’</a:t>
            </a:r>
            <a:r>
              <a:rPr lang="fr-FR" sz="1600" cap="none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interpretation</a:t>
            </a:r>
            <a:r>
              <a:rPr lang="fr-FR" sz="1600" cap="none" dirty="0" smtClean="0">
                <a:solidFill>
                  <a:schemeClr val="tx2"/>
                </a:solidFill>
                <a:latin typeface="Calibri" panose="020F0502020204030204" pitchFamily="34" charset="0"/>
              </a:rPr>
              <a:t> des résultats restent le point dur</a:t>
            </a:r>
            <a:endParaRPr lang="fr-FR" sz="1600" cap="none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55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cap="none" dirty="0" smtClean="0">
                <a:solidFill>
                  <a:schemeClr val="tx2"/>
                </a:solidFill>
                <a:latin typeface="Calibri" panose="020F0502020204030204" pitchFamily="34" charset="0"/>
              </a:rPr>
              <a:t>Une connaissance fine des conditions limites est nécessaire</a:t>
            </a:r>
          </a:p>
          <a:p>
            <a:pPr marL="55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cap="none" dirty="0" smtClean="0">
                <a:solidFill>
                  <a:schemeClr val="tx2"/>
                </a:solidFill>
                <a:latin typeface="Calibri" panose="020F0502020204030204" pitchFamily="34" charset="0"/>
              </a:rPr>
              <a:t>Ne pas oublier de spécifier les marges implicites</a:t>
            </a:r>
            <a:endParaRPr lang="fr-FR" sz="1600" b="1" i="1" cap="none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55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b="1" cap="none" dirty="0" smtClean="0">
                <a:solidFill>
                  <a:schemeClr val="tx2"/>
                </a:solidFill>
                <a:latin typeface="Calibri" panose="020F0502020204030204" pitchFamily="34" charset="0"/>
              </a:rPr>
              <a:t>Un calcul de validation est toujours nécessaire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L’optimisation par treillis suffit souvent</a:t>
            </a: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sym typeface="Wingdings 3" panose="05040102010807070707" pitchFamily="18" charset="2"/>
              </a:rPr>
              <a:t> </a:t>
            </a: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nouveaux outils de CAO)</a:t>
            </a:r>
            <a:endParaRPr lang="fr-FR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Une connaissance minimale des procédés de FA est nécessaire au concepteur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1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fr-FR" sz="2800" b="1" dirty="0" smtClean="0">
                <a:latin typeface="Calibri" panose="020F0502020204030204" pitchFamily="34" charset="0"/>
              </a:rPr>
              <a:t>→ Les concepteurs doivent acquérir </a:t>
            </a:r>
            <a:r>
              <a:rPr lang="fr-FR" sz="2800" b="1" dirty="0" smtClean="0">
                <a:latin typeface="Calibri" panose="020F0502020204030204" pitchFamily="34" charset="0"/>
              </a:rPr>
              <a:t>une “</a:t>
            </a:r>
            <a:r>
              <a:rPr lang="fr-FR" sz="2800" b="1" dirty="0" smtClean="0">
                <a:latin typeface="Calibri" panose="020F0502020204030204" pitchFamily="34" charset="0"/>
              </a:rPr>
              <a:t>culture FA”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8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2534356" y="6454466"/>
            <a:ext cx="7123288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Pierre Manil – CEA Paris-Saclay – </a:t>
            </a:r>
            <a:r>
              <a:rPr lang="fr-FR" dirty="0" smtClean="0"/>
              <a:t>7 juin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820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27" y="-98230"/>
            <a:ext cx="9274973" cy="695623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 smtClean="0"/>
              <a:t>DRF/IRFU/DIS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0" y="3998976"/>
            <a:ext cx="2602997" cy="2532893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>
            <a:off x="1140320" y="908354"/>
            <a:ext cx="4254729" cy="1517854"/>
          </a:xfrm>
          <a:prstGeom prst="wedgeEllipseCallout">
            <a:avLst>
              <a:gd name="adj1" fmla="val -40218"/>
              <a:gd name="adj2" fmla="val 140021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 Condensed Extra Bold" panose="020B0803020202020204" pitchFamily="34" charset="0"/>
              </a:rPr>
              <a:t>SVOM-MXT 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attend son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décollage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 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(2021)…</a:t>
            </a:r>
            <a:endParaRPr lang="en-US" sz="2400" dirty="0">
              <a:latin typeface="Tw Cen MT Condensed Extra Bold" panose="020B0803020202020204" pitchFamily="34" charset="0"/>
            </a:endParaRPr>
          </a:p>
        </p:txBody>
      </p:sp>
      <p:sp>
        <p:nvSpPr>
          <p:cNvPr id="7" name="Bulle ronde 6"/>
          <p:cNvSpPr/>
          <p:nvPr/>
        </p:nvSpPr>
        <p:spPr>
          <a:xfrm>
            <a:off x="2917027" y="2174581"/>
            <a:ext cx="4254729" cy="1517854"/>
          </a:xfrm>
          <a:prstGeom prst="wedgeEllipseCallout">
            <a:avLst>
              <a:gd name="adj1" fmla="val -50247"/>
              <a:gd name="adj2" fmla="val 58091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 Condensed Extra Bold" panose="020B0803020202020204" pitchFamily="34" charset="0"/>
              </a:rPr>
              <a:t>…avec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ses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 supports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conventionels</a:t>
            </a:r>
            <a:endParaRPr lang="en-US" sz="2400" dirty="0">
              <a:latin typeface="Tw Cen MT Condensed Extra Bold" panose="020B0803020202020204" pitchFamily="34" charset="0"/>
            </a:endParaRPr>
          </a:p>
        </p:txBody>
      </p:sp>
      <p:sp>
        <p:nvSpPr>
          <p:cNvPr id="11" name="Bulle ronde 10"/>
          <p:cNvSpPr/>
          <p:nvPr/>
        </p:nvSpPr>
        <p:spPr>
          <a:xfrm>
            <a:off x="3267684" y="3996865"/>
            <a:ext cx="4254729" cy="1517854"/>
          </a:xfrm>
          <a:prstGeom prst="wedgeEllipseCallout">
            <a:avLst>
              <a:gd name="adj1" fmla="val -63142"/>
              <a:gd name="adj2" fmla="val 21142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 Condensed Extra Bold" panose="020B0803020202020204" pitchFamily="34" charset="0"/>
              </a:rPr>
              <a:t>…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mais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 la FA sera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bientôt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 du voyage !</a:t>
            </a:r>
            <a:endParaRPr lang="en-US" sz="2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8516836" y="5771319"/>
            <a:ext cx="2151165" cy="442035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fr-FR" sz="800" dirty="0">
                <a:solidFill>
                  <a:schemeClr val="bg2"/>
                </a:solidFill>
              </a:rPr>
              <a:t>Direction de la Recherche Fondamentale</a:t>
            </a:r>
          </a:p>
          <a:p>
            <a:r>
              <a:rPr lang="fr-FR" sz="800" dirty="0">
                <a:solidFill>
                  <a:schemeClr val="bg2"/>
                </a:solidFill>
              </a:rPr>
              <a:t>Institut de recherche</a:t>
            </a:r>
          </a:p>
          <a:p>
            <a:r>
              <a:rPr lang="fr-FR" sz="800" dirty="0">
                <a:solidFill>
                  <a:schemeClr val="bg2"/>
                </a:solidFill>
              </a:rPr>
              <a:t>sur les lois fondamentales de l’Univers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7633" y="5771319"/>
            <a:ext cx="4258918" cy="546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Commissariat à l’énergie atomique et aux énergies alternatives</a:t>
            </a:r>
          </a:p>
          <a:p>
            <a:r>
              <a:rPr lang="fr-FR" sz="800" dirty="0">
                <a:solidFill>
                  <a:schemeClr val="bg1"/>
                </a:solidFill>
              </a:rPr>
              <a:t>Centre de Saclay</a:t>
            </a:r>
            <a:r>
              <a:rPr lang="fr-FR" sz="800" b="1" dirty="0">
                <a:solidFill>
                  <a:schemeClr val="bg1"/>
                </a:solidFill>
              </a:rPr>
              <a:t> </a:t>
            </a:r>
            <a:r>
              <a:rPr lang="fr-FR" sz="800" b="1" dirty="0">
                <a:solidFill>
                  <a:schemeClr val="bg2"/>
                </a:solidFill>
              </a:rPr>
              <a:t>|</a:t>
            </a:r>
            <a:r>
              <a:rPr lang="fr-FR" sz="800" b="1" dirty="0">
                <a:solidFill>
                  <a:schemeClr val="bg1"/>
                </a:solidFill>
              </a:rPr>
              <a:t> </a:t>
            </a:r>
            <a:r>
              <a:rPr lang="fr-FR" sz="800" dirty="0">
                <a:solidFill>
                  <a:schemeClr val="bg1"/>
                </a:solidFill>
              </a:rPr>
              <a:t>91191 Gif-sur-Yvette Cedex</a:t>
            </a:r>
          </a:p>
          <a:p>
            <a:endParaRPr lang="fr-FR" sz="700" dirty="0">
              <a:solidFill>
                <a:schemeClr val="bg1"/>
              </a:solidFill>
            </a:endParaRPr>
          </a:p>
          <a:p>
            <a:r>
              <a:rPr lang="fr-FR" sz="650" dirty="0">
                <a:solidFill>
                  <a:schemeClr val="bg1"/>
                </a:solidFill>
              </a:rPr>
              <a:t>Etablissement public à caractère industriel et commercial </a:t>
            </a:r>
            <a:r>
              <a:rPr lang="fr-FR" sz="650" b="1" dirty="0">
                <a:solidFill>
                  <a:schemeClr val="bg2"/>
                </a:solidFill>
              </a:rPr>
              <a:t>|</a:t>
            </a:r>
            <a:r>
              <a:rPr lang="fr-FR" sz="650" dirty="0">
                <a:solidFill>
                  <a:schemeClr val="bg1"/>
                </a:solidFill>
              </a:rPr>
              <a:t> R.C.S Paris B 775 685 019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835" y="5223433"/>
            <a:ext cx="426898" cy="42599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516835" y="6158709"/>
            <a:ext cx="1955513" cy="195814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r>
              <a:rPr lang="fr-FR" sz="800" dirty="0">
                <a:solidFill>
                  <a:schemeClr val="bg2"/>
                </a:solidFill>
              </a:rPr>
              <a:t>Département d’ingénierie des systèmes</a:t>
            </a:r>
          </a:p>
        </p:txBody>
      </p:sp>
    </p:spTree>
    <p:extLst>
      <p:ext uri="{BB962C8B-B14F-4D97-AF65-F5344CB8AC3E}">
        <p14:creationId xmlns:p14="http://schemas.microsoft.com/office/powerpoint/2010/main" val="53549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SVOM : </a:t>
            </a:r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zoom sur la caméra MXT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60" y="1079126"/>
            <a:ext cx="2621408" cy="576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60" y="1079126"/>
            <a:ext cx="2621408" cy="5760000"/>
          </a:xfrm>
          <a:prstGeom prst="rect">
            <a:avLst/>
          </a:prstGeom>
        </p:spPr>
      </p:pic>
      <p:pic>
        <p:nvPicPr>
          <p:cNvPr id="8" name="Espace réservé du contenu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60" y="1079126"/>
            <a:ext cx="2621408" cy="576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/>
          <a:stretch/>
        </p:blipFill>
        <p:spPr>
          <a:xfrm rot="5400000">
            <a:off x="1466043" y="3325748"/>
            <a:ext cx="4045413" cy="3554263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>
            <a:off x="8288787" y="3854738"/>
            <a:ext cx="1411151" cy="1517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e 43"/>
          <p:cNvGrpSpPr/>
          <p:nvPr/>
        </p:nvGrpSpPr>
        <p:grpSpPr>
          <a:xfrm>
            <a:off x="8401722" y="2385793"/>
            <a:ext cx="8377699" cy="4015007"/>
            <a:chOff x="8401722" y="2385793"/>
            <a:chExt cx="8377699" cy="4015007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8401722" y="5828937"/>
              <a:ext cx="1322849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8619505" y="4826000"/>
              <a:ext cx="1105066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>
              <a:off x="8619505" y="2584450"/>
              <a:ext cx="1105067" cy="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Espace réservé du contenu 10"/>
            <p:cNvSpPr txBox="1">
              <a:spLocks/>
            </p:cNvSpPr>
            <p:nvPr/>
          </p:nvSpPr>
          <p:spPr>
            <a:xfrm>
              <a:off x="9724571" y="2385793"/>
              <a:ext cx="7054850" cy="4015007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2200" kern="1200" cap="none" baseline="0">
                  <a:solidFill>
                    <a:schemeClr val="tx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270000" indent="-27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60000"/>
                <a:buFontTx/>
                <a:buBlip>
                  <a:blip r:embed="rId6"/>
                </a:buBlip>
                <a:defRPr sz="1800" kern="1200" cap="small" baseline="0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3600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628650" indent="-276225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666666"/>
                </a:buClr>
                <a:buSzPct val="30000"/>
                <a:buFontTx/>
                <a:buBlip>
                  <a:blip r:embed="rId7"/>
                </a:buBlip>
                <a:defRPr sz="1400" kern="1200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6300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None/>
                <a:defRPr sz="1200" kern="1200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809625" indent="-180975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•"/>
                <a:defRPr sz="1200" i="1" kern="1200" baseline="0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None/>
              </a:pPr>
              <a:r>
                <a:rPr lang="en-US" cap="none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Plaque </a:t>
              </a:r>
              <a:r>
                <a:rPr lang="en-US" cap="none" dirty="0" err="1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supérieure</a:t>
              </a:r>
              <a:endParaRPr lang="en-US" cap="none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  <a:p>
              <a:pPr marL="0" lvl="1" indent="0">
                <a:buNone/>
              </a:pPr>
              <a:endPara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marL="0" lvl="1" indent="0">
                <a:buNone/>
              </a:pPr>
              <a:endPara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marL="0" lvl="1" indent="0">
                <a:buNone/>
              </a:pPr>
              <a:endParaRPr lang="en-US" cap="none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marL="0" lvl="1" indent="0">
                <a:buNone/>
              </a:pPr>
              <a:endPara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marL="0" lvl="1" indent="0">
                <a:buNone/>
              </a:pPr>
              <a:endPara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marL="0" lvl="1" indent="0">
                <a:buNone/>
              </a:pPr>
              <a:endPara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marL="0" lvl="1" indent="0">
                <a:buNone/>
              </a:pPr>
              <a:r>
                <a:rPr lang="en-US" cap="none" dirty="0" smtClean="0">
                  <a:solidFill>
                    <a:srgbClr val="92D050"/>
                  </a:solidFill>
                  <a:latin typeface="Calibri" panose="020F0502020204030204" pitchFamily="34" charset="0"/>
                </a:rPr>
                <a:t>Plaque </a:t>
              </a:r>
              <a:r>
                <a:rPr lang="en-US" cap="none" dirty="0" err="1" smtClean="0">
                  <a:solidFill>
                    <a:srgbClr val="92D050"/>
                  </a:solidFill>
                  <a:latin typeface="Calibri" panose="020F0502020204030204" pitchFamily="34" charset="0"/>
                </a:rPr>
                <a:t>inférieure</a:t>
              </a:r>
              <a:endParaRPr lang="en-US" cap="none" dirty="0" smtClean="0">
                <a:solidFill>
                  <a:srgbClr val="92D050"/>
                </a:solidFill>
                <a:latin typeface="Calibri" panose="020F0502020204030204" pitchFamily="34" charset="0"/>
              </a:endParaRPr>
            </a:p>
            <a:p>
              <a:pPr marL="0" lvl="1" indent="0">
                <a:buNone/>
              </a:pPr>
              <a:endPara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marL="0" lvl="1" indent="0">
                <a:buNone/>
              </a:pPr>
              <a:endParaRPr lang="en-US" cap="none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marL="0" lvl="1" indent="0">
                <a:buNone/>
              </a:pPr>
              <a:r>
                <a:rPr lang="en-US" cap="none" dirty="0" err="1" smtClean="0">
                  <a:solidFill>
                    <a:srgbClr val="0070C0"/>
                  </a:solidFill>
                  <a:latin typeface="Calibri" panose="020F0502020204030204" pitchFamily="34" charset="0"/>
                </a:rPr>
                <a:t>Electronique</a:t>
              </a:r>
              <a:r>
                <a:rPr lang="en-US" cap="none" dirty="0" smtClean="0">
                  <a:solidFill>
                    <a:srgbClr val="0070C0"/>
                  </a:solidFill>
                  <a:latin typeface="Calibri" panose="020F0502020204030204" pitchFamily="34" charset="0"/>
                </a:rPr>
                <a:t> bas </a:t>
              </a:r>
              <a:r>
                <a:rPr lang="en-US" cap="none" dirty="0" err="1" smtClean="0">
                  <a:solidFill>
                    <a:srgbClr val="0070C0"/>
                  </a:solidFill>
                  <a:latin typeface="Calibri" panose="020F0502020204030204" pitchFamily="34" charset="0"/>
                </a:rPr>
                <a:t>niveau</a:t>
              </a:r>
              <a:endParaRPr lang="en-US" cap="none" dirty="0" smtClean="0">
                <a:solidFill>
                  <a:srgbClr val="0070C0"/>
                </a:solidFill>
                <a:latin typeface="Calibri" panose="020F0502020204030204" pitchFamily="34" charset="0"/>
              </a:endParaRPr>
            </a:p>
            <a:p>
              <a:pPr lvl="1">
                <a:buFont typeface="Arial" panose="020B0604020202020204" pitchFamily="34" charset="0"/>
                <a:buChar char="•"/>
              </a:pPr>
              <a:endParaRPr lang="en-GB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8242300" y="4115963"/>
            <a:ext cx="3836286" cy="366372"/>
            <a:chOff x="8242300" y="4115963"/>
            <a:chExt cx="3836286" cy="366372"/>
          </a:xfrm>
        </p:grpSpPr>
        <p:cxnSp>
          <p:nvCxnSpPr>
            <p:cNvPr id="35" name="Connecteur droit 34"/>
            <p:cNvCxnSpPr/>
            <p:nvPr/>
          </p:nvCxnSpPr>
          <p:spPr>
            <a:xfrm>
              <a:off x="8766467" y="4306844"/>
              <a:ext cx="958102" cy="1030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space réservé du contenu 10"/>
            <p:cNvSpPr txBox="1">
              <a:spLocks/>
            </p:cNvSpPr>
            <p:nvPr/>
          </p:nvSpPr>
          <p:spPr>
            <a:xfrm>
              <a:off x="9724570" y="4115963"/>
              <a:ext cx="2354016" cy="36637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2200" kern="1200" cap="none" baseline="0">
                  <a:solidFill>
                    <a:schemeClr val="tx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270000" indent="-27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60000"/>
                <a:buFontTx/>
                <a:buBlip>
                  <a:blip r:embed="rId6"/>
                </a:buBlip>
                <a:defRPr sz="1800" kern="1200" cap="small" baseline="0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3600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628650" indent="-276225" algn="l" defTabSz="914400" rtl="0" eaLnBrk="1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rgbClr val="666666"/>
                </a:buClr>
                <a:buSzPct val="30000"/>
                <a:buFontTx/>
                <a:buBlip>
                  <a:blip r:embed="rId7"/>
                </a:buBlip>
                <a:defRPr sz="1400" kern="1200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6300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None/>
                <a:defRPr sz="1200" kern="1200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809625" indent="-180975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•"/>
                <a:defRPr sz="1200" i="1" kern="1200" baseline="0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None/>
              </a:pPr>
              <a:r>
                <a:rPr lang="en-US" u="sng" cap="none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Supports </a:t>
              </a:r>
              <a:r>
                <a:rPr lang="en-US" cap="none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(x3)</a:t>
              </a:r>
              <a:endParaRPr lang="en-US" cap="none" dirty="0" smtClean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 lvl="1">
                <a:buFont typeface="Arial" panose="020B0604020202020204" pitchFamily="34" charset="0"/>
                <a:buChar char="•"/>
              </a:pPr>
              <a:endParaRPr lang="en-GB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8" name="Connecteur droit 37"/>
            <p:cNvCxnSpPr/>
            <p:nvPr/>
          </p:nvCxnSpPr>
          <p:spPr>
            <a:xfrm>
              <a:off x="8242300" y="4192910"/>
              <a:ext cx="524167" cy="11393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9719867" y="3685246"/>
            <a:ext cx="2257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>
              <a:buNone/>
            </a:pPr>
            <a:r>
              <a:rPr lang="en-US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Blindage</a:t>
            </a:r>
            <a:r>
              <a:rPr lang="en-US" dirty="0" smtClean="0">
                <a:solidFill>
                  <a:srgbClr val="FFC000"/>
                </a:solidFill>
                <a:latin typeface="Calibri" panose="020F0502020204030204" pitchFamily="34" charset="0"/>
              </a:rPr>
              <a:t> du </a:t>
            </a:r>
            <a:r>
              <a:rPr lang="en-US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détecteur</a:t>
            </a:r>
            <a:endParaRPr lang="en-US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8064500" y="61302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51" name="Groupe 50"/>
          <p:cNvGrpSpPr/>
          <p:nvPr/>
        </p:nvGrpSpPr>
        <p:grpSpPr>
          <a:xfrm>
            <a:off x="8813800" y="1847941"/>
            <a:ext cx="1840938" cy="369332"/>
            <a:chOff x="8813800" y="1847941"/>
            <a:chExt cx="1840938" cy="369332"/>
          </a:xfrm>
        </p:grpSpPr>
        <p:cxnSp>
          <p:nvCxnSpPr>
            <p:cNvPr id="48" name="Connecteur droit 47"/>
            <p:cNvCxnSpPr/>
            <p:nvPr/>
          </p:nvCxnSpPr>
          <p:spPr>
            <a:xfrm>
              <a:off x="8813800" y="2023078"/>
              <a:ext cx="886138" cy="9529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9719867" y="1847941"/>
              <a:ext cx="9348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indent="0">
                <a:buNone/>
              </a:pPr>
              <a:r>
                <a:rPr lang="en-US" dirty="0" err="1" smtClean="0">
                  <a:solidFill>
                    <a:srgbClr val="FFC000"/>
                  </a:solidFill>
                  <a:latin typeface="Calibri" panose="020F0502020204030204" pitchFamily="34" charset="0"/>
                </a:rPr>
                <a:t>Caloduc</a:t>
              </a:r>
              <a:endParaRPr lang="en-US" dirty="0">
                <a:solidFill>
                  <a:srgbClr val="FFC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5756810" y="1008397"/>
            <a:ext cx="6435190" cy="5797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Bulle ronde 46"/>
          <p:cNvSpPr/>
          <p:nvPr/>
        </p:nvSpPr>
        <p:spPr>
          <a:xfrm>
            <a:off x="8766467" y="4709011"/>
            <a:ext cx="2029983" cy="787738"/>
          </a:xfrm>
          <a:prstGeom prst="wedgeEllipseCallout">
            <a:avLst>
              <a:gd name="adj1" fmla="val 33248"/>
              <a:gd name="adj2" fmla="val -74688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 Condensed Extra Bold" panose="020B0803020202020204" pitchFamily="34" charset="0"/>
              </a:rPr>
              <a:t>26 g</a:t>
            </a:r>
            <a:endParaRPr lang="en-US" sz="2400" dirty="0">
              <a:latin typeface="Tw Cen MT Condensed Extra Bold" panose="020B0803020202020204" pitchFamily="34" charset="0"/>
            </a:endParaRPr>
          </a:p>
        </p:txBody>
      </p:sp>
      <p:sp>
        <p:nvSpPr>
          <p:cNvPr id="7" name="Espace réservé du contenu 10"/>
          <p:cNvSpPr>
            <a:spLocks noGrp="1"/>
          </p:cNvSpPr>
          <p:nvPr>
            <p:ph idx="1"/>
          </p:nvPr>
        </p:nvSpPr>
        <p:spPr>
          <a:xfrm>
            <a:off x="393701" y="1244600"/>
            <a:ext cx="7054850" cy="4584337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fr-FR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SVOM est un télescope </a:t>
            </a:r>
            <a:r>
              <a:rPr lang="fr-FR" sz="2400" cap="none" dirty="0">
                <a:solidFill>
                  <a:srgbClr val="002060"/>
                </a:solidFill>
                <a:latin typeface="Calibri" panose="020F0502020204030204" pitchFamily="34" charset="0"/>
              </a:rPr>
              <a:t>spatial à sursauts gamma</a:t>
            </a: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Il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embarque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la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caméra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MXT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i="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61" y="4936633"/>
            <a:ext cx="877826" cy="1237491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3586678" y="5225178"/>
            <a:ext cx="546100" cy="6604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Espace réservé du contenu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t="39309" r="39490" b="1794"/>
          <a:stretch/>
        </p:blipFill>
        <p:spPr>
          <a:xfrm>
            <a:off x="87556" y="2275943"/>
            <a:ext cx="2934215" cy="177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Notre cas d’étude</a:t>
            </a:r>
            <a:endParaRPr lang="fr-FR" dirty="0"/>
          </a:p>
        </p:txBody>
      </p:sp>
      <p:sp>
        <p:nvSpPr>
          <p:cNvPr id="7" name="Espace réservé du contenu 10"/>
          <p:cNvSpPr>
            <a:spLocks noGrp="1"/>
          </p:cNvSpPr>
          <p:nvPr>
            <p:ph idx="1"/>
          </p:nvPr>
        </p:nvSpPr>
        <p:spPr>
          <a:xfrm>
            <a:off x="393701" y="1244600"/>
            <a:ext cx="8817534" cy="561340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Optimisation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des 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3 supports 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du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blindage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de la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caméra</a:t>
            </a: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GB" sz="2400" i="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Bulle ronde 46"/>
          <p:cNvSpPr/>
          <p:nvPr/>
        </p:nvSpPr>
        <p:spPr>
          <a:xfrm>
            <a:off x="7508596" y="1901873"/>
            <a:ext cx="4978301" cy="1550482"/>
          </a:xfrm>
          <a:prstGeom prst="wedgeEllipseCallout">
            <a:avLst>
              <a:gd name="adj1" fmla="val -7031"/>
              <a:gd name="adj2" fmla="val 9914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w Cen MT Condensed Extra Bold" panose="020B0803020202020204" pitchFamily="34" charset="0"/>
              </a:rPr>
              <a:t>Chargement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multiphysique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propice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 à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une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 optimization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topologique</a:t>
            </a:r>
            <a:endParaRPr lang="en-US" sz="2400" dirty="0">
              <a:latin typeface="Tw Cen MT Condensed Extra Bold" panose="020B0803020202020204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t="7148" b="6660"/>
          <a:stretch/>
        </p:blipFill>
        <p:spPr>
          <a:xfrm>
            <a:off x="955162" y="2534197"/>
            <a:ext cx="4013143" cy="2615151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8101049" y="4248225"/>
            <a:ext cx="4808706" cy="2554545"/>
            <a:chOff x="2833812" y="4680950"/>
            <a:chExt cx="4808706" cy="2554545"/>
          </a:xfrm>
        </p:grpSpPr>
        <p:pic>
          <p:nvPicPr>
            <p:cNvPr id="26" name="Picture 4" descr="http://www.clubdesentreprises-ccm.org/wp-content/uploads/2014/11/objectif-log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3812" y="5037030"/>
              <a:ext cx="494439" cy="41156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995" y="5964218"/>
              <a:ext cx="359211" cy="364639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840" y="6530247"/>
              <a:ext cx="342169" cy="381869"/>
            </a:xfrm>
            <a:prstGeom prst="rect">
              <a:avLst/>
            </a:prstGeom>
          </p:spPr>
        </p:pic>
        <p:sp>
          <p:nvSpPr>
            <p:cNvPr id="29" name="ZoneTexte 28"/>
            <p:cNvSpPr txBox="1"/>
            <p:nvPr/>
          </p:nvSpPr>
          <p:spPr>
            <a:xfrm>
              <a:off x="3392669" y="4680950"/>
              <a:ext cx="424984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 smtClean="0">
                  <a:latin typeface="Calibri" panose="020F0502020204030204" pitchFamily="34" charset="0"/>
                </a:rPr>
                <a:t>Rupture de pont thermique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 smtClean="0">
                  <a:latin typeface="Calibri" panose="020F0502020204030204" pitchFamily="34" charset="0"/>
                </a:rPr>
                <a:t>Réduction de masse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2000" dirty="0" smtClean="0">
                  <a:latin typeface="Calibri" panose="020F0502020204030204" pitchFamily="34" charset="0"/>
                </a:rPr>
                <a:t>Réponse modale contrôlée</a:t>
              </a:r>
            </a:p>
            <a:p>
              <a:endParaRPr lang="fr-FR" sz="2000" dirty="0">
                <a:latin typeface="Calibri" panose="020F0502020204030204" pitchFamily="34" charset="0"/>
              </a:endParaRPr>
            </a:p>
            <a:p>
              <a:r>
                <a:rPr lang="fr-FR" sz="2000" dirty="0" smtClean="0">
                  <a:latin typeface="Calibri" panose="020F0502020204030204" pitchFamily="34" charset="0"/>
                </a:rPr>
                <a:t>Alliage </a:t>
              </a:r>
              <a:r>
                <a:rPr lang="fr-FR" sz="2000" dirty="0" smtClean="0">
                  <a:latin typeface="Calibri" panose="020F0502020204030204" pitchFamily="34" charset="0"/>
                </a:rPr>
                <a:t>de titane (TA6V)</a:t>
              </a:r>
              <a:endParaRPr lang="fr-FR" sz="2000" dirty="0">
                <a:latin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fr-FR" sz="2000" dirty="0" smtClean="0">
                <a:latin typeface="Calibri" panose="020F0502020204030204" pitchFamily="34" charset="0"/>
              </a:endParaRPr>
            </a:p>
            <a:p>
              <a:r>
                <a:rPr lang="fr-FR" sz="2000" dirty="0" smtClean="0">
                  <a:latin typeface="Calibri" panose="020F0502020204030204" pitchFamily="34" charset="0"/>
                </a:rPr>
                <a:t>40x20x15mm</a:t>
              </a:r>
              <a:r>
                <a:rPr lang="fr-FR" sz="2000" dirty="0" smtClean="0">
                  <a:latin typeface="Calibri" panose="020F0502020204030204" pitchFamily="34" charset="0"/>
                </a:rPr>
                <a:t>, </a:t>
              </a:r>
              <a:r>
                <a:rPr lang="fr-FR" sz="20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26g</a:t>
              </a:r>
              <a:endParaRPr lang="fr-FR" sz="2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endParaRPr lang="fr-FR" sz="2000" dirty="0">
                <a:latin typeface="Calibri" panose="020F0502020204030204" pitchFamily="34" charset="0"/>
              </a:endParaRP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283443" y="2719733"/>
            <a:ext cx="1347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Blindage Al</a:t>
            </a:r>
            <a:endParaRPr lang="fr-FR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49060" y="5389831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Supports (x3)</a:t>
            </a:r>
            <a:endParaRPr lang="fr-FR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921468" y="2959346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Caloduc</a:t>
            </a:r>
            <a:endParaRPr lang="fr-FR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842392" y="3144012"/>
            <a:ext cx="889841" cy="5590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V="1">
            <a:off x="1844108" y="4975572"/>
            <a:ext cx="1051970" cy="4419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1252543" y="4958872"/>
            <a:ext cx="278743" cy="3916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>
            <a:off x="4878118" y="3423535"/>
            <a:ext cx="405913" cy="3726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648859" y="2719734"/>
            <a:ext cx="0" cy="5415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2056914" y="2280286"/>
            <a:ext cx="1226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Détecteur</a:t>
            </a:r>
            <a:endParaRPr lang="fr-FR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2922562" y="4130099"/>
            <a:ext cx="4835273" cy="2527988"/>
            <a:chOff x="2959752" y="2918535"/>
            <a:chExt cx="4835273" cy="2527988"/>
          </a:xfrm>
        </p:grpSpPr>
        <p:sp>
          <p:nvSpPr>
            <p:cNvPr id="51" name="Rectangle 50"/>
            <p:cNvSpPr/>
            <p:nvPr/>
          </p:nvSpPr>
          <p:spPr>
            <a:xfrm>
              <a:off x="5220568" y="2918535"/>
              <a:ext cx="2574457" cy="25279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2" name="Espace réservé du contenu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5" t="5544" r="15308" b="1897"/>
            <a:stretch/>
          </p:blipFill>
          <p:spPr>
            <a:xfrm>
              <a:off x="5408578" y="2999433"/>
              <a:ext cx="2244437" cy="226095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2959752" y="2965618"/>
              <a:ext cx="887803" cy="8576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4" name="Connecteur droit avec flèche 53"/>
            <p:cNvCxnSpPr>
              <a:stCxn id="53" idx="3"/>
              <a:endCxn id="51" idx="1"/>
            </p:cNvCxnSpPr>
            <p:nvPr/>
          </p:nvCxnSpPr>
          <p:spPr>
            <a:xfrm>
              <a:off x="3847555" y="3394444"/>
              <a:ext cx="1373013" cy="7880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23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>
                <a:solidFill>
                  <a:prstClr val="white"/>
                </a:solidFill>
                <a:latin typeface="Calibri" panose="020F0502020204030204" pitchFamily="34" charset="0"/>
              </a:rPr>
              <a:t>Approche #1: optimisation topologique</a:t>
            </a:r>
            <a:endParaRPr lang="fr-FR" dirty="0"/>
          </a:p>
        </p:txBody>
      </p:sp>
      <p:sp>
        <p:nvSpPr>
          <p:cNvPr id="7" name="Espace réservé du contenu 10"/>
          <p:cNvSpPr>
            <a:spLocks noGrp="1"/>
          </p:cNvSpPr>
          <p:nvPr>
            <p:ph idx="1"/>
          </p:nvPr>
        </p:nvSpPr>
        <p:spPr>
          <a:xfrm>
            <a:off x="393700" y="1071366"/>
            <a:ext cx="11798299" cy="5786634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1-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Géométrie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simplifiée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définition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du </a:t>
            </a:r>
            <a:r>
              <a:rPr lang="en-US" sz="2400" b="1" i="1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design space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2- </a:t>
            </a:r>
            <a:r>
              <a:rPr lang="en-US" sz="2400" b="1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Maillage</a:t>
            </a:r>
            <a:r>
              <a:rPr lang="en-US" sz="2400" b="1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400" b="1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chargement</a:t>
            </a:r>
            <a:r>
              <a:rPr lang="en-US" sz="2400" b="1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conditions </a:t>
            </a:r>
            <a:r>
              <a:rPr lang="en-US" sz="2400" b="1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limites</a:t>
            </a:r>
            <a:endParaRPr lang="en-US" sz="2400" b="1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3- Formulation du </a:t>
            </a:r>
            <a:r>
              <a:rPr lang="en-US" sz="2400" b="1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problème</a:t>
            </a:r>
            <a:r>
              <a:rPr lang="en-US" sz="2400" b="1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b="1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d’optimisation</a:t>
            </a:r>
            <a:endParaRPr lang="en-US" sz="2400" b="1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Image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3009" r="3242"/>
          <a:stretch/>
        </p:blipFill>
        <p:spPr bwMode="auto">
          <a:xfrm>
            <a:off x="2235200" y="1528427"/>
            <a:ext cx="1220359" cy="16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97" y="1615165"/>
            <a:ext cx="1184685" cy="160847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ZoneTexte 66"/>
          <p:cNvSpPr txBox="1"/>
          <p:nvPr/>
        </p:nvSpPr>
        <p:spPr>
          <a:xfrm>
            <a:off x="7155181" y="2338481"/>
            <a:ext cx="447428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Objectif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</a:rPr>
              <a:t>: </a:t>
            </a:r>
            <a:r>
              <a:rPr lang="fr-FR" sz="1600" dirty="0" smtClean="0">
                <a:latin typeface="Calibri" panose="020F0502020204030204" pitchFamily="34" charset="0"/>
              </a:rPr>
              <a:t>minimiser la compliance mécanique</a:t>
            </a:r>
            <a:endParaRPr lang="fr-FR" sz="1600" dirty="0">
              <a:latin typeface="Calibri" panose="020F0502020204030204" pitchFamily="34" charset="0"/>
            </a:endParaRPr>
          </a:p>
          <a:p>
            <a:r>
              <a:rPr lang="fr-FR" sz="1600" b="1" dirty="0">
                <a:latin typeface="Calibri" panose="020F0502020204030204" pitchFamily="34" charset="0"/>
              </a:rPr>
              <a:t>Contrainte </a:t>
            </a:r>
            <a:r>
              <a:rPr lang="fr-FR" sz="1600" b="1" dirty="0" smtClean="0">
                <a:latin typeface="Calibri" panose="020F0502020204030204" pitchFamily="34" charset="0"/>
              </a:rPr>
              <a:t>1 </a:t>
            </a:r>
            <a:r>
              <a:rPr lang="fr-FR" sz="1600" dirty="0">
                <a:latin typeface="Calibri" panose="020F0502020204030204" pitchFamily="34" charset="0"/>
              </a:rPr>
              <a:t>: </a:t>
            </a:r>
            <a:r>
              <a:rPr lang="fr-FR" sz="1600" dirty="0" err="1" smtClean="0">
                <a:latin typeface="Calibri" panose="020F0502020204030204" pitchFamily="34" charset="0"/>
              </a:rPr>
              <a:t>cond</a:t>
            </a:r>
            <a:r>
              <a:rPr lang="fr-FR" sz="1600" dirty="0" smtClean="0">
                <a:latin typeface="Calibri" panose="020F0502020204030204" pitchFamily="34" charset="0"/>
              </a:rPr>
              <a:t>. </a:t>
            </a:r>
            <a:r>
              <a:rPr lang="fr-FR" sz="1600" dirty="0" err="1" smtClean="0">
                <a:latin typeface="Calibri" panose="020F0502020204030204" pitchFamily="34" charset="0"/>
              </a:rPr>
              <a:t>therm</a:t>
            </a:r>
            <a:r>
              <a:rPr lang="fr-FR" sz="1600" dirty="0" smtClean="0">
                <a:latin typeface="Calibri" panose="020F0502020204030204" pitchFamily="34" charset="0"/>
              </a:rPr>
              <a:t>. </a:t>
            </a:r>
            <a:r>
              <a:rPr lang="fr-FR" sz="1600" b="1" dirty="0">
                <a:latin typeface="Calibri" panose="020F0502020204030204" pitchFamily="34" charset="0"/>
              </a:rPr>
              <a:t>≤</a:t>
            </a:r>
            <a:r>
              <a:rPr lang="fr-FR" sz="1600" dirty="0">
                <a:latin typeface="Calibri" panose="020F0502020204030204" pitchFamily="34" charset="0"/>
              </a:rPr>
              <a:t> 0,01 </a:t>
            </a:r>
            <a:r>
              <a:rPr lang="fr-FR" sz="1600" dirty="0" smtClean="0">
                <a:latin typeface="Calibri" panose="020F0502020204030204" pitchFamily="34" charset="0"/>
              </a:rPr>
              <a:t>W/K par support</a:t>
            </a:r>
            <a:endParaRPr lang="fr-FR" sz="1600" dirty="0">
              <a:latin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</a:rPr>
              <a:t>Contrainte 2 </a:t>
            </a:r>
            <a:r>
              <a:rPr lang="fr-FR" sz="1600" dirty="0" smtClean="0">
                <a:latin typeface="Calibri" panose="020F0502020204030204" pitchFamily="34" charset="0"/>
              </a:rPr>
              <a:t>: masse supports </a:t>
            </a:r>
            <a:r>
              <a:rPr lang="fr-FR" sz="1600" b="1" dirty="0" smtClean="0">
                <a:latin typeface="Calibri" panose="020F0502020204030204" pitchFamily="34" charset="0"/>
              </a:rPr>
              <a:t>≤</a:t>
            </a:r>
            <a:r>
              <a:rPr lang="fr-FR" sz="1600" dirty="0" smtClean="0">
                <a:latin typeface="Calibri" panose="020F0502020204030204" pitchFamily="34" charset="0"/>
              </a:rPr>
              <a:t> 3x 26g </a:t>
            </a:r>
          </a:p>
          <a:p>
            <a:r>
              <a:rPr lang="fr-FR" sz="1600" b="1" dirty="0" smtClean="0">
                <a:latin typeface="Calibri" panose="020F0502020204030204" pitchFamily="34" charset="0"/>
              </a:rPr>
              <a:t>Contrainte 3 </a:t>
            </a:r>
            <a:r>
              <a:rPr lang="fr-FR" sz="1600" dirty="0" smtClean="0">
                <a:latin typeface="Calibri" panose="020F0502020204030204" pitchFamily="34" charset="0"/>
              </a:rPr>
              <a:t>: tenue mécanique à 50G (</a:t>
            </a:r>
            <a:r>
              <a:rPr lang="fr-FR" sz="1600" dirty="0" err="1" smtClean="0">
                <a:latin typeface="Calibri" panose="020F0502020204030204" pitchFamily="34" charset="0"/>
              </a:rPr>
              <a:t>xyz</a:t>
            </a:r>
            <a:r>
              <a:rPr lang="fr-FR" sz="1600" dirty="0" smtClean="0">
                <a:latin typeface="Calibri" panose="020F0502020204030204" pitchFamily="34" charset="0"/>
              </a:rPr>
              <a:t>)</a:t>
            </a:r>
          </a:p>
          <a:p>
            <a:r>
              <a:rPr lang="fr-FR" sz="1600" b="1" dirty="0" smtClean="0">
                <a:latin typeface="Calibri" panose="020F0502020204030204" pitchFamily="34" charset="0"/>
              </a:rPr>
              <a:t>Contrainte </a:t>
            </a:r>
            <a:r>
              <a:rPr lang="fr-FR" sz="1600" b="1" dirty="0">
                <a:latin typeface="Calibri" panose="020F0502020204030204" pitchFamily="34" charset="0"/>
              </a:rPr>
              <a:t>4 </a:t>
            </a:r>
            <a:r>
              <a:rPr lang="fr-FR" sz="1600" dirty="0">
                <a:latin typeface="Calibri" panose="020F0502020204030204" pitchFamily="34" charset="0"/>
              </a:rPr>
              <a:t>: </a:t>
            </a:r>
            <a:r>
              <a:rPr lang="fr-FR" sz="1600" dirty="0" smtClean="0">
                <a:latin typeface="Calibri" panose="020F0502020204030204" pitchFamily="34" charset="0"/>
              </a:rPr>
              <a:t>1</a:t>
            </a:r>
            <a:r>
              <a:rPr lang="fr-FR" sz="1600" baseline="30000" dirty="0" smtClean="0">
                <a:latin typeface="Calibri" panose="020F0502020204030204" pitchFamily="34" charset="0"/>
              </a:rPr>
              <a:t>er</a:t>
            </a:r>
            <a:r>
              <a:rPr lang="fr-FR" sz="1600" dirty="0" smtClean="0">
                <a:latin typeface="Calibri" panose="020F0502020204030204" pitchFamily="34" charset="0"/>
              </a:rPr>
              <a:t> mode </a:t>
            </a:r>
            <a:r>
              <a:rPr lang="fr-FR" sz="1600" dirty="0">
                <a:latin typeface="Calibri" panose="020F0502020204030204" pitchFamily="34" charset="0"/>
              </a:rPr>
              <a:t>/x </a:t>
            </a:r>
            <a:r>
              <a:rPr lang="fr-FR" sz="1600" b="1" dirty="0">
                <a:latin typeface="Calibri" panose="020F0502020204030204" pitchFamily="34" charset="0"/>
              </a:rPr>
              <a:t>=</a:t>
            </a:r>
            <a:r>
              <a:rPr lang="fr-FR" sz="1600" dirty="0">
                <a:latin typeface="Calibri" panose="020F0502020204030204" pitchFamily="34" charset="0"/>
              </a:rPr>
              <a:t> 560Hz </a:t>
            </a:r>
            <a:r>
              <a:rPr lang="fr-FR" sz="1600" dirty="0">
                <a:latin typeface="Calibri" panose="020F0502020204030204" pitchFamily="34" charset="0"/>
              </a:rPr>
              <a:t>(±20%) </a:t>
            </a:r>
            <a:r>
              <a:rPr lang="fr-FR" sz="1600" b="1" dirty="0" smtClean="0">
                <a:latin typeface="Calibri" panose="020F0502020204030204" pitchFamily="34" charset="0"/>
              </a:rPr>
              <a:t>Contrainte 5 </a:t>
            </a:r>
            <a:r>
              <a:rPr lang="fr-FR" sz="1600" dirty="0" smtClean="0">
                <a:latin typeface="Calibri" panose="020F0502020204030204" pitchFamily="34" charset="0"/>
              </a:rPr>
              <a:t>: 1</a:t>
            </a:r>
            <a:r>
              <a:rPr lang="fr-FR" sz="1600" baseline="30000" dirty="0" smtClean="0">
                <a:latin typeface="Calibri" panose="020F0502020204030204" pitchFamily="34" charset="0"/>
              </a:rPr>
              <a:t>er</a:t>
            </a:r>
            <a:r>
              <a:rPr lang="fr-FR" sz="1600" dirty="0" smtClean="0">
                <a:latin typeface="Calibri" panose="020F0502020204030204" pitchFamily="34" charset="0"/>
              </a:rPr>
              <a:t> mode /y </a:t>
            </a:r>
            <a:r>
              <a:rPr lang="fr-FR" sz="1600" b="1" dirty="0" smtClean="0">
                <a:latin typeface="Calibri" panose="020F0502020204030204" pitchFamily="34" charset="0"/>
              </a:rPr>
              <a:t>=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</a:rPr>
              <a:t>350Hz (±20%) </a:t>
            </a:r>
            <a:r>
              <a:rPr lang="fr-FR" sz="1600" b="1" dirty="0" smtClean="0">
                <a:latin typeface="Calibri" panose="020F0502020204030204" pitchFamily="34" charset="0"/>
              </a:rPr>
              <a:t>Contrainte </a:t>
            </a:r>
            <a:r>
              <a:rPr lang="fr-FR" sz="1600" b="1" dirty="0">
                <a:latin typeface="Calibri" panose="020F0502020204030204" pitchFamily="34" charset="0"/>
              </a:rPr>
              <a:t>6 </a:t>
            </a:r>
            <a:r>
              <a:rPr lang="fr-FR" sz="1600" dirty="0">
                <a:latin typeface="Calibri" panose="020F0502020204030204" pitchFamily="34" charset="0"/>
              </a:rPr>
              <a:t>: </a:t>
            </a:r>
            <a:r>
              <a:rPr lang="fr-FR" sz="1600" dirty="0" smtClean="0">
                <a:latin typeface="Calibri" panose="020F0502020204030204" pitchFamily="34" charset="0"/>
              </a:rPr>
              <a:t>1</a:t>
            </a:r>
            <a:r>
              <a:rPr lang="fr-FR" sz="1600" baseline="30000" dirty="0" smtClean="0">
                <a:latin typeface="Calibri" panose="020F0502020204030204" pitchFamily="34" charset="0"/>
              </a:rPr>
              <a:t>er</a:t>
            </a:r>
            <a:r>
              <a:rPr lang="fr-FR" sz="1600" dirty="0" smtClean="0">
                <a:latin typeface="Calibri" panose="020F0502020204030204" pitchFamily="34" charset="0"/>
              </a:rPr>
              <a:t> mode </a:t>
            </a:r>
            <a:r>
              <a:rPr lang="fr-FR" sz="1600" dirty="0">
                <a:latin typeface="Calibri" panose="020F0502020204030204" pitchFamily="34" charset="0"/>
              </a:rPr>
              <a:t>/z </a:t>
            </a:r>
            <a:r>
              <a:rPr lang="fr-FR" sz="1600" b="1" dirty="0">
                <a:latin typeface="Calibri" panose="020F0502020204030204" pitchFamily="34" charset="0"/>
              </a:rPr>
              <a:t>=</a:t>
            </a:r>
            <a:r>
              <a:rPr lang="fr-FR" sz="1600" dirty="0">
                <a:latin typeface="Calibri" panose="020F0502020204030204" pitchFamily="34" charset="0"/>
              </a:rPr>
              <a:t> 430Hz </a:t>
            </a:r>
            <a:r>
              <a:rPr lang="fr-FR" sz="1600" dirty="0">
                <a:latin typeface="Calibri" panose="020F0502020204030204" pitchFamily="34" charset="0"/>
              </a:rPr>
              <a:t>(±20%) </a:t>
            </a:r>
            <a:endParaRPr lang="fr-FR" sz="1600" dirty="0">
              <a:latin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3" y="3703483"/>
            <a:ext cx="6160837" cy="2380324"/>
          </a:xfrm>
          <a:prstGeom prst="rect">
            <a:avLst/>
          </a:prstGeom>
        </p:spPr>
      </p:pic>
      <p:sp>
        <p:nvSpPr>
          <p:cNvPr id="10" name="Bulle ronde 9"/>
          <p:cNvSpPr/>
          <p:nvPr/>
        </p:nvSpPr>
        <p:spPr>
          <a:xfrm>
            <a:off x="7931238" y="1041006"/>
            <a:ext cx="4803799" cy="1018550"/>
          </a:xfrm>
          <a:prstGeom prst="wedgeEllipseCallout">
            <a:avLst>
              <a:gd name="adj1" fmla="val -21958"/>
              <a:gd name="adj2" fmla="val 85775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w Cen MT Condensed Extra Bold" panose="020B0803020202020204" pitchFamily="34" charset="0"/>
              </a:rPr>
              <a:t>La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réduction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 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de masse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n’est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 pas le point critique</a:t>
            </a:r>
            <a:endParaRPr lang="en-US" sz="2400" dirty="0">
              <a:latin typeface="Tw Cen MT Condensed Extra Bold" panose="020B08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55181" y="4388484"/>
            <a:ext cx="4474284" cy="13542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Objectif</a:t>
            </a:r>
            <a:r>
              <a:rPr lang="fr-FR" sz="1600" dirty="0" smtClean="0">
                <a:latin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</a:rPr>
              <a:t>: </a:t>
            </a:r>
            <a:r>
              <a:rPr lang="fr-FR" sz="1600" dirty="0" smtClean="0">
                <a:latin typeface="Calibri" panose="020F0502020204030204" pitchFamily="34" charset="0"/>
              </a:rPr>
              <a:t>minimiser la compliance mécanique</a:t>
            </a:r>
            <a:endParaRPr lang="fr-FR" sz="1600" dirty="0">
              <a:latin typeface="Calibri" panose="020F0502020204030204" pitchFamily="34" charset="0"/>
            </a:endParaRPr>
          </a:p>
          <a:p>
            <a:r>
              <a:rPr lang="fr-FR" sz="1600" b="1" dirty="0">
                <a:latin typeface="Calibri" panose="020F0502020204030204" pitchFamily="34" charset="0"/>
              </a:rPr>
              <a:t>Contrainte </a:t>
            </a:r>
            <a:r>
              <a:rPr lang="fr-FR" sz="1600" b="1" dirty="0" smtClean="0">
                <a:latin typeface="Calibri" panose="020F0502020204030204" pitchFamily="34" charset="0"/>
              </a:rPr>
              <a:t>1 </a:t>
            </a:r>
            <a:r>
              <a:rPr lang="fr-FR" sz="1600" dirty="0">
                <a:latin typeface="Calibri" panose="020F0502020204030204" pitchFamily="34" charset="0"/>
              </a:rPr>
              <a:t>: T &gt; 100 °</a:t>
            </a:r>
            <a:r>
              <a:rPr lang="fr-FR" sz="1600" dirty="0" smtClean="0">
                <a:latin typeface="Calibri" panose="020F0502020204030204" pitchFamily="34" charset="0"/>
              </a:rPr>
              <a:t>C sur les bases de Supports</a:t>
            </a:r>
            <a:endParaRPr lang="fr-FR" sz="1600" dirty="0">
              <a:latin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</a:rPr>
              <a:t>Contrainte 2 </a:t>
            </a:r>
            <a:r>
              <a:rPr lang="fr-FR" sz="1600" dirty="0" smtClean="0">
                <a:latin typeface="Calibri" panose="020F0502020204030204" pitchFamily="34" charset="0"/>
              </a:rPr>
              <a:t>: masse </a:t>
            </a:r>
            <a:r>
              <a:rPr lang="fr-FR" sz="1600" b="1" dirty="0" smtClean="0">
                <a:latin typeface="Calibri" panose="020F0502020204030204" pitchFamily="34" charset="0"/>
              </a:rPr>
              <a:t>≤</a:t>
            </a:r>
            <a:r>
              <a:rPr lang="fr-FR" sz="1600" dirty="0" smtClean="0">
                <a:latin typeface="Calibri" panose="020F0502020204030204" pitchFamily="34" charset="0"/>
              </a:rPr>
              <a:t> 3x 26g</a:t>
            </a:r>
          </a:p>
          <a:p>
            <a:r>
              <a:rPr lang="fr-FR" sz="1600" b="1" dirty="0" smtClean="0">
                <a:latin typeface="Calibri" panose="020F0502020204030204" pitchFamily="34" charset="0"/>
              </a:rPr>
              <a:t>Contrainte 3 </a:t>
            </a:r>
            <a:r>
              <a:rPr lang="fr-FR" sz="1600" dirty="0" smtClean="0">
                <a:latin typeface="Calibri" panose="020F0502020204030204" pitchFamily="34" charset="0"/>
              </a:rPr>
              <a:t>: </a:t>
            </a:r>
            <a:r>
              <a:rPr lang="el-GR" sz="1600" dirty="0">
                <a:latin typeface="Calibri" panose="020F0502020204030204" pitchFamily="34" charset="0"/>
              </a:rPr>
              <a:t>σ</a:t>
            </a:r>
            <a:r>
              <a:rPr lang="fr-FR" sz="1600" baseline="-25000" dirty="0">
                <a:latin typeface="Calibri" panose="020F0502020204030204" pitchFamily="34" charset="0"/>
              </a:rPr>
              <a:t>VM</a:t>
            </a:r>
            <a:r>
              <a:rPr lang="fr-FR" sz="1600" dirty="0">
                <a:latin typeface="Calibri" panose="020F0502020204030204" pitchFamily="34" charset="0"/>
              </a:rPr>
              <a:t> &lt; 600 </a:t>
            </a:r>
            <a:r>
              <a:rPr lang="fr-FR" sz="1600" dirty="0" err="1">
                <a:latin typeface="Calibri" panose="020F0502020204030204" pitchFamily="34" charset="0"/>
              </a:rPr>
              <a:t>MPa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  <a:endParaRPr lang="fr-FR" sz="1600" dirty="0" smtClean="0">
              <a:latin typeface="Calibri" panose="020F0502020204030204" pitchFamily="34" charset="0"/>
            </a:endParaRPr>
          </a:p>
          <a:p>
            <a:r>
              <a:rPr lang="fr-FR" sz="1600" b="1" dirty="0" smtClean="0">
                <a:latin typeface="Calibri" panose="020F0502020204030204" pitchFamily="34" charset="0"/>
              </a:rPr>
              <a:t>Contrainte 4 </a:t>
            </a:r>
            <a:r>
              <a:rPr lang="fr-FR" sz="1600" dirty="0" smtClean="0">
                <a:latin typeface="Calibri" panose="020F0502020204030204" pitchFamily="34" charset="0"/>
              </a:rPr>
              <a:t>: 1</a:t>
            </a:r>
            <a:r>
              <a:rPr lang="fr-FR" sz="1600" baseline="30000" dirty="0" smtClean="0">
                <a:latin typeface="Calibri" panose="020F0502020204030204" pitchFamily="34" charset="0"/>
              </a:rPr>
              <a:t>er</a:t>
            </a:r>
            <a:r>
              <a:rPr lang="fr-FR" sz="1600" dirty="0" smtClean="0">
                <a:latin typeface="Calibri" panose="020F0502020204030204" pitchFamily="34" charset="0"/>
              </a:rPr>
              <a:t> mode propre </a:t>
            </a:r>
            <a:r>
              <a:rPr lang="fr-FR" dirty="0"/>
              <a:t>≥</a:t>
            </a:r>
            <a:r>
              <a:rPr lang="fr-FR" sz="1600" dirty="0" smtClean="0">
                <a:latin typeface="Calibri" panose="020F0502020204030204" pitchFamily="34" charset="0"/>
              </a:rPr>
              <a:t> 560Hz</a:t>
            </a:r>
            <a:endParaRPr lang="fr-FR" sz="1600" dirty="0">
              <a:latin typeface="Calibri" panose="020F0502020204030204" pitchFamily="34" charset="0"/>
            </a:endParaRPr>
          </a:p>
        </p:txBody>
      </p:sp>
      <p:sp>
        <p:nvSpPr>
          <p:cNvPr id="12" name="Bulle ronde 11"/>
          <p:cNvSpPr/>
          <p:nvPr/>
        </p:nvSpPr>
        <p:spPr>
          <a:xfrm>
            <a:off x="8166183" y="5974283"/>
            <a:ext cx="4025817" cy="804183"/>
          </a:xfrm>
          <a:prstGeom prst="wedgeEllipseCallout">
            <a:avLst>
              <a:gd name="adj1" fmla="val -19182"/>
              <a:gd name="adj2" fmla="val -86293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w Cen MT Condensed Extra Bold" panose="020B0803020202020204" pitchFamily="34" charset="0"/>
              </a:rPr>
              <a:t>Contraintes</a:t>
            </a:r>
            <a:r>
              <a:rPr lang="en-US" sz="2400" dirty="0" smtClean="0">
                <a:latin typeface="Tw Cen MT Condensed Extra Bold" panose="020B0803020202020204" pitchFamily="34" charset="0"/>
              </a:rPr>
              <a:t> </a:t>
            </a:r>
            <a:r>
              <a:rPr lang="en-US" sz="2400" dirty="0" err="1" smtClean="0">
                <a:latin typeface="Tw Cen MT Condensed Extra Bold" panose="020B0803020202020204" pitchFamily="34" charset="0"/>
              </a:rPr>
              <a:t>simplifées</a:t>
            </a:r>
            <a:endParaRPr lang="en-US" sz="2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Approche #1: </a:t>
            </a:r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optimisation topologique</a:t>
            </a:r>
            <a:endParaRPr lang="fr-FR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98" y="3912756"/>
            <a:ext cx="1484678" cy="486779"/>
          </a:xfrm>
          <a:prstGeom prst="rect">
            <a:avLst/>
          </a:prstGeom>
        </p:spPr>
      </p:pic>
      <p:pic>
        <p:nvPicPr>
          <p:cNvPr id="10" name="mx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640" r="4791"/>
          <a:stretch>
            <a:fillRect/>
          </a:stretch>
        </p:blipFill>
        <p:spPr>
          <a:xfrm rot="501441">
            <a:off x="3281984" y="1388313"/>
            <a:ext cx="4999457" cy="2514519"/>
          </a:xfrm>
          <a:prstGeom prst="rect">
            <a:avLst/>
          </a:prstGeom>
        </p:spPr>
      </p:pic>
      <p:sp>
        <p:nvSpPr>
          <p:cNvPr id="7" name="Espace réservé du contenu 10"/>
          <p:cNvSpPr>
            <a:spLocks noGrp="1"/>
          </p:cNvSpPr>
          <p:nvPr>
            <p:ph idx="1"/>
          </p:nvPr>
        </p:nvSpPr>
        <p:spPr>
          <a:xfrm>
            <a:off x="393177" y="1133476"/>
            <a:ext cx="9395759" cy="4855634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Le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résultat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avant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reconstruction)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est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une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carte de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densité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de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matière</a:t>
            </a: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Optimisation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simultanée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des 3 supports</a:t>
            </a: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On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visualise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les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éléments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au-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delà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d’un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seuil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de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densité</a:t>
            </a: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Image 1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40"/>
          <a:stretch/>
        </p:blipFill>
        <p:spPr bwMode="auto">
          <a:xfrm>
            <a:off x="735719" y="5000625"/>
            <a:ext cx="10171161" cy="1665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7337577" y="3756035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ρ</a:t>
            </a:r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&gt; 0,25</a:t>
            </a:r>
            <a:endParaRPr lang="fr-FR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455228" y="1937082"/>
            <a:ext cx="127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Δ</a:t>
            </a:r>
            <a:r>
              <a:rPr lang="fr-FR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 = 167 K</a:t>
            </a:r>
            <a:endParaRPr lang="fr-FR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10"/>
          <p:cNvSpPr>
            <a:spLocks noGrp="1"/>
          </p:cNvSpPr>
          <p:nvPr>
            <p:ph idx="1"/>
          </p:nvPr>
        </p:nvSpPr>
        <p:spPr>
          <a:xfrm>
            <a:off x="393177" y="1133476"/>
            <a:ext cx="11513073" cy="4855634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Carte de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température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avant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reconstruction</a:t>
            </a:r>
          </a:p>
          <a:p>
            <a:pPr marL="0" lvl="1" indent="266700">
              <a:buNone/>
            </a:pP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tous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les 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éléments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sont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pris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en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compte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/ 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seuls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ceux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de 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densité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supérieure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à 0,25 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sont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affichés</a:t>
            </a:r>
            <a:r>
              <a:rPr lang="en-US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) </a:t>
            </a:r>
            <a:endParaRPr lang="en-US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Première reconstruction : la zone de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densité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intermédaire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est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“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remplie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de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matière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”</a:t>
            </a:r>
            <a:endParaRPr lang="el-GR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Approche #1: </a:t>
            </a:r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optimisation topologique</a:t>
            </a:r>
            <a:endParaRPr lang="fr-FR" dirty="0"/>
          </a:p>
        </p:txBody>
      </p:sp>
      <p:pic>
        <p:nvPicPr>
          <p:cNvPr id="15" name="Imag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0" r="56129"/>
          <a:stretch/>
        </p:blipFill>
        <p:spPr bwMode="auto">
          <a:xfrm>
            <a:off x="4880240" y="1945398"/>
            <a:ext cx="2147552" cy="2196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868425" y="3938206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ρ</a:t>
            </a:r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&gt; 0,25</a:t>
            </a:r>
            <a:endParaRPr lang="fr-FR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635882" y="2124654"/>
            <a:ext cx="127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Δ</a:t>
            </a:r>
            <a:r>
              <a:rPr lang="fr-FR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 = 167 K</a:t>
            </a:r>
            <a:endParaRPr lang="fr-FR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Image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9" b="2086"/>
          <a:stretch/>
        </p:blipFill>
        <p:spPr bwMode="auto">
          <a:xfrm>
            <a:off x="5061215" y="4782107"/>
            <a:ext cx="4902518" cy="2018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9560045" y="5299502"/>
            <a:ext cx="2630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Δ</a:t>
            </a:r>
            <a:r>
              <a:rPr lang="fr-FR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 = 80 K</a:t>
            </a:r>
          </a:p>
          <a:p>
            <a:r>
              <a:rPr lang="fr-F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      </a:t>
            </a:r>
            <a:r>
              <a:rPr lang="fr-FR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(hors spécification)</a:t>
            </a:r>
            <a:endParaRPr lang="fr-FR" sz="200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Imag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65" y="5035546"/>
            <a:ext cx="3990576" cy="141344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960831" y="4763636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ρ</a:t>
            </a:r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&gt; 0,8</a:t>
            </a:r>
            <a:endParaRPr lang="fr-FR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3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Approche #1: </a:t>
            </a:r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optimisation topologique</a:t>
            </a:r>
            <a:endParaRPr lang="fr-FR" dirty="0"/>
          </a:p>
        </p:txBody>
      </p:sp>
      <p:sp>
        <p:nvSpPr>
          <p:cNvPr id="7" name="Espace réservé du contenu 10"/>
          <p:cNvSpPr>
            <a:spLocks noGrp="1"/>
          </p:cNvSpPr>
          <p:nvPr>
            <p:ph idx="1"/>
          </p:nvPr>
        </p:nvSpPr>
        <p:spPr>
          <a:xfrm>
            <a:off x="393177" y="1192306"/>
            <a:ext cx="11591612" cy="479680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Reconstruction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manuelle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la zone de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densité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intermédiaire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interprétée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comme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un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treillis</a:t>
            </a: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Calculs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de validation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thermique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et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mécanique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(tenue xyz et modes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propres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90" y="1757807"/>
            <a:ext cx="6742859" cy="1956079"/>
          </a:xfrm>
          <a:prstGeom prst="rect">
            <a:avLst/>
          </a:prstGeom>
        </p:spPr>
      </p:pic>
      <p:pic>
        <p:nvPicPr>
          <p:cNvPr id="13" name="Imag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7" y="4715176"/>
            <a:ext cx="3930650" cy="158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765" y="4111124"/>
            <a:ext cx="6712603" cy="274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3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Approche #2: « simple » treillis ?</a:t>
            </a:r>
            <a:endParaRPr lang="fr-FR" dirty="0"/>
          </a:p>
        </p:txBody>
      </p:sp>
      <p:sp>
        <p:nvSpPr>
          <p:cNvPr id="7" name="Espace réservé du contenu 10"/>
          <p:cNvSpPr>
            <a:spLocks noGrp="1"/>
          </p:cNvSpPr>
          <p:nvPr>
            <p:ph idx="1"/>
          </p:nvPr>
        </p:nvSpPr>
        <p:spPr>
          <a:xfrm>
            <a:off x="393700" y="1244600"/>
            <a:ext cx="11798299" cy="5613400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Pas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d’optimisation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topologique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…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mais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besoin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d’outils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CAO 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performants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cap="none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Comparaison</a:t>
            </a:r>
            <a:r>
              <a:rPr lang="en-US" sz="2400" cap="none" dirty="0" smtClean="0">
                <a:solidFill>
                  <a:srgbClr val="002060"/>
                </a:solidFill>
                <a:latin typeface="Calibri" panose="020F0502020204030204" pitchFamily="34" charset="0"/>
              </a:rPr>
              <a:t> par rapport au support “baseline”</a:t>
            </a:r>
            <a:endParaRPr lang="en-US" sz="2400" cap="none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400" cap="none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04" y="4204088"/>
            <a:ext cx="2533705" cy="2463603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3850031" y="4685563"/>
            <a:ext cx="5894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  <a:ea typeface="Verdana" panose="020B0604030504040204" pitchFamily="34" charset="0"/>
              </a:rPr>
              <a:t>Masse </a:t>
            </a:r>
            <a:r>
              <a:rPr lang="fr-FR" sz="2000" dirty="0">
                <a:latin typeface="Calibri" panose="020F0502020204030204" pitchFamily="34" charset="0"/>
              </a:rPr>
              <a:t>: </a:t>
            </a:r>
            <a:r>
              <a:rPr lang="fr-FR" sz="2000" dirty="0" smtClean="0">
                <a:latin typeface="Calibri" panose="020F0502020204030204" pitchFamily="34" charset="0"/>
              </a:rPr>
              <a:t>21g/support </a:t>
            </a:r>
            <a:r>
              <a:rPr lang="fr-FR" sz="2000" dirty="0" smtClean="0">
                <a:solidFill>
                  <a:srgbClr val="00B050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-</a:t>
            </a:r>
            <a:r>
              <a:rPr lang="fr-FR" sz="2000" dirty="0">
                <a:solidFill>
                  <a:srgbClr val="00B050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20</a:t>
            </a:r>
            <a:r>
              <a:rPr lang="fr-FR" sz="2000" dirty="0" smtClean="0">
                <a:solidFill>
                  <a:srgbClr val="00B050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%</a:t>
            </a:r>
            <a:endParaRPr lang="fr-FR" sz="2000" dirty="0">
              <a:latin typeface="Calibri" panose="020F050202020403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</a:rPr>
              <a:t>Rupture de pont </a:t>
            </a:r>
            <a:r>
              <a:rPr lang="fr-FR" sz="2000" dirty="0">
                <a:latin typeface="Calibri" panose="020F0502020204030204" pitchFamily="34" charset="0"/>
              </a:rPr>
              <a:t>thermique : </a:t>
            </a:r>
            <a:r>
              <a:rPr lang="el-GR" sz="2000" dirty="0">
                <a:latin typeface="Calibri" panose="020F0502020204030204" pitchFamily="34" charset="0"/>
              </a:rPr>
              <a:t>Δ</a:t>
            </a:r>
            <a:r>
              <a:rPr lang="fr-FR" sz="2000" dirty="0">
                <a:latin typeface="Calibri" panose="020F0502020204030204" pitchFamily="34" charset="0"/>
              </a:rPr>
              <a:t>T = </a:t>
            </a:r>
            <a:r>
              <a:rPr lang="fr-FR" sz="2000" dirty="0" smtClean="0">
                <a:latin typeface="Calibri" panose="020F0502020204030204" pitchFamily="34" charset="0"/>
              </a:rPr>
              <a:t>313 </a:t>
            </a:r>
            <a:r>
              <a:rPr lang="fr-FR" sz="2000" dirty="0">
                <a:latin typeface="Calibri" panose="020F0502020204030204" pitchFamily="34" charset="0"/>
              </a:rPr>
              <a:t>K</a:t>
            </a:r>
            <a:r>
              <a:rPr lang="fr-FR" sz="2000" dirty="0" smtClean="0">
                <a:latin typeface="Calibri" panose="020F0502020204030204" pitchFamily="34" charset="0"/>
                <a:ea typeface="Verdana" panose="020B0604030504040204" pitchFamily="34" charset="0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+</a:t>
            </a:r>
            <a:r>
              <a:rPr lang="fr-FR" sz="2000" dirty="0">
                <a:solidFill>
                  <a:srgbClr val="00B050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200%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Calibri" panose="020F0502020204030204" pitchFamily="34" charset="0"/>
                <a:ea typeface="Verdana" panose="020B0604030504040204" pitchFamily="34" charset="0"/>
              </a:rPr>
              <a:t>Sig</a:t>
            </a:r>
            <a:r>
              <a:rPr lang="fr-FR" sz="2000" dirty="0">
                <a:latin typeface="Calibri" panose="020F0502020204030204" pitchFamily="34" charset="0"/>
                <a:ea typeface="Verdana" panose="020B0604030504040204" pitchFamily="34" charset="0"/>
              </a:rPr>
              <a:t> </a:t>
            </a:r>
            <a:r>
              <a:rPr lang="fr-FR" sz="2000" dirty="0" smtClean="0">
                <a:latin typeface="Calibri" panose="020F0502020204030204" pitchFamily="34" charset="0"/>
                <a:ea typeface="Verdana" panose="020B0604030504040204" pitchFamily="34" charset="0"/>
              </a:rPr>
              <a:t>~ 700 </a:t>
            </a:r>
            <a:r>
              <a:rPr lang="fr-FR" sz="2000" dirty="0" err="1" smtClean="0">
                <a:latin typeface="Calibri" panose="020F0502020204030204" pitchFamily="34" charset="0"/>
                <a:ea typeface="Verdana" panose="020B0604030504040204" pitchFamily="34" charset="0"/>
              </a:rPr>
              <a:t>MPa</a:t>
            </a:r>
            <a:r>
              <a:rPr lang="fr-FR" sz="2000" dirty="0" smtClean="0">
                <a:latin typeface="Calibri" panose="020F0502020204030204" pitchFamily="34" charset="0"/>
                <a:ea typeface="Verdana" panose="020B0604030504040204" pitchFamily="34" charset="0"/>
              </a:rPr>
              <a:t> (</a:t>
            </a:r>
            <a:r>
              <a:rPr lang="fr-FR" sz="2000" dirty="0" smtClean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limite !</a:t>
            </a:r>
            <a:r>
              <a:rPr lang="fr-FR" sz="2000" dirty="0" smtClean="0">
                <a:latin typeface="Calibri" panose="020F0502020204030204" pitchFamily="34" charset="0"/>
                <a:ea typeface="Verdana" panose="020B0604030504040204" pitchFamily="34" charset="0"/>
              </a:rPr>
              <a:t>) </a:t>
            </a:r>
            <a:r>
              <a:rPr lang="fr-FR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+ pics locaux 954 </a:t>
            </a:r>
            <a:r>
              <a:rPr lang="fr-FR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MPa</a:t>
            </a:r>
            <a:endParaRPr lang="fr-FR" sz="200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Structure plus souple</a:t>
            </a:r>
            <a:endParaRPr lang="fr-FR" sz="200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3850031" y="2591680"/>
            <a:ext cx="71527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</a:rPr>
              <a:t>Masse </a:t>
            </a:r>
            <a:r>
              <a:rPr lang="fr-FR" sz="2000" dirty="0" smtClean="0">
                <a:latin typeface="Calibri" panose="020F0502020204030204" pitchFamily="34" charset="0"/>
              </a:rPr>
              <a:t>: 25g/support </a:t>
            </a:r>
            <a:r>
              <a:rPr lang="fr-FR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-</a:t>
            </a:r>
            <a:r>
              <a:rPr lang="fr-FR" sz="2000" dirty="0">
                <a:solidFill>
                  <a:srgbClr val="00B050"/>
                </a:solidFill>
                <a:latin typeface="Calibri" panose="020F0502020204030204" pitchFamily="34" charset="0"/>
              </a:rPr>
              <a:t>5</a:t>
            </a:r>
            <a:r>
              <a:rPr lang="fr-FR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%</a:t>
            </a:r>
            <a:endParaRPr lang="fr-FR" sz="20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</a:rPr>
              <a:t>Rupture </a:t>
            </a:r>
            <a:r>
              <a:rPr lang="fr-FR" sz="2000" dirty="0">
                <a:latin typeface="Calibri" panose="020F0502020204030204" pitchFamily="34" charset="0"/>
              </a:rPr>
              <a:t>de pont </a:t>
            </a:r>
            <a:r>
              <a:rPr lang="fr-FR" sz="2000" dirty="0" smtClean="0">
                <a:latin typeface="Calibri" panose="020F0502020204030204" pitchFamily="34" charset="0"/>
              </a:rPr>
              <a:t>thermique </a:t>
            </a:r>
            <a:r>
              <a:rPr lang="fr-FR" sz="2000" dirty="0" smtClean="0">
                <a:latin typeface="Calibri" panose="020F0502020204030204" pitchFamily="34" charset="0"/>
              </a:rPr>
              <a:t>: </a:t>
            </a:r>
            <a:r>
              <a:rPr lang="el-GR" sz="2000" dirty="0" smtClean="0">
                <a:latin typeface="Calibri" panose="020F0502020204030204" pitchFamily="34" charset="0"/>
              </a:rPr>
              <a:t>Δ</a:t>
            </a:r>
            <a:r>
              <a:rPr lang="fr-FR" sz="2000" dirty="0">
                <a:latin typeface="Calibri" panose="020F0502020204030204" pitchFamily="34" charset="0"/>
              </a:rPr>
              <a:t>T = </a:t>
            </a:r>
            <a:r>
              <a:rPr lang="fr-FR" sz="2000" dirty="0" smtClean="0">
                <a:latin typeface="Calibri" panose="020F0502020204030204" pitchFamily="34" charset="0"/>
              </a:rPr>
              <a:t>130 K </a:t>
            </a:r>
            <a:r>
              <a:rPr lang="fr-FR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+</a:t>
            </a:r>
            <a:r>
              <a:rPr lang="fr-FR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30</a:t>
            </a:r>
            <a:r>
              <a:rPr lang="fr-FR" sz="2000" dirty="0">
                <a:solidFill>
                  <a:srgbClr val="00B050"/>
                </a:solidFill>
                <a:latin typeface="Calibri" panose="020F0502020204030204" pitchFamily="34" charset="0"/>
              </a:rPr>
              <a:t>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Calibri" panose="020F0502020204030204" pitchFamily="34" charset="0"/>
              </a:rPr>
              <a:t>Sig</a:t>
            </a:r>
            <a:r>
              <a:rPr lang="fr-FR" sz="2000" dirty="0">
                <a:latin typeface="Calibri" panose="020F0502020204030204" pitchFamily="34" charset="0"/>
              </a:rPr>
              <a:t> &lt; </a:t>
            </a:r>
            <a:r>
              <a:rPr lang="fr-FR" sz="2000" dirty="0" smtClean="0">
                <a:latin typeface="Calibri" panose="020F0502020204030204" pitchFamily="34" charset="0"/>
              </a:rPr>
              <a:t>700 </a:t>
            </a:r>
            <a:r>
              <a:rPr lang="fr-FR" sz="2000" dirty="0" err="1" smtClean="0">
                <a:latin typeface="Calibri" panose="020F0502020204030204" pitchFamily="34" charset="0"/>
              </a:rPr>
              <a:t>MPa</a:t>
            </a:r>
            <a:endParaRPr lang="fr-FR" sz="20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</a:rPr>
              <a:t>Premiers modes proches du design initial</a:t>
            </a:r>
            <a:endParaRPr lang="fr-FR" sz="20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61" y="2361333"/>
            <a:ext cx="2335170" cy="190023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79" y="1301303"/>
            <a:ext cx="1981204" cy="138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7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42804" y="52752"/>
            <a:ext cx="10141985" cy="908720"/>
          </a:xfrm>
        </p:spPr>
        <p:txBody>
          <a:bodyPr/>
          <a:lstStyle/>
          <a:p>
            <a:r>
              <a:rPr lang="fr-FR" sz="4000" dirty="0" smtClean="0">
                <a:solidFill>
                  <a:prstClr val="white"/>
                </a:solidFill>
                <a:latin typeface="Calibri" panose="020F0502020204030204" pitchFamily="34" charset="0"/>
              </a:rPr>
              <a:t>Comparaison des solutions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085" y="1791340"/>
            <a:ext cx="9391651" cy="4231843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8847261" y="5129623"/>
            <a:ext cx="1704975" cy="52387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73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Exemple_powerpoint_Irfu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ppt59D3.tmp</Template>
  <TotalTime>9261</TotalTime>
  <Words>861</Words>
  <Application>Microsoft Office PowerPoint</Application>
  <PresentationFormat>Grand écran</PresentationFormat>
  <Paragraphs>183</Paragraphs>
  <Slides>16</Slides>
  <Notes>15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Tw Cen MT Condensed Extra Bold</vt:lpstr>
      <vt:lpstr>Verdana</vt:lpstr>
      <vt:lpstr>Wingdings 3</vt:lpstr>
      <vt:lpstr>Exemple_powerpoint_Irfu</vt:lpstr>
      <vt:lpstr>Présentation PowerPoint</vt:lpstr>
      <vt:lpstr>SVOM : zoom sur la caméra MXT</vt:lpstr>
      <vt:lpstr>Notre cas d’étude</vt:lpstr>
      <vt:lpstr>Approche #1: optimisation topologique</vt:lpstr>
      <vt:lpstr>Approche #1: optimisation topologique</vt:lpstr>
      <vt:lpstr>Approche #1: optimisation topologique</vt:lpstr>
      <vt:lpstr>Approche #1: optimisation topologique</vt:lpstr>
      <vt:lpstr>Approche #2: « simple » treillis ?</vt:lpstr>
      <vt:lpstr>Comparaison des solutions</vt:lpstr>
      <vt:lpstr>De l’optimisation au design détaillé</vt:lpstr>
      <vt:lpstr>Qualification vibratoire</vt:lpstr>
      <vt:lpstr>Qualification vibratoire du procédé de FA</vt:lpstr>
      <vt:lpstr>Qualification vibratoire du support en treillis</vt:lpstr>
      <vt:lpstr>Conclusions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Nqce</dc:title>
  <dc:creator>Bougamont Emmanuelle</dc:creator>
  <cp:lastModifiedBy>MANIL Pierre</cp:lastModifiedBy>
  <cp:revision>512</cp:revision>
  <cp:lastPrinted>2013-09-04T15:41:21Z</cp:lastPrinted>
  <dcterms:created xsi:type="dcterms:W3CDTF">2012-10-13T15:33:03Z</dcterms:created>
  <dcterms:modified xsi:type="dcterms:W3CDTF">2021-06-06T16:42:55Z</dcterms:modified>
</cp:coreProperties>
</file>