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6" r:id="rId4"/>
    <p:sldMasterId id="2147483712" r:id="rId5"/>
    <p:sldMasterId id="2147483724" r:id="rId6"/>
  </p:sldMasterIdLst>
  <p:notesMasterIdLst>
    <p:notesMasterId r:id="rId30"/>
  </p:notesMasterIdLst>
  <p:handoutMasterIdLst>
    <p:handoutMasterId r:id="rId31"/>
  </p:handoutMasterIdLst>
  <p:sldIdLst>
    <p:sldId id="273" r:id="rId7"/>
    <p:sldId id="561" r:id="rId8"/>
    <p:sldId id="553" r:id="rId9"/>
    <p:sldId id="469" r:id="rId10"/>
    <p:sldId id="531" r:id="rId11"/>
    <p:sldId id="556" r:id="rId12"/>
    <p:sldId id="562" r:id="rId13"/>
    <p:sldId id="576" r:id="rId14"/>
    <p:sldId id="577" r:id="rId15"/>
    <p:sldId id="568" r:id="rId16"/>
    <p:sldId id="578" r:id="rId17"/>
    <p:sldId id="579" r:id="rId18"/>
    <p:sldId id="563" r:id="rId19"/>
    <p:sldId id="584" r:id="rId20"/>
    <p:sldId id="588" r:id="rId21"/>
    <p:sldId id="580" r:id="rId22"/>
    <p:sldId id="601" r:id="rId23"/>
    <p:sldId id="602" r:id="rId24"/>
    <p:sldId id="603" r:id="rId25"/>
    <p:sldId id="585" r:id="rId26"/>
    <p:sldId id="586" r:id="rId27"/>
    <p:sldId id="587" r:id="rId28"/>
    <p:sldId id="589" r:id="rId29"/>
  </p:sldIdLst>
  <p:sldSz cx="12192000" cy="6858000"/>
  <p:notesSz cx="7099300" cy="10234613"/>
  <p:defaultTextStyle>
    <a:defPPr>
      <a:defRPr lang="en-US"/>
    </a:defPPr>
    <a:lvl1pPr marL="0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38617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77234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15851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54468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93085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31702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70319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08936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orient="horz" pos="3083" userDrawn="1">
          <p15:clr>
            <a:srgbClr val="A4A3A4"/>
          </p15:clr>
        </p15:guide>
        <p15:guide id="5" pos="309" userDrawn="1">
          <p15:clr>
            <a:srgbClr val="A4A3A4"/>
          </p15:clr>
        </p15:guide>
        <p15:guide id="8" orient="horz" pos="2074" userDrawn="1">
          <p15:clr>
            <a:srgbClr val="A4A3A4"/>
          </p15:clr>
        </p15:guide>
        <p15:guide id="11" pos="5535" userDrawn="1">
          <p15:clr>
            <a:srgbClr val="A4A3A4"/>
          </p15:clr>
        </p15:guide>
        <p15:guide id="12" pos="5443" userDrawn="1">
          <p15:clr>
            <a:srgbClr val="A4A3A4"/>
          </p15:clr>
        </p15:guide>
        <p15:guide id="13" orient="horz" pos="2160" userDrawn="1">
          <p15:clr>
            <a:srgbClr val="A4A3A4"/>
          </p15:clr>
        </p15:guide>
        <p15:guide id="14" orient="horz" pos="4111" userDrawn="1">
          <p15:clr>
            <a:srgbClr val="A4A3A4"/>
          </p15:clr>
        </p15:guide>
        <p15:guide id="15" orient="horz" pos="2765" userDrawn="1">
          <p15:clr>
            <a:srgbClr val="A4A3A4"/>
          </p15:clr>
        </p15:guide>
        <p15:guide id="16" pos="3840" userDrawn="1">
          <p15:clr>
            <a:srgbClr val="A4A3A4"/>
          </p15:clr>
        </p15:guide>
        <p15:guide id="17" pos="412" userDrawn="1">
          <p15:clr>
            <a:srgbClr val="A4A3A4"/>
          </p15:clr>
        </p15:guide>
        <p15:guide id="18" pos="7380" userDrawn="1">
          <p15:clr>
            <a:srgbClr val="A4A3A4"/>
          </p15:clr>
        </p15:guide>
        <p15:guide id="19" pos="72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BF44"/>
    <a:srgbClr val="DF1721"/>
    <a:srgbClr val="BC141C"/>
    <a:srgbClr val="C2141C"/>
    <a:srgbClr val="D8161F"/>
    <a:srgbClr val="B5131B"/>
    <a:srgbClr val="A3091B"/>
    <a:srgbClr val="C9151E"/>
    <a:srgbClr val="DB1720"/>
    <a:srgbClr val="BB14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4" autoAdjust="0"/>
    <p:restoredTop sz="94343" autoAdjust="0"/>
  </p:normalViewPr>
  <p:slideViewPr>
    <p:cSldViewPr snapToGrid="0" showGuides="1">
      <p:cViewPr varScale="1">
        <p:scale>
          <a:sx n="70" d="100"/>
          <a:sy n="70" d="100"/>
        </p:scale>
        <p:origin x="606" y="42"/>
      </p:cViewPr>
      <p:guideLst>
        <p:guide orient="horz" pos="1620"/>
        <p:guide pos="2880"/>
        <p:guide orient="horz" pos="3083"/>
        <p:guide pos="309"/>
        <p:guide orient="horz" pos="2074"/>
        <p:guide pos="5535"/>
        <p:guide pos="5443"/>
        <p:guide orient="horz" pos="2160"/>
        <p:guide orient="horz" pos="4111"/>
        <p:guide orient="horz" pos="2765"/>
        <p:guide pos="3840"/>
        <p:guide pos="412"/>
        <p:guide pos="7380"/>
        <p:guide pos="72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>
        <p:scale>
          <a:sx n="100" d="100"/>
          <a:sy n="100" d="100"/>
        </p:scale>
        <p:origin x="1812" y="-1560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5920" tIns="47960" rIns="95920" bIns="47960" rtlCol="0"/>
          <a:lstStyle>
            <a:lvl1pPr algn="l">
              <a:defRPr sz="14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5920" tIns="47960" rIns="95920" bIns="47960" rtlCol="0"/>
          <a:lstStyle>
            <a:lvl1pPr algn="r">
              <a:defRPr sz="1400"/>
            </a:lvl1pPr>
          </a:lstStyle>
          <a:p>
            <a:fld id="{F481E118-1CEA-43E8-BD51-A8A2CBD62889}" type="datetimeFigureOut">
              <a:rPr lang="fr-FR" smtClean="0"/>
              <a:t>03/06/2021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10"/>
            <a:ext cx="3076363" cy="513507"/>
          </a:xfrm>
          <a:prstGeom prst="rect">
            <a:avLst/>
          </a:prstGeom>
        </p:spPr>
        <p:txBody>
          <a:bodyPr vert="horz" lIns="95920" tIns="47960" rIns="95920" bIns="47960" rtlCol="0" anchor="b"/>
          <a:lstStyle>
            <a:lvl1pPr algn="l">
              <a:defRPr sz="14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4" y="9721110"/>
            <a:ext cx="3076363" cy="513507"/>
          </a:xfrm>
          <a:prstGeom prst="rect">
            <a:avLst/>
          </a:prstGeom>
        </p:spPr>
        <p:txBody>
          <a:bodyPr vert="horz" lIns="95920" tIns="47960" rIns="95920" bIns="47960" rtlCol="0" anchor="b"/>
          <a:lstStyle>
            <a:lvl1pPr algn="r">
              <a:defRPr sz="1400"/>
            </a:lvl1pPr>
          </a:lstStyle>
          <a:p>
            <a:fld id="{7CB1C5FA-467D-48F3-9F36-205F533C0F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208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5920" tIns="47960" rIns="95920" bIns="47960" rtlCol="0"/>
          <a:lstStyle>
            <a:lvl1pPr algn="l">
              <a:defRPr sz="14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5920" tIns="47960" rIns="95920" bIns="47960" rtlCol="0"/>
          <a:lstStyle>
            <a:lvl1pPr algn="r">
              <a:defRPr sz="1400"/>
            </a:lvl1pPr>
          </a:lstStyle>
          <a:p>
            <a:fld id="{F0389419-4E28-4B58-9AA2-383238311FDA}" type="datetimeFigureOut">
              <a:rPr lang="fr-FR" smtClean="0"/>
              <a:t>03/06/2021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6250" y="1277938"/>
            <a:ext cx="61468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920" tIns="47960" rIns="95920" bIns="4796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9930" y="4925410"/>
            <a:ext cx="5679440" cy="4029879"/>
          </a:xfrm>
          <a:prstGeom prst="rect">
            <a:avLst/>
          </a:prstGeom>
        </p:spPr>
        <p:txBody>
          <a:bodyPr vert="horz" lIns="95920" tIns="47960" rIns="95920" bIns="4796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10"/>
            <a:ext cx="3076363" cy="513507"/>
          </a:xfrm>
          <a:prstGeom prst="rect">
            <a:avLst/>
          </a:prstGeom>
        </p:spPr>
        <p:txBody>
          <a:bodyPr vert="horz" lIns="95920" tIns="47960" rIns="95920" bIns="47960" rtlCol="0" anchor="b"/>
          <a:lstStyle>
            <a:lvl1pPr algn="r">
              <a:defRPr sz="1400"/>
            </a:lvl1pPr>
          </a:lstStyle>
          <a:p>
            <a:fld id="{39DC57ED-270C-43E3-91AA-48F4CC193819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513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38617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77234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15851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554468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193085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31702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470319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08936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uagedemots.co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FLO :</a:t>
            </a:r>
            <a:r>
              <a:rPr lang="fr-FR" baseline="0" dirty="0" smtClean="0"/>
              <a:t> tu choisis !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7ED-270C-43E3-91AA-48F4CC19381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8331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intelligence artificielle </a:t>
            </a:r>
            <a:r>
              <a:rPr lang="fr-FR" dirty="0" err="1" smtClean="0"/>
              <a:t>big</a:t>
            </a:r>
            <a:r>
              <a:rPr lang="fr-FR" dirty="0" smtClean="0"/>
              <a:t> data maintenance prédictive préventive curative temps réel usine futur usine opérateur coût optimisation capteur </a:t>
            </a:r>
            <a:r>
              <a:rPr lang="fr-FR" dirty="0" err="1" smtClean="0"/>
              <a:t>IoT</a:t>
            </a:r>
            <a:r>
              <a:rPr lang="fr-FR" dirty="0" smtClean="0"/>
              <a:t> industriel artificielle ERP algorithme prédiction panne ROI connecté qualité </a:t>
            </a:r>
            <a:r>
              <a:rPr lang="fr-FR" dirty="0" err="1" smtClean="0"/>
              <a:t>downtime</a:t>
            </a:r>
            <a:r>
              <a:rPr lang="fr-FR" dirty="0" smtClean="0"/>
              <a:t> imprévu rentabilité réparation risque business model métiers électronique data science métier analyser décider agir</a:t>
            </a:r>
          </a:p>
          <a:p>
            <a:r>
              <a:rPr lang="fr-FR" dirty="0" smtClean="0">
                <a:hlinkClick r:id="rId3"/>
              </a:rPr>
              <a:t>https://nuagedemots.co/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7ED-270C-43E3-91AA-48F4CC19381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7095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</a:t>
            </a:r>
            <a:r>
              <a:rPr lang="fr-FR" baseline="0" dirty="0" smtClean="0"/>
              <a:t> CIRTES ne couvre pas toute la planche. Il faudrait détourer ses compétences, qui s’ajoutent à celles de la PRTT pour enrichir l’offre.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SIST Nantes / 20mars2018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0437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</a:t>
            </a:r>
            <a:r>
              <a:rPr lang="fr-FR" baseline="0" dirty="0" smtClean="0"/>
              <a:t> CIRTES ne couvre pas toute la planche. Il faudrait détourer ses compétences, qui s’ajoutent à celles de la PRTT pour enrichir l’offre.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SIST Nantes / 20mars2018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2161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sp>
        <p:nvSpPr>
          <p:cNvPr id="10" name="Titre 3"/>
          <p:cNvSpPr txBox="1">
            <a:spLocks/>
          </p:cNvSpPr>
          <p:nvPr userDrawn="1"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113036" y="6158143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ED1C4103-FF01-4613-BB77-A54429AC18D2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13036" y="5469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2" name="Picture 9" descr="cea_logo_small2.jpg">
            <a:extLst>
              <a:ext uri="{FF2B5EF4-FFF2-40B4-BE49-F238E27FC236}">
                <a16:creationId xmlns:a16="http://schemas.microsoft.com/office/drawing/2014/main" id="{61A89C60-6BFE-4912-9B9B-D56E846D59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9468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 d'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DDA024-CC5C-49D4-9EDE-B13C9CE4F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6952101-6F0D-4470-B900-D7C009A836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60769C5C-EDFB-44C6-A754-7FD9C1B5A1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22719" y="1358084"/>
            <a:ext cx="1447800" cy="917259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1F07BDA-5AB0-410C-A329-8C06350E1E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3367" y="1358085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95E4514-E62C-42B5-BE1E-5F1CD3D2A789}"/>
              </a:ext>
            </a:extLst>
          </p:cNvPr>
          <p:cNvCxnSpPr/>
          <p:nvPr userDrawn="1"/>
        </p:nvCxnSpPr>
        <p:spPr>
          <a:xfrm flipH="1">
            <a:off x="1310932" y="2332809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5C946E34-2083-434D-8404-8F5AEE71F0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02399" y="1358085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653795C-036F-4780-863C-5F5B75D45AC9}"/>
              </a:ext>
            </a:extLst>
          </p:cNvPr>
          <p:cNvCxnSpPr/>
          <p:nvPr userDrawn="1"/>
        </p:nvCxnSpPr>
        <p:spPr>
          <a:xfrm flipH="1">
            <a:off x="6228757" y="2332809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Espace réservé pour une image  4">
            <a:extLst>
              <a:ext uri="{FF2B5EF4-FFF2-40B4-BE49-F238E27FC236}">
                <a16:creationId xmlns:a16="http://schemas.microsoft.com/office/drawing/2014/main" id="{B755FE5F-FBAE-4CEA-8895-84E4F212E51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28757" y="1358084"/>
            <a:ext cx="1447800" cy="917251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28" name="Espace réservé pour une image  4">
            <a:extLst>
              <a:ext uri="{FF2B5EF4-FFF2-40B4-BE49-F238E27FC236}">
                <a16:creationId xmlns:a16="http://schemas.microsoft.com/office/drawing/2014/main" id="{22ADC67F-E797-4291-A8E3-0F55CBC9501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622719" y="2599419"/>
            <a:ext cx="1447800" cy="917259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8B209393-3874-4ED2-8083-767200A49E1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33367" y="2599420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30" name="Connecteur droit 9">
            <a:extLst>
              <a:ext uri="{FF2B5EF4-FFF2-40B4-BE49-F238E27FC236}">
                <a16:creationId xmlns:a16="http://schemas.microsoft.com/office/drawing/2014/main" id="{89635DC8-0DE1-45BF-B660-9978E7ECF557}"/>
              </a:ext>
            </a:extLst>
          </p:cNvPr>
          <p:cNvCxnSpPr/>
          <p:nvPr userDrawn="1"/>
        </p:nvCxnSpPr>
        <p:spPr>
          <a:xfrm flipH="1">
            <a:off x="1310932" y="3574144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Espace réservé du texte 7">
            <a:extLst>
              <a:ext uri="{FF2B5EF4-FFF2-40B4-BE49-F238E27FC236}">
                <a16:creationId xmlns:a16="http://schemas.microsoft.com/office/drawing/2014/main" id="{9946E2AE-62D6-4FF6-ADAD-DB3C797B84E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802399" y="2599420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51" name="Connecteur droit 11">
            <a:extLst>
              <a:ext uri="{FF2B5EF4-FFF2-40B4-BE49-F238E27FC236}">
                <a16:creationId xmlns:a16="http://schemas.microsoft.com/office/drawing/2014/main" id="{F1FD97AF-E44C-4020-83DE-C9ED10C337D5}"/>
              </a:ext>
            </a:extLst>
          </p:cNvPr>
          <p:cNvCxnSpPr/>
          <p:nvPr userDrawn="1"/>
        </p:nvCxnSpPr>
        <p:spPr>
          <a:xfrm flipH="1">
            <a:off x="6228757" y="3574144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2" name="Espace réservé pour une image  4">
            <a:extLst>
              <a:ext uri="{FF2B5EF4-FFF2-40B4-BE49-F238E27FC236}">
                <a16:creationId xmlns:a16="http://schemas.microsoft.com/office/drawing/2014/main" id="{C7A6CB66-2EE7-4D61-B8D8-B792649D951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228757" y="2599419"/>
            <a:ext cx="1447800" cy="917251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59" name="Espace réservé pour une image  4">
            <a:extLst>
              <a:ext uri="{FF2B5EF4-FFF2-40B4-BE49-F238E27FC236}">
                <a16:creationId xmlns:a16="http://schemas.microsoft.com/office/drawing/2014/main" id="{3796C7BE-5840-414D-923B-EAC0AD68146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622719" y="3979165"/>
            <a:ext cx="1447800" cy="917259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60" name="Espace réservé du texte 7">
            <a:extLst>
              <a:ext uri="{FF2B5EF4-FFF2-40B4-BE49-F238E27FC236}">
                <a16:creationId xmlns:a16="http://schemas.microsoft.com/office/drawing/2014/main" id="{CE59C844-7624-436B-B75F-12C324F1688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333367" y="3979166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61" name="Connecteur droit 9">
            <a:extLst>
              <a:ext uri="{FF2B5EF4-FFF2-40B4-BE49-F238E27FC236}">
                <a16:creationId xmlns:a16="http://schemas.microsoft.com/office/drawing/2014/main" id="{9B1F7315-6020-43F3-A5F2-9D49CFABB18F}"/>
              </a:ext>
            </a:extLst>
          </p:cNvPr>
          <p:cNvCxnSpPr/>
          <p:nvPr userDrawn="1"/>
        </p:nvCxnSpPr>
        <p:spPr>
          <a:xfrm flipH="1">
            <a:off x="1310932" y="4953890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Espace réservé du texte 7">
            <a:extLst>
              <a:ext uri="{FF2B5EF4-FFF2-40B4-BE49-F238E27FC236}">
                <a16:creationId xmlns:a16="http://schemas.microsoft.com/office/drawing/2014/main" id="{4B68E589-D2AB-420B-BDA7-B7843429653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802399" y="3979166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63" name="Connecteur droit 11">
            <a:extLst>
              <a:ext uri="{FF2B5EF4-FFF2-40B4-BE49-F238E27FC236}">
                <a16:creationId xmlns:a16="http://schemas.microsoft.com/office/drawing/2014/main" id="{29D8923A-A92A-409D-890D-0ADA5FE8AE8B}"/>
              </a:ext>
            </a:extLst>
          </p:cNvPr>
          <p:cNvCxnSpPr/>
          <p:nvPr userDrawn="1"/>
        </p:nvCxnSpPr>
        <p:spPr>
          <a:xfrm flipH="1">
            <a:off x="6228757" y="4953890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4" name="Espace réservé pour une image  4">
            <a:extLst>
              <a:ext uri="{FF2B5EF4-FFF2-40B4-BE49-F238E27FC236}">
                <a16:creationId xmlns:a16="http://schemas.microsoft.com/office/drawing/2014/main" id="{C520D07C-5182-487C-93B4-740F5F6694B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228757" y="3979165"/>
            <a:ext cx="1447800" cy="917251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65" name="Espace réservé pour une image  4">
            <a:extLst>
              <a:ext uri="{FF2B5EF4-FFF2-40B4-BE49-F238E27FC236}">
                <a16:creationId xmlns:a16="http://schemas.microsoft.com/office/drawing/2014/main" id="{88E492D9-B1FB-497C-AE54-9777D95A617A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626660" y="5228680"/>
            <a:ext cx="1447800" cy="917259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66" name="Espace réservé du texte 7">
            <a:extLst>
              <a:ext uri="{FF2B5EF4-FFF2-40B4-BE49-F238E27FC236}">
                <a16:creationId xmlns:a16="http://schemas.microsoft.com/office/drawing/2014/main" id="{7EC16F37-C59A-4483-A7AC-A499B083B30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337308" y="5228681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67" name="Connecteur droit 9">
            <a:extLst>
              <a:ext uri="{FF2B5EF4-FFF2-40B4-BE49-F238E27FC236}">
                <a16:creationId xmlns:a16="http://schemas.microsoft.com/office/drawing/2014/main" id="{E75DD157-1B84-4D38-B8C3-CEF8C99055BA}"/>
              </a:ext>
            </a:extLst>
          </p:cNvPr>
          <p:cNvCxnSpPr/>
          <p:nvPr userDrawn="1"/>
        </p:nvCxnSpPr>
        <p:spPr>
          <a:xfrm flipH="1">
            <a:off x="1314873" y="6203405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8" name="Espace réservé du texte 7">
            <a:extLst>
              <a:ext uri="{FF2B5EF4-FFF2-40B4-BE49-F238E27FC236}">
                <a16:creationId xmlns:a16="http://schemas.microsoft.com/office/drawing/2014/main" id="{31812CFC-354D-4188-A115-40F9E1BE959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806340" y="5228681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69" name="Connecteur droit 11">
            <a:extLst>
              <a:ext uri="{FF2B5EF4-FFF2-40B4-BE49-F238E27FC236}">
                <a16:creationId xmlns:a16="http://schemas.microsoft.com/office/drawing/2014/main" id="{DF7F2929-78B2-469D-8E02-2703095EC7FF}"/>
              </a:ext>
            </a:extLst>
          </p:cNvPr>
          <p:cNvCxnSpPr/>
          <p:nvPr userDrawn="1"/>
        </p:nvCxnSpPr>
        <p:spPr>
          <a:xfrm flipH="1">
            <a:off x="6232698" y="6203405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0" name="Espace réservé pour une image  4">
            <a:extLst>
              <a:ext uri="{FF2B5EF4-FFF2-40B4-BE49-F238E27FC236}">
                <a16:creationId xmlns:a16="http://schemas.microsoft.com/office/drawing/2014/main" id="{803C1564-8FCE-41DC-879F-588392A66C6B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32698" y="5228680"/>
            <a:ext cx="1447800" cy="917251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0902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12192000" cy="5998464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4359965" y="2277417"/>
            <a:ext cx="6354635" cy="62477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5792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3400" kern="12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fr-FR" noProof="0" dirty="0"/>
              <a:t>Merci de votre attention</a:t>
            </a:r>
          </a:p>
        </p:txBody>
      </p:sp>
      <p:sp>
        <p:nvSpPr>
          <p:cNvPr id="10" name="Espace réservé du texte 18"/>
          <p:cNvSpPr>
            <a:spLocks noGrp="1"/>
          </p:cNvSpPr>
          <p:nvPr>
            <p:ph type="body" sz="quarter" idx="10" hasCustomPrompt="1"/>
          </p:nvPr>
        </p:nvSpPr>
        <p:spPr>
          <a:xfrm>
            <a:off x="1322359" y="4403564"/>
            <a:ext cx="9130864" cy="267471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z="1000" b="1" noProof="0" dirty="0">
                <a:solidFill>
                  <a:schemeClr val="tx1"/>
                </a:solidFill>
                <a:latin typeface="Calibri"/>
                <a:cs typeface="Calibri"/>
              </a:rPr>
              <a:t>Crédits photos </a:t>
            </a:r>
            <a:r>
              <a:rPr lang="fr-FR" sz="1000" noProof="0" dirty="0">
                <a:solidFill>
                  <a:schemeClr val="tx1"/>
                </a:solidFill>
                <a:latin typeface="Calibri"/>
                <a:cs typeface="Calibri"/>
              </a:rPr>
              <a:t>:</a:t>
            </a:r>
          </a:p>
        </p:txBody>
      </p:sp>
      <p:sp>
        <p:nvSpPr>
          <p:cNvPr id="11" name="Espace réservé du texte 20"/>
          <p:cNvSpPr>
            <a:spLocks noGrp="1"/>
          </p:cNvSpPr>
          <p:nvPr>
            <p:ph type="body" sz="quarter" idx="12" hasCustomPrompt="1"/>
          </p:nvPr>
        </p:nvSpPr>
        <p:spPr>
          <a:xfrm>
            <a:off x="4359965" y="3140287"/>
            <a:ext cx="6285653" cy="405970"/>
          </a:xfrm>
        </p:spPr>
        <p:txBody>
          <a:bodyPr>
            <a:spAutoFit/>
          </a:bodyPr>
          <a:lstStyle>
            <a:lvl1pPr marL="0" indent="0">
              <a:buFontTx/>
              <a:buNone/>
              <a:defRPr lang="fr-FR" sz="2000" kern="1200" smtClean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FR" sz="2000" kern="1200" noProof="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Mise à jour 20 mai 2019</a:t>
            </a:r>
            <a:endParaRPr lang="fr-FR" noProof="0" dirty="0"/>
          </a:p>
        </p:txBody>
      </p:sp>
      <p:sp>
        <p:nvSpPr>
          <p:cNvPr id="12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4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4339916" y="3564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6" name="Picture 9" descr="cea_logo_small2.jpg">
            <a:extLst>
              <a:ext uri="{FF2B5EF4-FFF2-40B4-BE49-F238E27FC236}">
                <a16:creationId xmlns:a16="http://schemas.microsoft.com/office/drawing/2014/main" id="{9ACC02E3-8987-4096-B349-1EDE0C3CF6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7181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e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2000" cy="5998464"/>
          </a:xfrm>
          <a:prstGeom prst="rect">
            <a:avLst/>
          </a:prstGeom>
        </p:spPr>
      </p:pic>
      <p:sp>
        <p:nvSpPr>
          <p:cNvPr id="16" name="Titre 3"/>
          <p:cNvSpPr txBox="1">
            <a:spLocks/>
          </p:cNvSpPr>
          <p:nvPr userDrawn="1"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Annexes</a:t>
            </a:r>
          </a:p>
        </p:txBody>
      </p:sp>
      <p:sp>
        <p:nvSpPr>
          <p:cNvPr id="19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20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13 mai 2019</a:t>
            </a:r>
          </a:p>
        </p:txBody>
      </p:sp>
      <p:pic>
        <p:nvPicPr>
          <p:cNvPr id="9" name="Picture 9" descr="cea_logo_small2.jpg">
            <a:extLst>
              <a:ext uri="{FF2B5EF4-FFF2-40B4-BE49-F238E27FC236}">
                <a16:creationId xmlns:a16="http://schemas.microsoft.com/office/drawing/2014/main" id="{E3F4C435-57FD-44D7-87B7-AFBBAF147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149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16"/>
          <p:cNvSpPr>
            <a:spLocks noGrp="1"/>
          </p:cNvSpPr>
          <p:nvPr>
            <p:ph sz="quarter" idx="18"/>
          </p:nvPr>
        </p:nvSpPr>
        <p:spPr>
          <a:xfrm>
            <a:off x="479001" y="1257300"/>
            <a:ext cx="11232000" cy="505202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chemeClr val="accent2"/>
              </a:buClr>
              <a:buSzPct val="125000"/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defRPr sz="1800"/>
            </a:lvl2pPr>
            <a:lvl3pPr marL="1171575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600"/>
            </a:lvl3pPr>
            <a:lvl4pPr marL="1704975" indent="-287338">
              <a:buClr>
                <a:schemeClr val="accent6"/>
              </a:buClr>
              <a:buSzPct val="125000"/>
              <a:buFont typeface="Arial" pitchFamily="34" charset="0"/>
              <a:buChar char="•"/>
              <a:defRPr sz="1400">
                <a:solidFill>
                  <a:schemeClr val="accent5"/>
                </a:solidFill>
              </a:defRPr>
            </a:lvl4pPr>
            <a:lvl5pPr marL="2152650" indent="-114300">
              <a:buSzPct val="125000"/>
              <a:buFont typeface="Arial" panose="020B0604020202020204" pitchFamily="34" charset="0"/>
              <a:buChar char="•"/>
              <a:defRPr sz="1200" baseline="0"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0" hasCustomPrompt="1"/>
          </p:nvPr>
        </p:nvSpPr>
        <p:spPr>
          <a:xfrm>
            <a:off x="3149600" y="205740"/>
            <a:ext cx="8561400" cy="67818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112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768000" y="6305193"/>
            <a:ext cx="1934005" cy="365125"/>
          </a:xfrm>
          <a:prstGeom prst="rect">
            <a:avLst/>
          </a:prstGeom>
        </p:spPr>
        <p:txBody>
          <a:bodyPr/>
          <a:lstStyle/>
          <a:p>
            <a:endParaRPr lang="fr-FR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latin typeface="Arial"/>
              </a:rPr>
              <a:t>Nom événement | Nom Prénom</a:t>
            </a:r>
            <a:endParaRPr lang="fr-FR" dirty="0">
              <a:latin typeface="Arial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4876252" y="6665910"/>
            <a:ext cx="1116345" cy="384721"/>
          </a:xfrm>
        </p:spPr>
        <p:txBody>
          <a:bodyPr/>
          <a:lstStyle/>
          <a:p>
            <a:fld id="{AEFB9B6D-867A-40B8-ACB0-35CC9F272C9C}" type="slidenum">
              <a:rPr lang="fr-FR" smtClean="0">
                <a:latin typeface="Arial"/>
              </a:rPr>
              <a:pPr/>
              <a:t>‹N°›</a:t>
            </a:fld>
            <a:endParaRPr lang="fr-FR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708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-7899" y="6578930"/>
            <a:ext cx="1163765" cy="27907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83646" y="6737525"/>
            <a:ext cx="6369756" cy="161583"/>
          </a:xfrm>
          <a:prstGeom prst="rect">
            <a:avLst/>
          </a:prstGeom>
        </p:spPr>
        <p:txBody>
          <a:bodyPr/>
          <a:lstStyle>
            <a:lvl1pPr>
              <a:defRPr sz="788"/>
            </a:lvl1pPr>
          </a:lstStyle>
          <a:p>
            <a:r>
              <a:rPr lang="fr-FR" smtClean="0"/>
              <a:t>Nom événement | Nom Prénom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93690" y="6586015"/>
            <a:ext cx="666047" cy="769441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5430037-42A2-4FA9-9255-CCE7C22708D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0160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B5559CBA-976B-4265-9B41-694881203DBF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829779" y="1143001"/>
            <a:ext cx="3668184" cy="163194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1113036" y="5469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1" name="Picture 9" descr="cea_logo_small2.jpg">
            <a:extLst>
              <a:ext uri="{FF2B5EF4-FFF2-40B4-BE49-F238E27FC236}">
                <a16:creationId xmlns:a16="http://schemas.microsoft.com/office/drawing/2014/main" id="{2FD105EA-94EE-46C1-B868-95A7A374C9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9585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12192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422400" y="473604"/>
            <a:ext cx="4673600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73908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323489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DA7C-03B8-49D0-A935-DE3625BD6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12192000" cy="5808504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5684" y="1835150"/>
            <a:ext cx="5842000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0038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B5559CBA-976B-4265-9B41-694881203DBF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829779" y="1143001"/>
            <a:ext cx="3668184" cy="163194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1113036" y="5469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1" name="Picture 9" descr="cea_logo_small2.jpg">
            <a:extLst>
              <a:ext uri="{FF2B5EF4-FFF2-40B4-BE49-F238E27FC236}">
                <a16:creationId xmlns:a16="http://schemas.microsoft.com/office/drawing/2014/main" id="{68C201E4-093D-4AEE-A767-CB9D97D23D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502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8"/>
            <a:ext cx="12192000" cy="60215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984189" y="617538"/>
            <a:ext cx="5317067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46554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B5559CBA-976B-4265-9B41-694881203DBF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829779" y="1143001"/>
            <a:ext cx="3668184" cy="163194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1113036" y="5469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1" name="Picture 9" descr="cea_logo_small2.jpg">
            <a:extLst>
              <a:ext uri="{FF2B5EF4-FFF2-40B4-BE49-F238E27FC236}">
                <a16:creationId xmlns:a16="http://schemas.microsoft.com/office/drawing/2014/main" id="{EAA2C111-6F79-47B2-B9C7-2600B24884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783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12192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422400" y="473604"/>
            <a:ext cx="4673600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06679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1427964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DA7C-03B8-49D0-A935-DE3625BD6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12192000" cy="5808504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5684" y="1835150"/>
            <a:ext cx="5842000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484330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8"/>
            <a:ext cx="12192000" cy="60215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984189" y="617538"/>
            <a:ext cx="5317067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4134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12192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422400" y="473604"/>
            <a:ext cx="4673600" cy="138264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5286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0520F-F2B4-4144-B2A0-D31492DE5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90C283F-3F6C-463B-B6FF-C5A1120E75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A0235D1-1CA4-4813-8F9E-8EA6F5F924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12192000" cy="5808504"/>
          </a:xfrm>
          <a:prstGeom prst="rect">
            <a:avLst/>
          </a:prstGeom>
        </p:spPr>
      </p:pic>
      <p:sp>
        <p:nvSpPr>
          <p:cNvPr id="27" name="Titre 4">
            <a:extLst>
              <a:ext uri="{FF2B5EF4-FFF2-40B4-BE49-F238E27FC236}">
                <a16:creationId xmlns:a16="http://schemas.microsoft.com/office/drawing/2014/main" id="{9EB6429C-6B7C-4EE1-B9DC-E41E0338FCE4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00B39465-DFB6-4F0B-AD93-34B67A43F556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75259" y="1835212"/>
            <a:ext cx="2029261" cy="1950713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id="{05215E8A-C584-469C-8777-F84DF88AD45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2336050" y="1835213"/>
            <a:ext cx="1971551" cy="1184082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33" name="Espace réservé pour une image  32">
            <a:extLst>
              <a:ext uri="{FF2B5EF4-FFF2-40B4-BE49-F238E27FC236}">
                <a16:creationId xmlns:a16="http://schemas.microsoft.com/office/drawing/2014/main" id="{F295F236-0258-44BD-A085-BC26E990060E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446232" y="1835151"/>
            <a:ext cx="1571453" cy="1280980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10F23775-F583-446B-ADBA-A32E31D6D2F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437705" y="3298825"/>
            <a:ext cx="1579355" cy="1138108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37" name="Espace réservé pour une image  36">
            <a:extLst>
              <a:ext uri="{FF2B5EF4-FFF2-40B4-BE49-F238E27FC236}">
                <a16:creationId xmlns:a16="http://schemas.microsoft.com/office/drawing/2014/main" id="{CBB53359-B79D-4793-A0BA-531D16C92DB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2343153" y="3201989"/>
            <a:ext cx="1955921" cy="583936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39" name="Espace réservé pour une image  38">
            <a:extLst>
              <a:ext uri="{FF2B5EF4-FFF2-40B4-BE49-F238E27FC236}">
                <a16:creationId xmlns:a16="http://schemas.microsoft.com/office/drawing/2014/main" id="{7629CC81-1DE8-42E7-8943-496B487C7A15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75684" y="3968620"/>
            <a:ext cx="2023533" cy="517922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41" name="Espace réservé pour une image  40">
            <a:extLst>
              <a:ext uri="{FF2B5EF4-FFF2-40B4-BE49-F238E27FC236}">
                <a16:creationId xmlns:a16="http://schemas.microsoft.com/office/drawing/2014/main" id="{3D9A0616-6187-42B8-A49C-5704495AFA0F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75684" y="4673601"/>
            <a:ext cx="2023533" cy="517922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3" name="Espace réservé pour une image  42">
            <a:extLst>
              <a:ext uri="{FF2B5EF4-FFF2-40B4-BE49-F238E27FC236}">
                <a16:creationId xmlns:a16="http://schemas.microsoft.com/office/drawing/2014/main" id="{10BA3FEF-381F-4AA8-9215-136F5361141D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2336049" y="3968619"/>
            <a:ext cx="1955800" cy="122290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5" name="Espace réservé pour une image  44">
            <a:extLst>
              <a:ext uri="{FF2B5EF4-FFF2-40B4-BE49-F238E27FC236}">
                <a16:creationId xmlns:a16="http://schemas.microsoft.com/office/drawing/2014/main" id="{8FD27BC5-345B-4477-941A-3575E8185B4F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4425952" y="4619627"/>
            <a:ext cx="1591733" cy="571896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429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smtClean="0"/>
              <a:t>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1513944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1776974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DA7C-03B8-49D0-A935-DE3625BD6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12192000" cy="5808504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4000" y="1600805"/>
            <a:ext cx="5842000" cy="138264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8385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8"/>
            <a:ext cx="12192000" cy="60215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984189" y="617538"/>
            <a:ext cx="5317067" cy="138264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908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1476587" y="196178"/>
            <a:ext cx="10972800" cy="379192"/>
          </a:xfrm>
          <a:prstGeom prst="rect">
            <a:avLst/>
          </a:prstGeom>
        </p:spPr>
        <p:txBody>
          <a:bodyPr vert="horz" lIns="127723" tIns="50285" rIns="127723" bIns="50285" rtlCol="0" anchor="ctr">
            <a:spAutoFit/>
          </a:bodyPr>
          <a:lstStyle>
            <a:lvl1pPr>
              <a:defRPr cap="none" baseline="0"/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91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293436"/>
            <a:ext cx="10515600" cy="13826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3" y="6635131"/>
            <a:ext cx="12192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" y="-25706"/>
            <a:ext cx="12191999" cy="791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98035" y="6627317"/>
            <a:ext cx="1293967" cy="235568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1288" y="-25707"/>
            <a:ext cx="1293967" cy="783772"/>
          </a:xfrm>
          <a:prstGeom prst="rect">
            <a:avLst/>
          </a:prstGeom>
          <a:solidFill>
            <a:srgbClr val="BC141C"/>
          </a:solidFill>
          <a:ln>
            <a:solidFill>
              <a:srgbClr val="BC141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8" y="6665909"/>
            <a:ext cx="837259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/>
            </a:lvl1pPr>
          </a:lstStyle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76588" y="196179"/>
            <a:ext cx="5860499" cy="3791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2"/>
          <p:cNvSpPr txBox="1">
            <a:spLocks/>
          </p:cNvSpPr>
          <p:nvPr userDrawn="1"/>
        </p:nvSpPr>
        <p:spPr>
          <a:xfrm>
            <a:off x="8791538" y="6666682"/>
            <a:ext cx="2111537" cy="152349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77F22B5-7D27-43F2-84DD-15A13BA901E0}" type="datetime4">
              <a:rPr lang="fr-FR" sz="11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3 juin 2021</a:t>
            </a:fld>
            <a:endParaRPr lang="fr-FR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8869" y="6635131"/>
            <a:ext cx="5509931" cy="195438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0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Commissariat à l’énergie atomique et aux énergies alternatives</a:t>
            </a:r>
          </a:p>
        </p:txBody>
      </p:sp>
      <p:pic>
        <p:nvPicPr>
          <p:cNvPr id="14" name="Picture 9" descr="cea_logo_small2.jpg">
            <a:extLst>
              <a:ext uri="{FF2B5EF4-FFF2-40B4-BE49-F238E27FC236}">
                <a16:creationId xmlns:a16="http://schemas.microsoft.com/office/drawing/2014/main" id="{E3A1A842-E559-4871-963A-CC87460B1B6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14" y="54881"/>
            <a:ext cx="753461" cy="615016"/>
          </a:xfrm>
          <a:prstGeom prst="rect">
            <a:avLst/>
          </a:prstGeom>
        </p:spPr>
      </p:pic>
      <p:sp>
        <p:nvSpPr>
          <p:cNvPr id="4" name="ZoneTexte 3"/>
          <p:cNvSpPr txBox="1"/>
          <p:nvPr userDrawn="1"/>
        </p:nvSpPr>
        <p:spPr>
          <a:xfrm>
            <a:off x="5806996" y="6621364"/>
            <a:ext cx="1007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Manuel </a:t>
            </a:r>
            <a:r>
              <a:rPr lang="fr-FR" sz="10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Fendler</a:t>
            </a:r>
            <a:endParaRPr lang="fr-FR" sz="1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3284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04" r:id="rId2"/>
    <p:sldLayoutId id="2147483705" r:id="rId3"/>
    <p:sldLayoutId id="2147483710" r:id="rId4"/>
    <p:sldLayoutId id="2147483706" r:id="rId5"/>
    <p:sldLayoutId id="2147483709" r:id="rId6"/>
    <p:sldLayoutId id="2147483711" r:id="rId7"/>
    <p:sldLayoutId id="2147483708" r:id="rId8"/>
    <p:sldLayoutId id="2147483707" r:id="rId9"/>
    <p:sldLayoutId id="2147483732" r:id="rId10"/>
    <p:sldLayoutId id="2147483701" r:id="rId11"/>
    <p:sldLayoutId id="2147483702" r:id="rId12"/>
    <p:sldLayoutId id="2147483734" r:id="rId13"/>
    <p:sldLayoutId id="2147483735" r:id="rId14"/>
    <p:sldLayoutId id="2147483736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200" b="1" kern="1200" cap="none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u"/>
        <a:defRPr sz="1800" b="1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6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293436"/>
            <a:ext cx="10515600" cy="13826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5818"/>
            <a:ext cx="12192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" y="-25706"/>
            <a:ext cx="12191999" cy="791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98035" y="6627317"/>
            <a:ext cx="1293967" cy="235568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1288" y="-25707"/>
            <a:ext cx="1293967" cy="783772"/>
          </a:xfrm>
          <a:prstGeom prst="rect">
            <a:avLst/>
          </a:prstGeom>
          <a:solidFill>
            <a:srgbClr val="BC141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8" y="6665909"/>
            <a:ext cx="837259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/>
            </a:lvl1pPr>
          </a:lstStyle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76588" y="196179"/>
            <a:ext cx="5860499" cy="3791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2"/>
          <p:cNvSpPr txBox="1">
            <a:spLocks/>
          </p:cNvSpPr>
          <p:nvPr userDrawn="1"/>
        </p:nvSpPr>
        <p:spPr>
          <a:xfrm>
            <a:off x="8791538" y="6666682"/>
            <a:ext cx="2111537" cy="152349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77F22B5-7D27-43F2-84DD-15A13BA901E0}" type="datetime4">
              <a:rPr lang="fr-FR" sz="11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3 juin 2021</a:t>
            </a:fld>
            <a:endParaRPr lang="fr-FR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8869" y="6635131"/>
            <a:ext cx="5509931" cy="195438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0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Commissariat à l’énergie atomique et aux énergies alternatives</a:t>
            </a:r>
          </a:p>
        </p:txBody>
      </p:sp>
      <p:sp>
        <p:nvSpPr>
          <p:cNvPr id="5" name="ZoneTexte 4"/>
          <p:cNvSpPr txBox="1"/>
          <p:nvPr userDrawn="1"/>
        </p:nvSpPr>
        <p:spPr>
          <a:xfrm>
            <a:off x="6287587" y="6675869"/>
            <a:ext cx="1049500" cy="16927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fr-FR" sz="1100" dirty="0" smtClean="0">
                <a:latin typeface="Calibri" panose="020F0502020204030204" pitchFamily="34" charset="0"/>
              </a:rPr>
              <a:t>Manuel </a:t>
            </a:r>
            <a:r>
              <a:rPr lang="fr-FR" sz="1100" dirty="0" err="1" smtClean="0">
                <a:latin typeface="Calibri" panose="020F0502020204030204" pitchFamily="34" charset="0"/>
              </a:rPr>
              <a:t>Fendler</a:t>
            </a:r>
            <a:endParaRPr lang="fr-FR" sz="1100" dirty="0">
              <a:latin typeface="Calibri" panose="020F0502020204030204" pitchFamily="34" charset="0"/>
            </a:endParaRPr>
          </a:p>
        </p:txBody>
      </p:sp>
      <p:pic>
        <p:nvPicPr>
          <p:cNvPr id="14" name="Picture 9" descr="cea_logo_small2.jpg">
            <a:extLst>
              <a:ext uri="{FF2B5EF4-FFF2-40B4-BE49-F238E27FC236}">
                <a16:creationId xmlns:a16="http://schemas.microsoft.com/office/drawing/2014/main" id="{D93EF9F4-AE34-49DC-97D0-FAD9D8820AC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14" y="54881"/>
            <a:ext cx="753461" cy="61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6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9" r:id="rId3"/>
    <p:sldLayoutId id="2147483717" r:id="rId4"/>
    <p:sldLayoutId id="2147483718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200" b="1" kern="1200" cap="none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u"/>
        <a:defRPr sz="1800" b="1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6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293436"/>
            <a:ext cx="10515600" cy="13826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" y="6625813"/>
            <a:ext cx="12192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" y="-25706"/>
            <a:ext cx="12191999" cy="791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98035" y="6627317"/>
            <a:ext cx="1293967" cy="235568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1288" y="-25707"/>
            <a:ext cx="1293967" cy="783772"/>
          </a:xfrm>
          <a:prstGeom prst="rect">
            <a:avLst/>
          </a:prstGeom>
          <a:solidFill>
            <a:srgbClr val="BC141C"/>
          </a:solidFill>
          <a:ln>
            <a:solidFill>
              <a:srgbClr val="BC141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8" y="6665909"/>
            <a:ext cx="837259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/>
            </a:lvl1pPr>
          </a:lstStyle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76588" y="196179"/>
            <a:ext cx="5860499" cy="3791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2"/>
          <p:cNvSpPr txBox="1">
            <a:spLocks/>
          </p:cNvSpPr>
          <p:nvPr userDrawn="1"/>
        </p:nvSpPr>
        <p:spPr>
          <a:xfrm>
            <a:off x="8791538" y="6666682"/>
            <a:ext cx="2111537" cy="152349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77F22B5-7D27-43F2-84DD-15A13BA901E0}" type="datetime4">
              <a:rPr lang="fr-FR" sz="11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3 juin 2021</a:t>
            </a:fld>
            <a:endParaRPr lang="fr-FR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8869" y="6635131"/>
            <a:ext cx="5509931" cy="195438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0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Commissariat à l’énergie atomique et aux énergies alternatives</a:t>
            </a:r>
          </a:p>
        </p:txBody>
      </p:sp>
      <p:sp>
        <p:nvSpPr>
          <p:cNvPr id="5" name="ZoneTexte 4"/>
          <p:cNvSpPr txBox="1"/>
          <p:nvPr userDrawn="1"/>
        </p:nvSpPr>
        <p:spPr>
          <a:xfrm>
            <a:off x="5638800" y="6658214"/>
            <a:ext cx="1049500" cy="16927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fr-FR" sz="1100" dirty="0" smtClean="0">
                <a:latin typeface="Calibri" panose="020F0502020204030204" pitchFamily="34" charset="0"/>
              </a:rPr>
              <a:t>Manuel </a:t>
            </a:r>
            <a:r>
              <a:rPr lang="fr-FR" sz="1100" dirty="0" err="1" smtClean="0">
                <a:latin typeface="Calibri" panose="020F0502020204030204" pitchFamily="34" charset="0"/>
              </a:rPr>
              <a:t>Fendler</a:t>
            </a:r>
            <a:endParaRPr lang="fr-FR" sz="1100" dirty="0">
              <a:latin typeface="Calibri" panose="020F0502020204030204" pitchFamily="34" charset="0"/>
            </a:endParaRPr>
          </a:p>
        </p:txBody>
      </p:sp>
      <p:pic>
        <p:nvPicPr>
          <p:cNvPr id="14" name="Picture 9" descr="cea_logo_small2.jpg">
            <a:extLst>
              <a:ext uri="{FF2B5EF4-FFF2-40B4-BE49-F238E27FC236}">
                <a16:creationId xmlns:a16="http://schemas.microsoft.com/office/drawing/2014/main" id="{4F291D3A-8C0C-4FFD-BCAB-01B375405E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14" y="54881"/>
            <a:ext cx="753461" cy="61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6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31" r:id="rId3"/>
    <p:sldLayoutId id="2147483729" r:id="rId4"/>
    <p:sldLayoutId id="2147483730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200" b="1" kern="1200" cap="none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u"/>
        <a:defRPr sz="1800" b="1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6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0.jpeg"/><Relationship Id="rId7" Type="http://schemas.openxmlformats.org/officeDocument/2006/relationships/image" Target="../media/image31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7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8.jpe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4.png"/><Relationship Id="rId7" Type="http://schemas.openxmlformats.org/officeDocument/2006/relationships/image" Target="../media/image31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8.jpeg"/><Relationship Id="rId9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18" Type="http://schemas.openxmlformats.org/officeDocument/2006/relationships/image" Target="../media/image59.png"/><Relationship Id="rId3" Type="http://schemas.openxmlformats.org/officeDocument/2006/relationships/image" Target="../media/image48.emf"/><Relationship Id="rId21" Type="http://schemas.openxmlformats.org/officeDocument/2006/relationships/image" Target="../media/image62.png"/><Relationship Id="rId7" Type="http://schemas.openxmlformats.org/officeDocument/2006/relationships/image" Target="../media/image52.png"/><Relationship Id="rId12" Type="http://schemas.microsoft.com/office/2007/relationships/hdphoto" Target="../media/hdphoto5.wdp"/><Relationship Id="rId17" Type="http://schemas.openxmlformats.org/officeDocument/2006/relationships/image" Target="../media/image41.png"/><Relationship Id="rId2" Type="http://schemas.openxmlformats.org/officeDocument/2006/relationships/image" Target="../media/image47.emf"/><Relationship Id="rId16" Type="http://schemas.openxmlformats.org/officeDocument/2006/relationships/image" Target="../media/image36.png"/><Relationship Id="rId20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jpeg"/><Relationship Id="rId15" Type="http://schemas.openxmlformats.org/officeDocument/2006/relationships/image" Target="../media/image58.png"/><Relationship Id="rId10" Type="http://schemas.microsoft.com/office/2007/relationships/hdphoto" Target="../media/hdphoto4.wdp"/><Relationship Id="rId19" Type="http://schemas.openxmlformats.org/officeDocument/2006/relationships/image" Target="../media/image60.png"/><Relationship Id="rId4" Type="http://schemas.openxmlformats.org/officeDocument/2006/relationships/image" Target="../media/image49.emf"/><Relationship Id="rId9" Type="http://schemas.openxmlformats.org/officeDocument/2006/relationships/image" Target="../media/image54.png"/><Relationship Id="rId14" Type="http://schemas.openxmlformats.org/officeDocument/2006/relationships/image" Target="../media/image57.png"/><Relationship Id="rId22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11" Type="http://schemas.openxmlformats.org/officeDocument/2006/relationships/image" Target="../media/image8.jpeg"/><Relationship Id="rId5" Type="http://schemas.openxmlformats.org/officeDocument/2006/relationships/image" Target="../media/image72.png"/><Relationship Id="rId10" Type="http://schemas.microsoft.com/office/2007/relationships/hdphoto" Target="../media/hdphoto6.wdp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7.png"/><Relationship Id="rId3" Type="http://schemas.openxmlformats.org/officeDocument/2006/relationships/image" Target="../media/image79.jpg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image" Target="../media/image77.png"/><Relationship Id="rId10" Type="http://schemas.openxmlformats.org/officeDocument/2006/relationships/image" Target="../media/image8.jpeg"/><Relationship Id="rId4" Type="http://schemas.openxmlformats.org/officeDocument/2006/relationships/image" Target="../media/image80.jpg"/><Relationship Id="rId9" Type="http://schemas.openxmlformats.org/officeDocument/2006/relationships/image" Target="../media/image84.png"/><Relationship Id="rId1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emf"/><Relationship Id="rId5" Type="http://schemas.openxmlformats.org/officeDocument/2006/relationships/image" Target="../media/image8.jpeg"/><Relationship Id="rId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47.emf"/><Relationship Id="rId7" Type="http://schemas.openxmlformats.org/officeDocument/2006/relationships/image" Target="../media/image10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emf"/><Relationship Id="rId11" Type="http://schemas.openxmlformats.org/officeDocument/2006/relationships/image" Target="../media/image16.emf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png"/><Relationship Id="rId7" Type="http://schemas.openxmlformats.org/officeDocument/2006/relationships/image" Target="../media/image28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Relationship Id="rId9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1124368" y="4053764"/>
            <a:ext cx="11427850" cy="572170"/>
          </a:xfrm>
        </p:spPr>
        <p:txBody>
          <a:bodyPr/>
          <a:lstStyle/>
          <a:p>
            <a:r>
              <a:rPr lang="fr-FR" sz="3200" dirty="0" smtClean="0"/>
              <a:t>Fonctionnalisation électronique par fabrication additive: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1124369" y="5122103"/>
            <a:ext cx="6340460" cy="309021"/>
          </a:xfrm>
        </p:spPr>
        <p:txBody>
          <a:bodyPr/>
          <a:lstStyle/>
          <a:p>
            <a:r>
              <a:rPr lang="fr-FR" dirty="0" smtClean="0"/>
              <a:t>07 juin 2021 / Fabrication additive appliquée à la physique des deux infinis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1113035" y="5469234"/>
            <a:ext cx="6410711" cy="378270"/>
          </a:xfrm>
        </p:spPr>
        <p:txBody>
          <a:bodyPr/>
          <a:lstStyle/>
          <a:p>
            <a:r>
              <a:rPr lang="fr-FR" dirty="0" smtClean="0"/>
              <a:t>Manuel </a:t>
            </a:r>
            <a:r>
              <a:rPr lang="fr-FR" dirty="0" err="1" smtClean="0"/>
              <a:t>Fendler</a:t>
            </a:r>
            <a:r>
              <a:rPr lang="fr-FR" dirty="0" smtClean="0"/>
              <a:t> (DRT/CTREG/DGDE)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239" y="1896388"/>
            <a:ext cx="4675210" cy="1560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660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10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10910"/>
          <a:stretch/>
        </p:blipFill>
        <p:spPr>
          <a:xfrm>
            <a:off x="6938683" y="1652342"/>
            <a:ext cx="3258828" cy="4871126"/>
          </a:xfrm>
          <a:prstGeom prst="rect">
            <a:avLst/>
          </a:prstGeom>
        </p:spPr>
      </p:pic>
      <p:grpSp>
        <p:nvGrpSpPr>
          <p:cNvPr id="25" name="Groupe 24"/>
          <p:cNvGrpSpPr/>
          <p:nvPr/>
        </p:nvGrpSpPr>
        <p:grpSpPr>
          <a:xfrm>
            <a:off x="1586161" y="1652342"/>
            <a:ext cx="4397188" cy="4869822"/>
            <a:chOff x="1075173" y="1344365"/>
            <a:chExt cx="4397188" cy="4869822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CCBED0A-4EE2-4FB5-9F31-C0722D37B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38856" y="1580682"/>
              <a:ext cx="4869821" cy="4397188"/>
            </a:xfrm>
            <a:prstGeom prst="rect">
              <a:avLst/>
            </a:prstGeom>
          </p:spPr>
        </p:pic>
        <p:sp>
          <p:nvSpPr>
            <p:cNvPr id="8" name="Rectangle 38">
              <a:extLst>
                <a:ext uri="{FF2B5EF4-FFF2-40B4-BE49-F238E27FC236}">
                  <a16:creationId xmlns:a16="http://schemas.microsoft.com/office/drawing/2014/main" id="{9C8CA860-30C2-470B-8FDF-871B0515B2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6359" y="5690967"/>
              <a:ext cx="151902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fr-FR" sz="1400" b="1" i="1" dirty="0" err="1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Times New Roman" pitchFamily="18" charset="0"/>
                </a:rPr>
                <a:t>Capteurs</a:t>
              </a:r>
              <a:r>
                <a:rPr lang="en-US" altLang="fr-FR" sz="1400" b="1" i="1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Times New Roman" pitchFamily="18" charset="0"/>
                </a:rPr>
                <a:t> de </a:t>
              </a:r>
              <a:r>
                <a:rPr lang="en-US" altLang="fr-FR" sz="1400" b="1" i="1" dirty="0" err="1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Times New Roman" pitchFamily="18" charset="0"/>
                </a:rPr>
                <a:t>pression</a:t>
              </a:r>
              <a:endParaRPr lang="en-US" altLang="fr-FR" sz="14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9" name="Rectangle 39">
              <a:extLst>
                <a:ext uri="{FF2B5EF4-FFF2-40B4-BE49-F238E27FC236}">
                  <a16:creationId xmlns:a16="http://schemas.microsoft.com/office/drawing/2014/main" id="{1CA16196-58F9-4749-8C31-6BCBAD729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9985" y="4894843"/>
              <a:ext cx="133454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fr-FR" sz="1400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Times New Roman" pitchFamily="18" charset="0"/>
                </a:rPr>
                <a:t>Capteurs</a:t>
              </a:r>
              <a:r>
                <a:rPr lang="en-US" altLang="fr-FR" sz="14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Times New Roman" pitchFamily="18" charset="0"/>
                </a:rPr>
                <a:t> de </a:t>
              </a:r>
              <a:r>
                <a:rPr lang="en-US" altLang="fr-FR" sz="1400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Times New Roman" pitchFamily="18" charset="0"/>
                </a:rPr>
                <a:t>température</a:t>
              </a:r>
              <a:endParaRPr lang="en-US" alt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B012E2A4-2C01-4FED-B3FB-108D8A52F65D}"/>
                </a:ext>
              </a:extLst>
            </p:cNvPr>
            <p:cNvCxnSpPr>
              <a:cxnSpLocks/>
            </p:cNvCxnSpPr>
            <p:nvPr/>
          </p:nvCxnSpPr>
          <p:spPr>
            <a:xfrm>
              <a:off x="2296220" y="5068695"/>
              <a:ext cx="637382" cy="320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BFE30042-E13A-48E9-AF10-F773BC0F8E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27267" y="5272000"/>
              <a:ext cx="363098" cy="4189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Imag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8296" y="3117886"/>
            <a:ext cx="839601" cy="685389"/>
          </a:xfrm>
          <a:prstGeom prst="rect">
            <a:avLst/>
          </a:prstGeom>
        </p:spPr>
      </p:pic>
      <p:grpSp>
        <p:nvGrpSpPr>
          <p:cNvPr id="27" name="Groupe 26"/>
          <p:cNvGrpSpPr/>
          <p:nvPr/>
        </p:nvGrpSpPr>
        <p:grpSpPr>
          <a:xfrm>
            <a:off x="10710478" y="854988"/>
            <a:ext cx="1374512" cy="1754430"/>
            <a:chOff x="10710478" y="854988"/>
            <a:chExt cx="1374512" cy="1754430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10478" y="854988"/>
              <a:ext cx="1374512" cy="493216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10478" y="1423131"/>
              <a:ext cx="1348820" cy="549590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10478" y="2101587"/>
              <a:ext cx="1266365" cy="507831"/>
            </a:xfrm>
            <a:prstGeom prst="rect">
              <a:avLst/>
            </a:prstGeom>
          </p:spPr>
        </p:pic>
      </p:grpSp>
      <p:sp>
        <p:nvSpPr>
          <p:cNvPr id="31" name="ZoneTexte 30"/>
          <p:cNvSpPr txBox="1"/>
          <p:nvPr/>
        </p:nvSpPr>
        <p:spPr>
          <a:xfrm>
            <a:off x="2636030" y="1361565"/>
            <a:ext cx="22044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/>
              <a:t>Fonctionnalisation de l’inter-strate</a:t>
            </a:r>
            <a:endParaRPr lang="fr-FR" sz="1100" dirty="0"/>
          </a:p>
        </p:txBody>
      </p:sp>
      <p:sp>
        <p:nvSpPr>
          <p:cNvPr id="33" name="Rectangle 38">
            <a:extLst>
              <a:ext uri="{FF2B5EF4-FFF2-40B4-BE49-F238E27FC236}">
                <a16:creationId xmlns:a16="http://schemas.microsoft.com/office/drawing/2014/main" id="{9C8CA860-30C2-470B-8FDF-871B0515B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7510" y="3160459"/>
            <a:ext cx="15190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fr-FR" sz="1400" b="1" i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Capteurs</a:t>
            </a:r>
            <a:r>
              <a:rPr lang="en-US" altLang="fr-FR" sz="1400" b="1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de </a:t>
            </a:r>
            <a:r>
              <a:rPr lang="en-US" altLang="fr-FR" sz="1400" b="1" i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pression</a:t>
            </a:r>
            <a:endParaRPr lang="en-US" altLang="fr-FR" sz="1400" b="1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4" name="Rectangle 39">
            <a:extLst>
              <a:ext uri="{FF2B5EF4-FFF2-40B4-BE49-F238E27FC236}">
                <a16:creationId xmlns:a16="http://schemas.microsoft.com/office/drawing/2014/main" id="{1CA16196-58F9-4749-8C31-6BCBAD729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7511" y="3852833"/>
            <a:ext cx="13345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fr-FR" sz="1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Capteurs</a:t>
            </a:r>
            <a:r>
              <a:rPr lang="en-US" altLang="fr-FR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de </a:t>
            </a:r>
            <a:r>
              <a:rPr lang="en-US" altLang="fr-FR" sz="1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température</a:t>
            </a:r>
            <a:endParaRPr lang="en-US" alt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B012E2A4-2C01-4FED-B3FB-108D8A52F65D}"/>
              </a:ext>
            </a:extLst>
          </p:cNvPr>
          <p:cNvCxnSpPr>
            <a:cxnSpLocks/>
          </p:cNvCxnSpPr>
          <p:nvPr/>
        </p:nvCxnSpPr>
        <p:spPr>
          <a:xfrm flipH="1">
            <a:off x="9666514" y="4060860"/>
            <a:ext cx="585653" cy="14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BFE30042-E13A-48E9-AF10-F773BC0F8EAA}"/>
              </a:ext>
            </a:extLst>
          </p:cNvPr>
          <p:cNvCxnSpPr>
            <a:cxnSpLocks/>
          </p:cNvCxnSpPr>
          <p:nvPr/>
        </p:nvCxnSpPr>
        <p:spPr>
          <a:xfrm flipH="1" flipV="1">
            <a:off x="9836331" y="3324910"/>
            <a:ext cx="394643" cy="177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Image 3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298" y="0"/>
            <a:ext cx="954702" cy="757646"/>
          </a:xfrm>
          <a:prstGeom prst="rect">
            <a:avLst/>
          </a:prstGeom>
        </p:spPr>
      </p:pic>
      <p:sp>
        <p:nvSpPr>
          <p:cNvPr id="22" name="Titre 1"/>
          <p:cNvSpPr txBox="1">
            <a:spLocks/>
          </p:cNvSpPr>
          <p:nvPr/>
        </p:nvSpPr>
        <p:spPr>
          <a:xfrm>
            <a:off x="1476587" y="196178"/>
            <a:ext cx="10972800" cy="379192"/>
          </a:xfrm>
          <a:prstGeom prst="rect">
            <a:avLst/>
          </a:prstGeom>
        </p:spPr>
        <p:txBody>
          <a:bodyPr/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 dirty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cap="all" dirty="0" smtClean="0"/>
              <a:t>Fonctionnalisation électronique par fabrication additive</a:t>
            </a:r>
            <a:endParaRPr lang="fr-FR" cap="all" dirty="0"/>
          </a:p>
        </p:txBody>
      </p:sp>
      <p:sp>
        <p:nvSpPr>
          <p:cNvPr id="37" name="ZoneTexte 36"/>
          <p:cNvSpPr txBox="1"/>
          <p:nvPr/>
        </p:nvSpPr>
        <p:spPr>
          <a:xfrm>
            <a:off x="1544381" y="975218"/>
            <a:ext cx="3481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600" b="1" dirty="0" smtClean="0">
                <a:solidFill>
                  <a:srgbClr val="C00000"/>
                </a:solidFill>
              </a:rPr>
              <a:t>Moule de thermoformage instrumenté</a:t>
            </a:r>
            <a:endParaRPr lang="fr-FR" sz="1600" b="1" dirty="0">
              <a:solidFill>
                <a:srgbClr val="C00000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7039596" y="1366083"/>
            <a:ext cx="29354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/>
              <a:t>Feuille de capteurs </a:t>
            </a:r>
            <a:r>
              <a:rPr lang="fr-FR" sz="1100" dirty="0" err="1" smtClean="0"/>
              <a:t>plastroniques</a:t>
            </a:r>
            <a:r>
              <a:rPr lang="fr-FR" sz="1100" dirty="0" smtClean="0"/>
              <a:t> (LITEN/DTNM)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05539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thermo-secour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9246" end="78264.15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5063" y="1313772"/>
            <a:ext cx="8590677" cy="483225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298" y="0"/>
            <a:ext cx="954702" cy="75764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2268" y="819679"/>
            <a:ext cx="895702" cy="39682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7299" y="1278532"/>
            <a:ext cx="940672" cy="47322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2276" y="1852197"/>
            <a:ext cx="1025694" cy="507831"/>
          </a:xfrm>
          <a:prstGeom prst="rect">
            <a:avLst/>
          </a:prstGeom>
        </p:spPr>
      </p:pic>
      <p:sp>
        <p:nvSpPr>
          <p:cNvPr id="13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11157188" y="6624965"/>
            <a:ext cx="837259" cy="153888"/>
          </a:xfrm>
          <a:prstGeom prst="rect">
            <a:avLst/>
          </a:prstGeom>
        </p:spPr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11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1476587" y="196178"/>
            <a:ext cx="10972800" cy="379192"/>
          </a:xfrm>
          <a:prstGeom prst="rect">
            <a:avLst/>
          </a:prstGeom>
        </p:spPr>
        <p:txBody>
          <a:bodyPr/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 dirty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cap="all" dirty="0" smtClean="0"/>
              <a:t>Fonctionnalisation électronique par fabrication additive</a:t>
            </a:r>
            <a:endParaRPr lang="fr-FR" cap="all" dirty="0"/>
          </a:p>
        </p:txBody>
      </p:sp>
      <p:sp>
        <p:nvSpPr>
          <p:cNvPr id="17" name="ZoneTexte 16"/>
          <p:cNvSpPr txBox="1"/>
          <p:nvPr/>
        </p:nvSpPr>
        <p:spPr>
          <a:xfrm>
            <a:off x="1544381" y="975218"/>
            <a:ext cx="3481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600" b="1" dirty="0" smtClean="0">
                <a:solidFill>
                  <a:srgbClr val="C00000"/>
                </a:solidFill>
              </a:rPr>
              <a:t>Moule de thermoformage instrumenté</a:t>
            </a:r>
            <a:endParaRPr lang="fr-FR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54893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2185612" y="4712013"/>
            <a:ext cx="4510462" cy="1109036"/>
          </a:xfrm>
          <a:prstGeom prst="rect">
            <a:avLst/>
          </a:prstGeom>
          <a:solidFill>
            <a:srgbClr val="FF5363">
              <a:alpha val="5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fr-FR" sz="1200" b="1" kern="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185612" y="3489869"/>
            <a:ext cx="4510462" cy="1122236"/>
          </a:xfrm>
          <a:prstGeom prst="rect">
            <a:avLst/>
          </a:prstGeom>
          <a:solidFill>
            <a:srgbClr val="A4DA0C">
              <a:alpha val="37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fr-FR" sz="1200" b="1" kern="0" dirty="0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171283" y="2288632"/>
            <a:ext cx="4524791" cy="1109036"/>
          </a:xfrm>
          <a:prstGeom prst="rect">
            <a:avLst/>
          </a:prstGeom>
          <a:solidFill>
            <a:srgbClr val="389EE4">
              <a:alpha val="47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fr-FR" sz="1200" b="1" kern="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225415" y="3533831"/>
            <a:ext cx="1914441" cy="46166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Augmenter les profondeurs d’emboutis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247328" y="4088185"/>
            <a:ext cx="1819131" cy="46166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Travailler avec des rayons plus petits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887308" y="2436825"/>
            <a:ext cx="1522983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Gestion des</a:t>
            </a:r>
          </a:p>
          <a:p>
            <a:pPr algn="ctr"/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« coins de valise »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281723" y="2411595"/>
            <a:ext cx="1881342" cy="46166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Améliorer la tenue de cotes fonctionnelles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261677" y="4950353"/>
            <a:ext cx="2570873" cy="60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Diminuer l’épaisseur de la plaque </a:t>
            </a: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 </a:t>
            </a:r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 algn="ctr"/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- 0,1mm = -1,5M€ </a:t>
            </a:r>
          </a:p>
          <a:p>
            <a:pPr algn="ctr"/>
            <a:r>
              <a:rPr lang="fr-FR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(source Danone)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71916" y="1645160"/>
            <a:ext cx="5279102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E60019"/>
              </a:buClr>
              <a:tabLst>
                <a:tab pos="2358629" algn="l"/>
              </a:tabLst>
              <a:defRPr/>
            </a:pPr>
            <a:r>
              <a:rPr lang="fr-FR" sz="1050" b="1" u="sng" dirty="0">
                <a:solidFill>
                  <a:srgbClr val="929292">
                    <a:lumMod val="75000"/>
                  </a:srgbClr>
                </a:solidFill>
                <a:latin typeface="Arial"/>
              </a:rPr>
              <a:t>Objectifs</a:t>
            </a:r>
            <a:r>
              <a:rPr lang="fr-FR" sz="1050" b="1" dirty="0">
                <a:solidFill>
                  <a:srgbClr val="929292">
                    <a:lumMod val="75000"/>
                  </a:srgbClr>
                </a:solidFill>
                <a:latin typeface="Arial"/>
              </a:rPr>
              <a:t>: </a:t>
            </a:r>
          </a:p>
          <a:p>
            <a:pPr>
              <a:spcBef>
                <a:spcPct val="20000"/>
              </a:spcBef>
              <a:buClr>
                <a:srgbClr val="E60019"/>
              </a:buClr>
              <a:tabLst>
                <a:tab pos="2358629" algn="l"/>
              </a:tabLst>
              <a:defRPr/>
            </a:pPr>
            <a:r>
              <a:rPr lang="fr-FR" sz="1050" dirty="0">
                <a:solidFill>
                  <a:srgbClr val="929292">
                    <a:lumMod val="75000"/>
                  </a:srgbClr>
                </a:solidFill>
                <a:latin typeface="Arial"/>
              </a:rPr>
              <a:t>Utiliser la capture des données P et T° pour manager le cycle et repousser les limites du formage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72004" y="3503069"/>
            <a:ext cx="1327025" cy="1109036"/>
          </a:xfrm>
          <a:prstGeom prst="rect">
            <a:avLst/>
          </a:prstGeom>
          <a:solidFill>
            <a:srgbClr val="A4DA0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200" b="1" kern="0" dirty="0">
                <a:solidFill>
                  <a:schemeClr val="bg1"/>
                </a:solidFill>
                <a:latin typeface="Arial"/>
              </a:rPr>
              <a:t>Performance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72002" y="2288632"/>
            <a:ext cx="1347074" cy="1109036"/>
          </a:xfrm>
          <a:prstGeom prst="rect">
            <a:avLst/>
          </a:prstGeom>
          <a:solidFill>
            <a:srgbClr val="389EE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200" b="1" kern="0" dirty="0">
                <a:solidFill>
                  <a:schemeClr val="bg1"/>
                </a:solidFill>
                <a:latin typeface="Arial"/>
              </a:rPr>
              <a:t>Contrôle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72004" y="4712013"/>
            <a:ext cx="1327025" cy="1109036"/>
          </a:xfrm>
          <a:prstGeom prst="rect">
            <a:avLst/>
          </a:prstGeom>
          <a:solidFill>
            <a:srgbClr val="FF536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200" b="1" kern="0" dirty="0">
                <a:solidFill>
                  <a:schemeClr val="bg1"/>
                </a:solidFill>
                <a:latin typeface="Arial"/>
              </a:rPr>
              <a:t>Valeur ajoutée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2724988" y="3018670"/>
            <a:ext cx="3326030" cy="276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Régime nominal atteint plus rapidement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636" y="3614590"/>
            <a:ext cx="1058917" cy="92365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617" y="3611299"/>
            <a:ext cx="1081436" cy="9269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748445" y="3319868"/>
            <a:ext cx="2652441" cy="78175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E60019"/>
              </a:buClr>
              <a:tabLst>
                <a:tab pos="2358629" algn="l"/>
              </a:tabLst>
              <a:defRPr/>
            </a:pPr>
            <a:r>
              <a:rPr lang="fr-FR" sz="1400" b="1" u="sng" dirty="0" smtClean="0">
                <a:solidFill>
                  <a:srgbClr val="929292">
                    <a:lumMod val="75000"/>
                  </a:srgbClr>
                </a:solidFill>
              </a:rPr>
              <a:t>« Journée Industriels Métier » IPC/</a:t>
            </a:r>
            <a:r>
              <a:rPr lang="fr-FR" sz="1400" b="1" u="sng" dirty="0">
                <a:solidFill>
                  <a:srgbClr val="929292">
                    <a:lumMod val="75000"/>
                  </a:srgbClr>
                </a:solidFill>
              </a:rPr>
              <a:t> </a:t>
            </a:r>
            <a:r>
              <a:rPr lang="fr-FR" sz="1400" b="1" u="sng" dirty="0" smtClean="0">
                <a:solidFill>
                  <a:srgbClr val="929292">
                    <a:lumMod val="75000"/>
                  </a:srgbClr>
                </a:solidFill>
              </a:rPr>
              <a:t>CEA Thermoformage </a:t>
            </a:r>
            <a:r>
              <a:rPr lang="fr-FR" sz="1400" b="1" u="sng" dirty="0">
                <a:solidFill>
                  <a:srgbClr val="929292">
                    <a:lumMod val="75000"/>
                  </a:srgbClr>
                </a:solidFill>
              </a:rPr>
              <a:t>4.0:</a:t>
            </a:r>
          </a:p>
          <a:p>
            <a:pPr>
              <a:spcBef>
                <a:spcPct val="20000"/>
              </a:spcBef>
              <a:buClr>
                <a:srgbClr val="E60019"/>
              </a:buClr>
              <a:tabLst>
                <a:tab pos="2358629" algn="l"/>
              </a:tabLst>
              <a:defRPr/>
            </a:pPr>
            <a:r>
              <a:rPr lang="fr-FR" sz="1400" dirty="0">
                <a:solidFill>
                  <a:srgbClr val="929292">
                    <a:lumMod val="75000"/>
                  </a:srgbClr>
                </a:solidFill>
              </a:rPr>
              <a:t>Procédé piloté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298" y="0"/>
            <a:ext cx="954702" cy="757646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2268" y="819679"/>
            <a:ext cx="895702" cy="396820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7299" y="1278532"/>
            <a:ext cx="940672" cy="473221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2276" y="1852197"/>
            <a:ext cx="1025694" cy="507831"/>
          </a:xfrm>
          <a:prstGeom prst="rect">
            <a:avLst/>
          </a:prstGeom>
        </p:spPr>
      </p:pic>
      <p:sp>
        <p:nvSpPr>
          <p:cNvPr id="49" name="ZoneTexte 48"/>
          <p:cNvSpPr txBox="1"/>
          <p:nvPr/>
        </p:nvSpPr>
        <p:spPr>
          <a:xfrm>
            <a:off x="4982337" y="4788770"/>
            <a:ext cx="152298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Diminution conso matière</a:t>
            </a:r>
            <a:endParaRPr lang="fr-FR" sz="1200" b="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4992370" y="5280869"/>
            <a:ext cx="152298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Diminution conso NRJ</a:t>
            </a:r>
            <a:endParaRPr lang="fr-FR" sz="1200" b="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40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11157188" y="6624965"/>
            <a:ext cx="837259" cy="153888"/>
          </a:xfrm>
          <a:prstGeom prst="rect">
            <a:avLst/>
          </a:prstGeom>
        </p:spPr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12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44"/>
          <a:stretch/>
        </p:blipFill>
        <p:spPr>
          <a:xfrm>
            <a:off x="7642157" y="1833276"/>
            <a:ext cx="2106288" cy="228478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3" b="7147"/>
          <a:stretch/>
        </p:blipFill>
        <p:spPr>
          <a:xfrm>
            <a:off x="7629094" y="4190981"/>
            <a:ext cx="4238703" cy="2361063"/>
          </a:xfrm>
          <a:prstGeom prst="rect">
            <a:avLst/>
          </a:prstGeom>
        </p:spPr>
      </p:pic>
      <p:sp>
        <p:nvSpPr>
          <p:cNvPr id="9" name="Accolade ouvrante 8"/>
          <p:cNvSpPr/>
          <p:nvPr/>
        </p:nvSpPr>
        <p:spPr>
          <a:xfrm>
            <a:off x="6910468" y="1833276"/>
            <a:ext cx="268638" cy="4703638"/>
          </a:xfrm>
          <a:prstGeom prst="leftBrace">
            <a:avLst>
              <a:gd name="adj1" fmla="val 8333"/>
              <a:gd name="adj2" fmla="val 47969"/>
            </a:avLst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itre 1"/>
          <p:cNvSpPr txBox="1">
            <a:spLocks/>
          </p:cNvSpPr>
          <p:nvPr/>
        </p:nvSpPr>
        <p:spPr>
          <a:xfrm>
            <a:off x="1476587" y="196178"/>
            <a:ext cx="10972800" cy="379192"/>
          </a:xfrm>
          <a:prstGeom prst="rect">
            <a:avLst/>
          </a:prstGeom>
        </p:spPr>
        <p:txBody>
          <a:bodyPr/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 dirty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cap="all" dirty="0" smtClean="0"/>
              <a:t>Fonctionnalisation électronique par fabrication additive</a:t>
            </a:r>
            <a:endParaRPr lang="fr-FR" cap="all" dirty="0"/>
          </a:p>
        </p:txBody>
      </p:sp>
      <p:sp>
        <p:nvSpPr>
          <p:cNvPr id="32" name="ZoneTexte 31"/>
          <p:cNvSpPr txBox="1"/>
          <p:nvPr/>
        </p:nvSpPr>
        <p:spPr>
          <a:xfrm>
            <a:off x="1544381" y="975218"/>
            <a:ext cx="3481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600" b="1" dirty="0" smtClean="0">
                <a:solidFill>
                  <a:srgbClr val="C00000"/>
                </a:solidFill>
              </a:rPr>
              <a:t>Moule de thermoformage instrumenté</a:t>
            </a:r>
            <a:endParaRPr lang="fr-FR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9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13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1075" y="1482634"/>
            <a:ext cx="11282384" cy="2675029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298" y="0"/>
            <a:ext cx="954702" cy="757646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1476587" y="196178"/>
            <a:ext cx="10972800" cy="379192"/>
          </a:xfrm>
          <a:prstGeom prst="rect">
            <a:avLst/>
          </a:prstGeom>
        </p:spPr>
        <p:txBody>
          <a:bodyPr/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 dirty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cap="all" dirty="0" smtClean="0"/>
              <a:t>Fonctionnalisation électronique par fabrication additive</a:t>
            </a:r>
            <a:endParaRPr lang="fr-FR" cap="all" dirty="0"/>
          </a:p>
        </p:txBody>
      </p:sp>
      <p:sp>
        <p:nvSpPr>
          <p:cNvPr id="10" name="ZoneTexte 9"/>
          <p:cNvSpPr txBox="1"/>
          <p:nvPr/>
        </p:nvSpPr>
        <p:spPr>
          <a:xfrm>
            <a:off x="431075" y="1850924"/>
            <a:ext cx="1128238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FABRICATION ADDITIVE DE CIRCUITS ELECTRONIQUES PAR IMPRESSION 3D</a:t>
            </a:r>
          </a:p>
          <a:p>
            <a:pPr algn="l"/>
            <a:r>
              <a:rPr lang="fr-FR" sz="2800" i="1" dirty="0" smtClean="0"/>
              <a:t>PCB</a:t>
            </a:r>
          </a:p>
          <a:p>
            <a:pPr algn="l"/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FABRICATION ADDITIVE FONCTIONNALISEE </a:t>
            </a:r>
          </a:p>
          <a:p>
            <a:pPr algn="l"/>
            <a:r>
              <a:rPr lang="fr-FR" sz="2800" i="1" dirty="0" smtClean="0"/>
              <a:t>Optimisation topologique pour l’accueil des composants électroniques</a:t>
            </a:r>
            <a:endParaRPr lang="fr-FR" sz="2800" i="1" dirty="0" smtClean="0"/>
          </a:p>
          <a:p>
            <a:pPr algn="l"/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 ELECTRONIQUE SUR PIECES 3D</a:t>
            </a:r>
          </a:p>
          <a:p>
            <a:pPr algn="l"/>
            <a:r>
              <a:rPr lang="fr-FR" sz="2800" i="1" dirty="0" smtClean="0"/>
              <a:t>Connectique, Capteurs, </a:t>
            </a:r>
            <a:r>
              <a:rPr lang="fr-FR" sz="2800" i="1" dirty="0" err="1" smtClean="0"/>
              <a:t>IoT</a:t>
            </a:r>
            <a:r>
              <a:rPr lang="fr-FR" sz="2800" i="1" dirty="0" smtClean="0"/>
              <a:t> </a:t>
            </a:r>
            <a:endParaRPr lang="fr-FR" sz="2800" i="1" dirty="0"/>
          </a:p>
        </p:txBody>
      </p:sp>
      <p:sp>
        <p:nvSpPr>
          <p:cNvPr id="11" name="Rectangle 10"/>
          <p:cNvSpPr/>
          <p:nvPr/>
        </p:nvSpPr>
        <p:spPr>
          <a:xfrm>
            <a:off x="431075" y="1829581"/>
            <a:ext cx="11563372" cy="2508069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5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14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049" y="862957"/>
            <a:ext cx="4461970" cy="1438286"/>
          </a:xfrm>
          <a:prstGeom prst="rect">
            <a:avLst/>
          </a:prstGeom>
        </p:spPr>
      </p:pic>
      <p:sp>
        <p:nvSpPr>
          <p:cNvPr id="2" name="Flèche droite 1"/>
          <p:cNvSpPr/>
          <p:nvPr/>
        </p:nvSpPr>
        <p:spPr>
          <a:xfrm rot="5400000">
            <a:off x="5960066" y="2409168"/>
            <a:ext cx="309642" cy="27881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droite 14"/>
          <p:cNvSpPr/>
          <p:nvPr/>
        </p:nvSpPr>
        <p:spPr>
          <a:xfrm rot="1474864">
            <a:off x="7560031" y="2302111"/>
            <a:ext cx="1130594" cy="154149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droite 15"/>
          <p:cNvSpPr/>
          <p:nvPr/>
        </p:nvSpPr>
        <p:spPr>
          <a:xfrm rot="20125136" flipH="1">
            <a:off x="3410187" y="2224874"/>
            <a:ext cx="1060080" cy="207571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 11"/>
          <p:cNvGrpSpPr/>
          <p:nvPr/>
        </p:nvGrpSpPr>
        <p:grpSpPr>
          <a:xfrm>
            <a:off x="4949857" y="2797721"/>
            <a:ext cx="2611308" cy="1605657"/>
            <a:chOff x="1030189" y="2684426"/>
            <a:chExt cx="2611308" cy="1605657"/>
          </a:xfrm>
        </p:grpSpPr>
        <p:sp>
          <p:nvSpPr>
            <p:cNvPr id="8" name="ZoneTexte 7"/>
            <p:cNvSpPr txBox="1"/>
            <p:nvPr/>
          </p:nvSpPr>
          <p:spPr>
            <a:xfrm>
              <a:off x="1030189" y="2684426"/>
              <a:ext cx="26113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800" dirty="0" smtClean="0"/>
                <a:t>Electronics on 3D surface</a:t>
              </a:r>
              <a:endParaRPr lang="fr-FR" sz="1800" dirty="0"/>
            </a:p>
          </p:txBody>
        </p:sp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7674" y="3197227"/>
              <a:ext cx="1953607" cy="109285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grpSp>
        <p:nvGrpSpPr>
          <p:cNvPr id="25" name="Groupe 24"/>
          <p:cNvGrpSpPr/>
          <p:nvPr/>
        </p:nvGrpSpPr>
        <p:grpSpPr>
          <a:xfrm>
            <a:off x="1858549" y="2741591"/>
            <a:ext cx="2070201" cy="1569700"/>
            <a:chOff x="5017018" y="2703396"/>
            <a:chExt cx="2070201" cy="1569700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9609" y="3134672"/>
              <a:ext cx="2057610" cy="1138424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3" name="Rectangle 12"/>
            <p:cNvSpPr/>
            <p:nvPr/>
          </p:nvSpPr>
          <p:spPr>
            <a:xfrm>
              <a:off x="5017018" y="2703396"/>
              <a:ext cx="20500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800" dirty="0"/>
                <a:t> In-Mold Electronics</a:t>
              </a: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8756876" y="2684426"/>
            <a:ext cx="1915674" cy="1575965"/>
            <a:chOff x="8756876" y="2684426"/>
            <a:chExt cx="1915674" cy="1575965"/>
          </a:xfrm>
        </p:grpSpPr>
        <p:sp>
          <p:nvSpPr>
            <p:cNvPr id="14" name="Rectangle 13"/>
            <p:cNvSpPr/>
            <p:nvPr/>
          </p:nvSpPr>
          <p:spPr>
            <a:xfrm>
              <a:off x="9354700" y="2684426"/>
              <a:ext cx="9525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800" dirty="0" smtClean="0"/>
                <a:t>Fully-3D</a:t>
              </a:r>
              <a:endParaRPr lang="fr-FR" sz="1800" dirty="0"/>
            </a:p>
          </p:txBody>
        </p:sp>
        <p:pic>
          <p:nvPicPr>
            <p:cNvPr id="19" name="Image 18" descr="https://mir-s3-cdn-cf.behance.net/project_modules/max_1200/acf19e33021241.569d2e226bcae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6876" y="3140637"/>
              <a:ext cx="1915674" cy="1119754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cxnSp>
        <p:nvCxnSpPr>
          <p:cNvPr id="26" name="Connecteur droit 25"/>
          <p:cNvCxnSpPr/>
          <p:nvPr/>
        </p:nvCxnSpPr>
        <p:spPr>
          <a:xfrm>
            <a:off x="122417" y="5231100"/>
            <a:ext cx="11453400" cy="985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flipV="1">
            <a:off x="122417" y="5952488"/>
            <a:ext cx="11571769" cy="5704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 rot="16047575">
            <a:off x="35691" y="6123006"/>
            <a:ext cx="726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/>
              <a:t>Techno</a:t>
            </a:r>
          </a:p>
          <a:p>
            <a:pPr algn="ctr"/>
            <a:r>
              <a:rPr lang="fr-FR" sz="1200" dirty="0" smtClean="0"/>
              <a:t>User (Fr)</a:t>
            </a:r>
            <a:endParaRPr lang="fr-FR" sz="1200" dirty="0"/>
          </a:p>
        </p:txBody>
      </p:sp>
      <p:sp>
        <p:nvSpPr>
          <p:cNvPr id="30" name="ZoneTexte 29"/>
          <p:cNvSpPr txBox="1"/>
          <p:nvPr/>
        </p:nvSpPr>
        <p:spPr>
          <a:xfrm rot="16200000">
            <a:off x="-105407" y="4557884"/>
            <a:ext cx="1008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dirty="0" err="1" smtClean="0"/>
              <a:t>Technology</a:t>
            </a:r>
            <a:endParaRPr lang="fr-FR" sz="1400" dirty="0"/>
          </a:p>
        </p:txBody>
      </p:sp>
      <p:sp>
        <p:nvSpPr>
          <p:cNvPr id="31" name="ZoneTexte 30"/>
          <p:cNvSpPr txBox="1"/>
          <p:nvPr/>
        </p:nvSpPr>
        <p:spPr>
          <a:xfrm rot="16200000">
            <a:off x="-36697" y="5358371"/>
            <a:ext cx="84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Techno</a:t>
            </a:r>
          </a:p>
          <a:p>
            <a:pPr algn="ctr"/>
            <a:r>
              <a:rPr lang="fr-FR" sz="1400" dirty="0" smtClean="0"/>
              <a:t> Provider</a:t>
            </a:r>
            <a:endParaRPr lang="fr-FR" sz="1400" dirty="0"/>
          </a:p>
        </p:txBody>
      </p:sp>
      <p:grpSp>
        <p:nvGrpSpPr>
          <p:cNvPr id="33" name="Groupe 32"/>
          <p:cNvGrpSpPr/>
          <p:nvPr/>
        </p:nvGrpSpPr>
        <p:grpSpPr>
          <a:xfrm>
            <a:off x="4794910" y="5265992"/>
            <a:ext cx="2821269" cy="1348901"/>
            <a:chOff x="911964" y="5237319"/>
            <a:chExt cx="2821269" cy="1348901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1258" y="5402521"/>
              <a:ext cx="1158326" cy="416997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59584" y="5339021"/>
              <a:ext cx="1573649" cy="601375"/>
            </a:xfrm>
            <a:prstGeom prst="rect">
              <a:avLst/>
            </a:prstGeom>
          </p:spPr>
        </p:pic>
        <p:pic>
          <p:nvPicPr>
            <p:cNvPr id="1026" name="Picture 2" descr="S2P en plein expansion se lance dans la production de systèmes  plastroniques - Minalogic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44" b="22142"/>
            <a:stretch/>
          </p:blipFill>
          <p:spPr bwMode="auto">
            <a:xfrm>
              <a:off x="911964" y="6087751"/>
              <a:ext cx="1336913" cy="498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cône Drapeau Bouton Usa Isolé | Vecteur Premium"/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1336" y="5281189"/>
              <a:ext cx="292194" cy="292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Image 1026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66333" y="5237319"/>
              <a:ext cx="373700" cy="373700"/>
            </a:xfrm>
            <a:prstGeom prst="rect">
              <a:avLst/>
            </a:prstGeom>
          </p:spPr>
        </p:pic>
      </p:grpSp>
      <p:grpSp>
        <p:nvGrpSpPr>
          <p:cNvPr id="34" name="Groupe 33"/>
          <p:cNvGrpSpPr/>
          <p:nvPr/>
        </p:nvGrpSpPr>
        <p:grpSpPr>
          <a:xfrm>
            <a:off x="8603221" y="5244748"/>
            <a:ext cx="2335525" cy="645388"/>
            <a:chOff x="8603221" y="5244748"/>
            <a:chExt cx="2335525" cy="645388"/>
          </a:xfrm>
        </p:grpSpPr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603221" y="5472234"/>
              <a:ext cx="945654" cy="390184"/>
            </a:xfrm>
            <a:prstGeom prst="rect">
              <a:avLst/>
            </a:prstGeom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874530" y="5397733"/>
              <a:ext cx="865349" cy="492403"/>
            </a:xfrm>
            <a:prstGeom prst="rect">
              <a:avLst/>
            </a:prstGeom>
          </p:spPr>
        </p:pic>
        <p:pic>
          <p:nvPicPr>
            <p:cNvPr id="39" name="Picture 4" descr="Icône Drapeau Bouton Usa Isolé | Vecteur Premium"/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4800" y="5244748"/>
              <a:ext cx="292194" cy="292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Image 102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704036" y="5283541"/>
              <a:ext cx="234710" cy="231595"/>
            </a:xfrm>
            <a:prstGeom prst="rect">
              <a:avLst/>
            </a:prstGeom>
          </p:spPr>
        </p:pic>
      </p:grpSp>
      <p:grpSp>
        <p:nvGrpSpPr>
          <p:cNvPr id="32" name="Groupe 31"/>
          <p:cNvGrpSpPr/>
          <p:nvPr/>
        </p:nvGrpSpPr>
        <p:grpSpPr>
          <a:xfrm>
            <a:off x="1512551" y="5304479"/>
            <a:ext cx="2880425" cy="1309788"/>
            <a:chOff x="4644717" y="5249580"/>
            <a:chExt cx="2880425" cy="1309788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644717" y="5417860"/>
              <a:ext cx="1126562" cy="404244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015924" y="5408406"/>
              <a:ext cx="576934" cy="438191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659646" y="6057682"/>
              <a:ext cx="1096703" cy="491625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278420" y="5952488"/>
              <a:ext cx="606880" cy="606880"/>
            </a:xfrm>
            <a:prstGeom prst="rect">
              <a:avLst/>
            </a:prstGeom>
          </p:spPr>
        </p:pic>
        <p:pic>
          <p:nvPicPr>
            <p:cNvPr id="42" name="Picture 2" descr="PICTIC - IPC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6710" y="5436284"/>
              <a:ext cx="840712" cy="484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Image 1034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710035" y="5249580"/>
              <a:ext cx="218780" cy="218780"/>
            </a:xfrm>
            <a:prstGeom prst="rect">
              <a:avLst/>
            </a:prstGeom>
          </p:spPr>
        </p:pic>
        <p:pic>
          <p:nvPicPr>
            <p:cNvPr id="50" name="Image 49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306362" y="5253048"/>
              <a:ext cx="218780" cy="218780"/>
            </a:xfrm>
            <a:prstGeom prst="rect">
              <a:avLst/>
            </a:prstGeom>
          </p:spPr>
        </p:pic>
      </p:grpSp>
      <p:pic>
        <p:nvPicPr>
          <p:cNvPr id="48" name="Image 47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258" y="-29598"/>
            <a:ext cx="837063" cy="760017"/>
          </a:xfrm>
          <a:prstGeom prst="rect">
            <a:avLst/>
          </a:prstGeom>
        </p:spPr>
      </p:pic>
      <p:sp>
        <p:nvSpPr>
          <p:cNvPr id="64" name="Titre 1"/>
          <p:cNvSpPr txBox="1">
            <a:spLocks/>
          </p:cNvSpPr>
          <p:nvPr/>
        </p:nvSpPr>
        <p:spPr>
          <a:xfrm>
            <a:off x="1476587" y="196178"/>
            <a:ext cx="10972800" cy="379192"/>
          </a:xfrm>
          <a:prstGeom prst="rect">
            <a:avLst/>
          </a:prstGeom>
        </p:spPr>
        <p:txBody>
          <a:bodyPr/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 dirty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cap="all" dirty="0" smtClean="0"/>
              <a:t>Electronique structurelle FULLY 3D</a:t>
            </a:r>
            <a:endParaRPr lang="fr-FR" cap="all" dirty="0"/>
          </a:p>
        </p:txBody>
      </p:sp>
      <p:sp>
        <p:nvSpPr>
          <p:cNvPr id="65" name="Rectangle 64"/>
          <p:cNvSpPr/>
          <p:nvPr/>
        </p:nvSpPr>
        <p:spPr>
          <a:xfrm>
            <a:off x="1306883" y="4524577"/>
            <a:ext cx="31824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Composants électroniques et interconnexions rapportés sur une </a:t>
            </a:r>
            <a:r>
              <a:rPr lang="fr-FR" sz="12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feuille plastique </a:t>
            </a:r>
            <a:r>
              <a:rPr lang="fr-FR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plane, qui est ensuite déformée pour obtenir un objet 3D.</a:t>
            </a:r>
            <a:endParaRPr lang="fr-FR" sz="1200" dirty="0"/>
          </a:p>
        </p:txBody>
      </p:sp>
      <p:sp>
        <p:nvSpPr>
          <p:cNvPr id="66" name="Rectangle 65"/>
          <p:cNvSpPr/>
          <p:nvPr/>
        </p:nvSpPr>
        <p:spPr>
          <a:xfrm>
            <a:off x="4770164" y="4505080"/>
            <a:ext cx="2723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Composants électroniques et interconnexions rapportés en surface sur un objet 3D existant </a:t>
            </a:r>
            <a:endParaRPr lang="fr-FR" sz="1200" dirty="0"/>
          </a:p>
        </p:txBody>
      </p:sp>
      <p:sp>
        <p:nvSpPr>
          <p:cNvPr id="67" name="Rectangle 66"/>
          <p:cNvSpPr/>
          <p:nvPr/>
        </p:nvSpPr>
        <p:spPr>
          <a:xfrm>
            <a:off x="8125328" y="4400103"/>
            <a:ext cx="3178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Composants électroniques et </a:t>
            </a:r>
            <a:r>
              <a:rPr lang="fr-FR" sz="12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inter- connexions </a:t>
            </a:r>
            <a:r>
              <a:rPr lang="fr-FR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respectivement intégrés et réalisées pendant la fabrication de l'objet par fabrication additive, au niveau de </a:t>
            </a:r>
            <a:r>
              <a:rPr lang="fr-FR" sz="12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chaque couches 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23594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5D3D9F6E-8919-4F99-86B5-202450EA5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224" y="2846304"/>
            <a:ext cx="4139746" cy="236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4">
            <a:extLst>
              <a:ext uri="{FF2B5EF4-FFF2-40B4-BE49-F238E27FC236}">
                <a16:creationId xmlns:a16="http://schemas.microsoft.com/office/drawing/2014/main" id="{490CECDA-58D8-4198-88A0-F036605C7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r="2157"/>
          <a:stretch/>
        </p:blipFill>
        <p:spPr bwMode="auto">
          <a:xfrm>
            <a:off x="934845" y="1307515"/>
            <a:ext cx="4407109" cy="368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162" y="2438272"/>
            <a:ext cx="1548161" cy="1818916"/>
          </a:xfrm>
          <a:prstGeom prst="rect">
            <a:avLst/>
          </a:prstGeom>
          <a:scene3d>
            <a:camera prst="isometricOffAxis2Top">
              <a:rot lat="3517110" lon="17836773" rev="17632063"/>
            </a:camera>
            <a:lightRig rig="threePt" dir="t"/>
          </a:scene3d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7855" y="4419882"/>
            <a:ext cx="3020468" cy="2321608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sp>
        <p:nvSpPr>
          <p:cNvPr id="21" name="ZoneTexte 20"/>
          <p:cNvSpPr txBox="1"/>
          <p:nvPr/>
        </p:nvSpPr>
        <p:spPr>
          <a:xfrm>
            <a:off x="9682382" y="2440957"/>
            <a:ext cx="250418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800" dirty="0">
                <a:solidFill>
                  <a:srgbClr val="5F5F5F"/>
                </a:solidFill>
                <a:latin typeface="Arial"/>
              </a:rPr>
              <a:t>PICTORI</a:t>
            </a:r>
          </a:p>
          <a:p>
            <a:pPr algn="r"/>
            <a:r>
              <a:rPr lang="fr-FR" sz="1050" i="1" dirty="0">
                <a:solidFill>
                  <a:srgbClr val="5F5F5F"/>
                </a:solidFill>
                <a:latin typeface="Arial"/>
              </a:rPr>
              <a:t>(Brevet </a:t>
            </a:r>
            <a:r>
              <a:rPr lang="fr-FR" sz="1050" i="1" dirty="0" smtClean="0">
                <a:solidFill>
                  <a:srgbClr val="5F5F5F"/>
                </a:solidFill>
                <a:latin typeface="Arial"/>
              </a:rPr>
              <a:t>EN 1859685 CEA/CIRTES</a:t>
            </a:r>
            <a:r>
              <a:rPr lang="fr-FR" sz="1050" i="1" dirty="0">
                <a:solidFill>
                  <a:srgbClr val="5F5F5F"/>
                </a:solidFill>
                <a:latin typeface="Arial"/>
              </a:rPr>
              <a:t>) 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136180" y="1678918"/>
            <a:ext cx="2852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latin typeface="+mj-lt"/>
              </a:rPr>
              <a:t>Optimisation Topologique </a:t>
            </a:r>
            <a:r>
              <a:rPr lang="fr-FR" sz="1600" dirty="0" smtClean="0">
                <a:solidFill>
                  <a:srgbClr val="5F5F5F"/>
                </a:solidFill>
                <a:latin typeface="+mj-lt"/>
              </a:rPr>
              <a:t>de l’accueil des capteurs par </a:t>
            </a:r>
            <a:r>
              <a:rPr lang="fr-FR" sz="1600" dirty="0" err="1">
                <a:solidFill>
                  <a:srgbClr val="5F5F5F"/>
                </a:solidFill>
                <a:latin typeface="+mj-lt"/>
              </a:rPr>
              <a:t>Stratoconception</a:t>
            </a:r>
            <a:r>
              <a:rPr lang="fr-FR" sz="1600" dirty="0">
                <a:solidFill>
                  <a:srgbClr val="5F5F5F"/>
                </a:solidFill>
                <a:latin typeface="+mj-lt"/>
              </a:rPr>
              <a:t>®</a:t>
            </a:r>
            <a:r>
              <a:rPr lang="fr-FR" sz="1000" i="1" dirty="0">
                <a:solidFill>
                  <a:srgbClr val="5F5F5F"/>
                </a:solidFill>
                <a:latin typeface="+mj-lt"/>
              </a:rPr>
              <a:t> 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5120389" y="2869368"/>
            <a:ext cx="3546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5F5F5F"/>
                </a:solidFill>
                <a:latin typeface="+mj-lt"/>
              </a:rPr>
              <a:t>Plastronique</a:t>
            </a:r>
            <a:r>
              <a:rPr lang="fr-FR" sz="1600" dirty="0" smtClean="0">
                <a:solidFill>
                  <a:srgbClr val="5F5F5F"/>
                </a:solidFill>
                <a:latin typeface="+mj-lt"/>
              </a:rPr>
              <a:t> (DTNM)                                               Capteurs imprimés sur substrat flexible</a:t>
            </a:r>
            <a:endParaRPr lang="fr-FR" sz="1600" dirty="0">
              <a:solidFill>
                <a:srgbClr val="5F5F5F"/>
              </a:solidFill>
              <a:latin typeface="+mj-lt"/>
            </a:endParaRPr>
          </a:p>
          <a:p>
            <a:r>
              <a:rPr lang="fr-FR" sz="1200" i="1" dirty="0">
                <a:solidFill>
                  <a:srgbClr val="5F5F5F"/>
                </a:solidFill>
                <a:latin typeface="+mj-lt"/>
              </a:rPr>
              <a:t>Capteurs P, T°C 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5136180" y="5363430"/>
            <a:ext cx="2173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5F5F5F"/>
                </a:solidFill>
                <a:latin typeface="+mj-lt"/>
              </a:rPr>
              <a:t>Interface Machine</a:t>
            </a:r>
          </a:p>
          <a:p>
            <a:r>
              <a:rPr lang="fr-FR" sz="1200" i="1" dirty="0">
                <a:solidFill>
                  <a:srgbClr val="5F5F5F"/>
                </a:solidFill>
                <a:latin typeface="+mj-lt"/>
              </a:rPr>
              <a:t>Electronique Pilotage</a:t>
            </a:r>
          </a:p>
          <a:p>
            <a:r>
              <a:rPr lang="fr-FR" sz="1200" i="1" dirty="0">
                <a:solidFill>
                  <a:srgbClr val="5F5F5F"/>
                </a:solidFill>
                <a:latin typeface="+mj-lt"/>
              </a:rPr>
              <a:t>Régulation (</a:t>
            </a:r>
            <a:r>
              <a:rPr lang="fr-FR" sz="1200" i="1" dirty="0" err="1">
                <a:solidFill>
                  <a:srgbClr val="5F5F5F"/>
                </a:solidFill>
                <a:latin typeface="+mj-lt"/>
              </a:rPr>
              <a:t>conformal</a:t>
            </a:r>
            <a:r>
              <a:rPr lang="fr-FR" sz="1200" i="1" dirty="0">
                <a:solidFill>
                  <a:srgbClr val="5F5F5F"/>
                </a:solidFill>
                <a:latin typeface="+mj-lt"/>
              </a:rPr>
              <a:t> </a:t>
            </a:r>
            <a:r>
              <a:rPr lang="fr-FR" sz="1200" i="1" dirty="0" err="1">
                <a:solidFill>
                  <a:srgbClr val="5F5F5F"/>
                </a:solidFill>
                <a:latin typeface="+mj-lt"/>
              </a:rPr>
              <a:t>cooling</a:t>
            </a:r>
            <a:r>
              <a:rPr lang="fr-FR" sz="1200" i="1" dirty="0">
                <a:solidFill>
                  <a:srgbClr val="5F5F5F"/>
                </a:solidFill>
                <a:latin typeface="+mj-lt"/>
              </a:rPr>
              <a:t>)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2268" y="819679"/>
            <a:ext cx="895702" cy="396820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7299" y="1278532"/>
            <a:ext cx="940672" cy="473221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2276" y="1852197"/>
            <a:ext cx="1025694" cy="50783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298" y="0"/>
            <a:ext cx="954702" cy="757646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5177498" y="3983790"/>
            <a:ext cx="2852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latin typeface="+mj-lt"/>
              </a:rPr>
              <a:t>Optimisation Topologique </a:t>
            </a:r>
            <a:r>
              <a:rPr lang="fr-FR" sz="1600" dirty="0" smtClean="0">
                <a:solidFill>
                  <a:srgbClr val="5F5F5F"/>
                </a:solidFill>
                <a:latin typeface="+mj-lt"/>
              </a:rPr>
              <a:t>du </a:t>
            </a:r>
            <a:r>
              <a:rPr lang="fr-FR" sz="1600" dirty="0" err="1" smtClean="0">
                <a:solidFill>
                  <a:srgbClr val="5F5F5F"/>
                </a:solidFill>
                <a:latin typeface="+mj-lt"/>
              </a:rPr>
              <a:t>busage</a:t>
            </a:r>
            <a:r>
              <a:rPr lang="fr-FR" sz="1600" dirty="0" smtClean="0">
                <a:solidFill>
                  <a:srgbClr val="5F5F5F"/>
                </a:solidFill>
                <a:latin typeface="+mj-lt"/>
              </a:rPr>
              <a:t> conforme par </a:t>
            </a:r>
            <a:r>
              <a:rPr lang="fr-FR" sz="1600" dirty="0" err="1">
                <a:solidFill>
                  <a:srgbClr val="5F5F5F"/>
                </a:solidFill>
                <a:latin typeface="+mj-lt"/>
              </a:rPr>
              <a:t>Stratoconception</a:t>
            </a:r>
            <a:r>
              <a:rPr lang="fr-FR" sz="1600" dirty="0">
                <a:solidFill>
                  <a:srgbClr val="5F5F5F"/>
                </a:solidFill>
                <a:latin typeface="+mj-lt"/>
              </a:rPr>
              <a:t>®</a:t>
            </a:r>
            <a:r>
              <a:rPr lang="fr-FR" sz="1000" i="1" dirty="0">
                <a:solidFill>
                  <a:srgbClr val="5F5F5F"/>
                </a:solidFill>
                <a:latin typeface="+mj-lt"/>
              </a:rPr>
              <a:t>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568867">
            <a:off x="866333" y="5434499"/>
            <a:ext cx="314325" cy="152978"/>
          </a:xfrm>
          <a:prstGeom prst="rect">
            <a:avLst/>
          </a:prstGeom>
          <a:scene3d>
            <a:camera prst="orthographicFront">
              <a:rot lat="19499985" lon="0" rev="21299999"/>
            </a:camera>
            <a:lightRig rig="threePt" dir="t"/>
          </a:scene3d>
        </p:spPr>
      </p:pic>
      <p:cxnSp>
        <p:nvCxnSpPr>
          <p:cNvPr id="6" name="Connecteur droit avec flèche 5"/>
          <p:cNvCxnSpPr/>
          <p:nvPr/>
        </p:nvCxnSpPr>
        <p:spPr>
          <a:xfrm flipV="1">
            <a:off x="9262661" y="4661693"/>
            <a:ext cx="634513" cy="5683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7" idx="0"/>
          </p:cNvCxnSpPr>
          <p:nvPr/>
        </p:nvCxnSpPr>
        <p:spPr>
          <a:xfrm flipV="1">
            <a:off x="8177796" y="4386851"/>
            <a:ext cx="503870" cy="3449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7753481" y="4731832"/>
            <a:ext cx="848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200" dirty="0" smtClean="0">
                <a:solidFill>
                  <a:srgbClr val="71BF44"/>
                </a:solidFill>
              </a:rPr>
              <a:t>Réseau </a:t>
            </a:r>
          </a:p>
          <a:p>
            <a:pPr algn="l"/>
            <a:r>
              <a:rPr lang="fr-FR" sz="1200" dirty="0" smtClean="0">
                <a:solidFill>
                  <a:srgbClr val="71BF44"/>
                </a:solidFill>
              </a:rPr>
              <a:t>Aspiration</a:t>
            </a:r>
          </a:p>
          <a:p>
            <a:pPr algn="l"/>
            <a:r>
              <a:rPr lang="fr-FR" sz="1200" dirty="0" smtClean="0">
                <a:solidFill>
                  <a:srgbClr val="71BF44"/>
                </a:solidFill>
              </a:rPr>
              <a:t>(plaquage)</a:t>
            </a:r>
            <a:endParaRPr lang="fr-FR" sz="1200" dirty="0">
              <a:solidFill>
                <a:srgbClr val="71BF44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8602111" y="5095489"/>
            <a:ext cx="26801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200" dirty="0" smtClean="0">
                <a:solidFill>
                  <a:schemeClr val="accent2"/>
                </a:solidFill>
              </a:rPr>
              <a:t>Réseau </a:t>
            </a:r>
          </a:p>
          <a:p>
            <a:pPr algn="l"/>
            <a:r>
              <a:rPr lang="fr-FR" sz="1200" dirty="0" smtClean="0">
                <a:solidFill>
                  <a:schemeClr val="accent2"/>
                </a:solidFill>
              </a:rPr>
              <a:t>Refroidissement</a:t>
            </a:r>
          </a:p>
          <a:p>
            <a:pPr algn="l"/>
            <a:r>
              <a:rPr lang="fr-FR" sz="1200" dirty="0" smtClean="0">
                <a:solidFill>
                  <a:schemeClr val="accent2"/>
                </a:solidFill>
              </a:rPr>
              <a:t>(écoulement matière et polymérisation)</a:t>
            </a:r>
          </a:p>
          <a:p>
            <a:pPr algn="l"/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544381" y="975218"/>
            <a:ext cx="3481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600" b="1" dirty="0" smtClean="0">
                <a:solidFill>
                  <a:srgbClr val="C00000"/>
                </a:solidFill>
              </a:rPr>
              <a:t>Moule de thermoformage instrumenté</a:t>
            </a:r>
            <a:endParaRPr lang="fr-FR" sz="1600" b="1" dirty="0">
              <a:solidFill>
                <a:srgbClr val="C00000"/>
              </a:solidFill>
            </a:endParaRPr>
          </a:p>
        </p:txBody>
      </p:sp>
      <p:sp>
        <p:nvSpPr>
          <p:cNvPr id="30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11157188" y="6624965"/>
            <a:ext cx="837259" cy="153888"/>
          </a:xfrm>
          <a:prstGeom prst="rect">
            <a:avLst/>
          </a:prstGeom>
        </p:spPr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15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2406770" y="3243532"/>
            <a:ext cx="2113472" cy="20703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3165894" y="3062377"/>
            <a:ext cx="586597" cy="57643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Flèche courbée vers le bas 10"/>
          <p:cNvSpPr/>
          <p:nvPr/>
        </p:nvSpPr>
        <p:spPr>
          <a:xfrm>
            <a:off x="1062551" y="3531422"/>
            <a:ext cx="1639019" cy="481541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166331" y="3204819"/>
            <a:ext cx="1809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600" b="1" dirty="0" smtClean="0">
                <a:solidFill>
                  <a:srgbClr val="C00000"/>
                </a:solidFill>
              </a:rPr>
              <a:t>Impression directe </a:t>
            </a:r>
          </a:p>
          <a:p>
            <a:pPr algn="l"/>
            <a:r>
              <a:rPr lang="fr-FR" sz="1600" b="1" dirty="0" smtClean="0">
                <a:solidFill>
                  <a:srgbClr val="C00000"/>
                </a:solidFill>
              </a:rPr>
              <a:t>sur strate</a:t>
            </a:r>
            <a:endParaRPr lang="fr-FR" sz="1600" b="1" dirty="0">
              <a:solidFill>
                <a:srgbClr val="C00000"/>
              </a:solidFill>
            </a:endParaRPr>
          </a:p>
        </p:txBody>
      </p:sp>
      <p:sp>
        <p:nvSpPr>
          <p:cNvPr id="36" name="Titre 1"/>
          <p:cNvSpPr txBox="1">
            <a:spLocks/>
          </p:cNvSpPr>
          <p:nvPr/>
        </p:nvSpPr>
        <p:spPr>
          <a:xfrm>
            <a:off x="1476587" y="196178"/>
            <a:ext cx="10972800" cy="379192"/>
          </a:xfrm>
          <a:prstGeom prst="rect">
            <a:avLst/>
          </a:prstGeom>
        </p:spPr>
        <p:txBody>
          <a:bodyPr/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 dirty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cap="all" dirty="0" smtClean="0"/>
              <a:t>Fonctionnalisation électronique par fabrication additive</a:t>
            </a:r>
            <a:endParaRPr lang="fr-FR" cap="all" dirty="0"/>
          </a:p>
        </p:txBody>
      </p:sp>
    </p:spTree>
    <p:extLst>
      <p:ext uri="{BB962C8B-B14F-4D97-AF65-F5344CB8AC3E}">
        <p14:creationId xmlns:p14="http://schemas.microsoft.com/office/powerpoint/2010/main" val="270975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11157188" y="6652261"/>
            <a:ext cx="837259" cy="153888"/>
          </a:xfrm>
          <a:prstGeom prst="rect">
            <a:avLst/>
          </a:prstGeom>
        </p:spPr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16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232" y="1170213"/>
            <a:ext cx="7860670" cy="506042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258" y="-29598"/>
            <a:ext cx="837063" cy="760017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1476587" y="196178"/>
            <a:ext cx="10972800" cy="379192"/>
          </a:xfrm>
          <a:prstGeom prst="rect">
            <a:avLst/>
          </a:prstGeom>
        </p:spPr>
        <p:txBody>
          <a:bodyPr/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 dirty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cap="all" dirty="0" smtClean="0"/>
              <a:t>Fonctionnalisation électronique par fabrication additive</a:t>
            </a:r>
            <a:endParaRPr lang="fr-FR" cap="all" dirty="0"/>
          </a:p>
        </p:txBody>
      </p:sp>
    </p:spTree>
    <p:extLst>
      <p:ext uri="{BB962C8B-B14F-4D97-AF65-F5344CB8AC3E}">
        <p14:creationId xmlns:p14="http://schemas.microsoft.com/office/powerpoint/2010/main" val="398410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17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25" y="1930909"/>
            <a:ext cx="2986953" cy="396297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5819454"/>
            <a:ext cx="41910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4.10</a:t>
            </a:r>
            <a:r>
              <a:rPr lang="fr-FR" sz="2800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-7</a:t>
            </a:r>
            <a:r>
              <a:rPr lang="fr-FR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ohm.m</a:t>
            </a:r>
            <a:endParaRPr lang="fr-FR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FR" sz="16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AgEPO</a:t>
            </a:r>
            <a:r>
              <a:rPr lang="fr-FR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~1-4.10</a:t>
            </a:r>
            <a:r>
              <a:rPr lang="fr-FR" sz="1600" baseline="30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-6</a:t>
            </a:r>
            <a:r>
              <a:rPr lang="fr-FR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ohm.m</a:t>
            </a:r>
            <a:r>
              <a:rPr lang="fr-FR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/ Cuivre 1,7.10</a:t>
            </a:r>
            <a:r>
              <a:rPr lang="fr-FR" sz="1600" baseline="30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-8</a:t>
            </a:r>
            <a:r>
              <a:rPr lang="fr-FR" sz="16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ohm.m</a:t>
            </a:r>
            <a:endParaRPr lang="fr-FR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1357152" y="1992398"/>
            <a:ext cx="1739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dirty="0" smtClean="0">
                <a:solidFill>
                  <a:schemeClr val="bg1"/>
                </a:solidFill>
              </a:rPr>
              <a:t>Pâte non activée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07508" y="3973990"/>
            <a:ext cx="2799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</a:rPr>
              <a:t>Pâte activée au laser en surface</a:t>
            </a:r>
            <a:endParaRPr lang="fr-FR" sz="1600" dirty="0">
              <a:solidFill>
                <a:schemeClr val="bg1"/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3794461" y="2082280"/>
            <a:ext cx="5687274" cy="3694679"/>
            <a:chOff x="4124383" y="1836938"/>
            <a:chExt cx="6898313" cy="3963187"/>
          </a:xfrm>
        </p:grpSpPr>
        <p:grpSp>
          <p:nvGrpSpPr>
            <p:cNvPr id="9" name="Groupe 8"/>
            <p:cNvGrpSpPr/>
            <p:nvPr/>
          </p:nvGrpSpPr>
          <p:grpSpPr>
            <a:xfrm>
              <a:off x="5553586" y="1836938"/>
              <a:ext cx="4584184" cy="3963187"/>
              <a:chOff x="535394" y="1013720"/>
              <a:chExt cx="6039689" cy="5158480"/>
            </a:xfrm>
          </p:grpSpPr>
          <p:pic>
            <p:nvPicPr>
              <p:cNvPr id="10" name="Image 9"/>
              <p:cNvPicPr>
                <a:picLocks noChangeAspect="1"/>
              </p:cNvPicPr>
              <p:nvPr/>
            </p:nvPicPr>
            <p:blipFill rotWithShape="1">
              <a:blip r:embed="rId3"/>
              <a:srcRect l="-163" r="59700"/>
              <a:stretch/>
            </p:blipFill>
            <p:spPr>
              <a:xfrm>
                <a:off x="535394" y="1021535"/>
                <a:ext cx="2787120" cy="5145780"/>
              </a:xfrm>
              <a:prstGeom prst="rect">
                <a:avLst/>
              </a:prstGeom>
            </p:spPr>
          </p:pic>
          <p:pic>
            <p:nvPicPr>
              <p:cNvPr id="11" name="Image 10"/>
              <p:cNvPicPr>
                <a:picLocks noChangeAspect="1"/>
              </p:cNvPicPr>
              <p:nvPr/>
            </p:nvPicPr>
            <p:blipFill rotWithShape="1">
              <a:blip r:embed="rId3"/>
              <a:srcRect l="52781"/>
              <a:stretch/>
            </p:blipFill>
            <p:spPr>
              <a:xfrm>
                <a:off x="3314700" y="1013720"/>
                <a:ext cx="3260383" cy="5158480"/>
              </a:xfrm>
              <a:prstGeom prst="rect">
                <a:avLst/>
              </a:prstGeom>
            </p:spPr>
          </p:pic>
        </p:grpSp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4"/>
            <a:srcRect l="5900" t="28296" r="72085" b="52000"/>
            <a:stretch/>
          </p:blipFill>
          <p:spPr>
            <a:xfrm>
              <a:off x="4124383" y="3351528"/>
              <a:ext cx="3200283" cy="1045993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5"/>
            <a:srcRect l="6589" t="22830" r="71563" b="55135"/>
            <a:stretch/>
          </p:blipFill>
          <p:spPr>
            <a:xfrm>
              <a:off x="7845678" y="3351529"/>
              <a:ext cx="3177018" cy="1084474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5517032" y="1987406"/>
              <a:ext cx="4269857" cy="396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smtClean="0">
                  <a:solidFill>
                    <a:schemeClr val="bg1"/>
                  </a:solidFill>
                </a:rPr>
                <a:t>Pâte non activée  	</a:t>
              </a:r>
              <a:r>
                <a:rPr lang="fr-FR" sz="1800" dirty="0">
                  <a:solidFill>
                    <a:schemeClr val="bg1"/>
                  </a:solidFill>
                </a:rPr>
                <a:t> </a:t>
              </a:r>
              <a:r>
                <a:rPr lang="fr-FR" sz="1800" dirty="0" smtClean="0">
                  <a:solidFill>
                    <a:schemeClr val="bg1"/>
                  </a:solidFill>
                </a:rPr>
                <a:t>    Pâte activée</a:t>
              </a:r>
              <a:endParaRPr lang="fr-FR" sz="1800" dirty="0">
                <a:solidFill>
                  <a:schemeClr val="bg1"/>
                </a:solidFill>
              </a:endParaRPr>
            </a:p>
          </p:txBody>
        </p:sp>
        <p:sp>
          <p:nvSpPr>
            <p:cNvPr id="3" name="Ellipse 2"/>
            <p:cNvSpPr/>
            <p:nvPr/>
          </p:nvSpPr>
          <p:spPr>
            <a:xfrm>
              <a:off x="4124383" y="4059190"/>
              <a:ext cx="303926" cy="1846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/>
            <p:cNvSpPr/>
            <p:nvPr/>
          </p:nvSpPr>
          <p:spPr>
            <a:xfrm>
              <a:off x="4125640" y="3914723"/>
              <a:ext cx="303926" cy="1846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/>
            <p:cNvSpPr/>
            <p:nvPr/>
          </p:nvSpPr>
          <p:spPr>
            <a:xfrm>
              <a:off x="7757029" y="3862629"/>
              <a:ext cx="303926" cy="1846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/>
            <p:cNvSpPr/>
            <p:nvPr/>
          </p:nvSpPr>
          <p:spPr>
            <a:xfrm>
              <a:off x="7757029" y="4151626"/>
              <a:ext cx="303926" cy="1846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/>
            <p:cNvSpPr/>
            <p:nvPr/>
          </p:nvSpPr>
          <p:spPr>
            <a:xfrm>
              <a:off x="6301533" y="4094023"/>
              <a:ext cx="303926" cy="1846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/>
            <p:cNvSpPr/>
            <p:nvPr/>
          </p:nvSpPr>
          <p:spPr>
            <a:xfrm>
              <a:off x="6302790" y="3949556"/>
              <a:ext cx="303926" cy="1846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/>
            <p:cNvSpPr/>
            <p:nvPr/>
          </p:nvSpPr>
          <p:spPr>
            <a:xfrm>
              <a:off x="9973365" y="3871336"/>
              <a:ext cx="303926" cy="1846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/>
            <p:cNvSpPr/>
            <p:nvPr/>
          </p:nvSpPr>
          <p:spPr>
            <a:xfrm>
              <a:off x="9973365" y="4160333"/>
              <a:ext cx="303926" cy="1846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ZoneTexte 24"/>
          <p:cNvSpPr txBox="1"/>
          <p:nvPr/>
        </p:nvSpPr>
        <p:spPr>
          <a:xfrm>
            <a:off x="4902117" y="5742509"/>
            <a:ext cx="21105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smtClean="0"/>
              <a:t>Activation Laser</a:t>
            </a:r>
          </a:p>
          <a:p>
            <a:pPr algn="l"/>
            <a:r>
              <a:rPr lang="fr-FR" sz="1800" dirty="0" smtClean="0"/>
              <a:t>Dégradation matrice</a:t>
            </a:r>
          </a:p>
          <a:p>
            <a:pPr algn="l"/>
            <a:r>
              <a:rPr lang="fr-FR" sz="1800" dirty="0" smtClean="0"/>
              <a:t>Réduction Cu</a:t>
            </a:r>
            <a:r>
              <a:rPr lang="fr-FR" sz="1800" baseline="-25000" dirty="0" smtClean="0"/>
              <a:t>2</a:t>
            </a:r>
            <a:r>
              <a:rPr lang="fr-FR" sz="1800" dirty="0" smtClean="0"/>
              <a:t>O</a:t>
            </a:r>
            <a:endParaRPr lang="fr-FR" sz="1800" baseline="-25000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298" y="0"/>
            <a:ext cx="954702" cy="757646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1268646" y="888161"/>
            <a:ext cx="9477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l’hybridation d’un capteur </a:t>
            </a:r>
            <a:r>
              <a:rPr lang="fr-FR" sz="1800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plastronique</a:t>
            </a:r>
            <a:r>
              <a:rPr lang="fr-FR" sz="1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vers une impression directe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 smtClean="0"/>
              <a:t>Levée de verrou technologique #1: l’isolation électrique de la pâte conductrice de son substrat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 smtClean="0"/>
              <a:t>Brevet CEA </a:t>
            </a:r>
            <a:r>
              <a:rPr lang="fr-FR" sz="1800" dirty="0" smtClean="0">
                <a:latin typeface="+mj-lt"/>
              </a:rPr>
              <a:t>« Fabrication additive de circuits en 3D », </a:t>
            </a:r>
            <a:r>
              <a:rPr lang="fr-FR" sz="1800" dirty="0" err="1" smtClean="0">
                <a:latin typeface="+mj-lt"/>
              </a:rPr>
              <a:t>FendlerM</a:t>
            </a:r>
            <a:r>
              <a:rPr lang="fr-FR" sz="1800" dirty="0" smtClean="0">
                <a:latin typeface="+mj-lt"/>
              </a:rPr>
              <a:t>, </a:t>
            </a:r>
            <a:r>
              <a:rPr lang="fr-FR" sz="1800" dirty="0" err="1" smtClean="0">
                <a:latin typeface="+mj-lt"/>
              </a:rPr>
              <a:t>KalmarR</a:t>
            </a:r>
            <a:r>
              <a:rPr lang="fr-FR" sz="1800" dirty="0" smtClean="0">
                <a:latin typeface="+mj-lt"/>
              </a:rPr>
              <a:t>, </a:t>
            </a:r>
            <a:r>
              <a:rPr lang="fr-FR" sz="1800" dirty="0" err="1" smtClean="0">
                <a:latin typeface="+mj-lt"/>
              </a:rPr>
              <a:t>SchmittS</a:t>
            </a:r>
            <a:r>
              <a:rPr lang="fr-FR" sz="1800" dirty="0" smtClean="0">
                <a:latin typeface="+mj-lt"/>
              </a:rPr>
              <a:t> -  </a:t>
            </a:r>
            <a:r>
              <a:rPr lang="fr-FR" sz="1800" dirty="0"/>
              <a:t>FR3089054 </a:t>
            </a:r>
            <a:endParaRPr lang="fr-FR" sz="1800" dirty="0">
              <a:latin typeface="+mj-lt"/>
            </a:endParaRPr>
          </a:p>
        </p:txBody>
      </p:sp>
      <p:pic>
        <p:nvPicPr>
          <p:cNvPr id="30" name="Picture 2" descr="image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32600" y="2124282"/>
            <a:ext cx="1443217" cy="316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10190822" y="5701123"/>
            <a:ext cx="1384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800" dirty="0" smtClean="0"/>
              <a:t>Jauges 120</a:t>
            </a:r>
            <a:r>
              <a:rPr lang="fr-FR" sz="1800" dirty="0" smtClean="0">
                <a:sym typeface="Symbol" panose="05050102010706020507" pitchFamily="18" charset="2"/>
              </a:rPr>
              <a:t></a:t>
            </a:r>
            <a:endParaRPr lang="fr-FR" sz="1800" dirty="0"/>
          </a:p>
        </p:txBody>
      </p:sp>
      <p:sp>
        <p:nvSpPr>
          <p:cNvPr id="32" name="Rectangle 31"/>
          <p:cNvSpPr/>
          <p:nvPr/>
        </p:nvSpPr>
        <p:spPr>
          <a:xfrm>
            <a:off x="10118430" y="5370291"/>
            <a:ext cx="1529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800" dirty="0" smtClean="0"/>
              <a:t>Impression 2D</a:t>
            </a:r>
            <a:endParaRPr lang="fr-FR" sz="1800" dirty="0"/>
          </a:p>
        </p:txBody>
      </p:sp>
      <p:sp>
        <p:nvSpPr>
          <p:cNvPr id="33" name="Titre 1"/>
          <p:cNvSpPr txBox="1">
            <a:spLocks/>
          </p:cNvSpPr>
          <p:nvPr/>
        </p:nvSpPr>
        <p:spPr>
          <a:xfrm>
            <a:off x="1428260" y="106296"/>
            <a:ext cx="10972800" cy="379192"/>
          </a:xfrm>
          <a:prstGeom prst="rect">
            <a:avLst/>
          </a:prstGeom>
        </p:spPr>
        <p:txBody>
          <a:bodyPr/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 dirty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cap="all" dirty="0" smtClean="0"/>
              <a:t>Fonctionnalisation électronique par fabrication additive</a:t>
            </a:r>
          </a:p>
          <a:p>
            <a:r>
              <a:rPr lang="fr-FR" cap="all" dirty="0" err="1" smtClean="0">
                <a:solidFill>
                  <a:srgbClr val="C00000"/>
                </a:solidFill>
              </a:rPr>
              <a:t>Paste</a:t>
            </a:r>
            <a:r>
              <a:rPr lang="fr-FR" cap="all" dirty="0" smtClean="0">
                <a:solidFill>
                  <a:srgbClr val="C00000"/>
                </a:solidFill>
              </a:rPr>
              <a:t> Extrusion </a:t>
            </a:r>
            <a:r>
              <a:rPr lang="fr-FR" cap="all" dirty="0" err="1" smtClean="0">
                <a:solidFill>
                  <a:srgbClr val="C00000"/>
                </a:solidFill>
              </a:rPr>
              <a:t>Modeling</a:t>
            </a:r>
            <a:r>
              <a:rPr lang="fr-FR" cap="all" dirty="0" smtClean="0">
                <a:solidFill>
                  <a:srgbClr val="C00000"/>
                </a:solidFill>
              </a:rPr>
              <a:t> (</a:t>
            </a:r>
            <a:r>
              <a:rPr lang="fr-FR" cap="all" dirty="0" err="1" smtClean="0">
                <a:solidFill>
                  <a:srgbClr val="C00000"/>
                </a:solidFill>
              </a:rPr>
              <a:t>pem</a:t>
            </a:r>
            <a:r>
              <a:rPr lang="fr-FR" cap="all" dirty="0" smtClean="0">
                <a:solidFill>
                  <a:srgbClr val="C00000"/>
                </a:solidFill>
              </a:rPr>
              <a:t>)</a:t>
            </a:r>
            <a:endParaRPr lang="fr-FR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73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10" y="1719617"/>
            <a:ext cx="1506638" cy="466380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221" y="1846213"/>
            <a:ext cx="1317971" cy="438479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192" y="1846213"/>
            <a:ext cx="1372328" cy="3365472"/>
          </a:xfrm>
          <a:prstGeom prst="rect">
            <a:avLst/>
          </a:prstGeom>
        </p:spPr>
      </p:pic>
      <p:grpSp>
        <p:nvGrpSpPr>
          <p:cNvPr id="18" name="Groupe 17"/>
          <p:cNvGrpSpPr/>
          <p:nvPr/>
        </p:nvGrpSpPr>
        <p:grpSpPr>
          <a:xfrm>
            <a:off x="6933063" y="2049829"/>
            <a:ext cx="4781586" cy="4550506"/>
            <a:chOff x="6478585" y="1416901"/>
            <a:chExt cx="5515862" cy="5261144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5"/>
            <a:srcRect l="15922" t="10338" b="16697"/>
            <a:stretch/>
          </p:blipFill>
          <p:spPr>
            <a:xfrm>
              <a:off x="6555339" y="1429037"/>
              <a:ext cx="2227743" cy="1449977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6"/>
            <a:srcRect l="7366" t="12089" r="11089" b="8735"/>
            <a:stretch/>
          </p:blipFill>
          <p:spPr>
            <a:xfrm>
              <a:off x="7669211" y="3019299"/>
              <a:ext cx="2533686" cy="1663965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7"/>
            <a:srcRect t="9537"/>
            <a:stretch/>
          </p:blipFill>
          <p:spPr>
            <a:xfrm>
              <a:off x="9496468" y="4823549"/>
              <a:ext cx="2497979" cy="1640514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48074" y="1416901"/>
              <a:ext cx="2227743" cy="1449977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99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78585" y="4753995"/>
              <a:ext cx="2381250" cy="1924050"/>
            </a:xfrm>
            <a:prstGeom prst="rect">
              <a:avLst/>
            </a:prstGeom>
          </p:spPr>
        </p:pic>
      </p:grpSp>
      <p:sp>
        <p:nvSpPr>
          <p:cNvPr id="17" name="ZoneTexte 16"/>
          <p:cNvSpPr txBox="1"/>
          <p:nvPr/>
        </p:nvSpPr>
        <p:spPr>
          <a:xfrm>
            <a:off x="1268646" y="888161"/>
            <a:ext cx="6622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Jauge résistive : Elément de base de tout capteur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 err="1" smtClean="0"/>
              <a:t>Extensométrie</a:t>
            </a:r>
            <a:r>
              <a:rPr lang="fr-FR" sz="1800" dirty="0" smtClean="0"/>
              <a:t>: Installation et câblage de jauges d’</a:t>
            </a:r>
            <a:r>
              <a:rPr lang="fr-FR" sz="1800" dirty="0" err="1" smtClean="0"/>
              <a:t>extensométrie</a:t>
            </a:r>
            <a:r>
              <a:rPr lang="fr-FR" sz="1800" dirty="0" smtClean="0"/>
              <a:t> </a:t>
            </a:r>
            <a:r>
              <a:rPr lang="fr-FR" sz="1800" dirty="0" smtClean="0"/>
              <a:t> </a:t>
            </a:r>
            <a:endParaRPr lang="fr-FR" sz="1800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298" y="0"/>
            <a:ext cx="954702" cy="757646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63348" y="5523406"/>
            <a:ext cx="909846" cy="52919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636404" y="2694810"/>
            <a:ext cx="125386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800" dirty="0" smtClean="0"/>
              <a:t>Planaire</a:t>
            </a:r>
          </a:p>
          <a:p>
            <a:pPr algn="r"/>
            <a:endParaRPr lang="fr-FR" sz="1800" dirty="0"/>
          </a:p>
          <a:p>
            <a:pPr algn="r"/>
            <a:endParaRPr lang="fr-FR" sz="1800" dirty="0" smtClean="0"/>
          </a:p>
          <a:p>
            <a:pPr algn="r"/>
            <a:endParaRPr lang="fr-FR" sz="1800" dirty="0"/>
          </a:p>
          <a:p>
            <a:pPr algn="r"/>
            <a:endParaRPr lang="fr-FR" sz="1800" dirty="0" smtClean="0"/>
          </a:p>
          <a:p>
            <a:pPr algn="r"/>
            <a:r>
              <a:rPr lang="fr-FR" sz="1800" dirty="0" smtClean="0"/>
              <a:t>Cylindrique</a:t>
            </a:r>
          </a:p>
          <a:p>
            <a:pPr algn="r"/>
            <a:endParaRPr lang="fr-FR" sz="1800" dirty="0"/>
          </a:p>
          <a:p>
            <a:pPr algn="r"/>
            <a:endParaRPr lang="fr-FR" sz="1800" dirty="0" smtClean="0"/>
          </a:p>
          <a:p>
            <a:pPr algn="r"/>
            <a:endParaRPr lang="fr-FR" sz="1800" dirty="0"/>
          </a:p>
          <a:p>
            <a:pPr algn="r"/>
            <a:endParaRPr lang="fr-FR" sz="1800" dirty="0" smtClean="0"/>
          </a:p>
          <a:p>
            <a:pPr algn="r"/>
            <a:endParaRPr lang="fr-FR" sz="1800" dirty="0"/>
          </a:p>
          <a:p>
            <a:pPr algn="r"/>
            <a:r>
              <a:rPr lang="fr-FR" sz="1800" dirty="0" smtClean="0"/>
              <a:t>Sphérique</a:t>
            </a:r>
            <a:endParaRPr lang="fr-FR" sz="1800" dirty="0"/>
          </a:p>
        </p:txBody>
      </p:sp>
      <p:sp>
        <p:nvSpPr>
          <p:cNvPr id="11" name="Rectangle 10"/>
          <p:cNvSpPr/>
          <p:nvPr/>
        </p:nvSpPr>
        <p:spPr>
          <a:xfrm>
            <a:off x="10865750" y="4656812"/>
            <a:ext cx="92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 dirty="0" smtClean="0"/>
              <a:t>Câblage</a:t>
            </a:r>
            <a:endParaRPr lang="fr-FR" sz="1800" dirty="0"/>
          </a:p>
        </p:txBody>
      </p:sp>
      <p:sp>
        <p:nvSpPr>
          <p:cNvPr id="21" name="Rectangle 20"/>
          <p:cNvSpPr/>
          <p:nvPr/>
        </p:nvSpPr>
        <p:spPr>
          <a:xfrm>
            <a:off x="481456" y="6231003"/>
            <a:ext cx="2310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 dirty="0" smtClean="0"/>
              <a:t>Préparation de surface</a:t>
            </a:r>
            <a:endParaRPr lang="fr-FR" sz="1800" dirty="0"/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1428260" y="106296"/>
            <a:ext cx="10972800" cy="379192"/>
          </a:xfrm>
          <a:prstGeom prst="rect">
            <a:avLst/>
          </a:prstGeom>
        </p:spPr>
        <p:txBody>
          <a:bodyPr/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 dirty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cap="all" dirty="0" smtClean="0"/>
              <a:t>Fonctionnalisation électronique par fabrication additive</a:t>
            </a:r>
          </a:p>
          <a:p>
            <a:r>
              <a:rPr lang="fr-FR" cap="all" dirty="0" err="1" smtClean="0">
                <a:solidFill>
                  <a:srgbClr val="C00000"/>
                </a:solidFill>
              </a:rPr>
              <a:t>Paste</a:t>
            </a:r>
            <a:r>
              <a:rPr lang="fr-FR" cap="all" dirty="0" smtClean="0">
                <a:solidFill>
                  <a:srgbClr val="C00000"/>
                </a:solidFill>
              </a:rPr>
              <a:t> Extrusion </a:t>
            </a:r>
            <a:r>
              <a:rPr lang="fr-FR" cap="all" dirty="0" err="1" smtClean="0">
                <a:solidFill>
                  <a:srgbClr val="C00000"/>
                </a:solidFill>
              </a:rPr>
              <a:t>Modeling</a:t>
            </a:r>
            <a:r>
              <a:rPr lang="fr-FR" cap="all" dirty="0" smtClean="0">
                <a:solidFill>
                  <a:srgbClr val="C00000"/>
                </a:solidFill>
              </a:rPr>
              <a:t> (</a:t>
            </a:r>
            <a:r>
              <a:rPr lang="fr-FR" cap="all" dirty="0" err="1" smtClean="0">
                <a:solidFill>
                  <a:srgbClr val="C00000"/>
                </a:solidFill>
              </a:rPr>
              <a:t>pem</a:t>
            </a:r>
            <a:r>
              <a:rPr lang="fr-FR" cap="all" dirty="0" smtClean="0">
                <a:solidFill>
                  <a:srgbClr val="C00000"/>
                </a:solidFill>
              </a:rPr>
              <a:t>)</a:t>
            </a:r>
            <a:endParaRPr lang="fr-FR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8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7432" y="2588267"/>
            <a:ext cx="4398383" cy="329690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188" y="2047881"/>
            <a:ext cx="1991526" cy="138834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656" y="2068388"/>
            <a:ext cx="2273387" cy="136784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890" y="3508670"/>
            <a:ext cx="633544" cy="36849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936" y="1971809"/>
            <a:ext cx="938803" cy="71319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1114" y="3499110"/>
            <a:ext cx="367581" cy="36758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8"/>
          <a:srcRect l="20513" r="21546"/>
          <a:stretch/>
        </p:blipFill>
        <p:spPr>
          <a:xfrm>
            <a:off x="9880591" y="2108535"/>
            <a:ext cx="1970317" cy="136362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2823" y="3491093"/>
            <a:ext cx="507205" cy="50720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268646" y="888161"/>
            <a:ext cx="9982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Jauge résistive : Elément de base de tout capteur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 smtClean="0"/>
              <a:t>Corps d’épreuve &gt; Force, Couple, Pression, Pesée, Déplacement-Position, Inclinaison-Accélération</a:t>
            </a:r>
            <a:endParaRPr lang="fr-FR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 smtClean="0"/>
              <a:t>Valeur ajoutée = corps d’épreuve </a:t>
            </a:r>
            <a:r>
              <a:rPr lang="fr-FR" sz="1800" dirty="0" err="1" smtClean="0"/>
              <a:t>topologiquement</a:t>
            </a:r>
            <a:r>
              <a:rPr lang="fr-FR" sz="1800" dirty="0" smtClean="0"/>
              <a:t> optimisé intégrant des capteurs en </a:t>
            </a:r>
            <a:r>
              <a:rPr lang="fr-FR" sz="1800" dirty="0" smtClean="0"/>
              <a:t>volume/surface</a:t>
            </a:r>
            <a:endParaRPr lang="fr-FR" sz="18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298" y="0"/>
            <a:ext cx="954702" cy="757646"/>
          </a:xfrm>
          <a:prstGeom prst="rect">
            <a:avLst/>
          </a:prstGeom>
        </p:spPr>
      </p:pic>
      <p:pic>
        <p:nvPicPr>
          <p:cNvPr id="17" name="Image 16"/>
          <p:cNvPicPr/>
          <p:nvPr/>
        </p:nvPicPr>
        <p:blipFill>
          <a:blip r:embed="rId11"/>
          <a:stretch>
            <a:fillRect/>
          </a:stretch>
        </p:blipFill>
        <p:spPr>
          <a:xfrm>
            <a:off x="5622481" y="4538051"/>
            <a:ext cx="2198091" cy="1174528"/>
          </a:xfrm>
          <a:prstGeom prst="rect">
            <a:avLst/>
          </a:prstGeom>
        </p:spPr>
      </p:pic>
      <p:pic>
        <p:nvPicPr>
          <p:cNvPr id="18" name="Image 17"/>
          <p:cNvPicPr/>
          <p:nvPr/>
        </p:nvPicPr>
        <p:blipFill>
          <a:blip r:embed="rId12"/>
          <a:stretch>
            <a:fillRect/>
          </a:stretch>
        </p:blipFill>
        <p:spPr>
          <a:xfrm>
            <a:off x="8348941" y="4317428"/>
            <a:ext cx="1133101" cy="1615775"/>
          </a:xfrm>
          <a:prstGeom prst="rect">
            <a:avLst/>
          </a:prstGeom>
        </p:spPr>
      </p:pic>
      <p:pic>
        <p:nvPicPr>
          <p:cNvPr id="19" name="Image 18"/>
          <p:cNvPicPr/>
          <p:nvPr/>
        </p:nvPicPr>
        <p:blipFill>
          <a:blip r:embed="rId13"/>
          <a:stretch>
            <a:fillRect/>
          </a:stretch>
        </p:blipFill>
        <p:spPr>
          <a:xfrm>
            <a:off x="10010411" y="4216818"/>
            <a:ext cx="1225127" cy="17048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19823" y="5921680"/>
            <a:ext cx="5774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Pression            -	      Force      -      Accéléromètre</a:t>
            </a:r>
            <a:endParaRPr lang="fr-FR" sz="2000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27440" y="3482188"/>
            <a:ext cx="912923" cy="525014"/>
          </a:xfrm>
          <a:prstGeom prst="rect">
            <a:avLst/>
          </a:prstGeom>
        </p:spPr>
      </p:pic>
      <p:sp>
        <p:nvSpPr>
          <p:cNvPr id="21" name="Titre 1"/>
          <p:cNvSpPr txBox="1">
            <a:spLocks/>
          </p:cNvSpPr>
          <p:nvPr/>
        </p:nvSpPr>
        <p:spPr>
          <a:xfrm>
            <a:off x="1428260" y="106296"/>
            <a:ext cx="10972800" cy="379192"/>
          </a:xfrm>
          <a:prstGeom prst="rect">
            <a:avLst/>
          </a:prstGeom>
        </p:spPr>
        <p:txBody>
          <a:bodyPr/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 dirty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cap="all" dirty="0" smtClean="0"/>
              <a:t>Fonctionnalisation électronique par fabrication additive</a:t>
            </a:r>
          </a:p>
          <a:p>
            <a:r>
              <a:rPr lang="fr-FR" cap="all" dirty="0" err="1" smtClean="0">
                <a:solidFill>
                  <a:srgbClr val="C00000"/>
                </a:solidFill>
              </a:rPr>
              <a:t>Paste</a:t>
            </a:r>
            <a:r>
              <a:rPr lang="fr-FR" cap="all" dirty="0" smtClean="0">
                <a:solidFill>
                  <a:srgbClr val="C00000"/>
                </a:solidFill>
              </a:rPr>
              <a:t> Extrusion </a:t>
            </a:r>
            <a:r>
              <a:rPr lang="fr-FR" cap="all" dirty="0" err="1" smtClean="0">
                <a:solidFill>
                  <a:srgbClr val="C00000"/>
                </a:solidFill>
              </a:rPr>
              <a:t>Modeling</a:t>
            </a:r>
            <a:r>
              <a:rPr lang="fr-FR" cap="all" dirty="0" smtClean="0">
                <a:solidFill>
                  <a:srgbClr val="C00000"/>
                </a:solidFill>
              </a:rPr>
              <a:t> (</a:t>
            </a:r>
            <a:r>
              <a:rPr lang="fr-FR" cap="all" dirty="0" err="1" smtClean="0">
                <a:solidFill>
                  <a:srgbClr val="C00000"/>
                </a:solidFill>
              </a:rPr>
              <a:t>pem</a:t>
            </a:r>
            <a:r>
              <a:rPr lang="fr-FR" cap="all" dirty="0" smtClean="0">
                <a:solidFill>
                  <a:srgbClr val="C00000"/>
                </a:solidFill>
              </a:rPr>
              <a:t>)</a:t>
            </a:r>
            <a:endParaRPr lang="fr-FR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20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476587" y="196178"/>
            <a:ext cx="10972800" cy="379192"/>
          </a:xfrm>
          <a:prstGeom prst="rect">
            <a:avLst/>
          </a:prstGeom>
        </p:spPr>
        <p:txBody>
          <a:bodyPr/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 dirty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cap="all" dirty="0" smtClean="0"/>
              <a:t>Fonctionnalisation électronique par fabrication additive</a:t>
            </a:r>
            <a:endParaRPr lang="fr-FR" cap="all" dirty="0"/>
          </a:p>
        </p:txBody>
      </p:sp>
      <p:sp>
        <p:nvSpPr>
          <p:cNvPr id="6" name="ZoneTexte 5"/>
          <p:cNvSpPr txBox="1"/>
          <p:nvPr/>
        </p:nvSpPr>
        <p:spPr>
          <a:xfrm>
            <a:off x="431075" y="1850924"/>
            <a:ext cx="1128238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FABRICATION ADDITIVE DE CIRCUITS ELECTRONIQUES PAR IMPRESSION 3D</a:t>
            </a:r>
          </a:p>
          <a:p>
            <a:pPr algn="l"/>
            <a:r>
              <a:rPr lang="fr-FR" sz="2800" i="1" dirty="0" smtClean="0"/>
              <a:t>PCB</a:t>
            </a:r>
          </a:p>
          <a:p>
            <a:pPr algn="l"/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FABRICATION ADDITIVE FONCTIONNALISEE </a:t>
            </a:r>
          </a:p>
          <a:p>
            <a:pPr algn="l"/>
            <a:r>
              <a:rPr lang="fr-FR" sz="2800" i="1" dirty="0" smtClean="0"/>
              <a:t>Optimisation topologique pour l’accueil des composants électroniques</a:t>
            </a:r>
            <a:endParaRPr lang="fr-FR" sz="2800" i="1" dirty="0" smtClean="0"/>
          </a:p>
          <a:p>
            <a:pPr algn="l"/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 ELECTRONIQUE SUR PIECES 3D</a:t>
            </a:r>
          </a:p>
          <a:p>
            <a:pPr algn="l"/>
            <a:r>
              <a:rPr lang="fr-FR" sz="2800" i="1" dirty="0" smtClean="0"/>
              <a:t>Connectique, Capteurs, </a:t>
            </a:r>
            <a:r>
              <a:rPr lang="fr-FR" sz="2800" i="1" dirty="0" err="1" smtClean="0"/>
              <a:t>IoT</a:t>
            </a:r>
            <a:r>
              <a:rPr lang="fr-FR" sz="2800" i="1" dirty="0" smtClean="0"/>
              <a:t> </a:t>
            </a:r>
            <a:endParaRPr lang="fr-FR" sz="2800" i="1" dirty="0"/>
          </a:p>
        </p:txBody>
      </p:sp>
      <p:sp>
        <p:nvSpPr>
          <p:cNvPr id="7" name="Rectangle 6"/>
          <p:cNvSpPr/>
          <p:nvPr/>
        </p:nvSpPr>
        <p:spPr>
          <a:xfrm>
            <a:off x="104988" y="3187030"/>
            <a:ext cx="10867812" cy="2508069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298" y="0"/>
            <a:ext cx="954702" cy="75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109566" y="881964"/>
            <a:ext cx="99965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FDM (fusion </a:t>
            </a:r>
            <a:r>
              <a:rPr lang="fr-FR" sz="1800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deposition</a:t>
            </a:r>
            <a:r>
              <a:rPr lang="fr-FR" sz="1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800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</a:t>
            </a:r>
            <a:r>
              <a:rPr lang="fr-FR" sz="1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lang="fr-FR" sz="18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LOM (</a:t>
            </a:r>
            <a:r>
              <a:rPr lang="fr-FR" sz="1800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milling</a:t>
            </a:r>
            <a:r>
              <a:rPr lang="fr-FR" sz="18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fr-FR" sz="1800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placing</a:t>
            </a:r>
            <a:r>
              <a:rPr lang="fr-FR" sz="18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&gt; Fabrication additive du corps d’épreuve</a:t>
            </a:r>
          </a:p>
          <a:p>
            <a:r>
              <a:rPr lang="fr-FR" sz="18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 (</a:t>
            </a:r>
            <a:r>
              <a:rPr lang="fr-FR" sz="1800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paste</a:t>
            </a:r>
            <a:r>
              <a:rPr lang="fr-FR" sz="18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extrusion </a:t>
            </a:r>
            <a:r>
              <a:rPr lang="fr-FR" sz="1800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</a:t>
            </a:r>
            <a:r>
              <a:rPr lang="fr-FR" sz="18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MCS (Micro Cold Spray) &gt; Impression 3D des interconnexions électriques</a:t>
            </a:r>
          </a:p>
          <a:p>
            <a:r>
              <a:rPr lang="fr-FR" sz="1800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PnP</a:t>
            </a:r>
            <a:r>
              <a:rPr lang="fr-FR" sz="1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sz="1800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Pick</a:t>
            </a:r>
            <a:r>
              <a:rPr lang="fr-FR" sz="1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Place) &gt; Report des composants électroniques (</a:t>
            </a:r>
            <a:r>
              <a:rPr lang="fr-FR" sz="1800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interstrate</a:t>
            </a:r>
            <a:r>
              <a:rPr lang="fr-FR" sz="1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strate)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err="1" smtClean="0"/>
              <a:t>Levée</a:t>
            </a:r>
            <a:r>
              <a:rPr lang="en-US" sz="1800" dirty="0" smtClean="0"/>
              <a:t> de </a:t>
            </a:r>
            <a:r>
              <a:rPr lang="en-US" sz="1800" dirty="0" err="1" smtClean="0"/>
              <a:t>verrou</a:t>
            </a:r>
            <a:r>
              <a:rPr lang="en-US" sz="1800" dirty="0" smtClean="0"/>
              <a:t> #2: </a:t>
            </a:r>
            <a:r>
              <a:rPr lang="en-US" sz="1800" dirty="0" err="1" smtClean="0"/>
              <a:t>Equipement</a:t>
            </a:r>
            <a:r>
              <a:rPr lang="en-US" sz="1800" dirty="0" smtClean="0"/>
              <a:t> multi-</a:t>
            </a:r>
            <a:r>
              <a:rPr lang="en-US" sz="1800" dirty="0" err="1" smtClean="0"/>
              <a:t>têtes</a:t>
            </a:r>
            <a:endParaRPr lang="fr-FR" sz="1800" dirty="0"/>
          </a:p>
        </p:txBody>
      </p:sp>
      <p:grpSp>
        <p:nvGrpSpPr>
          <p:cNvPr id="2" name="Groupe 1"/>
          <p:cNvGrpSpPr/>
          <p:nvPr/>
        </p:nvGrpSpPr>
        <p:grpSpPr>
          <a:xfrm>
            <a:off x="487571" y="2125879"/>
            <a:ext cx="5024436" cy="4403306"/>
            <a:chOff x="496259" y="2001688"/>
            <a:chExt cx="5024436" cy="440330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6259" y="3979490"/>
              <a:ext cx="3367315" cy="2425504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2201" y="2766874"/>
              <a:ext cx="3028494" cy="2647950"/>
            </a:xfrm>
            <a:prstGeom prst="rect">
              <a:avLst/>
            </a:prstGeom>
          </p:spPr>
        </p:pic>
        <p:cxnSp>
          <p:nvCxnSpPr>
            <p:cNvPr id="10" name="Connecteur droit avec flèche 9"/>
            <p:cNvCxnSpPr/>
            <p:nvPr/>
          </p:nvCxnSpPr>
          <p:spPr>
            <a:xfrm flipH="1">
              <a:off x="1547348" y="2169189"/>
              <a:ext cx="1247057" cy="16635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 rot="18426829">
              <a:off x="1079058" y="2689024"/>
              <a:ext cx="1744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800" dirty="0" smtClean="0"/>
                <a:t>Equipement Fixe</a:t>
              </a:r>
              <a:endParaRPr lang="fr-FR" sz="1800" dirty="0"/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5948379" y="2141021"/>
            <a:ext cx="4541918" cy="4408412"/>
            <a:chOff x="5948379" y="2141021"/>
            <a:chExt cx="4541918" cy="4408412"/>
          </a:xfrm>
        </p:grpSpPr>
        <p:sp>
          <p:nvSpPr>
            <p:cNvPr id="20" name="ZoneTexte 19"/>
            <p:cNvSpPr txBox="1"/>
            <p:nvPr/>
          </p:nvSpPr>
          <p:spPr>
            <a:xfrm rot="3289663">
              <a:off x="5425312" y="3111671"/>
              <a:ext cx="25876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800" dirty="0" smtClean="0"/>
                <a:t>Solution nomade</a:t>
              </a:r>
            </a:p>
            <a:p>
              <a:pPr algn="l"/>
              <a:r>
                <a:rPr lang="fr-FR" sz="1800" dirty="0" smtClean="0"/>
                <a:t>Pièces massives  / sur site</a:t>
              </a:r>
              <a:endParaRPr lang="fr-FR" sz="1800" dirty="0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1362" y="2686044"/>
              <a:ext cx="2569025" cy="325088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8165815" y="5903102"/>
              <a:ext cx="232448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800" dirty="0" smtClean="0"/>
                <a:t>7-dof </a:t>
              </a:r>
              <a:r>
                <a:rPr lang="fr-FR" sz="1800" dirty="0" err="1"/>
                <a:t>c</a:t>
              </a:r>
              <a:r>
                <a:rPr lang="fr-FR" sz="1800" dirty="0" err="1" smtClean="0"/>
                <a:t>obot</a:t>
              </a:r>
              <a:endParaRPr lang="fr-FR" sz="1800" dirty="0" smtClean="0"/>
            </a:p>
            <a:p>
              <a:pPr algn="ctr"/>
              <a:r>
                <a:rPr lang="fr-FR" sz="1800" dirty="0" smtClean="0"/>
                <a:t>CEA Tech Metz (MAPP)</a:t>
              </a:r>
              <a:endParaRPr lang="fr-FR" sz="1800" dirty="0"/>
            </a:p>
          </p:txBody>
        </p:sp>
        <p:cxnSp>
          <p:nvCxnSpPr>
            <p:cNvPr id="18" name="Connecteur droit avec flèche 17"/>
            <p:cNvCxnSpPr/>
            <p:nvPr/>
          </p:nvCxnSpPr>
          <p:spPr>
            <a:xfrm>
              <a:off x="5948379" y="2388383"/>
              <a:ext cx="1626128" cy="22629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9" name="Image 2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258" y="-29598"/>
            <a:ext cx="837063" cy="760017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9627509" y="1723730"/>
            <a:ext cx="2515508" cy="1401407"/>
            <a:chOff x="7481239" y="789315"/>
            <a:chExt cx="5328292" cy="2896626"/>
          </a:xfrm>
        </p:grpSpPr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81239" y="789315"/>
              <a:ext cx="5328292" cy="2896626"/>
            </a:xfrm>
            <a:prstGeom prst="rect">
              <a:avLst/>
            </a:prstGeom>
          </p:spPr>
        </p:pic>
        <p:sp>
          <p:nvSpPr>
            <p:cNvPr id="24" name="ZoneTexte 23"/>
            <p:cNvSpPr txBox="1"/>
            <p:nvPr/>
          </p:nvSpPr>
          <p:spPr>
            <a:xfrm>
              <a:off x="8773382" y="806229"/>
              <a:ext cx="3721451" cy="763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>
                  <a:solidFill>
                    <a:schemeClr val="bg1"/>
                  </a:solidFill>
                </a:rPr>
                <a:t>Maintenance </a:t>
              </a:r>
              <a:r>
                <a:rPr lang="fr-FR" sz="900" b="1" dirty="0" smtClean="0">
                  <a:solidFill>
                    <a:schemeClr val="bg1"/>
                  </a:solidFill>
                </a:rPr>
                <a:t>/ Fabrication</a:t>
              </a:r>
            </a:p>
            <a:p>
              <a:r>
                <a:rPr lang="fr-FR" sz="900" b="1" dirty="0" smtClean="0">
                  <a:solidFill>
                    <a:schemeClr val="bg1"/>
                  </a:solidFill>
                </a:rPr>
                <a:t>en conditions opérationnelles</a:t>
              </a:r>
              <a:endParaRPr lang="fr-FR" sz="9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Titre 1"/>
          <p:cNvSpPr txBox="1">
            <a:spLocks/>
          </p:cNvSpPr>
          <p:nvPr/>
        </p:nvSpPr>
        <p:spPr>
          <a:xfrm>
            <a:off x="1476587" y="196178"/>
            <a:ext cx="10972800" cy="379192"/>
          </a:xfrm>
          <a:prstGeom prst="rect">
            <a:avLst/>
          </a:prstGeom>
        </p:spPr>
        <p:txBody>
          <a:bodyPr/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 dirty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cap="all" dirty="0" smtClean="0"/>
              <a:t>Electronique structurelle </a:t>
            </a:r>
            <a:r>
              <a:rPr lang="fr-FR" cap="all" dirty="0" smtClean="0">
                <a:solidFill>
                  <a:srgbClr val="C00000"/>
                </a:solidFill>
              </a:rPr>
              <a:t>FULLY 3D</a:t>
            </a:r>
            <a:endParaRPr lang="fr-FR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73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21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Imag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324" y="2348265"/>
            <a:ext cx="3316406" cy="2985408"/>
          </a:xfrm>
          <a:prstGeom prst="rect">
            <a:avLst/>
          </a:prstGeom>
          <a:noFill/>
        </p:spPr>
      </p:pic>
      <p:pic>
        <p:nvPicPr>
          <p:cNvPr id="7" name="Image 6" descr="S:\145-CEA_Tech_Regions\145.35-Lorraine\145.35.8-Plateformes\MAPP\02_Communication\22_Conferences\FORMNEXT 2019\20191120_16130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7" t="23461" r="7933" b="12837"/>
          <a:stretch/>
        </p:blipFill>
        <p:spPr bwMode="auto">
          <a:xfrm>
            <a:off x="8151834" y="2320969"/>
            <a:ext cx="3842613" cy="29854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/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495" y="4468561"/>
            <a:ext cx="957952" cy="97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165" y="2944597"/>
            <a:ext cx="3893034" cy="201111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86100" y="5706200"/>
            <a:ext cx="3429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smtClean="0"/>
              <a:t>2D </a:t>
            </a:r>
            <a:r>
              <a:rPr lang="fr-FR" sz="1800" dirty="0" err="1" smtClean="0"/>
              <a:t>Sputtering</a:t>
            </a:r>
            <a:r>
              <a:rPr lang="fr-FR" sz="1800" dirty="0" smtClean="0"/>
              <a:t> in vacuum </a:t>
            </a:r>
            <a:r>
              <a:rPr lang="fr-FR" sz="1800" dirty="0" err="1" smtClean="0"/>
              <a:t>chamber</a:t>
            </a:r>
            <a:r>
              <a:rPr lang="fr-FR" sz="1800" dirty="0" smtClean="0"/>
              <a:t> </a:t>
            </a:r>
            <a:endParaRPr lang="fr-FR" sz="1800" dirty="0"/>
          </a:p>
        </p:txBody>
      </p:sp>
      <p:sp>
        <p:nvSpPr>
          <p:cNvPr id="16" name="ZoneTexte 15"/>
          <p:cNvSpPr txBox="1"/>
          <p:nvPr/>
        </p:nvSpPr>
        <p:spPr>
          <a:xfrm>
            <a:off x="7453952" y="5739475"/>
            <a:ext cx="4779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smtClean="0"/>
              <a:t>3D direct printing in room conditions (cold spray)</a:t>
            </a:r>
            <a:endParaRPr lang="fr-FR" sz="1800" dirty="0"/>
          </a:p>
        </p:txBody>
      </p:sp>
      <p:sp>
        <p:nvSpPr>
          <p:cNvPr id="3" name="Flèche droite 2"/>
          <p:cNvSpPr/>
          <p:nvPr/>
        </p:nvSpPr>
        <p:spPr>
          <a:xfrm>
            <a:off x="3954822" y="5821951"/>
            <a:ext cx="3220872" cy="20438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50125" y="2169994"/>
            <a:ext cx="4339988" cy="32728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4628152" y="2160831"/>
            <a:ext cx="7463763" cy="32728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258" y="-29598"/>
            <a:ext cx="837063" cy="760017"/>
          </a:xfrm>
          <a:prstGeom prst="rect">
            <a:avLst/>
          </a:prstGeom>
        </p:spPr>
      </p:pic>
      <p:sp>
        <p:nvSpPr>
          <p:cNvPr id="19" name="Titre 1"/>
          <p:cNvSpPr txBox="1">
            <a:spLocks/>
          </p:cNvSpPr>
          <p:nvPr/>
        </p:nvSpPr>
        <p:spPr>
          <a:xfrm>
            <a:off x="1476587" y="196178"/>
            <a:ext cx="10972800" cy="379192"/>
          </a:xfrm>
          <a:prstGeom prst="rect">
            <a:avLst/>
          </a:prstGeom>
        </p:spPr>
        <p:txBody>
          <a:bodyPr/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 dirty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cap="all" dirty="0" smtClean="0"/>
              <a:t>Electronique structurelle </a:t>
            </a:r>
            <a:r>
              <a:rPr lang="fr-FR" cap="all" dirty="0" smtClean="0">
                <a:solidFill>
                  <a:srgbClr val="C00000"/>
                </a:solidFill>
              </a:rPr>
              <a:t>FULLY 3D </a:t>
            </a:r>
            <a:r>
              <a:rPr lang="fr-FR" cap="all" dirty="0" smtClean="0"/>
              <a:t>(Micro cold spray)</a:t>
            </a:r>
            <a:endParaRPr lang="fr-FR" cap="all" dirty="0"/>
          </a:p>
        </p:txBody>
      </p:sp>
      <p:sp>
        <p:nvSpPr>
          <p:cNvPr id="20" name="ZoneTexte 19"/>
          <p:cNvSpPr txBox="1"/>
          <p:nvPr/>
        </p:nvSpPr>
        <p:spPr>
          <a:xfrm>
            <a:off x="1476587" y="868169"/>
            <a:ext cx="895123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l’hybridation d’un capteur </a:t>
            </a:r>
            <a:r>
              <a:rPr lang="fr-FR" sz="1800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plastronique</a:t>
            </a:r>
            <a:r>
              <a:rPr lang="fr-FR" sz="1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vers une impression directe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 smtClean="0"/>
              <a:t>Levée de verrou technologique #3: Applications hautes températures par Micro Cold Spray</a:t>
            </a:r>
          </a:p>
          <a:p>
            <a:r>
              <a:rPr lang="fr-FR" sz="1800" dirty="0" smtClean="0"/>
              <a:t>     (PEAM, ADDEXTENSO)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 smtClean="0"/>
              <a:t>Brevet CEA « Jauge d’</a:t>
            </a:r>
            <a:r>
              <a:rPr lang="fr-FR" sz="1800" dirty="0" err="1" smtClean="0"/>
              <a:t>extensométrie</a:t>
            </a:r>
            <a:r>
              <a:rPr lang="fr-FR" sz="1800" dirty="0" smtClean="0"/>
              <a:t> inorganique » , </a:t>
            </a:r>
            <a:r>
              <a:rPr lang="fr-FR" sz="1800" dirty="0" err="1" smtClean="0"/>
              <a:t>FendlerM</a:t>
            </a:r>
            <a:r>
              <a:rPr lang="fr-FR" sz="1800" dirty="0" smtClean="0"/>
              <a:t> - </a:t>
            </a:r>
            <a:r>
              <a:rPr lang="fr-FR" sz="1800" dirty="0"/>
              <a:t>FR2011737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4995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22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298" y="0"/>
            <a:ext cx="954702" cy="757646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248289" y="1638910"/>
            <a:ext cx="7300034" cy="4710239"/>
            <a:chOff x="1476587" y="1611615"/>
            <a:chExt cx="7300034" cy="4710239"/>
          </a:xfrm>
        </p:grpSpPr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83135" y="3313182"/>
              <a:ext cx="3467721" cy="1117796"/>
            </a:xfrm>
            <a:prstGeom prst="rect">
              <a:avLst/>
            </a:prstGeom>
          </p:spPr>
        </p:pic>
        <p:grpSp>
          <p:nvGrpSpPr>
            <p:cNvPr id="5" name="Groupe 4"/>
            <p:cNvGrpSpPr/>
            <p:nvPr/>
          </p:nvGrpSpPr>
          <p:grpSpPr>
            <a:xfrm>
              <a:off x="1476587" y="1611615"/>
              <a:ext cx="7300034" cy="4710239"/>
              <a:chOff x="2396180" y="1675623"/>
              <a:chExt cx="7300034" cy="4710239"/>
            </a:xfrm>
          </p:grpSpPr>
          <p:pic>
            <p:nvPicPr>
              <p:cNvPr id="13" name="Image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61737" y="3426524"/>
                <a:ext cx="1265178" cy="79459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4" name="Image 13"/>
              <p:cNvPicPr>
                <a:picLocks noChangeAspect="1"/>
              </p:cNvPicPr>
              <p:nvPr/>
            </p:nvPicPr>
            <p:blipFill rotWithShape="1">
              <a:blip r:embed="rId5"/>
              <a:srcRect l="7096" t="6557" b="24989"/>
              <a:stretch/>
            </p:blipFill>
            <p:spPr>
              <a:xfrm>
                <a:off x="2538856" y="3286125"/>
                <a:ext cx="1721196" cy="87588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5" name="Image 14"/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9728" y="4894871"/>
                <a:ext cx="1624513" cy="94940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6" name="Image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78671" y="4943100"/>
                <a:ext cx="1401951" cy="85798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7" name="Image 16"/>
              <p:cNvPicPr>
                <a:picLocks noChangeAspect="1"/>
              </p:cNvPicPr>
              <p:nvPr/>
            </p:nvPicPr>
            <p:blipFill rotWithShape="1">
              <a:blip r:embed="rId8"/>
              <a:srcRect l="36515" t="11275" r="23764"/>
              <a:stretch/>
            </p:blipFill>
            <p:spPr>
              <a:xfrm>
                <a:off x="6789150" y="1675623"/>
                <a:ext cx="1150656" cy="102688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8" name="Image 1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15095" y="1787784"/>
                <a:ext cx="1365325" cy="978233"/>
              </a:xfrm>
              <a:prstGeom prst="rect">
                <a:avLst/>
              </a:prstGeom>
            </p:spPr>
          </p:pic>
          <p:sp>
            <p:nvSpPr>
              <p:cNvPr id="2" name="Chevron 1"/>
              <p:cNvSpPr/>
              <p:nvPr/>
            </p:nvSpPr>
            <p:spPr>
              <a:xfrm rot="18521367">
                <a:off x="4000573" y="2552834"/>
                <a:ext cx="484632" cy="484632"/>
              </a:xfrm>
              <a:prstGeom prst="chevron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Chevron 18"/>
              <p:cNvSpPr/>
              <p:nvPr/>
            </p:nvSpPr>
            <p:spPr>
              <a:xfrm>
                <a:off x="6009140" y="1990556"/>
                <a:ext cx="484632" cy="484632"/>
              </a:xfrm>
              <a:prstGeom prst="chevron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Chevron 19"/>
              <p:cNvSpPr/>
              <p:nvPr/>
            </p:nvSpPr>
            <p:spPr>
              <a:xfrm rot="2321367">
                <a:off x="7982439" y="2898716"/>
                <a:ext cx="484632" cy="484632"/>
              </a:xfrm>
              <a:prstGeom prst="chevron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Chevron 20"/>
              <p:cNvSpPr/>
              <p:nvPr/>
            </p:nvSpPr>
            <p:spPr>
              <a:xfrm rot="7721367">
                <a:off x="7960081" y="4470587"/>
                <a:ext cx="484632" cy="484632"/>
              </a:xfrm>
              <a:prstGeom prst="chevron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Chevron 21"/>
              <p:cNvSpPr/>
              <p:nvPr/>
            </p:nvSpPr>
            <p:spPr>
              <a:xfrm flipH="1">
                <a:off x="6009140" y="5165617"/>
                <a:ext cx="484632" cy="484632"/>
              </a:xfrm>
              <a:prstGeom prst="chevron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Chevron 22"/>
              <p:cNvSpPr/>
              <p:nvPr/>
            </p:nvSpPr>
            <p:spPr>
              <a:xfrm rot="13280643">
                <a:off x="3675746" y="4605608"/>
                <a:ext cx="484632" cy="484632"/>
              </a:xfrm>
              <a:prstGeom prst="chevron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3" name="ZoneTexte 2"/>
              <p:cNvSpPr txBox="1"/>
              <p:nvPr/>
            </p:nvSpPr>
            <p:spPr>
              <a:xfrm>
                <a:off x="4558067" y="2733049"/>
                <a:ext cx="15343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fr-FR" sz="1600" i="1" dirty="0" smtClean="0"/>
                  <a:t>MCAD </a:t>
                </a:r>
                <a:r>
                  <a:rPr lang="fr-FR" sz="1600" i="1" dirty="0" err="1" smtClean="0"/>
                  <a:t>modeling</a:t>
                </a:r>
                <a:endParaRPr lang="fr-FR" sz="1800" i="1" dirty="0"/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>
                <a:off x="6789150" y="2716813"/>
                <a:ext cx="122341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fr-FR" sz="1600" i="1" dirty="0" smtClean="0"/>
                  <a:t>ECAD design</a:t>
                </a:r>
                <a:endParaRPr lang="fr-FR" sz="1800" i="1" dirty="0"/>
              </a:p>
            </p:txBody>
          </p:sp>
          <p:sp>
            <p:nvSpPr>
              <p:cNvPr id="25" name="ZoneTexte 24"/>
              <p:cNvSpPr txBox="1"/>
              <p:nvPr/>
            </p:nvSpPr>
            <p:spPr>
              <a:xfrm>
                <a:off x="8329045" y="4165272"/>
                <a:ext cx="13671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fr-FR" sz="1600" i="1" dirty="0" smtClean="0"/>
                  <a:t>PCB / Die Assy</a:t>
                </a:r>
                <a:endParaRPr lang="fr-FR" sz="1600" i="1" dirty="0"/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7068386" y="5844272"/>
                <a:ext cx="76937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fr-FR" sz="1600" i="1" dirty="0" err="1" smtClean="0"/>
                  <a:t>Testing</a:t>
                </a:r>
                <a:endParaRPr lang="fr-FR" sz="1600" i="1" dirty="0"/>
              </a:p>
            </p:txBody>
          </p:sp>
          <p:sp>
            <p:nvSpPr>
              <p:cNvPr id="27" name="ZoneTexte 26"/>
              <p:cNvSpPr txBox="1"/>
              <p:nvPr/>
            </p:nvSpPr>
            <p:spPr>
              <a:xfrm>
                <a:off x="3786679" y="5801087"/>
                <a:ext cx="249138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600" i="1" dirty="0" smtClean="0"/>
                  <a:t>Environnemental </a:t>
                </a:r>
                <a:r>
                  <a:rPr lang="fr-FR" sz="1600" i="1" dirty="0" err="1" smtClean="0"/>
                  <a:t>testing</a:t>
                </a:r>
                <a:endParaRPr lang="fr-FR" sz="1600" i="1" dirty="0" smtClean="0"/>
              </a:p>
              <a:p>
                <a:pPr algn="ctr"/>
                <a:r>
                  <a:rPr lang="fr-FR" sz="1600" i="1" dirty="0" smtClean="0"/>
                  <a:t>Vibrations-choc / %RH / T°C</a:t>
                </a:r>
                <a:endParaRPr lang="fr-FR" sz="1600" i="1" dirty="0"/>
              </a:p>
            </p:txBody>
          </p:sp>
          <p:sp>
            <p:nvSpPr>
              <p:cNvPr id="28" name="ZoneTexte 27"/>
              <p:cNvSpPr txBox="1"/>
              <p:nvPr/>
            </p:nvSpPr>
            <p:spPr>
              <a:xfrm>
                <a:off x="2396180" y="4110048"/>
                <a:ext cx="20814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fr-FR" sz="1600" i="1" dirty="0" err="1" smtClean="0"/>
                  <a:t>Failure</a:t>
                </a:r>
                <a:r>
                  <a:rPr lang="fr-FR" sz="1600" i="1" dirty="0" smtClean="0"/>
                  <a:t> Modes </a:t>
                </a:r>
                <a:r>
                  <a:rPr lang="fr-FR" sz="1600" i="1" dirty="0" err="1" smtClean="0"/>
                  <a:t>Analysis</a:t>
                </a:r>
                <a:endParaRPr lang="fr-FR" sz="1600" i="1" dirty="0"/>
              </a:p>
            </p:txBody>
          </p:sp>
        </p:grpSp>
      </p:grpSp>
      <p:sp>
        <p:nvSpPr>
          <p:cNvPr id="32" name="ZoneTexte 31"/>
          <p:cNvSpPr txBox="1"/>
          <p:nvPr/>
        </p:nvSpPr>
        <p:spPr>
          <a:xfrm>
            <a:off x="1311938" y="1046245"/>
            <a:ext cx="322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Equipement</a:t>
            </a:r>
            <a:r>
              <a:rPr lang="en-US" sz="1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multi-</a:t>
            </a:r>
            <a:r>
              <a:rPr lang="en-US" sz="1800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têtes</a:t>
            </a:r>
            <a:r>
              <a:rPr lang="en-US" sz="1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Fully-3D</a:t>
            </a:r>
            <a:endParaRPr lang="en-US" sz="1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559" y="1927707"/>
            <a:ext cx="2020167" cy="1603193"/>
          </a:xfrm>
          <a:prstGeom prst="rect">
            <a:avLst/>
          </a:prstGeom>
        </p:spPr>
      </p:pic>
      <p:sp>
        <p:nvSpPr>
          <p:cNvPr id="33" name="Titre 1"/>
          <p:cNvSpPr txBox="1">
            <a:spLocks/>
          </p:cNvSpPr>
          <p:nvPr/>
        </p:nvSpPr>
        <p:spPr>
          <a:xfrm>
            <a:off x="1476587" y="196178"/>
            <a:ext cx="9389163" cy="379192"/>
          </a:xfrm>
          <a:prstGeom prst="rect">
            <a:avLst/>
          </a:prstGeom>
        </p:spPr>
        <p:txBody>
          <a:bodyPr/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 dirty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dirty="0" smtClean="0"/>
              <a:t>RESSOURCES ET COMPETENCES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1759" y="4044821"/>
            <a:ext cx="4559719" cy="216816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9039792" y="6254782"/>
            <a:ext cx="29546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i="1" dirty="0" err="1" smtClean="0"/>
              <a:t>Sce</a:t>
            </a:r>
            <a:r>
              <a:rPr lang="fr-FR" sz="1100" i="1" dirty="0" smtClean="0"/>
              <a:t> </a:t>
            </a:r>
            <a:r>
              <a:rPr lang="fr-FR" sz="1100" i="1" dirty="0" err="1" smtClean="0"/>
              <a:t>IDTechEx</a:t>
            </a:r>
            <a:r>
              <a:rPr lang="fr-FR" sz="1100" i="1" dirty="0" smtClean="0"/>
              <a:t>  3D Electronics </a:t>
            </a:r>
            <a:r>
              <a:rPr lang="fr-FR" sz="1100" i="1" dirty="0" err="1" smtClean="0"/>
              <a:t>Forecast</a:t>
            </a:r>
            <a:r>
              <a:rPr lang="fr-FR" sz="1100" i="1" dirty="0" smtClean="0"/>
              <a:t> 2020-2030</a:t>
            </a:r>
            <a:endParaRPr lang="fr-FR" sz="1100" i="1" dirty="0"/>
          </a:p>
        </p:txBody>
      </p:sp>
    </p:spTree>
    <p:extLst>
      <p:ext uri="{BB962C8B-B14F-4D97-AF65-F5344CB8AC3E}">
        <p14:creationId xmlns:p14="http://schemas.microsoft.com/office/powerpoint/2010/main" val="244380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313249" y="3658140"/>
            <a:ext cx="5722913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b="1" dirty="0" smtClean="0">
                <a:solidFill>
                  <a:srgbClr val="92D050"/>
                </a:solidFill>
              </a:rPr>
              <a:t>Manuel FENDLER Dr,</a:t>
            </a:r>
            <a:r>
              <a:rPr lang="fr-FR" sz="2000" b="1" dirty="0" smtClean="0">
                <a:solidFill>
                  <a:schemeClr val="bg1"/>
                </a:solidFill>
              </a:rPr>
              <a:t> Responsable Plateforme MAPP</a:t>
            </a:r>
          </a:p>
          <a:p>
            <a:pPr algn="r"/>
            <a:r>
              <a:rPr lang="fr-FR" sz="2000" b="1" dirty="0" smtClean="0">
                <a:solidFill>
                  <a:schemeClr val="bg1"/>
                </a:solidFill>
              </a:rPr>
              <a:t>CEA Tech Grand Est</a:t>
            </a:r>
          </a:p>
          <a:p>
            <a:pPr algn="r"/>
            <a:r>
              <a:rPr lang="fr-FR" sz="2000" b="1" dirty="0" smtClean="0">
                <a:solidFill>
                  <a:schemeClr val="bg1"/>
                </a:solidFill>
              </a:rPr>
              <a:t>5 rue Marconi – 57070 METZ Technopole</a:t>
            </a:r>
          </a:p>
          <a:p>
            <a:pPr algn="r"/>
            <a:r>
              <a:rPr lang="fr-FR" sz="1800" b="1" dirty="0" smtClean="0">
                <a:solidFill>
                  <a:srgbClr val="92D050"/>
                </a:solidFill>
              </a:rPr>
              <a:t>manuel.fendler@cea.fr</a:t>
            </a:r>
          </a:p>
          <a:p>
            <a:pPr algn="r"/>
            <a:r>
              <a:rPr lang="fr-FR" sz="1800" b="1" dirty="0" smtClean="0">
                <a:solidFill>
                  <a:srgbClr val="92D050"/>
                </a:solidFill>
              </a:rPr>
              <a:t>06 30 24 48 10</a:t>
            </a:r>
          </a:p>
          <a:p>
            <a:pPr algn="r"/>
            <a:endParaRPr lang="fr-FR" sz="1800" b="1" dirty="0">
              <a:solidFill>
                <a:schemeClr val="bg1"/>
              </a:solidFill>
            </a:endParaRPr>
          </a:p>
          <a:p>
            <a:pPr algn="r"/>
            <a:endParaRPr lang="fr-FR" sz="1800" dirty="0" smtClean="0"/>
          </a:p>
          <a:p>
            <a:pPr algn="r"/>
            <a:endParaRPr lang="fr-FR" sz="1800" dirty="0" smtClean="0"/>
          </a:p>
          <a:p>
            <a:pPr algn="r"/>
            <a:endParaRPr lang="fr-FR" sz="1800" dirty="0"/>
          </a:p>
          <a:p>
            <a:pPr algn="r"/>
            <a:endParaRPr lang="fr-FR" sz="1800" dirty="0" smtClean="0"/>
          </a:p>
          <a:p>
            <a:pPr algn="r"/>
            <a:endParaRPr lang="fr-FR" sz="18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268" y="2012741"/>
            <a:ext cx="1942580" cy="1541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088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Imag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3" t="2112" r="7522"/>
          <a:stretch/>
        </p:blipFill>
        <p:spPr bwMode="auto">
          <a:xfrm>
            <a:off x="1410789" y="2155371"/>
            <a:ext cx="8882742" cy="36314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39430" y="1145672"/>
            <a:ext cx="317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dirty="0" smtClean="0"/>
              <a:t>Impression 3D au fil conducteur</a:t>
            </a:r>
            <a:endParaRPr lang="fr-FR" sz="1800" dirty="0"/>
          </a:p>
        </p:txBody>
      </p:sp>
      <p:sp>
        <p:nvSpPr>
          <p:cNvPr id="7" name="Rectangle 6"/>
          <p:cNvSpPr/>
          <p:nvPr/>
        </p:nvSpPr>
        <p:spPr>
          <a:xfrm>
            <a:off x="2180756" y="5525235"/>
            <a:ext cx="2417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0,6.10</a:t>
            </a:r>
            <a:r>
              <a:rPr lang="fr-FR" sz="28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-8</a:t>
            </a:r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ohm.m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298" y="0"/>
            <a:ext cx="954702" cy="757646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1476587" y="196178"/>
            <a:ext cx="10972800" cy="379192"/>
          </a:xfrm>
          <a:prstGeom prst="rect">
            <a:avLst/>
          </a:prstGeom>
        </p:spPr>
        <p:txBody>
          <a:bodyPr/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 dirty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cap="all" dirty="0" smtClean="0"/>
              <a:t>Impression 3D électronique </a:t>
            </a:r>
            <a:endParaRPr lang="fr-FR" cap="all" dirty="0"/>
          </a:p>
        </p:txBody>
      </p:sp>
    </p:spTree>
    <p:extLst>
      <p:ext uri="{BB962C8B-B14F-4D97-AF65-F5344CB8AC3E}">
        <p14:creationId xmlns:p14="http://schemas.microsoft.com/office/powerpoint/2010/main" val="129444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58010" y="1111140"/>
            <a:ext cx="4851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smtClean="0"/>
              <a:t>Similitude des principes généraux de stratification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814" y="2082161"/>
            <a:ext cx="1257143" cy="113333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329" y="2013663"/>
            <a:ext cx="1209524" cy="114285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733" y="2013663"/>
            <a:ext cx="1428571" cy="110476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9417" y="2156394"/>
            <a:ext cx="1374450" cy="10591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636082" y="3502791"/>
            <a:ext cx="1368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dirty="0" smtClean="0"/>
              <a:t>Modèle CAO</a:t>
            </a:r>
          </a:p>
          <a:p>
            <a:pPr algn="ctr"/>
            <a:r>
              <a:rPr lang="fr-FR" sz="1800" dirty="0" smtClean="0"/>
              <a:t> 3D</a:t>
            </a:r>
            <a:endParaRPr lang="fr-FR" sz="1800" dirty="0"/>
          </a:p>
        </p:txBody>
      </p:sp>
      <p:sp>
        <p:nvSpPr>
          <p:cNvPr id="15" name="ZoneTexte 14"/>
          <p:cNvSpPr txBox="1"/>
          <p:nvPr/>
        </p:nvSpPr>
        <p:spPr>
          <a:xfrm>
            <a:off x="4101765" y="3579704"/>
            <a:ext cx="98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smtClean="0"/>
              <a:t>Maillage</a:t>
            </a:r>
            <a:endParaRPr lang="fr-FR" sz="1800" dirty="0"/>
          </a:p>
        </p:txBody>
      </p:sp>
      <p:sp>
        <p:nvSpPr>
          <p:cNvPr id="16" name="ZoneTexte 15"/>
          <p:cNvSpPr txBox="1"/>
          <p:nvPr/>
        </p:nvSpPr>
        <p:spPr>
          <a:xfrm>
            <a:off x="6404379" y="3579704"/>
            <a:ext cx="1143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smtClean="0"/>
              <a:t>Tranchage</a:t>
            </a:r>
            <a:endParaRPr lang="fr-FR" sz="1800" dirty="0"/>
          </a:p>
        </p:txBody>
      </p:sp>
      <p:sp>
        <p:nvSpPr>
          <p:cNvPr id="17" name="ZoneTexte 16"/>
          <p:cNvSpPr txBox="1"/>
          <p:nvPr/>
        </p:nvSpPr>
        <p:spPr>
          <a:xfrm>
            <a:off x="8514205" y="3511713"/>
            <a:ext cx="2334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dirty="0" smtClean="0"/>
              <a:t>Fabrication en couches</a:t>
            </a:r>
          </a:p>
          <a:p>
            <a:pPr algn="ctr"/>
            <a:r>
              <a:rPr lang="fr-FR" sz="1800" dirty="0" smtClean="0"/>
              <a:t>(2D + Z)</a:t>
            </a:r>
            <a:endParaRPr lang="fr-FR" sz="18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55" b="100000" l="885" r="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5962" y="4603228"/>
            <a:ext cx="1971636" cy="151973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3637" y="4824256"/>
            <a:ext cx="1964872" cy="1336598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11">
            <a:grayscl/>
          </a:blip>
          <a:srcRect l="59033" r="1"/>
          <a:stretch/>
        </p:blipFill>
        <p:spPr>
          <a:xfrm>
            <a:off x="9079729" y="4429681"/>
            <a:ext cx="1164578" cy="1910228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10653517" y="5039927"/>
            <a:ext cx="1353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Circuit </a:t>
            </a:r>
          </a:p>
          <a:p>
            <a:pPr algn="ctr"/>
            <a:r>
              <a:rPr lang="fr-F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Imprimé »</a:t>
            </a:r>
            <a:endPara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4716" t="4571"/>
          <a:stretch/>
        </p:blipFill>
        <p:spPr>
          <a:xfrm>
            <a:off x="6234987" y="4665666"/>
            <a:ext cx="1822885" cy="1495188"/>
          </a:xfrm>
          <a:prstGeom prst="rect">
            <a:avLst/>
          </a:prstGeom>
        </p:spPr>
      </p:pic>
      <p:sp>
        <p:nvSpPr>
          <p:cNvPr id="23" name="Flèche vers le bas 22"/>
          <p:cNvSpPr/>
          <p:nvPr/>
        </p:nvSpPr>
        <p:spPr>
          <a:xfrm rot="16200000">
            <a:off x="3355532" y="3536362"/>
            <a:ext cx="429467" cy="452052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 vers le bas 23"/>
          <p:cNvSpPr/>
          <p:nvPr/>
        </p:nvSpPr>
        <p:spPr>
          <a:xfrm rot="16200000">
            <a:off x="5580609" y="3536363"/>
            <a:ext cx="429467" cy="452052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 vers le bas 24"/>
          <p:cNvSpPr/>
          <p:nvPr/>
        </p:nvSpPr>
        <p:spPr>
          <a:xfrm rot="16200000">
            <a:off x="7941815" y="3568411"/>
            <a:ext cx="429467" cy="452052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 rot="16200000">
            <a:off x="-202695" y="2378495"/>
            <a:ext cx="1369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smtClean="0"/>
              <a:t>MECANIQUE</a:t>
            </a:r>
            <a:endParaRPr lang="fr-FR" sz="1800" dirty="0"/>
          </a:p>
        </p:txBody>
      </p:sp>
      <p:sp>
        <p:nvSpPr>
          <p:cNvPr id="27" name="ZoneTexte 26"/>
          <p:cNvSpPr txBox="1"/>
          <p:nvPr/>
        </p:nvSpPr>
        <p:spPr>
          <a:xfrm rot="16200000">
            <a:off x="-348342" y="5097336"/>
            <a:ext cx="163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smtClean="0"/>
              <a:t>ELECTRONIQUE</a:t>
            </a:r>
            <a:endParaRPr lang="fr-FR" sz="1800" dirty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298" y="0"/>
            <a:ext cx="954702" cy="757646"/>
          </a:xfrm>
          <a:prstGeom prst="rect">
            <a:avLst/>
          </a:prstGeom>
        </p:spPr>
      </p:pic>
      <p:sp>
        <p:nvSpPr>
          <p:cNvPr id="31" name="Titre 1"/>
          <p:cNvSpPr txBox="1">
            <a:spLocks/>
          </p:cNvSpPr>
          <p:nvPr/>
        </p:nvSpPr>
        <p:spPr>
          <a:xfrm>
            <a:off x="1476587" y="196178"/>
            <a:ext cx="10972800" cy="379192"/>
          </a:xfrm>
          <a:prstGeom prst="rect">
            <a:avLst/>
          </a:prstGeom>
        </p:spPr>
        <p:txBody>
          <a:bodyPr/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 dirty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cap="all" dirty="0" smtClean="0"/>
              <a:t>Impression 3D électronique </a:t>
            </a:r>
            <a:endParaRPr lang="fr-FR" cap="all" dirty="0"/>
          </a:p>
        </p:txBody>
      </p:sp>
    </p:spTree>
    <p:extLst>
      <p:ext uri="{BB962C8B-B14F-4D97-AF65-F5344CB8AC3E}">
        <p14:creationId xmlns:p14="http://schemas.microsoft.com/office/powerpoint/2010/main" val="178139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61598" y="1143798"/>
            <a:ext cx="3941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dirty="0" smtClean="0"/>
              <a:t>Imprimante 3D de circuits électroniques</a:t>
            </a:r>
            <a:endParaRPr lang="fr-FR" sz="18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16771" r="21631"/>
          <a:stretch/>
        </p:blipFill>
        <p:spPr>
          <a:xfrm>
            <a:off x="256650" y="2003048"/>
            <a:ext cx="3584873" cy="4007108"/>
          </a:xfrm>
          <a:prstGeom prst="rect">
            <a:avLst/>
          </a:prstGeom>
        </p:spPr>
      </p:pic>
      <p:pic>
        <p:nvPicPr>
          <p:cNvPr id="11" name="Nano Dimension Add-in for SOLIDWORK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509" end="10838.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34221" y="2365547"/>
            <a:ext cx="5117682" cy="287869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4943" y="784103"/>
            <a:ext cx="1636059" cy="108872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0385" y="1872826"/>
            <a:ext cx="2025173" cy="4478846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8596" y="2342550"/>
            <a:ext cx="5208932" cy="290169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298" y="0"/>
            <a:ext cx="954702" cy="757646"/>
          </a:xfrm>
          <a:prstGeom prst="rect">
            <a:avLst/>
          </a:prstGeom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1476587" y="196178"/>
            <a:ext cx="10972800" cy="379192"/>
          </a:xfrm>
          <a:prstGeom prst="rect">
            <a:avLst/>
          </a:prstGeom>
        </p:spPr>
        <p:txBody>
          <a:bodyPr/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 dirty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cap="all" dirty="0" smtClean="0"/>
              <a:t>Impression 3D électronique </a:t>
            </a:r>
            <a:endParaRPr lang="fr-FR" cap="all" dirty="0"/>
          </a:p>
        </p:txBody>
      </p:sp>
    </p:spTree>
    <p:extLst>
      <p:ext uri="{BB962C8B-B14F-4D97-AF65-F5344CB8AC3E}">
        <p14:creationId xmlns:p14="http://schemas.microsoft.com/office/powerpoint/2010/main" val="261487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19" y="1897690"/>
            <a:ext cx="2519077" cy="253983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2976095" y="1897690"/>
            <a:ext cx="627056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fr-FR" sz="1800" dirty="0" smtClean="0"/>
              <a:t>Interconnexion entre couches par via traversant </a:t>
            </a:r>
          </a:p>
          <a:p>
            <a:pPr algn="l"/>
            <a:r>
              <a:rPr lang="fr-FR" sz="1800" dirty="0" smtClean="0"/>
              <a:t>     (perçage / remplissage par voie humide)</a:t>
            </a:r>
          </a:p>
          <a:p>
            <a:pPr marL="285750" indent="-285750" algn="l">
              <a:buFontTx/>
              <a:buChar char="-"/>
            </a:pPr>
            <a:r>
              <a:rPr lang="fr-FR" sz="1800" dirty="0" smtClean="0"/>
              <a:t>Apport de brasure pour le report des composants (masquage)</a:t>
            </a:r>
          </a:p>
          <a:p>
            <a:pPr marL="285750" indent="-285750" algn="l">
              <a:buFontTx/>
              <a:buChar char="-"/>
            </a:pPr>
            <a:r>
              <a:rPr lang="fr-FR" sz="1800" dirty="0" smtClean="0"/>
              <a:t>Délai d’approvisionnement long</a:t>
            </a:r>
          </a:p>
          <a:p>
            <a:pPr marL="285750" indent="-285750" algn="l">
              <a:buFontTx/>
              <a:buChar char="-"/>
            </a:pPr>
            <a:endParaRPr lang="fr-FR" sz="1800" dirty="0"/>
          </a:p>
          <a:p>
            <a:pPr marL="285750" indent="-285750" algn="l">
              <a:buFontTx/>
              <a:buChar char="-"/>
            </a:pPr>
            <a:endParaRPr lang="fr-FR" sz="1800" dirty="0" smtClean="0"/>
          </a:p>
          <a:p>
            <a:pPr marL="285750" indent="-285750" algn="l">
              <a:buFontTx/>
              <a:buChar char="-"/>
            </a:pPr>
            <a:r>
              <a:rPr lang="fr-FR" sz="1800" dirty="0" smtClean="0"/>
              <a:t>Absence de via (sans reprise/sans chimie)</a:t>
            </a:r>
          </a:p>
          <a:p>
            <a:pPr marL="285750" indent="-285750" algn="l">
              <a:buFontTx/>
              <a:buChar char="-"/>
            </a:pPr>
            <a:r>
              <a:rPr lang="fr-FR" sz="1800" dirty="0" smtClean="0"/>
              <a:t>Pas d’étape d’étamage (sans masque)</a:t>
            </a:r>
          </a:p>
          <a:p>
            <a:pPr marL="285750" indent="-285750" algn="l">
              <a:buFontTx/>
              <a:buChar char="-"/>
            </a:pPr>
            <a:r>
              <a:rPr lang="fr-FR" sz="1800" dirty="0" smtClean="0"/>
              <a:t>Prototypage rapide et sur place (PI)</a:t>
            </a:r>
          </a:p>
          <a:p>
            <a:pPr marL="285750" indent="-285750" algn="l">
              <a:buFontTx/>
              <a:buChar char="-"/>
            </a:pPr>
            <a:endParaRPr lang="fr-FR" sz="1800" dirty="0" smtClean="0"/>
          </a:p>
          <a:p>
            <a:pPr marL="285750" indent="-285750" algn="l">
              <a:buFontTx/>
              <a:buChar char="-"/>
            </a:pPr>
            <a:endParaRPr lang="fr-FR" sz="1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560637" y="1128603"/>
            <a:ext cx="5075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dirty="0" smtClean="0"/>
              <a:t>Une conception nouvelle des produits électroniques</a:t>
            </a:r>
            <a:endParaRPr lang="fr-FR" sz="1800" dirty="0"/>
          </a:p>
        </p:txBody>
      </p:sp>
      <p:grpSp>
        <p:nvGrpSpPr>
          <p:cNvPr id="29" name="Groupe 28"/>
          <p:cNvGrpSpPr/>
          <p:nvPr/>
        </p:nvGrpSpPr>
        <p:grpSpPr>
          <a:xfrm>
            <a:off x="183119" y="3794615"/>
            <a:ext cx="11551231" cy="2824761"/>
            <a:chOff x="183119" y="3794615"/>
            <a:chExt cx="11551231" cy="2824761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09546" y="4951473"/>
              <a:ext cx="1781443" cy="1017496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08775" y="3794615"/>
              <a:ext cx="2125575" cy="2243497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9767309" y="5973045"/>
              <a:ext cx="18085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800" dirty="0" smtClean="0"/>
                <a:t>Convertisseur</a:t>
              </a:r>
            </a:p>
            <a:p>
              <a:pPr algn="ctr"/>
              <a:r>
                <a:rPr lang="fr-FR" sz="1800" dirty="0" smtClean="0"/>
                <a:t> DC(5V)/DC(19V) </a:t>
              </a:r>
              <a:endParaRPr lang="fr-FR" sz="1800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3801559" y="6038469"/>
              <a:ext cx="843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800" dirty="0" smtClean="0"/>
                <a:t>Bobine</a:t>
              </a:r>
              <a:endParaRPr lang="fr-FR" sz="1800" dirty="0"/>
            </a:p>
          </p:txBody>
        </p:sp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2230" y="5058231"/>
              <a:ext cx="2403312" cy="896133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02043" y="4867708"/>
              <a:ext cx="1142296" cy="1100624"/>
            </a:xfrm>
            <a:prstGeom prst="rect">
              <a:avLst/>
            </a:prstGeom>
          </p:spPr>
        </p:pic>
        <p:grpSp>
          <p:nvGrpSpPr>
            <p:cNvPr id="25" name="Groupe 24"/>
            <p:cNvGrpSpPr/>
            <p:nvPr/>
          </p:nvGrpSpPr>
          <p:grpSpPr>
            <a:xfrm>
              <a:off x="183119" y="4867708"/>
              <a:ext cx="3070392" cy="1540919"/>
              <a:chOff x="6588390" y="1423240"/>
              <a:chExt cx="3070392" cy="1540919"/>
            </a:xfrm>
          </p:grpSpPr>
          <p:pic>
            <p:nvPicPr>
              <p:cNvPr id="13" name="Image 1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93774" y="1471896"/>
                <a:ext cx="1408823" cy="1038000"/>
              </a:xfrm>
              <a:prstGeom prst="rect">
                <a:avLst/>
              </a:prstGeom>
            </p:spPr>
          </p:pic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57765" y="1423240"/>
                <a:ext cx="1245953" cy="1086656"/>
              </a:xfrm>
              <a:prstGeom prst="rect">
                <a:avLst/>
              </a:prstGeom>
            </p:spPr>
          </p:pic>
          <p:sp>
            <p:nvSpPr>
              <p:cNvPr id="17" name="ZoneTexte 16"/>
              <p:cNvSpPr txBox="1"/>
              <p:nvPr/>
            </p:nvSpPr>
            <p:spPr>
              <a:xfrm>
                <a:off x="6588390" y="2594827"/>
                <a:ext cx="30703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fr-FR" sz="1800" dirty="0" smtClean="0"/>
                  <a:t>Support de batterie / Antenne </a:t>
                </a:r>
                <a:endParaRPr lang="fr-FR" sz="1800" dirty="0"/>
              </a:p>
            </p:txBody>
          </p:sp>
        </p:grpSp>
        <p:sp>
          <p:nvSpPr>
            <p:cNvPr id="26" name="ZoneTexte 25"/>
            <p:cNvSpPr txBox="1"/>
            <p:nvPr/>
          </p:nvSpPr>
          <p:spPr>
            <a:xfrm>
              <a:off x="6302661" y="6038469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800" dirty="0" smtClean="0"/>
                <a:t>RF</a:t>
              </a:r>
              <a:endParaRPr lang="fr-FR" sz="1800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8361902" y="6038469"/>
              <a:ext cx="529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800" dirty="0" smtClean="0"/>
                <a:t>HDI</a:t>
              </a:r>
              <a:endParaRPr lang="fr-FR" sz="1800" dirty="0"/>
            </a:p>
          </p:txBody>
        </p:sp>
      </p:grpSp>
      <p:sp>
        <p:nvSpPr>
          <p:cNvPr id="28" name="Flèche vers le bas 27"/>
          <p:cNvSpPr/>
          <p:nvPr/>
        </p:nvSpPr>
        <p:spPr>
          <a:xfrm>
            <a:off x="4983783" y="3111419"/>
            <a:ext cx="429467" cy="452052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298" y="0"/>
            <a:ext cx="954702" cy="757646"/>
          </a:xfrm>
          <a:prstGeom prst="rect">
            <a:avLst/>
          </a:prstGeom>
        </p:spPr>
      </p:pic>
      <p:sp>
        <p:nvSpPr>
          <p:cNvPr id="33" name="Titre 1"/>
          <p:cNvSpPr txBox="1">
            <a:spLocks/>
          </p:cNvSpPr>
          <p:nvPr/>
        </p:nvSpPr>
        <p:spPr>
          <a:xfrm>
            <a:off x="1476587" y="196178"/>
            <a:ext cx="10972800" cy="379192"/>
          </a:xfrm>
          <a:prstGeom prst="rect">
            <a:avLst/>
          </a:prstGeom>
        </p:spPr>
        <p:txBody>
          <a:bodyPr/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 dirty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cap="all" dirty="0" smtClean="0"/>
              <a:t>Impression 3D électronique </a:t>
            </a:r>
            <a:endParaRPr lang="fr-FR" cap="all" dirty="0"/>
          </a:p>
        </p:txBody>
      </p:sp>
    </p:spTree>
    <p:extLst>
      <p:ext uri="{BB962C8B-B14F-4D97-AF65-F5344CB8AC3E}">
        <p14:creationId xmlns:p14="http://schemas.microsoft.com/office/powerpoint/2010/main" val="56141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431075" y="1850924"/>
            <a:ext cx="1128238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FABRICATION ADDITIVE DE CIRCUITS ELECTRONIQUES PAR IMPRESSION 3D</a:t>
            </a:r>
          </a:p>
          <a:p>
            <a:pPr algn="l"/>
            <a:r>
              <a:rPr lang="fr-FR" sz="2800" i="1" dirty="0" smtClean="0"/>
              <a:t>PCB</a:t>
            </a:r>
          </a:p>
          <a:p>
            <a:pPr algn="l"/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FABRICATION ADDITIVE FONCTIONNALISEE </a:t>
            </a:r>
          </a:p>
          <a:p>
            <a:pPr algn="l"/>
            <a:r>
              <a:rPr lang="fr-FR" sz="2800" i="1" dirty="0" smtClean="0"/>
              <a:t>Optimisation topologique pour l’accueil des composants électroniques</a:t>
            </a:r>
            <a:endParaRPr lang="fr-FR" sz="2800" i="1" dirty="0" smtClean="0"/>
          </a:p>
          <a:p>
            <a:pPr algn="l"/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 ELECTRONIQUE SUR PIECES 3D</a:t>
            </a:r>
          </a:p>
          <a:p>
            <a:pPr algn="l"/>
            <a:r>
              <a:rPr lang="fr-FR" sz="2800" i="1" dirty="0" smtClean="0"/>
              <a:t>Connectique, Capteurs, </a:t>
            </a:r>
            <a:r>
              <a:rPr lang="fr-FR" sz="2800" i="1" dirty="0" err="1" smtClean="0"/>
              <a:t>IoT</a:t>
            </a:r>
            <a:r>
              <a:rPr lang="fr-FR" sz="2800" i="1" dirty="0" smtClean="0"/>
              <a:t> </a:t>
            </a:r>
            <a:endParaRPr lang="fr-FR" sz="2800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1075" y="1482634"/>
            <a:ext cx="11282384" cy="140344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169137" y="4161630"/>
            <a:ext cx="11282384" cy="140344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298" y="0"/>
            <a:ext cx="954702" cy="757646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1476587" y="196178"/>
            <a:ext cx="10972800" cy="379192"/>
          </a:xfrm>
          <a:prstGeom prst="rect">
            <a:avLst/>
          </a:prstGeom>
        </p:spPr>
        <p:txBody>
          <a:bodyPr/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 dirty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cap="all" dirty="0" smtClean="0"/>
              <a:t>Fonctionnalisation électronique par fabrication additive</a:t>
            </a:r>
            <a:endParaRPr lang="fr-FR" cap="all" dirty="0"/>
          </a:p>
        </p:txBody>
      </p:sp>
    </p:spTree>
    <p:extLst>
      <p:ext uri="{BB962C8B-B14F-4D97-AF65-F5344CB8AC3E}">
        <p14:creationId xmlns:p14="http://schemas.microsoft.com/office/powerpoint/2010/main" val="53101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298" y="0"/>
            <a:ext cx="954702" cy="757646"/>
          </a:xfrm>
          <a:prstGeom prst="rect">
            <a:avLst/>
          </a:prstGeom>
        </p:spPr>
      </p:pic>
      <p:sp>
        <p:nvSpPr>
          <p:cNvPr id="12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11157188" y="6624965"/>
            <a:ext cx="837259" cy="153888"/>
          </a:xfrm>
          <a:prstGeom prst="rect">
            <a:avLst/>
          </a:prstGeom>
        </p:spPr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8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1476587" y="196178"/>
            <a:ext cx="10972800" cy="379192"/>
          </a:xfrm>
          <a:prstGeom prst="rect">
            <a:avLst/>
          </a:prstGeom>
        </p:spPr>
        <p:txBody>
          <a:bodyPr/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 dirty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cap="all" dirty="0" smtClean="0"/>
              <a:t>Fonctionnalisation électronique par fabrication additive</a:t>
            </a:r>
            <a:endParaRPr lang="fr-FR" cap="all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015" y="1606811"/>
            <a:ext cx="8162925" cy="442912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084340" y="6112395"/>
            <a:ext cx="3817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smtClean="0">
                <a:solidFill>
                  <a:srgbClr val="C00000"/>
                </a:solidFill>
              </a:rPr>
              <a:t>L</a:t>
            </a:r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</a:rPr>
              <a:t>AMINATED </a:t>
            </a:r>
            <a:r>
              <a:rPr lang="fr-FR" sz="1800" dirty="0" smtClean="0">
                <a:solidFill>
                  <a:srgbClr val="C00000"/>
                </a:solidFill>
              </a:rPr>
              <a:t>O</a:t>
            </a:r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</a:rPr>
              <a:t>BJECT </a:t>
            </a:r>
            <a:r>
              <a:rPr lang="fr-FR" sz="1800" dirty="0" smtClean="0">
                <a:solidFill>
                  <a:srgbClr val="C00000"/>
                </a:solidFill>
              </a:rPr>
              <a:t>M</a:t>
            </a:r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</a:rPr>
              <a:t>ANUFACTURING</a:t>
            </a:r>
          </a:p>
          <a:p>
            <a:pPr algn="ctr"/>
            <a:r>
              <a:rPr lang="fr-FR" sz="1400" dirty="0" err="1" smtClean="0">
                <a:solidFill>
                  <a:schemeClr val="bg2">
                    <a:lumMod val="50000"/>
                  </a:schemeClr>
                </a:solidFill>
              </a:rPr>
              <a:t>Stratoconception</a:t>
            </a:r>
            <a:r>
              <a:rPr lang="fr-FR" sz="1400" dirty="0" smtClean="0">
                <a:solidFill>
                  <a:schemeClr val="bg2">
                    <a:lumMod val="50000"/>
                  </a:schemeClr>
                </a:solidFill>
              </a:rPr>
              <a:t>®</a:t>
            </a:r>
            <a:endParaRPr lang="fr-FR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487121" y="267458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cap="all" dirty="0" smtClean="0">
                <a:solidFill>
                  <a:schemeClr val="bg2">
                    <a:lumMod val="50000"/>
                  </a:schemeClr>
                </a:solidFill>
              </a:rPr>
              <a:t>Fiabilité</a:t>
            </a:r>
            <a:endParaRPr lang="fr-FR" sz="1800" cap="all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142710" y="3646817"/>
            <a:ext cx="1431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</a:rPr>
              <a:t>CONCEPTION</a:t>
            </a:r>
            <a:endParaRPr lang="fr-FR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461873" y="4862924"/>
            <a:ext cx="115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</a:rPr>
              <a:t>CAPTEURS</a:t>
            </a:r>
            <a:endParaRPr lang="fr-FR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467694" y="4006039"/>
            <a:ext cx="830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</a:rPr>
              <a:t>PROTO</a:t>
            </a:r>
            <a:endParaRPr lang="fr-FR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642535" y="5323174"/>
            <a:ext cx="1951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cap="all" dirty="0" smtClean="0">
                <a:solidFill>
                  <a:schemeClr val="bg2">
                    <a:lumMod val="50000"/>
                  </a:schemeClr>
                </a:solidFill>
              </a:rPr>
              <a:t>Analyse </a:t>
            </a:r>
          </a:p>
          <a:p>
            <a:pPr algn="l"/>
            <a:r>
              <a:rPr lang="fr-FR" sz="1800" cap="all" dirty="0" smtClean="0">
                <a:solidFill>
                  <a:schemeClr val="bg2">
                    <a:lumMod val="50000"/>
                  </a:schemeClr>
                </a:solidFill>
              </a:rPr>
              <a:t>des défaillances</a:t>
            </a:r>
            <a:endParaRPr lang="fr-FR" sz="1800" cap="all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8648312" y="2237903"/>
            <a:ext cx="50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</a:rPr>
              <a:t>IOT</a:t>
            </a:r>
            <a:endParaRPr lang="fr-FR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938600" y="1674452"/>
            <a:ext cx="1085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</a:rPr>
              <a:t>MESURES</a:t>
            </a:r>
            <a:endParaRPr lang="fr-FR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9565404" y="1674452"/>
            <a:ext cx="1855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cap="all" dirty="0" smtClean="0">
                <a:solidFill>
                  <a:schemeClr val="bg2">
                    <a:lumMod val="50000"/>
                  </a:schemeClr>
                </a:solidFill>
              </a:rPr>
              <a:t>Données (IA-ML)</a:t>
            </a:r>
            <a:endParaRPr lang="fr-FR" sz="1800" cap="all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315" y="4569218"/>
            <a:ext cx="1025694" cy="50783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58965" y="1083934"/>
            <a:ext cx="61560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Optimisation Topologique par LOM (</a:t>
            </a:r>
            <a:r>
              <a:rPr lang="fr-FR" sz="1600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Laminated</a:t>
            </a:r>
            <a:r>
              <a:rPr lang="fr-FR" sz="1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Object </a:t>
            </a:r>
            <a:r>
              <a:rPr lang="fr-FR" sz="1600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Manufacturing</a:t>
            </a:r>
            <a:r>
              <a:rPr lang="fr-FR" sz="1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r-FR" sz="1600" b="1" dirty="0" smtClean="0">
                <a:solidFill>
                  <a:srgbClr val="C00000"/>
                </a:solidFill>
              </a:rPr>
              <a:t>Accueil de la fonction de mesure au meilleur endroit (intégration)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r-FR" sz="1600" b="1" dirty="0" smtClean="0">
                <a:solidFill>
                  <a:srgbClr val="C00000"/>
                </a:solidFill>
              </a:rPr>
              <a:t>Protection des composants électroniques (packaging)</a:t>
            </a:r>
            <a:endParaRPr lang="fr-FR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04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5D3D9F6E-8919-4F99-86B5-202450EA5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224" y="2846304"/>
            <a:ext cx="4139746" cy="236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4">
            <a:extLst>
              <a:ext uri="{FF2B5EF4-FFF2-40B4-BE49-F238E27FC236}">
                <a16:creationId xmlns:a16="http://schemas.microsoft.com/office/drawing/2014/main" id="{490CECDA-58D8-4198-88A0-F036605C7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r="2157"/>
          <a:stretch/>
        </p:blipFill>
        <p:spPr bwMode="auto">
          <a:xfrm>
            <a:off x="934845" y="1307515"/>
            <a:ext cx="4407109" cy="368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162" y="2438272"/>
            <a:ext cx="1548161" cy="1818916"/>
          </a:xfrm>
          <a:prstGeom prst="rect">
            <a:avLst/>
          </a:prstGeom>
          <a:scene3d>
            <a:camera prst="isometricOffAxis2Top">
              <a:rot lat="3517110" lon="17836773" rev="17632063"/>
            </a:camera>
            <a:lightRig rig="threePt" dir="t"/>
          </a:scene3d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7855" y="4419882"/>
            <a:ext cx="3020468" cy="2321608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sp>
        <p:nvSpPr>
          <p:cNvPr id="21" name="ZoneTexte 20"/>
          <p:cNvSpPr txBox="1"/>
          <p:nvPr/>
        </p:nvSpPr>
        <p:spPr>
          <a:xfrm>
            <a:off x="9682382" y="2440957"/>
            <a:ext cx="250418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800" dirty="0">
                <a:solidFill>
                  <a:srgbClr val="5F5F5F"/>
                </a:solidFill>
                <a:latin typeface="Arial"/>
              </a:rPr>
              <a:t>PICTORI</a:t>
            </a:r>
          </a:p>
          <a:p>
            <a:pPr algn="r"/>
            <a:r>
              <a:rPr lang="fr-FR" sz="1050" i="1" dirty="0">
                <a:solidFill>
                  <a:srgbClr val="5F5F5F"/>
                </a:solidFill>
                <a:latin typeface="Arial"/>
              </a:rPr>
              <a:t>(Brevet </a:t>
            </a:r>
            <a:r>
              <a:rPr lang="fr-FR" sz="1050" i="1" dirty="0" smtClean="0">
                <a:solidFill>
                  <a:srgbClr val="5F5F5F"/>
                </a:solidFill>
                <a:latin typeface="Arial"/>
              </a:rPr>
              <a:t>EN 1859685 CEA/CIRTES</a:t>
            </a:r>
            <a:r>
              <a:rPr lang="fr-FR" sz="1050" i="1" dirty="0">
                <a:solidFill>
                  <a:srgbClr val="5F5F5F"/>
                </a:solidFill>
                <a:latin typeface="Arial"/>
              </a:rPr>
              <a:t>) 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136180" y="1678918"/>
            <a:ext cx="2852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latin typeface="+mj-lt"/>
              </a:rPr>
              <a:t>Optimisation Topologique </a:t>
            </a:r>
            <a:r>
              <a:rPr lang="fr-FR" sz="1600" dirty="0" smtClean="0">
                <a:solidFill>
                  <a:srgbClr val="5F5F5F"/>
                </a:solidFill>
                <a:latin typeface="+mj-lt"/>
              </a:rPr>
              <a:t>de l’accueil des capteurs par </a:t>
            </a:r>
            <a:r>
              <a:rPr lang="fr-FR" sz="1600" dirty="0" err="1">
                <a:solidFill>
                  <a:srgbClr val="5F5F5F"/>
                </a:solidFill>
                <a:latin typeface="+mj-lt"/>
              </a:rPr>
              <a:t>Stratoconception</a:t>
            </a:r>
            <a:r>
              <a:rPr lang="fr-FR" sz="1600" dirty="0">
                <a:solidFill>
                  <a:srgbClr val="5F5F5F"/>
                </a:solidFill>
                <a:latin typeface="+mj-lt"/>
              </a:rPr>
              <a:t>®</a:t>
            </a:r>
            <a:r>
              <a:rPr lang="fr-FR" sz="1000" i="1" dirty="0">
                <a:solidFill>
                  <a:srgbClr val="5F5F5F"/>
                </a:solidFill>
                <a:latin typeface="+mj-lt"/>
              </a:rPr>
              <a:t> 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5120389" y="2869368"/>
            <a:ext cx="3546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5F5F5F"/>
                </a:solidFill>
                <a:latin typeface="+mj-lt"/>
              </a:rPr>
              <a:t>Plastronique</a:t>
            </a:r>
            <a:r>
              <a:rPr lang="fr-FR" sz="1600" dirty="0" smtClean="0">
                <a:solidFill>
                  <a:srgbClr val="5F5F5F"/>
                </a:solidFill>
                <a:latin typeface="+mj-lt"/>
              </a:rPr>
              <a:t> (DTNM)                                               Capteurs imprimés sur substrat flexible</a:t>
            </a:r>
            <a:endParaRPr lang="fr-FR" sz="1600" dirty="0">
              <a:solidFill>
                <a:srgbClr val="5F5F5F"/>
              </a:solidFill>
              <a:latin typeface="+mj-lt"/>
            </a:endParaRPr>
          </a:p>
          <a:p>
            <a:r>
              <a:rPr lang="fr-FR" sz="1200" i="1" dirty="0">
                <a:solidFill>
                  <a:srgbClr val="5F5F5F"/>
                </a:solidFill>
                <a:latin typeface="+mj-lt"/>
              </a:rPr>
              <a:t>Capteurs P, T°C 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5136180" y="5363430"/>
            <a:ext cx="2173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5F5F5F"/>
                </a:solidFill>
                <a:latin typeface="+mj-lt"/>
              </a:rPr>
              <a:t>Interface Machine</a:t>
            </a:r>
          </a:p>
          <a:p>
            <a:r>
              <a:rPr lang="fr-FR" sz="1200" i="1" dirty="0">
                <a:solidFill>
                  <a:srgbClr val="5F5F5F"/>
                </a:solidFill>
                <a:latin typeface="+mj-lt"/>
              </a:rPr>
              <a:t>Electronique Pilotage</a:t>
            </a:r>
          </a:p>
          <a:p>
            <a:r>
              <a:rPr lang="fr-FR" sz="1200" i="1" dirty="0">
                <a:solidFill>
                  <a:srgbClr val="5F5F5F"/>
                </a:solidFill>
                <a:latin typeface="+mj-lt"/>
              </a:rPr>
              <a:t>Régulation (</a:t>
            </a:r>
            <a:r>
              <a:rPr lang="fr-FR" sz="1200" i="1" dirty="0" err="1">
                <a:solidFill>
                  <a:srgbClr val="5F5F5F"/>
                </a:solidFill>
                <a:latin typeface="+mj-lt"/>
              </a:rPr>
              <a:t>conformal</a:t>
            </a:r>
            <a:r>
              <a:rPr lang="fr-FR" sz="1200" i="1" dirty="0">
                <a:solidFill>
                  <a:srgbClr val="5F5F5F"/>
                </a:solidFill>
                <a:latin typeface="+mj-lt"/>
              </a:rPr>
              <a:t> </a:t>
            </a:r>
            <a:r>
              <a:rPr lang="fr-FR" sz="1200" i="1" dirty="0" err="1">
                <a:solidFill>
                  <a:srgbClr val="5F5F5F"/>
                </a:solidFill>
                <a:latin typeface="+mj-lt"/>
              </a:rPr>
              <a:t>cooling</a:t>
            </a:r>
            <a:r>
              <a:rPr lang="fr-FR" sz="1200" i="1" dirty="0">
                <a:solidFill>
                  <a:srgbClr val="5F5F5F"/>
                </a:solidFill>
                <a:latin typeface="+mj-lt"/>
              </a:rPr>
              <a:t>)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2268" y="819679"/>
            <a:ext cx="895702" cy="396820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7299" y="1278532"/>
            <a:ext cx="940672" cy="473221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2276" y="1852197"/>
            <a:ext cx="1025694" cy="50783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298" y="0"/>
            <a:ext cx="954702" cy="757646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5177498" y="3983790"/>
            <a:ext cx="2852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latin typeface="+mj-lt"/>
              </a:rPr>
              <a:t>Optimisation Topologique </a:t>
            </a:r>
            <a:r>
              <a:rPr lang="fr-FR" sz="1600" dirty="0" smtClean="0">
                <a:solidFill>
                  <a:srgbClr val="5F5F5F"/>
                </a:solidFill>
                <a:latin typeface="+mj-lt"/>
              </a:rPr>
              <a:t>du </a:t>
            </a:r>
            <a:r>
              <a:rPr lang="fr-FR" sz="1600" dirty="0" err="1" smtClean="0">
                <a:solidFill>
                  <a:srgbClr val="5F5F5F"/>
                </a:solidFill>
                <a:latin typeface="+mj-lt"/>
              </a:rPr>
              <a:t>busage</a:t>
            </a:r>
            <a:r>
              <a:rPr lang="fr-FR" sz="1600" dirty="0" smtClean="0">
                <a:solidFill>
                  <a:srgbClr val="5F5F5F"/>
                </a:solidFill>
                <a:latin typeface="+mj-lt"/>
              </a:rPr>
              <a:t> conforme par </a:t>
            </a:r>
            <a:r>
              <a:rPr lang="fr-FR" sz="1600" dirty="0" err="1">
                <a:solidFill>
                  <a:srgbClr val="5F5F5F"/>
                </a:solidFill>
                <a:latin typeface="+mj-lt"/>
              </a:rPr>
              <a:t>Stratoconception</a:t>
            </a:r>
            <a:r>
              <a:rPr lang="fr-FR" sz="1600" dirty="0">
                <a:solidFill>
                  <a:srgbClr val="5F5F5F"/>
                </a:solidFill>
                <a:latin typeface="+mj-lt"/>
              </a:rPr>
              <a:t>®</a:t>
            </a:r>
            <a:r>
              <a:rPr lang="fr-FR" sz="1000" i="1" dirty="0">
                <a:solidFill>
                  <a:srgbClr val="5F5F5F"/>
                </a:solidFill>
                <a:latin typeface="+mj-lt"/>
              </a:rPr>
              <a:t>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568867">
            <a:off x="866333" y="5434499"/>
            <a:ext cx="314325" cy="152978"/>
          </a:xfrm>
          <a:prstGeom prst="rect">
            <a:avLst/>
          </a:prstGeom>
          <a:scene3d>
            <a:camera prst="orthographicFront">
              <a:rot lat="19499985" lon="0" rev="21299999"/>
            </a:camera>
            <a:lightRig rig="threePt" dir="t"/>
          </a:scene3d>
        </p:spPr>
      </p:pic>
      <p:cxnSp>
        <p:nvCxnSpPr>
          <p:cNvPr id="6" name="Connecteur droit avec flèche 5"/>
          <p:cNvCxnSpPr/>
          <p:nvPr/>
        </p:nvCxnSpPr>
        <p:spPr>
          <a:xfrm flipV="1">
            <a:off x="9262661" y="4661693"/>
            <a:ext cx="634513" cy="5683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7" idx="0"/>
          </p:cNvCxnSpPr>
          <p:nvPr/>
        </p:nvCxnSpPr>
        <p:spPr>
          <a:xfrm flipV="1">
            <a:off x="8177796" y="4386851"/>
            <a:ext cx="503870" cy="3449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7753481" y="4731832"/>
            <a:ext cx="848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200" dirty="0" smtClean="0">
                <a:solidFill>
                  <a:srgbClr val="71BF44"/>
                </a:solidFill>
              </a:rPr>
              <a:t>Réseau </a:t>
            </a:r>
          </a:p>
          <a:p>
            <a:pPr algn="l"/>
            <a:r>
              <a:rPr lang="fr-FR" sz="1200" dirty="0" smtClean="0">
                <a:solidFill>
                  <a:srgbClr val="71BF44"/>
                </a:solidFill>
              </a:rPr>
              <a:t>Aspiration</a:t>
            </a:r>
          </a:p>
          <a:p>
            <a:pPr algn="l"/>
            <a:r>
              <a:rPr lang="fr-FR" sz="1200" dirty="0" smtClean="0">
                <a:solidFill>
                  <a:srgbClr val="71BF44"/>
                </a:solidFill>
              </a:rPr>
              <a:t>(plaquage)</a:t>
            </a:r>
            <a:endParaRPr lang="fr-FR" sz="1200" dirty="0">
              <a:solidFill>
                <a:srgbClr val="71BF44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8602111" y="5095489"/>
            <a:ext cx="26801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200" dirty="0" smtClean="0">
                <a:solidFill>
                  <a:schemeClr val="accent2"/>
                </a:solidFill>
              </a:rPr>
              <a:t>Réseau </a:t>
            </a:r>
          </a:p>
          <a:p>
            <a:pPr algn="l"/>
            <a:r>
              <a:rPr lang="fr-FR" sz="1200" dirty="0" smtClean="0">
                <a:solidFill>
                  <a:schemeClr val="accent2"/>
                </a:solidFill>
              </a:rPr>
              <a:t>Refroidissement</a:t>
            </a:r>
          </a:p>
          <a:p>
            <a:pPr algn="l"/>
            <a:r>
              <a:rPr lang="fr-FR" sz="1200" dirty="0" smtClean="0">
                <a:solidFill>
                  <a:schemeClr val="accent2"/>
                </a:solidFill>
              </a:rPr>
              <a:t>(écoulement matière et polymérisation)</a:t>
            </a:r>
          </a:p>
          <a:p>
            <a:pPr algn="l"/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544381" y="975218"/>
            <a:ext cx="3481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600" b="1" dirty="0" smtClean="0">
                <a:solidFill>
                  <a:srgbClr val="C00000"/>
                </a:solidFill>
              </a:rPr>
              <a:t>Moule de thermoformage instrumenté</a:t>
            </a:r>
            <a:endParaRPr lang="fr-FR" sz="1600" b="1" dirty="0">
              <a:solidFill>
                <a:srgbClr val="C00000"/>
              </a:solidFill>
            </a:endParaRPr>
          </a:p>
        </p:txBody>
      </p:sp>
      <p:sp>
        <p:nvSpPr>
          <p:cNvPr id="30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11157188" y="6624965"/>
            <a:ext cx="837259" cy="153888"/>
          </a:xfrm>
          <a:prstGeom prst="rect">
            <a:avLst/>
          </a:prstGeom>
        </p:spPr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9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itre 1"/>
          <p:cNvSpPr txBox="1">
            <a:spLocks/>
          </p:cNvSpPr>
          <p:nvPr/>
        </p:nvSpPr>
        <p:spPr>
          <a:xfrm>
            <a:off x="1476587" y="196178"/>
            <a:ext cx="10972800" cy="379192"/>
          </a:xfrm>
          <a:prstGeom prst="rect">
            <a:avLst/>
          </a:prstGeom>
        </p:spPr>
        <p:txBody>
          <a:bodyPr/>
          <a:lstStyle>
            <a:lvl1pPr marL="0" algn="l" defTabSz="95792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2200" b="1" kern="1200" cap="none" baseline="0" dirty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fr-FR" cap="all" dirty="0" smtClean="0"/>
              <a:t>Fonctionnalisation électronique par fabrication additive</a:t>
            </a:r>
            <a:endParaRPr lang="fr-FR" cap="all" dirty="0"/>
          </a:p>
        </p:txBody>
      </p:sp>
    </p:spTree>
    <p:extLst>
      <p:ext uri="{BB962C8B-B14F-4D97-AF65-F5344CB8AC3E}">
        <p14:creationId xmlns:p14="http://schemas.microsoft.com/office/powerpoint/2010/main" val="31284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 CEA 2019 Défaut">
  <a:themeElements>
    <a:clrScheme name="CEA Défaut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08BBC"/>
      </a:accent2>
      <a:accent3>
        <a:srgbClr val="D81142"/>
      </a:accent3>
      <a:accent4>
        <a:srgbClr val="FFC000"/>
      </a:accent4>
      <a:accent5>
        <a:srgbClr val="218380"/>
      </a:accent5>
      <a:accent6>
        <a:srgbClr val="8F2D56"/>
      </a:accent6>
      <a:hlink>
        <a:srgbClr val="2E75B5"/>
      </a:hlink>
      <a:folHlink>
        <a:srgbClr val="954F72"/>
      </a:folHlink>
    </a:clrScheme>
    <a:fontScheme name="CE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-Presentation-PPT-16-9.potx [Lecture seule]" id="{4B309FAE-64DB-4B38-B787-BA7AD4D4941C}" vid="{F361D556-C066-4CC0-976C-4E6C1AEFC130}"/>
    </a:ext>
  </a:extLst>
</a:theme>
</file>

<file path=ppt/theme/theme2.xml><?xml version="1.0" encoding="utf-8"?>
<a:theme xmlns:a="http://schemas.openxmlformats.org/drawingml/2006/main" name="Template CEA 2019 Clair">
  <a:themeElements>
    <a:clrScheme name="CEA Défaut 2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FFBC42"/>
      </a:accent1>
      <a:accent2>
        <a:srgbClr val="D81159"/>
      </a:accent2>
      <a:accent3>
        <a:srgbClr val="8F2D56"/>
      </a:accent3>
      <a:accent4>
        <a:srgbClr val="689B42"/>
      </a:accent4>
      <a:accent5>
        <a:srgbClr val="218380"/>
      </a:accent5>
      <a:accent6>
        <a:srgbClr val="FFD29F"/>
      </a:accent6>
      <a:hlink>
        <a:srgbClr val="2E75B5"/>
      </a:hlink>
      <a:folHlink>
        <a:srgbClr val="954F72"/>
      </a:folHlink>
    </a:clrScheme>
    <a:fontScheme name="CE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-Presentation-PPT-16-9.potx [Lecture seule]" id="{4B309FAE-64DB-4B38-B787-BA7AD4D4941C}" vid="{3BFA20C9-189B-43B7-A534-5010E878D4CE}"/>
    </a:ext>
  </a:extLst>
</a:theme>
</file>

<file path=ppt/theme/theme3.xml><?xml version="1.0" encoding="utf-8"?>
<a:theme xmlns:a="http://schemas.openxmlformats.org/drawingml/2006/main" name="Template CEA 2019 Marron">
  <a:themeElements>
    <a:clrScheme name="CEA Bleu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9728C"/>
      </a:accent1>
      <a:accent2>
        <a:srgbClr val="689BA6"/>
      </a:accent2>
      <a:accent3>
        <a:srgbClr val="C2F2F2"/>
      </a:accent3>
      <a:accent4>
        <a:srgbClr val="273D40"/>
      </a:accent4>
      <a:accent5>
        <a:srgbClr val="0084B4"/>
      </a:accent5>
      <a:accent6>
        <a:srgbClr val="93E2FF"/>
      </a:accent6>
      <a:hlink>
        <a:srgbClr val="2E75B5"/>
      </a:hlink>
      <a:folHlink>
        <a:srgbClr val="954F72"/>
      </a:folHlink>
    </a:clrScheme>
    <a:fontScheme name="CE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-Presentation-PPT-16-9.potx [Lecture seule]" id="{4B309FAE-64DB-4B38-B787-BA7AD4D4941C}" vid="{2B69029F-4526-4105-8B09-99E6BA060B9F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2F2A79C4BED747976EC3AD530384C1" ma:contentTypeVersion="0" ma:contentTypeDescription="Crée un document." ma:contentTypeScope="" ma:versionID="9ea4ffbb61354172aceb879db3e2653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09c1ba23edfaa45a5e9d385267c9b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7AC35C-3B9B-457D-863A-1C1FD396D7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09A53C-8D88-4760-8267-C28D6D92D7C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CAADB5F-8552-41F6-8E41-B7291DF52D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2019-Presentation-PPT-16-9</Template>
  <TotalTime>37255</TotalTime>
  <Words>1184</Words>
  <Application>Microsoft Office PowerPoint</Application>
  <PresentationFormat>Grand écran</PresentationFormat>
  <Paragraphs>265</Paragraphs>
  <Slides>23</Slides>
  <Notes>4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23</vt:i4>
      </vt:variant>
    </vt:vector>
  </HeadingPairs>
  <TitlesOfParts>
    <vt:vector size="32" baseType="lpstr">
      <vt:lpstr>Arial</vt:lpstr>
      <vt:lpstr>Calibri</vt:lpstr>
      <vt:lpstr>Symbol</vt:lpstr>
      <vt:lpstr>Times New Roman</vt:lpstr>
      <vt:lpstr>Wingdings</vt:lpstr>
      <vt:lpstr>Wingdings 3</vt:lpstr>
      <vt:lpstr>Template CEA 2019 Défaut</vt:lpstr>
      <vt:lpstr>Template CEA 2019 Clair</vt:lpstr>
      <vt:lpstr>Template CEA 2019 Marron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PICARD Florian 205039</dc:creator>
  <cp:lastModifiedBy>FENDLER Manuel 202948</cp:lastModifiedBy>
  <cp:revision>456</cp:revision>
  <cp:lastPrinted>2018-12-05T09:44:31Z</cp:lastPrinted>
  <dcterms:created xsi:type="dcterms:W3CDTF">2019-08-13T06:05:32Z</dcterms:created>
  <dcterms:modified xsi:type="dcterms:W3CDTF">2021-06-03T15:29:51Z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0x010100362F2A79C4BED747976EC3AD530384C1</vt:lpwstr>
  </property>
  <property fmtid="{D5CDD505-2E9C-101B-9397-08002B2CF9AE}" pid="3" name="I2ICODE">
    <vt:lpwstr>WEB</vt:lpwstr>
  </property>
  <property fmtid="{D5CDD505-2E9C-101B-9397-08002B2CF9AE}" pid="4" name="WebApplicationID">
    <vt:lpwstr>3f72b11a-dedf-47a1-b48a-dfd7b45017bd</vt:lpwstr>
  </property>
  <property fmtid="{D5CDD505-2E9C-101B-9397-08002B2CF9AE}" pid="5" name="I2ISITECODE">
    <vt:lpwstr/>
  </property>
</Properties>
</file>