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3" r:id="rId4"/>
    <p:sldId id="286" r:id="rId5"/>
    <p:sldId id="287" r:id="rId6"/>
    <p:sldId id="288" r:id="rId7"/>
    <p:sldId id="272" r:id="rId8"/>
    <p:sldId id="277" r:id="rId9"/>
    <p:sldId id="273" r:id="rId10"/>
    <p:sldId id="274" r:id="rId11"/>
    <p:sldId id="259" r:id="rId12"/>
    <p:sldId id="290" r:id="rId13"/>
    <p:sldId id="280" r:id="rId14"/>
    <p:sldId id="279" r:id="rId15"/>
    <p:sldId id="266" r:id="rId16"/>
    <p:sldId id="276" r:id="rId17"/>
    <p:sldId id="267" r:id="rId18"/>
    <p:sldId id="268" r:id="rId19"/>
    <p:sldId id="269" r:id="rId20"/>
    <p:sldId id="289" r:id="rId21"/>
    <p:sldId id="294" r:id="rId22"/>
    <p:sldId id="282" r:id="rId23"/>
    <p:sldId id="293" r:id="rId24"/>
    <p:sldId id="296" r:id="rId25"/>
    <p:sldId id="292" r:id="rId26"/>
    <p:sldId id="291" r:id="rId27"/>
    <p:sldId id="295" r:id="rId28"/>
  </p:sldIdLst>
  <p:sldSz cx="10160000" cy="5715000"/>
  <p:notesSz cx="6735763" cy="9866313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Yu Gothic UI" panose="020B0500000000000000" pitchFamily="34" charset="-128"/>
      <p:regular r:id="rId35"/>
      <p:bold r:id="rId36"/>
    </p:embeddedFont>
    <p:embeddedFont>
      <p:font typeface="Vrinda" panose="020B0604020202020204" charset="0"/>
      <p:regular r:id="rId37"/>
      <p:bold r:id="rId38"/>
    </p:embeddedFont>
    <p:embeddedFont>
      <p:font typeface="Yu Gothic UI Light" panose="020B0300000000000000" pitchFamily="34" charset="-128"/>
      <p:regular r:id="rId39"/>
    </p:embeddedFont>
    <p:embeddedFont>
      <p:font typeface="Corbel" panose="020B050302020402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52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424" autoAdjust="0"/>
  </p:normalViewPr>
  <p:slideViewPr>
    <p:cSldViewPr snapToGrid="0">
      <p:cViewPr varScale="1">
        <p:scale>
          <a:sx n="85" d="100"/>
          <a:sy n="85" d="100"/>
        </p:scale>
        <p:origin x="1018" y="48"/>
      </p:cViewPr>
      <p:guideLst>
        <p:guide orient="horz" pos="1800"/>
        <p:guide pos="3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14220-D7C0-42D0-8D1D-336095542948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AD03-3BF6-4B4F-BF6F-244ECB12115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68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C3B6F-4EB8-4215-A8E5-17CC0A5D1B65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100" y="4748214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FF7F6-FE62-4483-BD51-9AE86A3DFA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61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54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166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794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7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735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156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121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987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94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704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64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749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260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484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54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96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095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10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52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02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30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F7F6-FE62-4483-BD51-9AE86A3DFAA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37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7"/>
            <a:ext cx="8636000" cy="1225021"/>
          </a:xfrm>
        </p:spPr>
        <p:txBody>
          <a:bodyPr vert="horz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lang="fr-FR" sz="6000" b="1" kern="1200" cap="none" spc="167" dirty="0">
                <a:ln w="1905"/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63500" dist="76200" dir="2700000" algn="tl" rotWithShape="0">
                    <a:prstClr val="black">
                      <a:alpha val="78000"/>
                    </a:prst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 latinLnBrk="0">
              <a:buNone/>
              <a:defRPr lang="fr-FR">
                <a:solidFill>
                  <a:srgbClr val="404656"/>
                </a:solidFill>
              </a:defRPr>
            </a:lvl1pPr>
            <a:lvl2pPr marL="507995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1pPr>
            <a:lvl2pPr>
              <a:defRPr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2pPr>
            <a:lvl3pPr>
              <a:defRPr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3pPr>
            <a:lvl4pPr>
              <a:defRPr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4pPr>
            <a:lvl5pPr>
              <a:defRPr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1pPr>
          </a:lstStyle>
          <a:p>
            <a:fld id="{49BBC286-B2FE-44AC-8F25-02BBF4E9D12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199459" y="5450403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mtClean="0">
                <a:latin typeface="Yu Gothic UI Light" panose="020B0300000000000000" pitchFamily="34" charset="-128"/>
                <a:ea typeface="Yu Gothic UI Light" panose="020B0300000000000000" pitchFamily="34" charset="-128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3471334" y="5454001"/>
            <a:ext cx="353362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773913"/>
            <a:ext cx="4487333" cy="4331225"/>
          </a:xfrm>
        </p:spPr>
        <p:txBody>
          <a:bodyPr/>
          <a:lstStyle>
            <a:lvl1pPr latinLnBrk="0">
              <a:defRPr lang="fr-FR" sz="3111"/>
            </a:lvl1pPr>
            <a:lvl2pPr>
              <a:defRPr lang="fr-FR" sz="2667"/>
            </a:lvl2pPr>
            <a:lvl3pPr>
              <a:defRPr lang="fr-FR" sz="2222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773913"/>
            <a:ext cx="4487333" cy="4331225"/>
          </a:xfrm>
        </p:spPr>
        <p:txBody>
          <a:bodyPr/>
          <a:lstStyle>
            <a:lvl1pPr latinLnBrk="0">
              <a:defRPr lang="fr-FR" sz="3111"/>
            </a:lvl1pPr>
            <a:lvl2pPr>
              <a:defRPr lang="fr-FR" sz="2667"/>
            </a:lvl2pPr>
            <a:lvl3pPr>
              <a:defRPr lang="fr-FR" sz="2222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6" name="Espace réservé de la date 7"/>
          <p:cNvSpPr>
            <a:spLocks noGrp="1"/>
          </p:cNvSpPr>
          <p:nvPr>
            <p:ph type="dt" sz="half" idx="13"/>
          </p:nvPr>
        </p:nvSpPr>
        <p:spPr>
          <a:xfrm>
            <a:off x="368000" y="5454001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3471334" y="5454001"/>
            <a:ext cx="353362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r-FR"/>
            </a:lvl1pPr>
          </a:lstStyle>
          <a:p>
            <a:r>
              <a:rPr lang="fr-FR" noProof="0" smtClean="0"/>
              <a:t>Modifiez le style du titre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1"/>
            <a:ext cx="4489098" cy="533136"/>
          </a:xfrm>
        </p:spPr>
        <p:txBody>
          <a:bodyPr anchor="b"/>
          <a:lstStyle>
            <a:lvl1pPr marL="0" indent="0" latinLnBrk="0">
              <a:buNone/>
              <a:defRPr lang="fr-FR" sz="2667" b="1"/>
            </a:lvl1pPr>
            <a:lvl2pPr marL="507995" indent="0">
              <a:buNone/>
              <a:defRPr lang="fr-FR" sz="2222" b="1"/>
            </a:lvl2pPr>
            <a:lvl3pPr marL="1015990" indent="0">
              <a:buNone/>
              <a:defRPr lang="fr-FR" sz="2000" b="1"/>
            </a:lvl3pPr>
            <a:lvl4pPr marL="1523985" indent="0">
              <a:buNone/>
              <a:defRPr lang="fr-FR" sz="1778" b="1"/>
            </a:lvl4pPr>
            <a:lvl5pPr marL="2031980" indent="0">
              <a:buNone/>
              <a:defRPr lang="fr-FR" sz="1778" b="1"/>
            </a:lvl5pPr>
            <a:lvl6pPr marL="2539975" indent="0">
              <a:buNone/>
              <a:defRPr lang="fr-FR" sz="1778" b="1"/>
            </a:lvl6pPr>
            <a:lvl7pPr marL="3047970" indent="0">
              <a:buNone/>
              <a:defRPr lang="fr-FR" sz="1778" b="1"/>
            </a:lvl7pPr>
            <a:lvl8pPr marL="3555964" indent="0">
              <a:buNone/>
              <a:defRPr lang="fr-FR" sz="1778" b="1"/>
            </a:lvl8pPr>
            <a:lvl9pPr marL="4063959" indent="0">
              <a:buNone/>
              <a:defRPr lang="fr-FR" sz="1778" b="1"/>
            </a:lvl9pPr>
          </a:lstStyle>
          <a:p>
            <a:pPr lvl="0"/>
            <a:r>
              <a:rPr lang="fr-FR" noProof="0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 latinLnBrk="0">
              <a:defRPr lang="fr-FR" sz="2667"/>
            </a:lvl1pPr>
            <a:lvl2pPr>
              <a:defRPr lang="fr-FR" sz="2222"/>
            </a:lvl2pPr>
            <a:lvl3pPr>
              <a:defRPr lang="fr-FR" sz="2000"/>
            </a:lvl3pPr>
            <a:lvl4pPr>
              <a:defRPr lang="fr-FR" sz="1778"/>
            </a:lvl4pPr>
            <a:lvl5pPr>
              <a:defRPr lang="fr-FR" sz="1778"/>
            </a:lvl5pPr>
            <a:lvl6pPr>
              <a:defRPr lang="fr-FR" sz="1778"/>
            </a:lvl6pPr>
            <a:lvl7pPr>
              <a:defRPr lang="fr-FR" sz="1778"/>
            </a:lvl7pPr>
            <a:lvl8pPr>
              <a:defRPr lang="fr-FR" sz="1778"/>
            </a:lvl8pPr>
            <a:lvl9pPr>
              <a:defRPr lang="fr-FR" sz="1778"/>
            </a:lvl9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3" y="1279261"/>
            <a:ext cx="4490861" cy="533136"/>
          </a:xfrm>
        </p:spPr>
        <p:txBody>
          <a:bodyPr anchor="b"/>
          <a:lstStyle>
            <a:lvl1pPr marL="0" indent="0" latinLnBrk="0">
              <a:buNone/>
              <a:defRPr lang="fr-FR" sz="2667" b="1"/>
            </a:lvl1pPr>
            <a:lvl2pPr marL="507995" indent="0">
              <a:buNone/>
              <a:defRPr lang="fr-FR" sz="2222" b="1"/>
            </a:lvl2pPr>
            <a:lvl3pPr marL="1015990" indent="0">
              <a:buNone/>
              <a:defRPr lang="fr-FR" sz="2000" b="1"/>
            </a:lvl3pPr>
            <a:lvl4pPr marL="1523985" indent="0">
              <a:buNone/>
              <a:defRPr lang="fr-FR" sz="1778" b="1"/>
            </a:lvl4pPr>
            <a:lvl5pPr marL="2031980" indent="0">
              <a:buNone/>
              <a:defRPr lang="fr-FR" sz="1778" b="1"/>
            </a:lvl5pPr>
            <a:lvl6pPr marL="2539975" indent="0">
              <a:buNone/>
              <a:defRPr lang="fr-FR" sz="1778" b="1"/>
            </a:lvl6pPr>
            <a:lvl7pPr marL="3047970" indent="0">
              <a:buNone/>
              <a:defRPr lang="fr-FR" sz="1778" b="1"/>
            </a:lvl7pPr>
            <a:lvl8pPr marL="3555964" indent="0">
              <a:buNone/>
              <a:defRPr lang="fr-FR" sz="1778" b="1"/>
            </a:lvl8pPr>
            <a:lvl9pPr marL="4063959" indent="0">
              <a:buNone/>
              <a:defRPr lang="fr-FR" sz="1778" b="1"/>
            </a:lvl9pPr>
          </a:lstStyle>
          <a:p>
            <a:pPr lvl="0"/>
            <a:r>
              <a:rPr lang="fr-FR" noProof="0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3" y="1812396"/>
            <a:ext cx="4490861" cy="3292740"/>
          </a:xfrm>
        </p:spPr>
        <p:txBody>
          <a:bodyPr/>
          <a:lstStyle>
            <a:lvl1pPr latinLnBrk="0">
              <a:defRPr lang="fr-FR" sz="2667"/>
            </a:lvl1pPr>
            <a:lvl2pPr>
              <a:defRPr lang="fr-FR" sz="2222"/>
            </a:lvl2pPr>
            <a:lvl3pPr>
              <a:defRPr lang="fr-FR" sz="2000"/>
            </a:lvl3pPr>
            <a:lvl4pPr>
              <a:defRPr lang="fr-FR" sz="1778"/>
            </a:lvl4pPr>
            <a:lvl5pPr>
              <a:defRPr lang="fr-FR" sz="1778"/>
            </a:lvl5pPr>
            <a:lvl6pPr>
              <a:defRPr lang="fr-FR" sz="1778"/>
            </a:lvl6pPr>
            <a:lvl7pPr>
              <a:defRPr lang="fr-FR" sz="1778"/>
            </a:lvl7pPr>
            <a:lvl8pPr>
              <a:defRPr lang="fr-FR" sz="1778"/>
            </a:lvl8pPr>
            <a:lvl9pPr>
              <a:defRPr lang="fr-FR" sz="1778"/>
            </a:lvl9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0" name="Espace réservé de la date 7"/>
          <p:cNvSpPr>
            <a:spLocks noGrp="1"/>
          </p:cNvSpPr>
          <p:nvPr>
            <p:ph type="dt" sz="half" idx="13"/>
          </p:nvPr>
        </p:nvSpPr>
        <p:spPr>
          <a:xfrm>
            <a:off x="368000" y="5454001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pied de page 8"/>
          <p:cNvSpPr>
            <a:spLocks noGrp="1"/>
          </p:cNvSpPr>
          <p:nvPr>
            <p:ph type="ftr" sz="quarter" idx="14"/>
          </p:nvPr>
        </p:nvSpPr>
        <p:spPr>
          <a:xfrm>
            <a:off x="3471334" y="5454001"/>
            <a:ext cx="353362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368000" y="5454001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3471334" y="5454001"/>
            <a:ext cx="353362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3471334" y="5454001"/>
            <a:ext cx="353362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51888" y="5454117"/>
            <a:ext cx="1010516" cy="304271"/>
          </a:xfrm>
        </p:spPr>
        <p:txBody>
          <a:bodyPr/>
          <a:lstStyle/>
          <a:p>
            <a:fld id="{49BBC286-B2FE-44AC-8F25-02BBF4E9D127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3"/>
          </p:nvPr>
        </p:nvSpPr>
        <p:spPr>
          <a:xfrm>
            <a:off x="368000" y="5454001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1" y="227542"/>
            <a:ext cx="3342570" cy="968375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8001" y="1195917"/>
            <a:ext cx="3342570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3471334" y="5454001"/>
            <a:ext cx="353362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51888" y="5454117"/>
            <a:ext cx="1010516" cy="304271"/>
          </a:xfrm>
        </p:spPr>
        <p:txBody>
          <a:bodyPr/>
          <a:lstStyle/>
          <a:p>
            <a:fld id="{49BBC286-B2FE-44AC-8F25-02BBF4E9D127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3"/>
          </p:nvPr>
        </p:nvSpPr>
        <p:spPr>
          <a:xfrm>
            <a:off x="368000" y="5454001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819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459" y="17201"/>
            <a:ext cx="7979950" cy="424060"/>
          </a:xfrm>
          <a:prstGeom prst="rect">
            <a:avLst/>
          </a:prstGeom>
        </p:spPr>
        <p:txBody>
          <a:bodyPr vert="horz" lIns="0" rIns="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459" y="673890"/>
            <a:ext cx="9761084" cy="476389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1888" y="5454117"/>
            <a:ext cx="1010516" cy="304271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fr-FR" sz="1111">
                <a:solidFill>
                  <a:schemeClr val="tx1">
                    <a:lumMod val="50000"/>
                    <a:lumOff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Vrinda" pitchFamily="34" charset="0"/>
              </a:defRPr>
            </a:lvl1pPr>
          </a:lstStyle>
          <a:p>
            <a:fld id="{49BBC286-B2FE-44AC-8F25-02BBF4E9D12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3471334" y="5454117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Vrind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199459" y="5437787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Vrind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362223" y="444502"/>
            <a:ext cx="4797778" cy="304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 noProof="0" dirty="0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62223" y="481544"/>
            <a:ext cx="4797778" cy="30428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noProof="0" dirty="0" smtClean="0">
                <a:solidFill>
                  <a:schemeClr val="tx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endParaRPr lang="en-US" sz="2000" noProof="0" dirty="0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5455710"/>
            <a:ext cx="4797778" cy="304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 noProof="0" dirty="0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5494074"/>
            <a:ext cx="4797778" cy="30427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000" noProof="0" dirty="0">
              <a:solidFill>
                <a:schemeClr val="tx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4" name="Image 6" descr="logo couleur HD.pd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409" y="17202"/>
            <a:ext cx="1966470" cy="4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lang="fr-FR" sz="3111" b="1" kern="1200" cap="none" spc="167">
          <a:ln w="11430"/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Yu Gothic UI" panose="020B0500000000000000" pitchFamily="34" charset="-128"/>
          <a:ea typeface="Yu Gothic UI" panose="020B0500000000000000" pitchFamily="34" charset="-128"/>
          <a:cs typeface="Vrinda" pitchFamily="34" charset="0"/>
        </a:defRPr>
      </a:lvl1pPr>
    </p:titleStyle>
    <p:bodyStyle>
      <a:lvl1pPr marL="380996" indent="-380996" algn="l" rtl="0" eaLnBrk="1" latinLnBrk="0" hangingPunct="1">
        <a:spcBef>
          <a:spcPct val="20000"/>
        </a:spcBef>
        <a:buClr>
          <a:srgbClr val="7030A0"/>
        </a:buClr>
        <a:buSzPct val="100000"/>
        <a:buFont typeface="Wingdings" panose="05000000000000000000" pitchFamily="2" charset="2"/>
        <a:buChar char=""/>
        <a:defRPr lang="fr-FR" sz="3111" kern="1200">
          <a:solidFill>
            <a:schemeClr val="tx1"/>
          </a:solidFill>
          <a:latin typeface="Yu Gothic UI Light" panose="020B0300000000000000" pitchFamily="34" charset="-128"/>
          <a:ea typeface="Yu Gothic UI Light" panose="020B0300000000000000" pitchFamily="34" charset="-128"/>
          <a:cs typeface="Vrinda" pitchFamily="34" charset="0"/>
        </a:defRPr>
      </a:lvl1pPr>
      <a:lvl2pPr marL="825492" indent="-317497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" panose="05000000000000000000" pitchFamily="2" charset="2"/>
        <a:buChar char=""/>
        <a:defRPr lang="fr-FR" sz="2667" kern="1200">
          <a:solidFill>
            <a:schemeClr val="tx1"/>
          </a:solidFill>
          <a:latin typeface="Yu Gothic UI Light" panose="020B0300000000000000" pitchFamily="34" charset="-128"/>
          <a:ea typeface="Yu Gothic UI Light" panose="020B0300000000000000" pitchFamily="34" charset="-128"/>
          <a:cs typeface="Vrinda" pitchFamily="34" charset="0"/>
        </a:defRPr>
      </a:lvl2pPr>
      <a:lvl3pPr marL="1269987" indent="-253997" algn="l" rtl="0" eaLnBrk="1" latinLnBrk="0" hangingPunct="1">
        <a:spcBef>
          <a:spcPct val="20000"/>
        </a:spcBef>
        <a:buFontTx/>
        <a:buBlip>
          <a:blip r:embed="rId10"/>
        </a:buBlip>
        <a:defRPr lang="fr-FR" sz="2222" kern="1200">
          <a:solidFill>
            <a:schemeClr val="tx1"/>
          </a:solidFill>
          <a:latin typeface="Yu Gothic UI Light" panose="020B0300000000000000" pitchFamily="34" charset="-128"/>
          <a:ea typeface="Yu Gothic UI Light" panose="020B0300000000000000" pitchFamily="34" charset="-128"/>
          <a:cs typeface="Vrinda" pitchFamily="34" charset="0"/>
        </a:defRPr>
      </a:lvl3pPr>
      <a:lvl4pPr marL="1777982" indent="-253997" algn="l" rtl="0" eaLnBrk="1" latinLnBrk="0" hangingPunct="1">
        <a:spcBef>
          <a:spcPct val="20000"/>
        </a:spcBef>
        <a:buFontTx/>
        <a:buBlip>
          <a:blip r:embed="rId11"/>
        </a:buBlip>
        <a:defRPr lang="fr-FR" sz="2000" kern="1200">
          <a:solidFill>
            <a:schemeClr val="tx1"/>
          </a:solidFill>
          <a:latin typeface="Yu Gothic UI Light" panose="020B0300000000000000" pitchFamily="34" charset="-128"/>
          <a:ea typeface="Yu Gothic UI Light" panose="020B0300000000000000" pitchFamily="34" charset="-128"/>
          <a:cs typeface="Vrinda" pitchFamily="34" charset="0"/>
        </a:defRPr>
      </a:lvl4pPr>
      <a:lvl5pPr marL="2285977" indent="-253997" algn="l" rtl="0" eaLnBrk="1" latinLnBrk="0" hangingPunct="1">
        <a:spcBef>
          <a:spcPct val="20000"/>
        </a:spcBef>
        <a:buFontTx/>
        <a:buBlip>
          <a:blip r:embed="rId12"/>
        </a:buBlip>
        <a:defRPr lang="fr-FR" sz="2000" kern="1200">
          <a:solidFill>
            <a:schemeClr val="tx1"/>
          </a:solidFill>
          <a:latin typeface="Yu Gothic UI Light" panose="020B0300000000000000" pitchFamily="34" charset="-128"/>
          <a:ea typeface="Yu Gothic UI Light" panose="020B0300000000000000" pitchFamily="34" charset="-128"/>
          <a:cs typeface="Vrinda" pitchFamily="34" charset="0"/>
        </a:defRPr>
      </a:lvl5pPr>
      <a:lvl6pPr marL="2793972" indent="-253997" algn="l" rtl="0" eaLnBrk="1" latinLnBrk="0" hangingPunct="1">
        <a:spcBef>
          <a:spcPct val="20000"/>
        </a:spcBef>
        <a:buFont typeface="Arial"/>
        <a:buChar char="•"/>
        <a:defRPr lang="fr-FR"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rtl="0" eaLnBrk="1" latinLnBrk="0" hangingPunct="1">
        <a:spcBef>
          <a:spcPct val="20000"/>
        </a:spcBef>
        <a:buFont typeface="Arial"/>
        <a:buChar char="•"/>
        <a:defRPr lang="fr-FR"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rtl="0" eaLnBrk="1" latinLnBrk="0" hangingPunct="1">
        <a:spcBef>
          <a:spcPct val="20000"/>
        </a:spcBef>
        <a:buFont typeface="Arial"/>
        <a:buChar char="•"/>
        <a:defRPr lang="fr-FR"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rtl="0" eaLnBrk="1" latinLnBrk="0" hangingPunct="1">
        <a:spcBef>
          <a:spcPct val="20000"/>
        </a:spcBef>
        <a:buFont typeface="Arial"/>
        <a:buChar char="•"/>
        <a:defRPr lang="fr-FR"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emf"/><Relationship Id="rId3" Type="http://schemas.openxmlformats.org/officeDocument/2006/relationships/image" Target="../media/image29.emf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31.emf"/><Relationship Id="rId10" Type="http://schemas.openxmlformats.org/officeDocument/2006/relationships/image" Target="../media/image30.emf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emf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0.png"/><Relationship Id="rId11" Type="http://schemas.openxmlformats.org/officeDocument/2006/relationships/image" Target="../media/image37.png"/><Relationship Id="rId5" Type="http://schemas.openxmlformats.org/officeDocument/2006/relationships/image" Target="../media/image340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emf"/><Relationship Id="rId11" Type="http://schemas.openxmlformats.org/officeDocument/2006/relationships/image" Target="../media/image49.png"/><Relationship Id="rId5" Type="http://schemas.openxmlformats.org/officeDocument/2006/relationships/image" Target="../media/image41.emf"/><Relationship Id="rId10" Type="http://schemas.openxmlformats.org/officeDocument/2006/relationships/image" Target="../media/image48.png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10" Type="http://schemas.openxmlformats.org/officeDocument/2006/relationships/image" Target="../media/image50.emf"/><Relationship Id="rId4" Type="http://schemas.openxmlformats.org/officeDocument/2006/relationships/image" Target="../media/image46.emf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1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emf"/><Relationship Id="rId5" Type="http://schemas.openxmlformats.org/officeDocument/2006/relationships/image" Target="../media/image52.png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0.png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1.emf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emf"/><Relationship Id="rId4" Type="http://schemas.openxmlformats.org/officeDocument/2006/relationships/image" Target="../media/image7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emf"/><Relationship Id="rId5" Type="http://schemas.openxmlformats.org/officeDocument/2006/relationships/image" Target="../media/image48.emf"/><Relationship Id="rId4" Type="http://schemas.openxmlformats.org/officeDocument/2006/relationships/image" Target="../media/image7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963" y="1062683"/>
            <a:ext cx="10160000" cy="366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Longitudinal </a:t>
            </a:r>
            <a:r>
              <a:rPr lang="fr-FR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dynamics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high </a:t>
            </a:r>
            <a:r>
              <a:rPr lang="fr-FR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accelerating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changes 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Dynamique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longitudinale à fort </a:t>
            </a:r>
            <a:r>
              <a:rPr lang="fr-FR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champs accélérateurs,</a:t>
            </a:r>
            <a:br>
              <a:rPr lang="fr-FR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changement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4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paradigme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8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8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 Light and </a:t>
            </a:r>
            <a:r>
              <a:rPr lang="fr-FR" sz="2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heavy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fr-FR" sz="2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superconducting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linacs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Jean-Michel Lagniel, GANIL, Caen, France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4006" y="0"/>
            <a:ext cx="622170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What changes at high accelerating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  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1/1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t="12315" r="13565" b="3437"/>
          <a:stretch/>
        </p:blipFill>
        <p:spPr bwMode="auto">
          <a:xfrm>
            <a:off x="82326" y="602188"/>
            <a:ext cx="5369560" cy="2807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5420" y="3465417"/>
            <a:ext cx="44132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Energy gain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-180 / +180°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cavity phase 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scan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SPIRAL2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cavity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at 3.25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MV/m (half nominal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protons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W_in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732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keV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(RFQ output energy)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3137822" y="1255383"/>
            <a:ext cx="1638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dW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max ~ 600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keV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sz="1400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888953" y="859538"/>
            <a:ext cx="136200" cy="27974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891553" y="1810878"/>
            <a:ext cx="0" cy="79785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5127808" y="1819842"/>
            <a:ext cx="0" cy="79785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891553" y="2545979"/>
            <a:ext cx="324000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72046" y="2574901"/>
            <a:ext cx="1154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4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Φcav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~ 240°</a:t>
            </a:r>
            <a:endParaRPr lang="fr-FR" sz="1400" dirty="0"/>
          </a:p>
        </p:txBody>
      </p:sp>
      <p:sp>
        <p:nvSpPr>
          <p:cNvPr id="23" name="Rectangle 22"/>
          <p:cNvSpPr/>
          <p:nvPr/>
        </p:nvSpPr>
        <p:spPr>
          <a:xfrm>
            <a:off x="5746379" y="3369592"/>
            <a:ext cx="4278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Energy evolution in </a:t>
            </a:r>
            <a:r>
              <a:rPr 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buncher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mode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SPIRAL2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cavity A at 3.25 MV/m (half nominal)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deuterons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W_in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732 </a:t>
            </a: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keV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/A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(RFQ output energy)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8965" y="4323330"/>
            <a:ext cx="10151035" cy="114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accelerating field  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  large evolution of </a:t>
            </a:r>
            <a:r>
              <a:rPr lang="el-G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fr-FR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cavities</a:t>
            </a: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ΔW no longer = e T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Ln cos(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field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approximation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said by Panofsky in his 1951 paper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computed from tracking in cavity field maps    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?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9427" y="807149"/>
            <a:ext cx="2336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dW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 longer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 cos (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Φ) !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sz="1600" dirty="0">
              <a:solidFill>
                <a:srgbClr val="FF000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544006" y="1897380"/>
            <a:ext cx="4907880" cy="179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887808" y="2079815"/>
            <a:ext cx="2137345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4025153" y="746773"/>
            <a:ext cx="0" cy="155715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454891" y="2117697"/>
            <a:ext cx="1154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4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Φcav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~ 160°</a:t>
            </a:r>
            <a:endParaRPr lang="fr-FR" sz="1400" dirty="0"/>
          </a:p>
        </p:txBody>
      </p:sp>
      <p:pic>
        <p:nvPicPr>
          <p:cNvPr id="28" name="Image 2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3" b="18231"/>
          <a:stretch/>
        </p:blipFill>
        <p:spPr bwMode="auto">
          <a:xfrm>
            <a:off x="5487746" y="853211"/>
            <a:ext cx="4540340" cy="2552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867280" y="823678"/>
            <a:ext cx="1013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732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keV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/A </a:t>
            </a:r>
            <a:endParaRPr lang="fr-FR" sz="1400" dirty="0"/>
          </a:p>
        </p:txBody>
      </p:sp>
      <p:sp>
        <p:nvSpPr>
          <p:cNvPr id="31" name="Rectangle 30"/>
          <p:cNvSpPr/>
          <p:nvPr/>
        </p:nvSpPr>
        <p:spPr>
          <a:xfrm>
            <a:off x="6485846" y="2733161"/>
            <a:ext cx="1013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587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keV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/A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229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27" y="1575562"/>
            <a:ext cx="647251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TraceWin “Historic model”           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659" y="0"/>
            <a:ext cx="497242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TTF computations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1/3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17927" y="746657"/>
            <a:ext cx="10151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          1: ΔW @ tracking           2: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@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       3: T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ΔW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q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cos(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653" y="1379999"/>
            <a:ext cx="3684493" cy="779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236318"/>
            <a:ext cx="101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 at low accelerating field,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issues at high accelerating field discovered working on SPIRAL2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27" y="1575562"/>
            <a:ext cx="647251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TraceWin “Historic model”           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659" y="0"/>
            <a:ext cx="497242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TTF computations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1/3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17927" y="746657"/>
            <a:ext cx="10151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          1: ΔW @ tracking           2: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@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       3: T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ΔW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q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cos(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653" y="1379999"/>
            <a:ext cx="3684493" cy="779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236318"/>
            <a:ext cx="101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 at low accelerating field,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issues at high accelerating field discovered working on SPIRAL2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27" y="2746208"/>
            <a:ext cx="101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SPIRAL2 codes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,T) definition to obtain the correct ΔW</a:t>
            </a:r>
            <a:r>
              <a:rPr lang="en-US" baseline="-25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longitudinal focalization around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97574" y="3600079"/>
                <a:ext cx="2066399" cy="665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𝛷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fr-FR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= 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</m:t>
                              </m:r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574" y="3600079"/>
                <a:ext cx="2066399" cy="6656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0" y="4647858"/>
                <a:ext cx="10160000" cy="619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‘21’ coefficient of the </a:t>
                </a:r>
                <a:r>
                  <a:rPr lang="en-US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cavity (field map) transfer matrix</a:t>
                </a:r>
                <a:br>
                  <a:rPr lang="en-US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computed tracking the reference particle in field </a:t>
                </a:r>
                <a:r>
                  <a:rPr lang="en-US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map (very fast, </a:t>
                </a:r>
                <a:r>
                  <a:rPr lang="en-US" sz="16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transfer matrix for </a:t>
                </a:r>
                <a:r>
                  <a:rPr lang="en-US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lang="en-US" sz="1600" baseline="-25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0l</a:t>
                </a:r>
                <a:r>
                  <a:rPr lang="en-US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7858"/>
                <a:ext cx="10160000" cy="619272"/>
              </a:xfrm>
              <a:prstGeom prst="rect">
                <a:avLst/>
              </a:prstGeom>
              <a:blipFill>
                <a:blip r:embed="rId9"/>
                <a:stretch>
                  <a:fillRect t="-2941"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/>
          <p:cNvCxnSpPr/>
          <p:nvPr/>
        </p:nvCxnSpPr>
        <p:spPr>
          <a:xfrm>
            <a:off x="2994212" y="3635939"/>
            <a:ext cx="121023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684491" y="4236579"/>
            <a:ext cx="5827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ccolade fermante 20"/>
          <p:cNvSpPr/>
          <p:nvPr/>
        </p:nvSpPr>
        <p:spPr>
          <a:xfrm>
            <a:off x="6391834" y="3653869"/>
            <a:ext cx="259977" cy="55581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25506" y="3913662"/>
            <a:ext cx="3536533" cy="69180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314" y="3450946"/>
            <a:ext cx="2246679" cy="32596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9527" y="3255876"/>
            <a:ext cx="1708546" cy="65958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410" y="3974503"/>
            <a:ext cx="3236003" cy="58661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9527" y="3869079"/>
            <a:ext cx="1936240" cy="6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26083" b="21020"/>
          <a:stretch/>
        </p:blipFill>
        <p:spPr>
          <a:xfrm>
            <a:off x="4975187" y="690244"/>
            <a:ext cx="5083214" cy="3018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659" y="0"/>
            <a:ext cx="497242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TTF computations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2/3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6" name="Image 5"/>
          <p:cNvPicPr/>
          <p:nvPr/>
        </p:nvPicPr>
        <p:blipFill rotWithShape="1">
          <a:blip r:embed="rId4"/>
          <a:srcRect l="-101" t="8023" r="6709" b="3363"/>
          <a:stretch/>
        </p:blipFill>
        <p:spPr bwMode="auto">
          <a:xfrm>
            <a:off x="0" y="720283"/>
            <a:ext cx="4999355" cy="2973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494" y="3861362"/>
                <a:ext cx="5080000" cy="7459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SPIRAL2 cavity A -180 / +180° phase scan</a:t>
                </a:r>
                <a:b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red = energy gain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𝑐𝑎𝑣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green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𝛷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SP2, </a:t>
                </a:r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blue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𝛷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𝑇𝑊</m:t>
                        </m:r>
                      </m:sub>
                    </m:sSub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:b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protons, </a:t>
                </a:r>
                <a:r>
                  <a:rPr lang="en-US" sz="1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W_in</a:t>
                </a:r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732 </a:t>
                </a:r>
                <a:r>
                  <a:rPr lang="en-US" sz="1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keV</a:t>
                </a:r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(RFQ energy), </a:t>
                </a:r>
                <a:r>
                  <a:rPr lang="en-US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3.25 </a:t>
                </a:r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MV/m (half nominal)</a:t>
                </a:r>
                <a:endParaRPr lang="fr-FR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4" y="3861362"/>
                <a:ext cx="5080000" cy="745910"/>
              </a:xfrm>
              <a:prstGeom prst="rect">
                <a:avLst/>
              </a:prstGeom>
              <a:blipFill>
                <a:blip r:embed="rId5"/>
                <a:stretch>
                  <a:fillRect t="-813" b="-7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7109" y="4615471"/>
                <a:ext cx="4766235" cy="364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 and max not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𝑇𝑊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° and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0° (17° shift)</a:t>
                </a:r>
                <a:endParaRPr lang="fr-FR" sz="1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9" y="4615471"/>
                <a:ext cx="4766235" cy="364652"/>
              </a:xfrm>
              <a:prstGeom prst="rect">
                <a:avLst/>
              </a:prstGeom>
              <a:blipFill>
                <a:blip r:embed="rId6"/>
                <a:stretch>
                  <a:fillRect t="-3333" r="-512" b="-1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99529" y="3850581"/>
                <a:ext cx="4960471" cy="900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0.53</a:t>
                </a:r>
                <a:b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𝑇𝑊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values 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 covering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2pi and 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never equal to -90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</a:t>
                </a:r>
                <a:b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Buncher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mode 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0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𝑇𝑊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+90°</a:t>
                </a:r>
                <a:endParaRPr lang="fr-FR" sz="1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529" y="3850581"/>
                <a:ext cx="4960471" cy="900439"/>
              </a:xfrm>
              <a:prstGeom prst="rect">
                <a:avLst/>
              </a:prstGeom>
              <a:blipFill>
                <a:blip r:embed="rId7"/>
                <a:stretch>
                  <a:fillRect t="-2041" b="-68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50914" y="1727124"/>
                <a:ext cx="823944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𝑇𝑊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14" y="1727124"/>
                <a:ext cx="823944" cy="3786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59630" y="2189073"/>
                <a:ext cx="851130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𝑆𝑃</m:t>
                          </m:r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30" y="2189073"/>
                <a:ext cx="851130" cy="3786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H="1">
            <a:off x="3429673" y="917103"/>
            <a:ext cx="0" cy="155715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3256876" y="872503"/>
            <a:ext cx="0" cy="155715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8314094" y="963943"/>
            <a:ext cx="0" cy="155715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516853" y="966632"/>
            <a:ext cx="674" cy="211072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6500085" y="155829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494935" y="27759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1538566" y="1520203"/>
            <a:ext cx="0" cy="155715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1512570" y="27759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965" y="5023898"/>
                <a:ext cx="10151035" cy="378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Large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phi_cav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shifts (up to ~30°)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𝑇𝑊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  <m:r>
                          <a:rPr lang="fr-FR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  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not the same linac tuning </a:t>
                </a:r>
                <a:endParaRPr lang="fr-FR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" y="5023898"/>
                <a:ext cx="10151035" cy="378630"/>
              </a:xfrm>
              <a:prstGeom prst="rect">
                <a:avLst/>
              </a:prstGeom>
              <a:blipFill>
                <a:blip r:embed="rId10"/>
                <a:stretch>
                  <a:fillRect t="-11290" b="-209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747338" y="1588680"/>
                <a:ext cx="2388474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𝑇𝑊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rgbClr val="0070C0"/>
                    </a:solidFill>
                  </a:rPr>
                  <a:t>  </a:t>
                </a:r>
                <a:r>
                  <a:rPr lang="fr-FR" sz="1600" dirty="0" smtClean="0">
                    <a:solidFill>
                      <a:srgbClr val="0070C0"/>
                    </a:solidFill>
                  </a:rPr>
                  <a:t>« Historic model »</a:t>
                </a:r>
                <a:endParaRPr lang="fr-FR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338" y="1588680"/>
                <a:ext cx="2388474" cy="378630"/>
              </a:xfrm>
              <a:prstGeom prst="rect">
                <a:avLst/>
              </a:prstGeom>
              <a:blipFill>
                <a:blip r:embed="rId11"/>
                <a:stretch>
                  <a:fillRect r="-255" b="-177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87807" y="2698729"/>
                <a:ext cx="851130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𝑆𝑃</m:t>
                          </m:r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807" y="2698729"/>
                <a:ext cx="851130" cy="3786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3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659" y="0"/>
            <a:ext cx="497242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TTF computations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3/3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14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70346" y="1145524"/>
                <a:ext cx="3929528" cy="652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Two different beam dynamics</a:t>
                </a:r>
                <a:b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 linac tuned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𝑇𝑊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346" y="1145524"/>
                <a:ext cx="3929528" cy="652166"/>
              </a:xfrm>
              <a:prstGeom prst="rect">
                <a:avLst/>
              </a:prstGeom>
              <a:blipFill>
                <a:blip r:embed="rId2"/>
                <a:stretch>
                  <a:fillRect t="-1869" b="-84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" y="996943"/>
            <a:ext cx="6031310" cy="43015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57" y="1869073"/>
            <a:ext cx="3806506" cy="2002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22746" y="3906655"/>
                <a:ext cx="3929528" cy="619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Longitudinal acceptance</a:t>
                </a:r>
                <a:b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6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</a:t>
                </a:r>
                <a:r>
                  <a:rPr lang="fr-FR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600" dirty="0" err="1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𝑇𝑊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46" y="3906655"/>
                <a:ext cx="3929528" cy="619593"/>
              </a:xfrm>
              <a:prstGeom prst="rect">
                <a:avLst/>
              </a:prstGeom>
              <a:blipFill>
                <a:blip r:embed="rId5"/>
                <a:stretch>
                  <a:fillRect t="-1980" b="-11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88965" y="4670331"/>
                <a:ext cx="5232400" cy="616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𝑆𝑃</m:t>
                        </m:r>
                        <m: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definition = </a:t>
                </a:r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“New model” </a:t>
                </a:r>
                <a:r>
                  <a:rPr lang="en-US" sz="16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TraceWin</a:t>
                </a:r>
                <a:b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600" i="1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Merci Didier !</a:t>
                </a:r>
                <a:endParaRPr lang="en-US" sz="1600" i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65" y="4670331"/>
                <a:ext cx="5232400" cy="616387"/>
              </a:xfrm>
              <a:prstGeom prst="rect">
                <a:avLst/>
              </a:prstGeom>
              <a:blipFill>
                <a:blip r:embed="rId6"/>
                <a:stretch>
                  <a:fillRect t="-990" b="-11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6751660" y="3098521"/>
            <a:ext cx="63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-32°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538881" y="3121838"/>
            <a:ext cx="63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+64°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7073154" y="2763282"/>
            <a:ext cx="0" cy="314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8857128" y="2783873"/>
            <a:ext cx="0" cy="314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1799"/>
            <a:ext cx="1015999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A/Q = 7 (U238) SPIRAL2 linac tuning (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NewGAIN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studies)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1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2" y="1891054"/>
            <a:ext cx="6236743" cy="22541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3" y="938003"/>
            <a:ext cx="1015103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 cos (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Φ)   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   longitudinal focalization done by a series of nonlinear “lenses” (cavities)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52" y="0"/>
            <a:ext cx="748254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Resonances and damping at high accelerating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1/4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3" name="Rectangle 2"/>
          <p:cNvSpPr/>
          <p:nvPr/>
        </p:nvSpPr>
        <p:spPr>
          <a:xfrm>
            <a:off x="3243395" y="589590"/>
            <a:ext cx="6923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JM Lagniel, “Zero-current longitudinal beam dynamics”,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LINAC14,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2014, Genève,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5" y="4380420"/>
            <a:ext cx="1016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Resonance studies  @ 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longitudinal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phase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advances / period of the cavities or accelerating gaps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Not the period of the transverse focusing system !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Distance L between 2 gaps, e.g. not 4L for a DTL with FFDD transverse focalization (GSI mistake !) 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6483991" y="1840264"/>
            <a:ext cx="3174779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Resonance excitation by the 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rf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field</a:t>
            </a:r>
          </a:p>
          <a:p>
            <a:pPr algn="ctr">
              <a:spcAft>
                <a:spcPts val="1200"/>
              </a:spcAft>
            </a:pP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Even without space charge forces !</a:t>
            </a:r>
            <a:b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(zero-current longitudinal dynamics)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Period = period of the gaps/cavities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Not the transverse focusing period 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3506" y="1479434"/>
            <a:ext cx="3028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high at high cavity field and low energy</a:t>
            </a:r>
            <a:endParaRPr lang="fr-FR" sz="1400" i="1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173506" y="1768253"/>
            <a:ext cx="69889" cy="1817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3566942" y="2438406"/>
            <a:ext cx="207201" cy="1791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6396" y="1367834"/>
            <a:ext cx="2332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high at high </a:t>
            </a:r>
            <a:r>
              <a:rPr lang="en-US" sz="1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accelerating rate</a:t>
            </a:r>
            <a:br>
              <a:rPr lang="en-US" sz="1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1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and </a:t>
            </a: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low energy</a:t>
            </a:r>
            <a:endParaRPr lang="fr-FR" sz="1400" i="1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595718" y="1777196"/>
            <a:ext cx="26894" cy="164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23818" y="3602783"/>
                <a:ext cx="33938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400" i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Landau</m:t>
                      </m:r>
                      <m:r>
                        <m:rPr>
                          <m:nor/>
                        </m:rPr>
                        <a:rPr lang="fr-FR" sz="1400" i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400" i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damping</m:t>
                      </m:r>
                    </m:oMath>
                  </m:oMathPara>
                </a14:m>
                <a:r>
                  <a:rPr lang="fr-FR" sz="1400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fr-FR" sz="1400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𝑜𝑟𝑑𝑒𝑟</m:t>
                    </m:r>
                    <m:r>
                      <a:rPr lang="fr-F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𝑟𝑒𝑠𝑜𝑛𝑎𝑛𝑐𝑒</m:t>
                    </m:r>
                    <m:r>
                      <a:rPr lang="fr-F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excitation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fr-FR" sz="1400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90°)</a:t>
                </a:r>
                <a:endParaRPr lang="fr-FR" sz="1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18" y="3602783"/>
                <a:ext cx="3393878" cy="523220"/>
              </a:xfrm>
              <a:prstGeom prst="rect">
                <a:avLst/>
              </a:prstGeom>
              <a:blipFill>
                <a:blip r:embed="rId4"/>
                <a:stretch>
                  <a:fillRect r="-539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/>
          <p:cNvCxnSpPr/>
          <p:nvPr/>
        </p:nvCxnSpPr>
        <p:spPr>
          <a:xfrm flipH="1" flipV="1">
            <a:off x="4966447" y="3602783"/>
            <a:ext cx="765131" cy="139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792941" y="3672380"/>
            <a:ext cx="430308" cy="3168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792941" y="3262872"/>
            <a:ext cx="430307" cy="3399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5714" y="3466941"/>
            <a:ext cx="1252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unstable areas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52" y="0"/>
            <a:ext cx="748254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Resonances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damping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high accelerating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2/4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90" y="1234397"/>
            <a:ext cx="2068027" cy="3381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2786" y="980268"/>
            <a:ext cx="606050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Longitudinal phase advance / period</a:t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(small amplitude oscillations around the synchronous particle)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2746" y="602152"/>
            <a:ext cx="226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resonances ?</a:t>
            </a:r>
            <a:endParaRPr lang="fr-FR" sz="20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810" y="1751661"/>
            <a:ext cx="1468192" cy="304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62786" y="1692500"/>
            <a:ext cx="508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Particle longitudinal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advance /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</a:t>
            </a:r>
            <a:endParaRPr lang="fr-FR" dirty="0"/>
          </a:p>
        </p:txBody>
      </p:sp>
      <p:pic>
        <p:nvPicPr>
          <p:cNvPr id="15" name="Image 14" descr="Figure phase adv f amplitude.EM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9200" y="2113438"/>
            <a:ext cx="4933204" cy="328803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2924" y="2502538"/>
            <a:ext cx="1004552" cy="41504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5865" y="2307985"/>
            <a:ext cx="566670" cy="40207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024" y="2621733"/>
            <a:ext cx="4447841" cy="1286746"/>
          </a:xfrm>
          <a:prstGeom prst="rect">
            <a:avLst/>
          </a:prstGeom>
        </p:spPr>
      </p:pic>
      <p:cxnSp>
        <p:nvCxnSpPr>
          <p:cNvPr id="21" name="Connecteur droit 20"/>
          <p:cNvCxnSpPr/>
          <p:nvPr/>
        </p:nvCxnSpPr>
        <p:spPr>
          <a:xfrm>
            <a:off x="5396753" y="3343835"/>
            <a:ext cx="4437529" cy="89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44106" y="3922010"/>
            <a:ext cx="1808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Resonance position</a:t>
            </a:r>
            <a:endParaRPr lang="fr-FR" sz="16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8237" y="4990611"/>
            <a:ext cx="1784298" cy="227143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 flipV="1">
            <a:off x="5052230" y="3402295"/>
            <a:ext cx="918625" cy="743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85875" y="4037561"/>
                <a:ext cx="306321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</a:t>
                </a: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high</a:t>
                </a:r>
                <a:b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(&gt; </a:t>
                </a:r>
                <a:r>
                  <a:rPr lang="fr-FR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90</a:t>
                </a: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 </a:t>
                </a: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   4</a:t>
                </a:r>
                <a:r>
                  <a:rPr lang="fr-FR" baseline="30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th</a:t>
                </a: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order</a:t>
                </a: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resonance</a:t>
                </a: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b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using</a:t>
                </a: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high </a:t>
                </a:r>
                <a:r>
                  <a:rPr lang="fr-FR" dirty="0" err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accelerating</a:t>
                </a: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fields</a:t>
                </a:r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!</a:t>
                </a:r>
                <a:endParaRPr lang="fr-FR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75" y="4037561"/>
                <a:ext cx="3063211" cy="923330"/>
              </a:xfrm>
              <a:prstGeom prst="rect">
                <a:avLst/>
              </a:prstGeom>
              <a:blipFill>
                <a:blip r:embed="rId10"/>
                <a:stretch>
                  <a:fillRect l="-1789" t="-3289" r="-1789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>
            <a:off x="5396753" y="4191445"/>
            <a:ext cx="4437529" cy="89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396753" y="4508344"/>
            <a:ext cx="4437529" cy="89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721991" y="3002843"/>
                <a:ext cx="12069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360/n</a:t>
                </a:r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991" y="3002843"/>
                <a:ext cx="1206933" cy="369332"/>
              </a:xfrm>
              <a:prstGeom prst="rect">
                <a:avLst/>
              </a:prstGeom>
              <a:blipFill>
                <a:blip r:embed="rId11"/>
                <a:stretch>
                  <a:fillRect t="-10000" r="-303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152297" y="3836566"/>
                <a:ext cx="1580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360/(n+1)</a:t>
                </a:r>
                <a:endParaRPr lang="fr-F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97" y="3836566"/>
                <a:ext cx="1580433" cy="369332"/>
              </a:xfrm>
              <a:prstGeom prst="rect">
                <a:avLst/>
              </a:prstGeom>
              <a:blipFill>
                <a:blip r:embed="rId12"/>
                <a:stretch>
                  <a:fillRect t="-8197" r="-269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52" y="0"/>
            <a:ext cx="758115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Resonances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damping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high accelerating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 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3/4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17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597" y="564613"/>
                <a:ext cx="10151034" cy="685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Longitudinal dynamics </a:t>
                </a: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without damping</a:t>
                </a:r>
                <a:r>
                  <a:rPr lang="en-US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(no acceleration,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-90°)</a:t>
                </a:r>
                <a:br>
                  <a:rPr lang="en-US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Resonance identification making “Poincaré surface of section” (1 point / period)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" y="564613"/>
                <a:ext cx="10151034" cy="685059"/>
              </a:xfrm>
              <a:prstGeom prst="rect">
                <a:avLst/>
              </a:prstGeom>
              <a:blipFill>
                <a:blip r:embed="rId3"/>
                <a:stretch>
                  <a:fillRect t="-4464" b="-116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Figure smooth 50deg.EMF"/>
          <p:cNvPicPr/>
          <p:nvPr/>
        </p:nvPicPr>
        <p:blipFill>
          <a:blip r:embed="rId4" cstate="print"/>
          <a:srcRect r="18414"/>
          <a:stretch>
            <a:fillRect/>
          </a:stretch>
        </p:blipFill>
        <p:spPr>
          <a:xfrm>
            <a:off x="215153" y="1276197"/>
            <a:ext cx="2261826" cy="1547853"/>
          </a:xfrm>
          <a:prstGeom prst="rect">
            <a:avLst/>
          </a:prstGeom>
        </p:spPr>
      </p:pic>
      <p:pic>
        <p:nvPicPr>
          <p:cNvPr id="11" name="Image 10" descr="Figure map 88deg.EMF"/>
          <p:cNvPicPr/>
          <p:nvPr/>
        </p:nvPicPr>
        <p:blipFill>
          <a:blip r:embed="rId5" cstate="print"/>
          <a:srcRect r="18989"/>
          <a:stretch>
            <a:fillRect/>
          </a:stretch>
        </p:blipFill>
        <p:spPr>
          <a:xfrm>
            <a:off x="6706349" y="2874000"/>
            <a:ext cx="3073326" cy="2273676"/>
          </a:xfrm>
          <a:prstGeom prst="rect">
            <a:avLst/>
          </a:prstGeom>
        </p:spPr>
      </p:pic>
      <p:pic>
        <p:nvPicPr>
          <p:cNvPr id="12" name="Image 11" descr="Figure map 70deg.EMF"/>
          <p:cNvPicPr/>
          <p:nvPr/>
        </p:nvPicPr>
        <p:blipFill>
          <a:blip r:embed="rId6" cstate="print"/>
          <a:srcRect r="18414"/>
          <a:stretch>
            <a:fillRect/>
          </a:stretch>
        </p:blipFill>
        <p:spPr>
          <a:xfrm>
            <a:off x="3559098" y="2880726"/>
            <a:ext cx="3129321" cy="2266950"/>
          </a:xfrm>
          <a:prstGeom prst="rect">
            <a:avLst/>
          </a:prstGeom>
        </p:spPr>
      </p:pic>
      <p:pic>
        <p:nvPicPr>
          <p:cNvPr id="13" name="Image 12" descr="Figure map 50deg.EMF"/>
          <p:cNvPicPr/>
          <p:nvPr/>
        </p:nvPicPr>
        <p:blipFill>
          <a:blip r:embed="rId7" cstate="print"/>
          <a:srcRect r="18414"/>
          <a:stretch>
            <a:fillRect/>
          </a:stretch>
        </p:blipFill>
        <p:spPr>
          <a:xfrm>
            <a:off x="485922" y="2880726"/>
            <a:ext cx="3127414" cy="226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97" y="5089180"/>
                <a:ext cx="977107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6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sz="1600" i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fr-FR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sz="1600" i="0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fr-FR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6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sz="160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fr-FR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&gt; 60° (n = 6)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6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sz="160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fr-FR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&gt; 90° (n = 4)</a:t>
                </a:r>
                <a:endParaRPr lang="fr-F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" y="5089180"/>
                <a:ext cx="9771078" cy="338554"/>
              </a:xfrm>
              <a:prstGeom prst="rect">
                <a:avLst/>
              </a:prstGeom>
              <a:blipFill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80684" y="1486551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smooth</a:t>
            </a:r>
            <a:br>
              <a:rPr lang="en-US" sz="1400" dirty="0" smtClean="0"/>
            </a:br>
            <a:r>
              <a:rPr lang="en-US" sz="1400" dirty="0" smtClean="0"/>
              <a:t>approximation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559097" y="1358622"/>
                <a:ext cx="6498483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Significant acceptance reduction when 60°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&lt; 90°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disaster </a:t>
                </a:r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&gt;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90° !</a:t>
                </a:r>
                <a:endPara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SPIRAL2 low beta cavities tuned just below 90°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 evidence of acceptance reduction, acceleration, then damping effect ?</a:t>
                </a:r>
                <a:endPara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097" y="1358622"/>
                <a:ext cx="6498483" cy="1231106"/>
              </a:xfrm>
              <a:prstGeom prst="rect">
                <a:avLst/>
              </a:prstGeom>
              <a:blipFill>
                <a:blip r:embed="rId9"/>
                <a:stretch>
                  <a:fillRect t="-1485" b="-54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846848" y="2598747"/>
            <a:ext cx="5696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mappings      </a:t>
            </a:r>
            <a:r>
              <a:rPr lang="en-US" sz="1400" dirty="0" smtClean="0">
                <a:sym typeface="Symbol" panose="05050102010706020507" pitchFamily="18" charset="2"/>
              </a:rPr>
              <a:t>     with nonlinear kicks </a:t>
            </a:r>
            <a:r>
              <a:rPr lang="en-US" sz="1400" dirty="0">
                <a:sym typeface="Symbol" panose="05050102010706020507" pitchFamily="18" charset="2"/>
              </a:rPr>
              <a:t>(</a:t>
            </a:r>
            <a:r>
              <a:rPr lang="en-US" sz="1400" dirty="0" err="1">
                <a:sym typeface="Symbol" panose="05050102010706020507" pitchFamily="18" charset="2"/>
              </a:rPr>
              <a:t>octupole</a:t>
            </a:r>
            <a:r>
              <a:rPr lang="en-US" sz="1400" dirty="0">
                <a:sym typeface="Symbol" panose="05050102010706020507" pitchFamily="18" charset="2"/>
              </a:rPr>
              <a:t> + …)</a:t>
            </a:r>
            <a:r>
              <a:rPr lang="en-US" sz="1400" dirty="0" smtClean="0">
                <a:sym typeface="Symbol" panose="05050102010706020507" pitchFamily="18" charset="2"/>
              </a:rPr>
              <a:t>           resonances</a:t>
            </a:r>
            <a:endParaRPr lang="en-US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4520" y="3125313"/>
            <a:ext cx="1976983" cy="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752" y="0"/>
            <a:ext cx="752736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Resonances and damping at high accelerating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 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4/4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6" name="Rectangle 5"/>
          <p:cNvSpPr/>
          <p:nvPr/>
        </p:nvSpPr>
        <p:spPr>
          <a:xfrm>
            <a:off x="0" y="503497"/>
            <a:ext cx="1015103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Longitudinal dynamics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damping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(with acceleration)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873" y="2926678"/>
                <a:ext cx="9051303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</m:t>
                    </m:r>
                    <m: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dδ</m:t>
                        </m:r>
                        <m: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ds</m:t>
                        </m:r>
                      </m:den>
                    </m:f>
                    <m: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basin of </a:t>
                </a:r>
                <a:r>
                  <a:rPr lang="en-US" sz="14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attraction</a:t>
                </a:r>
                <a:r>
                  <a:rPr lang="en-US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mappings with increasing damping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  <m: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=−30°</m:t>
                    </m:r>
                  </m:oMath>
                </a14:m>
                <a:r>
                  <a:rPr lang="fr-FR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/>
                </a:r>
                <a:br>
                  <a:rPr lang="fr-FR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lang="en-US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red = attracted toward (0,0), green = attracted (damped oscillations) not toward (0,0), no color when not oscillatory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3" y="2926678"/>
                <a:ext cx="9051303" cy="587853"/>
              </a:xfrm>
              <a:prstGeom prst="rect">
                <a:avLst/>
              </a:prstGeom>
              <a:blipFill>
                <a:blip r:embed="rId2"/>
                <a:stretch>
                  <a:fillRect t="-46392" b="-350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 descr="Damped_map_traj -30 0.0200 82 zoom 250.bmp"/>
          <p:cNvPicPr/>
          <p:nvPr/>
        </p:nvPicPr>
        <p:blipFill rotWithShape="1">
          <a:blip r:embed="rId3" cstate="print"/>
          <a:srcRect t="6804"/>
          <a:stretch/>
        </p:blipFill>
        <p:spPr bwMode="auto">
          <a:xfrm>
            <a:off x="5007417" y="1040728"/>
            <a:ext cx="2608452" cy="1764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Damped_map_accept -30 82 0.0500.bmp"/>
          <p:cNvPicPr/>
          <p:nvPr/>
        </p:nvPicPr>
        <p:blipFill rotWithShape="1">
          <a:blip r:embed="rId4" cstate="print"/>
          <a:srcRect t="6823"/>
          <a:stretch/>
        </p:blipFill>
        <p:spPr>
          <a:xfrm>
            <a:off x="29872" y="3594847"/>
            <a:ext cx="2971165" cy="1775020"/>
          </a:xfrm>
          <a:prstGeom prst="rect">
            <a:avLst/>
          </a:prstGeom>
        </p:spPr>
      </p:pic>
      <p:pic>
        <p:nvPicPr>
          <p:cNvPr id="13" name="Image 12" descr="Damped_map_accept -30 82 0.1000.bmp"/>
          <p:cNvPicPr/>
          <p:nvPr/>
        </p:nvPicPr>
        <p:blipFill rotWithShape="1">
          <a:blip r:embed="rId5" cstate="print"/>
          <a:srcRect t="6823"/>
          <a:stretch/>
        </p:blipFill>
        <p:spPr>
          <a:xfrm>
            <a:off x="2966698" y="3594847"/>
            <a:ext cx="2971165" cy="1775020"/>
          </a:xfrm>
          <a:prstGeom prst="rect">
            <a:avLst/>
          </a:prstGeom>
        </p:spPr>
      </p:pic>
      <p:pic>
        <p:nvPicPr>
          <p:cNvPr id="14" name="Image 13" descr="Damped_map_accept -30 82 0.2000.bmp"/>
          <p:cNvPicPr/>
          <p:nvPr/>
        </p:nvPicPr>
        <p:blipFill rotWithShape="1">
          <a:blip r:embed="rId6" cstate="print"/>
          <a:srcRect t="7275"/>
          <a:stretch/>
        </p:blipFill>
        <p:spPr>
          <a:xfrm>
            <a:off x="5928898" y="3602543"/>
            <a:ext cx="3075220" cy="1802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83017" y="925690"/>
                <a:ext cx="2250937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</m:t>
                    </m:r>
                    <m: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dδ</m:t>
                        </m:r>
                        <m: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ds</m:t>
                        </m:r>
                      </m:den>
                    </m:f>
                    <m: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400" i="0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1400" i="0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400" i="0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particle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"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trajectories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en-US" sz="14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14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mapping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with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low</m:t>
                    </m:r>
                    <m:r>
                      <a:rPr lang="fr-FR" sz="1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damping</m:t>
                    </m:r>
                  </m:oMath>
                </a14:m>
                <a:r>
                  <a:rPr lang="en-US" sz="14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14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  <m: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=−30°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400" i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1400" i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&gt; 90</a:t>
                </a: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°</a:t>
                </a:r>
              </a:p>
              <a:p>
                <a:pPr algn="ctr"/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Resonance islands</a:t>
                </a:r>
                <a:br>
                  <a:rPr lang="en-U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 also as attractors</a:t>
                </a:r>
                <a:br>
                  <a:rPr lang="en-U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low damping rate </a:t>
                </a:r>
                <a:endPara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017" y="925690"/>
                <a:ext cx="2250937" cy="1815882"/>
              </a:xfrm>
              <a:prstGeom prst="rect">
                <a:avLst/>
              </a:prstGeom>
              <a:blipFill>
                <a:blip r:embed="rId7"/>
                <a:stretch>
                  <a:fillRect l="-270" t="-15772" b="-23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 descr="Damp_sm_accept -30 0.500.EMF"/>
          <p:cNvPicPr/>
          <p:nvPr/>
        </p:nvPicPr>
        <p:blipFill>
          <a:blip r:embed="rId8" cstate="print"/>
          <a:srcRect r="18989"/>
          <a:stretch>
            <a:fillRect/>
          </a:stretch>
        </p:blipFill>
        <p:spPr>
          <a:xfrm>
            <a:off x="133614" y="896904"/>
            <a:ext cx="2939415" cy="1885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48231" y="1480726"/>
                <a:ext cx="184851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</m:t>
                    </m:r>
                    <m: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dδ</m:t>
                        </m:r>
                        <m: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ds</m:t>
                        </m:r>
                      </m:den>
                    </m:f>
                    <m: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fr-FR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basin</m:t>
                      </m:r>
                      <m:r>
                        <a:rPr lang="fr-FR" sz="1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fr-FR" sz="1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atraction</m:t>
                      </m:r>
                    </m:oMath>
                  </m:oMathPara>
                </a14:m>
                <a:r>
                  <a:rPr lang="fr-FR" sz="14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fr-FR" sz="14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fr-FR" sz="1400" b="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smooth</a:t>
                </a:r>
                <a:r>
                  <a:rPr lang="fr-FR" sz="14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approximation</a:t>
                </a:r>
                <a:br>
                  <a:rPr lang="fr-FR" sz="1400" b="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  <m:r>
                      <a:rPr lang="en-US" sz="1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=−30°</m:t>
                    </m:r>
                  </m:oMath>
                </a14:m>
                <a:r>
                  <a:rPr lang="fr-F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fr-F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K= 0.5</a:t>
                </a:r>
                <a:endParaRPr lang="fr-F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231" y="1480726"/>
                <a:ext cx="1848519" cy="954107"/>
              </a:xfrm>
              <a:prstGeom prst="rect">
                <a:avLst/>
              </a:prstGeom>
              <a:blipFill>
                <a:blip r:embed="rId9"/>
                <a:stretch>
                  <a:fillRect t="-30769" r="-660" b="-5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37176" y="3579350"/>
            <a:ext cx="1813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 effect of the resonances as the damping increases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445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949" y="0"/>
            <a:ext cx="1692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 Summary</a:t>
            </a:r>
            <a:endParaRPr lang="fr-FR" sz="24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2" name="Rectangle 1"/>
          <p:cNvSpPr/>
          <p:nvPr/>
        </p:nvSpPr>
        <p:spPr>
          <a:xfrm>
            <a:off x="8965" y="598802"/>
            <a:ext cx="1016896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Longitudinal beam dynamics at high accelerating fields, what changes ?</a:t>
            </a:r>
            <a:b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All… nearly all !</a:t>
            </a:r>
            <a:endParaRPr lang="fr-FR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965" y="4651804"/>
            <a:ext cx="101779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linac longitudinal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dynamics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more complex than what we learn at school and in books !</a:t>
            </a:r>
          </a:p>
          <a:p>
            <a:pPr algn="ctr">
              <a:spcAft>
                <a:spcPts val="1200"/>
              </a:spcAft>
            </a:pP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 at high accelerating fields… a very good subject for a PHD Thesis or 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PostDoc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 (?)</a:t>
            </a:r>
            <a:endParaRPr lang="fr-FR" sz="1600" dirty="0"/>
          </a:p>
        </p:txBody>
      </p:sp>
      <p:pic>
        <p:nvPicPr>
          <p:cNvPr id="8" name="Imag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746" b="20522"/>
          <a:stretch/>
        </p:blipFill>
        <p:spPr bwMode="auto">
          <a:xfrm>
            <a:off x="203200" y="1415286"/>
            <a:ext cx="2257758" cy="1310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5" b="20504"/>
          <a:stretch/>
        </p:blipFill>
        <p:spPr bwMode="auto">
          <a:xfrm>
            <a:off x="2662518" y="1415286"/>
            <a:ext cx="2026023" cy="1310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44401" y="2305224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0.01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3693224" y="2314189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0.50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4889054" y="1404286"/>
            <a:ext cx="4935262" cy="13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field        ΔW</a:t>
            </a:r>
            <a:r>
              <a:rPr lang="en-US" sz="1600" baseline="-25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q E</a:t>
            </a:r>
            <a:r>
              <a:rPr lang="en-US" sz="1600" baseline="-25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 T cos(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sz="1600" baseline="-25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sz="1600" baseline="-25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sz="1600" baseline="-25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</a:t>
            </a:r>
            <a:r>
              <a:rPr lang="en-US" sz="1600" baseline="-25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ΔΦ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field          ΔW</a:t>
            </a:r>
            <a:r>
              <a:rPr lang="en-US" sz="1600" baseline="-25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q E</a:t>
            </a:r>
            <a:r>
              <a:rPr lang="en-US" sz="1600" baseline="-25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 T(E</a:t>
            </a:r>
            <a:r>
              <a:rPr lang="en-US" sz="1600" baseline="-25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cos(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sz="1600" baseline="-25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</a:t>
            </a:r>
            <a:r>
              <a:rPr lang="en-US" sz="1600" baseline="-25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US" sz="1600" baseline="-25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-fm21/ΔW</a:t>
            </a:r>
            <a:r>
              <a:rPr lang="en-US" sz="1600" baseline="-25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right beam dynamics (SPIRAL2)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The « New model » in TraceWin</a:t>
            </a:r>
          </a:p>
        </p:txBody>
      </p:sp>
      <p:pic>
        <p:nvPicPr>
          <p:cNvPr id="14" name="Image 13" descr="Damped_map_accept -30 82 0.0500.bmp"/>
          <p:cNvPicPr/>
          <p:nvPr/>
        </p:nvPicPr>
        <p:blipFill rotWithShape="1">
          <a:blip r:embed="rId5" cstate="print"/>
          <a:srcRect t="6823"/>
          <a:stretch/>
        </p:blipFill>
        <p:spPr>
          <a:xfrm>
            <a:off x="7949826" y="2993946"/>
            <a:ext cx="1874489" cy="1376209"/>
          </a:xfrm>
          <a:prstGeom prst="rect">
            <a:avLst/>
          </a:prstGeom>
        </p:spPr>
      </p:pic>
      <p:pic>
        <p:nvPicPr>
          <p:cNvPr id="15" name="Image 14" descr="Figure map 88deg.EMF"/>
          <p:cNvPicPr/>
          <p:nvPr/>
        </p:nvPicPr>
        <p:blipFill>
          <a:blip r:embed="rId6" cstate="print"/>
          <a:srcRect r="18989"/>
          <a:stretch>
            <a:fillRect/>
          </a:stretch>
        </p:blipFill>
        <p:spPr>
          <a:xfrm>
            <a:off x="203200" y="3017264"/>
            <a:ext cx="1751106" cy="1352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43953" y="2876153"/>
                <a:ext cx="5818093" cy="1769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Resonances excited by the nonlinear terms of the </a:t>
                </a:r>
                <a:r>
                  <a:rPr lang="en-US" sz="1600" dirty="0" err="1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rf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field</a:t>
                </a:r>
                <a:b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Key parameter = longitudinal phase advance / longitudinal period  </a:t>
                </a:r>
                <a:r>
                  <a:rPr lang="en-US" sz="1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Don’t make the mistake !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Disaster </a:t>
                </a:r>
                <a:r>
                  <a:rPr lang="en-US" sz="16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&gt; 90° 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1600" dirty="0" err="1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octupole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)… without damping</a:t>
                </a:r>
                <a:endPara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Important effect of the damping at high acceleration rate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More studies needed…</a:t>
                </a:r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953" y="2876153"/>
                <a:ext cx="5818093" cy="1769715"/>
              </a:xfrm>
              <a:prstGeom prst="rect">
                <a:avLst/>
              </a:prstGeom>
              <a:blipFill>
                <a:blip r:embed="rId7"/>
                <a:stretch>
                  <a:fillRect t="-1034" b="-37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6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65" y="739954"/>
            <a:ext cx="10160000" cy="337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8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Low fields  -  ΔW(z) &lt;&lt; W  -  Panofsky equation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2- Paramount importance of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(synchronous phase) and T (TTF)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3- What changes at high accelerating fields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4- </a:t>
            </a:r>
            <a:r>
              <a:rPr lang="en-US" sz="2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TTF computations (to be “right” at high accelerating fields)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5- Resonances and damping at high accelerating fields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6- Summary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5" y="5486399"/>
            <a:ext cx="9457764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42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8470" y="1603165"/>
            <a:ext cx="581809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à Michel Olivier et 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Joël </a:t>
            </a:r>
            <a:r>
              <a:rPr lang="fr-FR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LeDuff</a:t>
            </a:r>
            <a:endParaRPr lang="fr-FR" sz="16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fr-FR" sz="16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aux organisateurs</a:t>
            </a:r>
          </a:p>
          <a:p>
            <a:pPr algn="ctr">
              <a:spcAft>
                <a:spcPts val="600"/>
              </a:spcAft>
            </a:pPr>
            <a:endParaRPr lang="fr-FR" sz="16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pour votre attention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23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6023" y="2311377"/>
            <a:ext cx="5818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BONUS SLIDES</a:t>
            </a:r>
          </a:p>
          <a:p>
            <a:pPr algn="ctr">
              <a:spcAft>
                <a:spcPts val="600"/>
              </a:spcAft>
            </a:pPr>
            <a:endParaRPr lang="fr-FR" sz="32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fr-FR" sz="1000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Merci qui ?     Merci J-M !</a:t>
            </a:r>
            <a:endParaRPr lang="fr-FR" sz="1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0316" y="17931"/>
                <a:ext cx="72188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True value of the longitudinal phase advance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0070C0"/>
                    </a:solidFill>
                  </a:rPr>
                  <a:t> and </a:t>
                </a:r>
                <a:r>
                  <a:rPr lang="fr-FR" sz="24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</a:t>
                </a:r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16" y="17931"/>
                <a:ext cx="7218836" cy="461665"/>
              </a:xfrm>
              <a:prstGeom prst="rect">
                <a:avLst/>
              </a:prstGeom>
              <a:blipFill>
                <a:blip r:embed="rId3"/>
                <a:stretch>
                  <a:fillRect l="-1266" t="-13158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" y="962551"/>
            <a:ext cx="6045834" cy="40964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11" y="924377"/>
            <a:ext cx="3459617" cy="924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50335" y="3481880"/>
                <a:ext cx="4512069" cy="1600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/>
                  <a:t>                     Computation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88°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 high </a:t>
                </a:r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accelerating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fields</a:t>
                </a:r>
                <a:b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(true) longitudinal phase advance</a:t>
                </a:r>
                <a:b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must be computed from the transfer matrix</a:t>
                </a:r>
                <a:b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obtained tracking the reference particle in field map</a:t>
                </a:r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335" y="3481880"/>
                <a:ext cx="4512069" cy="1600438"/>
              </a:xfrm>
              <a:prstGeom prst="rect">
                <a:avLst/>
              </a:prstGeom>
              <a:blipFill>
                <a:blip r:embed="rId6"/>
                <a:stretch>
                  <a:fillRect l="-135" t="-1141" r="-270" b="-38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0" b="20108"/>
          <a:stretch/>
        </p:blipFill>
        <p:spPr bwMode="auto">
          <a:xfrm>
            <a:off x="6580671" y="1875126"/>
            <a:ext cx="2876475" cy="17107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98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0316" y="17931"/>
                <a:ext cx="731039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True value of the longitudinal phase advance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400" dirty="0">
                            <a:solidFill>
                              <a:srgbClr val="0070C0"/>
                            </a:solidFill>
                            <a:sym typeface="Symbol" panose="05050102010706020507" pitchFamily="18" charset="2"/>
                          </a:rPr>
                          <m:t>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2400" dirty="0" smtClean="0">
                    <a:solidFill>
                      <a:srgbClr val="0070C0"/>
                    </a:solidFill>
                  </a:rPr>
                  <a:t> and </a:t>
                </a:r>
                <a:r>
                  <a:rPr lang="fr-FR" sz="24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</a:t>
                </a:r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16" y="17931"/>
                <a:ext cx="7310399" cy="490199"/>
              </a:xfrm>
              <a:prstGeom prst="rect">
                <a:avLst/>
              </a:prstGeom>
              <a:blipFill>
                <a:blip r:embed="rId3"/>
                <a:stretch>
                  <a:fillRect l="-1250" t="-11250" b="-23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22" y="882209"/>
            <a:ext cx="9659155" cy="41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3086" y="17931"/>
                <a:ext cx="798769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70C0"/>
                            </a:solidFill>
                            <a:sym typeface="Symbol" panose="05050102010706020507" pitchFamily="18" charset="2"/>
                          </a:rPr>
                          <m:t>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and </a:t>
                </a:r>
                <a:r>
                  <a:rPr lang="en-US" sz="24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, difference in case of envelope evolution / mismatch 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86" y="17931"/>
                <a:ext cx="7987699" cy="490199"/>
              </a:xfrm>
              <a:prstGeom prst="rect">
                <a:avLst/>
              </a:prstGeom>
              <a:blipFill>
                <a:blip r:embed="rId3"/>
                <a:stretch>
                  <a:fillRect l="-153" t="-11250" r="-229" b="-23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0" b="20907"/>
          <a:stretch/>
        </p:blipFill>
        <p:spPr bwMode="auto">
          <a:xfrm>
            <a:off x="8965" y="1882588"/>
            <a:ext cx="5251488" cy="34042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6" b="20673"/>
          <a:stretch/>
        </p:blipFill>
        <p:spPr bwMode="auto">
          <a:xfrm>
            <a:off x="5325034" y="1956940"/>
            <a:ext cx="4834965" cy="3329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686312" y="4081387"/>
                <a:ext cx="205620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0070C0"/>
                            </a:solidFill>
                            <a:sym typeface="Symbol" panose="05050102010706020507" pitchFamily="18" charset="2"/>
                          </a:rPr>
                          <m:t>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and </a:t>
                </a:r>
                <a:r>
                  <a:rPr lang="en-US" dirty="0">
                    <a:solidFill>
                      <a:srgbClr val="F523FA"/>
                    </a:solidFill>
                    <a:sym typeface="Symbol" panose="05050102010706020507" pitchFamily="18" charset="2"/>
                  </a:rPr>
                  <a:t></a:t>
                </a:r>
                <a:r>
                  <a:rPr lang="en-US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evolutions</a:t>
                </a:r>
                <a:endParaRPr lang="fr-F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312" y="4081387"/>
                <a:ext cx="2056204" cy="390748"/>
              </a:xfrm>
              <a:prstGeom prst="rect">
                <a:avLst/>
              </a:prstGeom>
              <a:blipFill>
                <a:blip r:embed="rId6"/>
                <a:stretch>
                  <a:fillRect t="-10938" r="-2374" b="-203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0" y="708567"/>
                <a:ext cx="10168965" cy="108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SPIRAL2  proton tuning without CMA-CMB good matching</a:t>
                </a:r>
              </a:p>
              <a:p>
                <a:pPr algn="ctr"/>
                <a:endParaRPr lang="en-US" sz="800" dirty="0" smtClean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0070C0"/>
                            </a:solidFill>
                            <a:sym typeface="Symbol" panose="05050102010706020507" pitchFamily="18" charset="2"/>
                          </a:rPr>
                          <m:t>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function of the cavity tuning      </a:t>
                </a:r>
                <a:r>
                  <a:rPr lang="en-US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 function of cavity tuning AND beam tuning (</a:t>
                </a:r>
                <a:r>
                  <a:rPr lang="el-GR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β</a:t>
                </a:r>
                <a:r>
                  <a:rPr lang="fr-FR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fr-FR" dirty="0" err="1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function</a:t>
                </a:r>
                <a:r>
                  <a:rPr lang="fr-FR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0070C0"/>
                            </a:solidFill>
                            <a:sym typeface="Symbol" panose="05050102010706020507" pitchFamily="18" charset="2"/>
                          </a:rPr>
                          <m:t>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≈  </a:t>
                </a:r>
                <a:r>
                  <a:rPr lang="en-US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  for matched beams, even in case of </a:t>
                </a:r>
                <a:r>
                  <a:rPr lang="el-GR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β</a:t>
                </a:r>
                <a:r>
                  <a:rPr lang="fr-FR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fr-FR" dirty="0" err="1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function</a:t>
                </a:r>
                <a:r>
                  <a:rPr lang="fr-FR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fr-FR" dirty="0" err="1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evolution</a:t>
                </a:r>
                <a:endParaRPr lang="fr-FR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08567"/>
                <a:ext cx="10168965" cy="1089273"/>
              </a:xfrm>
              <a:prstGeom prst="rect">
                <a:avLst/>
              </a:prstGeom>
              <a:blipFill>
                <a:blip r:embed="rId7"/>
                <a:stretch>
                  <a:fillRect t="-2793" b="-61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066818" y="2466646"/>
            <a:ext cx="2151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Envelope evolutions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6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49" y="1650362"/>
            <a:ext cx="3209360" cy="19050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6081" y="38694"/>
            <a:ext cx="5428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Resonance excitation by the cavity </a:t>
            </a:r>
            <a:r>
              <a:rPr lang="en-US" sz="24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field 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758240" y="912588"/>
            <a:ext cx="2400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nonlinear cavity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field</a:t>
            </a:r>
            <a:endParaRPr lang="fr-FR" dirty="0"/>
          </a:p>
        </p:txBody>
      </p:sp>
      <p:pic>
        <p:nvPicPr>
          <p:cNvPr id="12" name="Imag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11066" r="31679" b="34584"/>
          <a:stretch/>
        </p:blipFill>
        <p:spPr bwMode="auto">
          <a:xfrm>
            <a:off x="607650" y="2003095"/>
            <a:ext cx="1958021" cy="1474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10289" r="37170" b="33664"/>
          <a:stretch/>
        </p:blipFill>
        <p:spPr bwMode="auto">
          <a:xfrm>
            <a:off x="2669824" y="3746536"/>
            <a:ext cx="2026285" cy="1363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15120" r="37423" b="37122"/>
          <a:stretch/>
        </p:blipFill>
        <p:spPr bwMode="auto">
          <a:xfrm>
            <a:off x="340664" y="3904990"/>
            <a:ext cx="1981200" cy="1204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1521" y="3477747"/>
            <a:ext cx="2530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49° 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Qres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1/8 1/10 1/12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514863" y="5133797"/>
            <a:ext cx="1806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73° 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Qres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1/6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2805634" y="5087018"/>
            <a:ext cx="1806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94° 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Qres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1/4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960214" y="4609251"/>
                <a:ext cx="4654608" cy="815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-90</a:t>
                </a:r>
                <a:r>
                  <a:rPr lang="en-US" sz="1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°, cos(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𝛷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1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 </a:t>
                </a:r>
                <a:r>
                  <a:rPr lang="en-US" sz="1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 only even order resonances excited</a:t>
                </a:r>
              </a:p>
              <a:p>
                <a:pPr algn="ctr"/>
                <a:r>
                  <a:rPr lang="en-US" sz="1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Increasing </a:t>
                </a:r>
                <a:r>
                  <a:rPr lang="fr-FR" sz="1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 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 </a:t>
                </a:r>
                <a:r>
                  <a:rPr lang="en-US" sz="1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increasing linear and nonlinear forces</a:t>
                </a:r>
                <a:br>
                  <a:rPr lang="en-US" sz="1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US" sz="14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then resonance effects</a:t>
                </a:r>
                <a:endParaRPr lang="fr-F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214" y="4609251"/>
                <a:ext cx="4654608" cy="815608"/>
              </a:xfrm>
              <a:prstGeom prst="rect">
                <a:avLst/>
              </a:prstGeom>
              <a:blipFill>
                <a:blip r:embed="rId7"/>
                <a:stretch>
                  <a:fillRect t="-2239" b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556" y="935971"/>
            <a:ext cx="4971245" cy="35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531962"/>
            <a:ext cx="2493922" cy="247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6081" y="38694"/>
            <a:ext cx="2890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Resonance excitation 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582580" y="2986855"/>
            <a:ext cx="21477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Sextupole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400" baseline="30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order res.</a:t>
            </a:r>
            <a:b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Resonance excitation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Unstable motions</a:t>
            </a:r>
            <a:b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Infinite amplitudes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501" y="592234"/>
            <a:ext cx="2421467" cy="23717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82494" y="2961531"/>
            <a:ext cx="34138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Octupole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4</a:t>
            </a:r>
            <a:r>
              <a:rPr lang="en-US" sz="1400" baseline="30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order res.</a:t>
            </a:r>
            <a:b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Resonance excitation</a:t>
            </a:r>
            <a:b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nonlinear detuning</a:t>
            </a:r>
            <a:b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esonance islands + KAM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stable motions</a:t>
            </a: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8965" y="4168615"/>
            <a:ext cx="101510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readings	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Lichtenberg &amp; Lieberman book, “Regular and Chaotic Dynamics”, Second edition (1992)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4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Chirikov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instability of many-dimensional oscillator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systems”,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 Reports, 52,263 (1979)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</a:t>
            </a:r>
            <a:r>
              <a:rPr lang="en-US" sz="14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Bruck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book, “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Accélérateurs circulaires de particules : Introduction à la </a:t>
            </a:r>
            <a:r>
              <a:rPr lang="fr-FR" sz="1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théorie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fr-FR" sz="1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(1966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G. </a:t>
            </a:r>
            <a:r>
              <a:rPr lang="en-US" sz="14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Leleux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US" sz="14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Compléments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 la physique des </a:t>
            </a:r>
            <a:r>
              <a:rPr lang="en-US" sz="14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accélérateurs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14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DEA “Grands instruments” (1986)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fr-FR" sz="1400" dirty="0"/>
          </a:p>
        </p:txBody>
      </p:sp>
      <p:pic>
        <p:nvPicPr>
          <p:cNvPr id="11" name="Image 10" descr="Figure map 70deg.EMF"/>
          <p:cNvPicPr/>
          <p:nvPr/>
        </p:nvPicPr>
        <p:blipFill>
          <a:blip r:embed="rId5" cstate="print"/>
          <a:srcRect r="18414"/>
          <a:stretch>
            <a:fillRect/>
          </a:stretch>
        </p:blipFill>
        <p:spPr>
          <a:xfrm>
            <a:off x="6553906" y="576781"/>
            <a:ext cx="3025512" cy="23687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24431" y="2897213"/>
            <a:ext cx="248446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Resonance overlap</a:t>
            </a:r>
            <a:b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destruction of the KAM tori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chaotic areas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articles at large amplitudes</a:t>
            </a:r>
            <a:b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Halo, lost particles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468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27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046" y="38694"/>
            <a:ext cx="6960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 (Panofsky) vs Tracking phase space portraits</a:t>
            </a:r>
            <a:endParaRPr lang="fr-FR" sz="2400" dirty="0"/>
          </a:p>
        </p:txBody>
      </p:sp>
      <p:pic>
        <p:nvPicPr>
          <p:cNvPr id="6" name="Image 5" descr="Toy_01a phsp h4 4 30 10000.EMF"/>
          <p:cNvPicPr/>
          <p:nvPr/>
        </p:nvPicPr>
        <p:blipFill rotWithShape="1">
          <a:blip r:embed="rId3" cstate="print"/>
          <a:srcRect l="-621" r="19465"/>
          <a:stretch/>
        </p:blipFill>
        <p:spPr>
          <a:xfrm>
            <a:off x="5922635" y="1143207"/>
            <a:ext cx="3454447" cy="2006985"/>
          </a:xfrm>
          <a:prstGeom prst="rect">
            <a:avLst/>
          </a:prstGeom>
        </p:spPr>
      </p:pic>
      <p:pic>
        <p:nvPicPr>
          <p:cNvPr id="7" name="Image 6" descr="Toy_01a phsp h4 4 60 10000.EMF"/>
          <p:cNvPicPr/>
          <p:nvPr/>
        </p:nvPicPr>
        <p:blipFill rotWithShape="1">
          <a:blip r:embed="rId4" cstate="print"/>
          <a:srcRect l="-2867" r="20842"/>
          <a:stretch/>
        </p:blipFill>
        <p:spPr>
          <a:xfrm>
            <a:off x="5908099" y="3195133"/>
            <a:ext cx="3379336" cy="2004393"/>
          </a:xfrm>
          <a:prstGeom prst="rect">
            <a:avLst/>
          </a:prstGeom>
        </p:spPr>
      </p:pic>
      <p:pic>
        <p:nvPicPr>
          <p:cNvPr id="8" name="Image 7" descr="Figure map 70deg.EMF"/>
          <p:cNvPicPr/>
          <p:nvPr/>
        </p:nvPicPr>
        <p:blipFill rotWithShape="1">
          <a:blip r:embed="rId5" cstate="print"/>
          <a:srcRect t="6270" r="18414" b="6270"/>
          <a:stretch/>
        </p:blipFill>
        <p:spPr>
          <a:xfrm>
            <a:off x="701077" y="3195133"/>
            <a:ext cx="3422687" cy="1919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3398" y="4147124"/>
            <a:ext cx="138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°+ / lattice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475798" y="2363147"/>
            <a:ext cx="127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 / lattice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32929" y="678838"/>
            <a:ext cx="8507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Panofsky hypothesis                                                Tracking in cavity field map</a:t>
            </a:r>
            <a:endParaRPr lang="fr-FR" dirty="0"/>
          </a:p>
        </p:txBody>
      </p:sp>
      <p:pic>
        <p:nvPicPr>
          <p:cNvPr id="12" name="Image 11" descr="Figure map 30deg.EMF"/>
          <p:cNvPicPr/>
          <p:nvPr/>
        </p:nvPicPr>
        <p:blipFill rotWithShape="1">
          <a:blip r:embed="rId6" cstate="print"/>
          <a:srcRect t="6735" r="18414" b="5265"/>
          <a:stretch/>
        </p:blipFill>
        <p:spPr>
          <a:xfrm>
            <a:off x="673045" y="1226649"/>
            <a:ext cx="3450719" cy="19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665" y="16388"/>
            <a:ext cx="6820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Low fields  -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ΔW(z)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&lt;&lt; W  -  Panofsky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equation 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136742" y="526153"/>
            <a:ext cx="9794300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</a:t>
            </a: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 years ago (1951), 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Wolfgang </a:t>
            </a:r>
            <a:r>
              <a:rPr lang="en-US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Kurt 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Hermann Panofsky published </a:t>
            </a:r>
            <a:r>
              <a:rPr lang="en-US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paper </a:t>
            </a:r>
            <a:r>
              <a:rPr lang="en-US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opening 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way to </a:t>
            </a:r>
            <a:r>
              <a:rPr lang="en-US" sz="15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study and understand the “linear accelerator beam dynamics”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building an </a:t>
            </a:r>
            <a:r>
              <a:rPr lang="en-US" sz="15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analytical treatment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using </a:t>
            </a:r>
            <a:r>
              <a:rPr lang="en-US" sz="15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simplifying </a:t>
            </a:r>
            <a:r>
              <a:rPr lang="en-US" sz="15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assumptions</a:t>
            </a:r>
            <a:endParaRPr lang="fr-FR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3" r="5191" b="18149"/>
          <a:stretch/>
        </p:blipFill>
        <p:spPr bwMode="auto">
          <a:xfrm>
            <a:off x="136742" y="1054184"/>
            <a:ext cx="2915920" cy="4375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74152" y="1160567"/>
            <a:ext cx="70326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 of the main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basic concepts still in use in linac beam dynamics studies today</a:t>
            </a:r>
            <a:endParaRPr lang="en-US" sz="15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5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Still taught in accelerator books and accelerator schools</a:t>
            </a:r>
            <a:endParaRPr lang="fr-F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56317" y="1766659"/>
            <a:ext cx="4383741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Drift tube linac, accelerating field in the gaps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42" y="2071574"/>
            <a:ext cx="3163508" cy="131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835" y="2136050"/>
            <a:ext cx="3326118" cy="126375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198" y="3467436"/>
            <a:ext cx="4537333" cy="77348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l="71012" r="360"/>
          <a:stretch/>
        </p:blipFill>
        <p:spPr>
          <a:xfrm>
            <a:off x="6212694" y="4280824"/>
            <a:ext cx="1965497" cy="710982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>
            <a:off x="6947647" y="4132732"/>
            <a:ext cx="20703" cy="2215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71103" y="4438144"/>
            <a:ext cx="1973227" cy="468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006907" y="4357616"/>
            <a:ext cx="406101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en-US" sz="14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accelerating voltage</a:t>
            </a:r>
            <a:b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phase when particle at gap electrical center </a:t>
            </a:r>
            <a:b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T = Transit Time Factor, f(</a:t>
            </a:r>
            <a:r>
              <a:rPr lang="el-GR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fr-FR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s) </a:t>
            </a:r>
            <a:r>
              <a:rPr lang="fr-FR" sz="14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fr-FR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fr-FR" sz="14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fr-FR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69282" y="5007962"/>
            <a:ext cx="19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Complexity hidden in T !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520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7892" y="971199"/>
            <a:ext cx="271094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field  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Low β variation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665" y="16388"/>
            <a:ext cx="6820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Low fields  -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ΔW(z)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&lt;&lt; W  -  Panofsky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equation 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2/2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8966" y="567109"/>
            <a:ext cx="1015999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Panofsky equation to longitudinal beam dynamics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65" y="956124"/>
            <a:ext cx="3524224" cy="7087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144" y="1013711"/>
            <a:ext cx="2545748" cy="6512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009" y="1688234"/>
            <a:ext cx="2048331" cy="76402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489" y="1694271"/>
            <a:ext cx="3634451" cy="7933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2353" y="2548544"/>
            <a:ext cx="9015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Longitudinal beam dynamics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(around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function of  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(cavity voltage),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fr-FR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7443314" y="1456357"/>
            <a:ext cx="1452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map 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6364942" y="1029105"/>
            <a:ext cx="498810" cy="611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04801" y="1800999"/>
            <a:ext cx="2608728" cy="611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82" y="3142375"/>
            <a:ext cx="4688717" cy="104624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79575" y="3479503"/>
            <a:ext cx="910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</a:t>
            </a:r>
            <a:endParaRPr lang="fr-FR" sz="1600" dirty="0"/>
          </a:p>
        </p:txBody>
      </p:sp>
      <p:sp>
        <p:nvSpPr>
          <p:cNvPr id="25" name="Rectangle 24"/>
          <p:cNvSpPr/>
          <p:nvPr/>
        </p:nvSpPr>
        <p:spPr>
          <a:xfrm>
            <a:off x="62756" y="3021106"/>
            <a:ext cx="5072471" cy="1167509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376" y="1928284"/>
            <a:ext cx="2452240" cy="364371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>
            <a:off x="553990" y="2412304"/>
            <a:ext cx="0" cy="60880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5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7892" y="971199"/>
            <a:ext cx="271094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field  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Low β variation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665" y="16388"/>
            <a:ext cx="6820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Low fields  -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ΔW(z)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&lt;&lt; W  -  Panofsky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equation 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2/2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8966" y="567109"/>
            <a:ext cx="1015999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Panofsky equation to longitudinal beam dynamics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65" y="956124"/>
            <a:ext cx="3524224" cy="7087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144" y="1013711"/>
            <a:ext cx="2545748" cy="6512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009" y="1688234"/>
            <a:ext cx="2048331" cy="76402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489" y="1694271"/>
            <a:ext cx="3634451" cy="7933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2353" y="2548544"/>
            <a:ext cx="9015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Longitudinal beam dynamics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(around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function of  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(cavity voltage),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fr-FR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7443314" y="1456357"/>
            <a:ext cx="1452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map 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6364942" y="1029105"/>
            <a:ext cx="498810" cy="611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04801" y="1800999"/>
            <a:ext cx="2608728" cy="611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82" y="3142375"/>
            <a:ext cx="4688717" cy="104624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990" y="4658148"/>
            <a:ext cx="5667810" cy="7227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79575" y="3479503"/>
            <a:ext cx="910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</a:t>
            </a:r>
            <a:endParaRPr lang="fr-FR" sz="1600" dirty="0"/>
          </a:p>
        </p:txBody>
      </p:sp>
      <p:sp>
        <p:nvSpPr>
          <p:cNvPr id="25" name="Rectangle 24"/>
          <p:cNvSpPr/>
          <p:nvPr/>
        </p:nvSpPr>
        <p:spPr>
          <a:xfrm>
            <a:off x="62756" y="3021106"/>
            <a:ext cx="5072471" cy="1167509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21346" y="4303057"/>
            <a:ext cx="5871878" cy="1077799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376" y="1928284"/>
            <a:ext cx="2452240" cy="364371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>
            <a:off x="553990" y="2412304"/>
            <a:ext cx="0" cy="60880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18129" y="3694262"/>
            <a:ext cx="0" cy="60880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9626" y="4319594"/>
            <a:ext cx="6060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Smooth approximation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amplitude motions + separatrix shapes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428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7892" y="971199"/>
            <a:ext cx="271094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field  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Low β variation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665" y="16388"/>
            <a:ext cx="6820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Low fields  - 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ΔW(z)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&lt;&lt; W  -  Panofsky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equation 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2/2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8966" y="567109"/>
            <a:ext cx="1015999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Panofsky equation to longitudinal beam dynamics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65" y="956124"/>
            <a:ext cx="3524224" cy="7087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144" y="1013711"/>
            <a:ext cx="2545748" cy="6512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009" y="1688234"/>
            <a:ext cx="2048331" cy="76402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489" y="1694271"/>
            <a:ext cx="3634451" cy="7933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2353" y="2548544"/>
            <a:ext cx="9015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Longitudinal beam dynamics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(around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function of  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(cavity voltage),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fr-FR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7443314" y="1456357"/>
            <a:ext cx="2073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map (shape)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6364942" y="1029105"/>
            <a:ext cx="498810" cy="611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04801" y="1800999"/>
            <a:ext cx="2608728" cy="611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82" y="3142375"/>
            <a:ext cx="4688717" cy="104624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990" y="4658148"/>
            <a:ext cx="5667810" cy="7227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79575" y="3479503"/>
            <a:ext cx="910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</a:t>
            </a:r>
            <a:endParaRPr lang="fr-FR" sz="1600" dirty="0"/>
          </a:p>
        </p:txBody>
      </p:sp>
      <p:sp>
        <p:nvSpPr>
          <p:cNvPr id="21" name="Rectangle 20"/>
          <p:cNvSpPr/>
          <p:nvPr/>
        </p:nvSpPr>
        <p:spPr>
          <a:xfrm>
            <a:off x="7443386" y="3567296"/>
            <a:ext cx="2244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amplitude motions</a:t>
            </a:r>
            <a:endParaRPr lang="fr-FR" sz="1600" dirty="0"/>
          </a:p>
        </p:txBody>
      </p:sp>
      <p:sp>
        <p:nvSpPr>
          <p:cNvPr id="22" name="Rectangle 21"/>
          <p:cNvSpPr/>
          <p:nvPr/>
        </p:nvSpPr>
        <p:spPr>
          <a:xfrm>
            <a:off x="349626" y="4319594"/>
            <a:ext cx="6060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Smooth approximation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amplitude motions + separatrix shapes</a:t>
            </a:r>
            <a:endParaRPr lang="fr-FR" sz="1600" dirty="0"/>
          </a:p>
        </p:txBody>
      </p:sp>
      <p:sp>
        <p:nvSpPr>
          <p:cNvPr id="23" name="Rectangle 22"/>
          <p:cNvSpPr/>
          <p:nvPr/>
        </p:nvSpPr>
        <p:spPr>
          <a:xfrm>
            <a:off x="7044624" y="4687886"/>
            <a:ext cx="2449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longitudinal phase advance</a:t>
            </a:r>
            <a:b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longitudinal focalization</a:t>
            </a:r>
            <a:endParaRPr lang="fr-FR" sz="1600" dirty="0"/>
          </a:p>
        </p:txBody>
      </p:sp>
      <p:sp>
        <p:nvSpPr>
          <p:cNvPr id="25" name="Rectangle 24"/>
          <p:cNvSpPr/>
          <p:nvPr/>
        </p:nvSpPr>
        <p:spPr>
          <a:xfrm>
            <a:off x="62756" y="3021106"/>
            <a:ext cx="5072471" cy="1167509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21346" y="4303057"/>
            <a:ext cx="5871878" cy="1077799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631385" y="3034950"/>
            <a:ext cx="3214580" cy="2345906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376" y="1928284"/>
            <a:ext cx="2452240" cy="36437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0713" y="3873221"/>
            <a:ext cx="2515641" cy="86904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0713" y="3072390"/>
            <a:ext cx="2282591" cy="556006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>
            <a:off x="553990" y="2412304"/>
            <a:ext cx="0" cy="60880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18129" y="3694262"/>
            <a:ext cx="0" cy="60880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5529400" y="3479503"/>
            <a:ext cx="1101985" cy="82355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1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0281" y="613526"/>
            <a:ext cx="566868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Acceleration and longitudinal focalization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565" y="0"/>
            <a:ext cx="595854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Paramount importance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      1/3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51" y="1462016"/>
            <a:ext cx="3929528" cy="28815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3447" y="4359604"/>
            <a:ext cx="4461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Separatrix shapes f(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=  longitudinal acceptances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(From Panofsky 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paper … 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Joël </a:t>
            </a:r>
            <a:r>
              <a:rPr lang="en-US" sz="16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LeDuff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CAS…)</a:t>
            </a:r>
          </a:p>
          <a:p>
            <a:pPr algn="ctr"/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-20°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-15°    a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cceptance / 2  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5855" y="1096585"/>
            <a:ext cx="5156549" cy="418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 of </a:t>
            </a:r>
            <a:r>
              <a:rPr lang="en-US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cavities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</a:t>
            </a:r>
            <a:r>
              <a:rPr lang="en-US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acceptance (low losses)</a:t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low acceleration efficiency (long linac)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acceptance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(risk for operation @ beam losses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acceleration efficiency (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cost)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sz="10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Compromise between</a:t>
            </a:r>
            <a:b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(then construction cost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operation (beam losses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992881" y="1699675"/>
            <a:ext cx="2999592" cy="7127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3657600" y="2985247"/>
            <a:ext cx="3307979" cy="8338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2443816" y="1801908"/>
            <a:ext cx="573741" cy="8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Figure separatrix.EM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86" y="681055"/>
            <a:ext cx="1517596" cy="1199150"/>
          </a:xfrm>
          <a:prstGeom prst="rect">
            <a:avLst/>
          </a:prstGeom>
        </p:spPr>
      </p:pic>
      <p:pic>
        <p:nvPicPr>
          <p:cNvPr id="15" name="Image 14" descr="Figure separatrix and traj phis -20.EMF"/>
          <p:cNvPicPr/>
          <p:nvPr/>
        </p:nvPicPr>
        <p:blipFill>
          <a:blip r:embed="rId5" cstate="print"/>
          <a:srcRect r="9607"/>
          <a:stretch>
            <a:fillRect/>
          </a:stretch>
        </p:blipFill>
        <p:spPr>
          <a:xfrm>
            <a:off x="123531" y="1903522"/>
            <a:ext cx="1444705" cy="13280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83086" y="735668"/>
            <a:ext cx="233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Smooth approximation</a:t>
            </a:r>
            <a:b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damping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565" y="0"/>
            <a:ext cx="595854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Paramount importance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      2/3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1624" y="3778932"/>
            <a:ext cx="4826000" cy="1453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Main parameter for linac design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 for 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linac tuning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(and E) choice for each cavity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compute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correctly !!!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3"/>
          <a:srcRect l="196" t="11708" r="531" b="4535"/>
          <a:stretch/>
        </p:blipFill>
        <p:spPr>
          <a:xfrm>
            <a:off x="108000" y="510823"/>
            <a:ext cx="4788000" cy="2544387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4"/>
          <a:srcRect l="1310" t="11708" r="541" b="4535"/>
          <a:stretch/>
        </p:blipFill>
        <p:spPr>
          <a:xfrm>
            <a:off x="5148000" y="1028040"/>
            <a:ext cx="4788000" cy="2529695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5"/>
          <a:srcRect l="925" t="11708" r="933" b="4535"/>
          <a:stretch/>
        </p:blipFill>
        <p:spPr>
          <a:xfrm>
            <a:off x="1044000" y="3055210"/>
            <a:ext cx="3924000" cy="23105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4565" y="2258247"/>
            <a:ext cx="1010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acceptance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1978213" y="1392152"/>
            <a:ext cx="862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matching</a:t>
            </a:r>
            <a:endParaRPr lang="fr-FR" sz="1400" dirty="0"/>
          </a:p>
        </p:txBody>
      </p:sp>
      <p:sp>
        <p:nvSpPr>
          <p:cNvPr id="14" name="Rectangle 13"/>
          <p:cNvSpPr/>
          <p:nvPr/>
        </p:nvSpPr>
        <p:spPr>
          <a:xfrm>
            <a:off x="1829839" y="3982706"/>
            <a:ext cx="1010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Linac</a:t>
            </a:r>
            <a:b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acceptance</a:t>
            </a:r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5084091" y="547354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SPIRAL2 linac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21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88944" y="2631338"/>
            <a:ext cx="442258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 T = cavity effective voltage</a:t>
            </a:r>
            <a:b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 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= cavity efficiency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565" y="0"/>
            <a:ext cx="595854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Paramount importance of </a:t>
            </a:r>
            <a:r>
              <a:rPr lang="en-US" sz="1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Φs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   </a:t>
            </a:r>
            <a:r>
              <a:rPr lang="en-US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3/3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11" name="Rectangle 10"/>
          <p:cNvSpPr/>
          <p:nvPr/>
        </p:nvSpPr>
        <p:spPr>
          <a:xfrm>
            <a:off x="8965" y="5477434"/>
            <a:ext cx="1016000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JM. </a:t>
            </a:r>
            <a:r>
              <a:rPr lang="fr-F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Lagniel                Journées Accélérateurs de la SFP            13-15 octobre 2021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9481" y="3358059"/>
            <a:ext cx="4055035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= Important parameter for linac design</a:t>
            </a:r>
            <a:b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(choice of the β families)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= Important parameter for cavity design</a:t>
            </a:r>
            <a:b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(geometry)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compute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correctly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3" y="2459199"/>
            <a:ext cx="4591613" cy="28412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42" y="646965"/>
            <a:ext cx="8136404" cy="16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0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ue SP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ue SP2" id="{4F70A4AB-7E30-4A74-B7F5-200798B06911}" vid="{4F2E9B66-0BFA-4D48-A817-8470FBC24D1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revue SP2</Template>
  <TotalTime>0</TotalTime>
  <Words>2777</Words>
  <Application>Microsoft Office PowerPoint</Application>
  <PresentationFormat>Personnalisé</PresentationFormat>
  <Paragraphs>280</Paragraphs>
  <Slides>27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Wingdings</vt:lpstr>
      <vt:lpstr>Arial</vt:lpstr>
      <vt:lpstr>Calibri</vt:lpstr>
      <vt:lpstr>Yu Gothic UI</vt:lpstr>
      <vt:lpstr>Vrinda</vt:lpstr>
      <vt:lpstr>Times New Roman</vt:lpstr>
      <vt:lpstr>Yu Gothic UI Light</vt:lpstr>
      <vt:lpstr>Corbel</vt:lpstr>
      <vt:lpstr>Cambria Math</vt:lpstr>
      <vt:lpstr>Symbol</vt:lpstr>
      <vt:lpstr>revue SP2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2021-02-16T08:59:16Z</dcterms:created>
  <dcterms:modified xsi:type="dcterms:W3CDTF">2021-10-12T11:43:34Z</dcterms:modified>
</cp:coreProperties>
</file>