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7"/>
    <p:restoredTop sz="95055"/>
  </p:normalViewPr>
  <p:slideViewPr>
    <p:cSldViewPr snapToGrid="0" snapToObjects="1">
      <p:cViewPr varScale="1">
        <p:scale>
          <a:sx n="93" d="100"/>
          <a:sy n="93" d="100"/>
        </p:scale>
        <p:origin x="552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BAA15-19D0-4D4E-877C-028D266A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CF25-4576-3F4A-A43B-2A7CA4EA98DD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B8F8A-BEE3-D041-88BB-86B92CF1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C9F79-A290-FE4B-8C35-9FE7C4A9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D616-8E21-DB40-BC08-9D300089C7B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155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C1653A-82E0-4B44-A526-EB99E948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A01D-22D3-F147-BA52-5EBE8D3ECB2F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B88F68-2A13-BD41-9A21-FEAFA8D4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AA279E-5AE7-7049-86E1-4AF9847E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146D-1435-864F-A688-E71FA5FCD7F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191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7EF7C-5489-774D-B331-AF42770B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E891-33D8-6642-A1BA-A2EBB847F567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43DA22-D4D1-FD43-AFE4-93EDC8AF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3A7C0-CA40-5C44-96E9-4F966D97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2D91-53B9-AD47-A0BF-A1CDAA23F0B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19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676C2-92E8-894B-A366-27D6C04D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4577-1B74-DD4B-AAA0-CF3030D41108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77E31-F23E-D34B-B993-BD912BA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1FF46-1EB2-5C4E-A261-C6A427AA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5D3D-418A-B741-B59C-4203B972FD7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09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36C343-4631-E543-A39A-2D5888A3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4ADF-E175-414E-ABE4-C61ACED0717C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AB93D2-3B8E-4847-AA0C-03D1417F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CB114-E5B6-BF4D-830A-61919FE1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8830-92AF-434B-9590-C970B19DADD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453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1D7ABCE-DA61-4F4A-BA3D-7639F925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B9D6-5CBA-9B4D-9A63-591312DCB499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1383089-E261-4949-B3C2-E64636F8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E0F967A-E8FD-E645-A04D-6C249779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EDCC-BCF9-A141-9438-FACE6BF8CFE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599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819A569-F48E-D545-92FD-34F3690AC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A59D-7723-AB42-B36E-37F98E270B08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C5F082A-ACAA-2641-BCCD-978CF776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E3394A5-AD86-BE44-9C84-C31267E1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CB16-9DA5-EA47-A743-D6AF9F256AD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165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FDAE94B-82E8-994E-9212-57FDEF53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E5A7-FE0F-0B47-9960-4C8378FC0C01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60A887B-821C-E544-9E9E-01E22C2F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73E3D1D-150E-9D49-83DA-26418E4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364C-DBCE-7446-B9E1-8E8BE596F98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96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DA5FA79-6A4E-D641-9FD7-6C538976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52AA-1254-E640-8619-A8A868481EDF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9307103-C749-B745-A11A-3BA2A0A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DBFCA91-FC6D-B14F-BA85-568B4A4B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5CC2-0611-2D46-B678-81B6CB29CCD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129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F849CE-3A08-7D48-85F8-B0B3198E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E149-A886-F247-BA50-21DCC36733F8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4960B5A-7F80-504C-916E-EBB60D45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4407AB-E89D-294B-AF6A-44BB7538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E301-0B22-2745-8704-719E4CF0111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629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61B4EF0-2DDB-E442-8E09-BB902B37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FCFD-7F82-2B48-9B6B-DF5FD90236BE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CC42F3F-987E-1445-A029-D17E7F7F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DA3FC02-E4DB-E64B-B052-DC9E6D96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41E3-48F7-874D-BB4D-F20873A9863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26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DC06528-7E52-E242-8D92-9A987D7A76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6D1F1D0-C287-644A-9D20-95781B9B1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CA818-9321-5E43-9F0B-0D66B135A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4A43ED-39FE-024C-8EC7-30647238EC5B}" type="datetime1">
              <a:rPr lang="fr-FR" altLang="fr-FR"/>
              <a:pPr>
                <a:defRPr/>
              </a:pPr>
              <a:t>10/10/2021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26097-AA16-E448-9888-B60EEBE1E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8025BF-CA62-A94B-9358-F8D5FD3B1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9F937B-5D3D-CF4C-BCE0-DF083A0BEE8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10FB8FE-1910-6046-BA07-6F21D55E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4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51" name="Grouper 22">
            <a:extLst>
              <a:ext uri="{FF2B5EF4-FFF2-40B4-BE49-F238E27FC236}">
                <a16:creationId xmlns:a16="http://schemas.microsoft.com/office/drawing/2014/main" id="{B8813DB1-C422-3541-B788-89D9BE1B3B2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7" y="635000"/>
            <a:ext cx="10757769" cy="476250"/>
            <a:chOff x="1270000" y="1238778"/>
            <a:chExt cx="7874000" cy="475722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0A3700AF-E201-B842-BB59-EEE9EF99BFE7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266F5AD-1707-CD40-B6A2-23A82DFF69C2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ZoneTexte 14">
            <a:extLst>
              <a:ext uri="{FF2B5EF4-FFF2-40B4-BE49-F238E27FC236}">
                <a16:creationId xmlns:a16="http://schemas.microsoft.com/office/drawing/2014/main" id="{43E73B68-CCCB-C14B-86B0-13D46E09F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46" y="2033647"/>
            <a:ext cx="92807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AvantGarde Regular" pitchFamily="-105" charset="0"/>
              </a:rPr>
              <a:t>Rayonnement </a:t>
            </a:r>
            <a:r>
              <a:rPr lang="fr-FR" altLang="fr-FR" dirty="0" err="1">
                <a:latin typeface="AvantGarde Regular" pitchFamily="-105" charset="0"/>
              </a:rPr>
              <a:t>bétatron</a:t>
            </a:r>
            <a:r>
              <a:rPr lang="fr-FR" altLang="fr-FR" dirty="0">
                <a:latin typeface="AvantGarde Regular" pitchFamily="-105" charset="0"/>
              </a:rPr>
              <a:t> et préservation de l’</a:t>
            </a:r>
            <a:r>
              <a:rPr lang="fr-FR" altLang="fr-FR" dirty="0" err="1">
                <a:latin typeface="AvantGarde Regular" pitchFamily="-105" charset="0"/>
              </a:rPr>
              <a:t>émittance</a:t>
            </a:r>
            <a:r>
              <a:rPr lang="fr-FR" altLang="fr-FR" dirty="0">
                <a:latin typeface="AvantGarde Regular" pitchFamily="-105" charset="0"/>
              </a:rPr>
              <a:t> dans un accélérateur à onde de sillage PWFA à FACET-II</a:t>
            </a:r>
          </a:p>
        </p:txBody>
      </p:sp>
      <p:sp>
        <p:nvSpPr>
          <p:cNvPr id="2053" name="ZoneTexte 17">
            <a:extLst>
              <a:ext uri="{FF2B5EF4-FFF2-40B4-BE49-F238E27FC236}">
                <a16:creationId xmlns:a16="http://schemas.microsoft.com/office/drawing/2014/main" id="{D16109B3-4861-E440-9CF4-0BD99BB6A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70" y="3295297"/>
            <a:ext cx="2941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595959"/>
                </a:solidFill>
                <a:latin typeface="AvantGarde Regular" pitchFamily="-105" charset="0"/>
              </a:rPr>
              <a:t>(13/10/21 – P. San Miguel)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3DD1F5-D949-BC4B-BE5A-99E94440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5" name="ZoneTexte 14">
            <a:extLst>
              <a:ext uri="{FF2B5EF4-FFF2-40B4-BE49-F238E27FC236}">
                <a16:creationId xmlns:a16="http://schemas.microsoft.com/office/drawing/2014/main" id="{79C88CBB-0A38-6A48-950E-7EBE60C2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744" y="139789"/>
            <a:ext cx="1076225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rgbClr val="595959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Laboratoire d’Optique Appliquée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900" dirty="0">
              <a:solidFill>
                <a:srgbClr val="595959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595959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Palaiseau – FRANCE </a:t>
            </a:r>
            <a:r>
              <a:rPr lang="fr-FR" altLang="fr-FR" sz="1000" dirty="0">
                <a:solidFill>
                  <a:srgbClr val="595959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http://</a:t>
            </a:r>
            <a:r>
              <a:rPr lang="fr-FR" altLang="fr-FR" sz="1000" dirty="0" err="1">
                <a:solidFill>
                  <a:srgbClr val="595959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loa.ensta.fr</a:t>
            </a:r>
            <a:endParaRPr lang="fr-FR" altLang="fr-FR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595959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  	 </a:t>
            </a:r>
          </a:p>
        </p:txBody>
      </p:sp>
      <p:pic>
        <p:nvPicPr>
          <p:cNvPr id="2057" name="Image 17" descr="silhouettes.eps">
            <a:extLst>
              <a:ext uri="{FF2B5EF4-FFF2-40B4-BE49-F238E27FC236}">
                <a16:creationId xmlns:a16="http://schemas.microsoft.com/office/drawing/2014/main" id="{FB723F6D-C644-904A-8A25-44E837E0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70" y="5676106"/>
            <a:ext cx="14176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er 32">
            <a:extLst>
              <a:ext uri="{FF2B5EF4-FFF2-40B4-BE49-F238E27FC236}">
                <a16:creationId xmlns:a16="http://schemas.microsoft.com/office/drawing/2014/main" id="{3645FEC9-E64A-5A4B-9E34-40CE02880B5B}"/>
              </a:ext>
            </a:extLst>
          </p:cNvPr>
          <p:cNvGrpSpPr>
            <a:grpSpLocks/>
          </p:cNvGrpSpPr>
          <p:nvPr/>
        </p:nvGrpSpPr>
        <p:grpSpPr bwMode="auto">
          <a:xfrm>
            <a:off x="117509" y="2930526"/>
            <a:ext cx="1077913" cy="1128713"/>
            <a:chOff x="2831309" y="5686770"/>
            <a:chExt cx="1077912" cy="1129284"/>
          </a:xfrm>
        </p:grpSpPr>
        <p:pic>
          <p:nvPicPr>
            <p:cNvPr id="2067" name="Image 7" descr="logoCNRS.jpg">
              <a:extLst>
                <a:ext uri="{FF2B5EF4-FFF2-40B4-BE49-F238E27FC236}">
                  <a16:creationId xmlns:a16="http://schemas.microsoft.com/office/drawing/2014/main" id="{CD088DAB-C8EC-6647-A0A7-89002B854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422" y="5686770"/>
              <a:ext cx="856813" cy="87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Rectangle 22">
              <a:extLst>
                <a:ext uri="{FF2B5EF4-FFF2-40B4-BE49-F238E27FC236}">
                  <a16:creationId xmlns:a16="http://schemas.microsoft.com/office/drawing/2014/main" id="{8A762A53-27A9-BB43-B0DF-D56D850BC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09" y="6568404"/>
              <a:ext cx="1077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67" tIns="46484" rIns="92967" bIns="4648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i="1">
                  <a:solidFill>
                    <a:srgbClr val="7F7F7F"/>
                  </a:solidFill>
                  <a:latin typeface="Tahoma" panose="020B0604030504040204" pitchFamily="34" charset="0"/>
                </a:rPr>
                <a:t>UMR 7639</a:t>
              </a:r>
            </a:p>
          </p:txBody>
        </p:sp>
      </p:grpSp>
      <p:pic>
        <p:nvPicPr>
          <p:cNvPr id="2059" name="Image 10" descr="LOA_logo_vert_petit_loa.eps">
            <a:extLst>
              <a:ext uri="{FF2B5EF4-FFF2-40B4-BE49-F238E27FC236}">
                <a16:creationId xmlns:a16="http://schemas.microsoft.com/office/drawing/2014/main" id="{B7382951-C618-F249-B118-68A475B54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8" y="5780088"/>
            <a:ext cx="8318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4">
            <a:extLst>
              <a:ext uri="{FF2B5EF4-FFF2-40B4-BE49-F238E27FC236}">
                <a16:creationId xmlns:a16="http://schemas.microsoft.com/office/drawing/2014/main" id="{7B6CC48B-4F43-E048-AC78-1843716A3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3340" y="6593567"/>
            <a:ext cx="2758660" cy="2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7" tIns="46484" rIns="92967" bIns="4648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rgbClr val="7F7F7F"/>
                </a:solidFill>
                <a:latin typeface="Tahoma" panose="020B0604030504040204" pitchFamily="34" charset="0"/>
              </a:rPr>
              <a:t>Journées </a:t>
            </a:r>
            <a:r>
              <a:rPr lang="fr-FR" altLang="fr-FR" sz="1000" dirty="0" err="1">
                <a:solidFill>
                  <a:srgbClr val="7F7F7F"/>
                </a:solidFill>
                <a:latin typeface="Tahoma" panose="020B0604030504040204" pitchFamily="34" charset="0"/>
              </a:rPr>
              <a:t>Accélerateur</a:t>
            </a:r>
            <a:r>
              <a:rPr lang="fr-FR" altLang="fr-FR" sz="1000" dirty="0">
                <a:solidFill>
                  <a:srgbClr val="7F7F7F"/>
                </a:solidFill>
                <a:latin typeface="Tahoma" panose="020B0604030504040204" pitchFamily="34" charset="0"/>
              </a:rPr>
              <a:t> SFP, Roscoff 2021</a:t>
            </a:r>
          </a:p>
        </p:txBody>
      </p:sp>
      <p:grpSp>
        <p:nvGrpSpPr>
          <p:cNvPr id="2061" name="Grouper 28">
            <a:extLst>
              <a:ext uri="{FF2B5EF4-FFF2-40B4-BE49-F238E27FC236}">
                <a16:creationId xmlns:a16="http://schemas.microsoft.com/office/drawing/2014/main" id="{5472157D-8458-3D49-A6BA-B6B84187E05B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-1406491" y="3738563"/>
            <a:ext cx="5743575" cy="495300"/>
            <a:chOff x="1422400" y="1391178"/>
            <a:chExt cx="7874000" cy="475722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5C80909-0B3B-7944-A380-27B8CCAE8CDB}"/>
                </a:ext>
              </a:extLst>
            </p:cNvPr>
            <p:cNvCxnSpPr/>
            <p:nvPr/>
          </p:nvCxnSpPr>
          <p:spPr>
            <a:xfrm>
              <a:off x="1422399" y="1385079"/>
              <a:ext cx="7874000" cy="1524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EEAB253-FEC7-C346-9EFE-50D37F61757E}"/>
                </a:ext>
              </a:extLst>
            </p:cNvPr>
            <p:cNvCxnSpPr/>
            <p:nvPr/>
          </p:nvCxnSpPr>
          <p:spPr>
            <a:xfrm>
              <a:off x="1422399" y="1386604"/>
              <a:ext cx="7874000" cy="474198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DA3201F-5EC8-414F-B40B-505467C04E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8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63" name="Image 2">
            <a:extLst>
              <a:ext uri="{FF2B5EF4-FFF2-40B4-BE49-F238E27FC236}">
                <a16:creationId xmlns:a16="http://schemas.microsoft.com/office/drawing/2014/main" id="{53A8D3A8-64BF-0040-A208-888BE003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8" y="1587501"/>
            <a:ext cx="863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 4">
            <a:extLst>
              <a:ext uri="{FF2B5EF4-FFF2-40B4-BE49-F238E27FC236}">
                <a16:creationId xmlns:a16="http://schemas.microsoft.com/office/drawing/2014/main" id="{7D56ECD0-E6E2-FB44-BEEF-B6DBB461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4" y="4284664"/>
            <a:ext cx="8366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B07B31-02BF-D142-B721-4F563650B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983" y="4059239"/>
            <a:ext cx="5433915" cy="2173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27">
            <a:extLst>
              <a:ext uri="{FF2B5EF4-FFF2-40B4-BE49-F238E27FC236}">
                <a16:creationId xmlns:a16="http://schemas.microsoft.com/office/drawing/2014/main" id="{0DA4B6AF-36BB-E842-AF30-D9C8C5A991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5" y="635000"/>
            <a:ext cx="10873276" cy="476250"/>
            <a:chOff x="1270000" y="1238778"/>
            <a:chExt cx="7874000" cy="47572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A9F0C27-8A0F-474A-A1FD-2400929EB7D1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B45AC62-4339-E845-9CAD-EC41F00BEAB4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ZoneTexte 14">
            <a:extLst>
              <a:ext uri="{FF2B5EF4-FFF2-40B4-BE49-F238E27FC236}">
                <a16:creationId xmlns:a16="http://schemas.microsoft.com/office/drawing/2014/main" id="{7831ED02-7FDD-E644-A1D7-AB907F81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93" y="219076"/>
            <a:ext cx="10116038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595959"/>
                </a:solidFill>
                <a:latin typeface="AvantGarde Regular" charset="0"/>
                <a:ea typeface="AvantGarde Regular" charset="0"/>
                <a:cs typeface="AvantGarde Regular" charset="0"/>
              </a:rPr>
              <a:t>Accélération par onde de sillage plasma pilotée par faisceau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1. Motivations</a:t>
            </a:r>
          </a:p>
        </p:txBody>
      </p:sp>
      <p:pic>
        <p:nvPicPr>
          <p:cNvPr id="3076" name="Image 10" descr="LOA_logo_vert_petit_loa.eps">
            <a:extLst>
              <a:ext uri="{FF2B5EF4-FFF2-40B4-BE49-F238E27FC236}">
                <a16:creationId xmlns:a16="http://schemas.microsoft.com/office/drawing/2014/main" id="{EA9960AD-6345-C84D-BB91-880DA5CF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31" y="6225875"/>
            <a:ext cx="48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BD082B-FB20-284D-81D3-AB21183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1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C095E-314C-6E4E-A20C-7F676DE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8C2B22-F58B-6F44-B10B-C5B55B662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5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7CE1E17-34D5-6B4E-A1F8-991692A132E7}"/>
              </a:ext>
            </a:extLst>
          </p:cNvPr>
          <p:cNvSpPr txBox="1"/>
          <p:nvPr/>
        </p:nvSpPr>
        <p:spPr>
          <a:xfrm>
            <a:off x="1104930" y="154329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Motivation pour développer l’accélération par onde de sillage plasma: </a:t>
            </a:r>
          </a:p>
          <a:p>
            <a:pPr algn="ctr"/>
            <a:r>
              <a:rPr lang="fr-FR" sz="2400" dirty="0"/>
              <a:t>Le gradient d’accélération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9CD65-A7A5-5744-AE79-F33BC8B2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01" y="3497827"/>
            <a:ext cx="4616245" cy="921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A164C-69D9-CB42-84C2-6D232C331E93}"/>
              </a:ext>
            </a:extLst>
          </p:cNvPr>
          <p:cNvSpPr txBox="1"/>
          <p:nvPr/>
        </p:nvSpPr>
        <p:spPr>
          <a:xfrm>
            <a:off x="1104930" y="2675141"/>
            <a:ext cx="411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Cavités RF: limité a ~10’s MV/m </a:t>
            </a:r>
          </a:p>
          <a:p>
            <a:pPr algn="ctr"/>
            <a:r>
              <a:rPr lang="fr-FR" dirty="0"/>
              <a:t>(fracture électronique de parois)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D81F5-315D-E141-A77B-3E36A202C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167"/>
          <a:stretch/>
        </p:blipFill>
        <p:spPr>
          <a:xfrm>
            <a:off x="7096872" y="3321472"/>
            <a:ext cx="4066458" cy="1122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F7ADFA-E45F-704B-ADE8-3C7D3087CCCF}"/>
              </a:ext>
            </a:extLst>
          </p:cNvPr>
          <p:cNvSpPr txBox="1"/>
          <p:nvPr/>
        </p:nvSpPr>
        <p:spPr>
          <a:xfrm>
            <a:off x="6652693" y="2662821"/>
            <a:ext cx="488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Onde de sillage plasma: limité a ~100’s GV/m </a:t>
            </a:r>
          </a:p>
          <a:p>
            <a:pPr algn="ctr"/>
            <a:r>
              <a:rPr lang="fr-FR" dirty="0"/>
              <a:t>(le milieu est déjà fracturé électroniquement)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C9FB7-D7C2-BD4B-9896-E6A6FBA9B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83" y="4740364"/>
            <a:ext cx="4553763" cy="178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4F315-A20C-CA45-84AF-51DADA493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257" y="4740364"/>
            <a:ext cx="2593688" cy="1716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2B9AEB-845D-F147-A852-AD88424545C6}"/>
              </a:ext>
            </a:extLst>
          </p:cNvPr>
          <p:cNvSpPr txBox="1"/>
          <p:nvPr/>
        </p:nvSpPr>
        <p:spPr>
          <a:xfrm>
            <a:off x="11946733" y="6555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27">
            <a:extLst>
              <a:ext uri="{FF2B5EF4-FFF2-40B4-BE49-F238E27FC236}">
                <a16:creationId xmlns:a16="http://schemas.microsoft.com/office/drawing/2014/main" id="{0DA4B6AF-36BB-E842-AF30-D9C8C5A991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5" y="635000"/>
            <a:ext cx="10873276" cy="476250"/>
            <a:chOff x="1270000" y="1238778"/>
            <a:chExt cx="7874000" cy="47572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A9F0C27-8A0F-474A-A1FD-2400929EB7D1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B45AC62-4339-E845-9CAD-EC41F00BEAB4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ZoneTexte 14">
            <a:extLst>
              <a:ext uri="{FF2B5EF4-FFF2-40B4-BE49-F238E27FC236}">
                <a16:creationId xmlns:a16="http://schemas.microsoft.com/office/drawing/2014/main" id="{7831ED02-7FDD-E644-A1D7-AB907F81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93" y="219076"/>
            <a:ext cx="10116038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595959"/>
                </a:solidFill>
                <a:latin typeface="AvantGarde Regular" charset="0"/>
                <a:ea typeface="AvantGarde Regular" charset="0"/>
                <a:cs typeface="AvantGarde Regular" charset="0"/>
              </a:rPr>
              <a:t>Accélération par onde de sillage plasma piloté par faisceau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2. Principe</a:t>
            </a:r>
          </a:p>
        </p:txBody>
      </p:sp>
      <p:pic>
        <p:nvPicPr>
          <p:cNvPr id="3076" name="Image 10" descr="LOA_logo_vert_petit_loa.eps">
            <a:extLst>
              <a:ext uri="{FF2B5EF4-FFF2-40B4-BE49-F238E27FC236}">
                <a16:creationId xmlns:a16="http://schemas.microsoft.com/office/drawing/2014/main" id="{EA9960AD-6345-C84D-BB91-880DA5CF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31" y="6225875"/>
            <a:ext cx="48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BD082B-FB20-284D-81D3-AB21183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1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C095E-314C-6E4E-A20C-7F676DE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8C2B22-F58B-6F44-B10B-C5B55B662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5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14238AB-CF37-3541-9D2C-7EE9C396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5" y="2003425"/>
            <a:ext cx="5613060" cy="319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386FF7-2916-5249-B15A-116C7CC271B4}"/>
                  </a:ext>
                </a:extLst>
              </p:cNvPr>
              <p:cNvSpPr txBox="1"/>
              <p:nvPr/>
            </p:nvSpPr>
            <p:spPr>
              <a:xfrm>
                <a:off x="6450121" y="1465997"/>
                <a:ext cx="5397910" cy="46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/>
                  <a:t>Faisceau “drive” 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/>
                  <a:t>Cavité ionique (onde plasma non-linéaire)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/>
                  <a:t>Faisceau “</a:t>
                </a:r>
                <a:r>
                  <a:rPr lang="fr-FR" sz="2000" dirty="0" err="1"/>
                  <a:t>trailing</a:t>
                </a:r>
                <a:r>
                  <a:rPr lang="fr-FR" sz="2000" dirty="0"/>
                  <a:t>” accéléré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386FF7-2916-5249-B15A-116C7CC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21" y="1465997"/>
                <a:ext cx="5397910" cy="4687437"/>
              </a:xfrm>
              <a:prstGeom prst="rect">
                <a:avLst/>
              </a:prstGeom>
              <a:blipFill>
                <a:blip r:embed="rId4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7F52F559-9857-E041-9FDB-7BBE177752AB}"/>
              </a:ext>
            </a:extLst>
          </p:cNvPr>
          <p:cNvSpPr/>
          <p:nvPr/>
        </p:nvSpPr>
        <p:spPr>
          <a:xfrm>
            <a:off x="7158280" y="2238403"/>
            <a:ext cx="353962" cy="9126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1153C31-88CA-004D-8CCD-7715957B304A}"/>
              </a:ext>
            </a:extLst>
          </p:cNvPr>
          <p:cNvSpPr/>
          <p:nvPr/>
        </p:nvSpPr>
        <p:spPr>
          <a:xfrm>
            <a:off x="7158280" y="4195918"/>
            <a:ext cx="353962" cy="9126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E3E37-77DC-3544-B516-95A999451F36}"/>
              </a:ext>
            </a:extLst>
          </p:cNvPr>
          <p:cNvSpPr txBox="1"/>
          <p:nvPr/>
        </p:nvSpPr>
        <p:spPr>
          <a:xfrm>
            <a:off x="7512242" y="2437090"/>
            <a:ext cx="427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Transfert d’énergie “drive”           plasma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54F8F5-3DC3-B948-B2F6-A36A83DF5C2C}"/>
              </a:ext>
            </a:extLst>
          </p:cNvPr>
          <p:cNvCxnSpPr/>
          <p:nvPr/>
        </p:nvCxnSpPr>
        <p:spPr>
          <a:xfrm>
            <a:off x="10294373" y="2621756"/>
            <a:ext cx="51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CEAB7E-EF7C-E042-923E-11BA72A09479}"/>
              </a:ext>
            </a:extLst>
          </p:cNvPr>
          <p:cNvSpPr txBox="1"/>
          <p:nvPr/>
        </p:nvSpPr>
        <p:spPr>
          <a:xfrm>
            <a:off x="7552040" y="4423335"/>
            <a:ext cx="446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Transfert d’énergie plasma           “</a:t>
            </a:r>
            <a:r>
              <a:rPr lang="fr-FR" dirty="0" err="1"/>
              <a:t>trailing</a:t>
            </a:r>
            <a:r>
              <a:rPr lang="fr-FR" dirty="0"/>
              <a:t>”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79801C-9279-6145-AD96-C279430151AB}"/>
              </a:ext>
            </a:extLst>
          </p:cNvPr>
          <p:cNvCxnSpPr/>
          <p:nvPr/>
        </p:nvCxnSpPr>
        <p:spPr>
          <a:xfrm>
            <a:off x="10432025" y="4608001"/>
            <a:ext cx="51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84D89F-E3DD-CC41-A17C-C7E24DDE21F3}"/>
              </a:ext>
            </a:extLst>
          </p:cNvPr>
          <p:cNvSpPr txBox="1"/>
          <p:nvPr/>
        </p:nvSpPr>
        <p:spPr>
          <a:xfrm>
            <a:off x="1934936" y="1608497"/>
            <a:ext cx="29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Schema du principe PWFA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D3513-7D8F-5E46-A9E2-D671126AA115}"/>
              </a:ext>
            </a:extLst>
          </p:cNvPr>
          <p:cNvSpPr txBox="1"/>
          <p:nvPr/>
        </p:nvSpPr>
        <p:spPr>
          <a:xfrm>
            <a:off x="11946733" y="6555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03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27">
            <a:extLst>
              <a:ext uri="{FF2B5EF4-FFF2-40B4-BE49-F238E27FC236}">
                <a16:creationId xmlns:a16="http://schemas.microsoft.com/office/drawing/2014/main" id="{0DA4B6AF-36BB-E842-AF30-D9C8C5A991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5" y="635000"/>
            <a:ext cx="10873276" cy="476250"/>
            <a:chOff x="1270000" y="1238778"/>
            <a:chExt cx="7874000" cy="47572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A9F0C27-8A0F-474A-A1FD-2400929EB7D1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B45AC62-4339-E845-9CAD-EC41F00BEAB4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ZoneTexte 14">
            <a:extLst>
              <a:ext uri="{FF2B5EF4-FFF2-40B4-BE49-F238E27FC236}">
                <a16:creationId xmlns:a16="http://schemas.microsoft.com/office/drawing/2014/main" id="{7831ED02-7FDD-E644-A1D7-AB907F81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93" y="219076"/>
            <a:ext cx="10116038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595959"/>
                </a:solidFill>
                <a:latin typeface="AvantGarde Regular" charset="0"/>
                <a:ea typeface="AvantGarde Regular" charset="0"/>
                <a:cs typeface="AvantGarde Regular" charset="0"/>
              </a:rPr>
              <a:t>Accélération par onde de sillage plasma piloté par faisceau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2. Principe</a:t>
            </a:r>
          </a:p>
        </p:txBody>
      </p:sp>
      <p:pic>
        <p:nvPicPr>
          <p:cNvPr id="3076" name="Image 10" descr="LOA_logo_vert_petit_loa.eps">
            <a:extLst>
              <a:ext uri="{FF2B5EF4-FFF2-40B4-BE49-F238E27FC236}">
                <a16:creationId xmlns:a16="http://schemas.microsoft.com/office/drawing/2014/main" id="{EA9960AD-6345-C84D-BB91-880DA5CF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31" y="6225875"/>
            <a:ext cx="48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BD082B-FB20-284D-81D3-AB21183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1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C095E-314C-6E4E-A20C-7F676DE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8C2B22-F58B-6F44-B10B-C5B55B662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5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14238AB-CF37-3541-9D2C-7EE9C396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5" y="2003425"/>
            <a:ext cx="5613060" cy="319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386FF7-2916-5249-B15A-116C7CC271B4}"/>
                  </a:ext>
                </a:extLst>
              </p:cNvPr>
              <p:cNvSpPr txBox="1"/>
              <p:nvPr/>
            </p:nvSpPr>
            <p:spPr>
              <a:xfrm>
                <a:off x="6450121" y="1465997"/>
                <a:ext cx="5397910" cy="46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/>
                  <a:t>Faisceau “drive” 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/>
                  <a:t>Cavité ionique (onde plasma non-linéaire)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dirty="0"/>
                  <a:t>Faisceau “</a:t>
                </a:r>
                <a:r>
                  <a:rPr lang="fr-FR" sz="2000" dirty="0" err="1"/>
                  <a:t>trailing</a:t>
                </a:r>
                <a:r>
                  <a:rPr lang="fr-FR" sz="2000" dirty="0"/>
                  <a:t>” accéléré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fr-FR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386FF7-2916-5249-B15A-116C7CC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21" y="1465997"/>
                <a:ext cx="5397910" cy="4687437"/>
              </a:xfrm>
              <a:prstGeom prst="rect">
                <a:avLst/>
              </a:prstGeom>
              <a:blipFill>
                <a:blip r:embed="rId4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7F52F559-9857-E041-9FDB-7BBE177752AB}"/>
              </a:ext>
            </a:extLst>
          </p:cNvPr>
          <p:cNvSpPr/>
          <p:nvPr/>
        </p:nvSpPr>
        <p:spPr>
          <a:xfrm>
            <a:off x="7158280" y="2238403"/>
            <a:ext cx="353962" cy="9126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1153C31-88CA-004D-8CCD-7715957B304A}"/>
              </a:ext>
            </a:extLst>
          </p:cNvPr>
          <p:cNvSpPr/>
          <p:nvPr/>
        </p:nvSpPr>
        <p:spPr>
          <a:xfrm>
            <a:off x="7158280" y="4195918"/>
            <a:ext cx="353962" cy="9126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E3E37-77DC-3544-B516-95A999451F36}"/>
              </a:ext>
            </a:extLst>
          </p:cNvPr>
          <p:cNvSpPr txBox="1"/>
          <p:nvPr/>
        </p:nvSpPr>
        <p:spPr>
          <a:xfrm>
            <a:off x="7512242" y="2437090"/>
            <a:ext cx="427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Transfert d’energie “drive”           plasma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54F8F5-3DC3-B948-B2F6-A36A83DF5C2C}"/>
              </a:ext>
            </a:extLst>
          </p:cNvPr>
          <p:cNvCxnSpPr/>
          <p:nvPr/>
        </p:nvCxnSpPr>
        <p:spPr>
          <a:xfrm>
            <a:off x="10294373" y="2621756"/>
            <a:ext cx="51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CEAB7E-EF7C-E042-923E-11BA72A09479}"/>
              </a:ext>
            </a:extLst>
          </p:cNvPr>
          <p:cNvSpPr txBox="1"/>
          <p:nvPr/>
        </p:nvSpPr>
        <p:spPr>
          <a:xfrm>
            <a:off x="7552040" y="4423335"/>
            <a:ext cx="446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Transfert d’energie plasma           “trailing”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79801C-9279-6145-AD96-C279430151AB}"/>
              </a:ext>
            </a:extLst>
          </p:cNvPr>
          <p:cNvCxnSpPr/>
          <p:nvPr/>
        </p:nvCxnSpPr>
        <p:spPr>
          <a:xfrm>
            <a:off x="10432025" y="4608001"/>
            <a:ext cx="5136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84D89F-E3DD-CC41-A17C-C7E24DDE21F3}"/>
              </a:ext>
            </a:extLst>
          </p:cNvPr>
          <p:cNvSpPr txBox="1"/>
          <p:nvPr/>
        </p:nvSpPr>
        <p:spPr>
          <a:xfrm>
            <a:off x="1934936" y="1608497"/>
            <a:ext cx="29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Schema du principe PWFA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E9C77-C33A-7046-9E07-B511325FDA49}"/>
              </a:ext>
            </a:extLst>
          </p:cNvPr>
          <p:cNvSpPr txBox="1"/>
          <p:nvPr/>
        </p:nvSpPr>
        <p:spPr>
          <a:xfrm>
            <a:off x="766374" y="5909891"/>
            <a:ext cx="534519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substituer</a:t>
            </a:r>
            <a:r>
              <a:rPr lang="en-US" dirty="0"/>
              <a:t> le </a:t>
            </a:r>
            <a:r>
              <a:rPr lang="en-US" dirty="0" err="1"/>
              <a:t>faisceau</a:t>
            </a:r>
            <a:r>
              <a:rPr lang="en-US" dirty="0"/>
              <a:t> “drive” par un </a:t>
            </a:r>
            <a:r>
              <a:rPr lang="en-US" dirty="0" err="1"/>
              <a:t>faisceau</a:t>
            </a:r>
            <a:r>
              <a:rPr lang="en-US" dirty="0"/>
              <a:t> laser </a:t>
            </a:r>
            <a:r>
              <a:rPr lang="en-US" dirty="0" err="1"/>
              <a:t>ultracourt</a:t>
            </a:r>
            <a:r>
              <a:rPr lang="en-US" dirty="0"/>
              <a:t>. </a:t>
            </a:r>
            <a:r>
              <a:rPr lang="en-US" dirty="0" err="1"/>
              <a:t>Voir</a:t>
            </a:r>
            <a:r>
              <a:rPr lang="en-US" dirty="0"/>
              <a:t> C. </a:t>
            </a:r>
            <a:r>
              <a:rPr lang="en-US" dirty="0" err="1"/>
              <a:t>Thaury</a:t>
            </a:r>
            <a:r>
              <a:rPr lang="en-US" dirty="0"/>
              <a:t>, </a:t>
            </a:r>
            <a:r>
              <a:rPr lang="en-US" dirty="0" err="1"/>
              <a:t>Jeudi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14:40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8560CA-9724-C942-8630-8D51FB7054BA}"/>
              </a:ext>
            </a:extLst>
          </p:cNvPr>
          <p:cNvCxnSpPr>
            <a:cxnSpLocks/>
          </p:cNvCxnSpPr>
          <p:nvPr/>
        </p:nvCxnSpPr>
        <p:spPr>
          <a:xfrm flipV="1">
            <a:off x="3405884" y="4202851"/>
            <a:ext cx="738413" cy="1666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D4F4A38-DF65-4047-B94E-38C2F3CAC2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21" t="17067" r="74870" b="14617"/>
          <a:stretch/>
        </p:blipFill>
        <p:spPr>
          <a:xfrm>
            <a:off x="3726930" y="3210006"/>
            <a:ext cx="1240596" cy="9928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39A580-359E-1448-BE21-4DC75EDBAE32}"/>
              </a:ext>
            </a:extLst>
          </p:cNvPr>
          <p:cNvSpPr txBox="1"/>
          <p:nvPr/>
        </p:nvSpPr>
        <p:spPr>
          <a:xfrm>
            <a:off x="11946733" y="6555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4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27">
            <a:extLst>
              <a:ext uri="{FF2B5EF4-FFF2-40B4-BE49-F238E27FC236}">
                <a16:creationId xmlns:a16="http://schemas.microsoft.com/office/drawing/2014/main" id="{0DA4B6AF-36BB-E842-AF30-D9C8C5A991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5" y="635000"/>
            <a:ext cx="10873276" cy="476250"/>
            <a:chOff x="1270000" y="1238778"/>
            <a:chExt cx="7874000" cy="47572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A9F0C27-8A0F-474A-A1FD-2400929EB7D1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B45AC62-4339-E845-9CAD-EC41F00BEAB4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ZoneTexte 14">
            <a:extLst>
              <a:ext uri="{FF2B5EF4-FFF2-40B4-BE49-F238E27FC236}">
                <a16:creationId xmlns:a16="http://schemas.microsoft.com/office/drawing/2014/main" id="{7831ED02-7FDD-E644-A1D7-AB907F81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93" y="219076"/>
            <a:ext cx="10116038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595959"/>
                </a:solidFill>
                <a:latin typeface="AvantGarde Regular" charset="0"/>
                <a:ea typeface="AvantGarde Regular" charset="0"/>
                <a:cs typeface="AvantGarde Regular" charset="0"/>
              </a:rPr>
              <a:t>Accélération par onde de sillage plasma piloté par faisceau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3. Statut actuel</a:t>
            </a:r>
          </a:p>
        </p:txBody>
      </p:sp>
      <p:pic>
        <p:nvPicPr>
          <p:cNvPr id="3076" name="Image 10" descr="LOA_logo_vert_petit_loa.eps">
            <a:extLst>
              <a:ext uri="{FF2B5EF4-FFF2-40B4-BE49-F238E27FC236}">
                <a16:creationId xmlns:a16="http://schemas.microsoft.com/office/drawing/2014/main" id="{EA9960AD-6345-C84D-BB91-880DA5CF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31" y="6225875"/>
            <a:ext cx="48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BD082B-FB20-284D-81D3-AB21183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1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C095E-314C-6E4E-A20C-7F676DE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8C2B22-F58B-6F44-B10B-C5B55B662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5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F25959-C6D0-4C47-84E3-CC7F3DFD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62" y="2912174"/>
            <a:ext cx="4722609" cy="3126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ABDEC-DC4D-BA40-B18F-A17C35F5A67F}"/>
              </a:ext>
            </a:extLst>
          </p:cNvPr>
          <p:cNvSpPr txBox="1"/>
          <p:nvPr/>
        </p:nvSpPr>
        <p:spPr>
          <a:xfrm>
            <a:off x="716787" y="1979079"/>
            <a:ext cx="6917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Longitudinalement: </a:t>
            </a:r>
            <a:r>
              <a:rPr lang="fr-FR" sz="2000" u="sng" dirty="0"/>
              <a:t>Accélération quasi monochromatique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0DBC0D-8A3D-4340-A37D-A718B6124616}"/>
              </a:ext>
            </a:extLst>
          </p:cNvPr>
          <p:cNvSpPr txBox="1"/>
          <p:nvPr/>
        </p:nvSpPr>
        <p:spPr>
          <a:xfrm>
            <a:off x="2437490" y="1370433"/>
            <a:ext cx="799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Défis: contrôler l’espace de phase du faisceau pendant l’accélération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FA271-E87A-CD43-83B8-15FA7075BA46}"/>
              </a:ext>
            </a:extLst>
          </p:cNvPr>
          <p:cNvGrpSpPr/>
          <p:nvPr/>
        </p:nvGrpSpPr>
        <p:grpSpPr>
          <a:xfrm>
            <a:off x="6327460" y="2829946"/>
            <a:ext cx="5185136" cy="3420751"/>
            <a:chOff x="6879819" y="2912174"/>
            <a:chExt cx="5185136" cy="34207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A8F296-9B70-974F-A554-39F1B2485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5399"/>
            <a:stretch/>
          </p:blipFill>
          <p:spPr>
            <a:xfrm>
              <a:off x="7139389" y="2912174"/>
              <a:ext cx="4925566" cy="32525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575E2-C0AE-714F-BBA3-2B49EA56FA67}"/>
                </a:ext>
              </a:extLst>
            </p:cNvPr>
            <p:cNvSpPr/>
            <p:nvPr/>
          </p:nvSpPr>
          <p:spPr>
            <a:xfrm>
              <a:off x="6879819" y="5996470"/>
              <a:ext cx="648929" cy="336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EFA967-BC32-094E-B88C-CB412AE9A4E3}"/>
              </a:ext>
            </a:extLst>
          </p:cNvPr>
          <p:cNvSpPr txBox="1"/>
          <p:nvPr/>
        </p:nvSpPr>
        <p:spPr>
          <a:xfrm>
            <a:off x="2949678" y="2529642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À</a:t>
            </a:r>
            <a:r>
              <a:rPr lang="en-US" dirty="0"/>
              <a:t> FACET (SLAC)</a:t>
            </a:r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045B20-76A1-A449-81A1-498C4C2D1057}"/>
              </a:ext>
            </a:extLst>
          </p:cNvPr>
          <p:cNvSpPr/>
          <p:nvPr/>
        </p:nvSpPr>
        <p:spPr>
          <a:xfrm>
            <a:off x="2095843" y="6082949"/>
            <a:ext cx="4231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 </a:t>
            </a:r>
            <a:r>
              <a:rPr lang="fr-FR" dirty="0" err="1"/>
              <a:t>Litos</a:t>
            </a:r>
            <a:r>
              <a:rPr lang="fr-FR" dirty="0"/>
              <a:t> </a:t>
            </a:r>
            <a:r>
              <a:rPr lang="fr-FR" i="1" dirty="0"/>
              <a:t>et al</a:t>
            </a:r>
            <a:r>
              <a:rPr lang="fr-FR" dirty="0"/>
              <a:t> 2016 </a:t>
            </a:r>
            <a:r>
              <a:rPr lang="fr-FR" i="1" dirty="0"/>
              <a:t>Plasma Phys. Control. Fusion</a:t>
            </a:r>
            <a:r>
              <a:rPr lang="fr-FR" dirty="0"/>
              <a:t> </a:t>
            </a:r>
            <a:r>
              <a:rPr lang="fr-FR" b="1" dirty="0"/>
              <a:t>58</a:t>
            </a:r>
            <a:r>
              <a:rPr lang="fr-FR" dirty="0"/>
              <a:t> 034017</a:t>
            </a:r>
            <a:endParaRPr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2D482-B0AC-E54C-B8D5-8109C2FA43C2}"/>
              </a:ext>
            </a:extLst>
          </p:cNvPr>
          <p:cNvSpPr txBox="1"/>
          <p:nvPr/>
        </p:nvSpPr>
        <p:spPr>
          <a:xfrm>
            <a:off x="7745610" y="255829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FashForward</a:t>
            </a:r>
            <a:r>
              <a:rPr lang="en-US" dirty="0"/>
              <a:t> (DESY)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53440D-D43F-5545-9D5B-D2B131864C69}"/>
              </a:ext>
            </a:extLst>
          </p:cNvPr>
          <p:cNvSpPr/>
          <p:nvPr/>
        </p:nvSpPr>
        <p:spPr>
          <a:xfrm>
            <a:off x="6434738" y="6082949"/>
            <a:ext cx="5230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Schröder, S., </a:t>
            </a:r>
            <a:r>
              <a:rPr lang="fr-FR" i="1" dirty="0" err="1"/>
              <a:t>Lindstrøm</a:t>
            </a:r>
            <a:r>
              <a:rPr lang="fr-FR" i="1" dirty="0"/>
              <a:t>, C.A., </a:t>
            </a:r>
            <a:r>
              <a:rPr lang="fr-FR" i="1" dirty="0" err="1"/>
              <a:t>Bohlen</a:t>
            </a:r>
            <a:r>
              <a:rPr lang="fr-FR" i="1" dirty="0"/>
              <a:t>, S. et al. </a:t>
            </a:r>
          </a:p>
          <a:p>
            <a:r>
              <a:rPr lang="fr-FR" i="1" dirty="0"/>
              <a:t>Nat Commun 11, 5984 (2020)</a:t>
            </a:r>
            <a:endParaRPr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B8C25C-6AF7-A94F-8C77-88785EC30CF5}"/>
              </a:ext>
            </a:extLst>
          </p:cNvPr>
          <p:cNvSpPr txBox="1"/>
          <p:nvPr/>
        </p:nvSpPr>
        <p:spPr>
          <a:xfrm>
            <a:off x="11946733" y="6555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22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27">
            <a:extLst>
              <a:ext uri="{FF2B5EF4-FFF2-40B4-BE49-F238E27FC236}">
                <a16:creationId xmlns:a16="http://schemas.microsoft.com/office/drawing/2014/main" id="{0DA4B6AF-36BB-E842-AF30-D9C8C5A991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5" y="635000"/>
            <a:ext cx="10873276" cy="476250"/>
            <a:chOff x="1270000" y="1238778"/>
            <a:chExt cx="7874000" cy="47572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A9F0C27-8A0F-474A-A1FD-2400929EB7D1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B45AC62-4339-E845-9CAD-EC41F00BEAB4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ZoneTexte 14">
            <a:extLst>
              <a:ext uri="{FF2B5EF4-FFF2-40B4-BE49-F238E27FC236}">
                <a16:creationId xmlns:a16="http://schemas.microsoft.com/office/drawing/2014/main" id="{7831ED02-7FDD-E644-A1D7-AB907F81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93" y="219076"/>
            <a:ext cx="10116038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595959"/>
                </a:solidFill>
                <a:latin typeface="AvantGarde Regular" charset="0"/>
                <a:ea typeface="AvantGarde Regular" charset="0"/>
                <a:cs typeface="AvantGarde Regular" charset="0"/>
              </a:rPr>
              <a:t>Accélération par onde de sillage plasma piloté par faisceau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3. Statut actuel</a:t>
            </a:r>
          </a:p>
        </p:txBody>
      </p:sp>
      <p:pic>
        <p:nvPicPr>
          <p:cNvPr id="3076" name="Image 10" descr="LOA_logo_vert_petit_loa.eps">
            <a:extLst>
              <a:ext uri="{FF2B5EF4-FFF2-40B4-BE49-F238E27FC236}">
                <a16:creationId xmlns:a16="http://schemas.microsoft.com/office/drawing/2014/main" id="{EA9960AD-6345-C84D-BB91-880DA5CF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31" y="6225875"/>
            <a:ext cx="48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BD082B-FB20-284D-81D3-AB21183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1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C095E-314C-6E4E-A20C-7F676DE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8C2B22-F58B-6F44-B10B-C5B55B662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5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F25959-C6D0-4C47-84E3-CC7F3DFD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78" y="2912174"/>
            <a:ext cx="3084993" cy="20424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FA271-E87A-CD43-83B8-15FA7075BA46}"/>
              </a:ext>
            </a:extLst>
          </p:cNvPr>
          <p:cNvGrpSpPr/>
          <p:nvPr/>
        </p:nvGrpSpPr>
        <p:grpSpPr>
          <a:xfrm>
            <a:off x="6327460" y="2829947"/>
            <a:ext cx="3701443" cy="2255762"/>
            <a:chOff x="6879819" y="2912174"/>
            <a:chExt cx="5185136" cy="34207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A8F296-9B70-974F-A554-39F1B2485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5399"/>
            <a:stretch/>
          </p:blipFill>
          <p:spPr>
            <a:xfrm>
              <a:off x="7139389" y="2912174"/>
              <a:ext cx="4925566" cy="32525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575E2-C0AE-714F-BBA3-2B49EA56FA67}"/>
                </a:ext>
              </a:extLst>
            </p:cNvPr>
            <p:cNvSpPr/>
            <p:nvPr/>
          </p:nvSpPr>
          <p:spPr>
            <a:xfrm>
              <a:off x="6879819" y="5996470"/>
              <a:ext cx="648929" cy="336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EFA967-BC32-094E-B88C-CB412AE9A4E3}"/>
              </a:ext>
            </a:extLst>
          </p:cNvPr>
          <p:cNvSpPr txBox="1"/>
          <p:nvPr/>
        </p:nvSpPr>
        <p:spPr>
          <a:xfrm>
            <a:off x="3510623" y="2529642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À</a:t>
            </a:r>
            <a:r>
              <a:rPr lang="en-US" dirty="0"/>
              <a:t> FACET (SLAC)</a:t>
            </a:r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045B20-76A1-A449-81A1-498C4C2D1057}"/>
              </a:ext>
            </a:extLst>
          </p:cNvPr>
          <p:cNvSpPr/>
          <p:nvPr/>
        </p:nvSpPr>
        <p:spPr>
          <a:xfrm>
            <a:off x="3356388" y="4941744"/>
            <a:ext cx="274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M </a:t>
            </a:r>
            <a:r>
              <a:rPr lang="fr-FR" sz="1200" dirty="0" err="1"/>
              <a:t>Litos</a:t>
            </a:r>
            <a:r>
              <a:rPr lang="fr-FR" sz="1200" dirty="0"/>
              <a:t> </a:t>
            </a:r>
            <a:r>
              <a:rPr lang="fr-FR" sz="1200" i="1" dirty="0"/>
              <a:t>et al</a:t>
            </a:r>
            <a:r>
              <a:rPr lang="fr-FR" sz="1200" dirty="0"/>
              <a:t> 2016 </a:t>
            </a:r>
            <a:r>
              <a:rPr lang="fr-FR" sz="1200" i="1" dirty="0"/>
              <a:t>Plasma Phys. Control. Fusion</a:t>
            </a:r>
            <a:r>
              <a:rPr lang="fr-FR" sz="1200" dirty="0"/>
              <a:t> </a:t>
            </a:r>
            <a:r>
              <a:rPr lang="fr-FR" sz="1200" b="1" dirty="0"/>
              <a:t>58</a:t>
            </a:r>
            <a:r>
              <a:rPr lang="fr-FR" sz="1200" dirty="0"/>
              <a:t> 034017</a:t>
            </a:r>
            <a:endParaRPr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2D482-B0AC-E54C-B8D5-8109C2FA43C2}"/>
              </a:ext>
            </a:extLst>
          </p:cNvPr>
          <p:cNvSpPr txBox="1"/>
          <p:nvPr/>
        </p:nvSpPr>
        <p:spPr>
          <a:xfrm>
            <a:off x="6966626" y="249464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FashForward</a:t>
            </a:r>
            <a:r>
              <a:rPr lang="en-US" dirty="0"/>
              <a:t> (DESY)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53440D-D43F-5545-9D5B-D2B131864C69}"/>
              </a:ext>
            </a:extLst>
          </p:cNvPr>
          <p:cNvSpPr/>
          <p:nvPr/>
        </p:nvSpPr>
        <p:spPr>
          <a:xfrm>
            <a:off x="6786348" y="4931094"/>
            <a:ext cx="52301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i="1" dirty="0"/>
              <a:t>Schröder, S., </a:t>
            </a:r>
            <a:r>
              <a:rPr lang="fr-FR" sz="1050" i="1" dirty="0" err="1"/>
              <a:t>Lindstrøm</a:t>
            </a:r>
            <a:r>
              <a:rPr lang="fr-FR" sz="1050" i="1" dirty="0"/>
              <a:t>, C.A., </a:t>
            </a:r>
            <a:r>
              <a:rPr lang="fr-FR" sz="1050" i="1" dirty="0" err="1"/>
              <a:t>Bohlen</a:t>
            </a:r>
            <a:r>
              <a:rPr lang="fr-FR" sz="1050" i="1" dirty="0"/>
              <a:t>, S. et al. </a:t>
            </a:r>
          </a:p>
          <a:p>
            <a:r>
              <a:rPr lang="fr-FR" sz="1050" i="1" dirty="0"/>
              <a:t>Nat Commun 11, 5984 (2020)</a:t>
            </a:r>
            <a:endParaRPr sz="105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58478-5F55-234D-8298-B7F2A2D43F95}"/>
              </a:ext>
            </a:extLst>
          </p:cNvPr>
          <p:cNvSpPr txBox="1"/>
          <p:nvPr/>
        </p:nvSpPr>
        <p:spPr>
          <a:xfrm>
            <a:off x="716787" y="5593873"/>
            <a:ext cx="775577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Transversalement: dégradation de l’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émittance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due au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mismatch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4821F-A25A-0842-9949-02AFC72992F2}"/>
              </a:ext>
            </a:extLst>
          </p:cNvPr>
          <p:cNvSpPr/>
          <p:nvPr/>
        </p:nvSpPr>
        <p:spPr>
          <a:xfrm>
            <a:off x="8773019" y="6361948"/>
            <a:ext cx="284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555555"/>
                </a:solidFill>
                <a:latin typeface="Proxima Nova"/>
              </a:rPr>
              <a:t>R. </a:t>
            </a:r>
            <a:r>
              <a:rPr lang="fr-FR" sz="1400" dirty="0" err="1">
                <a:solidFill>
                  <a:srgbClr val="555555"/>
                </a:solidFill>
                <a:latin typeface="Proxima Nova"/>
              </a:rPr>
              <a:t>Ariniello</a:t>
            </a:r>
            <a:r>
              <a:rPr lang="fr-FR" sz="1400" dirty="0">
                <a:solidFill>
                  <a:srgbClr val="555555"/>
                </a:solidFill>
                <a:latin typeface="Proxima Nova"/>
              </a:rPr>
              <a:t> </a:t>
            </a:r>
            <a:r>
              <a:rPr lang="fr-FR" sz="1400" i="1" dirty="0">
                <a:solidFill>
                  <a:srgbClr val="555555"/>
                </a:solidFill>
                <a:latin typeface="Proxima Nova"/>
              </a:rPr>
              <a:t>et. al. </a:t>
            </a:r>
            <a:r>
              <a:rPr lang="fr-FR" sz="1400" dirty="0">
                <a:solidFill>
                  <a:srgbClr val="555555"/>
                </a:solidFill>
                <a:latin typeface="Proxima Nova"/>
              </a:rPr>
              <a:t>Phys. </a:t>
            </a:r>
            <a:r>
              <a:rPr lang="fr-FR" sz="1400" dirty="0" err="1">
                <a:solidFill>
                  <a:srgbClr val="555555"/>
                </a:solidFill>
                <a:latin typeface="Proxima Nova"/>
              </a:rPr>
              <a:t>Rev</a:t>
            </a:r>
            <a:r>
              <a:rPr lang="fr-FR" sz="14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fr-FR" sz="1400" dirty="0" err="1">
                <a:solidFill>
                  <a:srgbClr val="555555"/>
                </a:solidFill>
                <a:latin typeface="Proxima Nova"/>
              </a:rPr>
              <a:t>Accel</a:t>
            </a:r>
            <a:r>
              <a:rPr lang="fr-FR" sz="14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fr-FR" sz="1400" dirty="0" err="1">
                <a:solidFill>
                  <a:srgbClr val="555555"/>
                </a:solidFill>
                <a:latin typeface="Proxima Nova"/>
              </a:rPr>
              <a:t>Beams</a:t>
            </a:r>
            <a:r>
              <a:rPr lang="fr-FR" sz="1400" dirty="0">
                <a:solidFill>
                  <a:srgbClr val="555555"/>
                </a:solidFill>
                <a:latin typeface="Proxima Nova"/>
              </a:rPr>
              <a:t> </a:t>
            </a:r>
            <a:r>
              <a:rPr lang="fr-FR" sz="1400" b="1" dirty="0">
                <a:solidFill>
                  <a:srgbClr val="555555"/>
                </a:solidFill>
                <a:latin typeface="Proxima Nova"/>
              </a:rPr>
              <a:t>22</a:t>
            </a:r>
            <a:r>
              <a:rPr lang="fr-FR" sz="1400" dirty="0">
                <a:solidFill>
                  <a:srgbClr val="555555"/>
                </a:solidFill>
                <a:latin typeface="Proxima Nova"/>
              </a:rPr>
              <a:t>, 041304 – 2019</a:t>
            </a:r>
            <a:endParaRPr lang="fr-FR" sz="1400" b="0" i="0" u="none" strike="noStrike" dirty="0">
              <a:solidFill>
                <a:srgbClr val="555555"/>
              </a:solidFill>
              <a:effectLst/>
              <a:latin typeface="Proxima Nov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6FB53-E814-CC4D-A6DA-046F72A106BA}"/>
              </a:ext>
            </a:extLst>
          </p:cNvPr>
          <p:cNvSpPr txBox="1"/>
          <p:nvPr/>
        </p:nvSpPr>
        <p:spPr>
          <a:xfrm>
            <a:off x="716787" y="1979079"/>
            <a:ext cx="6917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Longitudinalement: </a:t>
            </a:r>
            <a:r>
              <a:rPr lang="fr-FR" sz="2000" u="sng" dirty="0"/>
              <a:t>Accélération quasi monochromatique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8AFA42-38D6-7944-93B2-B47748A3F51C}"/>
              </a:ext>
            </a:extLst>
          </p:cNvPr>
          <p:cNvSpPr txBox="1"/>
          <p:nvPr/>
        </p:nvSpPr>
        <p:spPr>
          <a:xfrm>
            <a:off x="2437490" y="1370433"/>
            <a:ext cx="799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Défis: contrôler l’espace de phase du faisceau pendant l’accélération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615AF-4BBC-A248-A886-79E4DA0A1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193" y="4569309"/>
            <a:ext cx="3175000" cy="18161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984549-A168-064C-9D64-426276B2EFEA}"/>
              </a:ext>
            </a:extLst>
          </p:cNvPr>
          <p:cNvSpPr txBox="1"/>
          <p:nvPr/>
        </p:nvSpPr>
        <p:spPr>
          <a:xfrm>
            <a:off x="11946733" y="6555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56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27">
            <a:extLst>
              <a:ext uri="{FF2B5EF4-FFF2-40B4-BE49-F238E27FC236}">
                <a16:creationId xmlns:a16="http://schemas.microsoft.com/office/drawing/2014/main" id="{0DA4B6AF-36BB-E842-AF30-D9C8C5A991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5" y="635000"/>
            <a:ext cx="10873276" cy="476250"/>
            <a:chOff x="1270000" y="1238778"/>
            <a:chExt cx="7874000" cy="47572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A9F0C27-8A0F-474A-A1FD-2400929EB7D1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B45AC62-4339-E845-9CAD-EC41F00BEAB4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ZoneTexte 14">
            <a:extLst>
              <a:ext uri="{FF2B5EF4-FFF2-40B4-BE49-F238E27FC236}">
                <a16:creationId xmlns:a16="http://schemas.microsoft.com/office/drawing/2014/main" id="{7831ED02-7FDD-E644-A1D7-AB907F81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93" y="219076"/>
            <a:ext cx="10116038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595959"/>
                </a:solidFill>
                <a:latin typeface="AvantGarde Regular" charset="0"/>
                <a:ea typeface="AvantGarde Regular" charset="0"/>
                <a:cs typeface="AvantGarde Regular" charset="0"/>
              </a:rPr>
              <a:t>Accélération par onde de sillage plasma piloté par faisceau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4. Rayonnement </a:t>
            </a:r>
            <a:r>
              <a:rPr lang="fr-FR" sz="2000" b="1" dirty="0" err="1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bétatron</a:t>
            </a: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 et préservation de l’</a:t>
            </a:r>
            <a:r>
              <a:rPr lang="fr-FR" sz="2000" b="1" dirty="0" err="1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emittance</a:t>
            </a:r>
            <a:endParaRPr lang="fr-FR" sz="2000" b="1" dirty="0">
              <a:solidFill>
                <a:schemeClr val="bg1">
                  <a:lumMod val="65000"/>
                </a:schemeClr>
              </a:solidFill>
              <a:latin typeface="AvantGarde Regular" charset="0"/>
              <a:ea typeface="AvantGarde Regular" charset="0"/>
              <a:cs typeface="AvantGarde Regular" charset="0"/>
            </a:endParaRPr>
          </a:p>
        </p:txBody>
      </p:sp>
      <p:pic>
        <p:nvPicPr>
          <p:cNvPr id="3076" name="Image 10" descr="LOA_logo_vert_petit_loa.eps">
            <a:extLst>
              <a:ext uri="{FF2B5EF4-FFF2-40B4-BE49-F238E27FC236}">
                <a16:creationId xmlns:a16="http://schemas.microsoft.com/office/drawing/2014/main" id="{EA9960AD-6345-C84D-BB91-880DA5CF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31" y="6225875"/>
            <a:ext cx="48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BD082B-FB20-284D-81D3-AB21183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1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C095E-314C-6E4E-A20C-7F676DE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8C2B22-F58B-6F44-B10B-C5B55B662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5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D63DD4C-3E1D-704D-A712-6BA5E4A0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05" y="3556450"/>
            <a:ext cx="4193062" cy="2313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70645-FF8E-D64E-A588-270147468791}"/>
              </a:ext>
            </a:extLst>
          </p:cNvPr>
          <p:cNvSpPr txBox="1"/>
          <p:nvPr/>
        </p:nvSpPr>
        <p:spPr>
          <a:xfrm>
            <a:off x="1216055" y="1544461"/>
            <a:ext cx="1019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Pour réduire la dégradation de l’</a:t>
            </a:r>
            <a:r>
              <a:rPr lang="fr-FR" sz="2000" dirty="0" err="1"/>
              <a:t>émittance</a:t>
            </a:r>
            <a:r>
              <a:rPr lang="fr-FR" sz="2000" dirty="0"/>
              <a:t> il faut que le faisceau soit matché au plasma.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39156-002A-2441-8355-327F687A0827}"/>
              </a:ext>
            </a:extLst>
          </p:cNvPr>
          <p:cNvSpPr txBox="1"/>
          <p:nvPr/>
        </p:nvSpPr>
        <p:spPr>
          <a:xfrm>
            <a:off x="3665443" y="2215124"/>
            <a:ext cx="52982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Peut-on mesurer la dynamique du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matching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D61EF6-FDCB-AA4F-8247-4AEB1002B36F}"/>
              </a:ext>
            </a:extLst>
          </p:cNvPr>
          <p:cNvSpPr txBox="1"/>
          <p:nvPr/>
        </p:nvSpPr>
        <p:spPr>
          <a:xfrm>
            <a:off x="1490693" y="2885787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Rayonnement </a:t>
            </a:r>
            <a:r>
              <a:rPr lang="fr-FR" sz="2000" dirty="0" err="1"/>
              <a:t>bétatron</a:t>
            </a:r>
            <a:endParaRPr lang="fr-FR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37B634-C003-C543-9130-71DE6F612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69"/>
          <a:stretch/>
        </p:blipFill>
        <p:spPr>
          <a:xfrm>
            <a:off x="6885631" y="3483785"/>
            <a:ext cx="4156114" cy="27033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9F12130-1A99-B848-A220-49A3BAB70847}"/>
              </a:ext>
            </a:extLst>
          </p:cNvPr>
          <p:cNvSpPr txBox="1"/>
          <p:nvPr/>
        </p:nvSpPr>
        <p:spPr>
          <a:xfrm>
            <a:off x="5435475" y="2885787"/>
            <a:ext cx="648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Corrélation signal </a:t>
            </a:r>
            <a:r>
              <a:rPr lang="fr-FR" sz="2000" dirty="0" err="1"/>
              <a:t>bétatron</a:t>
            </a:r>
            <a:r>
              <a:rPr lang="fr-FR" sz="2000" dirty="0"/>
              <a:t> – dégradation de l’</a:t>
            </a:r>
            <a:r>
              <a:rPr lang="fr-FR" sz="2000" dirty="0" err="1"/>
              <a:t>émittance</a:t>
            </a:r>
            <a:endParaRPr lang="fr-FR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4C6CF-5B9D-214E-A0A3-B9C6B0B02305}"/>
              </a:ext>
            </a:extLst>
          </p:cNvPr>
          <p:cNvSpPr/>
          <p:nvPr/>
        </p:nvSpPr>
        <p:spPr>
          <a:xfrm>
            <a:off x="993805" y="6187180"/>
            <a:ext cx="3930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55555"/>
                </a:solidFill>
                <a:latin typeface="Proxima Nova"/>
              </a:rPr>
              <a:t>S. Corde</a:t>
            </a:r>
            <a:r>
              <a:rPr lang="fr-FR" i="1" dirty="0">
                <a:solidFill>
                  <a:srgbClr val="555555"/>
                </a:solidFill>
                <a:latin typeface="Proxima Nova"/>
              </a:rPr>
              <a:t> et. al. </a:t>
            </a:r>
            <a:r>
              <a:rPr lang="fr-FR" dirty="0" err="1">
                <a:solidFill>
                  <a:srgbClr val="555555"/>
                </a:solidFill>
                <a:latin typeface="Proxima Nova"/>
              </a:rPr>
              <a:t>Rev</a:t>
            </a:r>
            <a:r>
              <a:rPr lang="fr-FR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fr-FR" dirty="0" err="1">
                <a:solidFill>
                  <a:srgbClr val="555555"/>
                </a:solidFill>
                <a:latin typeface="Proxima Nova"/>
              </a:rPr>
              <a:t>Mod</a:t>
            </a:r>
            <a:r>
              <a:rPr lang="fr-FR" dirty="0">
                <a:solidFill>
                  <a:srgbClr val="555555"/>
                </a:solidFill>
                <a:latin typeface="Proxima Nova"/>
              </a:rPr>
              <a:t>. Phys. </a:t>
            </a:r>
            <a:r>
              <a:rPr lang="fr-FR" b="1" dirty="0">
                <a:solidFill>
                  <a:srgbClr val="555555"/>
                </a:solidFill>
                <a:latin typeface="Proxima Nova"/>
              </a:rPr>
              <a:t>85</a:t>
            </a:r>
            <a:r>
              <a:rPr lang="fr-FR" dirty="0">
                <a:solidFill>
                  <a:srgbClr val="555555"/>
                </a:solidFill>
                <a:latin typeface="Proxima Nova"/>
              </a:rPr>
              <a:t>, 1 – </a:t>
            </a:r>
            <a:r>
              <a:rPr lang="fr-FR" dirty="0" err="1">
                <a:solidFill>
                  <a:srgbClr val="555555"/>
                </a:solidFill>
                <a:latin typeface="Proxima Nova"/>
              </a:rPr>
              <a:t>Published</a:t>
            </a:r>
            <a:r>
              <a:rPr lang="fr-FR" dirty="0">
                <a:solidFill>
                  <a:srgbClr val="555555"/>
                </a:solidFill>
                <a:latin typeface="Proxima Nova"/>
              </a:rPr>
              <a:t> 9 </a:t>
            </a:r>
            <a:r>
              <a:rPr lang="fr-FR" dirty="0" err="1">
                <a:solidFill>
                  <a:srgbClr val="555555"/>
                </a:solidFill>
                <a:latin typeface="Proxima Nova"/>
              </a:rPr>
              <a:t>January</a:t>
            </a:r>
            <a:r>
              <a:rPr lang="fr-FR" dirty="0">
                <a:solidFill>
                  <a:srgbClr val="555555"/>
                </a:solidFill>
                <a:latin typeface="Proxima Nova"/>
              </a:rPr>
              <a:t> 2013</a:t>
            </a:r>
            <a:endParaRPr lang="fr-FR" b="0" i="0" u="none" strike="noStrike" dirty="0">
              <a:solidFill>
                <a:srgbClr val="555555"/>
              </a:solidFill>
              <a:effectLst/>
              <a:latin typeface="Proxima Nov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82F927-AFB7-5647-94DA-487434D71727}"/>
              </a:ext>
            </a:extLst>
          </p:cNvPr>
          <p:cNvSpPr/>
          <p:nvPr/>
        </p:nvSpPr>
        <p:spPr>
          <a:xfrm>
            <a:off x="6741384" y="6225875"/>
            <a:ext cx="444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55555"/>
                </a:solidFill>
                <a:latin typeface="Proxima Nova"/>
              </a:rPr>
              <a:t>San Miguel </a:t>
            </a:r>
            <a:r>
              <a:rPr lang="fr-FR" dirty="0" err="1">
                <a:solidFill>
                  <a:srgbClr val="555555"/>
                </a:solidFill>
                <a:latin typeface="Proxima Nova"/>
              </a:rPr>
              <a:t>Claveria</a:t>
            </a:r>
            <a:r>
              <a:rPr lang="fr-FR" dirty="0">
                <a:solidFill>
                  <a:srgbClr val="555555"/>
                </a:solidFill>
                <a:latin typeface="Proxima Nova"/>
              </a:rPr>
              <a:t> P. et. al., 2019, Phil. Trans. R. Soc. A.3772018017320180173</a:t>
            </a:r>
            <a:endParaRPr dirty="0">
              <a:solidFill>
                <a:srgbClr val="555555"/>
              </a:solidFill>
              <a:latin typeface="Proxima Nov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DB140-ADA3-3A4F-9421-C0BDD7DD611B}"/>
              </a:ext>
            </a:extLst>
          </p:cNvPr>
          <p:cNvSpPr txBox="1"/>
          <p:nvPr/>
        </p:nvSpPr>
        <p:spPr>
          <a:xfrm>
            <a:off x="11946733" y="6555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02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27">
            <a:extLst>
              <a:ext uri="{FF2B5EF4-FFF2-40B4-BE49-F238E27FC236}">
                <a16:creationId xmlns:a16="http://schemas.microsoft.com/office/drawing/2014/main" id="{0DA4B6AF-36BB-E842-AF30-D9C8C5A991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16055" y="635000"/>
            <a:ext cx="10873276" cy="476250"/>
            <a:chOff x="1270000" y="1238778"/>
            <a:chExt cx="7874000" cy="47572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A9F0C27-8A0F-474A-A1FD-2400929EB7D1}"/>
                </a:ext>
              </a:extLst>
            </p:cNvPr>
            <p:cNvCxnSpPr/>
            <p:nvPr/>
          </p:nvCxnSpPr>
          <p:spPr>
            <a:xfrm>
              <a:off x="1270000" y="1238778"/>
              <a:ext cx="7874000" cy="1585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B45AC62-4339-E845-9CAD-EC41F00BEAB4}"/>
                </a:ext>
              </a:extLst>
            </p:cNvPr>
            <p:cNvCxnSpPr/>
            <p:nvPr/>
          </p:nvCxnSpPr>
          <p:spPr>
            <a:xfrm>
              <a:off x="1271577" y="1238778"/>
              <a:ext cx="7872423" cy="475722"/>
            </a:xfrm>
            <a:prstGeom prst="line">
              <a:avLst/>
            </a:prstGeom>
            <a:ln w="6350">
              <a:solidFill>
                <a:srgbClr val="008000">
                  <a:alpha val="1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ZoneTexte 14">
            <a:extLst>
              <a:ext uri="{FF2B5EF4-FFF2-40B4-BE49-F238E27FC236}">
                <a16:creationId xmlns:a16="http://schemas.microsoft.com/office/drawing/2014/main" id="{7831ED02-7FDD-E644-A1D7-AB907F81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93" y="219076"/>
            <a:ext cx="10116038" cy="83099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rgbClr val="595959"/>
                </a:solidFill>
                <a:latin typeface="AvantGarde Regular" charset="0"/>
                <a:ea typeface="AvantGarde Regular" charset="0"/>
                <a:cs typeface="AvantGarde Regular" charset="0"/>
              </a:rPr>
              <a:t>Accélération par onde de sillage plasma piloté par faisceau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4. Rayonnement </a:t>
            </a:r>
            <a:r>
              <a:rPr lang="fr-FR" sz="2000" b="1" dirty="0" err="1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bétatron</a:t>
            </a: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 et préservation de l’</a:t>
            </a:r>
            <a:r>
              <a:rPr lang="fr-FR" sz="2000" b="1" dirty="0" err="1">
                <a:solidFill>
                  <a:schemeClr val="bg1">
                    <a:lumMod val="65000"/>
                  </a:schemeClr>
                </a:solidFill>
                <a:latin typeface="AvantGarde Regular" charset="0"/>
                <a:ea typeface="AvantGarde Regular" charset="0"/>
                <a:cs typeface="AvantGarde Regular" charset="0"/>
              </a:rPr>
              <a:t>emittance</a:t>
            </a:r>
            <a:endParaRPr lang="fr-FR" sz="2000" b="1" dirty="0">
              <a:solidFill>
                <a:schemeClr val="bg1">
                  <a:lumMod val="65000"/>
                </a:schemeClr>
              </a:solidFill>
              <a:latin typeface="AvantGarde Regular" charset="0"/>
              <a:ea typeface="AvantGarde Regular" charset="0"/>
              <a:cs typeface="AvantGarde Regular" charset="0"/>
            </a:endParaRPr>
          </a:p>
        </p:txBody>
      </p:sp>
      <p:pic>
        <p:nvPicPr>
          <p:cNvPr id="3076" name="Image 10" descr="LOA_logo_vert_petit_loa.eps">
            <a:extLst>
              <a:ext uri="{FF2B5EF4-FFF2-40B4-BE49-F238E27FC236}">
                <a16:creationId xmlns:a16="http://schemas.microsoft.com/office/drawing/2014/main" id="{EA9960AD-6345-C84D-BB91-880DA5CF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31" y="6225875"/>
            <a:ext cx="48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BD082B-FB20-284D-81D3-AB21183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1" y="215901"/>
            <a:ext cx="1001713" cy="898525"/>
          </a:xfrm>
          <a:prstGeom prst="rect">
            <a:avLst/>
          </a:prstGeom>
          <a:solidFill>
            <a:srgbClr val="93C64C">
              <a:alpha val="1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C095E-314C-6E4E-A20C-7F676DE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" y="1"/>
            <a:ext cx="990600" cy="898525"/>
          </a:xfrm>
          <a:prstGeom prst="rect">
            <a:avLst/>
          </a:prstGeom>
          <a:solidFill>
            <a:srgbClr val="93C64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8C2B22-F58B-6F44-B10B-C5B55B662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805" y="898525"/>
            <a:ext cx="222250" cy="211138"/>
          </a:xfrm>
          <a:prstGeom prst="line">
            <a:avLst/>
          </a:prstGeom>
          <a:noFill/>
          <a:ln w="6350">
            <a:solidFill>
              <a:srgbClr val="008000">
                <a:alpha val="10196"/>
              </a:srgb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949553-65AD-C143-97A7-EACB2D9042C2}"/>
              </a:ext>
            </a:extLst>
          </p:cNvPr>
          <p:cNvSpPr txBox="1"/>
          <p:nvPr/>
        </p:nvSpPr>
        <p:spPr>
          <a:xfrm>
            <a:off x="4581552" y="3437730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179270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modele LOA ppt" id="{02B49F2F-2F40-E64C-B0DD-AA23BD7661DD}" vid="{4E4F8F2E-C4F5-4244-8C2F-4BB6D0EEA8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2938</TotalTime>
  <Words>467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 Miguel Pablo</dc:creator>
  <cp:lastModifiedBy>San Miguel Pablo</cp:lastModifiedBy>
  <cp:revision>17</cp:revision>
  <dcterms:created xsi:type="dcterms:W3CDTF">2021-10-03T21:17:37Z</dcterms:created>
  <dcterms:modified xsi:type="dcterms:W3CDTF">2021-10-10T14:39:57Z</dcterms:modified>
</cp:coreProperties>
</file>