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94" r:id="rId4"/>
    <p:sldId id="295" r:id="rId5"/>
    <p:sldId id="256" r:id="rId6"/>
    <p:sldId id="296" r:id="rId7"/>
    <p:sldId id="290" r:id="rId8"/>
    <p:sldId id="297" r:id="rId9"/>
    <p:sldId id="261" r:id="rId1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D"/>
    <a:srgbClr val="CC00FF"/>
    <a:srgbClr val="FF0000"/>
    <a:srgbClr val="E74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357" autoAdjust="0"/>
  </p:normalViewPr>
  <p:slideViewPr>
    <p:cSldViewPr snapToGrid="0">
      <p:cViewPr varScale="1">
        <p:scale>
          <a:sx n="100" d="100"/>
          <a:sy n="100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7796008-1FCF-41F4-AC88-0A8242BF59E1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F7E0847-E08B-49DA-A2A3-01DE3BD40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4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E0847-E08B-49DA-A2A3-01DE3BD400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8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E0847-E08B-49DA-A2A3-01DE3BD400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3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E0847-E08B-49DA-A2A3-01DE3BD400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39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E0847-E08B-49DA-A2A3-01DE3BD400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05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7D6EE-FC1C-4483-865D-57B540B9E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89558D-4CF0-4E92-B3EA-1E428777A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82D475-E5D2-4A01-8537-7804FD5E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CF204-CCF4-4A63-812D-785934EC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0FB5B-B996-43E7-A7D1-A1768920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34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0EDA1-7D5A-4EBF-B98E-D52FD015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F83570-DBA1-4905-8C37-79D66D694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1E3422-CF9A-435E-9C1D-D0158388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4D37D0-EFFB-4753-B97E-42623A54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618A7-AB07-4482-AE89-B92B84E9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7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C121A3-2317-44FA-A58A-8D0A526E1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5B576E-2A3B-42DC-8ED5-4D456B658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1FC6D-B392-46AE-96F7-78D0F233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27105-1AE7-4324-A78C-D86ADE46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4AEEB7-7D2E-44DF-BD09-B6532780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1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28DF3-BBCA-4518-A5C3-FA4D9A81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4E9CB-DC44-4EE1-A695-FFC9FBE6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1703E-EC67-4EF9-AF1B-FC3231E3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5CF76-DB8C-4EB4-844F-60510C94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CB8D2-3B31-4CD8-87AF-66653DCA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05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77BD4-ED72-40C3-8BC8-480C8DCF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B5AB9-BEAA-4725-92F4-1E455341F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6F5A4-427C-46B1-A434-6E856F3E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1C9FE-2002-472A-8603-2A30A12A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890B8E-3AC6-4FC9-8EB9-6BA0D719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59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C2AA3-FD19-476B-B735-F5D6A071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806BC3-21C3-4857-81D5-513329A25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8E0FDC-0F5D-44D0-910B-D9E8FEACF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72B1FE-6246-468D-A2CC-DBA3589E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E4C75-322C-43FD-8E06-3F63E0E3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34E103-279B-487A-B9C8-F8F1D9A0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51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60925-0E4D-44DD-951C-0FB2FF5E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6E7C94-E314-48F1-8B0A-547A012CC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D7E632-64EB-42FD-8236-8BF2AEDE5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03DF6E-2918-4434-8C78-6AAA78064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FC1C61-56C1-4293-8FFE-BC3841784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0F2391A-5575-4315-964E-7BE7489D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394259-B412-419A-A758-A1B6312A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8EDCD9-114E-49B2-9E78-A1F59B64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68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3D124-6622-479F-88C8-249E20DA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4F9358-6D10-44F2-8915-A222CC1D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C6AAEA-4CA6-418B-BD32-93904151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CA4F18-C757-4B1B-8380-5FCD45D0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0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F306BF-D2E4-47B1-A41F-B81723F0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B9E444-9BB6-4540-A0CC-F63F743B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5FD076-D4BC-4E93-8EBD-7A76F411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93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A91AC-C160-4DC6-AC2E-3B5C73BA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46C517-406B-4F46-9A5F-E40DB875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D3CE5A-ADB3-4B8C-A1A3-DD5841699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82EDD2-F36C-449F-9889-E137F555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8CF84C-A1E1-45AA-BEAB-A0E45B4A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411E0D-2319-4E58-9706-ED0A9108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59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980BB-6647-45BF-88A8-AE304E90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8867AD-F219-491B-8113-8FA6382E6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7A3595-5E9D-4C27-9CC4-28CD583FB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E56323-88BB-4DFA-826C-3B61B4CA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DFD14-E8B4-44F0-9315-12297899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8B19F1-F5E8-402D-90A0-CB5D225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94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D029CE-FC10-4653-99DA-C0B48576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90D3D7-882D-4466-A4AA-6B775484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159873-C675-46C1-8426-175B680DB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80F5-7D11-48B2-902B-EC59E72E06EF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9DFC8-8A25-4568-9FF6-DDFA44004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4E363-47A9-46A3-AAC5-F9BA813FD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756-A76C-40EA-8D26-1DEA72195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29.png"/><Relationship Id="rId5" Type="http://schemas.openxmlformats.org/officeDocument/2006/relationships/image" Target="../media/image9.jpeg"/><Relationship Id="rId10" Type="http://schemas.openxmlformats.org/officeDocument/2006/relationships/image" Target="../media/image28.png"/><Relationship Id="rId4" Type="http://schemas.openxmlformats.org/officeDocument/2006/relationships/image" Target="../media/image8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antechnik.com/" TargetMode="External"/><Relationship Id="rId4" Type="http://schemas.openxmlformats.org/officeDocument/2006/relationships/hyperlink" Target="mailto:contact@pantechni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E90F540-905C-4ABA-AA1C-C80D358EB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84" y="4738480"/>
            <a:ext cx="1281078" cy="1380646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2550B50-8FD5-49E4-B0E7-20B5823391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492" y="307447"/>
            <a:ext cx="7801016" cy="40721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C5F3D7-9560-4DBE-AC89-AC9009664AA6}"/>
              </a:ext>
            </a:extLst>
          </p:cNvPr>
          <p:cNvSpPr txBox="1"/>
          <p:nvPr/>
        </p:nvSpPr>
        <p:spPr>
          <a:xfrm>
            <a:off x="1986746" y="4700478"/>
            <a:ext cx="82185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34A72"/>
                </a:solidFill>
                <a:latin typeface="Expansiva" pitchFamily="50" charset="0"/>
              </a:rPr>
              <a:t>PRESENTATION</a:t>
            </a:r>
          </a:p>
          <a:p>
            <a:pPr algn="ctr"/>
            <a:endParaRPr lang="fr-FR" b="1" dirty="0">
              <a:solidFill>
                <a:srgbClr val="034A72"/>
              </a:solidFill>
              <a:latin typeface="Expansiva" pitchFamily="50" charset="0"/>
            </a:endParaRPr>
          </a:p>
          <a:p>
            <a:pPr algn="ctr"/>
            <a:endParaRPr lang="fr-FR" b="1" dirty="0">
              <a:solidFill>
                <a:srgbClr val="034A72"/>
              </a:solidFill>
              <a:latin typeface="Expansiva" pitchFamily="50" charset="0"/>
            </a:endParaRPr>
          </a:p>
          <a:p>
            <a:pPr algn="ctr"/>
            <a:r>
              <a:rPr lang="fr-FR" b="1" dirty="0">
                <a:solidFill>
                  <a:srgbClr val="034A72"/>
                </a:solidFill>
                <a:latin typeface="Expansiva" pitchFamily="50" charset="0"/>
              </a:rPr>
              <a:t>Octobre 2021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8080A1-332A-4778-AD07-0283EC1E5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992" y="4570614"/>
            <a:ext cx="1764539" cy="12666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7F9DB7-C466-4CB3-AD58-36059C2F2C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947" l="2820" r="90239">
                        <a14:foregroundMark x1="8243" y1="56085" x2="8460" y2="54497"/>
                        <a14:foregroundMark x1="4338" y1="59788" x2="3254" y2="59788"/>
                        <a14:foregroundMark x1="46204" y1="55556" x2="46204" y2="55556"/>
                        <a14:foregroundMark x1="43384" y1="56614" x2="43384" y2="56614"/>
                        <a14:foregroundMark x1="90456" y1="54497" x2="90456" y2="54497"/>
                        <a14:foregroundMark x1="38395" y1="54497" x2="38395" y2="54497"/>
                        <a14:foregroundMark x1="38829" y1="53439" x2="38829" y2="53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84" y="5562861"/>
            <a:ext cx="3573677" cy="146168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73183FC-1745-4034-B939-5EAAAFBCA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406491" y="3838046"/>
            <a:ext cx="892796" cy="235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2ED8405-B09C-4279-9F1B-FD75E6281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0467" y="5408364"/>
            <a:ext cx="4468549" cy="15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0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C46006-0F20-42BA-92A0-8074A1C138E3}"/>
              </a:ext>
            </a:extLst>
          </p:cNvPr>
          <p:cNvSpPr txBox="1"/>
          <p:nvPr/>
        </p:nvSpPr>
        <p:spPr>
          <a:xfrm>
            <a:off x="476250" y="1193892"/>
            <a:ext cx="117157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Fournisseur de solutions:</a:t>
            </a:r>
          </a:p>
          <a:p>
            <a:endParaRPr lang="en-GB" sz="14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PRODUITS et SERVICES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Pour les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laboratoires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de recherche physique </a:t>
            </a:r>
            <a:r>
              <a:rPr lang="en-GB" sz="16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en-GB" sz="16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Accélérateurs</a:t>
            </a:r>
            <a:r>
              <a:rPr lang="en-GB" sz="16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  <a:r>
              <a:rPr lang="en-GB" sz="16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Nucléaire</a:t>
            </a:r>
            <a:r>
              <a:rPr lang="en-GB" sz="16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  <a:r>
              <a:rPr lang="en-GB" sz="16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Métallurgie</a:t>
            </a:r>
            <a:r>
              <a:rPr lang="en-GB" sz="16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</a:t>
            </a:r>
            <a:r>
              <a:rPr lang="en-GB" sz="16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Semiconducteurs</a:t>
            </a:r>
            <a:r>
              <a:rPr lang="en-GB" sz="16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...)</a:t>
            </a: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Pour les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industriels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de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mêmes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secteurs</a:t>
            </a: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GB" sz="1600" i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Molecular Beam Epitaxy			</a:t>
            </a:r>
            <a:r>
              <a:rPr lang="en-GB" sz="1600" i="1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Microscopie</a:t>
            </a:r>
            <a:r>
              <a:rPr lang="en-GB" sz="1600" i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	</a:t>
            </a:r>
            <a:r>
              <a:rPr lang="en-GB" sz="1600" i="1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Boîtes</a:t>
            </a:r>
            <a:r>
              <a:rPr lang="en-GB" sz="1600" i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à </a:t>
            </a:r>
            <a:r>
              <a:rPr lang="en-GB" sz="1600" i="1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gants</a:t>
            </a:r>
            <a:r>
              <a:rPr lang="en-GB" sz="1600" i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	...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BE3A4F-974E-4088-AACA-E1770D11B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52500" cy="948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234096-7291-43D1-90FB-33C9B28B0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87" y="73617"/>
            <a:ext cx="2286000" cy="8235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579CA8-9D40-4AA0-B691-2DAD7B081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713" y="0"/>
            <a:ext cx="3062287" cy="895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0120F5-060F-4460-8502-B9D5DE0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001" y="6064756"/>
            <a:ext cx="1923216" cy="7932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F67D96B-B9BD-4CC9-A8DD-8FCC9C0D4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4756"/>
            <a:ext cx="2066925" cy="7543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B0BB38-38ED-4587-8DEE-68E43A18DB9E}"/>
              </a:ext>
            </a:extLst>
          </p:cNvPr>
          <p:cNvSpPr txBox="1"/>
          <p:nvPr/>
        </p:nvSpPr>
        <p:spPr>
          <a:xfrm>
            <a:off x="1765299" y="112778"/>
            <a:ext cx="58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34A72"/>
                </a:solidFill>
                <a:latin typeface="Expansiva" pitchFamily="50" charset="0"/>
              </a:rPr>
              <a:t>MISSIONS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1AECD9-05DB-44B7-8CFF-78E2192772E2}"/>
              </a:ext>
            </a:extLst>
          </p:cNvPr>
          <p:cNvSpPr txBox="1"/>
          <p:nvPr/>
        </p:nvSpPr>
        <p:spPr>
          <a:xfrm>
            <a:off x="-1171072" y="61348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FAB60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contact@omega-physics.com</a:t>
            </a:r>
          </a:p>
          <a:p>
            <a:pPr algn="ctr"/>
            <a:r>
              <a:rPr lang="fr-FR" sz="1800" dirty="0">
                <a:solidFill>
                  <a:srgbClr val="FAB60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www.omega-physics.com</a:t>
            </a:r>
          </a:p>
        </p:txBody>
      </p:sp>
      <p:pic>
        <p:nvPicPr>
          <p:cNvPr id="2050" name="Picture 2" descr="RIBER - Molecular Beam Epitaxy (MBE) products and services">
            <a:extLst>
              <a:ext uri="{FF2B5EF4-FFF2-40B4-BE49-F238E27FC236}">
                <a16:creationId xmlns:a16="http://schemas.microsoft.com/office/drawing/2014/main" id="{0C74C0C5-4EEA-4382-B7C0-AF9D61846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22" y="3986787"/>
            <a:ext cx="2877157" cy="13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roscope électronique à transmission - JEM-2100Plus - Jeol - biomédical /  médical / multiusage">
            <a:extLst>
              <a:ext uri="{FF2B5EF4-FFF2-40B4-BE49-F238E27FC236}">
                <a16:creationId xmlns:a16="http://schemas.microsoft.com/office/drawing/2014/main" id="{7D72E0FE-BC96-4BB9-A3BC-023156D9B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4708" y="3619702"/>
            <a:ext cx="1505136" cy="17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 [sys] - Purificateur d'atmosphère pour boite à gants">
            <a:extLst>
              <a:ext uri="{FF2B5EF4-FFF2-40B4-BE49-F238E27FC236}">
                <a16:creationId xmlns:a16="http://schemas.microsoft.com/office/drawing/2014/main" id="{44AFEDC4-26D3-48B5-9A48-C4440EBB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532" y="3709775"/>
            <a:ext cx="2446256" cy="16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C46006-0F20-42BA-92A0-8074A1C138E3}"/>
              </a:ext>
            </a:extLst>
          </p:cNvPr>
          <p:cNvSpPr txBox="1"/>
          <p:nvPr/>
        </p:nvSpPr>
        <p:spPr>
          <a:xfrm>
            <a:off x="476250" y="1193892"/>
            <a:ext cx="117157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Distribution </a:t>
            </a:r>
            <a:r>
              <a:rPr lang="en-GB" sz="2000" b="1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en</a:t>
            </a:r>
            <a:r>
              <a:rPr lang="en-GB" sz="2000" b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France/Europe de matériel:</a:t>
            </a:r>
          </a:p>
          <a:p>
            <a:endParaRPr lang="en-GB" sz="14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VIDE : 	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Pompes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multi-roots</a:t>
            </a:r>
          </a:p>
          <a:p>
            <a:pPr lvl="2"/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 	Petit matériel de vide</a:t>
            </a:r>
          </a:p>
          <a:p>
            <a:pPr lvl="2"/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CRYOGENIE:	GM cryocoolers</a:t>
            </a:r>
          </a:p>
          <a:p>
            <a:pPr lvl="5"/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Cryostats</a:t>
            </a:r>
          </a:p>
          <a:p>
            <a:pPr lvl="5"/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Liquéfacteurs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Purificateurs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He</a:t>
            </a:r>
          </a:p>
          <a:p>
            <a:pPr lvl="5"/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Lignes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de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transfert</a:t>
            </a: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5"/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CAVITES RF	Nb	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ELECTRONIQUE RAPIDE :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Systèmes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XIA – Acquisition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rapide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pulse RX &amp; Gamma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IMPLANTEURS IONIQUES “sur-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mesure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”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BE3A4F-974E-4088-AACA-E1770D11B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52500" cy="948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234096-7291-43D1-90FB-33C9B28B0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87" y="73617"/>
            <a:ext cx="2286000" cy="8235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579CA8-9D40-4AA0-B691-2DAD7B081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713" y="0"/>
            <a:ext cx="3062287" cy="895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0120F5-060F-4460-8502-B9D5DE0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001" y="6064756"/>
            <a:ext cx="1923216" cy="7932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F67D96B-B9BD-4CC9-A8DD-8FCC9C0D4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4756"/>
            <a:ext cx="2066925" cy="7543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B0BB38-38ED-4587-8DEE-68E43A18DB9E}"/>
              </a:ext>
            </a:extLst>
          </p:cNvPr>
          <p:cNvSpPr txBox="1"/>
          <p:nvPr/>
        </p:nvSpPr>
        <p:spPr>
          <a:xfrm>
            <a:off x="1765299" y="112778"/>
            <a:ext cx="58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34A72"/>
                </a:solidFill>
                <a:latin typeface="Expansiva" pitchFamily="50" charset="0"/>
              </a:rPr>
              <a:t>PRODUITS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C02F7F-4E1D-4FB6-BE14-7568F1F6B5D1}"/>
              </a:ext>
            </a:extLst>
          </p:cNvPr>
          <p:cNvSpPr txBox="1"/>
          <p:nvPr/>
        </p:nvSpPr>
        <p:spPr>
          <a:xfrm>
            <a:off x="-1171072" y="61348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FAB60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contact@omega-physics.com</a:t>
            </a:r>
          </a:p>
          <a:p>
            <a:pPr algn="ctr"/>
            <a:r>
              <a:rPr lang="fr-FR" sz="1800" dirty="0">
                <a:solidFill>
                  <a:srgbClr val="FAB60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www.omega-physics.com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003050B-180F-4D7E-8553-431B4FB51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5899" y="1192073"/>
            <a:ext cx="4468549" cy="15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E09C2D-4D32-434B-B99E-9A99607CAB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294" y="5158676"/>
            <a:ext cx="2260175" cy="16224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C3717F-E8EF-452F-9441-C87B29DC1D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89947" l="2820" r="90239">
                        <a14:foregroundMark x1="8243" y1="56085" x2="8460" y2="54497"/>
                        <a14:foregroundMark x1="4338" y1="59788" x2="3254" y2="59788"/>
                        <a14:foregroundMark x1="46204" y1="55556" x2="46204" y2="55556"/>
                        <a14:foregroundMark x1="43384" y1="56614" x2="43384" y2="56614"/>
                        <a14:foregroundMark x1="90456" y1="54497" x2="90456" y2="54497"/>
                        <a14:foregroundMark x1="38395" y1="54497" x2="38395" y2="54497"/>
                        <a14:foregroundMark x1="38829" y1="53439" x2="38829" y2="53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885" y="2464711"/>
            <a:ext cx="3340837" cy="13664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00DF517-0B01-4F58-AB2B-D1A2254248C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909" y="2746581"/>
            <a:ext cx="1181201" cy="5288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DFFB74-0BA1-4CC5-B9C5-E62D98FC6DA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003" y="3368875"/>
            <a:ext cx="1253713" cy="32596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353EB0C-2894-49AF-9E99-420851C776A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352" y="4847644"/>
            <a:ext cx="1520270" cy="622063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4B731F-E041-4792-9750-9C8D2793C7F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081" y="3985588"/>
            <a:ext cx="2538552" cy="62966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FB30EA-338D-4985-A27B-24468CE835C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291" y="1768250"/>
            <a:ext cx="1776548" cy="408605"/>
          </a:xfrm>
          <a:prstGeom prst="rect">
            <a:avLst/>
          </a:prstGeom>
        </p:spPr>
      </p:pic>
      <p:pic>
        <p:nvPicPr>
          <p:cNvPr id="23" name="Image 22" descr="Une image contenant objets métalliques&#10;&#10;Description générée automatiquement">
            <a:extLst>
              <a:ext uri="{FF2B5EF4-FFF2-40B4-BE49-F238E27FC236}">
                <a16:creationId xmlns:a16="http://schemas.microsoft.com/office/drawing/2014/main" id="{0A7007B1-C764-4424-9D21-14CE5D70D63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983" y="3923027"/>
            <a:ext cx="1812618" cy="738474"/>
          </a:xfrm>
          <a:prstGeom prst="rect">
            <a:avLst/>
          </a:prstGeom>
        </p:spPr>
      </p:pic>
      <p:pic>
        <p:nvPicPr>
          <p:cNvPr id="3074" name="Picture 2" descr="Drapeau USA | drapeau etats unis | drapeau americain | tam ...">
            <a:extLst>
              <a:ext uri="{FF2B5EF4-FFF2-40B4-BE49-F238E27FC236}">
                <a16:creationId xmlns:a16="http://schemas.microsoft.com/office/drawing/2014/main" id="{0EB6A42B-53A2-48A2-A7B0-4BFFBD71D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7257" y="4207792"/>
            <a:ext cx="587259" cy="3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rapeau USA | drapeau etats unis | drapeau americain | tam ...">
            <a:extLst>
              <a:ext uri="{FF2B5EF4-FFF2-40B4-BE49-F238E27FC236}">
                <a16:creationId xmlns:a16="http://schemas.microsoft.com/office/drawing/2014/main" id="{97E53546-3D4D-443F-A874-9BB582674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9732" y="5539222"/>
            <a:ext cx="587259" cy="3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apeau japonais (Japon) — Chine Informations">
            <a:extLst>
              <a:ext uri="{FF2B5EF4-FFF2-40B4-BE49-F238E27FC236}">
                <a16:creationId xmlns:a16="http://schemas.microsoft.com/office/drawing/2014/main" id="{2F80BB53-B0C4-4AFD-870D-D3230414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6175" y="1986320"/>
            <a:ext cx="587259" cy="410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apeau de la Chine, Drapeaux du pays Chine">
            <a:extLst>
              <a:ext uri="{FF2B5EF4-FFF2-40B4-BE49-F238E27FC236}">
                <a16:creationId xmlns:a16="http://schemas.microsoft.com/office/drawing/2014/main" id="{8E23B74D-5790-4187-B758-D70473A1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552" y="3068252"/>
            <a:ext cx="606705" cy="4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objets métalliques&#10;&#10;Description générée automatiquement">
            <a:extLst>
              <a:ext uri="{FF2B5EF4-FFF2-40B4-BE49-F238E27FC236}">
                <a16:creationId xmlns:a16="http://schemas.microsoft.com/office/drawing/2014/main" id="{F5ED37C3-04E7-47E2-BCFB-0E42A2A6A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642" y="5473070"/>
            <a:ext cx="2995972" cy="12205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0C46006-0F20-42BA-92A0-8074A1C138E3}"/>
              </a:ext>
            </a:extLst>
          </p:cNvPr>
          <p:cNvSpPr txBox="1"/>
          <p:nvPr/>
        </p:nvSpPr>
        <p:spPr>
          <a:xfrm>
            <a:off x="476250" y="1193892"/>
            <a:ext cx="1171574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Support </a:t>
            </a:r>
            <a:r>
              <a:rPr lang="en-GB" sz="2000" b="1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projet</a:t>
            </a:r>
            <a:endParaRPr lang="en-GB" sz="2000" b="1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GB" sz="14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Gestion de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projet</a:t>
            </a: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Pré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-étude</a:t>
            </a:r>
          </a:p>
          <a:p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Conception</a:t>
            </a:r>
          </a:p>
          <a:p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Audit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fournisseurs</a:t>
            </a: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	...</a:t>
            </a:r>
          </a:p>
          <a:p>
            <a:pPr lvl="2"/>
            <a:endParaRPr lang="en-GB" sz="14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/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GB" sz="2000" b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IA/Big data 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(Gestion de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données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experimentales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</a:p>
          <a:p>
            <a:pPr lvl="2"/>
            <a:endParaRPr lang="en-GB" sz="14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/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GB" sz="2000" b="1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Innovations</a:t>
            </a:r>
          </a:p>
          <a:p>
            <a:endParaRPr lang="en-GB" sz="14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lvl="2"/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Brevet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déposé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: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Amélioration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des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cavités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RF par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dopage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d’azote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sous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faisceau</a:t>
            </a:r>
            <a:r>
              <a:rPr lang="en-GB" sz="2000" dirty="0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GB" sz="2000" dirty="0" err="1">
                <a:solidFill>
                  <a:srgbClr val="054A7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d’ions</a:t>
            </a:r>
            <a:endParaRPr lang="en-GB" sz="2000" dirty="0">
              <a:solidFill>
                <a:srgbClr val="054A7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BE3A4F-974E-4088-AACA-E1770D11B5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52500" cy="948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234096-7291-43D1-90FB-33C9B28B0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87" y="73617"/>
            <a:ext cx="2286000" cy="8235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579CA8-9D40-4AA0-B691-2DAD7B0815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713" y="0"/>
            <a:ext cx="3062287" cy="895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0120F5-060F-4460-8502-B9D5DE02E9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001" y="6064756"/>
            <a:ext cx="1923216" cy="7932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F67D96B-B9BD-4CC9-A8DD-8FCC9C0D4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4756"/>
            <a:ext cx="2066925" cy="7543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B0BB38-38ED-4587-8DEE-68E43A18DB9E}"/>
              </a:ext>
            </a:extLst>
          </p:cNvPr>
          <p:cNvSpPr txBox="1"/>
          <p:nvPr/>
        </p:nvSpPr>
        <p:spPr>
          <a:xfrm>
            <a:off x="1765299" y="112778"/>
            <a:ext cx="58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34A72"/>
                </a:solidFill>
                <a:latin typeface="Expansiva" pitchFamily="50" charset="0"/>
              </a:rPr>
              <a:t>SERVICES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4D04EE-D1BD-4FA5-96ED-2A71F0579AA1}"/>
              </a:ext>
            </a:extLst>
          </p:cNvPr>
          <p:cNvSpPr txBox="1"/>
          <p:nvPr/>
        </p:nvSpPr>
        <p:spPr>
          <a:xfrm>
            <a:off x="-1171072" y="61348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FAB60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contact@omega-physics.com</a:t>
            </a:r>
          </a:p>
          <a:p>
            <a:pPr algn="ctr"/>
            <a:r>
              <a:rPr lang="fr-FR" sz="1800" dirty="0">
                <a:solidFill>
                  <a:srgbClr val="FAB60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www.omega-physics.com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AB446-08B1-4E25-A104-88D5F98A03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8" y="3631680"/>
            <a:ext cx="1456247" cy="11026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AAC978-8CD0-44D7-A13D-772CF2921F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99" y="4951611"/>
            <a:ext cx="1216693" cy="1113145"/>
          </a:xfrm>
          <a:prstGeom prst="rect">
            <a:avLst/>
          </a:prstGeom>
        </p:spPr>
      </p:pic>
      <p:pic>
        <p:nvPicPr>
          <p:cNvPr id="18" name="Imagen 6" descr="Imagen que contiene motor&#10;&#10;Descripción generada automáticamente">
            <a:extLst>
              <a:ext uri="{FF2B5EF4-FFF2-40B4-BE49-F238E27FC236}">
                <a16:creationId xmlns:a16="http://schemas.microsoft.com/office/drawing/2014/main" id="{F226144D-AF40-434D-97E3-C0D581343F6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7907" y="1567371"/>
            <a:ext cx="1891073" cy="1550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012822F9-5D89-40A3-BB44-A342FF8BD30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3606" y="1184290"/>
            <a:ext cx="1456247" cy="2487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图片 7" descr="1627439099(1)">
            <a:extLst>
              <a:ext uri="{FF2B5EF4-FFF2-40B4-BE49-F238E27FC236}">
                <a16:creationId xmlns:a16="http://schemas.microsoft.com/office/drawing/2014/main" id="{F52EE6F2-ED07-47AC-B4D1-D854FCB7C70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888" y="1518284"/>
            <a:ext cx="3944471" cy="155550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E490B00-ABA7-4230-89D4-9BAFC420031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088" y="3700327"/>
            <a:ext cx="2737597" cy="12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Users\Gabriel\Documents\Pantechnik\1_DTM\Communication\WTB\pantechnikLogoGrand_gg.png">
            <a:extLst>
              <a:ext uri="{FF2B5EF4-FFF2-40B4-BE49-F238E27FC236}">
                <a16:creationId xmlns:a16="http://schemas.microsoft.com/office/drawing/2014/main" id="{A2C89E18-82F0-4E00-B9A7-A7FDC634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803" y="576262"/>
            <a:ext cx="8434393" cy="1533525"/>
          </a:xfrm>
          <a:prstGeom prst="rect">
            <a:avLst/>
          </a:prstGeom>
          <a:noFill/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D8373BB2-5469-4254-9D8E-6194B7B238A8}"/>
              </a:ext>
            </a:extLst>
          </p:cNvPr>
          <p:cNvGrpSpPr/>
          <p:nvPr/>
        </p:nvGrpSpPr>
        <p:grpSpPr>
          <a:xfrm>
            <a:off x="0" y="2544866"/>
            <a:ext cx="12192000" cy="3112708"/>
            <a:chOff x="0" y="3887891"/>
            <a:chExt cx="12192000" cy="31127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802C17-AA9B-4B6E-BBEA-272FD73908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76900" y="3887893"/>
              <a:ext cx="6515100" cy="2970106"/>
            </a:xfrm>
            <a:custGeom>
              <a:avLst/>
              <a:gdLst>
                <a:gd name="connsiteX0" fmla="*/ 1376648 w 8009991"/>
                <a:gd name="connsiteY0" fmla="*/ 0 h 2970106"/>
                <a:gd name="connsiteX1" fmla="*/ 8009991 w 8009991"/>
                <a:gd name="connsiteY1" fmla="*/ 0 h 2970106"/>
                <a:gd name="connsiteX2" fmla="*/ 8009991 w 8009991"/>
                <a:gd name="connsiteY2" fmla="*/ 2970106 h 2970106"/>
                <a:gd name="connsiteX3" fmla="*/ 0 w 8009991"/>
                <a:gd name="connsiteY3" fmla="*/ 2970106 h 29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9991" h="2970106">
                  <a:moveTo>
                    <a:pt x="1376648" y="0"/>
                  </a:moveTo>
                  <a:lnTo>
                    <a:pt x="8009991" y="0"/>
                  </a:lnTo>
                  <a:lnTo>
                    <a:pt x="8009991" y="2970106"/>
                  </a:lnTo>
                  <a:lnTo>
                    <a:pt x="0" y="2970106"/>
                  </a:lnTo>
                  <a:close/>
                </a:path>
              </a:pathLst>
            </a:custGeom>
            <a:noFill/>
          </p:spPr>
        </p:pic>
        <p:pic>
          <p:nvPicPr>
            <p:cNvPr id="5" name="Image 4" descr="MD-7380-2.jpg">
              <a:extLst>
                <a:ext uri="{FF2B5EF4-FFF2-40B4-BE49-F238E27FC236}">
                  <a16:creationId xmlns:a16="http://schemas.microsoft.com/office/drawing/2014/main" id="{5A333D3E-5D70-4B91-9DBB-8BA77F00B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790"/>
            <a:stretch/>
          </p:blipFill>
          <p:spPr>
            <a:xfrm>
              <a:off x="2121433" y="3887891"/>
              <a:ext cx="4527017" cy="3112708"/>
            </a:xfrm>
            <a:prstGeom prst="parallelogram">
              <a:avLst>
                <a:gd name="adj" fmla="val 29368"/>
              </a:avLst>
            </a:prstGeom>
          </p:spPr>
        </p:pic>
        <p:pic>
          <p:nvPicPr>
            <p:cNvPr id="15" name="Image 14" descr="Une image contenant intérieur, moto, mur, objet&#10;&#10;Description générée automatiquement">
              <a:extLst>
                <a:ext uri="{FF2B5EF4-FFF2-40B4-BE49-F238E27FC236}">
                  <a16:creationId xmlns:a16="http://schemas.microsoft.com/office/drawing/2014/main" id="{2CCB0ED3-139A-4333-8DF0-3F6AF0748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577"/>
            <a:stretch/>
          </p:blipFill>
          <p:spPr>
            <a:xfrm>
              <a:off x="0" y="3887891"/>
              <a:ext cx="3095625" cy="2970105"/>
            </a:xfrm>
            <a:custGeom>
              <a:avLst/>
              <a:gdLst>
                <a:gd name="connsiteX0" fmla="*/ 0 w 6209553"/>
                <a:gd name="connsiteY0" fmla="*/ 0 h 3751536"/>
                <a:gd name="connsiteX1" fmla="*/ 5776701 w 6209553"/>
                <a:gd name="connsiteY1" fmla="*/ 0 h 3751536"/>
                <a:gd name="connsiteX2" fmla="*/ 4041567 w 6209553"/>
                <a:gd name="connsiteY2" fmla="*/ 3746529 h 3751536"/>
                <a:gd name="connsiteX3" fmla="*/ 6209553 w 6209553"/>
                <a:gd name="connsiteY3" fmla="*/ 3746529 h 3751536"/>
                <a:gd name="connsiteX4" fmla="*/ 6209553 w 6209553"/>
                <a:gd name="connsiteY4" fmla="*/ 3746530 h 3751536"/>
                <a:gd name="connsiteX5" fmla="*/ 1647632 w 6209553"/>
                <a:gd name="connsiteY5" fmla="*/ 3746530 h 3751536"/>
                <a:gd name="connsiteX6" fmla="*/ 1647632 w 6209553"/>
                <a:gd name="connsiteY6" fmla="*/ 3751536 h 3751536"/>
                <a:gd name="connsiteX7" fmla="*/ 0 w 6209553"/>
                <a:gd name="connsiteY7" fmla="*/ 3751536 h 375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09553" h="3751536">
                  <a:moveTo>
                    <a:pt x="0" y="0"/>
                  </a:moveTo>
                  <a:lnTo>
                    <a:pt x="5776701" y="0"/>
                  </a:lnTo>
                  <a:lnTo>
                    <a:pt x="4041567" y="3746529"/>
                  </a:lnTo>
                  <a:lnTo>
                    <a:pt x="6209553" y="3746529"/>
                  </a:lnTo>
                  <a:lnTo>
                    <a:pt x="6209553" y="3746530"/>
                  </a:lnTo>
                  <a:lnTo>
                    <a:pt x="1647632" y="3746530"/>
                  </a:lnTo>
                  <a:lnTo>
                    <a:pt x="1647632" y="3751536"/>
                  </a:lnTo>
                  <a:lnTo>
                    <a:pt x="0" y="3751536"/>
                  </a:lnTo>
                  <a:close/>
                </a:path>
              </a:pathLst>
            </a:custGeom>
          </p:spPr>
        </p:pic>
        <p:sp>
          <p:nvSpPr>
            <p:cNvPr id="17" name="Parallélogramme 16">
              <a:extLst>
                <a:ext uri="{FF2B5EF4-FFF2-40B4-BE49-F238E27FC236}">
                  <a16:creationId xmlns:a16="http://schemas.microsoft.com/office/drawing/2014/main" id="{A9991C1C-1A84-457F-98DC-C4B7C330201C}"/>
                </a:ext>
              </a:extLst>
            </p:cNvPr>
            <p:cNvSpPr/>
            <p:nvPr/>
          </p:nvSpPr>
          <p:spPr>
            <a:xfrm>
              <a:off x="5784849" y="3887895"/>
              <a:ext cx="1009651" cy="2970105"/>
            </a:xfrm>
            <a:prstGeom prst="parallelogram">
              <a:avLst>
                <a:gd name="adj" fmla="val 8612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5F680D65-9801-4877-802D-144A4A867BA1}"/>
              </a:ext>
            </a:extLst>
          </p:cNvPr>
          <p:cNvSpPr txBox="1"/>
          <p:nvPr/>
        </p:nvSpPr>
        <p:spPr>
          <a:xfrm>
            <a:off x="3652836" y="5681078"/>
            <a:ext cx="4886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 Octobre 2021 -</a:t>
            </a:r>
          </a:p>
        </p:txBody>
      </p:sp>
    </p:spTree>
    <p:extLst>
      <p:ext uri="{BB962C8B-B14F-4D97-AF65-F5344CB8AC3E}">
        <p14:creationId xmlns:p14="http://schemas.microsoft.com/office/powerpoint/2010/main" val="412111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84D0E5B-6F58-48F6-9A92-71114E75E572}"/>
              </a:ext>
            </a:extLst>
          </p:cNvPr>
          <p:cNvCxnSpPr/>
          <p:nvPr/>
        </p:nvCxnSpPr>
        <p:spPr>
          <a:xfrm>
            <a:off x="0" y="6453336"/>
            <a:ext cx="12192000" cy="0"/>
          </a:xfrm>
          <a:prstGeom prst="line">
            <a:avLst/>
          </a:prstGeom>
          <a:ln>
            <a:solidFill>
              <a:srgbClr val="E74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briel\Documents\Pantechnik\1_DTM\Communication\WTB\pantechnikLogoFav_gg.png">
            <a:extLst>
              <a:ext uri="{FF2B5EF4-FFF2-40B4-BE49-F238E27FC236}">
                <a16:creationId xmlns:a16="http://schemas.microsoft.com/office/drawing/2014/main" id="{2BE7C6A5-4C79-4A10-A20A-35966ECB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5" y="6509165"/>
            <a:ext cx="381979" cy="268351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0568A4-EF16-4067-BD32-DBD510DA6240}"/>
              </a:ext>
            </a:extLst>
          </p:cNvPr>
          <p:cNvSpPr txBox="1"/>
          <p:nvPr/>
        </p:nvSpPr>
        <p:spPr>
          <a:xfrm>
            <a:off x="85565" y="80484"/>
            <a:ext cx="416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PANTECHNIK en quelques mots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4AE855E-BBB0-4D30-917E-100E7858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5835" cy="501647"/>
          </a:xfrm>
        </p:spPr>
        <p:txBody>
          <a:bodyPr/>
          <a:lstStyle/>
          <a:p>
            <a:fld id="{E8407756-A76C-40EA-8D26-1DEA72195DFE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4B135C-1946-4E9F-9B73-2925F3AAA2C0}"/>
              </a:ext>
            </a:extLst>
          </p:cNvPr>
          <p:cNvSpPr txBox="1"/>
          <p:nvPr/>
        </p:nvSpPr>
        <p:spPr>
          <a:xfrm>
            <a:off x="319418" y="813793"/>
            <a:ext cx="10087326" cy="553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Au service la communauté des accélérateurs de particules </a:t>
            </a:r>
          </a:p>
          <a:p>
            <a:pPr>
              <a:lnSpc>
                <a:spcPts val="2500"/>
              </a:lnSpc>
            </a:pPr>
            <a:r>
              <a:rPr lang="fr-FR" sz="2000" b="1" dirty="0"/>
              <a:t>      avec passion et professionnalisme, depuis 1991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Entreprise en mutation depuis 2 ans:</a:t>
            </a:r>
          </a:p>
          <a:p>
            <a:pPr>
              <a:lnSpc>
                <a:spcPts val="2500"/>
              </a:lnSpc>
            </a:pPr>
            <a:r>
              <a:rPr lang="fr-FR" sz="2000" b="1" dirty="0"/>
              <a:t>	</a:t>
            </a:r>
            <a:r>
              <a:rPr lang="fr-FR" sz="2000" b="1" dirty="0" err="1"/>
              <a:t>Ré-organisation</a:t>
            </a:r>
            <a:r>
              <a:rPr lang="fr-FR" sz="2000" b="1" dirty="0"/>
              <a:t> de la société </a:t>
            </a:r>
            <a:r>
              <a:rPr lang="fr-FR" dirty="0"/>
              <a:t>(autonomie vs </a:t>
            </a:r>
            <a:r>
              <a:rPr lang="fr-FR" dirty="0" err="1"/>
              <a:t>Sominex</a:t>
            </a:r>
            <a:r>
              <a:rPr lang="fr-FR" dirty="0"/>
              <a:t>)</a:t>
            </a:r>
            <a:endParaRPr lang="fr-FR" sz="2000" dirty="0"/>
          </a:p>
          <a:p>
            <a:pPr>
              <a:lnSpc>
                <a:spcPts val="2500"/>
              </a:lnSpc>
            </a:pPr>
            <a:r>
              <a:rPr lang="fr-FR" sz="2000" dirty="0"/>
              <a:t>	</a:t>
            </a:r>
            <a:r>
              <a:rPr lang="fr-FR" sz="1600" dirty="0"/>
              <a:t>Approche plus industrielle, Nouvelle équipe</a:t>
            </a:r>
          </a:p>
          <a:p>
            <a:pPr>
              <a:lnSpc>
                <a:spcPts val="2500"/>
              </a:lnSpc>
            </a:pPr>
            <a:r>
              <a:rPr lang="fr-FR" sz="1600" dirty="0"/>
              <a:t>	</a:t>
            </a:r>
            <a:r>
              <a:rPr lang="fr-FR" sz="1600" dirty="0" err="1"/>
              <a:t>Ré-intégration</a:t>
            </a:r>
            <a:r>
              <a:rPr lang="fr-FR" sz="1600" dirty="0"/>
              <a:t> de savoir-faire et fonctions support clés </a:t>
            </a:r>
          </a:p>
          <a:p>
            <a:pPr>
              <a:lnSpc>
                <a:spcPts val="2500"/>
              </a:lnSpc>
            </a:pPr>
            <a:r>
              <a:rPr lang="fr-FR" sz="1600" dirty="0"/>
              <a:t>	5 Sources d’ions/an contre 2,8 en moyenne par le passé</a:t>
            </a:r>
          </a:p>
          <a:p>
            <a:pPr>
              <a:lnSpc>
                <a:spcPts val="2500"/>
              </a:lnSpc>
            </a:pPr>
            <a:r>
              <a:rPr lang="fr-FR" sz="1600" dirty="0"/>
              <a:t>	Effectif doublé en 2 ans: 14 Salariés dont 2 Apprentis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Sources ECR, mais aussi: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Sources </a:t>
            </a:r>
            <a:r>
              <a:rPr lang="fr-FR" sz="2000" b="1" dirty="0" err="1"/>
              <a:t>multicusp</a:t>
            </a:r>
            <a:r>
              <a:rPr lang="fr-FR" sz="2000" b="1" dirty="0"/>
              <a:t> H</a:t>
            </a:r>
            <a:r>
              <a:rPr lang="fr-FR" sz="2000" b="1" baseline="30000" dirty="0"/>
              <a:t>-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Injecteurs et LEBT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→ HEBT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Contrôle-commande</a:t>
            </a: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Diagnostiques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(F-cup, profileurs, …)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Installation, formation</a:t>
            </a:r>
          </a:p>
          <a:p>
            <a:pPr>
              <a:lnSpc>
                <a:spcPts val="2500"/>
              </a:lnSpc>
            </a:pPr>
            <a:r>
              <a:rPr lang="fr-FR" sz="2000" b="1" dirty="0"/>
              <a:t>	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5CE32F-C0FE-463F-B335-7347DF1DFD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656" y="812937"/>
            <a:ext cx="2816978" cy="18809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4D14D2-F012-4EE6-BA2F-0E8A6CC215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409" y="2827937"/>
            <a:ext cx="2816978" cy="157135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34E1A72-08B4-46D4-AFC0-09DE2B476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7436" y="813793"/>
            <a:ext cx="1443293" cy="11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Gabriel\Documents\Pantechnik\1_DTM\Communication\Pics Linkedin\logoiso2015.jpg">
            <a:extLst>
              <a:ext uri="{FF2B5EF4-FFF2-40B4-BE49-F238E27FC236}">
                <a16:creationId xmlns:a16="http://schemas.microsoft.com/office/drawing/2014/main" id="{A6ED4B57-9B7A-4741-818F-6456259C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026" y="2464777"/>
            <a:ext cx="1595703" cy="726320"/>
          </a:xfrm>
          <a:prstGeom prst="rect">
            <a:avLst/>
          </a:prstGeom>
          <a:noFill/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20262EE-ABA0-4DA3-93E8-18BDA1A61F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409" y="4540379"/>
            <a:ext cx="2816979" cy="1767478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D488126-293D-4E00-8183-A94AC6AF9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24393" y="4273530"/>
            <a:ext cx="2956885" cy="111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C3B7743-6EE2-462F-B76C-13158F3C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184" y="3484876"/>
            <a:ext cx="1023184" cy="2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9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84D0E5B-6F58-48F6-9A92-71114E75E572}"/>
              </a:ext>
            </a:extLst>
          </p:cNvPr>
          <p:cNvCxnSpPr/>
          <p:nvPr/>
        </p:nvCxnSpPr>
        <p:spPr>
          <a:xfrm>
            <a:off x="0" y="6453336"/>
            <a:ext cx="12192000" cy="0"/>
          </a:xfrm>
          <a:prstGeom prst="line">
            <a:avLst/>
          </a:prstGeom>
          <a:ln>
            <a:solidFill>
              <a:srgbClr val="E74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briel\Documents\Pantechnik\1_DTM\Communication\WTB\pantechnikLogoFav_gg.png">
            <a:extLst>
              <a:ext uri="{FF2B5EF4-FFF2-40B4-BE49-F238E27FC236}">
                <a16:creationId xmlns:a16="http://schemas.microsoft.com/office/drawing/2014/main" id="{2BE7C6A5-4C79-4A10-A20A-35966ECB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5" y="6509165"/>
            <a:ext cx="381979" cy="268351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0568A4-EF16-4067-BD32-DBD510DA6240}"/>
              </a:ext>
            </a:extLst>
          </p:cNvPr>
          <p:cNvSpPr txBox="1"/>
          <p:nvPr/>
        </p:nvSpPr>
        <p:spPr>
          <a:xfrm>
            <a:off x="85565" y="80484"/>
            <a:ext cx="419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PANTECHNIK : Nouvelle activité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4AE855E-BBB0-4D30-917E-100E7858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5835" cy="501647"/>
          </a:xfrm>
        </p:spPr>
        <p:txBody>
          <a:bodyPr/>
          <a:lstStyle/>
          <a:p>
            <a:fld id="{E8407756-A76C-40EA-8D26-1DEA72195DFE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4B135C-1946-4E9F-9B73-2925F3AAA2C0}"/>
              </a:ext>
            </a:extLst>
          </p:cNvPr>
          <p:cNvSpPr txBox="1"/>
          <p:nvPr/>
        </p:nvSpPr>
        <p:spPr>
          <a:xfrm>
            <a:off x="319418" y="813793"/>
            <a:ext cx="10087326" cy="520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</a:rPr>
              <a:t>LUTEX</a:t>
            </a:r>
            <a:r>
              <a:rPr lang="fr-FR" sz="2000" b="1" dirty="0"/>
              <a:t>: </a:t>
            </a:r>
            <a:r>
              <a:rPr lang="fr-FR" sz="2000" b="1" dirty="0">
                <a:solidFill>
                  <a:srgbClr val="FF0000"/>
                </a:solidFill>
              </a:rPr>
              <a:t>L</a:t>
            </a:r>
            <a:r>
              <a:rPr lang="fr-FR" sz="2000" b="1" dirty="0"/>
              <a:t>igne pour </a:t>
            </a:r>
            <a:r>
              <a:rPr lang="fr-FR" sz="2000" b="1" dirty="0" err="1">
                <a:solidFill>
                  <a:srgbClr val="FF0000"/>
                </a:solidFill>
              </a:rPr>
              <a:t>UT</a:t>
            </a:r>
            <a:r>
              <a:rPr lang="fr-FR" sz="2000" b="1" dirty="0" err="1"/>
              <a:t>ilisateurs</a:t>
            </a:r>
            <a:r>
              <a:rPr lang="fr-FR" sz="2000" b="1" dirty="0"/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EX</a:t>
            </a:r>
            <a:r>
              <a:rPr lang="fr-FR" sz="2000" b="1" dirty="0" err="1"/>
              <a:t>ternes</a:t>
            </a:r>
            <a:endParaRPr lang="fr-FR" sz="2000" b="1" dirty="0"/>
          </a:p>
          <a:p>
            <a:pPr>
              <a:lnSpc>
                <a:spcPts val="2500"/>
              </a:lnSpc>
            </a:pPr>
            <a:endParaRPr lang="fr-FR" sz="1600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Système d’irradiation 300keV / tout types d’ions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Surface d’irradiation homogène : </a:t>
            </a:r>
            <a:r>
              <a:rPr lang="fr-FR" sz="2400" b="1" u="sng" dirty="0">
                <a:solidFill>
                  <a:srgbClr val="FF0000"/>
                </a:solidFill>
              </a:rPr>
              <a:t>700 x 400mm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Applications: 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r>
              <a:rPr lang="fr-FR" sz="2000" b="1" dirty="0"/>
              <a:t>Spatial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r>
              <a:rPr lang="fr-FR" sz="2000" b="1" dirty="0"/>
              <a:t>Nucléaire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r>
              <a:rPr lang="fr-FR" sz="2000" b="1" dirty="0"/>
              <a:t>Matériaux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r>
              <a:rPr lang="fr-FR" sz="2000" b="1" dirty="0"/>
              <a:t>Semiconducteurs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r>
              <a:rPr lang="fr-FR" sz="2000" b="1" dirty="0"/>
              <a:t>…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endParaRPr lang="fr-FR" sz="2000" b="1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Système opérationnel printemps 2022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20% du temps déjà réservé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D13668-F69D-4A93-9747-E8C2D3A569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15" y="3039331"/>
            <a:ext cx="4740819" cy="33142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3EE1282-504B-4285-B022-3B387768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706" y="4400106"/>
            <a:ext cx="908341" cy="9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0C249441-1137-4059-97C6-5DA1BFDE3E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504" y="235121"/>
            <a:ext cx="3706535" cy="2668388"/>
          </a:xfrm>
          <a:prstGeom prst="snip2DiagRect">
            <a:avLst>
              <a:gd name="adj1" fmla="val 50000"/>
              <a:gd name="adj2" fmla="val 762"/>
            </a:avLst>
          </a:prstGeom>
        </p:spPr>
      </p:pic>
    </p:spTree>
    <p:extLst>
      <p:ext uri="{BB962C8B-B14F-4D97-AF65-F5344CB8AC3E}">
        <p14:creationId xmlns:p14="http://schemas.microsoft.com/office/powerpoint/2010/main" val="3006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84D0E5B-6F58-48F6-9A92-71114E75E572}"/>
              </a:ext>
            </a:extLst>
          </p:cNvPr>
          <p:cNvCxnSpPr/>
          <p:nvPr/>
        </p:nvCxnSpPr>
        <p:spPr>
          <a:xfrm>
            <a:off x="0" y="6453336"/>
            <a:ext cx="12192000" cy="0"/>
          </a:xfrm>
          <a:prstGeom prst="line">
            <a:avLst/>
          </a:prstGeom>
          <a:ln>
            <a:solidFill>
              <a:srgbClr val="E74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briel\Documents\Pantechnik\1_DTM\Communication\WTB\pantechnikLogoFav_gg.png">
            <a:extLst>
              <a:ext uri="{FF2B5EF4-FFF2-40B4-BE49-F238E27FC236}">
                <a16:creationId xmlns:a16="http://schemas.microsoft.com/office/drawing/2014/main" id="{2BE7C6A5-4C79-4A10-A20A-35966ECB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5" y="6509165"/>
            <a:ext cx="381979" cy="268351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0568A4-EF16-4067-BD32-DBD510DA6240}"/>
              </a:ext>
            </a:extLst>
          </p:cNvPr>
          <p:cNvSpPr txBox="1"/>
          <p:nvPr/>
        </p:nvSpPr>
        <p:spPr>
          <a:xfrm>
            <a:off x="0" y="419015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Claude BIETH 					Claude DETRAZ</a:t>
            </a:r>
          </a:p>
          <a:p>
            <a:r>
              <a:rPr lang="fr-FR" sz="2400" b="1" dirty="0"/>
              <a:t>		          1935-2020		  		           1938-2020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4AE855E-BBB0-4D30-917E-100E7858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5835" cy="501647"/>
          </a:xfrm>
        </p:spPr>
        <p:txBody>
          <a:bodyPr/>
          <a:lstStyle/>
          <a:p>
            <a:fld id="{E8407756-A76C-40EA-8D26-1DEA72195DFE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A true visionary: Claude Détraz 1938–2020 – CERN Courier">
            <a:extLst>
              <a:ext uri="{FF2B5EF4-FFF2-40B4-BE49-F238E27FC236}">
                <a16:creationId xmlns:a16="http://schemas.microsoft.com/office/drawing/2014/main" id="{E4409CBE-FD08-4B99-B005-297DB6F97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0957" y="1491138"/>
            <a:ext cx="249662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extérieur, ciel, personne, terrain&#10;&#10;Description générée automatiquement">
            <a:extLst>
              <a:ext uri="{FF2B5EF4-FFF2-40B4-BE49-F238E27FC236}">
                <a16:creationId xmlns:a16="http://schemas.microsoft.com/office/drawing/2014/main" id="{CDC2ECA9-5784-499D-95D9-FF9FEF5D1B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838" y="1491138"/>
            <a:ext cx="2496620" cy="25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84D0E5B-6F58-48F6-9A92-71114E75E572}"/>
              </a:ext>
            </a:extLst>
          </p:cNvPr>
          <p:cNvCxnSpPr/>
          <p:nvPr/>
        </p:nvCxnSpPr>
        <p:spPr>
          <a:xfrm>
            <a:off x="0" y="6453336"/>
            <a:ext cx="12192000" cy="0"/>
          </a:xfrm>
          <a:prstGeom prst="line">
            <a:avLst/>
          </a:prstGeom>
          <a:ln>
            <a:solidFill>
              <a:srgbClr val="E74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Gabriel\Documents\Pantechnik\1_DTM\Communication\WTB\pantechnikLogoFav_gg.png">
            <a:extLst>
              <a:ext uri="{FF2B5EF4-FFF2-40B4-BE49-F238E27FC236}">
                <a16:creationId xmlns:a16="http://schemas.microsoft.com/office/drawing/2014/main" id="{2BE7C6A5-4C79-4A10-A20A-35966ECB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65" y="6509165"/>
            <a:ext cx="381979" cy="268351"/>
          </a:xfrm>
          <a:prstGeom prst="rect">
            <a:avLst/>
          </a:prstGeom>
          <a:noFill/>
        </p:spPr>
      </p:pic>
      <p:pic>
        <p:nvPicPr>
          <p:cNvPr id="10" name="Picture 3" descr="C:\Users\Gabriel\Documents\Pantechnik\1_DTM\Communication\WTB\pantechnikLogoGrand_gg.png">
            <a:extLst>
              <a:ext uri="{FF2B5EF4-FFF2-40B4-BE49-F238E27FC236}">
                <a16:creationId xmlns:a16="http://schemas.microsoft.com/office/drawing/2014/main" id="{B341F449-496F-43DE-B585-AEA44AD9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803" y="576262"/>
            <a:ext cx="8434393" cy="1533525"/>
          </a:xfrm>
          <a:prstGeom prst="rect">
            <a:avLst/>
          </a:prstGeom>
          <a:noFill/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ECCF700-8DFB-4B2B-80D6-8B267BD2EEE0}"/>
              </a:ext>
            </a:extLst>
          </p:cNvPr>
          <p:cNvSpPr txBox="1"/>
          <p:nvPr/>
        </p:nvSpPr>
        <p:spPr>
          <a:xfrm>
            <a:off x="3652836" y="3101123"/>
            <a:ext cx="48863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MERCI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votre attention</a:t>
            </a: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PANTECHNIK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Z.I. 13 rue de la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resistance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14400 Bayeux – France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+33 231 512 760</a:t>
            </a: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contact@pantechnik.com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www.pantechnik.com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59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14274</TotalTime>
  <Words>385</Words>
  <Application>Microsoft Office PowerPoint</Application>
  <PresentationFormat>Grand écran</PresentationFormat>
  <Paragraphs>116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Yu Gothic</vt:lpstr>
      <vt:lpstr>Arial</vt:lpstr>
      <vt:lpstr>Calibri</vt:lpstr>
      <vt:lpstr>Calibri Light</vt:lpstr>
      <vt:lpstr>Expansiva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Matthieu Cavellier</dc:creator>
  <cp:lastModifiedBy>Matthieu Cavellier</cp:lastModifiedBy>
  <cp:revision>247</cp:revision>
  <cp:lastPrinted>2020-09-01T14:51:46Z</cp:lastPrinted>
  <dcterms:created xsi:type="dcterms:W3CDTF">2019-08-22T08:20:42Z</dcterms:created>
  <dcterms:modified xsi:type="dcterms:W3CDTF">2021-10-12T13:42:06Z</dcterms:modified>
</cp:coreProperties>
</file>