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30275213" cy="42811700"/>
  <p:notesSz cx="6799263" cy="9929813"/>
  <p:defaultTextStyle>
    <a:defPPr>
      <a:defRPr lang="fr-FR"/>
    </a:defPPr>
    <a:lvl1pPr marL="0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087747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175494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263241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350987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438735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526482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614227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701976" algn="l" defTabSz="208774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5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0A6614"/>
    <a:srgbClr val="FF6700"/>
    <a:srgbClr val="FFEEEE"/>
    <a:srgbClr val="456487"/>
    <a:srgbClr val="E3E8ED"/>
    <a:srgbClr val="FFE1CC"/>
    <a:srgbClr val="AF8FC8"/>
    <a:srgbClr val="E3EEF3"/>
    <a:srgbClr val="F96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8" autoAdjust="0"/>
  </p:normalViewPr>
  <p:slideViewPr>
    <p:cSldViewPr snapToGrid="0" snapToObjects="1">
      <p:cViewPr>
        <p:scale>
          <a:sx n="10" d="100"/>
          <a:sy n="10" d="100"/>
        </p:scale>
        <p:origin x="2875" y="605"/>
      </p:cViewPr>
      <p:guideLst>
        <p:guide orient="horz" pos="13485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643" y="13299379"/>
            <a:ext cx="25733931" cy="9176767"/>
          </a:xfrm>
        </p:spPr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50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6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24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88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07954" y="8998388"/>
            <a:ext cx="22532959" cy="191800380"/>
          </a:xfrm>
        </p:spPr>
        <p:txBody>
          <a:bodyPr vert="eaVert"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09079" y="8998388"/>
            <a:ext cx="67094285" cy="191800380"/>
          </a:xfrm>
        </p:spPr>
        <p:txBody>
          <a:bodyPr vert="eaVert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6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1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534" y="27510484"/>
            <a:ext cx="25733931" cy="850288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534" y="18145427"/>
            <a:ext cx="25733931" cy="9365057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74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17549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24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09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87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648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422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19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5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09081" y="52454249"/>
            <a:ext cx="44813623" cy="148344520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27290" y="52454249"/>
            <a:ext cx="44813623" cy="148344520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1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4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747" indent="0">
              <a:buNone/>
              <a:defRPr sz="9200" b="1"/>
            </a:lvl2pPr>
            <a:lvl3pPr marL="4175494" indent="0">
              <a:buNone/>
              <a:defRPr sz="8300" b="1"/>
            </a:lvl3pPr>
            <a:lvl4pPr marL="6263241" indent="0">
              <a:buNone/>
              <a:defRPr sz="7300" b="1"/>
            </a:lvl4pPr>
            <a:lvl5pPr marL="8350987" indent="0">
              <a:buNone/>
              <a:defRPr sz="7300" b="1"/>
            </a:lvl5pPr>
            <a:lvl6pPr marL="10438735" indent="0">
              <a:buNone/>
              <a:defRPr sz="7300" b="1"/>
            </a:lvl6pPr>
            <a:lvl7pPr marL="12526482" indent="0">
              <a:buNone/>
              <a:defRPr sz="7300" b="1"/>
            </a:lvl7pPr>
            <a:lvl8pPr marL="14614227" indent="0">
              <a:buNone/>
              <a:defRPr sz="7300" b="1"/>
            </a:lvl8pPr>
            <a:lvl9pPr marL="16701976" indent="0">
              <a:buNone/>
              <a:defRPr sz="73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761" y="13576858"/>
            <a:ext cx="13376810" cy="24666281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79391" y="9583085"/>
            <a:ext cx="13382065" cy="399377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747" indent="0">
              <a:buNone/>
              <a:defRPr sz="9200" b="1"/>
            </a:lvl2pPr>
            <a:lvl3pPr marL="4175494" indent="0">
              <a:buNone/>
              <a:defRPr sz="8300" b="1"/>
            </a:lvl3pPr>
            <a:lvl4pPr marL="6263241" indent="0">
              <a:buNone/>
              <a:defRPr sz="7300" b="1"/>
            </a:lvl4pPr>
            <a:lvl5pPr marL="8350987" indent="0">
              <a:buNone/>
              <a:defRPr sz="7300" b="1"/>
            </a:lvl5pPr>
            <a:lvl6pPr marL="10438735" indent="0">
              <a:buNone/>
              <a:defRPr sz="7300" b="1"/>
            </a:lvl6pPr>
            <a:lvl7pPr marL="12526482" indent="0">
              <a:buNone/>
              <a:defRPr sz="7300" b="1"/>
            </a:lvl7pPr>
            <a:lvl8pPr marL="14614227" indent="0">
              <a:buNone/>
              <a:defRPr sz="7300" b="1"/>
            </a:lvl8pPr>
            <a:lvl9pPr marL="16701976" indent="0">
              <a:buNone/>
              <a:defRPr sz="73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79391" y="13576858"/>
            <a:ext cx="13382065" cy="24666281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3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8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2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762" y="1704541"/>
            <a:ext cx="9960337" cy="7254205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6769" y="1704545"/>
            <a:ext cx="16924685" cy="36538599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3762" y="8958749"/>
            <a:ext cx="9960337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7747" indent="0">
              <a:buNone/>
              <a:defRPr sz="5500"/>
            </a:lvl2pPr>
            <a:lvl3pPr marL="4175494" indent="0">
              <a:buNone/>
              <a:defRPr sz="4500"/>
            </a:lvl3pPr>
            <a:lvl4pPr marL="6263241" indent="0">
              <a:buNone/>
              <a:defRPr sz="4100"/>
            </a:lvl4pPr>
            <a:lvl5pPr marL="8350987" indent="0">
              <a:buNone/>
              <a:defRPr sz="4100"/>
            </a:lvl5pPr>
            <a:lvl6pPr marL="10438735" indent="0">
              <a:buNone/>
              <a:defRPr sz="4100"/>
            </a:lvl6pPr>
            <a:lvl7pPr marL="12526482" indent="0">
              <a:buNone/>
              <a:defRPr sz="4100"/>
            </a:lvl7pPr>
            <a:lvl8pPr marL="14614227" indent="0">
              <a:buNone/>
              <a:defRPr sz="4100"/>
            </a:lvl8pPr>
            <a:lvl9pPr marL="16701976" indent="0">
              <a:buNone/>
              <a:defRPr sz="4100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0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34154" y="3825304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7747" indent="0">
              <a:buNone/>
              <a:defRPr sz="12800"/>
            </a:lvl2pPr>
            <a:lvl3pPr marL="4175494" indent="0">
              <a:buNone/>
              <a:defRPr sz="10900"/>
            </a:lvl3pPr>
            <a:lvl4pPr marL="6263241" indent="0">
              <a:buNone/>
              <a:defRPr sz="9200"/>
            </a:lvl4pPr>
            <a:lvl5pPr marL="8350987" indent="0">
              <a:buNone/>
              <a:defRPr sz="9200"/>
            </a:lvl5pPr>
            <a:lvl6pPr marL="10438735" indent="0">
              <a:buNone/>
              <a:defRPr sz="9200"/>
            </a:lvl6pPr>
            <a:lvl7pPr marL="12526482" indent="0">
              <a:buNone/>
              <a:defRPr sz="9200"/>
            </a:lvl7pPr>
            <a:lvl8pPr marL="14614227" indent="0">
              <a:buNone/>
              <a:defRPr sz="9200"/>
            </a:lvl8pPr>
            <a:lvl9pPr marL="16701976" indent="0">
              <a:buNone/>
              <a:defRPr sz="9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5"/>
          </a:xfrm>
        </p:spPr>
        <p:txBody>
          <a:bodyPr/>
          <a:lstStyle>
            <a:lvl1pPr marL="0" indent="0">
              <a:buNone/>
              <a:defRPr sz="6400"/>
            </a:lvl1pPr>
            <a:lvl2pPr marL="2087747" indent="0">
              <a:buNone/>
              <a:defRPr sz="5500"/>
            </a:lvl2pPr>
            <a:lvl3pPr marL="4175494" indent="0">
              <a:buNone/>
              <a:defRPr sz="4500"/>
            </a:lvl3pPr>
            <a:lvl4pPr marL="6263241" indent="0">
              <a:buNone/>
              <a:defRPr sz="4100"/>
            </a:lvl4pPr>
            <a:lvl5pPr marL="8350987" indent="0">
              <a:buNone/>
              <a:defRPr sz="4100"/>
            </a:lvl5pPr>
            <a:lvl6pPr marL="10438735" indent="0">
              <a:buNone/>
              <a:defRPr sz="4100"/>
            </a:lvl6pPr>
            <a:lvl7pPr marL="12526482" indent="0">
              <a:buNone/>
              <a:defRPr sz="4100"/>
            </a:lvl7pPr>
            <a:lvl8pPr marL="14614227" indent="0">
              <a:buNone/>
              <a:defRPr sz="4100"/>
            </a:lvl8pPr>
            <a:lvl9pPr marL="16701976" indent="0">
              <a:buNone/>
              <a:defRPr sz="4100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79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4"/>
          </a:xfrm>
          <a:prstGeom prst="rect">
            <a:avLst/>
          </a:prstGeom>
        </p:spPr>
        <p:txBody>
          <a:bodyPr vert="horz" lIns="417549" tIns="208775" rIns="417549" bIns="208775" rtlCol="0" anchor="ctr">
            <a:normAutofit/>
          </a:bodyPr>
          <a:lstStyle/>
          <a:p>
            <a:r>
              <a:rPr lang="x-non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761" y="9989402"/>
            <a:ext cx="27247692" cy="28253743"/>
          </a:xfrm>
          <a:prstGeom prst="rect">
            <a:avLst/>
          </a:prstGeom>
        </p:spPr>
        <p:txBody>
          <a:bodyPr vert="horz" lIns="417549" tIns="208775" rIns="417549" bIns="208775" rtlCol="0">
            <a:normAutofit/>
          </a:bodyPr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761" y="39680108"/>
            <a:ext cx="7064216" cy="2279327"/>
          </a:xfrm>
          <a:prstGeom prst="rect">
            <a:avLst/>
          </a:prstGeom>
        </p:spPr>
        <p:txBody>
          <a:bodyPr vert="horz" lIns="417549" tIns="208775" rIns="417549" bIns="208775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7AFD-1077-0946-9FA7-10DA66AAF1A1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4033" y="39680108"/>
            <a:ext cx="9587151" cy="2279327"/>
          </a:xfrm>
          <a:prstGeom prst="rect">
            <a:avLst/>
          </a:prstGeom>
        </p:spPr>
        <p:txBody>
          <a:bodyPr vert="horz" lIns="417549" tIns="208775" rIns="417549" bIns="208775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97237" y="39680108"/>
            <a:ext cx="7064216" cy="2279327"/>
          </a:xfrm>
          <a:prstGeom prst="rect">
            <a:avLst/>
          </a:prstGeom>
        </p:spPr>
        <p:txBody>
          <a:bodyPr vert="horz" lIns="417549" tIns="208775" rIns="417549" bIns="208775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637C-80EB-BA4F-BF9F-DE485549C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15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747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810" indent="-1565810" algn="l" defTabSz="2087747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589" indent="-1304841" algn="l" defTabSz="2087747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367" indent="-1043873" algn="l" defTabSz="2087747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115" indent="-1043873" algn="l" defTabSz="2087747" rtl="0" eaLnBrk="1" latinLnBrk="0" hangingPunct="1">
        <a:spcBef>
          <a:spcPct val="20000"/>
        </a:spcBef>
        <a:buFont typeface="Arial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4861" indent="-1043873" algn="l" defTabSz="2087747" rtl="0" eaLnBrk="1" latinLnBrk="0" hangingPunct="1">
        <a:spcBef>
          <a:spcPct val="20000"/>
        </a:spcBef>
        <a:buFont typeface="Arial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2607" indent="-1043873" algn="l" defTabSz="2087747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355" indent="-1043873" algn="l" defTabSz="2087747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102" indent="-1043873" algn="l" defTabSz="2087747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5849" indent="-1043873" algn="l" defTabSz="2087747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747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494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241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350987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8735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482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227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1976" algn="l" defTabSz="208774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t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mailto:ponchon@ijclab.in2p3.fr" TargetMode="Externa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à coins arrondis 169"/>
          <p:cNvSpPr/>
          <p:nvPr/>
        </p:nvSpPr>
        <p:spPr>
          <a:xfrm>
            <a:off x="658542" y="7776751"/>
            <a:ext cx="28985116" cy="9781018"/>
          </a:xfrm>
          <a:prstGeom prst="roundRect">
            <a:avLst>
              <a:gd name="adj" fmla="val 7007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6988" y="2999865"/>
            <a:ext cx="30248225" cy="193898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6700"/>
                </a:solidFill>
                <a:latin typeface="Arial"/>
                <a:cs typeface="Arial"/>
              </a:rPr>
              <a:t>Optimisation</a:t>
            </a:r>
            <a:r>
              <a:rPr lang="en-US" sz="6000" b="1" dirty="0" smtClean="0">
                <a:solidFill>
                  <a:srgbClr val="FF6700"/>
                </a:solidFill>
                <a:latin typeface="Arial"/>
                <a:cs typeface="Arial"/>
              </a:rPr>
              <a:t> de </a:t>
            </a:r>
            <a:r>
              <a:rPr lang="en-US" sz="6000" b="1" dirty="0" err="1" smtClean="0">
                <a:solidFill>
                  <a:srgbClr val="FF6700"/>
                </a:solidFill>
                <a:latin typeface="Arial"/>
                <a:cs typeface="Arial"/>
              </a:rPr>
              <a:t>cavit</a:t>
            </a:r>
            <a:r>
              <a:rPr lang="en-001" sz="6000" b="1" dirty="0" smtClean="0">
                <a:solidFill>
                  <a:srgbClr val="FF6700"/>
                </a:solidFill>
                <a:latin typeface="Arial"/>
                <a:cs typeface="Arial"/>
              </a:rPr>
              <a:t>és radio-fréquence supraconductrices (SRF) grâce à la fabrication additive (FA)</a:t>
            </a:r>
            <a:endParaRPr lang="fr-FR" sz="6000" b="1" dirty="0">
              <a:solidFill>
                <a:srgbClr val="FF6700"/>
              </a:solidFill>
              <a:latin typeface="Arial"/>
              <a:cs typeface="Arial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66073" y="4736280"/>
            <a:ext cx="28038657" cy="295464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001" sz="4800" dirty="0">
                <a:solidFill>
                  <a:srgbClr val="00294B"/>
                </a:solidFill>
                <a:latin typeface="Times New Roman"/>
                <a:cs typeface="Times New Roman"/>
              </a:rPr>
              <a:t>Q. PONCHON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1</a:t>
            </a:r>
            <a:r>
              <a:rPr lang="en-001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-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2</a:t>
            </a:r>
            <a:r>
              <a:rPr lang="en-001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-* </a:t>
            </a:r>
            <a: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, K. DANFAKHA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sz="4800" baseline="300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</a:t>
            </a:r>
            <a: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,</a:t>
            </a:r>
            <a:r>
              <a:rPr lang="en-GB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F. LOMELLO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2</a:t>
            </a:r>
            <a:r>
              <a:rPr lang="en-001" sz="4800" dirty="0">
                <a:solidFill>
                  <a:srgbClr val="00294B"/>
                </a:solidFill>
                <a:latin typeface="Times New Roman"/>
                <a:cs typeface="Times New Roman"/>
              </a:rPr>
              <a:t>, F. EOZENOU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sz="4800" baseline="300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</a:t>
            </a:r>
            <a:r>
              <a:rPr lang="en-GB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,</a:t>
            </a:r>
            <a:r>
              <a:rPr lang="fr-FR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en-001" sz="4800" dirty="0">
                <a:solidFill>
                  <a:srgbClr val="00294B"/>
                </a:solidFill>
                <a:latin typeface="Times New Roman"/>
                <a:cs typeface="Times New Roman"/>
              </a:rPr>
              <a:t>S. JENZER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sz="4800" baseline="300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1</a:t>
            </a:r>
            <a:r>
              <a:rPr lang="en-US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, N.</a:t>
            </a:r>
            <a: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en-001" sz="4800" dirty="0">
                <a:solidFill>
                  <a:srgbClr val="00294B"/>
                </a:solidFill>
                <a:latin typeface="Times New Roman"/>
                <a:cs typeface="Times New Roman"/>
              </a:rPr>
              <a:t>DELERUE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sz="4800" baseline="300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1</a:t>
            </a:r>
            <a: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/>
            </a:r>
            <a:b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en-001" sz="48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T. PROSLIER</a:t>
            </a:r>
            <a:r>
              <a:rPr lang="fr-FR" sz="4800" baseline="30000" dirty="0">
                <a:solidFill>
                  <a:srgbClr val="00294B"/>
                </a:solidFill>
                <a:latin typeface="Times New Roman"/>
                <a:cs typeface="Times New Roman"/>
              </a:rPr>
              <a:t> </a:t>
            </a:r>
            <a:r>
              <a:rPr lang="fr-FR" sz="4800" baseline="30000" dirty="0" smtClean="0">
                <a:solidFill>
                  <a:srgbClr val="00294B"/>
                </a:solidFill>
                <a:latin typeface="Times New Roman"/>
                <a:cs typeface="Times New Roman"/>
              </a:rPr>
              <a:t>2</a:t>
            </a:r>
            <a:r>
              <a:rPr lang="en-001" sz="4800" dirty="0">
                <a:solidFill>
                  <a:srgbClr val="00294B"/>
                </a:solidFill>
                <a:latin typeface="Times New Roman"/>
                <a:cs typeface="Times New Roman"/>
              </a:rPr>
              <a:t>.</a:t>
            </a:r>
            <a:endParaRPr lang="fr-FR" sz="4800" baseline="30000" dirty="0">
              <a:latin typeface="Times New Roman"/>
              <a:cs typeface="Times New Roman"/>
            </a:endParaRPr>
          </a:p>
          <a:p>
            <a:pPr algn="ctr"/>
            <a:r>
              <a:rPr lang="fr-FR" sz="3000" baseline="30000" dirty="0">
                <a:solidFill>
                  <a:srgbClr val="456487"/>
                </a:solidFill>
                <a:latin typeface="Times New Roman"/>
                <a:cs typeface="Times New Roman"/>
              </a:rPr>
              <a:t>1</a:t>
            </a:r>
            <a:r>
              <a:rPr lang="fr-FR" sz="3000" dirty="0">
                <a:solidFill>
                  <a:srgbClr val="456487"/>
                </a:solidFill>
                <a:latin typeface="Times New Roman"/>
                <a:cs typeface="Times New Roman"/>
              </a:rPr>
              <a:t>Université Paris-Saclay, CNRS/IN2P3, </a:t>
            </a:r>
            <a:r>
              <a:rPr lang="fr-FR" sz="3000" dirty="0" err="1">
                <a:solidFill>
                  <a:srgbClr val="456487"/>
                </a:solidFill>
                <a:latin typeface="Times New Roman"/>
                <a:cs typeface="Times New Roman"/>
              </a:rPr>
              <a:t>IJCLab</a:t>
            </a:r>
            <a:r>
              <a:rPr lang="fr-FR" sz="3000" dirty="0">
                <a:solidFill>
                  <a:srgbClr val="456487"/>
                </a:solidFill>
                <a:latin typeface="Times New Roman"/>
                <a:cs typeface="Times New Roman"/>
              </a:rPr>
              <a:t>, Orsay, France.</a:t>
            </a:r>
          </a:p>
          <a:p>
            <a:pPr algn="ctr"/>
            <a:r>
              <a:rPr lang="fr-FR" sz="3000" baseline="30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2</a:t>
            </a:r>
            <a:r>
              <a:rPr lang="fr-FR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CE</a:t>
            </a:r>
            <a:r>
              <a:rPr lang="en-001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A</a:t>
            </a:r>
            <a:r>
              <a:rPr lang="en-GB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, </a:t>
            </a:r>
            <a:r>
              <a:rPr lang="en-001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Saclay</a:t>
            </a:r>
            <a:r>
              <a:rPr lang="en-GB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, </a:t>
            </a:r>
            <a:r>
              <a:rPr lang="en-001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France</a:t>
            </a:r>
            <a:r>
              <a:rPr lang="en-GB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.</a:t>
            </a:r>
            <a:endParaRPr lang="en-GB" sz="3000" dirty="0">
              <a:solidFill>
                <a:srgbClr val="456487"/>
              </a:solidFill>
              <a:latin typeface="Times New Roman"/>
              <a:cs typeface="Times New Roman"/>
            </a:endParaRPr>
          </a:p>
          <a:p>
            <a:pPr algn="ctr"/>
            <a:r>
              <a:rPr lang="en-GB" sz="3000" dirty="0">
                <a:solidFill>
                  <a:srgbClr val="456487"/>
                </a:solidFill>
                <a:latin typeface="Times New Roman"/>
                <a:cs typeface="Times New Roman"/>
              </a:rPr>
              <a:t>* </a:t>
            </a:r>
            <a:r>
              <a:rPr lang="en-001" sz="3000" dirty="0" smtClean="0">
                <a:solidFill>
                  <a:srgbClr val="456487"/>
                </a:solidFill>
                <a:latin typeface="Times New Roman"/>
                <a:cs typeface="Times New Roman"/>
                <a:hlinkClick r:id="rId2"/>
              </a:rPr>
              <a:t>ponchon@ijclab.in2p3.fr</a:t>
            </a:r>
            <a:r>
              <a:rPr lang="en-001" sz="3000" dirty="0" smtClean="0">
                <a:solidFill>
                  <a:srgbClr val="456487"/>
                </a:solidFill>
                <a:latin typeface="Times New Roman"/>
                <a:cs typeface="Times New Roman"/>
              </a:rPr>
              <a:t> </a:t>
            </a:r>
            <a:endParaRPr lang="fr-FR" sz="3000" dirty="0">
              <a:solidFill>
                <a:srgbClr val="456487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E019DD2-E6CE-4D7C-B5B2-32BAEB183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4865" y="203221"/>
            <a:ext cx="2196023" cy="21960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E5E7A4D-6020-4200-9A53-C0A51346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3965" y="203221"/>
            <a:ext cx="3423433" cy="154539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FAD5EA4-9FC1-4DE8-A4D9-0C6648C76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6439" y="238098"/>
            <a:ext cx="4388988" cy="167210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A915105-AAAD-46AC-9B17-D2F439E9F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3759" y="104055"/>
            <a:ext cx="3807219" cy="2880000"/>
          </a:xfrm>
          <a:prstGeom prst="rect">
            <a:avLst/>
          </a:prstGeom>
        </p:spPr>
      </p:pic>
      <p:pic>
        <p:nvPicPr>
          <p:cNvPr id="243" name="Image 242">
            <a:extLst>
              <a:ext uri="{FF2B5EF4-FFF2-40B4-BE49-F238E27FC236}">
                <a16:creationId xmlns:a16="http://schemas.microsoft.com/office/drawing/2014/main" id="{8A30667E-98E3-4D25-937D-6245097C22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27" t="36785" r="73724" b="50872"/>
          <a:stretch/>
        </p:blipFill>
        <p:spPr bwMode="auto">
          <a:xfrm>
            <a:off x="7153596" y="393332"/>
            <a:ext cx="5414143" cy="153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4" name="Image 243">
            <a:extLst>
              <a:ext uri="{FF2B5EF4-FFF2-40B4-BE49-F238E27FC236}">
                <a16:creationId xmlns:a16="http://schemas.microsoft.com/office/drawing/2014/main" id="{ED44BE94-1F7E-49FB-8F6F-930D47354E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95" t="20346" r="73724" b="71707"/>
          <a:stretch/>
        </p:blipFill>
        <p:spPr bwMode="auto">
          <a:xfrm>
            <a:off x="52562" y="360110"/>
            <a:ext cx="7032258" cy="1569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6496" y="9235854"/>
            <a:ext cx="3098182" cy="5949664"/>
          </a:xfrm>
          <a:prstGeom prst="rect">
            <a:avLst/>
          </a:prstGeom>
        </p:spPr>
      </p:pic>
      <p:sp>
        <p:nvSpPr>
          <p:cNvPr id="34" name="Titre 1"/>
          <p:cNvSpPr txBox="1">
            <a:spLocks/>
          </p:cNvSpPr>
          <p:nvPr/>
        </p:nvSpPr>
        <p:spPr>
          <a:xfrm>
            <a:off x="1678942" y="8187187"/>
            <a:ext cx="7529532" cy="103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4400" b="1" dirty="0" smtClean="0"/>
              <a:t>Technologie actuellement utilisée pour les cavités SRF</a:t>
            </a:r>
            <a:r>
              <a:rPr lang="en-US" sz="4400" b="1" dirty="0" smtClean="0"/>
              <a:t> : </a:t>
            </a:r>
            <a:endParaRPr lang="fr-FR" sz="4400" b="1" dirty="0"/>
          </a:p>
        </p:txBody>
      </p:sp>
      <p:sp>
        <p:nvSpPr>
          <p:cNvPr id="35" name="Espace réservé du texte 3"/>
          <p:cNvSpPr txBox="1">
            <a:spLocks/>
          </p:cNvSpPr>
          <p:nvPr/>
        </p:nvSpPr>
        <p:spPr>
          <a:xfrm>
            <a:off x="14934432" y="9502886"/>
            <a:ext cx="8104790" cy="1444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001" sz="3200" dirty="0" smtClean="0"/>
              <a:t>Possibilité </a:t>
            </a:r>
            <a:r>
              <a:rPr lang="en-001" sz="3200" b="1" dirty="0" smtClean="0"/>
              <a:t>d’optimiser</a:t>
            </a:r>
            <a:r>
              <a:rPr lang="en-001" sz="3200" dirty="0" smtClean="0"/>
              <a:t> la forme selon les </a:t>
            </a:r>
            <a:r>
              <a:rPr lang="en-001" sz="3200" b="1" dirty="0" smtClean="0"/>
              <a:t>zones</a:t>
            </a:r>
            <a:r>
              <a:rPr lang="en-001" sz="3200" dirty="0" smtClean="0"/>
              <a:t> de puissances à </a:t>
            </a:r>
            <a:r>
              <a:rPr lang="en-001" sz="3200" b="1" dirty="0" smtClean="0"/>
              <a:t>dissiper</a:t>
            </a:r>
            <a:endParaRPr lang="fr-FR" sz="32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0091907" y="16244301"/>
            <a:ext cx="677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001" sz="3600" dirty="0" smtClean="0"/>
              <a:t>Réduction coûts cryogéniques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001" sz="3600" dirty="0" smtClean="0"/>
              <a:t>Augmentation performances </a:t>
            </a:r>
            <a:endParaRPr lang="fr-FR" sz="3600" dirty="0"/>
          </a:p>
        </p:txBody>
      </p:sp>
      <p:sp>
        <p:nvSpPr>
          <p:cNvPr id="168" name="ZoneTexte 167"/>
          <p:cNvSpPr txBox="1"/>
          <p:nvPr/>
        </p:nvSpPr>
        <p:spPr>
          <a:xfrm>
            <a:off x="1737997" y="14882363"/>
            <a:ext cx="8510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Mat</a:t>
            </a:r>
            <a:r>
              <a:rPr lang="en-001" sz="3600" b="1" dirty="0" smtClean="0"/>
              <a:t>ériau : </a:t>
            </a:r>
            <a:r>
              <a:rPr lang="en-001" sz="3600" dirty="0" smtClean="0"/>
              <a:t>Niobium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001" sz="3600" b="1" dirty="0" smtClean="0"/>
              <a:t>Fabrication : </a:t>
            </a:r>
            <a:r>
              <a:rPr lang="en-001" sz="3600" dirty="0" smtClean="0"/>
              <a:t>Mécano-soudé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b="1" dirty="0" smtClean="0"/>
              <a:t>Refroidissement : </a:t>
            </a:r>
            <a:r>
              <a:rPr lang="en-001" sz="3600" dirty="0" smtClean="0"/>
              <a:t>Bain d’hélium liquide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16463081" y="14833996"/>
            <a:ext cx="12897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smtClean="0"/>
              <a:t>Mat</a:t>
            </a:r>
            <a:r>
              <a:rPr lang="en-001" sz="3600" b="1" dirty="0" smtClean="0"/>
              <a:t>ériaux : </a:t>
            </a:r>
            <a:r>
              <a:rPr lang="en-001" sz="3600" dirty="0" smtClean="0"/>
              <a:t>Cuivre (substrat) +</a:t>
            </a:r>
            <a:r>
              <a:rPr lang="fr-FR" sz="3600" dirty="0" smtClean="0"/>
              <a:t> Revêtement </a:t>
            </a:r>
            <a:r>
              <a:rPr lang="en-001" sz="3600" dirty="0" smtClean="0"/>
              <a:t>supracondoncteur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001" sz="3600" b="1" dirty="0" smtClean="0"/>
              <a:t>Fabrication : </a:t>
            </a:r>
            <a:r>
              <a:rPr lang="en-001" sz="3600" dirty="0" smtClean="0"/>
              <a:t>Fabrication additive + </a:t>
            </a:r>
            <a:r>
              <a:rPr lang="fr-FR" sz="3600" dirty="0" smtClean="0"/>
              <a:t>Dépôt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b="1" dirty="0" smtClean="0"/>
              <a:t>Refroidissement : </a:t>
            </a:r>
            <a:r>
              <a:rPr lang="en-001" sz="3600" dirty="0" smtClean="0"/>
              <a:t>Hélium liquide dans canaux internes à la cavité</a:t>
            </a:r>
          </a:p>
        </p:txBody>
      </p:sp>
      <p:sp>
        <p:nvSpPr>
          <p:cNvPr id="172" name="Flèche droite 171"/>
          <p:cNvSpPr/>
          <p:nvPr/>
        </p:nvSpPr>
        <p:spPr>
          <a:xfrm>
            <a:off x="10522683" y="15185519"/>
            <a:ext cx="4873534" cy="989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ZoneTexte 172"/>
          <p:cNvSpPr txBox="1"/>
          <p:nvPr/>
        </p:nvSpPr>
        <p:spPr>
          <a:xfrm>
            <a:off x="8007437" y="10236755"/>
            <a:ext cx="4809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 smtClean="0"/>
              <a:t>Puissance maximale à dissiper </a:t>
            </a:r>
            <a:r>
              <a:rPr lang="en-001" sz="3200" dirty="0" smtClean="0"/>
              <a:t>située à </a:t>
            </a:r>
            <a:r>
              <a:rPr lang="en-001" sz="3200" dirty="0" smtClean="0"/>
              <a:t>l’équateur</a:t>
            </a:r>
            <a:endParaRPr lang="fr-FR" sz="3200" dirty="0"/>
          </a:p>
        </p:txBody>
      </p:sp>
      <p:sp>
        <p:nvSpPr>
          <p:cNvPr id="167" name="Titre 1"/>
          <p:cNvSpPr txBox="1">
            <a:spLocks/>
          </p:cNvSpPr>
          <p:nvPr/>
        </p:nvSpPr>
        <p:spPr>
          <a:xfrm>
            <a:off x="10901731" y="7864484"/>
            <a:ext cx="7529532" cy="689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CONTEXTE DU PROJET</a:t>
            </a:r>
            <a:endParaRPr lang="fr-FR" sz="6000" b="1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102" y="9759495"/>
            <a:ext cx="5808717" cy="512286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386191" y="9871885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4800" dirty="0" smtClean="0"/>
              <a:t>He</a:t>
            </a:r>
            <a:endParaRPr lang="fr-FR" sz="48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915" y="9320748"/>
            <a:ext cx="10988783" cy="5683854"/>
          </a:xfrm>
          <a:prstGeom prst="rect">
            <a:avLst/>
          </a:prstGeom>
        </p:spPr>
      </p:pic>
      <p:cxnSp>
        <p:nvCxnSpPr>
          <p:cNvPr id="15" name="Connecteur droit avec flèche 14"/>
          <p:cNvCxnSpPr>
            <a:endCxn id="31" idx="1"/>
          </p:cNvCxnSpPr>
          <p:nvPr/>
        </p:nvCxnSpPr>
        <p:spPr>
          <a:xfrm>
            <a:off x="10079632" y="11610989"/>
            <a:ext cx="1066864" cy="59969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5102450" y="13411202"/>
            <a:ext cx="1976248" cy="44177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7078698" y="13167347"/>
            <a:ext cx="277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600" dirty="0" smtClean="0"/>
              <a:t>Dépot supra-conducteur </a:t>
            </a:r>
            <a:endParaRPr lang="fr-FR" sz="3600" dirty="0"/>
          </a:p>
        </p:txBody>
      </p:sp>
      <p:cxnSp>
        <p:nvCxnSpPr>
          <p:cNvPr id="314" name="Connecteur droit avec flèche 313"/>
          <p:cNvCxnSpPr/>
          <p:nvPr/>
        </p:nvCxnSpPr>
        <p:spPr>
          <a:xfrm flipH="1">
            <a:off x="26082191" y="10659961"/>
            <a:ext cx="1443594" cy="39391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5" name="ZoneTexte 314"/>
          <p:cNvSpPr txBox="1"/>
          <p:nvPr/>
        </p:nvSpPr>
        <p:spPr>
          <a:xfrm>
            <a:off x="27517699" y="9696205"/>
            <a:ext cx="2595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600" dirty="0" smtClean="0"/>
              <a:t>Échangeur de chaleur optimisé</a:t>
            </a:r>
            <a:endParaRPr lang="fr-FR" sz="3600" dirty="0"/>
          </a:p>
        </p:txBody>
      </p:sp>
      <p:sp>
        <p:nvSpPr>
          <p:cNvPr id="316" name="Titre 1"/>
          <p:cNvSpPr txBox="1">
            <a:spLocks/>
          </p:cNvSpPr>
          <p:nvPr/>
        </p:nvSpPr>
        <p:spPr>
          <a:xfrm>
            <a:off x="19274456" y="8084092"/>
            <a:ext cx="8096584" cy="1039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4400" b="1" dirty="0" smtClean="0"/>
              <a:t>Possibilités de SFR grâce à la FA  :</a:t>
            </a:r>
            <a:endParaRPr lang="fr-FR" sz="4400" b="1" dirty="0"/>
          </a:p>
        </p:txBody>
      </p:sp>
      <p:pic>
        <p:nvPicPr>
          <p:cNvPr id="317" name="Picture 2" descr="Afficher l’image sourc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368" y="58826"/>
            <a:ext cx="7048918" cy="25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" name="Rectangle 317"/>
          <p:cNvSpPr/>
          <p:nvPr/>
        </p:nvSpPr>
        <p:spPr>
          <a:xfrm>
            <a:off x="15766180" y="38287149"/>
            <a:ext cx="14103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[1] R. </a:t>
            </a:r>
            <a:r>
              <a:rPr lang="en-US" sz="3200" dirty="0" err="1"/>
              <a:t>Dhuley</a:t>
            </a:r>
            <a:r>
              <a:rPr lang="en-US" sz="3200" dirty="0"/>
              <a:t>, presentation TTC meeting 2020 CERN, Geneva. </a:t>
            </a:r>
            <a:endParaRPr lang="en-001" sz="3200" dirty="0"/>
          </a:p>
          <a:p>
            <a:r>
              <a:rPr lang="en-US" sz="3200" dirty="0"/>
              <a:t>[</a:t>
            </a:r>
            <a:r>
              <a:rPr lang="en-001" sz="3200" dirty="0"/>
              <a:t>2</a:t>
            </a:r>
            <a:r>
              <a:rPr lang="en-US" sz="3200" dirty="0"/>
              <a:t>]</a:t>
            </a:r>
            <a:r>
              <a:rPr lang="en-001" sz="3200" dirty="0"/>
              <a:t> S.Pillot, Fusion laser sélective de lit de poudres métaliques, Techniques de l’ingénieur, 2016 </a:t>
            </a:r>
            <a:endParaRPr lang="fr-FR" sz="3200" dirty="0"/>
          </a:p>
        </p:txBody>
      </p:sp>
      <p:cxnSp>
        <p:nvCxnSpPr>
          <p:cNvPr id="320" name="Connecteur droit 319"/>
          <p:cNvCxnSpPr/>
          <p:nvPr/>
        </p:nvCxnSpPr>
        <p:spPr>
          <a:xfrm>
            <a:off x="0" y="2830082"/>
            <a:ext cx="30275213" cy="5083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3" name="ZoneTexte 322"/>
          <p:cNvSpPr txBox="1"/>
          <p:nvPr/>
        </p:nvSpPr>
        <p:spPr>
          <a:xfrm>
            <a:off x="16612857" y="24961612"/>
            <a:ext cx="567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2800" i="1" dirty="0" smtClean="0"/>
              <a:t>Surface post fabrication FLLP – CuCrZr </a:t>
            </a:r>
            <a:endParaRPr lang="fr-FR" sz="2800" i="1" dirty="0"/>
          </a:p>
        </p:txBody>
      </p:sp>
      <p:sp>
        <p:nvSpPr>
          <p:cNvPr id="324" name="ZoneTexte 323"/>
          <p:cNvSpPr txBox="1"/>
          <p:nvPr/>
        </p:nvSpPr>
        <p:spPr>
          <a:xfrm>
            <a:off x="22946925" y="20313352"/>
            <a:ext cx="6318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 smtClean="0"/>
              <a:t>Surface obtenue après fabrication additive FLLP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001" sz="3200" dirty="0" smtClean="0"/>
              <a:t>Zone avec un bain </a:t>
            </a:r>
            <a:r>
              <a:rPr lang="en-001" sz="3200" dirty="0"/>
              <a:t>de fusion </a:t>
            </a:r>
            <a:r>
              <a:rPr lang="en-001" sz="3200" dirty="0" smtClean="0"/>
              <a:t>régulier </a:t>
            </a:r>
            <a:r>
              <a:rPr lang="en-001" sz="3200" dirty="0"/>
              <a:t>des cordons de soudure de l’épaisseur de couche.  </a:t>
            </a:r>
            <a:endParaRPr lang="en-001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001" sz="3200" dirty="0" smtClean="0"/>
              <a:t>Présence de particules non fondues </a:t>
            </a:r>
            <a:r>
              <a:rPr lang="en-001" sz="3200" dirty="0"/>
              <a:t>totalement </a:t>
            </a:r>
            <a:r>
              <a:rPr lang="en-001" sz="3200" dirty="0" smtClean="0"/>
              <a:t>mais juste </a:t>
            </a:r>
            <a:r>
              <a:rPr lang="en-001" sz="3200" dirty="0"/>
              <a:t>fritées sur la </a:t>
            </a:r>
            <a:r>
              <a:rPr lang="en-001" sz="3200" dirty="0" smtClean="0"/>
              <a:t>surface</a:t>
            </a:r>
          </a:p>
        </p:txBody>
      </p:sp>
      <p:grpSp>
        <p:nvGrpSpPr>
          <p:cNvPr id="325" name="Groupe 324"/>
          <p:cNvGrpSpPr/>
          <p:nvPr/>
        </p:nvGrpSpPr>
        <p:grpSpPr>
          <a:xfrm>
            <a:off x="15792516" y="25924009"/>
            <a:ext cx="6461102" cy="4231436"/>
            <a:chOff x="4364111" y="1247872"/>
            <a:chExt cx="3180740" cy="2049208"/>
          </a:xfrm>
        </p:grpSpPr>
        <p:pic>
          <p:nvPicPr>
            <p:cNvPr id="326" name="Image 325"/>
            <p:cNvPicPr>
              <a:picLocks noChangeAspect="1"/>
            </p:cNvPicPr>
            <p:nvPr/>
          </p:nvPicPr>
          <p:blipFill rotWithShape="1">
            <a:blip r:embed="rId12"/>
            <a:srcRect r="14250"/>
            <a:stretch/>
          </p:blipFill>
          <p:spPr>
            <a:xfrm>
              <a:off x="4364111" y="1251783"/>
              <a:ext cx="2592289" cy="2035830"/>
            </a:xfrm>
            <a:prstGeom prst="rect">
              <a:avLst/>
            </a:prstGeom>
          </p:spPr>
        </p:pic>
        <p:pic>
          <p:nvPicPr>
            <p:cNvPr id="327" name="Image 326"/>
            <p:cNvPicPr>
              <a:picLocks noChangeAspect="1"/>
            </p:cNvPicPr>
            <p:nvPr/>
          </p:nvPicPr>
          <p:blipFill rotWithShape="1">
            <a:blip r:embed="rId13"/>
            <a:srcRect r="15598"/>
            <a:stretch/>
          </p:blipFill>
          <p:spPr>
            <a:xfrm>
              <a:off x="6956400" y="1247872"/>
              <a:ext cx="588451" cy="2049208"/>
            </a:xfrm>
            <a:prstGeom prst="rect">
              <a:avLst/>
            </a:prstGeom>
          </p:spPr>
        </p:pic>
      </p:grpSp>
      <p:grpSp>
        <p:nvGrpSpPr>
          <p:cNvPr id="328" name="Groupe 327"/>
          <p:cNvGrpSpPr/>
          <p:nvPr/>
        </p:nvGrpSpPr>
        <p:grpSpPr>
          <a:xfrm>
            <a:off x="23249771" y="26619520"/>
            <a:ext cx="6253324" cy="4585368"/>
            <a:chOff x="5386388" y="3253738"/>
            <a:chExt cx="3544829" cy="2325990"/>
          </a:xfrm>
        </p:grpSpPr>
        <p:pic>
          <p:nvPicPr>
            <p:cNvPr id="329" name="Image 3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86388" y="3253738"/>
              <a:ext cx="2952328" cy="2316522"/>
            </a:xfrm>
            <a:prstGeom prst="rect">
              <a:avLst/>
            </a:prstGeom>
          </p:spPr>
        </p:pic>
        <p:pic>
          <p:nvPicPr>
            <p:cNvPr id="330" name="Image 3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38716" y="3253738"/>
              <a:ext cx="592501" cy="2325990"/>
            </a:xfrm>
            <a:prstGeom prst="rect">
              <a:avLst/>
            </a:prstGeom>
          </p:spPr>
        </p:pic>
      </p:grpSp>
      <p:sp>
        <p:nvSpPr>
          <p:cNvPr id="333" name="Flèche droite 332"/>
          <p:cNvSpPr/>
          <p:nvPr/>
        </p:nvSpPr>
        <p:spPr>
          <a:xfrm rot="834122">
            <a:off x="20559572" y="30288655"/>
            <a:ext cx="2723742" cy="39730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4" name="ZoneTexte 333"/>
          <p:cNvSpPr txBox="1"/>
          <p:nvPr/>
        </p:nvSpPr>
        <p:spPr>
          <a:xfrm rot="790226">
            <a:off x="19107337" y="30426361"/>
            <a:ext cx="439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5400" dirty="0" smtClean="0">
                <a:solidFill>
                  <a:srgbClr val="456487"/>
                </a:solidFill>
              </a:rPr>
              <a:t>Traitement EP</a:t>
            </a:r>
            <a:endParaRPr lang="fr-FR" sz="5400" dirty="0">
              <a:solidFill>
                <a:srgbClr val="456487"/>
              </a:solidFill>
            </a:endParaRPr>
          </a:p>
        </p:txBody>
      </p:sp>
      <p:graphicFrame>
        <p:nvGraphicFramePr>
          <p:cNvPr id="335" name="Tableau 3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68380"/>
              </p:ext>
            </p:extLst>
          </p:nvPr>
        </p:nvGraphicFramePr>
        <p:xfrm>
          <a:off x="17398631" y="32044925"/>
          <a:ext cx="10550836" cy="1975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709">
                  <a:extLst>
                    <a:ext uri="{9D8B030D-6E8A-4147-A177-3AD203B41FA5}">
                      <a16:colId xmlns:a16="http://schemas.microsoft.com/office/drawing/2014/main" val="3243512596"/>
                    </a:ext>
                  </a:extLst>
                </a:gridCol>
                <a:gridCol w="2637709">
                  <a:extLst>
                    <a:ext uri="{9D8B030D-6E8A-4147-A177-3AD203B41FA5}">
                      <a16:colId xmlns:a16="http://schemas.microsoft.com/office/drawing/2014/main" val="3193379017"/>
                    </a:ext>
                  </a:extLst>
                </a:gridCol>
                <a:gridCol w="2637709">
                  <a:extLst>
                    <a:ext uri="{9D8B030D-6E8A-4147-A177-3AD203B41FA5}">
                      <a16:colId xmlns:a16="http://schemas.microsoft.com/office/drawing/2014/main" val="1797540998"/>
                    </a:ext>
                  </a:extLst>
                </a:gridCol>
                <a:gridCol w="2637709">
                  <a:extLst>
                    <a:ext uri="{9D8B030D-6E8A-4147-A177-3AD203B41FA5}">
                      <a16:colId xmlns:a16="http://schemas.microsoft.com/office/drawing/2014/main" val="1935143227"/>
                    </a:ext>
                  </a:extLst>
                </a:gridCol>
              </a:tblGrid>
              <a:tr h="592973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b="1" u="none" strike="noStrike" dirty="0" smtClean="0">
                          <a:effectLst/>
                        </a:rPr>
                        <a:t>Sa</a:t>
                      </a:r>
                      <a:r>
                        <a:rPr lang="en-001" sz="3600" b="1" u="none" strike="noStrike" dirty="0" smtClean="0">
                          <a:effectLst/>
                        </a:rPr>
                        <a:t> (µm)</a:t>
                      </a:r>
                      <a:endParaRPr lang="fr-FR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u="none" strike="noStrike" dirty="0" err="1" smtClean="0">
                          <a:effectLst/>
                        </a:rPr>
                        <a:t>Sz</a:t>
                      </a:r>
                      <a:r>
                        <a:rPr lang="en-001" sz="3600" b="1" u="none" strike="noStrike" dirty="0" smtClean="0">
                          <a:effectLst/>
                        </a:rPr>
                        <a:t> (µm)</a:t>
                      </a:r>
                      <a:endParaRPr lang="fr-FR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u="none" strike="noStrike" dirty="0" err="1" smtClean="0">
                          <a:effectLst/>
                        </a:rPr>
                        <a:t>Ssk</a:t>
                      </a:r>
                      <a:endParaRPr lang="fr-FR" sz="3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5665084"/>
                  </a:ext>
                </a:extLst>
              </a:tr>
              <a:tr h="691435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effectLst/>
                        </a:rPr>
                        <a:t>Avant EP</a:t>
                      </a:r>
                      <a:endParaRPr lang="fr-FR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u="none" strike="noStrike" dirty="0">
                          <a:effectLst/>
                        </a:rPr>
                        <a:t>12,9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u="none" strike="noStrike" dirty="0">
                          <a:effectLst/>
                        </a:rPr>
                        <a:t>186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u="none" strike="noStrike" dirty="0">
                          <a:effectLst/>
                        </a:rPr>
                        <a:t>1,51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644203"/>
                  </a:ext>
                </a:extLst>
              </a:tr>
              <a:tr h="691435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effectLst/>
                        </a:rPr>
                        <a:t>Après EP </a:t>
                      </a:r>
                      <a:endParaRPr lang="fr-FR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u="none" strike="noStrike" dirty="0">
                          <a:effectLst/>
                        </a:rPr>
                        <a:t>3,9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u="none" strike="noStrike" dirty="0">
                          <a:effectLst/>
                        </a:rPr>
                        <a:t>62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600" u="none" strike="noStrike" dirty="0">
                          <a:effectLst/>
                        </a:rPr>
                        <a:t>0,14</a:t>
                      </a:r>
                      <a:endParaRPr lang="fr-FR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0371465"/>
                  </a:ext>
                </a:extLst>
              </a:tr>
            </a:tbl>
          </a:graphicData>
        </a:graphic>
      </p:graphicFrame>
      <p:sp>
        <p:nvSpPr>
          <p:cNvPr id="336" name="ZoneTexte 335"/>
          <p:cNvSpPr txBox="1"/>
          <p:nvPr/>
        </p:nvSpPr>
        <p:spPr>
          <a:xfrm>
            <a:off x="16311328" y="34708648"/>
            <a:ext cx="12793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001" sz="3600" dirty="0" smtClean="0"/>
              <a:t>Réduction de la rugosité grâce à l’EP avec un Ra qui diminue de 12,9 µm à 3,9 µm 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001" sz="3600" dirty="0" smtClean="0"/>
              <a:t>Écrêtage de profil avec la diminution du Ssk </a:t>
            </a:r>
            <a:endParaRPr lang="fr-FR" sz="3600" dirty="0"/>
          </a:p>
        </p:txBody>
      </p:sp>
      <p:sp>
        <p:nvSpPr>
          <p:cNvPr id="337" name="Rectangle à coins arrondis 336"/>
          <p:cNvSpPr/>
          <p:nvPr/>
        </p:nvSpPr>
        <p:spPr>
          <a:xfrm>
            <a:off x="714772" y="17865110"/>
            <a:ext cx="14255603" cy="18553907"/>
          </a:xfrm>
          <a:prstGeom prst="roundRect">
            <a:avLst>
              <a:gd name="adj" fmla="val 554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8" name="Rectangle à coins arrondis 337"/>
          <p:cNvSpPr/>
          <p:nvPr/>
        </p:nvSpPr>
        <p:spPr>
          <a:xfrm>
            <a:off x="15548176" y="17865111"/>
            <a:ext cx="14251749" cy="19015690"/>
          </a:xfrm>
          <a:prstGeom prst="roundRect">
            <a:avLst>
              <a:gd name="adj" fmla="val 4049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0" name="Image 3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600" y="19921071"/>
            <a:ext cx="7624610" cy="5366182"/>
          </a:xfrm>
          <a:prstGeom prst="rect">
            <a:avLst/>
          </a:prstGeom>
        </p:spPr>
      </p:pic>
      <p:sp>
        <p:nvSpPr>
          <p:cNvPr id="341" name="ZoneTexte 340"/>
          <p:cNvSpPr txBox="1"/>
          <p:nvPr/>
        </p:nvSpPr>
        <p:spPr>
          <a:xfrm>
            <a:off x="1012138" y="25286018"/>
            <a:ext cx="6025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2400" i="1" dirty="0" smtClean="0"/>
              <a:t>Schéma de principe du procédé de fusion laser sur lit de poudre </a:t>
            </a:r>
            <a:endParaRPr lang="fr-FR" sz="2400" i="1" dirty="0"/>
          </a:p>
        </p:txBody>
      </p:sp>
      <p:sp>
        <p:nvSpPr>
          <p:cNvPr id="342" name="ZoneTexte 341"/>
          <p:cNvSpPr txBox="1"/>
          <p:nvPr/>
        </p:nvSpPr>
        <p:spPr>
          <a:xfrm>
            <a:off x="8716260" y="20069667"/>
            <a:ext cx="6130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4400" b="1" dirty="0" smtClean="0"/>
              <a:t>Paramètres </a:t>
            </a:r>
            <a:r>
              <a:rPr lang="en-001" sz="4400" b="1" dirty="0" smtClean="0"/>
              <a:t>importants </a:t>
            </a:r>
            <a:r>
              <a:rPr lang="en-001" sz="4400" b="1" dirty="0" smtClean="0"/>
              <a:t>procédé </a:t>
            </a:r>
            <a:r>
              <a:rPr lang="en-001" sz="4400" b="1" dirty="0" smtClean="0"/>
              <a:t>FLLP:  </a:t>
            </a:r>
            <a:endParaRPr lang="fr-FR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ZoneTexte 342"/>
              <p:cNvSpPr txBox="1"/>
              <p:nvPr/>
            </p:nvSpPr>
            <p:spPr>
              <a:xfrm>
                <a:off x="7718334" y="21570975"/>
                <a:ext cx="4653411" cy="239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001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001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001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001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001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001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001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001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001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3" name="ZoneTexte 3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334" y="21570975"/>
                <a:ext cx="4653411" cy="23917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4" name="ZoneTexte 343"/>
          <p:cNvSpPr txBox="1"/>
          <p:nvPr/>
        </p:nvSpPr>
        <p:spPr>
          <a:xfrm>
            <a:off x="6093427" y="21461459"/>
            <a:ext cx="577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2400" dirty="0" smtClean="0"/>
              <a:t>Densité d’énergie (J/mm³)</a:t>
            </a:r>
            <a:endParaRPr lang="fr-FR" sz="2400" dirty="0"/>
          </a:p>
        </p:txBody>
      </p:sp>
      <p:sp>
        <p:nvSpPr>
          <p:cNvPr id="345" name="ZoneTexte 344"/>
          <p:cNvSpPr txBox="1"/>
          <p:nvPr/>
        </p:nvSpPr>
        <p:spPr>
          <a:xfrm>
            <a:off x="12157894" y="21577983"/>
            <a:ext cx="2836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2400" dirty="0" smtClean="0"/>
              <a:t>Puissance Laser (W)</a:t>
            </a:r>
            <a:endParaRPr lang="fr-FR" sz="2400" dirty="0"/>
          </a:p>
        </p:txBody>
      </p:sp>
      <p:sp>
        <p:nvSpPr>
          <p:cNvPr id="346" name="ZoneTexte 345"/>
          <p:cNvSpPr txBox="1"/>
          <p:nvPr/>
        </p:nvSpPr>
        <p:spPr>
          <a:xfrm>
            <a:off x="5396841" y="24193817"/>
            <a:ext cx="721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2400" dirty="0" smtClean="0"/>
              <a:t>Vitesse de balayage laser (mm/s)</a:t>
            </a:r>
            <a:endParaRPr lang="fr-FR" sz="2400" dirty="0"/>
          </a:p>
        </p:txBody>
      </p:sp>
      <p:sp>
        <p:nvSpPr>
          <p:cNvPr id="347" name="ZoneTexte 346"/>
          <p:cNvSpPr txBox="1"/>
          <p:nvPr/>
        </p:nvSpPr>
        <p:spPr>
          <a:xfrm>
            <a:off x="9335465" y="24695178"/>
            <a:ext cx="3576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2400" dirty="0"/>
              <a:t>É</a:t>
            </a:r>
            <a:r>
              <a:rPr lang="en-001" sz="2400" dirty="0" smtClean="0"/>
              <a:t>paisseur de couche (mm)</a:t>
            </a:r>
            <a:endParaRPr lang="fr-FR" sz="2400" dirty="0"/>
          </a:p>
        </p:txBody>
      </p:sp>
      <p:sp>
        <p:nvSpPr>
          <p:cNvPr id="348" name="ZoneTexte 347"/>
          <p:cNvSpPr txBox="1"/>
          <p:nvPr/>
        </p:nvSpPr>
        <p:spPr>
          <a:xfrm>
            <a:off x="12460176" y="23876081"/>
            <a:ext cx="434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2400" dirty="0" smtClean="0"/>
              <a:t>Écart vecteur (mm)</a:t>
            </a:r>
            <a:endParaRPr lang="fr-FR" sz="2400" dirty="0"/>
          </a:p>
        </p:txBody>
      </p:sp>
      <p:pic>
        <p:nvPicPr>
          <p:cNvPr id="349" name="Image 3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31" y="20056289"/>
            <a:ext cx="6458454" cy="4843842"/>
          </a:xfrm>
          <a:prstGeom prst="rect">
            <a:avLst/>
          </a:prstGeom>
        </p:spPr>
      </p:pic>
      <p:sp>
        <p:nvSpPr>
          <p:cNvPr id="351" name="Titre 1"/>
          <p:cNvSpPr txBox="1">
            <a:spLocks/>
          </p:cNvSpPr>
          <p:nvPr/>
        </p:nvSpPr>
        <p:spPr>
          <a:xfrm>
            <a:off x="1146368" y="18071194"/>
            <a:ext cx="13745240" cy="1895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Densification des </a:t>
            </a: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pièces CuCrZr </a:t>
            </a: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obtenues par Fusion Laser sur Lit de Poudres (FLLP)</a:t>
            </a:r>
            <a:endParaRPr lang="fr-FR" sz="6000" b="1" dirty="0">
              <a:latin typeface="+mj-lt"/>
            </a:endParaRPr>
          </a:p>
        </p:txBody>
      </p:sp>
      <p:sp>
        <p:nvSpPr>
          <p:cNvPr id="352" name="Titre 1"/>
          <p:cNvSpPr txBox="1">
            <a:spLocks/>
          </p:cNvSpPr>
          <p:nvPr/>
        </p:nvSpPr>
        <p:spPr>
          <a:xfrm>
            <a:off x="16612857" y="18048747"/>
            <a:ext cx="12491873" cy="1895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Post-traitement par électropolissage (EP) pour préparation au dépôt </a:t>
            </a:r>
            <a:endParaRPr lang="fr-FR" sz="6000" b="1" dirty="0">
              <a:latin typeface="+mj-lt"/>
            </a:endParaRPr>
          </a:p>
        </p:txBody>
      </p:sp>
      <p:sp>
        <p:nvSpPr>
          <p:cNvPr id="353" name="Rectangle à coins arrondis 352"/>
          <p:cNvSpPr/>
          <p:nvPr/>
        </p:nvSpPr>
        <p:spPr>
          <a:xfrm>
            <a:off x="692671" y="36625101"/>
            <a:ext cx="14255603" cy="5841160"/>
          </a:xfrm>
          <a:prstGeom prst="roundRect">
            <a:avLst>
              <a:gd name="adj" fmla="val 13752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4" name="Rectangle à coins arrondis 353"/>
          <p:cNvSpPr/>
          <p:nvPr/>
        </p:nvSpPr>
        <p:spPr>
          <a:xfrm>
            <a:off x="15548175" y="37232440"/>
            <a:ext cx="14251749" cy="2701450"/>
          </a:xfrm>
          <a:prstGeom prst="roundRect">
            <a:avLst>
              <a:gd name="adj" fmla="val 23474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ZoneTexte 354"/>
          <p:cNvSpPr txBox="1"/>
          <p:nvPr/>
        </p:nvSpPr>
        <p:spPr>
          <a:xfrm>
            <a:off x="23249771" y="11035032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4800" dirty="0" smtClean="0"/>
              <a:t>He</a:t>
            </a:r>
            <a:endParaRPr lang="fr-FR" sz="4800" dirty="0"/>
          </a:p>
        </p:txBody>
      </p:sp>
      <p:sp>
        <p:nvSpPr>
          <p:cNvPr id="356" name="Titre 1"/>
          <p:cNvSpPr txBox="1">
            <a:spLocks/>
          </p:cNvSpPr>
          <p:nvPr/>
        </p:nvSpPr>
        <p:spPr>
          <a:xfrm>
            <a:off x="1535507" y="36819418"/>
            <a:ext cx="12491873" cy="752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Conclusion</a:t>
            </a:r>
            <a:endParaRPr lang="fr-FR" sz="6000" b="1" dirty="0">
              <a:latin typeface="+mj-lt"/>
            </a:endParaRPr>
          </a:p>
        </p:txBody>
      </p:sp>
      <p:sp>
        <p:nvSpPr>
          <p:cNvPr id="357" name="Titre 1"/>
          <p:cNvSpPr txBox="1">
            <a:spLocks/>
          </p:cNvSpPr>
          <p:nvPr/>
        </p:nvSpPr>
        <p:spPr>
          <a:xfrm>
            <a:off x="16234271" y="37253635"/>
            <a:ext cx="12491873" cy="1895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6000" b="1" dirty="0" smtClean="0">
                <a:solidFill>
                  <a:srgbClr val="00294B"/>
                </a:solidFill>
                <a:latin typeface="+mj-lt"/>
                <a:cs typeface="Times New Roman"/>
              </a:rPr>
              <a:t>Références</a:t>
            </a:r>
            <a:endParaRPr lang="fr-FR" sz="6000" b="1" dirty="0">
              <a:latin typeface="+mj-lt"/>
            </a:endParaRPr>
          </a:p>
        </p:txBody>
      </p:sp>
      <p:cxnSp>
        <p:nvCxnSpPr>
          <p:cNvPr id="364" name="Connecteur droit 363"/>
          <p:cNvCxnSpPr/>
          <p:nvPr/>
        </p:nvCxnSpPr>
        <p:spPr>
          <a:xfrm flipH="1">
            <a:off x="19518600" y="22329288"/>
            <a:ext cx="108559" cy="8934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Connecteur droit avec flèche 380"/>
          <p:cNvCxnSpPr/>
          <p:nvPr/>
        </p:nvCxnSpPr>
        <p:spPr>
          <a:xfrm flipH="1">
            <a:off x="20504620" y="25698205"/>
            <a:ext cx="2442305" cy="91083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Connecteur droit avec flèche 382"/>
          <p:cNvCxnSpPr/>
          <p:nvPr/>
        </p:nvCxnSpPr>
        <p:spPr>
          <a:xfrm flipH="1">
            <a:off x="18860260" y="25698205"/>
            <a:ext cx="4135167" cy="38461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Connecteur droit 384"/>
          <p:cNvCxnSpPr/>
          <p:nvPr/>
        </p:nvCxnSpPr>
        <p:spPr>
          <a:xfrm flipH="1">
            <a:off x="19160114" y="22331721"/>
            <a:ext cx="108559" cy="8934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Connecteur droit 385"/>
          <p:cNvCxnSpPr/>
          <p:nvPr/>
        </p:nvCxnSpPr>
        <p:spPr>
          <a:xfrm flipH="1">
            <a:off x="18736394" y="22408006"/>
            <a:ext cx="108559" cy="8934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Connecteur droit 386"/>
          <p:cNvCxnSpPr/>
          <p:nvPr/>
        </p:nvCxnSpPr>
        <p:spPr>
          <a:xfrm flipH="1">
            <a:off x="18381871" y="22423135"/>
            <a:ext cx="108559" cy="8934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Connecteur droit 387"/>
          <p:cNvCxnSpPr/>
          <p:nvPr/>
        </p:nvCxnSpPr>
        <p:spPr>
          <a:xfrm flipH="1">
            <a:off x="17990511" y="22408006"/>
            <a:ext cx="108559" cy="8934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Connecteur droit 388"/>
          <p:cNvCxnSpPr/>
          <p:nvPr/>
        </p:nvCxnSpPr>
        <p:spPr>
          <a:xfrm flipH="1">
            <a:off x="17603596" y="22392104"/>
            <a:ext cx="108559" cy="893488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0" name="ZoneTexte 389"/>
          <p:cNvSpPr txBox="1"/>
          <p:nvPr/>
        </p:nvSpPr>
        <p:spPr>
          <a:xfrm>
            <a:off x="23089914" y="25307342"/>
            <a:ext cx="3988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dirty="0" smtClean="0"/>
              <a:t>Particules non fondues</a:t>
            </a:r>
            <a:endParaRPr lang="fr-FR" sz="3200" dirty="0"/>
          </a:p>
        </p:txBody>
      </p:sp>
      <p:sp>
        <p:nvSpPr>
          <p:cNvPr id="393" name="Rectangle 392"/>
          <p:cNvSpPr/>
          <p:nvPr/>
        </p:nvSpPr>
        <p:spPr>
          <a:xfrm>
            <a:off x="1203962" y="40631299"/>
            <a:ext cx="133859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001" sz="3600" dirty="0" smtClean="0"/>
              <a:t>Caractérisation de l’alliage CuCrZr à température cryogénique </a:t>
            </a:r>
            <a:r>
              <a:rPr lang="en-001" sz="2800" dirty="0" smtClean="0"/>
              <a:t>(traction, conductivité </a:t>
            </a:r>
            <a:r>
              <a:rPr lang="en-001" sz="2800" dirty="0" smtClean="0"/>
              <a:t>thermique, test d’étanchéité </a:t>
            </a:r>
            <a:r>
              <a:rPr lang="en-001" sz="2800" dirty="0" smtClean="0"/>
              <a:t>) </a:t>
            </a:r>
            <a:endParaRPr lang="en-001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001" sz="3600" dirty="0" smtClean="0"/>
              <a:t>Fabrications sur de nouvelles poudres  (</a:t>
            </a:r>
            <a:r>
              <a:rPr lang="en-001" sz="2800" dirty="0" smtClean="0"/>
              <a:t>Cu-Zr, Cu-Sn, Cu pur)</a:t>
            </a:r>
          </a:p>
        </p:txBody>
      </p:sp>
      <p:cxnSp>
        <p:nvCxnSpPr>
          <p:cNvPr id="3" name="Connecteur droit avec flèche 2"/>
          <p:cNvCxnSpPr>
            <a:endCxn id="343" idx="1"/>
          </p:cNvCxnSpPr>
          <p:nvPr/>
        </p:nvCxnSpPr>
        <p:spPr>
          <a:xfrm>
            <a:off x="7360920" y="21971752"/>
            <a:ext cx="357414" cy="795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>
            <a:stCxn id="345" idx="2"/>
          </p:cNvCxnSpPr>
          <p:nvPr/>
        </p:nvCxnSpPr>
        <p:spPr>
          <a:xfrm flipH="1">
            <a:off x="11568361" y="22039648"/>
            <a:ext cx="2007879" cy="253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346" idx="0"/>
            <a:endCxn id="343" idx="2"/>
          </p:cNvCxnSpPr>
          <p:nvPr/>
        </p:nvCxnSpPr>
        <p:spPr>
          <a:xfrm flipV="1">
            <a:off x="9004718" y="23962720"/>
            <a:ext cx="1040322" cy="2310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10976999" y="24028320"/>
            <a:ext cx="96902" cy="675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 flipV="1">
            <a:off x="12371745" y="23720774"/>
            <a:ext cx="1204496" cy="241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12349" y="26619520"/>
            <a:ext cx="12593670" cy="766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ZoneTexte 20"/>
          <p:cNvSpPr txBox="1"/>
          <p:nvPr/>
        </p:nvSpPr>
        <p:spPr>
          <a:xfrm>
            <a:off x="1258053" y="34011891"/>
            <a:ext cx="134987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001" sz="3600" dirty="0" smtClean="0"/>
              <a:t>Réduction de la porosité avec l’augmentation </a:t>
            </a:r>
            <a:r>
              <a:rPr lang="en-001" sz="3600" dirty="0" smtClean="0"/>
              <a:t>de la </a:t>
            </a:r>
            <a:r>
              <a:rPr lang="en-001" sz="3600" dirty="0" smtClean="0"/>
              <a:t>densité d’énergie </a:t>
            </a:r>
            <a:r>
              <a:rPr lang="en-001" sz="3600" dirty="0" smtClean="0"/>
              <a:t>(optimum </a:t>
            </a:r>
            <a:r>
              <a:rPr lang="en-001" sz="3600" dirty="0" smtClean="0"/>
              <a:t>à 5% de porosité </a:t>
            </a:r>
            <a:r>
              <a:rPr lang="en-001" sz="3600" dirty="0" smtClean="0">
                <a:sym typeface="Wingdings" panose="05000000000000000000" pitchFamily="2" charset="2"/>
              </a:rPr>
              <a:t> 95 % de </a:t>
            </a:r>
            <a:r>
              <a:rPr lang="en-001" sz="3600" dirty="0" smtClean="0">
                <a:sym typeface="Wingdings" panose="05000000000000000000" pitchFamily="2" charset="2"/>
              </a:rPr>
              <a:t>densité)</a:t>
            </a:r>
            <a:endParaRPr lang="en-001" sz="3600" dirty="0" smtClean="0">
              <a:sym typeface="Wingdings" panose="05000000000000000000" pitchFamily="2" charset="2"/>
            </a:endParaRPr>
          </a:p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001" sz="3600" dirty="0" smtClean="0"/>
              <a:t>Meilleurs résulats obtenus avec une épaisseur de couche plus faible </a:t>
            </a:r>
            <a:r>
              <a:rPr lang="en-001" sz="3600" dirty="0" smtClean="0"/>
              <a:t>: de </a:t>
            </a:r>
            <a:r>
              <a:rPr lang="en-001" sz="3600" dirty="0" smtClean="0"/>
              <a:t>30 microns comparé à 40 microns </a:t>
            </a:r>
          </a:p>
          <a:p>
            <a:pPr marL="1143000" indent="-1143000">
              <a:buFont typeface="Wingdings" panose="05000000000000000000" pitchFamily="2" charset="2"/>
              <a:buChar char="q"/>
            </a:pPr>
            <a:endParaRPr lang="fr-FR" sz="4400" dirty="0"/>
          </a:p>
        </p:txBody>
      </p:sp>
      <p:sp>
        <p:nvSpPr>
          <p:cNvPr id="25" name="Rectangle 24"/>
          <p:cNvSpPr/>
          <p:nvPr/>
        </p:nvSpPr>
        <p:spPr>
          <a:xfrm>
            <a:off x="5735606" y="39604927"/>
            <a:ext cx="4169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6" algn="ctr" defTabSz="914400">
              <a:lnSpc>
                <a:spcPct val="90000"/>
              </a:lnSpc>
              <a:spcBef>
                <a:spcPct val="0"/>
              </a:spcBef>
            </a:pPr>
            <a:r>
              <a:rPr lang="en-001" sz="6000" b="1" dirty="0">
                <a:solidFill>
                  <a:srgbClr val="00294B"/>
                </a:solidFill>
                <a:cs typeface="Times New Roman"/>
              </a:rPr>
              <a:t>Perspectives</a:t>
            </a:r>
            <a:endParaRPr lang="fr-FR" sz="6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31487" y="37735453"/>
            <a:ext cx="13498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q"/>
            </a:pPr>
            <a:r>
              <a:rPr lang="en-001" sz="3600" dirty="0" smtClean="0"/>
              <a:t>L’augmentation de la densité des pièces joue sur la qualité finale des pièces après traitement d’électropolissage avec l’obtention de rugosités plus faible. </a:t>
            </a:r>
            <a:endParaRPr lang="fr-FR" sz="3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5841113" y="40199592"/>
            <a:ext cx="9640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01" sz="4400" i="1" dirty="0" smtClean="0"/>
              <a:t>L’auteur tient à remercier le LabEx P2IO pour le financement du projet FABACC qui a permis de réaliser cette étude. </a:t>
            </a:r>
            <a:endParaRPr lang="fr-FR" sz="44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2776251" y="26259691"/>
            <a:ext cx="11329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b="1" dirty="0" smtClean="0"/>
              <a:t>Porosité des pièces en CuCrZr en fonction de la densité d’énergie 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792443" y="40321349"/>
            <a:ext cx="3985859" cy="19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22474</TotalTime>
  <Words>463</Words>
  <Application>Microsoft Office PowerPoint</Application>
  <PresentationFormat>Personnalisé</PresentationFormat>
  <Paragraphs>63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Thème Office</vt:lpstr>
      <vt:lpstr>Présentation PowerPoint</vt:lpstr>
    </vt:vector>
  </TitlesOfParts>
  <Company>LAL/CNRS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Delerue</dc:creator>
  <cp:lastModifiedBy>quentin ponchon</cp:lastModifiedBy>
  <cp:revision>399</cp:revision>
  <cp:lastPrinted>2021-05-10T10:42:49Z</cp:lastPrinted>
  <dcterms:created xsi:type="dcterms:W3CDTF">2017-05-03T08:01:00Z</dcterms:created>
  <dcterms:modified xsi:type="dcterms:W3CDTF">2021-10-07T07:33:45Z</dcterms:modified>
</cp:coreProperties>
</file>