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661" r:id="rId2"/>
    <p:sldId id="608" r:id="rId3"/>
    <p:sldId id="652" r:id="rId4"/>
    <p:sldId id="557" r:id="rId5"/>
    <p:sldId id="653" r:id="rId6"/>
    <p:sldId id="686" r:id="rId7"/>
    <p:sldId id="631" r:id="rId8"/>
    <p:sldId id="667" r:id="rId9"/>
    <p:sldId id="679" r:id="rId10"/>
    <p:sldId id="666" r:id="rId11"/>
    <p:sldId id="635" r:id="rId12"/>
    <p:sldId id="677" r:id="rId13"/>
    <p:sldId id="678" r:id="rId14"/>
    <p:sldId id="684" r:id="rId15"/>
    <p:sldId id="682" r:id="rId16"/>
    <p:sldId id="645" r:id="rId17"/>
    <p:sldId id="649" r:id="rId18"/>
    <p:sldId id="683" r:id="rId19"/>
    <p:sldId id="647" r:id="rId20"/>
    <p:sldId id="685" r:id="rId21"/>
    <p:sldId id="660" r:id="rId22"/>
    <p:sldId id="659" r:id="rId23"/>
    <p:sldId id="674" r:id="rId24"/>
    <p:sldId id="654" r:id="rId25"/>
    <p:sldId id="497" r:id="rId26"/>
    <p:sldId id="656" r:id="rId27"/>
    <p:sldId id="517" r:id="rId28"/>
    <p:sldId id="470" r:id="rId29"/>
    <p:sldId id="572" r:id="rId30"/>
    <p:sldId id="515" r:id="rId31"/>
    <p:sldId id="662" r:id="rId32"/>
    <p:sldId id="657" r:id="rId33"/>
    <p:sldId id="560" r:id="rId34"/>
    <p:sldId id="663" r:id="rId35"/>
    <p:sldId id="620" r:id="rId36"/>
    <p:sldId id="658" r:id="rId37"/>
    <p:sldId id="584" r:id="rId38"/>
    <p:sldId id="633" r:id="rId39"/>
    <p:sldId id="632" r:id="rId40"/>
    <p:sldId id="676" r:id="rId41"/>
    <p:sldId id="6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F2F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6T10:33:39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0,'2'4,"0"0,1 1,0-2,0 1,0 0,0-2,0 2,1-1,0-1,-1 1,7 4,4 2,336 249,-178-123,-8-6,-29-31,-125-90,-1 1,2 1,8 11,-10-9,0-3,1 1,11 8,-17-14,1-1,-1 0,0 1,0-1,-1 1,6 8,-7-9,0-1,0 2,-2-1,2 0,-1 0,0 1,1-1,-2 1,1 0,0 0,-1-1,0 6,0-3,1-1,-1 0,0 1,-1 1,1-1,0 0,-4 8,3-12,0 1,0 1,0-1,0 0,-1-1,1 1,-1 0,-1 0,2-1,-1 0,-1 1,1-1,1-1,-6 4,-8 6,-1-2,0 0,-30 10,-53 10,87-26,-12 5,4 1,-3 1,3 1,-35 25,41-26,0 2,1 0,0 2,-11 15,-8 8,-3 5,-9 9,36-44,1 2,-12 18,6-8,6-10,1-2,-11 11,11-14,1 2,0 0,1 0,-1-1,0 1,-3 8,4-7,1 0,-2-1,1 1,0-1,0 0,-1-1,0 1,-1-1,1 0,1-2,-10 7,10-7,-1 1,1 1,0-2,0 1,0 1,0-1,1 1,-5 10,-12 14,9-17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01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1 369,'0'-16,"0"-4,2-24,-1 38,0-2,0 1,0 1,1-1,0-1,0 3,3-8,1-2,2 1,0 0,1 1,13-19,-4 6,-13 18,1 0,6-10,4 0,-12 12,1-2,1 3,-1-1,9-7,-14 12,2-1,0 2,-1 0,0-1,1 0,0 0,-1 0,1 1,-1-1,1 1,-1 0,1 0,-1 0,0 0,1 0,0 1,-1 0,1-1,-2 1,2 0,0 0,0-1,-1 0,0 2,2 0,-1 1,0-1,0 1,0-2,-1 3,1-3,0 3,-1-1,1-1,0 6,1 1,5 18,-6-18,7 19,11 18,-9-19,0 0,13 50,-22-73,0 1,0 0,0 0,1-1,-1 0,0 1,1 0,0-1,0 1,0-2,0 1,1-2,-1 3,0-3,1 0,-1 2,1-3,0 2,7 2,-9-4,1-1,-2 0,1 0,1 0,-2 0,1 0,0 0,1 0,-1-1,-1 0,1 0,0 0,0 0,0 1,0-2,0 0,-1 2,1-2,0 0,-1 1,1-2,-1 2,1-1,2-5,-1 2,-1 0,1-1,-1-2,0 4,0-3,0 0,0 1,1-13,-2 8,1 1,0 0,0 0,1 0,0 0,0 1,1 0,0 0,1 0,-1 1,6-9,-5 11,-2 0,0-1,0 1,0-1,0 0,3-8,-5 9,2 0,0-1,0 2,0 0,0-1,0 1,1-1,5-5,13-17,-21 24,1 2,-1 0,1 0,0-1,0 2,0-1,0 0,0 0,1 0,-2 2,1-2,1 0,-1 2,0-1,0 1,1-1,-1 1,1-1,-1 1,1 0,-1 0,1 0,0 1,-2 0,2-1,-1 0,-1 1,2 1,1-1,-3 0,1 0,1 2,-2-3,1 2,4 5,28 40,-30-43,-1 0,0 1,0 0,0 0,-1 1,3 6,11 38,-12-38,0 2,0-1,8 16,3-2,27 40,-38-61,0-1,0 0,0-2,1 1,0 0,0 1,-1-3,1 0,-1 2,2-3,-1 2,0-1,0-1,1 0,-1 1,0-2,7 0,-9 0,0-2,-1 1,0 0,1 1,-1-2,0 0,0 1,1-1,0 0,-2 0,1-1,0 3,0-4,0 2,-1-1,2 1,0-6,0 4,-1-1,0 0,0 0,1-1,-2 0,0 1,1 0,-1-1,1-8,-1-3,-1 11,0-1,1 2,0-3,-1 2,1 1,1-2,-1 1,4-6,-1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01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1 790,'2'-3,"-1"1,0-2,0 2,2-2,-3 3,3-8,0-1,31-80,79-162,-47 143,-32 47,-24 42,1 1,19-27,-11 18,-14 18,2 1,10-11,-9 10,1-3,0 3,-2-3,10-15,-12 19,0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01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0,'0'2,"1"-2,-1 1,0-1,1 2,-1-1,1 0,-1-1,0 1,1 0,0 1,-1-2,0 0,2 1,-1 0,-1-1,1 0,0 3,1-3,9 9,16 7,-14-9,12 12,-20-15,69 53,-58-47,0 1,31 10,-27-12,20 13,-13-7,-18-10,-2 0,8 7,-8-6,0-1,9 6,-6-6,35 20,-40-21,1 0,-1 1,1 0,0 1,5 8,-8-10,-1-2,1 2,-1 0,2-2,-2 1,1 0,-1-1,2 1,0-1,-2 0,1 0,1-2,6 5,-4-4,1 2,-1-3,1 4,-2-1,1 0,-1 1,1 0,6 6,-7-7,0 0,1 0,9 5,-9-6,-1 0,11 8,-10-4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6T10:33:42.8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1 449,'0'-20,"0"-4,2-29,0 45,-1-1,0 0,1 2,1-2,-1 0,1 2,3-8,3-4,1 2,0 0,2 1,18-23,-7 8,-16 21,0 0,10-11,3-2,-14 16,0-2,2 2,-1 0,11-9,-17 15,1-1,1 1,-2 1,1-1,0 0,0 0,0 0,0 1,0-1,0 1,0 0,0 0,0 0,-1 0,2 0,-1 1,0 0,0-1,-1 1,1 0,1 0,-1-1,-1 1,1 1,2 1,-1 0,-1 0,1 0,-1-1,0 2,1-2,-1 2,0 0,0-1,1 6,1 2,6 22,-7-22,9 23,14 22,-11-23,-1 0,18 60,-29-87,-1 0,1 0,-1 0,2-1,-1 0,0 1,0 0,1-2,0 2,1-2,-2 1,2-2,-1 2,1-2,0 0,-1 1,1-2,1 1,8 3,-12-5,2-1,-2 0,0 1,2-1,-2 0,1-1,-1 1,2 0,-2-1,0 0,1 0,-1 0,1 0,-1 1,1-3,0 1,-2 1,2-1,-1 0,0 0,0-1,0 1,0 0,3-6,-1 1,-1 1,1-1,-1-2,0 3,-1-2,1 0,-1 0,2-15,-2 10,0 1,1-1,0 1,0 0,2 0,-1 1,1 0,0 0,1 0,0 1,7-11,-7 14,-1 0,-1-1,0 0,0-1,-1 1,5-10,-6 10,2 1,-1-1,1 1,1 1,-1-1,0 1,1-1,7-7,16-20,-26 30,0 1,0 0,0 1,1-1,0 1,-1 0,1-1,0 1,0 0,-1 1,1-1,1 0,-2 2,1-1,0 0,0 0,0 1,1-1,-1 1,0 0,0 0,1 0,0 1,-2 0,2 0,-2-1,0 1,2 1,0-1,-2 0,1 1,0 1,-1-3,1 3,4 5,38 49,-40-52,-1 0,0 2,0-1,0 0,-1 1,4 7,14 47,-16-46,0 2,1-1,10 19,3-2,37 49,-51-75,0-1,1 0,-1-2,1 1,1-1,-1 2,0-3,0 0,0 1,1-2,0 1,0-1,0 0,0-1,0 1,0-2,9 0,-13 0,1-2,-1 1,0 0,0 0,0-1,0 0,0 1,0-2,1 1,-2-1,0 0,1 2,0-3,-1 1,0 0,1 0,1-6,0 3,-1 0,0 0,0 0,0-1,-2 0,1 1,1 0,-2-2,1-9,0-4,-2 14,0-1,1 1,0-2,0 2,0 0,1-1,0 1,4-8,-1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6T10:33:44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1 962,'2'-4,"0"2,-1-3,1 2,1-1,-2 2,2-9,1-1,41-98,105-196,-63 173,-42 57,-32 52,1 1,26-33,-15 22,-18 22,2 1,13-14,-11 13,1-3,0 2,-3-3,13-18,-15 23,-1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6T10:33:47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0,'0'2,"1"-1,-1 0,0-1,1 2,-1-1,2 0,-2 0,0 0,1 0,0 1,0-2,-1 0,2 2,-1-1,-1-1,2 0,-1 3,2-3,11 11,22 9,-19-11,16 13,-26-17,91 65,-77-58,0 1,41 13,-36-15,27 16,-17-9,-25-12,-2 0,11 9,-11-8,1-1,11 7,-8-7,46 25,-52-26,1 0,-1 1,1 0,-1 1,8 10,-11-12,-1-2,0 1,0 1,2-2,-2 0,1 1,-1-2,2 2,0-2,-2 1,1 0,1-3,8 5,-5-3,1 1,-1-2,1 3,-2 0,1-1,-1 2,1 0,8 7,-10-8,1 0,0 0,13 5,-12-6,-1-1,14 10,-13-5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11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0,'2'3,"-1"1,1 0,1-2,-1 1,0 1,0-3,1 3,0-2,0 0,-1 0,6 4,2 1,255 205,-134-101,-7-5,-22-25,-94-75,-1 2,1 0,7 9,-9-7,1-3,1 2,8 5,-13-10,0-2,0 1,1 0,-1-1,-1 2,5 5,-6-6,1-1,-1 1,-1-1,2 1,-2-1,1 2,1-2,-2 1,1 1,-1-1,0-1,0 6,0-3,1-1,-1 0,0 1,-1 1,1-2,0 1,-3 7,2-10,1 0,-1 1,0 0,0-1,0 0,0 0,0 1,-2-1,3 0,-2 0,0 0,0 0,2-2,-6 5,-5 4,-1-2,0 0,-23 9,-40 8,66-22,-10 5,4 0,-2 1,2 1,-27 21,31-22,1 2,0 0,0 1,-8 13,-6 7,-3 3,-6 8,27-36,0 1,-8 15,4-6,5-9,0-1,-8 9,9-12,0 2,0 0,1 0,0-1,-1 1,-2 7,3-7,0 1,0-1,0 1,0-1,-1 0,1-1,-1 1,-1-1,2 0,0-2,-8 7,8-7,-1 1,1 1,0-1,0 0,0 1,0 0,1 0,-4 8,-10 12,8-14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11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1 369,'0'-16,"0"-4,2-24,-1 38,0-2,0 1,0 1,1-1,0-1,0 3,3-8,1-2,2 1,0 0,1 1,13-19,-4 6,-13 18,1 0,6-10,4 0,-12 12,1-2,1 3,-1-1,9-7,-14 12,2-1,0 2,-1 0,0-1,1 0,0 0,-1 0,1 1,-1-1,1 1,-1 0,1 0,-1 0,0 0,1 0,0 1,-1 0,1-1,-2 1,2 0,0 0,0-1,-1 0,0 2,2 0,-1 1,0-1,0 1,0-2,-1 3,1-3,0 3,-1-1,1-1,0 6,1 1,5 18,-6-18,7 19,11 18,-9-19,0 0,13 50,-22-73,0 1,0 0,0 0,1-1,-1 0,0 1,1 0,0-1,0 1,0-2,0 1,1-2,-1 3,0-3,1 0,-1 2,1-3,0 2,7 2,-9-4,1-1,-2 0,1 0,1 0,-2 0,1 0,0 0,1 0,-1-1,-1 0,1 0,0 0,0 0,0 1,0-2,0 0,-1 2,1-2,0 0,-1 1,1-2,-1 2,1-1,2-5,-1 2,-1 0,1-1,-1-2,0 4,0-3,0 0,0 1,1-13,-2 8,1 1,0 0,0 0,1 0,0 0,0 1,1 0,0 0,1 0,-1 1,6-9,-5 11,-2 0,0-1,0 1,0-1,0 0,3-8,-5 9,2 0,0-1,0 2,0 0,0-1,0 1,1-1,5-5,13-17,-21 24,1 2,-1 0,1 0,0-1,0 2,0-1,0 0,0 0,1 0,-2 2,1-2,1 0,-1 2,0-1,0 1,1-1,-1 1,1-1,-1 1,1 0,-1 0,1 0,0 1,-2 0,2-1,-1 0,-1 1,2 1,1-1,-3 0,1 0,1 2,-2-3,1 2,4 5,28 40,-30-43,-1 0,0 1,0 0,0 0,-1 1,3 6,11 38,-12-38,0 2,0-1,8 16,3-2,27 40,-38-61,0-1,0 0,0-2,1 1,0 0,0 1,-1-3,1 0,-1 2,2-3,-1 2,0-1,0-1,1 0,-1 1,0-2,7 0,-9 0,0-2,-1 1,0 0,1 1,-1-2,0 0,0 1,1-1,0 0,-2 0,1-1,0 3,0-4,0 2,-1-1,2 1,0-6,0 4,-1-1,0 0,0 0,1-1,-2 0,0 1,1 0,-1-1,1-8,-1-3,-1 11,0-1,1 2,0-3,-1 2,1 1,1-2,-1 1,4-6,-1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11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1 790,'2'-3,"-1"1,0-2,0 2,2-2,-3 3,3-8,0-1,31-80,79-162,-47 143,-32 47,-24 42,1 1,19-27,-11 18,-14 18,2 1,10-11,-9 10,1-3,0 3,-2-3,10-15,-12 19,0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11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0,'0'2,"1"-2,-1 1,0-1,1 2,-1-1,1 0,-1-1,0 1,1 0,0 1,-1-2,0 0,2 1,-1 0,-1-1,1 0,0 3,1-3,9 9,16 7,-14-9,12 12,-20-15,69 53,-58-47,0 1,31 10,-27-12,20 13,-13-7,-18-10,-2 0,8 7,-8-6,0-1,9 6,-6-6,35 20,-40-21,1 0,-1 1,1 0,0 1,5 8,-8-10,-1-2,1 2,-1 0,2-2,-2 1,1 0,-1-1,2 1,0-1,-2 0,1 0,1-2,6 5,-4-4,1 2,-1-3,1 4,-2-1,1 0,-1 1,1 0,6 6,-7-7,0 0,1 0,9 5,-9-6,-1 0,11 8,-10-4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7T16:15:01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0,'2'3,"-1"1,1 0,1-2,-1 1,0 1,0-3,1 3,0-2,0 0,-1 0,6 4,2 1,255 205,-134-101,-7-5,-22-25,-94-75,-1 2,1 0,7 9,-9-7,1-3,1 2,8 5,-13-10,0-2,0 1,1 0,-1-1,-1 2,5 5,-6-6,1-1,-1 1,-1-1,2 1,-2-1,1 2,1-2,-2 1,1 1,-1-1,0-1,0 6,0-3,1-1,-1 0,0 1,-1 1,1-2,0 1,-3 7,2-10,1 0,-1 1,0 0,0-1,0 0,0 0,0 1,-2-1,3 0,-2 0,0 0,0 0,2-2,-6 5,-5 4,-1-2,0 0,-23 9,-40 8,66-22,-10 5,4 0,-2 1,2 1,-27 21,31-22,1 2,0 0,0 1,-8 13,-6 7,-3 3,-6 8,27-36,0 1,-8 15,4-6,5-9,0-1,-8 9,9-12,0 2,0 0,1 0,0-1,-1 1,-2 7,3-7,0 1,0-1,0 1,0-1,-1 0,1-1,-1 1,-1-1,2 0,0-2,-8 7,8-7,-1 1,1 1,0-1,0 0,0 1,0 0,1 0,-4 8,-10 12,8-14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08299-93C9-47E5-973C-C5B5A765344E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F8D38-E5DF-4A7A-9C26-52A0419E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177BB-201C-4BE1-8CA1-39FC9F8BC8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1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7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7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7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5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5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3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9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2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18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12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9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54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1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87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5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26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57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5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7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0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4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6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2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3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F8D38-E5DF-4A7A-9C26-52A0419ED0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0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D3BF-05EA-4BE4-96BB-FBEAC604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C0DEC-B1BA-4745-A25B-9C8A6E3D8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6EA6-E12D-45F3-AC24-114A908E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1CF6-C8F0-4744-AB64-72AF750F6F16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C0E2-D7A6-49E3-9FCA-DA3156F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8C6F-D2B8-4C26-8FCD-4D1B56D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4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8533-D1A6-4BFB-AB81-1F44DD61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C2C9B-93A4-4BA0-8486-1F15F66C2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D6BC5-7522-4E89-B4D1-58A3B73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FC85-8DD3-412A-96CE-9F5E4496F22A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09A5-3908-484B-B576-720E23B3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33734-43A9-4643-982E-9665CD64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675D9-E1AC-4A83-A12C-687F35F77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636DE-DF9D-4A47-9787-3769A41E5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AB2A-0CF6-4ABD-BE00-848B09FB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23B-623E-46CD-BD3F-4E3F0DAF249C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651B-4927-41B9-9EBB-59B59A47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8A99E-2D7C-4AC4-B346-8D3DCD01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3F50-B261-4E66-B0F9-1156F78D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0BF7-4FA0-48B8-8919-101B7A73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CA0D7-2976-45D3-8E64-8DD940E5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563F-563C-462C-9F9A-A0728C624EDD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1573D-D182-4B1B-8115-E1976067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A6E7-9E3D-4B47-A7B9-3128E60D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22BD-72F1-4D72-9680-3DA12125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FE0D-F3CE-4A4A-A24F-860A1FEDE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8FBB-5705-4EB1-B2D7-E8FB5F4A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A86D-9438-441D-96D4-E02EE3A6E07F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E916C-A168-499A-94CE-0A18D1CF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5C9B0-0DE1-408A-90F4-A0BDAF14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0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2269-8046-4810-ADAE-5DCECFBE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0F76-005D-4627-AAAF-D5B2E3653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82C03-77E0-48A8-B485-1C7F464D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1DCD-BA53-404D-B032-4FBC18B8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E78E-4AB1-435A-8327-785CD88A1515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524DF-C3D1-4CD8-9E52-1B913CF9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ACC31-AC43-4F69-9F32-08D980D4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1C57-09DC-4328-B9D2-D26C13EE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7573-E844-491D-A9A6-C4F4AB4A0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C430E-621F-4BA0-A4AB-D6ACA30C7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2A5C5-DF06-4EFC-B684-7AC0EEE67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F946-318F-4ACD-AA03-78EE7F364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944EA-F8BB-477D-95C2-D6C671BF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C553-E553-4A7B-AAF7-2ECA3148BB96}" type="datetime1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649B82-04F3-472B-A379-B1C6C150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10416-29BF-4BA0-96DC-A8F76ECC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8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D4D4-3C22-4FB3-A38F-98E47278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4C917-28CE-4A02-A511-92D1C9DB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59E-B3F5-461B-B2EE-B890E611766E}" type="datetime1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916F7-AFE8-44A6-8D2D-826A54BD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38D80-56AA-4440-A803-57EC5853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4045C-C4DC-4273-BD98-52D1C93E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D782-A466-4CC1-B180-F5529FDFBE5A}" type="datetime1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07589-92B9-4D14-8C1C-1D2A8BA3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360CF-AC43-4BF5-BE15-E7F68A6F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9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251-AB45-4A68-B8E2-756FDE44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78C6-19D6-48F5-B886-D433AA32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8C5AB-0A30-4996-AEE7-6FC62B135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89B8D-2300-4451-81A3-706B5FCD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3577-B0D5-4AD2-B3C0-CCB10DA5440A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DDFA3-1548-4DCE-8EC1-2DBC8407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B5D3A-76AE-4983-8BCD-BC934B4B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4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4D1C-7F03-45C8-9DCE-040524C7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51952-6AD3-46A6-B4D8-E58FC5135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92C1-7284-49EC-BD00-DB7D05F5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FE25A-1431-42CD-A574-FD9E8101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C2B3-1095-4500-B8BC-28E3A1777D7B}" type="datetime1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860DD-6B3D-4018-8FFD-DA1E0B9D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3DCC8-DA36-4EB8-BE39-0935B039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2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AD0C9-725C-49AA-AA5C-997393BB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F1A20-0483-44C1-AD67-9F28C467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19476-F08E-4556-9FA0-1380B8150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C986-44D6-4688-B960-5E72247B448F}" type="datetime1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E5E2-AE8C-4624-8816-C3427D9D7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99F-9AE9-4542-AEB3-3680BED8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5A84-A01E-4477-BEC3-178D27864C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4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12" Type="http://schemas.openxmlformats.org/officeDocument/2006/relationships/customXml" Target="../ink/ink3.xml"/><Relationship Id="rId17" Type="http://schemas.openxmlformats.org/officeDocument/2006/relationships/image" Target="../media/image8.png"/><Relationship Id="rId25" Type="http://schemas.openxmlformats.org/officeDocument/2006/relationships/hyperlink" Target="mailto:pedro.delatorreluque@fysik.su.se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.jp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24" Type="http://schemas.openxmlformats.org/officeDocument/2006/relationships/image" Target="../media/image13.png"/><Relationship Id="rId5" Type="http://schemas.openxmlformats.org/officeDocument/2006/relationships/customXml" Target="../ink/ink1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customXml" Target="../ink/ink2.xml"/><Relationship Id="rId19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4.png"/><Relationship Id="rId14" Type="http://schemas.openxmlformats.org/officeDocument/2006/relationships/customXml" Target="../ink/ink4.xml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49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customXml" Target="../ink/ink5.xml"/><Relationship Id="rId15" Type="http://schemas.openxmlformats.org/officeDocument/2006/relationships/image" Target="../media/image7.png"/><Relationship Id="rId10" Type="http://schemas.openxmlformats.org/officeDocument/2006/relationships/customXml" Target="../ink/ink6.xml"/><Relationship Id="rId4" Type="http://schemas.openxmlformats.org/officeDocument/2006/relationships/image" Target="../media/image50.png"/><Relationship Id="rId9" Type="http://schemas.openxmlformats.org/officeDocument/2006/relationships/image" Target="../media/image4.png"/><Relationship Id="rId1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1.png"/><Relationship Id="rId7" Type="http://schemas.openxmlformats.org/officeDocument/2006/relationships/customXml" Target="../ink/ink9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.png"/><Relationship Id="rId5" Type="http://schemas.openxmlformats.org/officeDocument/2006/relationships/image" Target="../media/image53.png"/><Relationship Id="rId15" Type="http://schemas.openxmlformats.org/officeDocument/2006/relationships/image" Target="../media/image7.png"/><Relationship Id="rId10" Type="http://schemas.openxmlformats.org/officeDocument/2006/relationships/customXml" Target="../ink/ink10.xml"/><Relationship Id="rId4" Type="http://schemas.openxmlformats.org/officeDocument/2006/relationships/image" Target="../media/image52.png"/><Relationship Id="rId9" Type="http://schemas.openxmlformats.org/officeDocument/2006/relationships/image" Target="../media/image4.png"/><Relationship Id="rId1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edro.delatorreluque@fysik.su.s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280.png"/><Relationship Id="rId4" Type="http://schemas.openxmlformats.org/officeDocument/2006/relationships/hyperlink" Target="https://github.com/cosmicrays/DRAGON2-Beta_vers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.jpe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3.0468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67.png"/><Relationship Id="rId4" Type="http://schemas.openxmlformats.org/officeDocument/2006/relationships/hyperlink" Target="https://arxiv.org/abs/1707.0691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hyperlink" Target="https://arxiv.org/abs/1408.029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hyperlink" Target="https://arxiv.org/abs/1712.00002" TargetMode="External"/><Relationship Id="rId5" Type="http://schemas.openxmlformats.org/officeDocument/2006/relationships/image" Target="../media/image75.png"/><Relationship Id="rId10" Type="http://schemas.openxmlformats.org/officeDocument/2006/relationships/image" Target="../media/image99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6.01626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3A1F72-FD12-4CC0-95C2-80E35153C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462" y="962249"/>
            <a:ext cx="10733313" cy="1894641"/>
          </a:xfrm>
          <a:effectLst/>
        </p:spPr>
        <p:txBody>
          <a:bodyPr>
            <a:normAutofit/>
          </a:bodyPr>
          <a:lstStyle/>
          <a:p>
            <a:r>
              <a:rPr lang="en-GB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cross sections in the evaluation of GCR propagation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02D139-F80C-4F23-BAEF-C0C5740D587D}"/>
              </a:ext>
            </a:extLst>
          </p:cNvPr>
          <p:cNvGrpSpPr/>
          <p:nvPr/>
        </p:nvGrpSpPr>
        <p:grpSpPr>
          <a:xfrm rot="300594">
            <a:off x="1033087" y="2967794"/>
            <a:ext cx="5113124" cy="2773347"/>
            <a:chOff x="5718682" y="358581"/>
            <a:chExt cx="3742148" cy="2087005"/>
          </a:xfrm>
        </p:grpSpPr>
        <p:pic>
          <p:nvPicPr>
            <p:cNvPr id="18" name="Picture 17" descr="A galaxy in space&#10;&#10;Description automatically generated">
              <a:extLst>
                <a:ext uri="{FF2B5EF4-FFF2-40B4-BE49-F238E27FC236}">
                  <a16:creationId xmlns:a16="http://schemas.microsoft.com/office/drawing/2014/main" id="{04D2D900-C22F-4342-9021-D29F5DB1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2479">
              <a:off x="5718682" y="498042"/>
              <a:ext cx="3742148" cy="1947544"/>
            </a:xfrm>
            <a:custGeom>
              <a:avLst/>
              <a:gdLst>
                <a:gd name="connsiteX0" fmla="*/ 0 w 3742148"/>
                <a:gd name="connsiteY0" fmla="*/ 0 h 1947544"/>
                <a:gd name="connsiteX1" fmla="*/ 3742148 w 3742148"/>
                <a:gd name="connsiteY1" fmla="*/ 0 h 1947544"/>
                <a:gd name="connsiteX2" fmla="*/ 3742148 w 3742148"/>
                <a:gd name="connsiteY2" fmla="*/ 1947544 h 1947544"/>
                <a:gd name="connsiteX3" fmla="*/ 0 w 3742148"/>
                <a:gd name="connsiteY3" fmla="*/ 1947544 h 1947544"/>
                <a:gd name="connsiteX4" fmla="*/ 0 w 3742148"/>
                <a:gd name="connsiteY4" fmla="*/ 0 h 194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2148" h="1947544" fill="none" extrusionOk="0">
                  <a:moveTo>
                    <a:pt x="0" y="0"/>
                  </a:moveTo>
                  <a:cubicBezTo>
                    <a:pt x="1460360" y="-49112"/>
                    <a:pt x="3284747" y="-57211"/>
                    <a:pt x="3742148" y="0"/>
                  </a:cubicBezTo>
                  <a:cubicBezTo>
                    <a:pt x="3660351" y="381564"/>
                    <a:pt x="3686901" y="1408006"/>
                    <a:pt x="3742148" y="1947544"/>
                  </a:cubicBezTo>
                  <a:cubicBezTo>
                    <a:pt x="2086780" y="1920384"/>
                    <a:pt x="662556" y="2095229"/>
                    <a:pt x="0" y="1947544"/>
                  </a:cubicBezTo>
                  <a:cubicBezTo>
                    <a:pt x="54868" y="1701849"/>
                    <a:pt x="127524" y="646820"/>
                    <a:pt x="0" y="0"/>
                  </a:cubicBezTo>
                  <a:close/>
                </a:path>
                <a:path w="3742148" h="1947544" stroke="0" extrusionOk="0">
                  <a:moveTo>
                    <a:pt x="0" y="0"/>
                  </a:moveTo>
                  <a:cubicBezTo>
                    <a:pt x="1508730" y="-158350"/>
                    <a:pt x="3287113" y="-141008"/>
                    <a:pt x="3742148" y="0"/>
                  </a:cubicBezTo>
                  <a:cubicBezTo>
                    <a:pt x="3773538" y="533139"/>
                    <a:pt x="3857319" y="1668193"/>
                    <a:pt x="3742148" y="1947544"/>
                  </a:cubicBezTo>
                  <a:cubicBezTo>
                    <a:pt x="3141863" y="2047830"/>
                    <a:pt x="985971" y="1941321"/>
                    <a:pt x="0" y="1947544"/>
                  </a:cubicBezTo>
                  <a:cubicBezTo>
                    <a:pt x="1354" y="1656041"/>
                    <a:pt x="-88855" y="740753"/>
                    <a:pt x="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21882555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softEdge rad="63500"/>
            </a:effectLst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325EC1-FD34-427B-9F0F-34A6F6F3A736}"/>
                </a:ext>
              </a:extLst>
            </p:cNvPr>
            <p:cNvSpPr/>
            <p:nvPr/>
          </p:nvSpPr>
          <p:spPr>
            <a:xfrm>
              <a:off x="6062367" y="740095"/>
              <a:ext cx="1612429" cy="1538146"/>
            </a:xfrm>
            <a:custGeom>
              <a:avLst/>
              <a:gdLst>
                <a:gd name="connsiteX0" fmla="*/ 1293930 w 1612429"/>
                <a:gd name="connsiteY0" fmla="*/ 688013 h 1538146"/>
                <a:gd name="connsiteX1" fmla="*/ 975431 w 1612429"/>
                <a:gd name="connsiteY1" fmla="*/ 955141 h 1538146"/>
                <a:gd name="connsiteX2" fmla="*/ 1263107 w 1612429"/>
                <a:gd name="connsiteY2" fmla="*/ 523626 h 1538146"/>
                <a:gd name="connsiteX3" fmla="*/ 1581606 w 1612429"/>
                <a:gd name="connsiteY3" fmla="*/ 749658 h 1538146"/>
                <a:gd name="connsiteX4" fmla="*/ 965157 w 1612429"/>
                <a:gd name="connsiteY4" fmla="*/ 1489397 h 1538146"/>
                <a:gd name="connsiteX5" fmla="*/ 102127 w 1612429"/>
                <a:gd name="connsiteY5" fmla="*/ 1376381 h 1538146"/>
                <a:gd name="connsiteX6" fmla="*/ 81579 w 1612429"/>
                <a:gd name="connsiteY6" fmla="*/ 636642 h 1538146"/>
                <a:gd name="connsiteX7" fmla="*/ 687754 w 1612429"/>
                <a:gd name="connsiteY7" fmla="*/ 739384 h 1538146"/>
                <a:gd name="connsiteX8" fmla="*/ 1211736 w 1612429"/>
                <a:gd name="connsiteY8" fmla="*/ 9918 h 1538146"/>
                <a:gd name="connsiteX9" fmla="*/ 1612429 w 1612429"/>
                <a:gd name="connsiteY9" fmla="*/ 318143 h 153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429" h="1538146" extrusionOk="0">
                  <a:moveTo>
                    <a:pt x="1293930" y="688013"/>
                  </a:moveTo>
                  <a:cubicBezTo>
                    <a:pt x="1135295" y="837767"/>
                    <a:pt x="986665" y="979948"/>
                    <a:pt x="975431" y="955141"/>
                  </a:cubicBezTo>
                  <a:cubicBezTo>
                    <a:pt x="949506" y="919464"/>
                    <a:pt x="1152003" y="557298"/>
                    <a:pt x="1263107" y="523626"/>
                  </a:cubicBezTo>
                  <a:cubicBezTo>
                    <a:pt x="1377783" y="482109"/>
                    <a:pt x="1633829" y="577101"/>
                    <a:pt x="1581606" y="749658"/>
                  </a:cubicBezTo>
                  <a:cubicBezTo>
                    <a:pt x="1568430" y="940428"/>
                    <a:pt x="1273696" y="1397880"/>
                    <a:pt x="965157" y="1489397"/>
                  </a:cubicBezTo>
                  <a:cubicBezTo>
                    <a:pt x="680026" y="1588468"/>
                    <a:pt x="259664" y="1516359"/>
                    <a:pt x="102127" y="1376381"/>
                  </a:cubicBezTo>
                  <a:cubicBezTo>
                    <a:pt x="-61429" y="1219959"/>
                    <a:pt x="-21902" y="739616"/>
                    <a:pt x="81579" y="636642"/>
                  </a:cubicBezTo>
                  <a:cubicBezTo>
                    <a:pt x="205787" y="572521"/>
                    <a:pt x="501970" y="810129"/>
                    <a:pt x="687754" y="739384"/>
                  </a:cubicBezTo>
                  <a:cubicBezTo>
                    <a:pt x="877036" y="649221"/>
                    <a:pt x="1076221" y="54566"/>
                    <a:pt x="1211736" y="9918"/>
                  </a:cubicBezTo>
                  <a:cubicBezTo>
                    <a:pt x="1370033" y="-71638"/>
                    <a:pt x="1572097" y="257738"/>
                    <a:pt x="1612429" y="318143"/>
                  </a:cubicBezTo>
                </a:path>
              </a:pathLst>
            </a:custGeom>
            <a:noFill/>
            <a:ln w="19050"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45454160">
                    <a:custGeom>
                      <a:avLst/>
                      <a:gdLst>
                        <a:gd name="connsiteX0" fmla="*/ 1293930 w 1612429"/>
                        <a:gd name="connsiteY0" fmla="*/ 688013 h 1538146"/>
                        <a:gd name="connsiteX1" fmla="*/ 975431 w 1612429"/>
                        <a:gd name="connsiteY1" fmla="*/ 955141 h 1538146"/>
                        <a:gd name="connsiteX2" fmla="*/ 1263107 w 1612429"/>
                        <a:gd name="connsiteY2" fmla="*/ 523626 h 1538146"/>
                        <a:gd name="connsiteX3" fmla="*/ 1581606 w 1612429"/>
                        <a:gd name="connsiteY3" fmla="*/ 749658 h 1538146"/>
                        <a:gd name="connsiteX4" fmla="*/ 965157 w 1612429"/>
                        <a:gd name="connsiteY4" fmla="*/ 1489397 h 1538146"/>
                        <a:gd name="connsiteX5" fmla="*/ 102127 w 1612429"/>
                        <a:gd name="connsiteY5" fmla="*/ 1376381 h 1538146"/>
                        <a:gd name="connsiteX6" fmla="*/ 81579 w 1612429"/>
                        <a:gd name="connsiteY6" fmla="*/ 636642 h 1538146"/>
                        <a:gd name="connsiteX7" fmla="*/ 687754 w 1612429"/>
                        <a:gd name="connsiteY7" fmla="*/ 739384 h 1538146"/>
                        <a:gd name="connsiteX8" fmla="*/ 1211736 w 1612429"/>
                        <a:gd name="connsiteY8" fmla="*/ 9918 h 1538146"/>
                        <a:gd name="connsiteX9" fmla="*/ 1612429 w 1612429"/>
                        <a:gd name="connsiteY9" fmla="*/ 318143 h 1538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12429" h="1538146">
                          <a:moveTo>
                            <a:pt x="1293930" y="688013"/>
                          </a:moveTo>
                          <a:cubicBezTo>
                            <a:pt x="1137249" y="835276"/>
                            <a:pt x="980568" y="982539"/>
                            <a:pt x="975431" y="955141"/>
                          </a:cubicBezTo>
                          <a:cubicBezTo>
                            <a:pt x="970294" y="927743"/>
                            <a:pt x="1162078" y="557873"/>
                            <a:pt x="1263107" y="523626"/>
                          </a:cubicBezTo>
                          <a:cubicBezTo>
                            <a:pt x="1364136" y="489379"/>
                            <a:pt x="1631264" y="588696"/>
                            <a:pt x="1581606" y="749658"/>
                          </a:cubicBezTo>
                          <a:cubicBezTo>
                            <a:pt x="1531948" y="910620"/>
                            <a:pt x="1211737" y="1384943"/>
                            <a:pt x="965157" y="1489397"/>
                          </a:cubicBezTo>
                          <a:cubicBezTo>
                            <a:pt x="718577" y="1593851"/>
                            <a:pt x="249390" y="1518507"/>
                            <a:pt x="102127" y="1376381"/>
                          </a:cubicBezTo>
                          <a:cubicBezTo>
                            <a:pt x="-45136" y="1234255"/>
                            <a:pt x="-16026" y="742808"/>
                            <a:pt x="81579" y="636642"/>
                          </a:cubicBezTo>
                          <a:cubicBezTo>
                            <a:pt x="179184" y="530476"/>
                            <a:pt x="499395" y="843838"/>
                            <a:pt x="687754" y="739384"/>
                          </a:cubicBezTo>
                          <a:cubicBezTo>
                            <a:pt x="876113" y="634930"/>
                            <a:pt x="1057624" y="80125"/>
                            <a:pt x="1211736" y="9918"/>
                          </a:cubicBezTo>
                          <a:cubicBezTo>
                            <a:pt x="1365848" y="-60289"/>
                            <a:pt x="1578182" y="263347"/>
                            <a:pt x="1612429" y="318143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731427-363D-4DA0-94C3-C384E35A734B}"/>
                </a:ext>
              </a:extLst>
            </p:cNvPr>
            <p:cNvSpPr/>
            <p:nvPr/>
          </p:nvSpPr>
          <p:spPr>
            <a:xfrm>
              <a:off x="6789327" y="544530"/>
              <a:ext cx="1553385" cy="1408139"/>
            </a:xfrm>
            <a:custGeom>
              <a:avLst/>
              <a:gdLst>
                <a:gd name="connsiteX0" fmla="*/ 104633 w 1553385"/>
                <a:gd name="connsiteY0" fmla="*/ 1099335 h 1408139"/>
                <a:gd name="connsiteX1" fmla="*/ 895743 w 1553385"/>
                <a:gd name="connsiteY1" fmla="*/ 441789 h 1408139"/>
                <a:gd name="connsiteX2" fmla="*/ 1090952 w 1553385"/>
                <a:gd name="connsiteY2" fmla="*/ 760288 h 1408139"/>
                <a:gd name="connsiteX3" fmla="*/ 1553289 w 1553385"/>
                <a:gd name="connsiteY3" fmla="*/ 1181528 h 1408139"/>
                <a:gd name="connsiteX4" fmla="*/ 1049855 w 1553385"/>
                <a:gd name="connsiteY4" fmla="*/ 1407560 h 1408139"/>
                <a:gd name="connsiteX5" fmla="*/ 1891 w 1553385"/>
                <a:gd name="connsiteY5" fmla="*/ 1119883 h 1408139"/>
                <a:gd name="connsiteX6" fmla="*/ 772453 w 1553385"/>
                <a:gd name="connsiteY6" fmla="*/ 0 h 1408139"/>
                <a:gd name="connsiteX7" fmla="*/ 772453 w 1553385"/>
                <a:gd name="connsiteY7" fmla="*/ 0 h 140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3385" h="1408139">
                  <a:moveTo>
                    <a:pt x="104633" y="1099335"/>
                  </a:moveTo>
                  <a:cubicBezTo>
                    <a:pt x="417994" y="798816"/>
                    <a:pt x="731356" y="498297"/>
                    <a:pt x="895743" y="441789"/>
                  </a:cubicBezTo>
                  <a:cubicBezTo>
                    <a:pt x="1060130" y="385281"/>
                    <a:pt x="981361" y="636998"/>
                    <a:pt x="1090952" y="760288"/>
                  </a:cubicBezTo>
                  <a:cubicBezTo>
                    <a:pt x="1200543" y="883578"/>
                    <a:pt x="1560139" y="1073649"/>
                    <a:pt x="1553289" y="1181528"/>
                  </a:cubicBezTo>
                  <a:cubicBezTo>
                    <a:pt x="1546440" y="1289407"/>
                    <a:pt x="1308421" y="1417834"/>
                    <a:pt x="1049855" y="1407560"/>
                  </a:cubicBezTo>
                  <a:cubicBezTo>
                    <a:pt x="791289" y="1397286"/>
                    <a:pt x="48125" y="1354476"/>
                    <a:pt x="1891" y="1119883"/>
                  </a:cubicBezTo>
                  <a:cubicBezTo>
                    <a:pt x="-44343" y="885290"/>
                    <a:pt x="772453" y="0"/>
                    <a:pt x="772453" y="0"/>
                  </a:cubicBezTo>
                  <a:lnTo>
                    <a:pt x="772453" y="0"/>
                  </a:lnTo>
                </a:path>
              </a:pathLst>
            </a:custGeom>
            <a:noFill/>
            <a:ln w="190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1E500C3-E31C-4EBF-87E3-ADA1781C60C5}"/>
                </a:ext>
              </a:extLst>
            </p:cNvPr>
            <p:cNvSpPr/>
            <p:nvPr/>
          </p:nvSpPr>
          <p:spPr>
            <a:xfrm>
              <a:off x="7301470" y="358581"/>
              <a:ext cx="1521813" cy="1944110"/>
            </a:xfrm>
            <a:custGeom>
              <a:avLst/>
              <a:gdLst>
                <a:gd name="connsiteX0" fmla="*/ 897308 w 1521813"/>
                <a:gd name="connsiteY0" fmla="*/ 566093 h 1944110"/>
                <a:gd name="connsiteX1" fmla="*/ 1041146 w 1521813"/>
                <a:gd name="connsiteY1" fmla="*/ 1015 h 1944110"/>
                <a:gd name="connsiteX2" fmla="*/ 1482934 w 1521813"/>
                <a:gd name="connsiteY2" fmla="*/ 442803 h 1944110"/>
                <a:gd name="connsiteX3" fmla="*/ 1339096 w 1521813"/>
                <a:gd name="connsiteY3" fmla="*/ 997608 h 1944110"/>
                <a:gd name="connsiteX4" fmla="*/ 65101 w 1521813"/>
                <a:gd name="connsiteY4" fmla="*/ 1942830 h 1944110"/>
                <a:gd name="connsiteX5" fmla="*/ 229487 w 1521813"/>
                <a:gd name="connsiteY5" fmla="*/ 781850 h 1944110"/>
                <a:gd name="connsiteX6" fmla="*/ 609631 w 1521813"/>
                <a:gd name="connsiteY6" fmla="*/ 504448 h 19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813" h="1944110">
                  <a:moveTo>
                    <a:pt x="897308" y="566093"/>
                  </a:moveTo>
                  <a:cubicBezTo>
                    <a:pt x="920425" y="293828"/>
                    <a:pt x="943542" y="21563"/>
                    <a:pt x="1041146" y="1015"/>
                  </a:cubicBezTo>
                  <a:cubicBezTo>
                    <a:pt x="1138750" y="-19533"/>
                    <a:pt x="1433276" y="276704"/>
                    <a:pt x="1482934" y="442803"/>
                  </a:cubicBezTo>
                  <a:cubicBezTo>
                    <a:pt x="1532592" y="608902"/>
                    <a:pt x="1575401" y="747604"/>
                    <a:pt x="1339096" y="997608"/>
                  </a:cubicBezTo>
                  <a:cubicBezTo>
                    <a:pt x="1102791" y="1247612"/>
                    <a:pt x="250036" y="1978790"/>
                    <a:pt x="65101" y="1942830"/>
                  </a:cubicBezTo>
                  <a:cubicBezTo>
                    <a:pt x="-119834" y="1906870"/>
                    <a:pt x="138732" y="1021580"/>
                    <a:pt x="229487" y="781850"/>
                  </a:cubicBezTo>
                  <a:cubicBezTo>
                    <a:pt x="320242" y="542120"/>
                    <a:pt x="464936" y="523284"/>
                    <a:pt x="609631" y="50444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6E1EA841-C63D-4C2A-A532-BAB1C90934EF}"/>
                </a:ext>
              </a:extLst>
            </p:cNvPr>
            <p:cNvSpPr/>
            <p:nvPr/>
          </p:nvSpPr>
          <p:spPr>
            <a:xfrm>
              <a:off x="8123995" y="894375"/>
              <a:ext cx="124563" cy="127280"/>
            </a:xfrm>
            <a:prstGeom prst="star5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72D4EFD4-27DD-434A-A141-CB560EED1D5E}"/>
                </a:ext>
              </a:extLst>
            </p:cNvPr>
            <p:cNvSpPr/>
            <p:nvPr/>
          </p:nvSpPr>
          <p:spPr>
            <a:xfrm>
              <a:off x="7301470" y="1381888"/>
              <a:ext cx="124563" cy="127280"/>
            </a:xfrm>
            <a:prstGeom prst="star5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8EAEE96D-22B0-43F1-9277-4BCCE1399B8E}"/>
                </a:ext>
              </a:extLst>
            </p:cNvPr>
            <p:cNvSpPr/>
            <p:nvPr/>
          </p:nvSpPr>
          <p:spPr>
            <a:xfrm>
              <a:off x="6828668" y="1542665"/>
              <a:ext cx="124563" cy="127280"/>
            </a:xfrm>
            <a:prstGeom prst="star5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xplosion: 14 Points 11">
              <a:extLst>
                <a:ext uri="{FF2B5EF4-FFF2-40B4-BE49-F238E27FC236}">
                  <a16:creationId xmlns:a16="http://schemas.microsoft.com/office/drawing/2014/main" id="{A2FE5687-843E-4479-B796-1C6658007D6B}"/>
                </a:ext>
              </a:extLst>
            </p:cNvPr>
            <p:cNvSpPr/>
            <p:nvPr/>
          </p:nvSpPr>
          <p:spPr>
            <a:xfrm>
              <a:off x="7777537" y="740095"/>
              <a:ext cx="245498" cy="287321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74D594-6813-48A9-8D2B-A0098CED4319}"/>
              </a:ext>
            </a:extLst>
          </p:cNvPr>
          <p:cNvGrpSpPr/>
          <p:nvPr/>
        </p:nvGrpSpPr>
        <p:grpSpPr>
          <a:xfrm>
            <a:off x="6631934" y="4394924"/>
            <a:ext cx="1533117" cy="1092115"/>
            <a:chOff x="7686629" y="3380104"/>
            <a:chExt cx="2785588" cy="16092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3A1C73-F3B9-46B7-861E-2DA8CDDD1B61}"/>
                    </a:ext>
                  </a:extLst>
                </p14:cNvPr>
                <p14:cNvContentPartPr/>
                <p14:nvPr/>
              </p14:nvContentPartPr>
              <p14:xfrm>
                <a:off x="8105851" y="3893581"/>
                <a:ext cx="670320" cy="85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3A1C73-F3B9-46B7-861E-2DA8CDDD1B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9502" y="3880326"/>
                  <a:ext cx="702365" cy="8827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25F0CB-D90D-48B4-9141-2D8DA54DECDF}"/>
                </a:ext>
              </a:extLst>
            </p:cNvPr>
            <p:cNvGrpSpPr/>
            <p:nvPr/>
          </p:nvGrpSpPr>
          <p:grpSpPr>
            <a:xfrm>
              <a:off x="8763211" y="3784197"/>
              <a:ext cx="1413720" cy="781200"/>
              <a:chOff x="9184449" y="4256802"/>
              <a:chExt cx="1413720" cy="78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6A71E3EC-B39C-4BB4-A978-A9FDEFE68C5D}"/>
                      </a:ext>
                    </a:extLst>
                  </p14:cNvPr>
                  <p14:cNvContentPartPr/>
                  <p14:nvPr/>
                </p14:nvContentPartPr>
                <p14:xfrm>
                  <a:off x="9184449" y="4652082"/>
                  <a:ext cx="836280" cy="2484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6A71E3EC-B39C-4BB4-A978-A9FDEFE68C5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168103" y="4638841"/>
                    <a:ext cx="868319" cy="274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562234A-42C5-4CE1-BC3F-05270D45F256}"/>
                      </a:ext>
                    </a:extLst>
                  </p14:cNvPr>
                  <p14:cNvContentPartPr/>
                  <p14:nvPr/>
                </p14:nvContentPartPr>
                <p14:xfrm>
                  <a:off x="10027569" y="4256802"/>
                  <a:ext cx="363240" cy="5101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562234A-42C5-4CE1-BC3F-05270D45F25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011207" y="4243559"/>
                    <a:ext cx="395310" cy="536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D71C5B7-C480-465A-8EA7-823A118BE96B}"/>
                      </a:ext>
                    </a:extLst>
                  </p14:cNvPr>
                  <p14:cNvContentPartPr/>
                  <p14:nvPr/>
                </p14:nvContentPartPr>
                <p14:xfrm>
                  <a:off x="10027569" y="4756842"/>
                  <a:ext cx="570600" cy="2811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D71C5B7-C480-465A-8EA7-823A118BE96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0011210" y="4743580"/>
                    <a:ext cx="602664" cy="307154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1E78C2-ACE1-4DD7-AE47-2E3482E44768}"/>
                </a:ext>
              </a:extLst>
            </p:cNvPr>
            <p:cNvSpPr txBox="1"/>
            <p:nvPr/>
          </p:nvSpPr>
          <p:spPr>
            <a:xfrm>
              <a:off x="7686629" y="3462530"/>
              <a:ext cx="316112" cy="68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χ</a:t>
              </a:r>
              <a:endParaRPr lang="en-GB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8D37B-9C6B-45B6-9C35-0A90253989D8}"/>
                </a:ext>
              </a:extLst>
            </p:cNvPr>
            <p:cNvSpPr txBox="1"/>
            <p:nvPr/>
          </p:nvSpPr>
          <p:spPr>
            <a:xfrm>
              <a:off x="7891268" y="4527694"/>
              <a:ext cx="3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χ</a:t>
              </a:r>
              <a:endParaRPr lang="en-GB" sz="2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BF8015-1078-4A35-9F46-39CCD02A2F55}"/>
                </a:ext>
              </a:extLst>
            </p:cNvPr>
            <p:cNvSpPr txBox="1"/>
            <p:nvPr/>
          </p:nvSpPr>
          <p:spPr>
            <a:xfrm>
              <a:off x="10024194" y="3380104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18507B-BB6E-4AC7-B9B7-89A5F39D7CB5}"/>
                </a:ext>
              </a:extLst>
            </p:cNvPr>
            <p:cNvSpPr txBox="1"/>
            <p:nvPr/>
          </p:nvSpPr>
          <p:spPr>
            <a:xfrm>
              <a:off x="10085139" y="4324157"/>
              <a:ext cx="346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q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50A422-EDAE-4B98-B406-294EA486E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7558" y="4532687"/>
              <a:ext cx="174659" cy="102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B936486F-79B6-48AF-89D4-63CC1C1A9A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963">
            <a:off x="8817211" y="4495732"/>
            <a:ext cx="2370029" cy="1335115"/>
          </a:xfrm>
          <a:custGeom>
            <a:avLst/>
            <a:gdLst>
              <a:gd name="connsiteX0" fmla="*/ 0 w 2370029"/>
              <a:gd name="connsiteY0" fmla="*/ 0 h 1335115"/>
              <a:gd name="connsiteX1" fmla="*/ 639908 w 2370029"/>
              <a:gd name="connsiteY1" fmla="*/ 0 h 1335115"/>
              <a:gd name="connsiteX2" fmla="*/ 1161314 w 2370029"/>
              <a:gd name="connsiteY2" fmla="*/ 0 h 1335115"/>
              <a:gd name="connsiteX3" fmla="*/ 1753821 w 2370029"/>
              <a:gd name="connsiteY3" fmla="*/ 0 h 1335115"/>
              <a:gd name="connsiteX4" fmla="*/ 2370029 w 2370029"/>
              <a:gd name="connsiteY4" fmla="*/ 0 h 1335115"/>
              <a:gd name="connsiteX5" fmla="*/ 2370029 w 2370029"/>
              <a:gd name="connsiteY5" fmla="*/ 694260 h 1335115"/>
              <a:gd name="connsiteX6" fmla="*/ 2370029 w 2370029"/>
              <a:gd name="connsiteY6" fmla="*/ 1335115 h 1335115"/>
              <a:gd name="connsiteX7" fmla="*/ 1730121 w 2370029"/>
              <a:gd name="connsiteY7" fmla="*/ 1335115 h 1335115"/>
              <a:gd name="connsiteX8" fmla="*/ 1161314 w 2370029"/>
              <a:gd name="connsiteY8" fmla="*/ 1335115 h 1335115"/>
              <a:gd name="connsiteX9" fmla="*/ 616208 w 2370029"/>
              <a:gd name="connsiteY9" fmla="*/ 1335115 h 1335115"/>
              <a:gd name="connsiteX10" fmla="*/ 0 w 2370029"/>
              <a:gd name="connsiteY10" fmla="*/ 1335115 h 1335115"/>
              <a:gd name="connsiteX11" fmla="*/ 0 w 2370029"/>
              <a:gd name="connsiteY11" fmla="*/ 640855 h 1335115"/>
              <a:gd name="connsiteX12" fmla="*/ 0 w 2370029"/>
              <a:gd name="connsiteY12" fmla="*/ 0 h 13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0029" h="1335115" fill="none" extrusionOk="0">
                <a:moveTo>
                  <a:pt x="0" y="0"/>
                </a:moveTo>
                <a:cubicBezTo>
                  <a:pt x="231188" y="24012"/>
                  <a:pt x="373696" y="27852"/>
                  <a:pt x="639908" y="0"/>
                </a:cubicBezTo>
                <a:cubicBezTo>
                  <a:pt x="906120" y="-27852"/>
                  <a:pt x="1031965" y="582"/>
                  <a:pt x="1161314" y="0"/>
                </a:cubicBezTo>
                <a:cubicBezTo>
                  <a:pt x="1290663" y="-582"/>
                  <a:pt x="1471606" y="-166"/>
                  <a:pt x="1753821" y="0"/>
                </a:cubicBezTo>
                <a:cubicBezTo>
                  <a:pt x="2036036" y="166"/>
                  <a:pt x="2244215" y="-10626"/>
                  <a:pt x="2370029" y="0"/>
                </a:cubicBezTo>
                <a:cubicBezTo>
                  <a:pt x="2403841" y="287939"/>
                  <a:pt x="2367113" y="503681"/>
                  <a:pt x="2370029" y="694260"/>
                </a:cubicBezTo>
                <a:cubicBezTo>
                  <a:pt x="2372945" y="884839"/>
                  <a:pt x="2379928" y="1095705"/>
                  <a:pt x="2370029" y="1335115"/>
                </a:cubicBezTo>
                <a:cubicBezTo>
                  <a:pt x="2109117" y="1343302"/>
                  <a:pt x="1882465" y="1315048"/>
                  <a:pt x="1730121" y="1335115"/>
                </a:cubicBezTo>
                <a:cubicBezTo>
                  <a:pt x="1577777" y="1355182"/>
                  <a:pt x="1379034" y="1327922"/>
                  <a:pt x="1161314" y="1335115"/>
                </a:cubicBezTo>
                <a:cubicBezTo>
                  <a:pt x="943594" y="1342308"/>
                  <a:pt x="860378" y="1310113"/>
                  <a:pt x="616208" y="1335115"/>
                </a:cubicBezTo>
                <a:cubicBezTo>
                  <a:pt x="372038" y="1360117"/>
                  <a:pt x="283486" y="1363782"/>
                  <a:pt x="0" y="1335115"/>
                </a:cubicBezTo>
                <a:cubicBezTo>
                  <a:pt x="-6279" y="1139888"/>
                  <a:pt x="-20727" y="803757"/>
                  <a:pt x="0" y="640855"/>
                </a:cubicBezTo>
                <a:cubicBezTo>
                  <a:pt x="20727" y="477953"/>
                  <a:pt x="18016" y="275442"/>
                  <a:pt x="0" y="0"/>
                </a:cubicBezTo>
                <a:close/>
              </a:path>
              <a:path w="2370029" h="1335115" stroke="0" extrusionOk="0">
                <a:moveTo>
                  <a:pt x="0" y="0"/>
                </a:moveTo>
                <a:cubicBezTo>
                  <a:pt x="136161" y="-7998"/>
                  <a:pt x="397967" y="954"/>
                  <a:pt x="639908" y="0"/>
                </a:cubicBezTo>
                <a:cubicBezTo>
                  <a:pt x="881849" y="-954"/>
                  <a:pt x="995931" y="-1256"/>
                  <a:pt x="1208715" y="0"/>
                </a:cubicBezTo>
                <a:cubicBezTo>
                  <a:pt x="1421499" y="1256"/>
                  <a:pt x="1668132" y="22676"/>
                  <a:pt x="1848623" y="0"/>
                </a:cubicBezTo>
                <a:cubicBezTo>
                  <a:pt x="2029114" y="-22676"/>
                  <a:pt x="2207179" y="13281"/>
                  <a:pt x="2370029" y="0"/>
                </a:cubicBezTo>
                <a:cubicBezTo>
                  <a:pt x="2384805" y="317100"/>
                  <a:pt x="2393606" y="466951"/>
                  <a:pt x="2370029" y="640855"/>
                </a:cubicBezTo>
                <a:cubicBezTo>
                  <a:pt x="2346452" y="814760"/>
                  <a:pt x="2350622" y="1137994"/>
                  <a:pt x="2370029" y="1335115"/>
                </a:cubicBezTo>
                <a:cubicBezTo>
                  <a:pt x="2236520" y="1354197"/>
                  <a:pt x="1965048" y="1324311"/>
                  <a:pt x="1730121" y="1335115"/>
                </a:cubicBezTo>
                <a:cubicBezTo>
                  <a:pt x="1495194" y="1345919"/>
                  <a:pt x="1464349" y="1356241"/>
                  <a:pt x="1208715" y="1335115"/>
                </a:cubicBezTo>
                <a:cubicBezTo>
                  <a:pt x="953081" y="1313989"/>
                  <a:pt x="842850" y="1308900"/>
                  <a:pt x="616208" y="1335115"/>
                </a:cubicBezTo>
                <a:cubicBezTo>
                  <a:pt x="389566" y="1361330"/>
                  <a:pt x="248683" y="1317493"/>
                  <a:pt x="0" y="1335115"/>
                </a:cubicBezTo>
                <a:cubicBezTo>
                  <a:pt x="28936" y="1111153"/>
                  <a:pt x="8266" y="833726"/>
                  <a:pt x="0" y="654206"/>
                </a:cubicBezTo>
                <a:cubicBezTo>
                  <a:pt x="-8266" y="474686"/>
                  <a:pt x="-10510" y="3169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5255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331D8-0D4D-424B-B717-9F3A6C3F3F22}"/>
              </a:ext>
            </a:extLst>
          </p:cNvPr>
          <p:cNvGrpSpPr/>
          <p:nvPr/>
        </p:nvGrpSpPr>
        <p:grpSpPr>
          <a:xfrm>
            <a:off x="6788693" y="2750333"/>
            <a:ext cx="4181544" cy="1459320"/>
            <a:chOff x="6586148" y="3637725"/>
            <a:chExt cx="4981111" cy="1762567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FCAEEA3-B404-4B27-A379-47AC5A11E941}"/>
                </a:ext>
              </a:extLst>
            </p:cNvPr>
            <p:cNvSpPr/>
            <p:nvPr/>
          </p:nvSpPr>
          <p:spPr>
            <a:xfrm>
              <a:off x="6586148" y="3637725"/>
              <a:ext cx="4981111" cy="17625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Cloud 41">
              <a:extLst>
                <a:ext uri="{FF2B5EF4-FFF2-40B4-BE49-F238E27FC236}">
                  <a16:creationId xmlns:a16="http://schemas.microsoft.com/office/drawing/2014/main" id="{23EA04BE-8B4D-419E-B7A3-DC9BDA7DE208}"/>
                </a:ext>
              </a:extLst>
            </p:cNvPr>
            <p:cNvSpPr/>
            <p:nvPr/>
          </p:nvSpPr>
          <p:spPr>
            <a:xfrm>
              <a:off x="9507352" y="3671991"/>
              <a:ext cx="1825043" cy="1699087"/>
            </a:xfrm>
            <a:prstGeom prst="cloud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7AA9595-5F8E-4501-AFF0-475E9CA9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89273" y="3737662"/>
              <a:ext cx="2200275" cy="1600986"/>
            </a:xfrm>
            <a:prstGeom prst="rect">
              <a:avLst/>
            </a:prstGeom>
          </p:spPr>
        </p:pic>
        <p:sp>
          <p:nvSpPr>
            <p:cNvPr id="44" name="Explosion: 14 Points 43">
              <a:extLst>
                <a:ext uri="{FF2B5EF4-FFF2-40B4-BE49-F238E27FC236}">
                  <a16:creationId xmlns:a16="http://schemas.microsoft.com/office/drawing/2014/main" id="{BF887B64-F1DE-40FB-B2D4-FF95A261670C}"/>
                </a:ext>
              </a:extLst>
            </p:cNvPr>
            <p:cNvSpPr/>
            <p:nvPr/>
          </p:nvSpPr>
          <p:spPr>
            <a:xfrm rot="20765126">
              <a:off x="7113309" y="4199894"/>
              <a:ext cx="1335757" cy="856652"/>
            </a:xfrm>
            <a:prstGeom prst="irregularSeal2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6942616-A229-4402-9624-048920841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570881" y="3895984"/>
              <a:ext cx="417068" cy="40934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B01A9B1-C342-4C3A-B8D2-C60D097F2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969066">
              <a:off x="9848599" y="3970649"/>
              <a:ext cx="417068" cy="38172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11FF6B-675E-40C6-9745-4F1BB59F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1160040">
              <a:off x="9778039" y="4592378"/>
              <a:ext cx="401232" cy="41728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968FC7B-9897-4AD0-B053-DAD227FB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43476" y="4385112"/>
              <a:ext cx="661386" cy="7044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51A64A4-52D0-4C5B-96DA-33FDF668CFBE}"/>
                    </a:ext>
                  </a:extLst>
                </p:cNvPr>
                <p:cNvSpPr txBox="1"/>
                <p:nvPr/>
              </p:nvSpPr>
              <p:spPr>
                <a:xfrm>
                  <a:off x="10457480" y="4403684"/>
                  <a:ext cx="357468" cy="2000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𝑵𝒖𝒄</m:t>
                        </m:r>
                      </m:oMath>
                    </m:oMathPara>
                  </a14:m>
                  <a:endParaRPr lang="en-GB" sz="13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51A64A4-52D0-4C5B-96DA-33FDF668C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7480" y="4403684"/>
                  <a:ext cx="357468" cy="200055"/>
                </a:xfrm>
                <a:prstGeom prst="rect">
                  <a:avLst/>
                </a:prstGeom>
                <a:blipFill>
                  <a:blip r:embed="rId22"/>
                  <a:stretch>
                    <a:fillRect l="-20408" r="-24490" b="-296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B0273423-F4B5-498C-86B1-0FB599F5BCF8}"/>
                </a:ext>
              </a:extLst>
            </p:cNvPr>
            <p:cNvSpPr/>
            <p:nvPr/>
          </p:nvSpPr>
          <p:spPr>
            <a:xfrm>
              <a:off x="8684863" y="4310336"/>
              <a:ext cx="606176" cy="482090"/>
            </a:xfrm>
            <a:custGeom>
              <a:avLst/>
              <a:gdLst>
                <a:gd name="connsiteX0" fmla="*/ 0 w 606176"/>
                <a:gd name="connsiteY0" fmla="*/ 120523 h 482090"/>
                <a:gd name="connsiteX1" fmla="*/ 365131 w 606176"/>
                <a:gd name="connsiteY1" fmla="*/ 120523 h 482090"/>
                <a:gd name="connsiteX2" fmla="*/ 365131 w 606176"/>
                <a:gd name="connsiteY2" fmla="*/ 0 h 482090"/>
                <a:gd name="connsiteX3" fmla="*/ 606176 w 606176"/>
                <a:gd name="connsiteY3" fmla="*/ 241045 h 482090"/>
                <a:gd name="connsiteX4" fmla="*/ 365131 w 606176"/>
                <a:gd name="connsiteY4" fmla="*/ 482090 h 482090"/>
                <a:gd name="connsiteX5" fmla="*/ 365131 w 606176"/>
                <a:gd name="connsiteY5" fmla="*/ 361568 h 482090"/>
                <a:gd name="connsiteX6" fmla="*/ 0 w 606176"/>
                <a:gd name="connsiteY6" fmla="*/ 361568 h 482090"/>
                <a:gd name="connsiteX7" fmla="*/ 0 w 606176"/>
                <a:gd name="connsiteY7" fmla="*/ 120523 h 48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176" h="482090" extrusionOk="0">
                  <a:moveTo>
                    <a:pt x="0" y="120523"/>
                  </a:moveTo>
                  <a:cubicBezTo>
                    <a:pt x="169639" y="135682"/>
                    <a:pt x="214502" y="137471"/>
                    <a:pt x="365131" y="120523"/>
                  </a:cubicBezTo>
                  <a:cubicBezTo>
                    <a:pt x="361637" y="88913"/>
                    <a:pt x="359567" y="55581"/>
                    <a:pt x="365131" y="0"/>
                  </a:cubicBezTo>
                  <a:cubicBezTo>
                    <a:pt x="453094" y="96488"/>
                    <a:pt x="561686" y="177578"/>
                    <a:pt x="606176" y="241045"/>
                  </a:cubicBezTo>
                  <a:cubicBezTo>
                    <a:pt x="514623" y="341737"/>
                    <a:pt x="470629" y="355596"/>
                    <a:pt x="365131" y="482090"/>
                  </a:cubicBezTo>
                  <a:cubicBezTo>
                    <a:pt x="367299" y="440952"/>
                    <a:pt x="362119" y="389025"/>
                    <a:pt x="365131" y="361568"/>
                  </a:cubicBezTo>
                  <a:cubicBezTo>
                    <a:pt x="284524" y="375142"/>
                    <a:pt x="74575" y="350486"/>
                    <a:pt x="0" y="361568"/>
                  </a:cubicBezTo>
                  <a:cubicBezTo>
                    <a:pt x="-1599" y="242003"/>
                    <a:pt x="7844" y="234553"/>
                    <a:pt x="0" y="120523"/>
                  </a:cubicBezTo>
                  <a:close/>
                </a:path>
              </a:pathLst>
            </a:custGeom>
            <a:noFill/>
            <a:ln w="19050">
              <a:solidFill>
                <a:schemeClr val="accent6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299225863">
                    <a:prstGeom prst="right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40CBC69-C032-475C-A9A7-074ED8918A3A}"/>
                    </a:ext>
                  </a:extLst>
                </p:cNvPr>
                <p:cNvSpPr txBox="1"/>
                <p:nvPr/>
              </p:nvSpPr>
              <p:spPr>
                <a:xfrm>
                  <a:off x="7682993" y="3793427"/>
                  <a:ext cx="298160" cy="2308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𝑪𝑹</m:t>
                        </m:r>
                      </m:oMath>
                    </m:oMathPara>
                  </a14:m>
                  <a:endParaRPr lang="en-GB" sz="15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40CBC69-C032-475C-A9A7-074ED8918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993" y="3793427"/>
                  <a:ext cx="298160" cy="230832"/>
                </a:xfrm>
                <a:prstGeom prst="rect">
                  <a:avLst/>
                </a:prstGeom>
                <a:blipFill>
                  <a:blip r:embed="rId23"/>
                  <a:stretch>
                    <a:fillRect l="-26829" r="-26829"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Picture 54" descr="Logo, company name&#10;&#10;Description automatically generated">
            <a:extLst>
              <a:ext uri="{FF2B5EF4-FFF2-40B4-BE49-F238E27FC236}">
                <a16:creationId xmlns:a16="http://schemas.microsoft.com/office/drawing/2014/main" id="{D527B66C-F92B-462A-87C1-B9E9CCD21E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5" y="10275"/>
            <a:ext cx="1859771" cy="87824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63500"/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7C1ED73-25F6-4955-AA8A-DC6E56902BD3}"/>
              </a:ext>
            </a:extLst>
          </p:cNvPr>
          <p:cNvSpPr txBox="1"/>
          <p:nvPr/>
        </p:nvSpPr>
        <p:spPr>
          <a:xfrm>
            <a:off x="10274" y="644129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Pedro de la Torre Luque</a:t>
            </a:r>
            <a:r>
              <a:rPr lang="it-IT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       </a:t>
            </a:r>
            <a:r>
              <a:rPr lang="it-IT" sz="17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Stockholm University              </a:t>
            </a:r>
            <a:r>
              <a:rPr lang="it-IT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5"/>
              </a:rPr>
              <a:t>pedro.delatorreluque@fysik.su.se</a:t>
            </a:r>
            <a:endParaRPr lang="en-GB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D3D0FC-2B21-4E8B-A05F-1B4EA2D40373}"/>
              </a:ext>
            </a:extLst>
          </p:cNvPr>
          <p:cNvSpPr txBox="1"/>
          <p:nvPr/>
        </p:nvSpPr>
        <p:spPr>
          <a:xfrm>
            <a:off x="-22258" y="3876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b="1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PSAP 2021 – 19/10/2021</a:t>
            </a:r>
            <a:endParaRPr lang="en-GB" b="1" kern="15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9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96F3-B5B2-48E0-839C-C56B3B9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10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D81B18-08C3-41F0-A45D-925BB300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4" y="1751230"/>
            <a:ext cx="4350102" cy="3548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AD3A1-CBE0-4966-91AF-B724481E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07" y="338554"/>
            <a:ext cx="4819381" cy="25027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0664FC-68F2-4C01-B65C-0EC8ADE2FD6A}"/>
              </a:ext>
            </a:extLst>
          </p:cNvPr>
          <p:cNvSpPr txBox="1"/>
          <p:nvPr/>
        </p:nvSpPr>
        <p:spPr>
          <a:xfrm>
            <a:off x="7021924" y="2383744"/>
            <a:ext cx="2957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latin typeface="Times New Roman" panose="02020603050405020304" pitchFamily="18" charset="0"/>
              </a:rPr>
              <a:t>Zhao et al 2021 arXiv:2109.04112v1</a:t>
            </a:r>
            <a:endParaRPr lang="en-GB" sz="1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084D05F-1968-4FFE-8FC2-300B4E6F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57" y="169209"/>
            <a:ext cx="10515600" cy="1325563"/>
          </a:xfrm>
        </p:spPr>
        <p:txBody>
          <a:bodyPr/>
          <a:lstStyle/>
          <a:p>
            <a:r>
              <a:rPr lang="en-GB" b="1" dirty="0"/>
              <a:t>Antiproton excesses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319356-407E-4514-92DC-92D4C8AA0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33" y="3727868"/>
            <a:ext cx="3742402" cy="2791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8D6528-9B3B-4A81-B433-90DAF25D29C6}"/>
              </a:ext>
            </a:extLst>
          </p:cNvPr>
          <p:cNvSpPr txBox="1"/>
          <p:nvPr/>
        </p:nvSpPr>
        <p:spPr>
          <a:xfrm>
            <a:off x="369870" y="5492427"/>
            <a:ext cx="534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Nearby source accelerating antiprotons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8FF41-F1FA-4479-80FD-95F217DE9FB6}"/>
              </a:ext>
            </a:extLst>
          </p:cNvPr>
          <p:cNvSpPr txBox="1"/>
          <p:nvPr/>
        </p:nvSpPr>
        <p:spPr>
          <a:xfrm>
            <a:off x="5460657" y="2968096"/>
            <a:ext cx="609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Inhomogeneous diffusion coefficient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956D5-6E8E-4789-A664-5101C0750E80}"/>
              </a:ext>
            </a:extLst>
          </p:cNvPr>
          <p:cNvSpPr txBox="1"/>
          <p:nvPr/>
        </p:nvSpPr>
        <p:spPr>
          <a:xfrm>
            <a:off x="369870" y="5747827"/>
            <a:ext cx="534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Caveat: Antiproton spectrum not well reproduced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486E1-DA49-43CB-A223-EE3ABD0AE7A2}"/>
              </a:ext>
            </a:extLst>
          </p:cNvPr>
          <p:cNvSpPr txBox="1"/>
          <p:nvPr/>
        </p:nvSpPr>
        <p:spPr>
          <a:xfrm>
            <a:off x="5029201" y="3226354"/>
            <a:ext cx="7058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Caveat: </a:t>
            </a:r>
            <a:r>
              <a:rPr lang="en-GB" dirty="0">
                <a:solidFill>
                  <a:srgbClr val="FF0000"/>
                </a:solidFill>
              </a:rPr>
              <a:t>predicted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GB" dirty="0">
                <a:solidFill>
                  <a:srgbClr val="FF0000"/>
                </a:solidFill>
              </a:rPr>
              <a:t> not compatible with MHD theory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8BFAD32-6386-4941-9B29-74ECE9ACD554}"/>
              </a:ext>
            </a:extLst>
          </p:cNvPr>
          <p:cNvSpPr/>
          <p:nvPr/>
        </p:nvSpPr>
        <p:spPr>
          <a:xfrm>
            <a:off x="447306" y="2729003"/>
            <a:ext cx="2781088" cy="1999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8CB7B-CB93-4179-93B8-F65B5B135481}"/>
              </a:ext>
            </a:extLst>
          </p:cNvPr>
          <p:cNvSpPr txBox="1"/>
          <p:nvPr/>
        </p:nvSpPr>
        <p:spPr>
          <a:xfrm>
            <a:off x="452579" y="3244119"/>
            <a:ext cx="2737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It would explain the coincident high-energy slopes of e</a:t>
            </a:r>
            <a:r>
              <a:rPr lang="en-GB" sz="2000" b="1" baseline="30000" dirty="0">
                <a:solidFill>
                  <a:schemeClr val="bg1"/>
                </a:solidFill>
              </a:rPr>
              <a:t>+</a:t>
            </a:r>
            <a:r>
              <a:rPr lang="en-GB" sz="2000" b="1" dirty="0">
                <a:solidFill>
                  <a:schemeClr val="bg1"/>
                </a:solidFill>
              </a:rPr>
              <a:t> and Ap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91E642-CD31-4B77-9FFF-9ED1182B1ABB}"/>
              </a:ext>
            </a:extLst>
          </p:cNvPr>
          <p:cNvGrpSpPr/>
          <p:nvPr/>
        </p:nvGrpSpPr>
        <p:grpSpPr>
          <a:xfrm>
            <a:off x="8850228" y="3703218"/>
            <a:ext cx="2596038" cy="1999192"/>
            <a:chOff x="6477945" y="3831745"/>
            <a:chExt cx="2596038" cy="1999192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9B5369AC-78F0-4930-AC8C-92B86090AE88}"/>
                </a:ext>
              </a:extLst>
            </p:cNvPr>
            <p:cNvSpPr/>
            <p:nvPr/>
          </p:nvSpPr>
          <p:spPr>
            <a:xfrm>
              <a:off x="6477945" y="3831745"/>
              <a:ext cx="2596038" cy="199919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11D4EE-5DF6-41F4-9E71-1011B0ACE7A7}"/>
                </a:ext>
              </a:extLst>
            </p:cNvPr>
            <p:cNvSpPr txBox="1"/>
            <p:nvPr/>
          </p:nvSpPr>
          <p:spPr>
            <a:xfrm>
              <a:off x="6637338" y="4249663"/>
              <a:ext cx="221898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It can offer an explanation for the dipole anisotropy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664F1E4-4E70-42B3-A4EA-382018F63562}"/>
              </a:ext>
            </a:extLst>
          </p:cNvPr>
          <p:cNvSpPr txBox="1"/>
          <p:nvPr/>
        </p:nvSpPr>
        <p:spPr>
          <a:xfrm>
            <a:off x="997474" y="1541433"/>
            <a:ext cx="6700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u="none" dirty="0"/>
              <a:t>P. </a:t>
            </a:r>
            <a:r>
              <a:rPr lang="en-GB" sz="1200" u="none" dirty="0" err="1"/>
              <a:t>Mertsch</a:t>
            </a:r>
            <a:r>
              <a:rPr lang="en-GB" sz="1200" u="none" dirty="0"/>
              <a:t> et al. 2020 </a:t>
            </a:r>
            <a:r>
              <a:rPr lang="en-GB" sz="1200" u="none" dirty="0" err="1"/>
              <a:t>arXiv</a:t>
            </a:r>
            <a:r>
              <a:rPr lang="en-GB" sz="1200" u="none" dirty="0"/>
              <a:t>: 2021.12853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11CF1B-D616-461C-ABE4-63E3849A4E33}"/>
              </a:ext>
            </a:extLst>
          </p:cNvPr>
          <p:cNvSpPr txBox="1"/>
          <p:nvPr/>
        </p:nvSpPr>
        <p:spPr>
          <a:xfrm>
            <a:off x="7149495" y="3783599"/>
            <a:ext cx="66576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231F20"/>
                </a:solidFill>
                <a:latin typeface="AdvOT19ee2aa8.B"/>
              </a:rPr>
              <a:t>Feng et al PRD 94, </a:t>
            </a:r>
            <a:r>
              <a:rPr lang="en-GB" sz="1200" b="0" i="0" u="none" strike="noStrike" baseline="0" dirty="0">
                <a:solidFill>
                  <a:srgbClr val="231F20"/>
                </a:solidFill>
                <a:latin typeface="AdvOT483a8203"/>
              </a:rPr>
              <a:t>123007 (2016)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180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29C69-D413-4FD9-8EF1-D58C19C57EA5}"/>
              </a:ext>
            </a:extLst>
          </p:cNvPr>
          <p:cNvSpPr/>
          <p:nvPr/>
        </p:nvSpPr>
        <p:spPr>
          <a:xfrm>
            <a:off x="251111" y="2155002"/>
            <a:ext cx="11656638" cy="4024905"/>
          </a:xfrm>
          <a:custGeom>
            <a:avLst/>
            <a:gdLst>
              <a:gd name="connsiteX0" fmla="*/ 0 w 11656638"/>
              <a:gd name="connsiteY0" fmla="*/ 0 h 4024905"/>
              <a:gd name="connsiteX1" fmla="*/ 466266 w 11656638"/>
              <a:gd name="connsiteY1" fmla="*/ 0 h 4024905"/>
              <a:gd name="connsiteX2" fmla="*/ 1165664 w 11656638"/>
              <a:gd name="connsiteY2" fmla="*/ 0 h 4024905"/>
              <a:gd name="connsiteX3" fmla="*/ 1865062 w 11656638"/>
              <a:gd name="connsiteY3" fmla="*/ 0 h 4024905"/>
              <a:gd name="connsiteX4" fmla="*/ 2331328 w 11656638"/>
              <a:gd name="connsiteY4" fmla="*/ 0 h 4024905"/>
              <a:gd name="connsiteX5" fmla="*/ 3147292 w 11656638"/>
              <a:gd name="connsiteY5" fmla="*/ 0 h 4024905"/>
              <a:gd name="connsiteX6" fmla="*/ 3496991 w 11656638"/>
              <a:gd name="connsiteY6" fmla="*/ 0 h 4024905"/>
              <a:gd name="connsiteX7" fmla="*/ 3730124 w 11656638"/>
              <a:gd name="connsiteY7" fmla="*/ 0 h 4024905"/>
              <a:gd name="connsiteX8" fmla="*/ 4312956 w 11656638"/>
              <a:gd name="connsiteY8" fmla="*/ 0 h 4024905"/>
              <a:gd name="connsiteX9" fmla="*/ 5012354 w 11656638"/>
              <a:gd name="connsiteY9" fmla="*/ 0 h 4024905"/>
              <a:gd name="connsiteX10" fmla="*/ 5245487 w 11656638"/>
              <a:gd name="connsiteY10" fmla="*/ 0 h 4024905"/>
              <a:gd name="connsiteX11" fmla="*/ 5478620 w 11656638"/>
              <a:gd name="connsiteY11" fmla="*/ 0 h 4024905"/>
              <a:gd name="connsiteX12" fmla="*/ 6178018 w 11656638"/>
              <a:gd name="connsiteY12" fmla="*/ 0 h 4024905"/>
              <a:gd name="connsiteX13" fmla="*/ 6411151 w 11656638"/>
              <a:gd name="connsiteY13" fmla="*/ 0 h 4024905"/>
              <a:gd name="connsiteX14" fmla="*/ 6877416 w 11656638"/>
              <a:gd name="connsiteY14" fmla="*/ 0 h 4024905"/>
              <a:gd name="connsiteX15" fmla="*/ 7693381 w 11656638"/>
              <a:gd name="connsiteY15" fmla="*/ 0 h 4024905"/>
              <a:gd name="connsiteX16" fmla="*/ 8509346 w 11656638"/>
              <a:gd name="connsiteY16" fmla="*/ 0 h 4024905"/>
              <a:gd name="connsiteX17" fmla="*/ 8975611 w 11656638"/>
              <a:gd name="connsiteY17" fmla="*/ 0 h 4024905"/>
              <a:gd name="connsiteX18" fmla="*/ 9208744 w 11656638"/>
              <a:gd name="connsiteY18" fmla="*/ 0 h 4024905"/>
              <a:gd name="connsiteX19" fmla="*/ 9675010 w 11656638"/>
              <a:gd name="connsiteY19" fmla="*/ 0 h 4024905"/>
              <a:gd name="connsiteX20" fmla="*/ 10374408 w 11656638"/>
              <a:gd name="connsiteY20" fmla="*/ 0 h 4024905"/>
              <a:gd name="connsiteX21" fmla="*/ 11073806 w 11656638"/>
              <a:gd name="connsiteY21" fmla="*/ 0 h 4024905"/>
              <a:gd name="connsiteX22" fmla="*/ 11656638 w 11656638"/>
              <a:gd name="connsiteY22" fmla="*/ 0 h 4024905"/>
              <a:gd name="connsiteX23" fmla="*/ 11656638 w 11656638"/>
              <a:gd name="connsiteY23" fmla="*/ 494488 h 4024905"/>
              <a:gd name="connsiteX24" fmla="*/ 11656638 w 11656638"/>
              <a:gd name="connsiteY24" fmla="*/ 988977 h 4024905"/>
              <a:gd name="connsiteX25" fmla="*/ 11656638 w 11656638"/>
              <a:gd name="connsiteY25" fmla="*/ 1604212 h 4024905"/>
              <a:gd name="connsiteX26" fmla="*/ 11656638 w 11656638"/>
              <a:gd name="connsiteY26" fmla="*/ 2098700 h 4024905"/>
              <a:gd name="connsiteX27" fmla="*/ 11656638 w 11656638"/>
              <a:gd name="connsiteY27" fmla="*/ 2673687 h 4024905"/>
              <a:gd name="connsiteX28" fmla="*/ 11656638 w 11656638"/>
              <a:gd name="connsiteY28" fmla="*/ 3248673 h 4024905"/>
              <a:gd name="connsiteX29" fmla="*/ 11656638 w 11656638"/>
              <a:gd name="connsiteY29" fmla="*/ 4024905 h 4024905"/>
              <a:gd name="connsiteX30" fmla="*/ 10957240 w 11656638"/>
              <a:gd name="connsiteY30" fmla="*/ 4024905 h 4024905"/>
              <a:gd name="connsiteX31" fmla="*/ 10257841 w 11656638"/>
              <a:gd name="connsiteY31" fmla="*/ 4024905 h 4024905"/>
              <a:gd name="connsiteX32" fmla="*/ 9558443 w 11656638"/>
              <a:gd name="connsiteY32" fmla="*/ 4024905 h 4024905"/>
              <a:gd name="connsiteX33" fmla="*/ 8975611 w 11656638"/>
              <a:gd name="connsiteY33" fmla="*/ 4024905 h 4024905"/>
              <a:gd name="connsiteX34" fmla="*/ 8276213 w 11656638"/>
              <a:gd name="connsiteY34" fmla="*/ 4024905 h 4024905"/>
              <a:gd name="connsiteX35" fmla="*/ 7809947 w 11656638"/>
              <a:gd name="connsiteY35" fmla="*/ 4024905 h 4024905"/>
              <a:gd name="connsiteX36" fmla="*/ 7576815 w 11656638"/>
              <a:gd name="connsiteY36" fmla="*/ 4024905 h 4024905"/>
              <a:gd name="connsiteX37" fmla="*/ 6877416 w 11656638"/>
              <a:gd name="connsiteY37" fmla="*/ 4024905 h 4024905"/>
              <a:gd name="connsiteX38" fmla="*/ 6411151 w 11656638"/>
              <a:gd name="connsiteY38" fmla="*/ 4024905 h 4024905"/>
              <a:gd name="connsiteX39" fmla="*/ 6178018 w 11656638"/>
              <a:gd name="connsiteY39" fmla="*/ 4024905 h 4024905"/>
              <a:gd name="connsiteX40" fmla="*/ 5478620 w 11656638"/>
              <a:gd name="connsiteY40" fmla="*/ 4024905 h 4024905"/>
              <a:gd name="connsiteX41" fmla="*/ 5012354 w 11656638"/>
              <a:gd name="connsiteY41" fmla="*/ 4024905 h 4024905"/>
              <a:gd name="connsiteX42" fmla="*/ 4429522 w 11656638"/>
              <a:gd name="connsiteY42" fmla="*/ 4024905 h 4024905"/>
              <a:gd name="connsiteX43" fmla="*/ 3730124 w 11656638"/>
              <a:gd name="connsiteY43" fmla="*/ 4024905 h 4024905"/>
              <a:gd name="connsiteX44" fmla="*/ 3030726 w 11656638"/>
              <a:gd name="connsiteY44" fmla="*/ 4024905 h 4024905"/>
              <a:gd name="connsiteX45" fmla="*/ 2564460 w 11656638"/>
              <a:gd name="connsiteY45" fmla="*/ 4024905 h 4024905"/>
              <a:gd name="connsiteX46" fmla="*/ 2214761 w 11656638"/>
              <a:gd name="connsiteY46" fmla="*/ 4024905 h 4024905"/>
              <a:gd name="connsiteX47" fmla="*/ 1748496 w 11656638"/>
              <a:gd name="connsiteY47" fmla="*/ 4024905 h 4024905"/>
              <a:gd name="connsiteX48" fmla="*/ 1515363 w 11656638"/>
              <a:gd name="connsiteY48" fmla="*/ 4024905 h 4024905"/>
              <a:gd name="connsiteX49" fmla="*/ 699398 w 11656638"/>
              <a:gd name="connsiteY49" fmla="*/ 4024905 h 4024905"/>
              <a:gd name="connsiteX50" fmla="*/ 0 w 11656638"/>
              <a:gd name="connsiteY50" fmla="*/ 4024905 h 4024905"/>
              <a:gd name="connsiteX51" fmla="*/ 0 w 11656638"/>
              <a:gd name="connsiteY51" fmla="*/ 3449919 h 4024905"/>
              <a:gd name="connsiteX52" fmla="*/ 0 w 11656638"/>
              <a:gd name="connsiteY52" fmla="*/ 2955430 h 4024905"/>
              <a:gd name="connsiteX53" fmla="*/ 0 w 11656638"/>
              <a:gd name="connsiteY53" fmla="*/ 2299946 h 4024905"/>
              <a:gd name="connsiteX54" fmla="*/ 0 w 11656638"/>
              <a:gd name="connsiteY54" fmla="*/ 1684710 h 4024905"/>
              <a:gd name="connsiteX55" fmla="*/ 0 w 11656638"/>
              <a:gd name="connsiteY55" fmla="*/ 1029226 h 4024905"/>
              <a:gd name="connsiteX56" fmla="*/ 0 w 11656638"/>
              <a:gd name="connsiteY56" fmla="*/ 534737 h 4024905"/>
              <a:gd name="connsiteX57" fmla="*/ 0 w 11656638"/>
              <a:gd name="connsiteY57" fmla="*/ 0 h 402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656638" h="4024905" fill="none" extrusionOk="0">
                <a:moveTo>
                  <a:pt x="0" y="0"/>
                </a:moveTo>
                <a:cubicBezTo>
                  <a:pt x="94306" y="-622"/>
                  <a:pt x="248013" y="22776"/>
                  <a:pt x="466266" y="0"/>
                </a:cubicBezTo>
                <a:cubicBezTo>
                  <a:pt x="684519" y="-22776"/>
                  <a:pt x="857642" y="43930"/>
                  <a:pt x="1165664" y="0"/>
                </a:cubicBezTo>
                <a:cubicBezTo>
                  <a:pt x="1473686" y="-43930"/>
                  <a:pt x="1684958" y="39229"/>
                  <a:pt x="1865062" y="0"/>
                </a:cubicBezTo>
                <a:cubicBezTo>
                  <a:pt x="2045166" y="-39229"/>
                  <a:pt x="2125638" y="29801"/>
                  <a:pt x="2331328" y="0"/>
                </a:cubicBezTo>
                <a:cubicBezTo>
                  <a:pt x="2537018" y="-29801"/>
                  <a:pt x="2765883" y="24432"/>
                  <a:pt x="3147292" y="0"/>
                </a:cubicBezTo>
                <a:cubicBezTo>
                  <a:pt x="3528701" y="-24432"/>
                  <a:pt x="3342850" y="15121"/>
                  <a:pt x="3496991" y="0"/>
                </a:cubicBezTo>
                <a:cubicBezTo>
                  <a:pt x="3651132" y="-15121"/>
                  <a:pt x="3615984" y="27697"/>
                  <a:pt x="3730124" y="0"/>
                </a:cubicBezTo>
                <a:cubicBezTo>
                  <a:pt x="3844264" y="-27697"/>
                  <a:pt x="4123093" y="6093"/>
                  <a:pt x="4312956" y="0"/>
                </a:cubicBezTo>
                <a:cubicBezTo>
                  <a:pt x="4502819" y="-6093"/>
                  <a:pt x="4749730" y="28252"/>
                  <a:pt x="5012354" y="0"/>
                </a:cubicBezTo>
                <a:cubicBezTo>
                  <a:pt x="5274978" y="-28252"/>
                  <a:pt x="5178968" y="11730"/>
                  <a:pt x="5245487" y="0"/>
                </a:cubicBezTo>
                <a:cubicBezTo>
                  <a:pt x="5312006" y="-11730"/>
                  <a:pt x="5381518" y="7890"/>
                  <a:pt x="5478620" y="0"/>
                </a:cubicBezTo>
                <a:cubicBezTo>
                  <a:pt x="5575722" y="-7890"/>
                  <a:pt x="5962587" y="58214"/>
                  <a:pt x="6178018" y="0"/>
                </a:cubicBezTo>
                <a:cubicBezTo>
                  <a:pt x="6393449" y="-58214"/>
                  <a:pt x="6312788" y="3017"/>
                  <a:pt x="6411151" y="0"/>
                </a:cubicBezTo>
                <a:cubicBezTo>
                  <a:pt x="6509514" y="-3017"/>
                  <a:pt x="6728010" y="29601"/>
                  <a:pt x="6877416" y="0"/>
                </a:cubicBezTo>
                <a:cubicBezTo>
                  <a:pt x="7026823" y="-29601"/>
                  <a:pt x="7413687" y="70625"/>
                  <a:pt x="7693381" y="0"/>
                </a:cubicBezTo>
                <a:cubicBezTo>
                  <a:pt x="7973075" y="-70625"/>
                  <a:pt x="8180230" y="28731"/>
                  <a:pt x="8509346" y="0"/>
                </a:cubicBezTo>
                <a:cubicBezTo>
                  <a:pt x="8838462" y="-28731"/>
                  <a:pt x="8752652" y="9722"/>
                  <a:pt x="8975611" y="0"/>
                </a:cubicBezTo>
                <a:cubicBezTo>
                  <a:pt x="9198570" y="-9722"/>
                  <a:pt x="9112951" y="17106"/>
                  <a:pt x="9208744" y="0"/>
                </a:cubicBezTo>
                <a:cubicBezTo>
                  <a:pt x="9304537" y="-17106"/>
                  <a:pt x="9454136" y="34816"/>
                  <a:pt x="9675010" y="0"/>
                </a:cubicBezTo>
                <a:cubicBezTo>
                  <a:pt x="9895884" y="-34816"/>
                  <a:pt x="10081899" y="79815"/>
                  <a:pt x="10374408" y="0"/>
                </a:cubicBezTo>
                <a:cubicBezTo>
                  <a:pt x="10666917" y="-79815"/>
                  <a:pt x="10785139" y="28282"/>
                  <a:pt x="11073806" y="0"/>
                </a:cubicBezTo>
                <a:cubicBezTo>
                  <a:pt x="11362473" y="-28282"/>
                  <a:pt x="11373671" y="43990"/>
                  <a:pt x="11656638" y="0"/>
                </a:cubicBezTo>
                <a:cubicBezTo>
                  <a:pt x="11659082" y="133030"/>
                  <a:pt x="11598402" y="338490"/>
                  <a:pt x="11656638" y="494488"/>
                </a:cubicBezTo>
                <a:cubicBezTo>
                  <a:pt x="11714874" y="650486"/>
                  <a:pt x="11607990" y="745443"/>
                  <a:pt x="11656638" y="988977"/>
                </a:cubicBezTo>
                <a:cubicBezTo>
                  <a:pt x="11705286" y="1232511"/>
                  <a:pt x="11597168" y="1442526"/>
                  <a:pt x="11656638" y="1604212"/>
                </a:cubicBezTo>
                <a:cubicBezTo>
                  <a:pt x="11716108" y="1765898"/>
                  <a:pt x="11630118" y="1892744"/>
                  <a:pt x="11656638" y="2098700"/>
                </a:cubicBezTo>
                <a:cubicBezTo>
                  <a:pt x="11683158" y="2304656"/>
                  <a:pt x="11637077" y="2420779"/>
                  <a:pt x="11656638" y="2673687"/>
                </a:cubicBezTo>
                <a:cubicBezTo>
                  <a:pt x="11676199" y="2926595"/>
                  <a:pt x="11596129" y="3051946"/>
                  <a:pt x="11656638" y="3248673"/>
                </a:cubicBezTo>
                <a:cubicBezTo>
                  <a:pt x="11717147" y="3445400"/>
                  <a:pt x="11648585" y="3815255"/>
                  <a:pt x="11656638" y="4024905"/>
                </a:cubicBezTo>
                <a:cubicBezTo>
                  <a:pt x="11510046" y="4026999"/>
                  <a:pt x="11237078" y="4024613"/>
                  <a:pt x="10957240" y="4024905"/>
                </a:cubicBezTo>
                <a:cubicBezTo>
                  <a:pt x="10677402" y="4025197"/>
                  <a:pt x="10420879" y="4016998"/>
                  <a:pt x="10257841" y="4024905"/>
                </a:cubicBezTo>
                <a:cubicBezTo>
                  <a:pt x="10094803" y="4032812"/>
                  <a:pt x="9892719" y="3960436"/>
                  <a:pt x="9558443" y="4024905"/>
                </a:cubicBezTo>
                <a:cubicBezTo>
                  <a:pt x="9224167" y="4089374"/>
                  <a:pt x="9258406" y="3960965"/>
                  <a:pt x="8975611" y="4024905"/>
                </a:cubicBezTo>
                <a:cubicBezTo>
                  <a:pt x="8692816" y="4088845"/>
                  <a:pt x="8517715" y="3941579"/>
                  <a:pt x="8276213" y="4024905"/>
                </a:cubicBezTo>
                <a:cubicBezTo>
                  <a:pt x="8034711" y="4108231"/>
                  <a:pt x="7981243" y="3985714"/>
                  <a:pt x="7809947" y="4024905"/>
                </a:cubicBezTo>
                <a:cubicBezTo>
                  <a:pt x="7638651" y="4064096"/>
                  <a:pt x="7647076" y="4014278"/>
                  <a:pt x="7576815" y="4024905"/>
                </a:cubicBezTo>
                <a:cubicBezTo>
                  <a:pt x="7506554" y="4035532"/>
                  <a:pt x="7221453" y="4007082"/>
                  <a:pt x="6877416" y="4024905"/>
                </a:cubicBezTo>
                <a:cubicBezTo>
                  <a:pt x="6533379" y="4042728"/>
                  <a:pt x="6622174" y="4008192"/>
                  <a:pt x="6411151" y="4024905"/>
                </a:cubicBezTo>
                <a:cubicBezTo>
                  <a:pt x="6200128" y="4041618"/>
                  <a:pt x="6278706" y="4013526"/>
                  <a:pt x="6178018" y="4024905"/>
                </a:cubicBezTo>
                <a:cubicBezTo>
                  <a:pt x="6077330" y="4036284"/>
                  <a:pt x="5657458" y="3959924"/>
                  <a:pt x="5478620" y="4024905"/>
                </a:cubicBezTo>
                <a:cubicBezTo>
                  <a:pt x="5299782" y="4089886"/>
                  <a:pt x="5158269" y="3987944"/>
                  <a:pt x="5012354" y="4024905"/>
                </a:cubicBezTo>
                <a:cubicBezTo>
                  <a:pt x="4866439" y="4061866"/>
                  <a:pt x="4629279" y="4020190"/>
                  <a:pt x="4429522" y="4024905"/>
                </a:cubicBezTo>
                <a:cubicBezTo>
                  <a:pt x="4229765" y="4029620"/>
                  <a:pt x="3963877" y="3960278"/>
                  <a:pt x="3730124" y="4024905"/>
                </a:cubicBezTo>
                <a:cubicBezTo>
                  <a:pt x="3496371" y="4089532"/>
                  <a:pt x="3314956" y="3970530"/>
                  <a:pt x="3030726" y="4024905"/>
                </a:cubicBezTo>
                <a:cubicBezTo>
                  <a:pt x="2746496" y="4079280"/>
                  <a:pt x="2759108" y="4008989"/>
                  <a:pt x="2564460" y="4024905"/>
                </a:cubicBezTo>
                <a:cubicBezTo>
                  <a:pt x="2369812" y="4040821"/>
                  <a:pt x="2353502" y="4015493"/>
                  <a:pt x="2214761" y="4024905"/>
                </a:cubicBezTo>
                <a:cubicBezTo>
                  <a:pt x="2076020" y="4034317"/>
                  <a:pt x="1914885" y="3980821"/>
                  <a:pt x="1748496" y="4024905"/>
                </a:cubicBezTo>
                <a:cubicBezTo>
                  <a:pt x="1582108" y="4068989"/>
                  <a:pt x="1606120" y="4001821"/>
                  <a:pt x="1515363" y="4024905"/>
                </a:cubicBezTo>
                <a:cubicBezTo>
                  <a:pt x="1424606" y="4047989"/>
                  <a:pt x="972752" y="3950554"/>
                  <a:pt x="699398" y="4024905"/>
                </a:cubicBezTo>
                <a:cubicBezTo>
                  <a:pt x="426044" y="4099256"/>
                  <a:pt x="191713" y="3968153"/>
                  <a:pt x="0" y="4024905"/>
                </a:cubicBezTo>
                <a:cubicBezTo>
                  <a:pt x="-19202" y="3902353"/>
                  <a:pt x="30633" y="3635337"/>
                  <a:pt x="0" y="3449919"/>
                </a:cubicBezTo>
                <a:cubicBezTo>
                  <a:pt x="-30633" y="3264501"/>
                  <a:pt x="38856" y="3199346"/>
                  <a:pt x="0" y="2955430"/>
                </a:cubicBezTo>
                <a:cubicBezTo>
                  <a:pt x="-38856" y="2711514"/>
                  <a:pt x="51864" y="2540999"/>
                  <a:pt x="0" y="2299946"/>
                </a:cubicBezTo>
                <a:cubicBezTo>
                  <a:pt x="-51864" y="2058893"/>
                  <a:pt x="47475" y="1852910"/>
                  <a:pt x="0" y="1684710"/>
                </a:cubicBezTo>
                <a:cubicBezTo>
                  <a:pt x="-47475" y="1516510"/>
                  <a:pt x="5611" y="1337849"/>
                  <a:pt x="0" y="1029226"/>
                </a:cubicBezTo>
                <a:cubicBezTo>
                  <a:pt x="-5611" y="720603"/>
                  <a:pt x="28852" y="708666"/>
                  <a:pt x="0" y="534737"/>
                </a:cubicBezTo>
                <a:cubicBezTo>
                  <a:pt x="-28852" y="360808"/>
                  <a:pt x="59636" y="200602"/>
                  <a:pt x="0" y="0"/>
                </a:cubicBezTo>
                <a:close/>
              </a:path>
              <a:path w="11656638" h="4024905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661195" y="257328"/>
                  <a:pt x="11636432" y="397395"/>
                  <a:pt x="11656638" y="574986"/>
                </a:cubicBezTo>
                <a:cubicBezTo>
                  <a:pt x="11676844" y="752577"/>
                  <a:pt x="11643297" y="837294"/>
                  <a:pt x="11656638" y="1069475"/>
                </a:cubicBezTo>
                <a:cubicBezTo>
                  <a:pt x="11669979" y="1301656"/>
                  <a:pt x="11636628" y="1483940"/>
                  <a:pt x="11656638" y="1604212"/>
                </a:cubicBezTo>
                <a:cubicBezTo>
                  <a:pt x="11676648" y="1724484"/>
                  <a:pt x="11638121" y="1891787"/>
                  <a:pt x="11656638" y="2098700"/>
                </a:cubicBezTo>
                <a:cubicBezTo>
                  <a:pt x="11675155" y="2305613"/>
                  <a:pt x="11589896" y="2582110"/>
                  <a:pt x="11656638" y="2713936"/>
                </a:cubicBezTo>
                <a:cubicBezTo>
                  <a:pt x="11723380" y="2845762"/>
                  <a:pt x="11636542" y="3138663"/>
                  <a:pt x="11656638" y="3369420"/>
                </a:cubicBezTo>
                <a:cubicBezTo>
                  <a:pt x="11676734" y="3600177"/>
                  <a:pt x="11591993" y="3875473"/>
                  <a:pt x="11656638" y="4024905"/>
                </a:cubicBezTo>
                <a:cubicBezTo>
                  <a:pt x="11424293" y="4066798"/>
                  <a:pt x="11246373" y="3984974"/>
                  <a:pt x="11073806" y="4024905"/>
                </a:cubicBezTo>
                <a:cubicBezTo>
                  <a:pt x="10901239" y="4064836"/>
                  <a:pt x="10620131" y="3993241"/>
                  <a:pt x="10257841" y="4024905"/>
                </a:cubicBezTo>
                <a:cubicBezTo>
                  <a:pt x="9895551" y="4056569"/>
                  <a:pt x="9835515" y="4015297"/>
                  <a:pt x="9441877" y="4024905"/>
                </a:cubicBezTo>
                <a:cubicBezTo>
                  <a:pt x="9048239" y="4034513"/>
                  <a:pt x="9095654" y="3958499"/>
                  <a:pt x="8859045" y="4024905"/>
                </a:cubicBezTo>
                <a:cubicBezTo>
                  <a:pt x="8622436" y="4091311"/>
                  <a:pt x="8619708" y="3996487"/>
                  <a:pt x="8509346" y="4024905"/>
                </a:cubicBezTo>
                <a:cubicBezTo>
                  <a:pt x="8398984" y="4053323"/>
                  <a:pt x="8122914" y="3942471"/>
                  <a:pt x="7809947" y="4024905"/>
                </a:cubicBezTo>
                <a:cubicBezTo>
                  <a:pt x="7496980" y="4107339"/>
                  <a:pt x="7653934" y="4014921"/>
                  <a:pt x="7576815" y="4024905"/>
                </a:cubicBezTo>
                <a:cubicBezTo>
                  <a:pt x="7499696" y="4034889"/>
                  <a:pt x="6976061" y="3980268"/>
                  <a:pt x="6760850" y="4024905"/>
                </a:cubicBezTo>
                <a:cubicBezTo>
                  <a:pt x="6545639" y="4069542"/>
                  <a:pt x="6634263" y="4019342"/>
                  <a:pt x="6527717" y="4024905"/>
                </a:cubicBezTo>
                <a:cubicBezTo>
                  <a:pt x="6421171" y="4030468"/>
                  <a:pt x="6247473" y="4021397"/>
                  <a:pt x="6061452" y="4024905"/>
                </a:cubicBezTo>
                <a:cubicBezTo>
                  <a:pt x="5875432" y="4028413"/>
                  <a:pt x="5909405" y="4005938"/>
                  <a:pt x="5828319" y="4024905"/>
                </a:cubicBezTo>
                <a:cubicBezTo>
                  <a:pt x="5747233" y="4043872"/>
                  <a:pt x="5510218" y="4006279"/>
                  <a:pt x="5362053" y="4024905"/>
                </a:cubicBezTo>
                <a:cubicBezTo>
                  <a:pt x="5213888" y="4043531"/>
                  <a:pt x="5184673" y="4012402"/>
                  <a:pt x="5128921" y="4024905"/>
                </a:cubicBezTo>
                <a:cubicBezTo>
                  <a:pt x="5073169" y="4037408"/>
                  <a:pt x="4936376" y="3987464"/>
                  <a:pt x="4779222" y="4024905"/>
                </a:cubicBezTo>
                <a:cubicBezTo>
                  <a:pt x="4622068" y="4062346"/>
                  <a:pt x="4509451" y="4020967"/>
                  <a:pt x="4312956" y="4024905"/>
                </a:cubicBezTo>
                <a:cubicBezTo>
                  <a:pt x="4116461" y="4028843"/>
                  <a:pt x="3834454" y="3951841"/>
                  <a:pt x="3496991" y="4024905"/>
                </a:cubicBezTo>
                <a:cubicBezTo>
                  <a:pt x="3159528" y="4097969"/>
                  <a:pt x="3233590" y="4024524"/>
                  <a:pt x="3147292" y="4024905"/>
                </a:cubicBezTo>
                <a:cubicBezTo>
                  <a:pt x="3060994" y="4025286"/>
                  <a:pt x="2713509" y="3969531"/>
                  <a:pt x="2564460" y="4024905"/>
                </a:cubicBezTo>
                <a:cubicBezTo>
                  <a:pt x="2415411" y="4080279"/>
                  <a:pt x="2389407" y="4013982"/>
                  <a:pt x="2331328" y="4024905"/>
                </a:cubicBezTo>
                <a:cubicBezTo>
                  <a:pt x="2273249" y="4035828"/>
                  <a:pt x="1962158" y="4019941"/>
                  <a:pt x="1631929" y="4024905"/>
                </a:cubicBezTo>
                <a:cubicBezTo>
                  <a:pt x="1301700" y="4029869"/>
                  <a:pt x="1415178" y="4009284"/>
                  <a:pt x="1282230" y="4024905"/>
                </a:cubicBezTo>
                <a:cubicBezTo>
                  <a:pt x="1149282" y="4040526"/>
                  <a:pt x="924029" y="3992885"/>
                  <a:pt x="582832" y="4024905"/>
                </a:cubicBezTo>
                <a:cubicBezTo>
                  <a:pt x="241635" y="4056925"/>
                  <a:pt x="176054" y="3994171"/>
                  <a:pt x="0" y="4024905"/>
                </a:cubicBezTo>
                <a:cubicBezTo>
                  <a:pt x="-14762" y="3885695"/>
                  <a:pt x="63632" y="3602131"/>
                  <a:pt x="0" y="3490168"/>
                </a:cubicBezTo>
                <a:cubicBezTo>
                  <a:pt x="-63632" y="3378205"/>
                  <a:pt x="4111" y="3103406"/>
                  <a:pt x="0" y="2995679"/>
                </a:cubicBezTo>
                <a:cubicBezTo>
                  <a:pt x="-4111" y="2887952"/>
                  <a:pt x="38475" y="2728733"/>
                  <a:pt x="0" y="2501191"/>
                </a:cubicBezTo>
                <a:cubicBezTo>
                  <a:pt x="-38475" y="2273649"/>
                  <a:pt x="40903" y="2213822"/>
                  <a:pt x="0" y="2046952"/>
                </a:cubicBezTo>
                <a:cubicBezTo>
                  <a:pt x="-40903" y="1880082"/>
                  <a:pt x="34488" y="1566126"/>
                  <a:pt x="0" y="1391467"/>
                </a:cubicBezTo>
                <a:cubicBezTo>
                  <a:pt x="-34488" y="1216809"/>
                  <a:pt x="55852" y="1041339"/>
                  <a:pt x="0" y="896979"/>
                </a:cubicBezTo>
                <a:cubicBezTo>
                  <a:pt x="-55852" y="752619"/>
                  <a:pt x="49157" y="36219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E2E-3A09-4B04-A6FB-98136047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678093"/>
            <a:ext cx="10644883" cy="1647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There is a set of propagation parameters that reproduce the energy dependence of the antiproton and the other secondary CRs</a:t>
            </a:r>
            <a:r>
              <a:rPr lang="en-GB" sz="2400" dirty="0"/>
              <a:t> </a:t>
            </a:r>
            <a:r>
              <a:rPr lang="en-GB" sz="2400" b="1" dirty="0"/>
              <a:t>(B, Be and Li)</a:t>
            </a:r>
          </a:p>
          <a:p>
            <a:pPr marL="0" indent="0" algn="ctr">
              <a:buNone/>
            </a:pPr>
            <a:endParaRPr lang="en-GB" sz="400" b="1" dirty="0"/>
          </a:p>
          <a:p>
            <a:pPr marL="0" indent="0">
              <a:buNone/>
            </a:pPr>
            <a:r>
              <a:rPr lang="en-GB" sz="2000" dirty="0"/>
              <a:t>       Crucial role played by the cross sections scale factors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0.97  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,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0.90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11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2E09D2-09EE-4073-B676-558128CD9F1F}"/>
              </a:ext>
            </a:extLst>
          </p:cNvPr>
          <p:cNvGrpSpPr/>
          <p:nvPr/>
        </p:nvGrpSpPr>
        <p:grpSpPr>
          <a:xfrm>
            <a:off x="8093196" y="3262285"/>
            <a:ext cx="3047691" cy="994284"/>
            <a:chOff x="6115481" y="1831668"/>
            <a:chExt cx="2994278" cy="95549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818FF3-6CBD-4EA9-B7D3-1B5E975B2800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AF0B00-BC58-4E91-A4B2-54C151CA7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</p:pic>
      </p:grp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8082C37-7914-4846-AE3F-2A4739683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" y="2411690"/>
            <a:ext cx="5601523" cy="366253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317B27-D112-4FA0-92D8-C6211EA6F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15603"/>
              </p:ext>
            </p:extLst>
          </p:nvPr>
        </p:nvGraphicFramePr>
        <p:xfrm>
          <a:off x="-1" y="-23802"/>
          <a:ext cx="9852918" cy="365760"/>
        </p:xfrm>
        <a:graphic>
          <a:graphicData uri="http://schemas.openxmlformats.org/drawingml/2006/table">
            <a:tbl>
              <a:tblPr/>
              <a:tblGrid>
                <a:gridCol w="4926459">
                  <a:extLst>
                    <a:ext uri="{9D8B030D-6E8A-4147-A177-3AD203B41FA5}">
                      <a16:colId xmlns:a16="http://schemas.microsoft.com/office/drawing/2014/main" val="3080844878"/>
                    </a:ext>
                  </a:extLst>
                </a:gridCol>
                <a:gridCol w="4926459">
                  <a:extLst>
                    <a:ext uri="{9D8B030D-6E8A-4147-A177-3AD203B41FA5}">
                      <a16:colId xmlns:a16="http://schemas.microsoft.com/office/drawing/2014/main" val="1354071571"/>
                    </a:ext>
                  </a:extLst>
                </a:gridCol>
              </a:tblGrid>
              <a:tr h="126086">
                <a:tc>
                  <a:txBody>
                    <a:bodyPr/>
                    <a:lstStyle/>
                    <a:p>
                      <a:r>
                        <a:rPr lang="en-GB" sz="1200" dirty="0"/>
                        <a:t>De la Torre Luque et al. (2021) </a:t>
                      </a:r>
                      <a:r>
                        <a:rPr lang="en-GB" sz="1200" dirty="0" err="1"/>
                        <a:t>ArXiv</a:t>
                      </a:r>
                      <a:r>
                        <a:rPr lang="en-GB" sz="1200" dirty="0"/>
                        <a:t>: 2107.06863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1881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B33A06-34B4-4CB9-8EA0-3E2C4D1736E4}"/>
              </a:ext>
            </a:extLst>
          </p:cNvPr>
          <p:cNvSpPr txBox="1"/>
          <p:nvPr/>
        </p:nvSpPr>
        <p:spPr>
          <a:xfrm>
            <a:off x="5640513" y="2431523"/>
            <a:ext cx="625927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DRAGON2 cross sections for heavy secondary CRs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Winkler (2017) cross sections for antiprotons</a:t>
            </a: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Diffusion Coefficient</a:t>
            </a: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B/C, B/O, Be/C, Be/O, Ap/p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(Propagation parameters)</a:t>
            </a:r>
          </a:p>
          <a:p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(H)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Be/B, Li/B, Li/Be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(Scale factors,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GB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/>
              <a:t>Ap/p spectrum included at E &gt; 4 GeV to avoid the impact of systematic uncertainties associated to solar modulation</a:t>
            </a:r>
          </a:p>
        </p:txBody>
      </p:sp>
    </p:spTree>
    <p:extLst>
      <p:ext uri="{BB962C8B-B14F-4D97-AF65-F5344CB8AC3E}">
        <p14:creationId xmlns:p14="http://schemas.microsoft.com/office/powerpoint/2010/main" val="365740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29C69-D413-4FD9-8EF1-D58C19C57EA5}"/>
              </a:ext>
            </a:extLst>
          </p:cNvPr>
          <p:cNvSpPr/>
          <p:nvPr/>
        </p:nvSpPr>
        <p:spPr>
          <a:xfrm>
            <a:off x="251111" y="2155003"/>
            <a:ext cx="11656638" cy="4201348"/>
          </a:xfrm>
          <a:custGeom>
            <a:avLst/>
            <a:gdLst>
              <a:gd name="connsiteX0" fmla="*/ 0 w 11656638"/>
              <a:gd name="connsiteY0" fmla="*/ 0 h 4201348"/>
              <a:gd name="connsiteX1" fmla="*/ 233133 w 11656638"/>
              <a:gd name="connsiteY1" fmla="*/ 0 h 4201348"/>
              <a:gd name="connsiteX2" fmla="*/ 1049097 w 11656638"/>
              <a:gd name="connsiteY2" fmla="*/ 0 h 4201348"/>
              <a:gd name="connsiteX3" fmla="*/ 1398797 w 11656638"/>
              <a:gd name="connsiteY3" fmla="*/ 0 h 4201348"/>
              <a:gd name="connsiteX4" fmla="*/ 1631929 w 11656638"/>
              <a:gd name="connsiteY4" fmla="*/ 0 h 4201348"/>
              <a:gd name="connsiteX5" fmla="*/ 2214761 w 11656638"/>
              <a:gd name="connsiteY5" fmla="*/ 0 h 4201348"/>
              <a:gd name="connsiteX6" fmla="*/ 2914160 w 11656638"/>
              <a:gd name="connsiteY6" fmla="*/ 0 h 4201348"/>
              <a:gd name="connsiteX7" fmla="*/ 3147292 w 11656638"/>
              <a:gd name="connsiteY7" fmla="*/ 0 h 4201348"/>
              <a:gd name="connsiteX8" fmla="*/ 3380425 w 11656638"/>
              <a:gd name="connsiteY8" fmla="*/ 0 h 4201348"/>
              <a:gd name="connsiteX9" fmla="*/ 4079823 w 11656638"/>
              <a:gd name="connsiteY9" fmla="*/ 0 h 4201348"/>
              <a:gd name="connsiteX10" fmla="*/ 4312956 w 11656638"/>
              <a:gd name="connsiteY10" fmla="*/ 0 h 4201348"/>
              <a:gd name="connsiteX11" fmla="*/ 4779222 w 11656638"/>
              <a:gd name="connsiteY11" fmla="*/ 0 h 4201348"/>
              <a:gd name="connsiteX12" fmla="*/ 5595186 w 11656638"/>
              <a:gd name="connsiteY12" fmla="*/ 0 h 4201348"/>
              <a:gd name="connsiteX13" fmla="*/ 6411151 w 11656638"/>
              <a:gd name="connsiteY13" fmla="*/ 0 h 4201348"/>
              <a:gd name="connsiteX14" fmla="*/ 6877416 w 11656638"/>
              <a:gd name="connsiteY14" fmla="*/ 0 h 4201348"/>
              <a:gd name="connsiteX15" fmla="*/ 7110549 w 11656638"/>
              <a:gd name="connsiteY15" fmla="*/ 0 h 4201348"/>
              <a:gd name="connsiteX16" fmla="*/ 7576815 w 11656638"/>
              <a:gd name="connsiteY16" fmla="*/ 0 h 4201348"/>
              <a:gd name="connsiteX17" fmla="*/ 8276213 w 11656638"/>
              <a:gd name="connsiteY17" fmla="*/ 0 h 4201348"/>
              <a:gd name="connsiteX18" fmla="*/ 8975611 w 11656638"/>
              <a:gd name="connsiteY18" fmla="*/ 0 h 4201348"/>
              <a:gd name="connsiteX19" fmla="*/ 9208744 w 11656638"/>
              <a:gd name="connsiteY19" fmla="*/ 0 h 4201348"/>
              <a:gd name="connsiteX20" fmla="*/ 9558443 w 11656638"/>
              <a:gd name="connsiteY20" fmla="*/ 0 h 4201348"/>
              <a:gd name="connsiteX21" fmla="*/ 10024709 w 11656638"/>
              <a:gd name="connsiteY21" fmla="*/ 0 h 4201348"/>
              <a:gd name="connsiteX22" fmla="*/ 10257841 w 11656638"/>
              <a:gd name="connsiteY22" fmla="*/ 0 h 4201348"/>
              <a:gd name="connsiteX23" fmla="*/ 10490974 w 11656638"/>
              <a:gd name="connsiteY23" fmla="*/ 0 h 4201348"/>
              <a:gd name="connsiteX24" fmla="*/ 10724107 w 11656638"/>
              <a:gd name="connsiteY24" fmla="*/ 0 h 4201348"/>
              <a:gd name="connsiteX25" fmla="*/ 11656638 w 11656638"/>
              <a:gd name="connsiteY25" fmla="*/ 0 h 4201348"/>
              <a:gd name="connsiteX26" fmla="*/ 11656638 w 11656638"/>
              <a:gd name="connsiteY26" fmla="*/ 399128 h 4201348"/>
              <a:gd name="connsiteX27" fmla="*/ 11656638 w 11656638"/>
              <a:gd name="connsiteY27" fmla="*/ 966310 h 4201348"/>
              <a:gd name="connsiteX28" fmla="*/ 11656638 w 11656638"/>
              <a:gd name="connsiteY28" fmla="*/ 1365438 h 4201348"/>
              <a:gd name="connsiteX29" fmla="*/ 11656638 w 11656638"/>
              <a:gd name="connsiteY29" fmla="*/ 1848593 h 4201348"/>
              <a:gd name="connsiteX30" fmla="*/ 11656638 w 11656638"/>
              <a:gd name="connsiteY30" fmla="*/ 2247721 h 4201348"/>
              <a:gd name="connsiteX31" fmla="*/ 11656638 w 11656638"/>
              <a:gd name="connsiteY31" fmla="*/ 2730876 h 4201348"/>
              <a:gd name="connsiteX32" fmla="*/ 11656638 w 11656638"/>
              <a:gd name="connsiteY32" fmla="*/ 3130004 h 4201348"/>
              <a:gd name="connsiteX33" fmla="*/ 11656638 w 11656638"/>
              <a:gd name="connsiteY33" fmla="*/ 3571146 h 4201348"/>
              <a:gd name="connsiteX34" fmla="*/ 11656638 w 11656638"/>
              <a:gd name="connsiteY34" fmla="*/ 4201348 h 4201348"/>
              <a:gd name="connsiteX35" fmla="*/ 10957240 w 11656638"/>
              <a:gd name="connsiteY35" fmla="*/ 4201348 h 4201348"/>
              <a:gd name="connsiteX36" fmla="*/ 10724107 w 11656638"/>
              <a:gd name="connsiteY36" fmla="*/ 4201348 h 4201348"/>
              <a:gd name="connsiteX37" fmla="*/ 10024709 w 11656638"/>
              <a:gd name="connsiteY37" fmla="*/ 4201348 h 4201348"/>
              <a:gd name="connsiteX38" fmla="*/ 9558443 w 11656638"/>
              <a:gd name="connsiteY38" fmla="*/ 4201348 h 4201348"/>
              <a:gd name="connsiteX39" fmla="*/ 8975611 w 11656638"/>
              <a:gd name="connsiteY39" fmla="*/ 4201348 h 4201348"/>
              <a:gd name="connsiteX40" fmla="*/ 8276213 w 11656638"/>
              <a:gd name="connsiteY40" fmla="*/ 4201348 h 4201348"/>
              <a:gd name="connsiteX41" fmla="*/ 7576815 w 11656638"/>
              <a:gd name="connsiteY41" fmla="*/ 4201348 h 4201348"/>
              <a:gd name="connsiteX42" fmla="*/ 7110549 w 11656638"/>
              <a:gd name="connsiteY42" fmla="*/ 4201348 h 4201348"/>
              <a:gd name="connsiteX43" fmla="*/ 6760850 w 11656638"/>
              <a:gd name="connsiteY43" fmla="*/ 4201348 h 4201348"/>
              <a:gd name="connsiteX44" fmla="*/ 6294585 w 11656638"/>
              <a:gd name="connsiteY44" fmla="*/ 4201348 h 4201348"/>
              <a:gd name="connsiteX45" fmla="*/ 6061452 w 11656638"/>
              <a:gd name="connsiteY45" fmla="*/ 4201348 h 4201348"/>
              <a:gd name="connsiteX46" fmla="*/ 5245487 w 11656638"/>
              <a:gd name="connsiteY46" fmla="*/ 4201348 h 4201348"/>
              <a:gd name="connsiteX47" fmla="*/ 4895788 w 11656638"/>
              <a:gd name="connsiteY47" fmla="*/ 4201348 h 4201348"/>
              <a:gd name="connsiteX48" fmla="*/ 4312956 w 11656638"/>
              <a:gd name="connsiteY48" fmla="*/ 4201348 h 4201348"/>
              <a:gd name="connsiteX49" fmla="*/ 3730124 w 11656638"/>
              <a:gd name="connsiteY49" fmla="*/ 4201348 h 4201348"/>
              <a:gd name="connsiteX50" fmla="*/ 3263859 w 11656638"/>
              <a:gd name="connsiteY50" fmla="*/ 4201348 h 4201348"/>
              <a:gd name="connsiteX51" fmla="*/ 2564460 w 11656638"/>
              <a:gd name="connsiteY51" fmla="*/ 4201348 h 4201348"/>
              <a:gd name="connsiteX52" fmla="*/ 1865062 w 11656638"/>
              <a:gd name="connsiteY52" fmla="*/ 4201348 h 4201348"/>
              <a:gd name="connsiteX53" fmla="*/ 1282230 w 11656638"/>
              <a:gd name="connsiteY53" fmla="*/ 4201348 h 4201348"/>
              <a:gd name="connsiteX54" fmla="*/ 932531 w 11656638"/>
              <a:gd name="connsiteY54" fmla="*/ 4201348 h 4201348"/>
              <a:gd name="connsiteX55" fmla="*/ 0 w 11656638"/>
              <a:gd name="connsiteY55" fmla="*/ 4201348 h 4201348"/>
              <a:gd name="connsiteX56" fmla="*/ 0 w 11656638"/>
              <a:gd name="connsiteY56" fmla="*/ 3718193 h 4201348"/>
              <a:gd name="connsiteX57" fmla="*/ 0 w 11656638"/>
              <a:gd name="connsiteY57" fmla="*/ 3235038 h 4201348"/>
              <a:gd name="connsiteX58" fmla="*/ 0 w 11656638"/>
              <a:gd name="connsiteY58" fmla="*/ 2751883 h 4201348"/>
              <a:gd name="connsiteX59" fmla="*/ 0 w 11656638"/>
              <a:gd name="connsiteY59" fmla="*/ 2184701 h 4201348"/>
              <a:gd name="connsiteX60" fmla="*/ 0 w 11656638"/>
              <a:gd name="connsiteY60" fmla="*/ 1785573 h 4201348"/>
              <a:gd name="connsiteX61" fmla="*/ 0 w 11656638"/>
              <a:gd name="connsiteY61" fmla="*/ 1344431 h 4201348"/>
              <a:gd name="connsiteX62" fmla="*/ 0 w 11656638"/>
              <a:gd name="connsiteY62" fmla="*/ 903290 h 4201348"/>
              <a:gd name="connsiteX63" fmla="*/ 0 w 11656638"/>
              <a:gd name="connsiteY63" fmla="*/ 0 h 42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656638" h="4201348" fill="none" extrusionOk="0">
                <a:moveTo>
                  <a:pt x="0" y="0"/>
                </a:moveTo>
                <a:cubicBezTo>
                  <a:pt x="88618" y="-21227"/>
                  <a:pt x="127916" y="1825"/>
                  <a:pt x="233133" y="0"/>
                </a:cubicBezTo>
                <a:cubicBezTo>
                  <a:pt x="338350" y="-1825"/>
                  <a:pt x="667688" y="24432"/>
                  <a:pt x="1049097" y="0"/>
                </a:cubicBezTo>
                <a:cubicBezTo>
                  <a:pt x="1430506" y="-24432"/>
                  <a:pt x="1242178" y="5740"/>
                  <a:pt x="1398797" y="0"/>
                </a:cubicBezTo>
                <a:cubicBezTo>
                  <a:pt x="1555416" y="-5740"/>
                  <a:pt x="1522269" y="10905"/>
                  <a:pt x="1631929" y="0"/>
                </a:cubicBezTo>
                <a:cubicBezTo>
                  <a:pt x="1741589" y="-10905"/>
                  <a:pt x="2024898" y="6093"/>
                  <a:pt x="2214761" y="0"/>
                </a:cubicBezTo>
                <a:cubicBezTo>
                  <a:pt x="2404624" y="-6093"/>
                  <a:pt x="2651146" y="23031"/>
                  <a:pt x="2914160" y="0"/>
                </a:cubicBezTo>
                <a:cubicBezTo>
                  <a:pt x="3177174" y="-23031"/>
                  <a:pt x="3088439" y="26424"/>
                  <a:pt x="3147292" y="0"/>
                </a:cubicBezTo>
                <a:cubicBezTo>
                  <a:pt x="3206145" y="-26424"/>
                  <a:pt x="3283323" y="7890"/>
                  <a:pt x="3380425" y="0"/>
                </a:cubicBezTo>
                <a:cubicBezTo>
                  <a:pt x="3477527" y="-7890"/>
                  <a:pt x="3864392" y="58214"/>
                  <a:pt x="4079823" y="0"/>
                </a:cubicBezTo>
                <a:cubicBezTo>
                  <a:pt x="4295254" y="-58214"/>
                  <a:pt x="4214593" y="3017"/>
                  <a:pt x="4312956" y="0"/>
                </a:cubicBezTo>
                <a:cubicBezTo>
                  <a:pt x="4411319" y="-3017"/>
                  <a:pt x="4629603" y="25364"/>
                  <a:pt x="4779222" y="0"/>
                </a:cubicBezTo>
                <a:cubicBezTo>
                  <a:pt x="4928841" y="-25364"/>
                  <a:pt x="5316119" y="70717"/>
                  <a:pt x="5595186" y="0"/>
                </a:cubicBezTo>
                <a:cubicBezTo>
                  <a:pt x="5874253" y="-70717"/>
                  <a:pt x="6082035" y="28731"/>
                  <a:pt x="6411151" y="0"/>
                </a:cubicBezTo>
                <a:cubicBezTo>
                  <a:pt x="6740267" y="-28731"/>
                  <a:pt x="6654457" y="9722"/>
                  <a:pt x="6877416" y="0"/>
                </a:cubicBezTo>
                <a:cubicBezTo>
                  <a:pt x="7100375" y="-9722"/>
                  <a:pt x="7014756" y="17106"/>
                  <a:pt x="7110549" y="0"/>
                </a:cubicBezTo>
                <a:cubicBezTo>
                  <a:pt x="7206342" y="-17106"/>
                  <a:pt x="7355941" y="34816"/>
                  <a:pt x="7576815" y="0"/>
                </a:cubicBezTo>
                <a:cubicBezTo>
                  <a:pt x="7797689" y="-34816"/>
                  <a:pt x="7983704" y="79815"/>
                  <a:pt x="8276213" y="0"/>
                </a:cubicBezTo>
                <a:cubicBezTo>
                  <a:pt x="8568722" y="-79815"/>
                  <a:pt x="8686944" y="28282"/>
                  <a:pt x="8975611" y="0"/>
                </a:cubicBezTo>
                <a:cubicBezTo>
                  <a:pt x="9264278" y="-28282"/>
                  <a:pt x="9110703" y="12372"/>
                  <a:pt x="9208744" y="0"/>
                </a:cubicBezTo>
                <a:cubicBezTo>
                  <a:pt x="9306785" y="-12372"/>
                  <a:pt x="9453338" y="40327"/>
                  <a:pt x="9558443" y="0"/>
                </a:cubicBezTo>
                <a:cubicBezTo>
                  <a:pt x="9663548" y="-40327"/>
                  <a:pt x="9843292" y="782"/>
                  <a:pt x="10024709" y="0"/>
                </a:cubicBezTo>
                <a:cubicBezTo>
                  <a:pt x="10206126" y="-782"/>
                  <a:pt x="10197441" y="8039"/>
                  <a:pt x="10257841" y="0"/>
                </a:cubicBezTo>
                <a:cubicBezTo>
                  <a:pt x="10318241" y="-8039"/>
                  <a:pt x="10438243" y="8056"/>
                  <a:pt x="10490974" y="0"/>
                </a:cubicBezTo>
                <a:cubicBezTo>
                  <a:pt x="10543705" y="-8056"/>
                  <a:pt x="10666133" y="13086"/>
                  <a:pt x="10724107" y="0"/>
                </a:cubicBezTo>
                <a:cubicBezTo>
                  <a:pt x="10782081" y="-13086"/>
                  <a:pt x="11203094" y="81613"/>
                  <a:pt x="11656638" y="0"/>
                </a:cubicBezTo>
                <a:cubicBezTo>
                  <a:pt x="11690182" y="130344"/>
                  <a:pt x="11636325" y="310624"/>
                  <a:pt x="11656638" y="399128"/>
                </a:cubicBezTo>
                <a:cubicBezTo>
                  <a:pt x="11676951" y="487632"/>
                  <a:pt x="11608317" y="728414"/>
                  <a:pt x="11656638" y="966310"/>
                </a:cubicBezTo>
                <a:cubicBezTo>
                  <a:pt x="11704959" y="1204206"/>
                  <a:pt x="11628606" y="1262248"/>
                  <a:pt x="11656638" y="1365438"/>
                </a:cubicBezTo>
                <a:cubicBezTo>
                  <a:pt x="11684670" y="1468628"/>
                  <a:pt x="11627851" y="1613824"/>
                  <a:pt x="11656638" y="1848593"/>
                </a:cubicBezTo>
                <a:cubicBezTo>
                  <a:pt x="11685425" y="2083363"/>
                  <a:pt x="11642466" y="2098819"/>
                  <a:pt x="11656638" y="2247721"/>
                </a:cubicBezTo>
                <a:cubicBezTo>
                  <a:pt x="11670810" y="2396623"/>
                  <a:pt x="11613658" y="2586001"/>
                  <a:pt x="11656638" y="2730876"/>
                </a:cubicBezTo>
                <a:cubicBezTo>
                  <a:pt x="11699618" y="2875751"/>
                  <a:pt x="11628093" y="2994608"/>
                  <a:pt x="11656638" y="3130004"/>
                </a:cubicBezTo>
                <a:cubicBezTo>
                  <a:pt x="11685183" y="3265400"/>
                  <a:pt x="11649264" y="3416249"/>
                  <a:pt x="11656638" y="3571146"/>
                </a:cubicBezTo>
                <a:cubicBezTo>
                  <a:pt x="11664012" y="3726043"/>
                  <a:pt x="11644701" y="4054164"/>
                  <a:pt x="11656638" y="4201348"/>
                </a:cubicBezTo>
                <a:cubicBezTo>
                  <a:pt x="11337585" y="4280878"/>
                  <a:pt x="11208805" y="4130519"/>
                  <a:pt x="10957240" y="4201348"/>
                </a:cubicBezTo>
                <a:cubicBezTo>
                  <a:pt x="10705675" y="4272177"/>
                  <a:pt x="10824795" y="4189969"/>
                  <a:pt x="10724107" y="4201348"/>
                </a:cubicBezTo>
                <a:cubicBezTo>
                  <a:pt x="10623419" y="4212727"/>
                  <a:pt x="10203547" y="4136367"/>
                  <a:pt x="10024709" y="4201348"/>
                </a:cubicBezTo>
                <a:cubicBezTo>
                  <a:pt x="9845871" y="4266329"/>
                  <a:pt x="9704358" y="4164387"/>
                  <a:pt x="9558443" y="4201348"/>
                </a:cubicBezTo>
                <a:cubicBezTo>
                  <a:pt x="9412528" y="4238309"/>
                  <a:pt x="9175368" y="4196633"/>
                  <a:pt x="8975611" y="4201348"/>
                </a:cubicBezTo>
                <a:cubicBezTo>
                  <a:pt x="8775854" y="4206063"/>
                  <a:pt x="8509966" y="4136721"/>
                  <a:pt x="8276213" y="4201348"/>
                </a:cubicBezTo>
                <a:cubicBezTo>
                  <a:pt x="8042460" y="4265975"/>
                  <a:pt x="7861045" y="4146973"/>
                  <a:pt x="7576815" y="4201348"/>
                </a:cubicBezTo>
                <a:cubicBezTo>
                  <a:pt x="7292585" y="4255723"/>
                  <a:pt x="7305197" y="4185432"/>
                  <a:pt x="7110549" y="4201348"/>
                </a:cubicBezTo>
                <a:cubicBezTo>
                  <a:pt x="6915901" y="4217264"/>
                  <a:pt x="6899591" y="4191936"/>
                  <a:pt x="6760850" y="4201348"/>
                </a:cubicBezTo>
                <a:cubicBezTo>
                  <a:pt x="6622109" y="4210760"/>
                  <a:pt x="6460974" y="4157264"/>
                  <a:pt x="6294585" y="4201348"/>
                </a:cubicBezTo>
                <a:cubicBezTo>
                  <a:pt x="6128197" y="4245432"/>
                  <a:pt x="6152209" y="4178264"/>
                  <a:pt x="6061452" y="4201348"/>
                </a:cubicBezTo>
                <a:cubicBezTo>
                  <a:pt x="5970695" y="4224432"/>
                  <a:pt x="5518841" y="4126997"/>
                  <a:pt x="5245487" y="4201348"/>
                </a:cubicBezTo>
                <a:cubicBezTo>
                  <a:pt x="4972133" y="4275699"/>
                  <a:pt x="5022045" y="4186560"/>
                  <a:pt x="4895788" y="4201348"/>
                </a:cubicBezTo>
                <a:cubicBezTo>
                  <a:pt x="4769531" y="4216136"/>
                  <a:pt x="4583610" y="4141818"/>
                  <a:pt x="4312956" y="4201348"/>
                </a:cubicBezTo>
                <a:cubicBezTo>
                  <a:pt x="4042302" y="4260878"/>
                  <a:pt x="3960561" y="4187221"/>
                  <a:pt x="3730124" y="4201348"/>
                </a:cubicBezTo>
                <a:cubicBezTo>
                  <a:pt x="3499687" y="4215475"/>
                  <a:pt x="3431101" y="4173193"/>
                  <a:pt x="3263859" y="4201348"/>
                </a:cubicBezTo>
                <a:cubicBezTo>
                  <a:pt x="3096617" y="4229503"/>
                  <a:pt x="2887590" y="4180842"/>
                  <a:pt x="2564460" y="4201348"/>
                </a:cubicBezTo>
                <a:cubicBezTo>
                  <a:pt x="2241330" y="4221854"/>
                  <a:pt x="2150141" y="4149704"/>
                  <a:pt x="1865062" y="4201348"/>
                </a:cubicBezTo>
                <a:cubicBezTo>
                  <a:pt x="1579983" y="4252992"/>
                  <a:pt x="1500640" y="4183267"/>
                  <a:pt x="1282230" y="4201348"/>
                </a:cubicBezTo>
                <a:cubicBezTo>
                  <a:pt x="1063820" y="4219429"/>
                  <a:pt x="1049608" y="4178332"/>
                  <a:pt x="932531" y="4201348"/>
                </a:cubicBezTo>
                <a:cubicBezTo>
                  <a:pt x="815454" y="4224364"/>
                  <a:pt x="428170" y="4132924"/>
                  <a:pt x="0" y="4201348"/>
                </a:cubicBezTo>
                <a:cubicBezTo>
                  <a:pt x="-30863" y="4030546"/>
                  <a:pt x="21461" y="3938410"/>
                  <a:pt x="0" y="3718193"/>
                </a:cubicBezTo>
                <a:cubicBezTo>
                  <a:pt x="-21461" y="3497976"/>
                  <a:pt x="16799" y="3460085"/>
                  <a:pt x="0" y="3235038"/>
                </a:cubicBezTo>
                <a:cubicBezTo>
                  <a:pt x="-16799" y="3009991"/>
                  <a:pt x="36077" y="2925103"/>
                  <a:pt x="0" y="2751883"/>
                </a:cubicBezTo>
                <a:cubicBezTo>
                  <a:pt x="-36077" y="2578664"/>
                  <a:pt x="51198" y="2432098"/>
                  <a:pt x="0" y="2184701"/>
                </a:cubicBezTo>
                <a:cubicBezTo>
                  <a:pt x="-51198" y="1937304"/>
                  <a:pt x="47165" y="1911161"/>
                  <a:pt x="0" y="1785573"/>
                </a:cubicBezTo>
                <a:cubicBezTo>
                  <a:pt x="-47165" y="1659985"/>
                  <a:pt x="52220" y="1546939"/>
                  <a:pt x="0" y="1344431"/>
                </a:cubicBezTo>
                <a:cubicBezTo>
                  <a:pt x="-52220" y="1141923"/>
                  <a:pt x="37045" y="1092499"/>
                  <a:pt x="0" y="903290"/>
                </a:cubicBezTo>
                <a:cubicBezTo>
                  <a:pt x="-37045" y="714081"/>
                  <a:pt x="77675" y="410390"/>
                  <a:pt x="0" y="0"/>
                </a:cubicBezTo>
                <a:close/>
              </a:path>
              <a:path w="11656638" h="4201348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695573" y="129763"/>
                  <a:pt x="11610376" y="286635"/>
                  <a:pt x="11656638" y="525169"/>
                </a:cubicBezTo>
                <a:cubicBezTo>
                  <a:pt x="11702900" y="763703"/>
                  <a:pt x="11647010" y="750986"/>
                  <a:pt x="11656638" y="966310"/>
                </a:cubicBezTo>
                <a:cubicBezTo>
                  <a:pt x="11666266" y="1181634"/>
                  <a:pt x="11650700" y="1304708"/>
                  <a:pt x="11656638" y="1449465"/>
                </a:cubicBezTo>
                <a:cubicBezTo>
                  <a:pt x="11662576" y="1594223"/>
                  <a:pt x="11616844" y="1771967"/>
                  <a:pt x="11656638" y="1890607"/>
                </a:cubicBezTo>
                <a:cubicBezTo>
                  <a:pt x="11696432" y="2009247"/>
                  <a:pt x="11649532" y="2269711"/>
                  <a:pt x="11656638" y="2457789"/>
                </a:cubicBezTo>
                <a:cubicBezTo>
                  <a:pt x="11663744" y="2645867"/>
                  <a:pt x="11623071" y="2765362"/>
                  <a:pt x="11656638" y="3066984"/>
                </a:cubicBezTo>
                <a:cubicBezTo>
                  <a:pt x="11690205" y="3368606"/>
                  <a:pt x="11629696" y="3443420"/>
                  <a:pt x="11656638" y="3550139"/>
                </a:cubicBezTo>
                <a:cubicBezTo>
                  <a:pt x="11683580" y="3656858"/>
                  <a:pt x="11632206" y="3939232"/>
                  <a:pt x="11656638" y="4201348"/>
                </a:cubicBezTo>
                <a:cubicBezTo>
                  <a:pt x="11603306" y="4202454"/>
                  <a:pt x="11497190" y="4184160"/>
                  <a:pt x="11423505" y="4201348"/>
                </a:cubicBezTo>
                <a:cubicBezTo>
                  <a:pt x="11349820" y="4218536"/>
                  <a:pt x="11001179" y="4191740"/>
                  <a:pt x="10607541" y="4201348"/>
                </a:cubicBezTo>
                <a:cubicBezTo>
                  <a:pt x="10213903" y="4210956"/>
                  <a:pt x="10261318" y="4134942"/>
                  <a:pt x="10024709" y="4201348"/>
                </a:cubicBezTo>
                <a:cubicBezTo>
                  <a:pt x="9788100" y="4267754"/>
                  <a:pt x="9785372" y="4172930"/>
                  <a:pt x="9675010" y="4201348"/>
                </a:cubicBezTo>
                <a:cubicBezTo>
                  <a:pt x="9564648" y="4229766"/>
                  <a:pt x="9288578" y="4118914"/>
                  <a:pt x="8975611" y="4201348"/>
                </a:cubicBezTo>
                <a:cubicBezTo>
                  <a:pt x="8662644" y="4283782"/>
                  <a:pt x="8819598" y="4191364"/>
                  <a:pt x="8742479" y="4201348"/>
                </a:cubicBezTo>
                <a:cubicBezTo>
                  <a:pt x="8665360" y="4211332"/>
                  <a:pt x="8141725" y="4156711"/>
                  <a:pt x="7926514" y="4201348"/>
                </a:cubicBezTo>
                <a:cubicBezTo>
                  <a:pt x="7711303" y="4245985"/>
                  <a:pt x="7799927" y="4195785"/>
                  <a:pt x="7693381" y="4201348"/>
                </a:cubicBezTo>
                <a:cubicBezTo>
                  <a:pt x="7586835" y="4206911"/>
                  <a:pt x="7413137" y="4197840"/>
                  <a:pt x="7227116" y="4201348"/>
                </a:cubicBezTo>
                <a:cubicBezTo>
                  <a:pt x="7041096" y="4204856"/>
                  <a:pt x="7075069" y="4182381"/>
                  <a:pt x="6993983" y="4201348"/>
                </a:cubicBezTo>
                <a:cubicBezTo>
                  <a:pt x="6912897" y="4220315"/>
                  <a:pt x="6675882" y="4182722"/>
                  <a:pt x="6527717" y="4201348"/>
                </a:cubicBezTo>
                <a:cubicBezTo>
                  <a:pt x="6379552" y="4219974"/>
                  <a:pt x="6350337" y="4188845"/>
                  <a:pt x="6294585" y="4201348"/>
                </a:cubicBezTo>
                <a:cubicBezTo>
                  <a:pt x="6238833" y="4213851"/>
                  <a:pt x="6110984" y="4169142"/>
                  <a:pt x="5944885" y="4201348"/>
                </a:cubicBezTo>
                <a:cubicBezTo>
                  <a:pt x="5778786" y="4233554"/>
                  <a:pt x="5669280" y="4191291"/>
                  <a:pt x="5478620" y="4201348"/>
                </a:cubicBezTo>
                <a:cubicBezTo>
                  <a:pt x="5287960" y="4211405"/>
                  <a:pt x="5000118" y="4128284"/>
                  <a:pt x="4662655" y="4201348"/>
                </a:cubicBezTo>
                <a:cubicBezTo>
                  <a:pt x="4325192" y="4274412"/>
                  <a:pt x="4399254" y="4200967"/>
                  <a:pt x="4312956" y="4201348"/>
                </a:cubicBezTo>
                <a:cubicBezTo>
                  <a:pt x="4226658" y="4201729"/>
                  <a:pt x="3879173" y="4145974"/>
                  <a:pt x="3730124" y="4201348"/>
                </a:cubicBezTo>
                <a:cubicBezTo>
                  <a:pt x="3581075" y="4256722"/>
                  <a:pt x="3562761" y="4178699"/>
                  <a:pt x="3496991" y="4201348"/>
                </a:cubicBezTo>
                <a:cubicBezTo>
                  <a:pt x="3431221" y="4223997"/>
                  <a:pt x="3123055" y="4193173"/>
                  <a:pt x="2797593" y="4201348"/>
                </a:cubicBezTo>
                <a:cubicBezTo>
                  <a:pt x="2472131" y="4209523"/>
                  <a:pt x="2580842" y="4185727"/>
                  <a:pt x="2447894" y="4201348"/>
                </a:cubicBezTo>
                <a:cubicBezTo>
                  <a:pt x="2314946" y="4216969"/>
                  <a:pt x="2089693" y="4169328"/>
                  <a:pt x="1748496" y="4201348"/>
                </a:cubicBezTo>
                <a:cubicBezTo>
                  <a:pt x="1407299" y="4233368"/>
                  <a:pt x="1477470" y="4159536"/>
                  <a:pt x="1282230" y="4201348"/>
                </a:cubicBezTo>
                <a:cubicBezTo>
                  <a:pt x="1086990" y="4243160"/>
                  <a:pt x="968148" y="4149566"/>
                  <a:pt x="815965" y="4201348"/>
                </a:cubicBezTo>
                <a:cubicBezTo>
                  <a:pt x="663783" y="4253130"/>
                  <a:pt x="246365" y="4125181"/>
                  <a:pt x="0" y="4201348"/>
                </a:cubicBezTo>
                <a:cubicBezTo>
                  <a:pt x="-50878" y="3966158"/>
                  <a:pt x="51087" y="3795115"/>
                  <a:pt x="0" y="3592153"/>
                </a:cubicBezTo>
                <a:cubicBezTo>
                  <a:pt x="-51087" y="3389191"/>
                  <a:pt x="37546" y="3381991"/>
                  <a:pt x="0" y="3193024"/>
                </a:cubicBezTo>
                <a:cubicBezTo>
                  <a:pt x="-37546" y="3004057"/>
                  <a:pt x="5875" y="2884389"/>
                  <a:pt x="0" y="2583829"/>
                </a:cubicBezTo>
                <a:cubicBezTo>
                  <a:pt x="-5875" y="2283269"/>
                  <a:pt x="36952" y="2362728"/>
                  <a:pt x="0" y="2142687"/>
                </a:cubicBezTo>
                <a:cubicBezTo>
                  <a:pt x="-36952" y="1922646"/>
                  <a:pt x="3776" y="1809309"/>
                  <a:pt x="0" y="1575506"/>
                </a:cubicBezTo>
                <a:cubicBezTo>
                  <a:pt x="-3776" y="1341703"/>
                  <a:pt x="22453" y="1306945"/>
                  <a:pt x="0" y="1092350"/>
                </a:cubicBezTo>
                <a:cubicBezTo>
                  <a:pt x="-22453" y="877755"/>
                  <a:pt x="21581" y="742189"/>
                  <a:pt x="0" y="609195"/>
                </a:cubicBezTo>
                <a:cubicBezTo>
                  <a:pt x="-21581" y="476202"/>
                  <a:pt x="37580" y="2408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12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2E09D2-09EE-4073-B676-558128CD9F1F}"/>
              </a:ext>
            </a:extLst>
          </p:cNvPr>
          <p:cNvGrpSpPr/>
          <p:nvPr/>
        </p:nvGrpSpPr>
        <p:grpSpPr>
          <a:xfrm>
            <a:off x="8093196" y="3262285"/>
            <a:ext cx="3047691" cy="994284"/>
            <a:chOff x="6115481" y="1831668"/>
            <a:chExt cx="2994278" cy="95549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818FF3-6CBD-4EA9-B7D3-1B5E975B2800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AF0B00-BC58-4E91-A4B2-54C151CA7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</p:pic>
      </p:grpSp>
      <p:pic>
        <p:nvPicPr>
          <p:cNvPr id="14" name="Picture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AC378B8-4950-4706-A459-31D8D4AFE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3" y="2417331"/>
            <a:ext cx="5468208" cy="3685444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3334DDD-F508-42C8-BB74-FC94233E7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02624"/>
              </p:ext>
            </p:extLst>
          </p:nvPr>
        </p:nvGraphicFramePr>
        <p:xfrm>
          <a:off x="-1" y="-23802"/>
          <a:ext cx="9852918" cy="365760"/>
        </p:xfrm>
        <a:graphic>
          <a:graphicData uri="http://schemas.openxmlformats.org/drawingml/2006/table">
            <a:tbl>
              <a:tblPr/>
              <a:tblGrid>
                <a:gridCol w="4926459">
                  <a:extLst>
                    <a:ext uri="{9D8B030D-6E8A-4147-A177-3AD203B41FA5}">
                      <a16:colId xmlns:a16="http://schemas.microsoft.com/office/drawing/2014/main" val="3080844878"/>
                    </a:ext>
                  </a:extLst>
                </a:gridCol>
                <a:gridCol w="4926459">
                  <a:extLst>
                    <a:ext uri="{9D8B030D-6E8A-4147-A177-3AD203B41FA5}">
                      <a16:colId xmlns:a16="http://schemas.microsoft.com/office/drawing/2014/main" val="1354071571"/>
                    </a:ext>
                  </a:extLst>
                </a:gridCol>
              </a:tblGrid>
              <a:tr h="126086">
                <a:tc>
                  <a:txBody>
                    <a:bodyPr/>
                    <a:lstStyle/>
                    <a:p>
                      <a:r>
                        <a:rPr lang="en-GB" sz="1200" dirty="0"/>
                        <a:t>De la Torre Luque et al. (2021) </a:t>
                      </a:r>
                      <a:r>
                        <a:rPr lang="en-GB" sz="1200" dirty="0" err="1"/>
                        <a:t>ArXiv</a:t>
                      </a:r>
                      <a:r>
                        <a:rPr lang="en-GB" sz="1200" dirty="0"/>
                        <a:t>: 2107.06863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1881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B33A06-34B4-4CB9-8EA0-3E2C4D1736E4}"/>
              </a:ext>
            </a:extLst>
          </p:cNvPr>
          <p:cNvSpPr txBox="1"/>
          <p:nvPr/>
        </p:nvSpPr>
        <p:spPr>
          <a:xfrm>
            <a:off x="5640513" y="2431523"/>
            <a:ext cx="625927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DRAGON2 cross sections for heavy secondary CRs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Winkler (2017) cross sections for antiprotons</a:t>
            </a: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Diffusion Coefficient</a:t>
            </a: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B/C, B/O, Be/C, Be/O, Ap/p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(Propagation parameters)</a:t>
            </a:r>
          </a:p>
          <a:p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(H)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Be/B, Li/B, Li/Be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(Scale factors,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GB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/>
              <a:t>Ap/p spectrum included at E &gt; 4 GeV to avoid the impact of systematic uncertainties associated to solar modulation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8226BD-B9E0-4E15-89C4-55241BFA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678093"/>
            <a:ext cx="10644883" cy="1647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There is a set of propagation parameters that reproduce the energy dependence of the antiproton and the other secondary CRs</a:t>
            </a:r>
            <a:r>
              <a:rPr lang="en-GB" sz="2400" dirty="0"/>
              <a:t> </a:t>
            </a:r>
            <a:r>
              <a:rPr lang="en-GB" sz="2400" b="1" dirty="0"/>
              <a:t>(B, Be and Li)</a:t>
            </a:r>
          </a:p>
          <a:p>
            <a:pPr marL="0" indent="0" algn="ctr">
              <a:buNone/>
            </a:pPr>
            <a:endParaRPr lang="en-GB" sz="400" b="1" dirty="0"/>
          </a:p>
          <a:p>
            <a:pPr marL="0" indent="0">
              <a:buNone/>
            </a:pPr>
            <a:r>
              <a:rPr lang="en-GB" sz="2000" dirty="0"/>
              <a:t>       Crucial role played by the cross sections scale factors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0.97  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,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2744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B29C69-D413-4FD9-8EF1-D58C19C57EA5}"/>
              </a:ext>
            </a:extLst>
          </p:cNvPr>
          <p:cNvSpPr/>
          <p:nvPr/>
        </p:nvSpPr>
        <p:spPr>
          <a:xfrm>
            <a:off x="251111" y="2155002"/>
            <a:ext cx="11656638" cy="4251545"/>
          </a:xfrm>
          <a:custGeom>
            <a:avLst/>
            <a:gdLst>
              <a:gd name="connsiteX0" fmla="*/ 0 w 11656638"/>
              <a:gd name="connsiteY0" fmla="*/ 0 h 4251545"/>
              <a:gd name="connsiteX1" fmla="*/ 233133 w 11656638"/>
              <a:gd name="connsiteY1" fmla="*/ 0 h 4251545"/>
              <a:gd name="connsiteX2" fmla="*/ 1049097 w 11656638"/>
              <a:gd name="connsiteY2" fmla="*/ 0 h 4251545"/>
              <a:gd name="connsiteX3" fmla="*/ 1398797 w 11656638"/>
              <a:gd name="connsiteY3" fmla="*/ 0 h 4251545"/>
              <a:gd name="connsiteX4" fmla="*/ 1631929 w 11656638"/>
              <a:gd name="connsiteY4" fmla="*/ 0 h 4251545"/>
              <a:gd name="connsiteX5" fmla="*/ 2214761 w 11656638"/>
              <a:gd name="connsiteY5" fmla="*/ 0 h 4251545"/>
              <a:gd name="connsiteX6" fmla="*/ 2914160 w 11656638"/>
              <a:gd name="connsiteY6" fmla="*/ 0 h 4251545"/>
              <a:gd name="connsiteX7" fmla="*/ 3147292 w 11656638"/>
              <a:gd name="connsiteY7" fmla="*/ 0 h 4251545"/>
              <a:gd name="connsiteX8" fmla="*/ 3380425 w 11656638"/>
              <a:gd name="connsiteY8" fmla="*/ 0 h 4251545"/>
              <a:gd name="connsiteX9" fmla="*/ 4079823 w 11656638"/>
              <a:gd name="connsiteY9" fmla="*/ 0 h 4251545"/>
              <a:gd name="connsiteX10" fmla="*/ 4312956 w 11656638"/>
              <a:gd name="connsiteY10" fmla="*/ 0 h 4251545"/>
              <a:gd name="connsiteX11" fmla="*/ 4779222 w 11656638"/>
              <a:gd name="connsiteY11" fmla="*/ 0 h 4251545"/>
              <a:gd name="connsiteX12" fmla="*/ 5595186 w 11656638"/>
              <a:gd name="connsiteY12" fmla="*/ 0 h 4251545"/>
              <a:gd name="connsiteX13" fmla="*/ 6411151 w 11656638"/>
              <a:gd name="connsiteY13" fmla="*/ 0 h 4251545"/>
              <a:gd name="connsiteX14" fmla="*/ 6877416 w 11656638"/>
              <a:gd name="connsiteY14" fmla="*/ 0 h 4251545"/>
              <a:gd name="connsiteX15" fmla="*/ 7110549 w 11656638"/>
              <a:gd name="connsiteY15" fmla="*/ 0 h 4251545"/>
              <a:gd name="connsiteX16" fmla="*/ 7576815 w 11656638"/>
              <a:gd name="connsiteY16" fmla="*/ 0 h 4251545"/>
              <a:gd name="connsiteX17" fmla="*/ 8276213 w 11656638"/>
              <a:gd name="connsiteY17" fmla="*/ 0 h 4251545"/>
              <a:gd name="connsiteX18" fmla="*/ 8975611 w 11656638"/>
              <a:gd name="connsiteY18" fmla="*/ 0 h 4251545"/>
              <a:gd name="connsiteX19" fmla="*/ 9208744 w 11656638"/>
              <a:gd name="connsiteY19" fmla="*/ 0 h 4251545"/>
              <a:gd name="connsiteX20" fmla="*/ 9558443 w 11656638"/>
              <a:gd name="connsiteY20" fmla="*/ 0 h 4251545"/>
              <a:gd name="connsiteX21" fmla="*/ 10024709 w 11656638"/>
              <a:gd name="connsiteY21" fmla="*/ 0 h 4251545"/>
              <a:gd name="connsiteX22" fmla="*/ 10257841 w 11656638"/>
              <a:gd name="connsiteY22" fmla="*/ 0 h 4251545"/>
              <a:gd name="connsiteX23" fmla="*/ 10490974 w 11656638"/>
              <a:gd name="connsiteY23" fmla="*/ 0 h 4251545"/>
              <a:gd name="connsiteX24" fmla="*/ 10724107 w 11656638"/>
              <a:gd name="connsiteY24" fmla="*/ 0 h 4251545"/>
              <a:gd name="connsiteX25" fmla="*/ 11656638 w 11656638"/>
              <a:gd name="connsiteY25" fmla="*/ 0 h 4251545"/>
              <a:gd name="connsiteX26" fmla="*/ 11656638 w 11656638"/>
              <a:gd name="connsiteY26" fmla="*/ 403897 h 4251545"/>
              <a:gd name="connsiteX27" fmla="*/ 11656638 w 11656638"/>
              <a:gd name="connsiteY27" fmla="*/ 977855 h 4251545"/>
              <a:gd name="connsiteX28" fmla="*/ 11656638 w 11656638"/>
              <a:gd name="connsiteY28" fmla="*/ 1381752 h 4251545"/>
              <a:gd name="connsiteX29" fmla="*/ 11656638 w 11656638"/>
              <a:gd name="connsiteY29" fmla="*/ 1870680 h 4251545"/>
              <a:gd name="connsiteX30" fmla="*/ 11656638 w 11656638"/>
              <a:gd name="connsiteY30" fmla="*/ 2274577 h 4251545"/>
              <a:gd name="connsiteX31" fmla="*/ 11656638 w 11656638"/>
              <a:gd name="connsiteY31" fmla="*/ 2763504 h 4251545"/>
              <a:gd name="connsiteX32" fmla="*/ 11656638 w 11656638"/>
              <a:gd name="connsiteY32" fmla="*/ 3167401 h 4251545"/>
              <a:gd name="connsiteX33" fmla="*/ 11656638 w 11656638"/>
              <a:gd name="connsiteY33" fmla="*/ 3613813 h 4251545"/>
              <a:gd name="connsiteX34" fmla="*/ 11656638 w 11656638"/>
              <a:gd name="connsiteY34" fmla="*/ 4251545 h 4251545"/>
              <a:gd name="connsiteX35" fmla="*/ 10957240 w 11656638"/>
              <a:gd name="connsiteY35" fmla="*/ 4251545 h 4251545"/>
              <a:gd name="connsiteX36" fmla="*/ 10724107 w 11656638"/>
              <a:gd name="connsiteY36" fmla="*/ 4251545 h 4251545"/>
              <a:gd name="connsiteX37" fmla="*/ 10024709 w 11656638"/>
              <a:gd name="connsiteY37" fmla="*/ 4251545 h 4251545"/>
              <a:gd name="connsiteX38" fmla="*/ 9558443 w 11656638"/>
              <a:gd name="connsiteY38" fmla="*/ 4251545 h 4251545"/>
              <a:gd name="connsiteX39" fmla="*/ 8975611 w 11656638"/>
              <a:gd name="connsiteY39" fmla="*/ 4251545 h 4251545"/>
              <a:gd name="connsiteX40" fmla="*/ 8276213 w 11656638"/>
              <a:gd name="connsiteY40" fmla="*/ 4251545 h 4251545"/>
              <a:gd name="connsiteX41" fmla="*/ 7576815 w 11656638"/>
              <a:gd name="connsiteY41" fmla="*/ 4251545 h 4251545"/>
              <a:gd name="connsiteX42" fmla="*/ 7110549 w 11656638"/>
              <a:gd name="connsiteY42" fmla="*/ 4251545 h 4251545"/>
              <a:gd name="connsiteX43" fmla="*/ 6760850 w 11656638"/>
              <a:gd name="connsiteY43" fmla="*/ 4251545 h 4251545"/>
              <a:gd name="connsiteX44" fmla="*/ 6294585 w 11656638"/>
              <a:gd name="connsiteY44" fmla="*/ 4251545 h 4251545"/>
              <a:gd name="connsiteX45" fmla="*/ 6061452 w 11656638"/>
              <a:gd name="connsiteY45" fmla="*/ 4251545 h 4251545"/>
              <a:gd name="connsiteX46" fmla="*/ 5245487 w 11656638"/>
              <a:gd name="connsiteY46" fmla="*/ 4251545 h 4251545"/>
              <a:gd name="connsiteX47" fmla="*/ 4895788 w 11656638"/>
              <a:gd name="connsiteY47" fmla="*/ 4251545 h 4251545"/>
              <a:gd name="connsiteX48" fmla="*/ 4312956 w 11656638"/>
              <a:gd name="connsiteY48" fmla="*/ 4251545 h 4251545"/>
              <a:gd name="connsiteX49" fmla="*/ 3730124 w 11656638"/>
              <a:gd name="connsiteY49" fmla="*/ 4251545 h 4251545"/>
              <a:gd name="connsiteX50" fmla="*/ 3263859 w 11656638"/>
              <a:gd name="connsiteY50" fmla="*/ 4251545 h 4251545"/>
              <a:gd name="connsiteX51" fmla="*/ 2564460 w 11656638"/>
              <a:gd name="connsiteY51" fmla="*/ 4251545 h 4251545"/>
              <a:gd name="connsiteX52" fmla="*/ 1865062 w 11656638"/>
              <a:gd name="connsiteY52" fmla="*/ 4251545 h 4251545"/>
              <a:gd name="connsiteX53" fmla="*/ 1282230 w 11656638"/>
              <a:gd name="connsiteY53" fmla="*/ 4251545 h 4251545"/>
              <a:gd name="connsiteX54" fmla="*/ 932531 w 11656638"/>
              <a:gd name="connsiteY54" fmla="*/ 4251545 h 4251545"/>
              <a:gd name="connsiteX55" fmla="*/ 0 w 11656638"/>
              <a:gd name="connsiteY55" fmla="*/ 4251545 h 4251545"/>
              <a:gd name="connsiteX56" fmla="*/ 0 w 11656638"/>
              <a:gd name="connsiteY56" fmla="*/ 3762617 h 4251545"/>
              <a:gd name="connsiteX57" fmla="*/ 0 w 11656638"/>
              <a:gd name="connsiteY57" fmla="*/ 3273690 h 4251545"/>
              <a:gd name="connsiteX58" fmla="*/ 0 w 11656638"/>
              <a:gd name="connsiteY58" fmla="*/ 2784762 h 4251545"/>
              <a:gd name="connsiteX59" fmla="*/ 0 w 11656638"/>
              <a:gd name="connsiteY59" fmla="*/ 2210803 h 4251545"/>
              <a:gd name="connsiteX60" fmla="*/ 0 w 11656638"/>
              <a:gd name="connsiteY60" fmla="*/ 1806907 h 4251545"/>
              <a:gd name="connsiteX61" fmla="*/ 0 w 11656638"/>
              <a:gd name="connsiteY61" fmla="*/ 1360494 h 4251545"/>
              <a:gd name="connsiteX62" fmla="*/ 0 w 11656638"/>
              <a:gd name="connsiteY62" fmla="*/ 914082 h 4251545"/>
              <a:gd name="connsiteX63" fmla="*/ 0 w 11656638"/>
              <a:gd name="connsiteY63" fmla="*/ 0 h 42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656638" h="4251545" fill="none" extrusionOk="0">
                <a:moveTo>
                  <a:pt x="0" y="0"/>
                </a:moveTo>
                <a:cubicBezTo>
                  <a:pt x="88618" y="-21227"/>
                  <a:pt x="127916" y="1825"/>
                  <a:pt x="233133" y="0"/>
                </a:cubicBezTo>
                <a:cubicBezTo>
                  <a:pt x="338350" y="-1825"/>
                  <a:pt x="667688" y="24432"/>
                  <a:pt x="1049097" y="0"/>
                </a:cubicBezTo>
                <a:cubicBezTo>
                  <a:pt x="1430506" y="-24432"/>
                  <a:pt x="1242178" y="5740"/>
                  <a:pt x="1398797" y="0"/>
                </a:cubicBezTo>
                <a:cubicBezTo>
                  <a:pt x="1555416" y="-5740"/>
                  <a:pt x="1522269" y="10905"/>
                  <a:pt x="1631929" y="0"/>
                </a:cubicBezTo>
                <a:cubicBezTo>
                  <a:pt x="1741589" y="-10905"/>
                  <a:pt x="2024898" y="6093"/>
                  <a:pt x="2214761" y="0"/>
                </a:cubicBezTo>
                <a:cubicBezTo>
                  <a:pt x="2404624" y="-6093"/>
                  <a:pt x="2651146" y="23031"/>
                  <a:pt x="2914160" y="0"/>
                </a:cubicBezTo>
                <a:cubicBezTo>
                  <a:pt x="3177174" y="-23031"/>
                  <a:pt x="3088439" y="26424"/>
                  <a:pt x="3147292" y="0"/>
                </a:cubicBezTo>
                <a:cubicBezTo>
                  <a:pt x="3206145" y="-26424"/>
                  <a:pt x="3283323" y="7890"/>
                  <a:pt x="3380425" y="0"/>
                </a:cubicBezTo>
                <a:cubicBezTo>
                  <a:pt x="3477527" y="-7890"/>
                  <a:pt x="3864392" y="58214"/>
                  <a:pt x="4079823" y="0"/>
                </a:cubicBezTo>
                <a:cubicBezTo>
                  <a:pt x="4295254" y="-58214"/>
                  <a:pt x="4214593" y="3017"/>
                  <a:pt x="4312956" y="0"/>
                </a:cubicBezTo>
                <a:cubicBezTo>
                  <a:pt x="4411319" y="-3017"/>
                  <a:pt x="4629603" y="25364"/>
                  <a:pt x="4779222" y="0"/>
                </a:cubicBezTo>
                <a:cubicBezTo>
                  <a:pt x="4928841" y="-25364"/>
                  <a:pt x="5316119" y="70717"/>
                  <a:pt x="5595186" y="0"/>
                </a:cubicBezTo>
                <a:cubicBezTo>
                  <a:pt x="5874253" y="-70717"/>
                  <a:pt x="6082035" y="28731"/>
                  <a:pt x="6411151" y="0"/>
                </a:cubicBezTo>
                <a:cubicBezTo>
                  <a:pt x="6740267" y="-28731"/>
                  <a:pt x="6654457" y="9722"/>
                  <a:pt x="6877416" y="0"/>
                </a:cubicBezTo>
                <a:cubicBezTo>
                  <a:pt x="7100375" y="-9722"/>
                  <a:pt x="7014756" y="17106"/>
                  <a:pt x="7110549" y="0"/>
                </a:cubicBezTo>
                <a:cubicBezTo>
                  <a:pt x="7206342" y="-17106"/>
                  <a:pt x="7355941" y="34816"/>
                  <a:pt x="7576815" y="0"/>
                </a:cubicBezTo>
                <a:cubicBezTo>
                  <a:pt x="7797689" y="-34816"/>
                  <a:pt x="7983704" y="79815"/>
                  <a:pt x="8276213" y="0"/>
                </a:cubicBezTo>
                <a:cubicBezTo>
                  <a:pt x="8568722" y="-79815"/>
                  <a:pt x="8686944" y="28282"/>
                  <a:pt x="8975611" y="0"/>
                </a:cubicBezTo>
                <a:cubicBezTo>
                  <a:pt x="9264278" y="-28282"/>
                  <a:pt x="9110703" y="12372"/>
                  <a:pt x="9208744" y="0"/>
                </a:cubicBezTo>
                <a:cubicBezTo>
                  <a:pt x="9306785" y="-12372"/>
                  <a:pt x="9453338" y="40327"/>
                  <a:pt x="9558443" y="0"/>
                </a:cubicBezTo>
                <a:cubicBezTo>
                  <a:pt x="9663548" y="-40327"/>
                  <a:pt x="9843292" y="782"/>
                  <a:pt x="10024709" y="0"/>
                </a:cubicBezTo>
                <a:cubicBezTo>
                  <a:pt x="10206126" y="-782"/>
                  <a:pt x="10197441" y="8039"/>
                  <a:pt x="10257841" y="0"/>
                </a:cubicBezTo>
                <a:cubicBezTo>
                  <a:pt x="10318241" y="-8039"/>
                  <a:pt x="10438243" y="8056"/>
                  <a:pt x="10490974" y="0"/>
                </a:cubicBezTo>
                <a:cubicBezTo>
                  <a:pt x="10543705" y="-8056"/>
                  <a:pt x="10666133" y="13086"/>
                  <a:pt x="10724107" y="0"/>
                </a:cubicBezTo>
                <a:cubicBezTo>
                  <a:pt x="10782081" y="-13086"/>
                  <a:pt x="11203094" y="81613"/>
                  <a:pt x="11656638" y="0"/>
                </a:cubicBezTo>
                <a:cubicBezTo>
                  <a:pt x="11702201" y="130300"/>
                  <a:pt x="11626114" y="305237"/>
                  <a:pt x="11656638" y="403897"/>
                </a:cubicBezTo>
                <a:cubicBezTo>
                  <a:pt x="11687162" y="502557"/>
                  <a:pt x="11635557" y="825313"/>
                  <a:pt x="11656638" y="977855"/>
                </a:cubicBezTo>
                <a:cubicBezTo>
                  <a:pt x="11677719" y="1130397"/>
                  <a:pt x="11625307" y="1212341"/>
                  <a:pt x="11656638" y="1381752"/>
                </a:cubicBezTo>
                <a:cubicBezTo>
                  <a:pt x="11687969" y="1551163"/>
                  <a:pt x="11604172" y="1722352"/>
                  <a:pt x="11656638" y="1870680"/>
                </a:cubicBezTo>
                <a:cubicBezTo>
                  <a:pt x="11709104" y="2019008"/>
                  <a:pt x="11610551" y="2166345"/>
                  <a:pt x="11656638" y="2274577"/>
                </a:cubicBezTo>
                <a:cubicBezTo>
                  <a:pt x="11702725" y="2382809"/>
                  <a:pt x="11617912" y="2629115"/>
                  <a:pt x="11656638" y="2763504"/>
                </a:cubicBezTo>
                <a:cubicBezTo>
                  <a:pt x="11695364" y="2897893"/>
                  <a:pt x="11619451" y="2966527"/>
                  <a:pt x="11656638" y="3167401"/>
                </a:cubicBezTo>
                <a:cubicBezTo>
                  <a:pt x="11693825" y="3368275"/>
                  <a:pt x="11638059" y="3512702"/>
                  <a:pt x="11656638" y="3613813"/>
                </a:cubicBezTo>
                <a:cubicBezTo>
                  <a:pt x="11675217" y="3714924"/>
                  <a:pt x="11583704" y="4074938"/>
                  <a:pt x="11656638" y="4251545"/>
                </a:cubicBezTo>
                <a:cubicBezTo>
                  <a:pt x="11337585" y="4331075"/>
                  <a:pt x="11208805" y="4180716"/>
                  <a:pt x="10957240" y="4251545"/>
                </a:cubicBezTo>
                <a:cubicBezTo>
                  <a:pt x="10705675" y="4322374"/>
                  <a:pt x="10824795" y="4240166"/>
                  <a:pt x="10724107" y="4251545"/>
                </a:cubicBezTo>
                <a:cubicBezTo>
                  <a:pt x="10623419" y="4262924"/>
                  <a:pt x="10203547" y="4186564"/>
                  <a:pt x="10024709" y="4251545"/>
                </a:cubicBezTo>
                <a:cubicBezTo>
                  <a:pt x="9845871" y="4316526"/>
                  <a:pt x="9704358" y="4214584"/>
                  <a:pt x="9558443" y="4251545"/>
                </a:cubicBezTo>
                <a:cubicBezTo>
                  <a:pt x="9412528" y="4288506"/>
                  <a:pt x="9175368" y="4246830"/>
                  <a:pt x="8975611" y="4251545"/>
                </a:cubicBezTo>
                <a:cubicBezTo>
                  <a:pt x="8775854" y="4256260"/>
                  <a:pt x="8509966" y="4186918"/>
                  <a:pt x="8276213" y="4251545"/>
                </a:cubicBezTo>
                <a:cubicBezTo>
                  <a:pt x="8042460" y="4316172"/>
                  <a:pt x="7861045" y="4197170"/>
                  <a:pt x="7576815" y="4251545"/>
                </a:cubicBezTo>
                <a:cubicBezTo>
                  <a:pt x="7292585" y="4305920"/>
                  <a:pt x="7305197" y="4235629"/>
                  <a:pt x="7110549" y="4251545"/>
                </a:cubicBezTo>
                <a:cubicBezTo>
                  <a:pt x="6915901" y="4267461"/>
                  <a:pt x="6899591" y="4242133"/>
                  <a:pt x="6760850" y="4251545"/>
                </a:cubicBezTo>
                <a:cubicBezTo>
                  <a:pt x="6622109" y="4260957"/>
                  <a:pt x="6460974" y="4207461"/>
                  <a:pt x="6294585" y="4251545"/>
                </a:cubicBezTo>
                <a:cubicBezTo>
                  <a:pt x="6128197" y="4295629"/>
                  <a:pt x="6152209" y="4228461"/>
                  <a:pt x="6061452" y="4251545"/>
                </a:cubicBezTo>
                <a:cubicBezTo>
                  <a:pt x="5970695" y="4274629"/>
                  <a:pt x="5518841" y="4177194"/>
                  <a:pt x="5245487" y="4251545"/>
                </a:cubicBezTo>
                <a:cubicBezTo>
                  <a:pt x="4972133" y="4325896"/>
                  <a:pt x="5022045" y="4236757"/>
                  <a:pt x="4895788" y="4251545"/>
                </a:cubicBezTo>
                <a:cubicBezTo>
                  <a:pt x="4769531" y="4266333"/>
                  <a:pt x="4583610" y="4192015"/>
                  <a:pt x="4312956" y="4251545"/>
                </a:cubicBezTo>
                <a:cubicBezTo>
                  <a:pt x="4042302" y="4311075"/>
                  <a:pt x="3960561" y="4237418"/>
                  <a:pt x="3730124" y="4251545"/>
                </a:cubicBezTo>
                <a:cubicBezTo>
                  <a:pt x="3499687" y="4265672"/>
                  <a:pt x="3431101" y="4223390"/>
                  <a:pt x="3263859" y="4251545"/>
                </a:cubicBezTo>
                <a:cubicBezTo>
                  <a:pt x="3096617" y="4279700"/>
                  <a:pt x="2887590" y="4231039"/>
                  <a:pt x="2564460" y="4251545"/>
                </a:cubicBezTo>
                <a:cubicBezTo>
                  <a:pt x="2241330" y="4272051"/>
                  <a:pt x="2150141" y="4199901"/>
                  <a:pt x="1865062" y="4251545"/>
                </a:cubicBezTo>
                <a:cubicBezTo>
                  <a:pt x="1579983" y="4303189"/>
                  <a:pt x="1500640" y="4233464"/>
                  <a:pt x="1282230" y="4251545"/>
                </a:cubicBezTo>
                <a:cubicBezTo>
                  <a:pt x="1063820" y="4269626"/>
                  <a:pt x="1049608" y="4228529"/>
                  <a:pt x="932531" y="4251545"/>
                </a:cubicBezTo>
                <a:cubicBezTo>
                  <a:pt x="815454" y="4274561"/>
                  <a:pt x="428170" y="4183121"/>
                  <a:pt x="0" y="4251545"/>
                </a:cubicBezTo>
                <a:cubicBezTo>
                  <a:pt x="-2630" y="4054926"/>
                  <a:pt x="7592" y="3899065"/>
                  <a:pt x="0" y="3762617"/>
                </a:cubicBezTo>
                <a:cubicBezTo>
                  <a:pt x="-7592" y="3626169"/>
                  <a:pt x="27469" y="3388566"/>
                  <a:pt x="0" y="3273690"/>
                </a:cubicBezTo>
                <a:cubicBezTo>
                  <a:pt x="-27469" y="3158814"/>
                  <a:pt x="50518" y="2896498"/>
                  <a:pt x="0" y="2784762"/>
                </a:cubicBezTo>
                <a:cubicBezTo>
                  <a:pt x="-50518" y="2673026"/>
                  <a:pt x="17436" y="2346018"/>
                  <a:pt x="0" y="2210803"/>
                </a:cubicBezTo>
                <a:cubicBezTo>
                  <a:pt x="-17436" y="2075588"/>
                  <a:pt x="40482" y="1949191"/>
                  <a:pt x="0" y="1806907"/>
                </a:cubicBezTo>
                <a:cubicBezTo>
                  <a:pt x="-40482" y="1664623"/>
                  <a:pt x="45398" y="1502847"/>
                  <a:pt x="0" y="1360494"/>
                </a:cubicBezTo>
                <a:cubicBezTo>
                  <a:pt x="-45398" y="1218141"/>
                  <a:pt x="42242" y="1083678"/>
                  <a:pt x="0" y="914082"/>
                </a:cubicBezTo>
                <a:cubicBezTo>
                  <a:pt x="-42242" y="744486"/>
                  <a:pt x="25865" y="307304"/>
                  <a:pt x="0" y="0"/>
                </a:cubicBezTo>
                <a:close/>
              </a:path>
              <a:path w="11656638" h="4251545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686523" y="213712"/>
                  <a:pt x="11634130" y="399378"/>
                  <a:pt x="11656638" y="531443"/>
                </a:cubicBezTo>
                <a:cubicBezTo>
                  <a:pt x="11679146" y="663508"/>
                  <a:pt x="11619546" y="824050"/>
                  <a:pt x="11656638" y="977855"/>
                </a:cubicBezTo>
                <a:cubicBezTo>
                  <a:pt x="11693730" y="1131660"/>
                  <a:pt x="11635204" y="1265145"/>
                  <a:pt x="11656638" y="1466783"/>
                </a:cubicBezTo>
                <a:cubicBezTo>
                  <a:pt x="11678072" y="1668421"/>
                  <a:pt x="11645178" y="1800703"/>
                  <a:pt x="11656638" y="1913195"/>
                </a:cubicBezTo>
                <a:cubicBezTo>
                  <a:pt x="11668098" y="2025687"/>
                  <a:pt x="11654380" y="2286355"/>
                  <a:pt x="11656638" y="2487154"/>
                </a:cubicBezTo>
                <a:cubicBezTo>
                  <a:pt x="11658896" y="2687953"/>
                  <a:pt x="11646718" y="2944090"/>
                  <a:pt x="11656638" y="3103628"/>
                </a:cubicBezTo>
                <a:cubicBezTo>
                  <a:pt x="11666558" y="3263166"/>
                  <a:pt x="11643289" y="3364920"/>
                  <a:pt x="11656638" y="3592556"/>
                </a:cubicBezTo>
                <a:cubicBezTo>
                  <a:pt x="11669987" y="3820192"/>
                  <a:pt x="11607592" y="4050158"/>
                  <a:pt x="11656638" y="4251545"/>
                </a:cubicBezTo>
                <a:cubicBezTo>
                  <a:pt x="11603306" y="4252651"/>
                  <a:pt x="11497190" y="4234357"/>
                  <a:pt x="11423505" y="4251545"/>
                </a:cubicBezTo>
                <a:cubicBezTo>
                  <a:pt x="11349820" y="4268733"/>
                  <a:pt x="11001179" y="4241937"/>
                  <a:pt x="10607541" y="4251545"/>
                </a:cubicBezTo>
                <a:cubicBezTo>
                  <a:pt x="10213903" y="4261153"/>
                  <a:pt x="10261318" y="4185139"/>
                  <a:pt x="10024709" y="4251545"/>
                </a:cubicBezTo>
                <a:cubicBezTo>
                  <a:pt x="9788100" y="4317951"/>
                  <a:pt x="9785372" y="4223127"/>
                  <a:pt x="9675010" y="4251545"/>
                </a:cubicBezTo>
                <a:cubicBezTo>
                  <a:pt x="9564648" y="4279963"/>
                  <a:pt x="9288578" y="4169111"/>
                  <a:pt x="8975611" y="4251545"/>
                </a:cubicBezTo>
                <a:cubicBezTo>
                  <a:pt x="8662644" y="4333979"/>
                  <a:pt x="8819598" y="4241561"/>
                  <a:pt x="8742479" y="4251545"/>
                </a:cubicBezTo>
                <a:cubicBezTo>
                  <a:pt x="8665360" y="4261529"/>
                  <a:pt x="8141725" y="4206908"/>
                  <a:pt x="7926514" y="4251545"/>
                </a:cubicBezTo>
                <a:cubicBezTo>
                  <a:pt x="7711303" y="4296182"/>
                  <a:pt x="7799927" y="4245982"/>
                  <a:pt x="7693381" y="4251545"/>
                </a:cubicBezTo>
                <a:cubicBezTo>
                  <a:pt x="7586835" y="4257108"/>
                  <a:pt x="7413137" y="4248037"/>
                  <a:pt x="7227116" y="4251545"/>
                </a:cubicBezTo>
                <a:cubicBezTo>
                  <a:pt x="7041096" y="4255053"/>
                  <a:pt x="7075069" y="4232578"/>
                  <a:pt x="6993983" y="4251545"/>
                </a:cubicBezTo>
                <a:cubicBezTo>
                  <a:pt x="6912897" y="4270512"/>
                  <a:pt x="6675882" y="4232919"/>
                  <a:pt x="6527717" y="4251545"/>
                </a:cubicBezTo>
                <a:cubicBezTo>
                  <a:pt x="6379552" y="4270171"/>
                  <a:pt x="6350337" y="4239042"/>
                  <a:pt x="6294585" y="4251545"/>
                </a:cubicBezTo>
                <a:cubicBezTo>
                  <a:pt x="6238833" y="4264048"/>
                  <a:pt x="6110984" y="4219339"/>
                  <a:pt x="5944885" y="4251545"/>
                </a:cubicBezTo>
                <a:cubicBezTo>
                  <a:pt x="5778786" y="4283751"/>
                  <a:pt x="5669280" y="4241488"/>
                  <a:pt x="5478620" y="4251545"/>
                </a:cubicBezTo>
                <a:cubicBezTo>
                  <a:pt x="5287960" y="4261602"/>
                  <a:pt x="5000118" y="4178481"/>
                  <a:pt x="4662655" y="4251545"/>
                </a:cubicBezTo>
                <a:cubicBezTo>
                  <a:pt x="4325192" y="4324609"/>
                  <a:pt x="4399254" y="4251164"/>
                  <a:pt x="4312956" y="4251545"/>
                </a:cubicBezTo>
                <a:cubicBezTo>
                  <a:pt x="4226658" y="4251926"/>
                  <a:pt x="3879173" y="4196171"/>
                  <a:pt x="3730124" y="4251545"/>
                </a:cubicBezTo>
                <a:cubicBezTo>
                  <a:pt x="3581075" y="4306919"/>
                  <a:pt x="3562761" y="4228896"/>
                  <a:pt x="3496991" y="4251545"/>
                </a:cubicBezTo>
                <a:cubicBezTo>
                  <a:pt x="3431221" y="4274194"/>
                  <a:pt x="3123055" y="4243370"/>
                  <a:pt x="2797593" y="4251545"/>
                </a:cubicBezTo>
                <a:cubicBezTo>
                  <a:pt x="2472131" y="4259720"/>
                  <a:pt x="2580842" y="4235924"/>
                  <a:pt x="2447894" y="4251545"/>
                </a:cubicBezTo>
                <a:cubicBezTo>
                  <a:pt x="2314946" y="4267166"/>
                  <a:pt x="2089693" y="4219525"/>
                  <a:pt x="1748496" y="4251545"/>
                </a:cubicBezTo>
                <a:cubicBezTo>
                  <a:pt x="1407299" y="4283565"/>
                  <a:pt x="1477470" y="4209733"/>
                  <a:pt x="1282230" y="4251545"/>
                </a:cubicBezTo>
                <a:cubicBezTo>
                  <a:pt x="1086990" y="4293357"/>
                  <a:pt x="968148" y="4199763"/>
                  <a:pt x="815965" y="4251545"/>
                </a:cubicBezTo>
                <a:cubicBezTo>
                  <a:pt x="663783" y="4303327"/>
                  <a:pt x="246365" y="4175378"/>
                  <a:pt x="0" y="4251545"/>
                </a:cubicBezTo>
                <a:cubicBezTo>
                  <a:pt x="-68249" y="3958538"/>
                  <a:pt x="18742" y="3794780"/>
                  <a:pt x="0" y="3635071"/>
                </a:cubicBezTo>
                <a:cubicBezTo>
                  <a:pt x="-18742" y="3475362"/>
                  <a:pt x="34187" y="3333542"/>
                  <a:pt x="0" y="3231174"/>
                </a:cubicBezTo>
                <a:cubicBezTo>
                  <a:pt x="-34187" y="3128806"/>
                  <a:pt x="53896" y="2840120"/>
                  <a:pt x="0" y="2614700"/>
                </a:cubicBezTo>
                <a:cubicBezTo>
                  <a:pt x="-53896" y="2389280"/>
                  <a:pt x="4291" y="2334760"/>
                  <a:pt x="0" y="2168288"/>
                </a:cubicBezTo>
                <a:cubicBezTo>
                  <a:pt x="-4291" y="2001816"/>
                  <a:pt x="48928" y="1760668"/>
                  <a:pt x="0" y="1594329"/>
                </a:cubicBezTo>
                <a:cubicBezTo>
                  <a:pt x="-48928" y="1427990"/>
                  <a:pt x="47224" y="1325927"/>
                  <a:pt x="0" y="1105402"/>
                </a:cubicBezTo>
                <a:cubicBezTo>
                  <a:pt x="-47224" y="884877"/>
                  <a:pt x="32892" y="755571"/>
                  <a:pt x="0" y="616474"/>
                </a:cubicBezTo>
                <a:cubicBezTo>
                  <a:pt x="-32892" y="477377"/>
                  <a:pt x="52421" y="29470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3678D34-72B0-4F07-BCB6-1E4246AA9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2" y="2199280"/>
            <a:ext cx="5609690" cy="4207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33A06-34B4-4CB9-8EA0-3E2C4D1736E4}"/>
              </a:ext>
            </a:extLst>
          </p:cNvPr>
          <p:cNvSpPr txBox="1"/>
          <p:nvPr/>
        </p:nvSpPr>
        <p:spPr>
          <a:xfrm>
            <a:off x="5638196" y="2428815"/>
            <a:ext cx="625927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DRAGON2 cross sections for heavy secondary CRs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Winkler (2017) cross sections for antiprotons</a:t>
            </a: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Diffusion Coefficient</a:t>
            </a:r>
          </a:p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B/C, B/O, Be/C, Be/O, Ap/p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(Propagation parameters)</a:t>
            </a:r>
          </a:p>
          <a:p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GB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(H)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Be/B, Li/B, Li/Be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(Scale factors,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GB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/>
              <a:t>Ap/p spectrum included at E &gt; 4 GeV to avoid the impact of systematic uncertainties associated to solar modulation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2E09D2-09EE-4073-B676-558128CD9F1F}"/>
              </a:ext>
            </a:extLst>
          </p:cNvPr>
          <p:cNvGrpSpPr/>
          <p:nvPr/>
        </p:nvGrpSpPr>
        <p:grpSpPr>
          <a:xfrm>
            <a:off x="8093196" y="3262285"/>
            <a:ext cx="3047691" cy="994284"/>
            <a:chOff x="6115481" y="1831668"/>
            <a:chExt cx="2994278" cy="95549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818FF3-6CBD-4EA9-B7D3-1B5E975B2800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AF0B00-BC58-4E91-A4B2-54C151CA7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170D16-9A53-47F6-8270-D5DB0664D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02624"/>
              </p:ext>
            </p:extLst>
          </p:nvPr>
        </p:nvGraphicFramePr>
        <p:xfrm>
          <a:off x="-1" y="-23802"/>
          <a:ext cx="9852918" cy="365760"/>
        </p:xfrm>
        <a:graphic>
          <a:graphicData uri="http://schemas.openxmlformats.org/drawingml/2006/table">
            <a:tbl>
              <a:tblPr/>
              <a:tblGrid>
                <a:gridCol w="4926459">
                  <a:extLst>
                    <a:ext uri="{9D8B030D-6E8A-4147-A177-3AD203B41FA5}">
                      <a16:colId xmlns:a16="http://schemas.microsoft.com/office/drawing/2014/main" val="3080844878"/>
                    </a:ext>
                  </a:extLst>
                </a:gridCol>
                <a:gridCol w="4926459">
                  <a:extLst>
                    <a:ext uri="{9D8B030D-6E8A-4147-A177-3AD203B41FA5}">
                      <a16:colId xmlns:a16="http://schemas.microsoft.com/office/drawing/2014/main" val="1354071571"/>
                    </a:ext>
                  </a:extLst>
                </a:gridCol>
              </a:tblGrid>
              <a:tr h="126086">
                <a:tc>
                  <a:txBody>
                    <a:bodyPr/>
                    <a:lstStyle/>
                    <a:p>
                      <a:r>
                        <a:rPr lang="en-GB" sz="1200" dirty="0"/>
                        <a:t>De la Torre Luque et al. (2021) </a:t>
                      </a:r>
                      <a:r>
                        <a:rPr lang="en-GB" sz="1200" dirty="0" err="1"/>
                        <a:t>ArXiv</a:t>
                      </a:r>
                      <a:r>
                        <a:rPr lang="en-GB" sz="1200" dirty="0"/>
                        <a:t>: 2107.06863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188157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11225F-ABE2-4B39-A100-A131F87D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678093"/>
            <a:ext cx="10644883" cy="1647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There is a set of propagation parameters that reproduce the energy dependence of the antiproton and the other secondary CRs</a:t>
            </a:r>
            <a:r>
              <a:rPr lang="en-GB" sz="2400" dirty="0"/>
              <a:t> </a:t>
            </a:r>
            <a:r>
              <a:rPr lang="en-GB" sz="2400" b="1" dirty="0"/>
              <a:t>(B, Be and Li)</a:t>
            </a:r>
          </a:p>
          <a:p>
            <a:pPr marL="0" indent="0" algn="ctr">
              <a:buNone/>
            </a:pPr>
            <a:endParaRPr lang="en-GB" sz="400" b="1" dirty="0"/>
          </a:p>
          <a:p>
            <a:pPr marL="0" indent="0">
              <a:buNone/>
            </a:pPr>
            <a:r>
              <a:rPr lang="en-GB" sz="2000" dirty="0"/>
              <a:t>       Crucial role played by the cross sections scale factors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0.97  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/>
              <a:t>,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 0.90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615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E2E-3A09-4B04-A6FB-98136047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96" y="5331667"/>
            <a:ext cx="10515600" cy="12307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200" b="1" dirty="0"/>
              <a:t>I. </a:t>
            </a:r>
            <a:r>
              <a:rPr lang="en-GB" sz="2200" dirty="0"/>
              <a:t>Propagation parameters that best describe the spectra of all these secondary CRs </a:t>
            </a:r>
          </a:p>
          <a:p>
            <a:pPr marL="0" indent="0" algn="ctr">
              <a:buNone/>
            </a:pPr>
            <a:r>
              <a:rPr lang="en-GB" sz="2200" dirty="0"/>
              <a:t>           </a:t>
            </a:r>
            <a:r>
              <a:rPr lang="en-GB" sz="2200" b="1" dirty="0"/>
              <a:t>II. </a:t>
            </a:r>
            <a:r>
              <a:rPr lang="en-GB" sz="2200" dirty="0"/>
              <a:t>Scaling needed to reconcile the antiproton data with B, Be and Li data                                         </a:t>
            </a:r>
          </a:p>
          <a:p>
            <a:pPr marL="0" indent="0" algn="ctr">
              <a:buNone/>
            </a:pPr>
            <a:r>
              <a:rPr lang="en-GB" sz="2200" b="1" dirty="0"/>
              <a:t>III.</a:t>
            </a:r>
            <a:r>
              <a:rPr lang="en-GB" sz="2200" dirty="0"/>
              <a:t> Is there room for any WIMP contribution on the antiproton spectrum?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3E87F-615D-41D7-90F7-28EB0D990A2C}"/>
              </a:ext>
            </a:extLst>
          </p:cNvPr>
          <p:cNvSpPr txBox="1"/>
          <p:nvPr/>
        </p:nvSpPr>
        <p:spPr>
          <a:xfrm>
            <a:off x="380882" y="1531501"/>
            <a:ext cx="564892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000" dirty="0"/>
              <a:t>- </a:t>
            </a:r>
            <a:r>
              <a:rPr lang="en-GB" sz="2000" dirty="0">
                <a:latin typeface="Calibri (Body)"/>
              </a:rPr>
              <a:t>Included </a:t>
            </a:r>
            <a:r>
              <a:rPr lang="en-GB" sz="2000" b="1" dirty="0">
                <a:latin typeface="Calibri (Body)"/>
              </a:rPr>
              <a:t>Ap/e</a:t>
            </a:r>
            <a:r>
              <a:rPr lang="en-GB" sz="2000" b="1" baseline="30000" dirty="0">
                <a:latin typeface="Calibri (Body)"/>
              </a:rPr>
              <a:t>+</a:t>
            </a:r>
            <a:r>
              <a:rPr lang="en-GB" sz="2000" b="1" dirty="0">
                <a:latin typeface="Calibri (Body)"/>
              </a:rPr>
              <a:t> and Ap/e</a:t>
            </a:r>
            <a:r>
              <a:rPr lang="en-GB" sz="2000" b="1" baseline="30000" dirty="0">
                <a:latin typeface="Calibri (Body)"/>
              </a:rPr>
              <a:t>-</a:t>
            </a:r>
            <a:r>
              <a:rPr lang="en-GB" sz="2000" b="1" dirty="0">
                <a:latin typeface="Calibri (Body)"/>
              </a:rPr>
              <a:t> </a:t>
            </a:r>
            <a:r>
              <a:rPr lang="en-GB" sz="2000" dirty="0">
                <a:latin typeface="Calibri (Body)"/>
              </a:rPr>
              <a:t>as well as a scale factor (</a:t>
            </a:r>
            <a:r>
              <a:rPr lang="en-GB" sz="2000" b="1" dirty="0" err="1">
                <a:latin typeface="Calibri (Body)"/>
                <a:cs typeface="Times New Roman" panose="02020603050405020304" pitchFamily="18" charset="0"/>
              </a:rPr>
              <a:t>S</a:t>
            </a:r>
            <a:r>
              <a:rPr lang="en-GB" sz="2000" b="1" baseline="-25000" dirty="0" err="1">
                <a:latin typeface="Calibri (Body)"/>
                <a:cs typeface="Times New Roman" panose="02020603050405020304" pitchFamily="18" charset="0"/>
              </a:rPr>
              <a:t>Ap</a:t>
            </a:r>
            <a:r>
              <a:rPr lang="en-GB" sz="2000" dirty="0">
                <a:latin typeface="Calibri (Body)"/>
              </a:rPr>
              <a:t>) to renormalize cross sections of Ap production</a:t>
            </a:r>
          </a:p>
          <a:p>
            <a:pPr marL="0" indent="0">
              <a:buNone/>
            </a:pPr>
            <a:endParaRPr lang="en-GB" sz="2000" dirty="0">
              <a:latin typeface="Calibri (Body)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B/C, B/O, Be/C, Be/O, Ap/p </a:t>
            </a:r>
            <a:r>
              <a:rPr lang="en-GB" sz="2000" dirty="0"/>
              <a:t>(</a:t>
            </a:r>
            <a:r>
              <a:rPr lang="en-GB" sz="2000" dirty="0">
                <a:sym typeface="Wingdings" panose="05000000000000000000" pitchFamily="2" charset="2"/>
              </a:rPr>
              <a:t>propagation params</a:t>
            </a:r>
            <a:r>
              <a:rPr lang="en-GB" sz="2000" dirty="0"/>
              <a:t>)</a:t>
            </a:r>
          </a:p>
          <a:p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10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Be/Be </a:t>
            </a:r>
            <a:r>
              <a:rPr lang="en-GB" sz="2000" dirty="0"/>
              <a:t>(H)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Be/B, Li/B, Li/Be </a:t>
            </a:r>
            <a:r>
              <a:rPr lang="en-GB" sz="2000" dirty="0"/>
              <a:t>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000" dirty="0"/>
              <a:t>)</a:t>
            </a: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Ap/e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Ap/e</a:t>
            </a:r>
            <a:r>
              <a:rPr lang="en-GB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GB" sz="2000" dirty="0">
                <a:sym typeface="Wingdings" panose="05000000000000000000" pitchFamily="2" charset="2"/>
              </a:rPr>
              <a:t>, propagation params</a:t>
            </a:r>
            <a:endParaRPr lang="en-GB" sz="1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000" dirty="0"/>
              <a:t>- Prior </a:t>
            </a:r>
            <a:r>
              <a:rPr lang="es-ES" sz="2000" dirty="0" err="1"/>
              <a:t>constrains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Ap</a:t>
            </a:r>
            <a:r>
              <a:rPr lang="es-ES" sz="2000" dirty="0"/>
              <a:t> </a:t>
            </a:r>
            <a:r>
              <a:rPr lang="es-ES" sz="2000" dirty="0" err="1"/>
              <a:t>cross</a:t>
            </a:r>
            <a:r>
              <a:rPr lang="es-ES" sz="2000" dirty="0"/>
              <a:t> </a:t>
            </a:r>
            <a:r>
              <a:rPr lang="es-ES" sz="2000" dirty="0" err="1"/>
              <a:t>sections</a:t>
            </a:r>
            <a:r>
              <a:rPr lang="es-ES" sz="2000" dirty="0"/>
              <a:t> </a:t>
            </a:r>
            <a:r>
              <a:rPr lang="es-ES" sz="2000" dirty="0" err="1"/>
              <a:t>impact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predicted</a:t>
            </a:r>
            <a:r>
              <a:rPr lang="es-ES" sz="2000" dirty="0"/>
              <a:t> </a:t>
            </a:r>
            <a:r>
              <a:rPr lang="es-ES" sz="2000" dirty="0" err="1"/>
              <a:t>grammage</a:t>
            </a:r>
            <a:r>
              <a:rPr lang="es-ES" sz="2000" dirty="0"/>
              <a:t>:</a:t>
            </a:r>
          </a:p>
          <a:p>
            <a:r>
              <a:rPr lang="es-ES" sz="2000" dirty="0"/>
              <a:t>    </a:t>
            </a:r>
            <a:r>
              <a:rPr lang="es-ES" dirty="0"/>
              <a:t> </a:t>
            </a:r>
            <a:r>
              <a:rPr lang="es-ES" sz="1600" dirty="0" err="1"/>
              <a:t>Different</a:t>
            </a:r>
            <a:r>
              <a:rPr lang="es-ES" sz="1600" dirty="0"/>
              <a:t> </a:t>
            </a:r>
            <a:r>
              <a:rPr lang="es-ES" sz="1600" dirty="0" err="1"/>
              <a:t>tests</a:t>
            </a:r>
            <a:r>
              <a:rPr lang="es-ES" sz="1600" dirty="0"/>
              <a:t> are </a:t>
            </a:r>
            <a:r>
              <a:rPr lang="es-ES" sz="1600" dirty="0" err="1"/>
              <a:t>performed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different</a:t>
            </a:r>
            <a:r>
              <a:rPr lang="es-ES" sz="1600" dirty="0"/>
              <a:t> prior </a:t>
            </a:r>
            <a:r>
              <a:rPr lang="es-ES" sz="1600" dirty="0" err="1"/>
              <a:t>constrains</a:t>
            </a:r>
            <a:endParaRPr lang="es-E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F9F8AA7-45D8-4BFC-B3CC-A73C0CF7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80" y="729466"/>
            <a:ext cx="6182214" cy="4383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C125B-6297-4B50-8EF2-B9F7FB25C697}"/>
              </a:ext>
            </a:extLst>
          </p:cNvPr>
          <p:cNvSpPr txBox="1"/>
          <p:nvPr/>
        </p:nvSpPr>
        <p:spPr>
          <a:xfrm>
            <a:off x="6686545" y="1134658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DA6EB0-DBF8-428D-A6C7-967DF1DE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86" y="1523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antiproton analysis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ACD66B-747C-4D9A-A474-8147BB861872}"/>
              </a:ext>
            </a:extLst>
          </p:cNvPr>
          <p:cNvSpPr/>
          <p:nvPr/>
        </p:nvSpPr>
        <p:spPr>
          <a:xfrm>
            <a:off x="496135" y="2476071"/>
            <a:ext cx="5247121" cy="100429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7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3172F9-C892-4CD9-B780-2AF96F3390B2}"/>
              </a:ext>
            </a:extLst>
          </p:cNvPr>
          <p:cNvSpPr/>
          <p:nvPr/>
        </p:nvSpPr>
        <p:spPr>
          <a:xfrm>
            <a:off x="251111" y="2116476"/>
            <a:ext cx="11656638" cy="4613096"/>
          </a:xfrm>
          <a:custGeom>
            <a:avLst/>
            <a:gdLst>
              <a:gd name="connsiteX0" fmla="*/ 0 w 11656638"/>
              <a:gd name="connsiteY0" fmla="*/ 0 h 4613096"/>
              <a:gd name="connsiteX1" fmla="*/ 233133 w 11656638"/>
              <a:gd name="connsiteY1" fmla="*/ 0 h 4613096"/>
              <a:gd name="connsiteX2" fmla="*/ 1049097 w 11656638"/>
              <a:gd name="connsiteY2" fmla="*/ 0 h 4613096"/>
              <a:gd name="connsiteX3" fmla="*/ 1398797 w 11656638"/>
              <a:gd name="connsiteY3" fmla="*/ 0 h 4613096"/>
              <a:gd name="connsiteX4" fmla="*/ 1631929 w 11656638"/>
              <a:gd name="connsiteY4" fmla="*/ 0 h 4613096"/>
              <a:gd name="connsiteX5" fmla="*/ 2214761 w 11656638"/>
              <a:gd name="connsiteY5" fmla="*/ 0 h 4613096"/>
              <a:gd name="connsiteX6" fmla="*/ 2914160 w 11656638"/>
              <a:gd name="connsiteY6" fmla="*/ 0 h 4613096"/>
              <a:gd name="connsiteX7" fmla="*/ 3147292 w 11656638"/>
              <a:gd name="connsiteY7" fmla="*/ 0 h 4613096"/>
              <a:gd name="connsiteX8" fmla="*/ 3380425 w 11656638"/>
              <a:gd name="connsiteY8" fmla="*/ 0 h 4613096"/>
              <a:gd name="connsiteX9" fmla="*/ 4079823 w 11656638"/>
              <a:gd name="connsiteY9" fmla="*/ 0 h 4613096"/>
              <a:gd name="connsiteX10" fmla="*/ 4312956 w 11656638"/>
              <a:gd name="connsiteY10" fmla="*/ 0 h 4613096"/>
              <a:gd name="connsiteX11" fmla="*/ 4779222 w 11656638"/>
              <a:gd name="connsiteY11" fmla="*/ 0 h 4613096"/>
              <a:gd name="connsiteX12" fmla="*/ 5595186 w 11656638"/>
              <a:gd name="connsiteY12" fmla="*/ 0 h 4613096"/>
              <a:gd name="connsiteX13" fmla="*/ 6411151 w 11656638"/>
              <a:gd name="connsiteY13" fmla="*/ 0 h 4613096"/>
              <a:gd name="connsiteX14" fmla="*/ 6877416 w 11656638"/>
              <a:gd name="connsiteY14" fmla="*/ 0 h 4613096"/>
              <a:gd name="connsiteX15" fmla="*/ 7110549 w 11656638"/>
              <a:gd name="connsiteY15" fmla="*/ 0 h 4613096"/>
              <a:gd name="connsiteX16" fmla="*/ 7576815 w 11656638"/>
              <a:gd name="connsiteY16" fmla="*/ 0 h 4613096"/>
              <a:gd name="connsiteX17" fmla="*/ 8276213 w 11656638"/>
              <a:gd name="connsiteY17" fmla="*/ 0 h 4613096"/>
              <a:gd name="connsiteX18" fmla="*/ 8975611 w 11656638"/>
              <a:gd name="connsiteY18" fmla="*/ 0 h 4613096"/>
              <a:gd name="connsiteX19" fmla="*/ 9208744 w 11656638"/>
              <a:gd name="connsiteY19" fmla="*/ 0 h 4613096"/>
              <a:gd name="connsiteX20" fmla="*/ 9558443 w 11656638"/>
              <a:gd name="connsiteY20" fmla="*/ 0 h 4613096"/>
              <a:gd name="connsiteX21" fmla="*/ 10024709 w 11656638"/>
              <a:gd name="connsiteY21" fmla="*/ 0 h 4613096"/>
              <a:gd name="connsiteX22" fmla="*/ 10257841 w 11656638"/>
              <a:gd name="connsiteY22" fmla="*/ 0 h 4613096"/>
              <a:gd name="connsiteX23" fmla="*/ 10490974 w 11656638"/>
              <a:gd name="connsiteY23" fmla="*/ 0 h 4613096"/>
              <a:gd name="connsiteX24" fmla="*/ 10724107 w 11656638"/>
              <a:gd name="connsiteY24" fmla="*/ 0 h 4613096"/>
              <a:gd name="connsiteX25" fmla="*/ 11656638 w 11656638"/>
              <a:gd name="connsiteY25" fmla="*/ 0 h 4613096"/>
              <a:gd name="connsiteX26" fmla="*/ 11656638 w 11656638"/>
              <a:gd name="connsiteY26" fmla="*/ 438244 h 4613096"/>
              <a:gd name="connsiteX27" fmla="*/ 11656638 w 11656638"/>
              <a:gd name="connsiteY27" fmla="*/ 1061012 h 4613096"/>
              <a:gd name="connsiteX28" fmla="*/ 11656638 w 11656638"/>
              <a:gd name="connsiteY28" fmla="*/ 1499256 h 4613096"/>
              <a:gd name="connsiteX29" fmla="*/ 11656638 w 11656638"/>
              <a:gd name="connsiteY29" fmla="*/ 2029762 h 4613096"/>
              <a:gd name="connsiteX30" fmla="*/ 11656638 w 11656638"/>
              <a:gd name="connsiteY30" fmla="*/ 2468006 h 4613096"/>
              <a:gd name="connsiteX31" fmla="*/ 11656638 w 11656638"/>
              <a:gd name="connsiteY31" fmla="*/ 2998512 h 4613096"/>
              <a:gd name="connsiteX32" fmla="*/ 11656638 w 11656638"/>
              <a:gd name="connsiteY32" fmla="*/ 3436757 h 4613096"/>
              <a:gd name="connsiteX33" fmla="*/ 11656638 w 11656638"/>
              <a:gd name="connsiteY33" fmla="*/ 3921132 h 4613096"/>
              <a:gd name="connsiteX34" fmla="*/ 11656638 w 11656638"/>
              <a:gd name="connsiteY34" fmla="*/ 4613096 h 4613096"/>
              <a:gd name="connsiteX35" fmla="*/ 10957240 w 11656638"/>
              <a:gd name="connsiteY35" fmla="*/ 4613096 h 4613096"/>
              <a:gd name="connsiteX36" fmla="*/ 10724107 w 11656638"/>
              <a:gd name="connsiteY36" fmla="*/ 4613096 h 4613096"/>
              <a:gd name="connsiteX37" fmla="*/ 10024709 w 11656638"/>
              <a:gd name="connsiteY37" fmla="*/ 4613096 h 4613096"/>
              <a:gd name="connsiteX38" fmla="*/ 9558443 w 11656638"/>
              <a:gd name="connsiteY38" fmla="*/ 4613096 h 4613096"/>
              <a:gd name="connsiteX39" fmla="*/ 8975611 w 11656638"/>
              <a:gd name="connsiteY39" fmla="*/ 4613096 h 4613096"/>
              <a:gd name="connsiteX40" fmla="*/ 8276213 w 11656638"/>
              <a:gd name="connsiteY40" fmla="*/ 4613096 h 4613096"/>
              <a:gd name="connsiteX41" fmla="*/ 7576815 w 11656638"/>
              <a:gd name="connsiteY41" fmla="*/ 4613096 h 4613096"/>
              <a:gd name="connsiteX42" fmla="*/ 7110549 w 11656638"/>
              <a:gd name="connsiteY42" fmla="*/ 4613096 h 4613096"/>
              <a:gd name="connsiteX43" fmla="*/ 6760850 w 11656638"/>
              <a:gd name="connsiteY43" fmla="*/ 4613096 h 4613096"/>
              <a:gd name="connsiteX44" fmla="*/ 6294585 w 11656638"/>
              <a:gd name="connsiteY44" fmla="*/ 4613096 h 4613096"/>
              <a:gd name="connsiteX45" fmla="*/ 6061452 w 11656638"/>
              <a:gd name="connsiteY45" fmla="*/ 4613096 h 4613096"/>
              <a:gd name="connsiteX46" fmla="*/ 5245487 w 11656638"/>
              <a:gd name="connsiteY46" fmla="*/ 4613096 h 4613096"/>
              <a:gd name="connsiteX47" fmla="*/ 4895788 w 11656638"/>
              <a:gd name="connsiteY47" fmla="*/ 4613096 h 4613096"/>
              <a:gd name="connsiteX48" fmla="*/ 4312956 w 11656638"/>
              <a:gd name="connsiteY48" fmla="*/ 4613096 h 4613096"/>
              <a:gd name="connsiteX49" fmla="*/ 3730124 w 11656638"/>
              <a:gd name="connsiteY49" fmla="*/ 4613096 h 4613096"/>
              <a:gd name="connsiteX50" fmla="*/ 3263859 w 11656638"/>
              <a:gd name="connsiteY50" fmla="*/ 4613096 h 4613096"/>
              <a:gd name="connsiteX51" fmla="*/ 2564460 w 11656638"/>
              <a:gd name="connsiteY51" fmla="*/ 4613096 h 4613096"/>
              <a:gd name="connsiteX52" fmla="*/ 1865062 w 11656638"/>
              <a:gd name="connsiteY52" fmla="*/ 4613096 h 4613096"/>
              <a:gd name="connsiteX53" fmla="*/ 1282230 w 11656638"/>
              <a:gd name="connsiteY53" fmla="*/ 4613096 h 4613096"/>
              <a:gd name="connsiteX54" fmla="*/ 932531 w 11656638"/>
              <a:gd name="connsiteY54" fmla="*/ 4613096 h 4613096"/>
              <a:gd name="connsiteX55" fmla="*/ 0 w 11656638"/>
              <a:gd name="connsiteY55" fmla="*/ 4613096 h 4613096"/>
              <a:gd name="connsiteX56" fmla="*/ 0 w 11656638"/>
              <a:gd name="connsiteY56" fmla="*/ 4082590 h 4613096"/>
              <a:gd name="connsiteX57" fmla="*/ 0 w 11656638"/>
              <a:gd name="connsiteY57" fmla="*/ 3552084 h 4613096"/>
              <a:gd name="connsiteX58" fmla="*/ 0 w 11656638"/>
              <a:gd name="connsiteY58" fmla="*/ 3021578 h 4613096"/>
              <a:gd name="connsiteX59" fmla="*/ 0 w 11656638"/>
              <a:gd name="connsiteY59" fmla="*/ 2398810 h 4613096"/>
              <a:gd name="connsiteX60" fmla="*/ 0 w 11656638"/>
              <a:gd name="connsiteY60" fmla="*/ 1960566 h 4613096"/>
              <a:gd name="connsiteX61" fmla="*/ 0 w 11656638"/>
              <a:gd name="connsiteY61" fmla="*/ 1476191 h 4613096"/>
              <a:gd name="connsiteX62" fmla="*/ 0 w 11656638"/>
              <a:gd name="connsiteY62" fmla="*/ 991816 h 4613096"/>
              <a:gd name="connsiteX63" fmla="*/ 0 w 11656638"/>
              <a:gd name="connsiteY63" fmla="*/ 0 h 461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656638" h="4613096" fill="none" extrusionOk="0">
                <a:moveTo>
                  <a:pt x="0" y="0"/>
                </a:moveTo>
                <a:cubicBezTo>
                  <a:pt x="88618" y="-21227"/>
                  <a:pt x="127916" y="1825"/>
                  <a:pt x="233133" y="0"/>
                </a:cubicBezTo>
                <a:cubicBezTo>
                  <a:pt x="338350" y="-1825"/>
                  <a:pt x="667688" y="24432"/>
                  <a:pt x="1049097" y="0"/>
                </a:cubicBezTo>
                <a:cubicBezTo>
                  <a:pt x="1430506" y="-24432"/>
                  <a:pt x="1242178" y="5740"/>
                  <a:pt x="1398797" y="0"/>
                </a:cubicBezTo>
                <a:cubicBezTo>
                  <a:pt x="1555416" y="-5740"/>
                  <a:pt x="1522269" y="10905"/>
                  <a:pt x="1631929" y="0"/>
                </a:cubicBezTo>
                <a:cubicBezTo>
                  <a:pt x="1741589" y="-10905"/>
                  <a:pt x="2024898" y="6093"/>
                  <a:pt x="2214761" y="0"/>
                </a:cubicBezTo>
                <a:cubicBezTo>
                  <a:pt x="2404624" y="-6093"/>
                  <a:pt x="2651146" y="23031"/>
                  <a:pt x="2914160" y="0"/>
                </a:cubicBezTo>
                <a:cubicBezTo>
                  <a:pt x="3177174" y="-23031"/>
                  <a:pt x="3088439" y="26424"/>
                  <a:pt x="3147292" y="0"/>
                </a:cubicBezTo>
                <a:cubicBezTo>
                  <a:pt x="3206145" y="-26424"/>
                  <a:pt x="3283323" y="7890"/>
                  <a:pt x="3380425" y="0"/>
                </a:cubicBezTo>
                <a:cubicBezTo>
                  <a:pt x="3477527" y="-7890"/>
                  <a:pt x="3864392" y="58214"/>
                  <a:pt x="4079823" y="0"/>
                </a:cubicBezTo>
                <a:cubicBezTo>
                  <a:pt x="4295254" y="-58214"/>
                  <a:pt x="4214593" y="3017"/>
                  <a:pt x="4312956" y="0"/>
                </a:cubicBezTo>
                <a:cubicBezTo>
                  <a:pt x="4411319" y="-3017"/>
                  <a:pt x="4629603" y="25364"/>
                  <a:pt x="4779222" y="0"/>
                </a:cubicBezTo>
                <a:cubicBezTo>
                  <a:pt x="4928841" y="-25364"/>
                  <a:pt x="5316119" y="70717"/>
                  <a:pt x="5595186" y="0"/>
                </a:cubicBezTo>
                <a:cubicBezTo>
                  <a:pt x="5874253" y="-70717"/>
                  <a:pt x="6082035" y="28731"/>
                  <a:pt x="6411151" y="0"/>
                </a:cubicBezTo>
                <a:cubicBezTo>
                  <a:pt x="6740267" y="-28731"/>
                  <a:pt x="6654457" y="9722"/>
                  <a:pt x="6877416" y="0"/>
                </a:cubicBezTo>
                <a:cubicBezTo>
                  <a:pt x="7100375" y="-9722"/>
                  <a:pt x="7014756" y="17106"/>
                  <a:pt x="7110549" y="0"/>
                </a:cubicBezTo>
                <a:cubicBezTo>
                  <a:pt x="7206342" y="-17106"/>
                  <a:pt x="7355941" y="34816"/>
                  <a:pt x="7576815" y="0"/>
                </a:cubicBezTo>
                <a:cubicBezTo>
                  <a:pt x="7797689" y="-34816"/>
                  <a:pt x="7983704" y="79815"/>
                  <a:pt x="8276213" y="0"/>
                </a:cubicBezTo>
                <a:cubicBezTo>
                  <a:pt x="8568722" y="-79815"/>
                  <a:pt x="8686944" y="28282"/>
                  <a:pt x="8975611" y="0"/>
                </a:cubicBezTo>
                <a:cubicBezTo>
                  <a:pt x="9264278" y="-28282"/>
                  <a:pt x="9110703" y="12372"/>
                  <a:pt x="9208744" y="0"/>
                </a:cubicBezTo>
                <a:cubicBezTo>
                  <a:pt x="9306785" y="-12372"/>
                  <a:pt x="9453338" y="40327"/>
                  <a:pt x="9558443" y="0"/>
                </a:cubicBezTo>
                <a:cubicBezTo>
                  <a:pt x="9663548" y="-40327"/>
                  <a:pt x="9843292" y="782"/>
                  <a:pt x="10024709" y="0"/>
                </a:cubicBezTo>
                <a:cubicBezTo>
                  <a:pt x="10206126" y="-782"/>
                  <a:pt x="10197441" y="8039"/>
                  <a:pt x="10257841" y="0"/>
                </a:cubicBezTo>
                <a:cubicBezTo>
                  <a:pt x="10318241" y="-8039"/>
                  <a:pt x="10438243" y="8056"/>
                  <a:pt x="10490974" y="0"/>
                </a:cubicBezTo>
                <a:cubicBezTo>
                  <a:pt x="10543705" y="-8056"/>
                  <a:pt x="10666133" y="13086"/>
                  <a:pt x="10724107" y="0"/>
                </a:cubicBezTo>
                <a:cubicBezTo>
                  <a:pt x="10782081" y="-13086"/>
                  <a:pt x="11203094" y="81613"/>
                  <a:pt x="11656638" y="0"/>
                </a:cubicBezTo>
                <a:cubicBezTo>
                  <a:pt x="11697832" y="199294"/>
                  <a:pt x="11622372" y="320264"/>
                  <a:pt x="11656638" y="438244"/>
                </a:cubicBezTo>
                <a:cubicBezTo>
                  <a:pt x="11690904" y="556224"/>
                  <a:pt x="11597414" y="822021"/>
                  <a:pt x="11656638" y="1061012"/>
                </a:cubicBezTo>
                <a:cubicBezTo>
                  <a:pt x="11715862" y="1300003"/>
                  <a:pt x="11649944" y="1358994"/>
                  <a:pt x="11656638" y="1499256"/>
                </a:cubicBezTo>
                <a:cubicBezTo>
                  <a:pt x="11663332" y="1639518"/>
                  <a:pt x="11652373" y="1851296"/>
                  <a:pt x="11656638" y="2029762"/>
                </a:cubicBezTo>
                <a:cubicBezTo>
                  <a:pt x="11660903" y="2208228"/>
                  <a:pt x="11610953" y="2360822"/>
                  <a:pt x="11656638" y="2468006"/>
                </a:cubicBezTo>
                <a:cubicBezTo>
                  <a:pt x="11702323" y="2575190"/>
                  <a:pt x="11612848" y="2775594"/>
                  <a:pt x="11656638" y="2998512"/>
                </a:cubicBezTo>
                <a:cubicBezTo>
                  <a:pt x="11700428" y="3221430"/>
                  <a:pt x="11651903" y="3262356"/>
                  <a:pt x="11656638" y="3436757"/>
                </a:cubicBezTo>
                <a:cubicBezTo>
                  <a:pt x="11661373" y="3611159"/>
                  <a:pt x="11610270" y="3816902"/>
                  <a:pt x="11656638" y="3921132"/>
                </a:cubicBezTo>
                <a:cubicBezTo>
                  <a:pt x="11703006" y="4025363"/>
                  <a:pt x="11588517" y="4270834"/>
                  <a:pt x="11656638" y="4613096"/>
                </a:cubicBezTo>
                <a:cubicBezTo>
                  <a:pt x="11337585" y="4692626"/>
                  <a:pt x="11208805" y="4542267"/>
                  <a:pt x="10957240" y="4613096"/>
                </a:cubicBezTo>
                <a:cubicBezTo>
                  <a:pt x="10705675" y="4683925"/>
                  <a:pt x="10824795" y="4601717"/>
                  <a:pt x="10724107" y="4613096"/>
                </a:cubicBezTo>
                <a:cubicBezTo>
                  <a:pt x="10623419" y="4624475"/>
                  <a:pt x="10203547" y="4548115"/>
                  <a:pt x="10024709" y="4613096"/>
                </a:cubicBezTo>
                <a:cubicBezTo>
                  <a:pt x="9845871" y="4678077"/>
                  <a:pt x="9704358" y="4576135"/>
                  <a:pt x="9558443" y="4613096"/>
                </a:cubicBezTo>
                <a:cubicBezTo>
                  <a:pt x="9412528" y="4650057"/>
                  <a:pt x="9175368" y="4608381"/>
                  <a:pt x="8975611" y="4613096"/>
                </a:cubicBezTo>
                <a:cubicBezTo>
                  <a:pt x="8775854" y="4617811"/>
                  <a:pt x="8509966" y="4548469"/>
                  <a:pt x="8276213" y="4613096"/>
                </a:cubicBezTo>
                <a:cubicBezTo>
                  <a:pt x="8042460" y="4677723"/>
                  <a:pt x="7861045" y="4558721"/>
                  <a:pt x="7576815" y="4613096"/>
                </a:cubicBezTo>
                <a:cubicBezTo>
                  <a:pt x="7292585" y="4667471"/>
                  <a:pt x="7305197" y="4597180"/>
                  <a:pt x="7110549" y="4613096"/>
                </a:cubicBezTo>
                <a:cubicBezTo>
                  <a:pt x="6915901" y="4629012"/>
                  <a:pt x="6899591" y="4603684"/>
                  <a:pt x="6760850" y="4613096"/>
                </a:cubicBezTo>
                <a:cubicBezTo>
                  <a:pt x="6622109" y="4622508"/>
                  <a:pt x="6460974" y="4569012"/>
                  <a:pt x="6294585" y="4613096"/>
                </a:cubicBezTo>
                <a:cubicBezTo>
                  <a:pt x="6128197" y="4657180"/>
                  <a:pt x="6152209" y="4590012"/>
                  <a:pt x="6061452" y="4613096"/>
                </a:cubicBezTo>
                <a:cubicBezTo>
                  <a:pt x="5970695" y="4636180"/>
                  <a:pt x="5518841" y="4538745"/>
                  <a:pt x="5245487" y="4613096"/>
                </a:cubicBezTo>
                <a:cubicBezTo>
                  <a:pt x="4972133" y="4687447"/>
                  <a:pt x="5022045" y="4598308"/>
                  <a:pt x="4895788" y="4613096"/>
                </a:cubicBezTo>
                <a:cubicBezTo>
                  <a:pt x="4769531" y="4627884"/>
                  <a:pt x="4583610" y="4553566"/>
                  <a:pt x="4312956" y="4613096"/>
                </a:cubicBezTo>
                <a:cubicBezTo>
                  <a:pt x="4042302" y="4672626"/>
                  <a:pt x="3960561" y="4598969"/>
                  <a:pt x="3730124" y="4613096"/>
                </a:cubicBezTo>
                <a:cubicBezTo>
                  <a:pt x="3499687" y="4627223"/>
                  <a:pt x="3431101" y="4584941"/>
                  <a:pt x="3263859" y="4613096"/>
                </a:cubicBezTo>
                <a:cubicBezTo>
                  <a:pt x="3096617" y="4641251"/>
                  <a:pt x="2887590" y="4592590"/>
                  <a:pt x="2564460" y="4613096"/>
                </a:cubicBezTo>
                <a:cubicBezTo>
                  <a:pt x="2241330" y="4633602"/>
                  <a:pt x="2150141" y="4561452"/>
                  <a:pt x="1865062" y="4613096"/>
                </a:cubicBezTo>
                <a:cubicBezTo>
                  <a:pt x="1579983" y="4664740"/>
                  <a:pt x="1500640" y="4595015"/>
                  <a:pt x="1282230" y="4613096"/>
                </a:cubicBezTo>
                <a:cubicBezTo>
                  <a:pt x="1063820" y="4631177"/>
                  <a:pt x="1049608" y="4590080"/>
                  <a:pt x="932531" y="4613096"/>
                </a:cubicBezTo>
                <a:cubicBezTo>
                  <a:pt x="815454" y="4636112"/>
                  <a:pt x="428170" y="4544672"/>
                  <a:pt x="0" y="4613096"/>
                </a:cubicBezTo>
                <a:cubicBezTo>
                  <a:pt x="-47996" y="4413760"/>
                  <a:pt x="4309" y="4327590"/>
                  <a:pt x="0" y="4082590"/>
                </a:cubicBezTo>
                <a:cubicBezTo>
                  <a:pt x="-4309" y="3837590"/>
                  <a:pt x="58043" y="3736637"/>
                  <a:pt x="0" y="3552084"/>
                </a:cubicBezTo>
                <a:cubicBezTo>
                  <a:pt x="-58043" y="3367531"/>
                  <a:pt x="32601" y="3286422"/>
                  <a:pt x="0" y="3021578"/>
                </a:cubicBezTo>
                <a:cubicBezTo>
                  <a:pt x="-32601" y="2756734"/>
                  <a:pt x="55675" y="2530313"/>
                  <a:pt x="0" y="2398810"/>
                </a:cubicBezTo>
                <a:cubicBezTo>
                  <a:pt x="-55675" y="2267307"/>
                  <a:pt x="44001" y="2077592"/>
                  <a:pt x="0" y="1960566"/>
                </a:cubicBezTo>
                <a:cubicBezTo>
                  <a:pt x="-44001" y="1843540"/>
                  <a:pt x="17087" y="1638952"/>
                  <a:pt x="0" y="1476191"/>
                </a:cubicBezTo>
                <a:cubicBezTo>
                  <a:pt x="-17087" y="1313431"/>
                  <a:pt x="14428" y="1098193"/>
                  <a:pt x="0" y="991816"/>
                </a:cubicBezTo>
                <a:cubicBezTo>
                  <a:pt x="-14428" y="885440"/>
                  <a:pt x="33106" y="457589"/>
                  <a:pt x="0" y="0"/>
                </a:cubicBezTo>
                <a:close/>
              </a:path>
              <a:path w="11656638" h="4613096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669181" y="187208"/>
                  <a:pt x="11650846" y="412996"/>
                  <a:pt x="11656638" y="576637"/>
                </a:cubicBezTo>
                <a:cubicBezTo>
                  <a:pt x="11662430" y="740278"/>
                  <a:pt x="11631296" y="879680"/>
                  <a:pt x="11656638" y="1061012"/>
                </a:cubicBezTo>
                <a:cubicBezTo>
                  <a:pt x="11681980" y="1242344"/>
                  <a:pt x="11637423" y="1374375"/>
                  <a:pt x="11656638" y="1591518"/>
                </a:cubicBezTo>
                <a:cubicBezTo>
                  <a:pt x="11675853" y="1808661"/>
                  <a:pt x="11648539" y="1970069"/>
                  <a:pt x="11656638" y="2075893"/>
                </a:cubicBezTo>
                <a:cubicBezTo>
                  <a:pt x="11664737" y="2181718"/>
                  <a:pt x="11648617" y="2504441"/>
                  <a:pt x="11656638" y="2698661"/>
                </a:cubicBezTo>
                <a:cubicBezTo>
                  <a:pt x="11664659" y="2892881"/>
                  <a:pt x="11610613" y="3117509"/>
                  <a:pt x="11656638" y="3367560"/>
                </a:cubicBezTo>
                <a:cubicBezTo>
                  <a:pt x="11702663" y="3617611"/>
                  <a:pt x="11626778" y="3767983"/>
                  <a:pt x="11656638" y="3898066"/>
                </a:cubicBezTo>
                <a:cubicBezTo>
                  <a:pt x="11686498" y="4028149"/>
                  <a:pt x="11598817" y="4459694"/>
                  <a:pt x="11656638" y="4613096"/>
                </a:cubicBezTo>
                <a:cubicBezTo>
                  <a:pt x="11603306" y="4614202"/>
                  <a:pt x="11497190" y="4595908"/>
                  <a:pt x="11423505" y="4613096"/>
                </a:cubicBezTo>
                <a:cubicBezTo>
                  <a:pt x="11349820" y="4630284"/>
                  <a:pt x="11001179" y="4603488"/>
                  <a:pt x="10607541" y="4613096"/>
                </a:cubicBezTo>
                <a:cubicBezTo>
                  <a:pt x="10213903" y="4622704"/>
                  <a:pt x="10261318" y="4546690"/>
                  <a:pt x="10024709" y="4613096"/>
                </a:cubicBezTo>
                <a:cubicBezTo>
                  <a:pt x="9788100" y="4679502"/>
                  <a:pt x="9785372" y="4584678"/>
                  <a:pt x="9675010" y="4613096"/>
                </a:cubicBezTo>
                <a:cubicBezTo>
                  <a:pt x="9564648" y="4641514"/>
                  <a:pt x="9288578" y="4530662"/>
                  <a:pt x="8975611" y="4613096"/>
                </a:cubicBezTo>
                <a:cubicBezTo>
                  <a:pt x="8662644" y="4695530"/>
                  <a:pt x="8819598" y="4603112"/>
                  <a:pt x="8742479" y="4613096"/>
                </a:cubicBezTo>
                <a:cubicBezTo>
                  <a:pt x="8665360" y="4623080"/>
                  <a:pt x="8141725" y="4568459"/>
                  <a:pt x="7926514" y="4613096"/>
                </a:cubicBezTo>
                <a:cubicBezTo>
                  <a:pt x="7711303" y="4657733"/>
                  <a:pt x="7799927" y="4607533"/>
                  <a:pt x="7693381" y="4613096"/>
                </a:cubicBezTo>
                <a:cubicBezTo>
                  <a:pt x="7586835" y="4618659"/>
                  <a:pt x="7413137" y="4609588"/>
                  <a:pt x="7227116" y="4613096"/>
                </a:cubicBezTo>
                <a:cubicBezTo>
                  <a:pt x="7041096" y="4616604"/>
                  <a:pt x="7075069" y="4594129"/>
                  <a:pt x="6993983" y="4613096"/>
                </a:cubicBezTo>
                <a:cubicBezTo>
                  <a:pt x="6912897" y="4632063"/>
                  <a:pt x="6675882" y="4594470"/>
                  <a:pt x="6527717" y="4613096"/>
                </a:cubicBezTo>
                <a:cubicBezTo>
                  <a:pt x="6379552" y="4631722"/>
                  <a:pt x="6350337" y="4600593"/>
                  <a:pt x="6294585" y="4613096"/>
                </a:cubicBezTo>
                <a:cubicBezTo>
                  <a:pt x="6238833" y="4625599"/>
                  <a:pt x="6110984" y="4580890"/>
                  <a:pt x="5944885" y="4613096"/>
                </a:cubicBezTo>
                <a:cubicBezTo>
                  <a:pt x="5778786" y="4645302"/>
                  <a:pt x="5669280" y="4603039"/>
                  <a:pt x="5478620" y="4613096"/>
                </a:cubicBezTo>
                <a:cubicBezTo>
                  <a:pt x="5287960" y="4623153"/>
                  <a:pt x="5000118" y="4540032"/>
                  <a:pt x="4662655" y="4613096"/>
                </a:cubicBezTo>
                <a:cubicBezTo>
                  <a:pt x="4325192" y="4686160"/>
                  <a:pt x="4399254" y="4612715"/>
                  <a:pt x="4312956" y="4613096"/>
                </a:cubicBezTo>
                <a:cubicBezTo>
                  <a:pt x="4226658" y="4613477"/>
                  <a:pt x="3879173" y="4557722"/>
                  <a:pt x="3730124" y="4613096"/>
                </a:cubicBezTo>
                <a:cubicBezTo>
                  <a:pt x="3581075" y="4668470"/>
                  <a:pt x="3562761" y="4590447"/>
                  <a:pt x="3496991" y="4613096"/>
                </a:cubicBezTo>
                <a:cubicBezTo>
                  <a:pt x="3431221" y="4635745"/>
                  <a:pt x="3123055" y="4604921"/>
                  <a:pt x="2797593" y="4613096"/>
                </a:cubicBezTo>
                <a:cubicBezTo>
                  <a:pt x="2472131" y="4621271"/>
                  <a:pt x="2580842" y="4597475"/>
                  <a:pt x="2447894" y="4613096"/>
                </a:cubicBezTo>
                <a:cubicBezTo>
                  <a:pt x="2314946" y="4628717"/>
                  <a:pt x="2089693" y="4581076"/>
                  <a:pt x="1748496" y="4613096"/>
                </a:cubicBezTo>
                <a:cubicBezTo>
                  <a:pt x="1407299" y="4645116"/>
                  <a:pt x="1477470" y="4571284"/>
                  <a:pt x="1282230" y="4613096"/>
                </a:cubicBezTo>
                <a:cubicBezTo>
                  <a:pt x="1086990" y="4654908"/>
                  <a:pt x="968148" y="4561314"/>
                  <a:pt x="815965" y="4613096"/>
                </a:cubicBezTo>
                <a:cubicBezTo>
                  <a:pt x="663783" y="4664878"/>
                  <a:pt x="246365" y="4536929"/>
                  <a:pt x="0" y="4613096"/>
                </a:cubicBezTo>
                <a:cubicBezTo>
                  <a:pt x="-3011" y="4350908"/>
                  <a:pt x="63953" y="4116005"/>
                  <a:pt x="0" y="3944197"/>
                </a:cubicBezTo>
                <a:cubicBezTo>
                  <a:pt x="-63953" y="3772389"/>
                  <a:pt x="28194" y="3598727"/>
                  <a:pt x="0" y="3505953"/>
                </a:cubicBezTo>
                <a:cubicBezTo>
                  <a:pt x="-28194" y="3413179"/>
                  <a:pt x="20983" y="3065205"/>
                  <a:pt x="0" y="2837054"/>
                </a:cubicBezTo>
                <a:cubicBezTo>
                  <a:pt x="-20983" y="2608903"/>
                  <a:pt x="4198" y="2509419"/>
                  <a:pt x="0" y="2352679"/>
                </a:cubicBezTo>
                <a:cubicBezTo>
                  <a:pt x="-4198" y="2195940"/>
                  <a:pt x="61947" y="2010162"/>
                  <a:pt x="0" y="1729911"/>
                </a:cubicBezTo>
                <a:cubicBezTo>
                  <a:pt x="-61947" y="1449660"/>
                  <a:pt x="27011" y="1364086"/>
                  <a:pt x="0" y="1199405"/>
                </a:cubicBezTo>
                <a:cubicBezTo>
                  <a:pt x="-27011" y="1034724"/>
                  <a:pt x="58585" y="932523"/>
                  <a:pt x="0" y="668899"/>
                </a:cubicBezTo>
                <a:cubicBezTo>
                  <a:pt x="-58585" y="405275"/>
                  <a:pt x="72015" y="2704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86E5D25-D8AA-42A3-AF2B-5EAA65CA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72" y="2302506"/>
            <a:ext cx="5955144" cy="4196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E0A8068-5872-40D7-AA6E-1FE3DF81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4" y="2302507"/>
            <a:ext cx="5934324" cy="4207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1A48F-8697-4188-A0CA-B69347E35444}"/>
              </a:ext>
            </a:extLst>
          </p:cNvPr>
          <p:cNvSpPr txBox="1"/>
          <p:nvPr/>
        </p:nvSpPr>
        <p:spPr>
          <a:xfrm>
            <a:off x="932993" y="260387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A03960-89E7-48CF-BBBE-05C348AC57C8}"/>
              </a:ext>
            </a:extLst>
          </p:cNvPr>
          <p:cNvSpPr/>
          <p:nvPr/>
        </p:nvSpPr>
        <p:spPr>
          <a:xfrm>
            <a:off x="6791213" y="792402"/>
            <a:ext cx="4942726" cy="100429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93220-B04A-4E23-A4B5-51DF9FCCA135}"/>
              </a:ext>
            </a:extLst>
          </p:cNvPr>
          <p:cNvSpPr txBox="1"/>
          <p:nvPr/>
        </p:nvSpPr>
        <p:spPr>
          <a:xfrm>
            <a:off x="6931395" y="828051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B/C, B/O, Be/C, Be/O, Ap/p </a:t>
            </a:r>
            <a:r>
              <a:rPr lang="en-GB" sz="1800" dirty="0"/>
              <a:t>(</a:t>
            </a:r>
            <a:r>
              <a:rPr lang="en-GB" sz="1800" dirty="0">
                <a:sym typeface="Wingdings" panose="05000000000000000000" pitchFamily="2" charset="2"/>
              </a:rPr>
              <a:t>propagation params</a:t>
            </a:r>
            <a:r>
              <a:rPr lang="en-GB" sz="1800" dirty="0"/>
              <a:t>)</a:t>
            </a:r>
          </a:p>
          <a:p>
            <a:r>
              <a:rPr lang="en-GB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10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</a:t>
            </a:r>
            <a:r>
              <a:rPr lang="en-GB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Be, </a:t>
            </a:r>
            <a:r>
              <a:rPr lang="en-GB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Be/Be </a:t>
            </a:r>
            <a:r>
              <a:rPr lang="en-GB" sz="1800" dirty="0"/>
              <a:t>(H)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Be/B, Li/B, Li/Be </a:t>
            </a:r>
            <a:r>
              <a:rPr lang="en-GB" sz="1800" dirty="0"/>
              <a:t>(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800" dirty="0"/>
              <a:t>)</a:t>
            </a:r>
          </a:p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Ap/e</a:t>
            </a:r>
            <a:r>
              <a:rPr lang="en-GB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Ap/e</a:t>
            </a:r>
            <a:r>
              <a:rPr lang="en-GB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dirty="0">
                <a:sym typeface="Wingdings" panose="05000000000000000000" pitchFamily="2" charset="2"/>
              </a:rPr>
              <a:t>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GB" sz="1800" dirty="0">
                <a:sym typeface="Wingdings" panose="05000000000000000000" pitchFamily="2" charset="2"/>
              </a:rPr>
              <a:t>, propagation params</a:t>
            </a:r>
            <a:endParaRPr lang="en-GB" sz="1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80AF14-CF89-4184-B42C-0BBB208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26" y="80970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antiproton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27873-F6DD-4FC4-ABB8-202C622C6071}"/>
              </a:ext>
            </a:extLst>
          </p:cNvPr>
          <p:cNvSpPr txBox="1"/>
          <p:nvPr/>
        </p:nvSpPr>
        <p:spPr>
          <a:xfrm>
            <a:off x="656689" y="1299990"/>
            <a:ext cx="6052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good agreement to data found in the antiproton ratios, at the same time as reproducing B, Be and Li (even F!)</a:t>
            </a: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B5F46A7B-A7C9-4BF4-8C11-141E51497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98" y="2292233"/>
            <a:ext cx="5934324" cy="4207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B9C4D3-D527-4C3A-9A88-10A54A58FD7F}"/>
              </a:ext>
            </a:extLst>
          </p:cNvPr>
          <p:cNvSpPr txBox="1"/>
          <p:nvPr/>
        </p:nvSpPr>
        <p:spPr>
          <a:xfrm>
            <a:off x="6709024" y="2656264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5379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9A261741-0627-4F52-A5B0-A9C1DCF3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1" y="309359"/>
            <a:ext cx="9399462" cy="51805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9C389-1404-4EAE-B86C-3232D53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16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193733-C21D-4F97-9391-9DA832F928F2}"/>
              </a:ext>
            </a:extLst>
          </p:cNvPr>
          <p:cNvSpPr txBox="1">
            <a:spLocks/>
          </p:cNvSpPr>
          <p:nvPr/>
        </p:nvSpPr>
        <p:spPr>
          <a:xfrm>
            <a:off x="1248780" y="5397394"/>
            <a:ext cx="10874715" cy="115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Predicted parameters are compatible even within 1</a:t>
            </a:r>
            <a:r>
              <a:rPr lang="el-GR" sz="2000" b="1" dirty="0"/>
              <a:t>σ</a:t>
            </a:r>
            <a:r>
              <a:rPr lang="en-GB" sz="2000" b="1" dirty="0"/>
              <a:t> uncertainty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sz="100" b="1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Main change is found in the normalization of the diffusion coefficient and H parameters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2000" b="1" dirty="0">
                <a:sym typeface="Wingdings" panose="05000000000000000000" pitchFamily="2" charset="2"/>
              </a:rPr>
              <a:t> Prior constrains in cross sections only affect the normalization of the predicted grammage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AC452-750A-47FD-A975-4305FC5D936B}"/>
              </a:ext>
            </a:extLst>
          </p:cNvPr>
          <p:cNvSpPr txBox="1"/>
          <p:nvPr/>
        </p:nvSpPr>
        <p:spPr>
          <a:xfrm>
            <a:off x="9242966" y="4605303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579AE-E7C7-4E2B-8A17-335747F43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1" y="329126"/>
            <a:ext cx="2143225" cy="749660"/>
          </a:xfrm>
          <a:prstGeom prst="rect">
            <a:avLst/>
          </a:prstGeom>
          <a:ln>
            <a:noFill/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83721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E2E-3A09-4B04-A6FB-98136047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051"/>
            <a:ext cx="10515600" cy="115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Analyses including dark matter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E3471-6B8F-4579-A2C9-875519FBD2A6}"/>
              </a:ext>
            </a:extLst>
          </p:cNvPr>
          <p:cNvSpPr txBox="1"/>
          <p:nvPr/>
        </p:nvSpPr>
        <p:spPr>
          <a:xfrm>
            <a:off x="7187015" y="2290849"/>
            <a:ext cx="3729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Analysis without prior 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A449A-04EA-477F-AACE-96138BB33490}"/>
              </a:ext>
            </a:extLst>
          </p:cNvPr>
          <p:cNvSpPr txBox="1"/>
          <p:nvPr/>
        </p:nvSpPr>
        <p:spPr>
          <a:xfrm>
            <a:off x="1225193" y="2290849"/>
            <a:ext cx="4442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Normal analysis (with prior constraints)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5BA998-9A97-40B8-8FB1-845591B6B3F7}"/>
              </a:ext>
            </a:extLst>
          </p:cNvPr>
          <p:cNvSpPr txBox="1"/>
          <p:nvPr/>
        </p:nvSpPr>
        <p:spPr>
          <a:xfrm>
            <a:off x="1033405" y="1057343"/>
            <a:ext cx="1062776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Same three analyses as for the case without dark matter component.</a:t>
            </a:r>
          </a:p>
          <a:p>
            <a:endParaRPr lang="en-GB" sz="300" dirty="0"/>
          </a:p>
          <a:p>
            <a:r>
              <a:rPr lang="en-GB" sz="2000" dirty="0"/>
              <a:t>Differences found in the spectra for the analysis considering prior constraints and not considering them (which predict a 3 times smaller &lt;</a:t>
            </a:r>
            <a:r>
              <a:rPr lang="en-GB" sz="2000" dirty="0" err="1"/>
              <a:t>σv</a:t>
            </a:r>
            <a:r>
              <a:rPr lang="en-GB" sz="2000" dirty="0"/>
              <a:t>&gt; value too)</a:t>
            </a:r>
            <a:endParaRPr lang="en-GB" sz="2000" b="1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0B78198E-4086-4C72-9994-DD28FFF8B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97" y="2753298"/>
            <a:ext cx="5393935" cy="382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C1F376-A558-4379-B008-894FE55C00F2}"/>
              </a:ext>
            </a:extLst>
          </p:cNvPr>
          <p:cNvSpPr txBox="1"/>
          <p:nvPr/>
        </p:nvSpPr>
        <p:spPr>
          <a:xfrm>
            <a:off x="7469676" y="4344177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C54FFC1-9F70-4CEE-A4E5-07ADC08D1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9" y="2753298"/>
            <a:ext cx="5393935" cy="3824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E747E6-0AD9-4AF2-A1DE-85C82B423E84}"/>
              </a:ext>
            </a:extLst>
          </p:cNvPr>
          <p:cNvSpPr txBox="1"/>
          <p:nvPr/>
        </p:nvSpPr>
        <p:spPr>
          <a:xfrm>
            <a:off x="1704298" y="4296039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CA33FF-6751-4A7C-A75B-F6130320444E}"/>
              </a:ext>
            </a:extLst>
          </p:cNvPr>
          <p:cNvGrpSpPr/>
          <p:nvPr/>
        </p:nvGrpSpPr>
        <p:grpSpPr>
          <a:xfrm>
            <a:off x="9585771" y="184484"/>
            <a:ext cx="1397938" cy="1059366"/>
            <a:chOff x="9411111" y="184484"/>
            <a:chExt cx="1397938" cy="105936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75BBF5F-34D6-443E-8023-EC73F3ABA6A8}"/>
                </a:ext>
              </a:extLst>
            </p:cNvPr>
            <p:cNvGrpSpPr/>
            <p:nvPr/>
          </p:nvGrpSpPr>
          <p:grpSpPr>
            <a:xfrm>
              <a:off x="9411111" y="184484"/>
              <a:ext cx="1397938" cy="1059366"/>
              <a:chOff x="9411111" y="184484"/>
              <a:chExt cx="1397938" cy="105936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A44BC5E-8CEE-4C78-81E9-33E8E0131263}"/>
                  </a:ext>
                </a:extLst>
              </p:cNvPr>
              <p:cNvGrpSpPr/>
              <p:nvPr/>
            </p:nvGrpSpPr>
            <p:grpSpPr>
              <a:xfrm>
                <a:off x="9411111" y="198168"/>
                <a:ext cx="1090065" cy="920818"/>
                <a:chOff x="7563428" y="3337548"/>
                <a:chExt cx="2613503" cy="1651811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EDDD5E6-1857-4510-A8F3-DC431333A2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5851" y="3893581"/>
                    <a:ext cx="670320" cy="85680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0A3A1C73-F3B9-46B7-861E-2DA8CDDD1B61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8089502" y="3880326"/>
                      <a:ext cx="702365" cy="8827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165AB87-C4C6-4C76-A58A-6BB86D35B339}"/>
                    </a:ext>
                  </a:extLst>
                </p:cNvPr>
                <p:cNvGrpSpPr/>
                <p:nvPr/>
              </p:nvGrpSpPr>
              <p:grpSpPr>
                <a:xfrm>
                  <a:off x="8763211" y="3784197"/>
                  <a:ext cx="1413720" cy="781200"/>
                  <a:chOff x="9184449" y="4256802"/>
                  <a:chExt cx="1413720" cy="7812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">
                    <p14:nvContentPartPr>
                      <p14:cNvPr id="66" name="Ink 65">
                        <a:extLst>
                          <a:ext uri="{FF2B5EF4-FFF2-40B4-BE49-F238E27FC236}">
                            <a16:creationId xmlns:a16="http://schemas.microsoft.com/office/drawing/2014/main" id="{08686E77-CB6B-489B-9218-51EBBF15B4C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84449" y="4652082"/>
                      <a:ext cx="836280" cy="248400"/>
                    </p14:xfrm>
                  </p:contentPart>
                </mc:Choice>
                <mc:Fallback xmlns="">
                  <p:pic>
                    <p:nvPicPr>
                      <p:cNvPr id="17" name="Ink 16">
                        <a:extLst>
                          <a:ext uri="{FF2B5EF4-FFF2-40B4-BE49-F238E27FC236}">
                            <a16:creationId xmlns:a16="http://schemas.microsoft.com/office/drawing/2014/main" id="{6A71E3EC-B39C-4BB4-A978-A9FDEFE68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68103" y="4638841"/>
                        <a:ext cx="868319" cy="27435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">
                    <p14:nvContentPartPr>
                      <p14:cNvPr id="67" name="Ink 66">
                        <a:extLst>
                          <a:ext uri="{FF2B5EF4-FFF2-40B4-BE49-F238E27FC236}">
                            <a16:creationId xmlns:a16="http://schemas.microsoft.com/office/drawing/2014/main" id="{B325A937-19EE-4EE6-B7EB-3DAB8A1EB1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27569" y="4256802"/>
                      <a:ext cx="363240" cy="51012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4562234A-42C5-4CE1-BC3F-05270D45F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11207" y="4243559"/>
                        <a:ext cx="395310" cy="53607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">
                    <p14:nvContentPartPr>
                      <p14:cNvPr id="68" name="Ink 67">
                        <a:extLst>
                          <a:ext uri="{FF2B5EF4-FFF2-40B4-BE49-F238E27FC236}">
                            <a16:creationId xmlns:a16="http://schemas.microsoft.com/office/drawing/2014/main" id="{4D36F1B3-A8F1-40F1-9232-A9064F7AB8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27569" y="4756842"/>
                      <a:ext cx="570600" cy="28116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3D71C5B7-C480-465A-8EA7-823A118B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11210" y="4743580"/>
                        <a:ext cx="602664" cy="30715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464A307-BE0F-4B9C-B78A-8BAA9E0A6F93}"/>
                    </a:ext>
                  </a:extLst>
                </p:cNvPr>
                <p:cNvSpPr txBox="1"/>
                <p:nvPr/>
              </p:nvSpPr>
              <p:spPr>
                <a:xfrm>
                  <a:off x="7563428" y="3337548"/>
                  <a:ext cx="316112" cy="680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dirty="0"/>
                    <a:t>χ</a:t>
                  </a:r>
                  <a:endParaRPr lang="en-GB" sz="2400" dirty="0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E7FA22-A0D8-4A12-8661-45748313914F}"/>
                    </a:ext>
                  </a:extLst>
                </p:cNvPr>
                <p:cNvSpPr txBox="1"/>
                <p:nvPr/>
              </p:nvSpPr>
              <p:spPr>
                <a:xfrm>
                  <a:off x="7891268" y="4527694"/>
                  <a:ext cx="3161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/>
                    <a:t>χ</a:t>
                  </a:r>
                  <a:endParaRPr lang="en-GB" sz="2400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37DB9EF-7B2E-407B-9E7A-8213A21A0590}"/>
                  </a:ext>
                </a:extLst>
              </p:cNvPr>
              <p:cNvGrpSpPr/>
              <p:nvPr/>
            </p:nvGrpSpPr>
            <p:grpSpPr>
              <a:xfrm>
                <a:off x="10385280" y="184484"/>
                <a:ext cx="423769" cy="1059366"/>
                <a:chOff x="10385280" y="184484"/>
                <a:chExt cx="423769" cy="1059366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51F1C0E-DD26-423A-9936-53C35B4E80A1}"/>
                    </a:ext>
                  </a:extLst>
                </p:cNvPr>
                <p:cNvSpPr txBox="1"/>
                <p:nvPr/>
              </p:nvSpPr>
              <p:spPr>
                <a:xfrm>
                  <a:off x="10489731" y="843740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/>
                    <a:t>b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9E93D7D-DA05-4DA3-BDC8-6C0EAC4690B3}"/>
                    </a:ext>
                  </a:extLst>
                </p:cNvPr>
                <p:cNvSpPr txBox="1"/>
                <p:nvPr/>
              </p:nvSpPr>
              <p:spPr>
                <a:xfrm>
                  <a:off x="10385280" y="184484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/>
                    <a:t>b</a:t>
                  </a:r>
                </a:p>
              </p:txBody>
            </p:sp>
          </p:grp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439968A-D576-429A-8562-36236E11A0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6089" y="923614"/>
              <a:ext cx="96128" cy="6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94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9AC95217-5372-45FC-A986-29028FE94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1" y="2811846"/>
            <a:ext cx="5393932" cy="38241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EE2E-3A09-4B04-A6FB-98136047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051"/>
            <a:ext cx="10515600" cy="1150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Analyses including dark matter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AF04-366E-4ADE-BEA4-0708731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89625-0F5E-4B48-8346-D54F3BB90210}"/>
              </a:ext>
            </a:extLst>
          </p:cNvPr>
          <p:cNvSpPr txBox="1"/>
          <p:nvPr/>
        </p:nvSpPr>
        <p:spPr>
          <a:xfrm>
            <a:off x="7315202" y="2262919"/>
            <a:ext cx="3780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Analysis without prior constraints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7D75B-4B34-4577-89CF-ED3195C254F9}"/>
              </a:ext>
            </a:extLst>
          </p:cNvPr>
          <p:cNvSpPr txBox="1"/>
          <p:nvPr/>
        </p:nvSpPr>
        <p:spPr>
          <a:xfrm>
            <a:off x="920392" y="2279963"/>
            <a:ext cx="4442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Normal analysis (with prior constraints)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2C2A9-C8CC-4A73-A200-FC423521E70E}"/>
              </a:ext>
            </a:extLst>
          </p:cNvPr>
          <p:cNvSpPr txBox="1"/>
          <p:nvPr/>
        </p:nvSpPr>
        <p:spPr>
          <a:xfrm>
            <a:off x="1033405" y="1057343"/>
            <a:ext cx="1062776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Same three analyses as for the case without dark matter component.</a:t>
            </a:r>
          </a:p>
          <a:p>
            <a:endParaRPr lang="en-GB" sz="300" dirty="0"/>
          </a:p>
          <a:p>
            <a:r>
              <a:rPr lang="en-GB" sz="2000" dirty="0"/>
              <a:t>Differences found in the spectra for the analysis considering prior constraints and not considering them (which predict a 3 times smaller &lt;</a:t>
            </a:r>
            <a:r>
              <a:rPr lang="en-GB" sz="2000" dirty="0" err="1"/>
              <a:t>σv</a:t>
            </a:r>
            <a:r>
              <a:rPr lang="en-GB" sz="2000" dirty="0"/>
              <a:t>&gt; value too)</a:t>
            </a:r>
            <a:endParaRPr lang="en-GB" sz="2000" b="1" dirty="0"/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5F94A28E-0C81-4785-8BE7-E9085C5C3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" y="2811846"/>
            <a:ext cx="5393932" cy="3824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5F4F33-EEB9-4338-A44B-B8DE40FDBFB9}"/>
              </a:ext>
            </a:extLst>
          </p:cNvPr>
          <p:cNvSpPr txBox="1"/>
          <p:nvPr/>
        </p:nvSpPr>
        <p:spPr>
          <a:xfrm>
            <a:off x="977752" y="3100951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435E5EA-298A-462C-AA29-8C938E55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69" y="2806776"/>
            <a:ext cx="5393932" cy="3824144"/>
          </a:xfrm>
          <a:prstGeom prst="rect">
            <a:avLst/>
          </a:prstGeom>
        </p:spPr>
      </p:pic>
      <p:pic>
        <p:nvPicPr>
          <p:cNvPr id="22" name="Picture 21" descr="Chart&#10;&#10;Description automatically generated with low confidence">
            <a:extLst>
              <a:ext uri="{FF2B5EF4-FFF2-40B4-BE49-F238E27FC236}">
                <a16:creationId xmlns:a16="http://schemas.microsoft.com/office/drawing/2014/main" id="{F0291F19-4775-425C-9267-664EBB25E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71" y="2806776"/>
            <a:ext cx="5393933" cy="3824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9F187B-4BDF-489C-A65A-E9013C20BD0A}"/>
              </a:ext>
            </a:extLst>
          </p:cNvPr>
          <p:cNvSpPr txBox="1"/>
          <p:nvPr/>
        </p:nvSpPr>
        <p:spPr>
          <a:xfrm>
            <a:off x="6989543" y="3100951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2919B65-C70F-41EC-9076-F3CBC380EE44}"/>
              </a:ext>
            </a:extLst>
          </p:cNvPr>
          <p:cNvGrpSpPr/>
          <p:nvPr/>
        </p:nvGrpSpPr>
        <p:grpSpPr>
          <a:xfrm>
            <a:off x="9585771" y="184484"/>
            <a:ext cx="1397938" cy="1059366"/>
            <a:chOff x="9411111" y="184484"/>
            <a:chExt cx="1397938" cy="105936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06D1045-1D23-420C-AC42-56DD7AFC99A7}"/>
                </a:ext>
              </a:extLst>
            </p:cNvPr>
            <p:cNvGrpSpPr/>
            <p:nvPr/>
          </p:nvGrpSpPr>
          <p:grpSpPr>
            <a:xfrm>
              <a:off x="9411111" y="184484"/>
              <a:ext cx="1397938" cy="1059366"/>
              <a:chOff x="9411111" y="184484"/>
              <a:chExt cx="1397938" cy="105936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296CEBB-1CD2-4F54-8393-B17F38612D7A}"/>
                  </a:ext>
                </a:extLst>
              </p:cNvPr>
              <p:cNvGrpSpPr/>
              <p:nvPr/>
            </p:nvGrpSpPr>
            <p:grpSpPr>
              <a:xfrm>
                <a:off x="9411111" y="198168"/>
                <a:ext cx="1090065" cy="920818"/>
                <a:chOff x="7563428" y="3337548"/>
                <a:chExt cx="2613503" cy="1651811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CF527121-F7D7-4D00-8ECB-653FB8A90D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5851" y="3893581"/>
                    <a:ext cx="670320" cy="85680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0A3A1C73-F3B9-46B7-861E-2DA8CDDD1B61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8089502" y="3880326"/>
                      <a:ext cx="702365" cy="8827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437136F-9A59-4542-9E6F-74213A284ECA}"/>
                    </a:ext>
                  </a:extLst>
                </p:cNvPr>
                <p:cNvGrpSpPr/>
                <p:nvPr/>
              </p:nvGrpSpPr>
              <p:grpSpPr>
                <a:xfrm>
                  <a:off x="8763211" y="3784197"/>
                  <a:ext cx="1413720" cy="781200"/>
                  <a:chOff x="9184449" y="4256802"/>
                  <a:chExt cx="1413720" cy="7812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">
                    <p14:nvContentPartPr>
                      <p14:cNvPr id="65" name="Ink 64">
                        <a:extLst>
                          <a:ext uri="{FF2B5EF4-FFF2-40B4-BE49-F238E27FC236}">
                            <a16:creationId xmlns:a16="http://schemas.microsoft.com/office/drawing/2014/main" id="{B3C718F5-C860-48A6-B51A-96B5751B304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84449" y="4652082"/>
                      <a:ext cx="836280" cy="248400"/>
                    </p14:xfrm>
                  </p:contentPart>
                </mc:Choice>
                <mc:Fallback xmlns="">
                  <p:pic>
                    <p:nvPicPr>
                      <p:cNvPr id="17" name="Ink 16">
                        <a:extLst>
                          <a:ext uri="{FF2B5EF4-FFF2-40B4-BE49-F238E27FC236}">
                            <a16:creationId xmlns:a16="http://schemas.microsoft.com/office/drawing/2014/main" id="{6A71E3EC-B39C-4BB4-A978-A9FDEFE68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68103" y="4638841"/>
                        <a:ext cx="868319" cy="27435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">
                    <p14:nvContentPartPr>
                      <p14:cNvPr id="66" name="Ink 65">
                        <a:extLst>
                          <a:ext uri="{FF2B5EF4-FFF2-40B4-BE49-F238E27FC236}">
                            <a16:creationId xmlns:a16="http://schemas.microsoft.com/office/drawing/2014/main" id="{72242451-9D9D-43CB-995E-4FD87CC13CC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27569" y="4256802"/>
                      <a:ext cx="363240" cy="51012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4562234A-42C5-4CE1-BC3F-05270D45F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11207" y="4243559"/>
                        <a:ext cx="395310" cy="53607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">
                    <p14:nvContentPartPr>
                      <p14:cNvPr id="67" name="Ink 66">
                        <a:extLst>
                          <a:ext uri="{FF2B5EF4-FFF2-40B4-BE49-F238E27FC236}">
                            <a16:creationId xmlns:a16="http://schemas.microsoft.com/office/drawing/2014/main" id="{118F0652-5091-477D-A45A-4BCB66170F5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27569" y="4756842"/>
                      <a:ext cx="570600" cy="28116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3D71C5B7-C480-465A-8EA7-823A118BE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011210" y="4743580"/>
                        <a:ext cx="602664" cy="30715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3FEF42F-81E0-4B43-ABF2-3B16E1B71D59}"/>
                    </a:ext>
                  </a:extLst>
                </p:cNvPr>
                <p:cNvSpPr txBox="1"/>
                <p:nvPr/>
              </p:nvSpPr>
              <p:spPr>
                <a:xfrm>
                  <a:off x="7563428" y="3337548"/>
                  <a:ext cx="316112" cy="6802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dirty="0"/>
                    <a:t>χ</a:t>
                  </a:r>
                  <a:endParaRPr lang="en-GB" sz="2400" dirty="0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19EF677-BD67-44B7-923E-BA538EE4B340}"/>
                    </a:ext>
                  </a:extLst>
                </p:cNvPr>
                <p:cNvSpPr txBox="1"/>
                <p:nvPr/>
              </p:nvSpPr>
              <p:spPr>
                <a:xfrm>
                  <a:off x="7891268" y="4527694"/>
                  <a:ext cx="3161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/>
                    <a:t>χ</a:t>
                  </a:r>
                  <a:endParaRPr lang="en-GB" sz="2400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96A55E8-1D2C-4187-ADF9-A9418570B487}"/>
                  </a:ext>
                </a:extLst>
              </p:cNvPr>
              <p:cNvGrpSpPr/>
              <p:nvPr/>
            </p:nvGrpSpPr>
            <p:grpSpPr>
              <a:xfrm>
                <a:off x="10385280" y="184484"/>
                <a:ext cx="423769" cy="1059366"/>
                <a:chOff x="10385280" y="184484"/>
                <a:chExt cx="423769" cy="1059366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A11A9F8-4396-4B36-9007-4B6CC4AEB7D1}"/>
                    </a:ext>
                  </a:extLst>
                </p:cNvPr>
                <p:cNvSpPr txBox="1"/>
                <p:nvPr/>
              </p:nvSpPr>
              <p:spPr>
                <a:xfrm>
                  <a:off x="10489731" y="843740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/>
                    <a:t>b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4658AE0-A943-4735-865C-E807692D3F45}"/>
                    </a:ext>
                  </a:extLst>
                </p:cNvPr>
                <p:cNvSpPr txBox="1"/>
                <p:nvPr/>
              </p:nvSpPr>
              <p:spPr>
                <a:xfrm>
                  <a:off x="10385280" y="184484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dirty="0"/>
                    <a:t>b</a:t>
                  </a:r>
                </a:p>
              </p:txBody>
            </p:sp>
          </p:grp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7C58026-019C-42A5-BF74-1AC4FB2CC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6089" y="923614"/>
              <a:ext cx="96128" cy="6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2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5FBBD6F1-F15A-402B-BB64-5B92BC66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7" y="244486"/>
            <a:ext cx="9029554" cy="47894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9C389-1404-4EAE-B86C-3232D53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19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2C125F-A1AB-4362-A82B-1D9E17B3E88C}"/>
              </a:ext>
            </a:extLst>
          </p:cNvPr>
          <p:cNvSpPr txBox="1">
            <a:spLocks/>
          </p:cNvSpPr>
          <p:nvPr/>
        </p:nvSpPr>
        <p:spPr>
          <a:xfrm>
            <a:off x="1105320" y="4965358"/>
            <a:ext cx="10370913" cy="155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900" b="1" dirty="0"/>
              <a:t>Propagation parameters are again very similar in every analysis and similar to the parameters found in the analyses without including dark matter component.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sz="100" b="1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900" b="1" dirty="0"/>
              <a:t>A larger &lt;</a:t>
            </a:r>
            <a:r>
              <a:rPr lang="el-GR" sz="1900" b="1" dirty="0"/>
              <a:t>σ</a:t>
            </a:r>
            <a:r>
              <a:rPr lang="en-GB" sz="1900" b="1" dirty="0"/>
              <a:t>v&gt; implies less scaling of the antiprotons, which increases the total value of the likelihood.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sz="100" b="1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900" b="1" dirty="0"/>
              <a:t>DM masses are slightly bigger than usually reported, due to the use of 2018 data-set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FAFAF-EFEA-45E6-9E7E-E120CCC9E730}"/>
              </a:ext>
            </a:extLst>
          </p:cNvPr>
          <p:cNvSpPr txBox="1"/>
          <p:nvPr/>
        </p:nvSpPr>
        <p:spPr>
          <a:xfrm>
            <a:off x="2730546" y="4160779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A4CCB-DB57-433E-86FF-956BDB8F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1" y="213664"/>
            <a:ext cx="2143225" cy="749660"/>
          </a:xfrm>
          <a:prstGeom prst="rect">
            <a:avLst/>
          </a:prstGeom>
          <a:ln>
            <a:noFill/>
            <a:prstDash val="sysDot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C1F52E-E9B1-4F24-A7CE-417B1A7F310B}"/>
                  </a:ext>
                </a:extLst>
              </p:cNvPr>
              <p:cNvSpPr txBox="1"/>
              <p:nvPr/>
            </p:nvSpPr>
            <p:spPr>
              <a:xfrm>
                <a:off x="9567195" y="4600811"/>
                <a:ext cx="9797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C1F52E-E9B1-4F24-A7CE-417B1A7F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95" y="4600811"/>
                <a:ext cx="979715" cy="307777"/>
              </a:xfrm>
              <a:prstGeom prst="rect">
                <a:avLst/>
              </a:prstGeom>
              <a:blipFill>
                <a:blip r:embed="rId4"/>
                <a:stretch>
                  <a:fillRect l="-1863" t="-2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4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night sky, night&#10;&#10;Description automatically generated">
            <a:extLst>
              <a:ext uri="{FF2B5EF4-FFF2-40B4-BE49-F238E27FC236}">
                <a16:creationId xmlns:a16="http://schemas.microsoft.com/office/drawing/2014/main" id="{1A60DB20-381A-4AE9-A6A8-AF3EEA11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5B8FB-F46D-43B2-BB79-9C697827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92" y="307386"/>
            <a:ext cx="10515600" cy="132556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C71A-DFB2-43D7-BA55-C050328F3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1614416"/>
            <a:ext cx="10602931" cy="4680290"/>
          </a:xfrm>
          <a:ln w="9525">
            <a:noFill/>
            <a:prstDash val="dashDot"/>
          </a:ln>
          <a:effectLst>
            <a:glow rad="139700">
              <a:schemeClr val="accent3">
                <a:lumMod val="50000"/>
                <a:alpha val="0"/>
              </a:schemeClr>
            </a:glow>
          </a:effectLst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500" b="1" dirty="0"/>
          </a:p>
          <a:p>
            <a:pPr marL="457200" lvl="1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 (Body)"/>
              </a:rPr>
              <a:t>Main secondary cosmic rays</a:t>
            </a:r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3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 Possible primary origin of cosmic rays B, Be, Li and F</a:t>
            </a:r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300" b="1" i="0" u="none" strike="noStrike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 Propagation parameters from</a:t>
            </a:r>
            <a:r>
              <a:rPr lang="en-GB" sz="2300" b="1" i="0" u="none" strike="noStrike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 different secondary cosmic-ray nuclei and different cross sections parametrizations</a:t>
            </a:r>
            <a:endParaRPr lang="en-GB" sz="2300" b="1" dirty="0">
              <a:solidFill>
                <a:schemeClr val="accent2">
                  <a:lumMod val="20000"/>
                  <a:lumOff val="80000"/>
                </a:schemeClr>
              </a:solidFill>
              <a:latin typeface="Calibri (Body)"/>
            </a:endParaRPr>
          </a:p>
          <a:p>
            <a:pPr marL="457200" lvl="1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alibri (Body)"/>
              </a:rPr>
              <a:t>Antiproton excesses</a:t>
            </a:r>
          </a:p>
          <a:p>
            <a:pPr marL="457200" lvl="1" indent="0">
              <a:buNone/>
            </a:pPr>
            <a:endParaRPr lang="en-GB" sz="100" b="1" dirty="0">
              <a:solidFill>
                <a:schemeClr val="bg1"/>
              </a:solidFill>
              <a:latin typeface="Calibri (Body)"/>
            </a:endParaRPr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3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 Is it possible to reproduce simultaneously all secondary CRs, including antiprotons?</a:t>
            </a:r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3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 How cross sections uncertainties can affect our constraints of WIMP candidates</a:t>
            </a:r>
          </a:p>
          <a:p>
            <a:pPr lvl="2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en-GB" sz="23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(Body)"/>
              </a:rPr>
              <a:t>Beyond antiprotons: preliminary analyses including positrons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B9DDEC-3598-4117-8A82-99B5AAA6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</a:t>
            </a:fld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BE0D3C-56B9-40D1-B7BD-CB4D18EAC37F}"/>
              </a:ext>
            </a:extLst>
          </p:cNvPr>
          <p:cNvCxnSpPr>
            <a:cxnSpLocks/>
          </p:cNvCxnSpPr>
          <p:nvPr/>
        </p:nvCxnSpPr>
        <p:spPr>
          <a:xfrm>
            <a:off x="554804" y="1297373"/>
            <a:ext cx="3914454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609979-6727-44DF-81C6-222F43433CAA}"/>
              </a:ext>
            </a:extLst>
          </p:cNvPr>
          <p:cNvSpPr txBox="1"/>
          <p:nvPr/>
        </p:nvSpPr>
        <p:spPr>
          <a:xfrm>
            <a:off x="8003568" y="134421"/>
            <a:ext cx="4102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cross sections in the evaluation of GCR propagation</a:t>
            </a:r>
            <a:endParaRPr lang="en-GB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4FB45AA-6B1C-421D-8CCE-687932BF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7" y="244486"/>
            <a:ext cx="9029554" cy="4789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DFF11-A89F-4843-8861-DC74C6E3F0EC}"/>
              </a:ext>
            </a:extLst>
          </p:cNvPr>
          <p:cNvSpPr txBox="1"/>
          <p:nvPr/>
        </p:nvSpPr>
        <p:spPr>
          <a:xfrm>
            <a:off x="2730546" y="4160779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48FB71-5FCA-4F48-A67E-3B27CE43DD59}"/>
                  </a:ext>
                </a:extLst>
              </p:cNvPr>
              <p:cNvSpPr txBox="1"/>
              <p:nvPr/>
            </p:nvSpPr>
            <p:spPr>
              <a:xfrm>
                <a:off x="9567195" y="4600811"/>
                <a:ext cx="9797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sup>
                    </m:sSup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48FB71-5FCA-4F48-A67E-3B27CE43D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195" y="4600811"/>
                <a:ext cx="979715" cy="307777"/>
              </a:xfrm>
              <a:prstGeom prst="rect">
                <a:avLst/>
              </a:prstGeom>
              <a:blipFill>
                <a:blip r:embed="rId3"/>
                <a:stretch>
                  <a:fillRect l="-1863" t="-2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9C389-1404-4EAE-B86C-3232D53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20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2C125F-A1AB-4362-A82B-1D9E17B3E88C}"/>
              </a:ext>
            </a:extLst>
          </p:cNvPr>
          <p:cNvSpPr txBox="1">
            <a:spLocks/>
          </p:cNvSpPr>
          <p:nvPr/>
        </p:nvSpPr>
        <p:spPr>
          <a:xfrm>
            <a:off x="1136144" y="4964462"/>
            <a:ext cx="10370913" cy="138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1900" b="1" dirty="0">
                <a:latin typeface="Calibri (Body)"/>
              </a:rPr>
              <a:t>Scale factors are statistically needed. The case with no cross sections prior constrains finds (unsurprisingly) similar results as earlier analyses taking into account the full uncertainty bands</a:t>
            </a:r>
          </a:p>
          <a:p>
            <a:pPr marL="0" indent="0">
              <a:spcBef>
                <a:spcPts val="600"/>
              </a:spcBef>
              <a:buNone/>
            </a:pPr>
            <a:endParaRPr lang="en-GB" sz="100" b="1" dirty="0">
              <a:latin typeface="Calibri (Body)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900" b="1" dirty="0">
                <a:latin typeface="Calibri (Body)"/>
              </a:rPr>
              <a:t>The hypothesis of a dark matter component is disfavoured against the hypothesis of Ap cross sections scale (</a:t>
            </a:r>
            <a:r>
              <a:rPr lang="el-GR" sz="1900" b="1" dirty="0">
                <a:latin typeface="Calibri (Body)"/>
              </a:rPr>
              <a:t>Δχ</a:t>
            </a:r>
            <a:r>
              <a:rPr lang="en-GB" sz="1900" b="1" baseline="30000" dirty="0">
                <a:latin typeface="Calibri (Body)"/>
              </a:rPr>
              <a:t>2</a:t>
            </a:r>
            <a:r>
              <a:rPr lang="en-GB" sz="1900" b="1" dirty="0">
                <a:latin typeface="Calibri (Body)"/>
              </a:rPr>
              <a:t> </a:t>
            </a:r>
            <a:r>
              <a:rPr lang="en-GB" sz="1900" b="1" dirty="0">
                <a:latin typeface="Calibri (Body)"/>
                <a:cs typeface="Times New Roman" panose="02020603050405020304" pitchFamily="18" charset="0"/>
              </a:rPr>
              <a:t>~</a:t>
            </a:r>
            <a:r>
              <a:rPr lang="en-GB" sz="1900" b="1" dirty="0">
                <a:latin typeface="Calibri (Body)"/>
              </a:rPr>
              <a:t> 160 – over around 600 points). However, the hypothesis with dark matter + cross sections scale is favoured against only Ap cross sections scale (</a:t>
            </a:r>
            <a:r>
              <a:rPr lang="el-GR" sz="1900" b="1" dirty="0">
                <a:latin typeface="Calibri (Body)"/>
              </a:rPr>
              <a:t>Δχ</a:t>
            </a:r>
            <a:r>
              <a:rPr lang="en-GB" sz="1900" b="1" baseline="30000" dirty="0">
                <a:latin typeface="Calibri (Body)"/>
              </a:rPr>
              <a:t>2</a:t>
            </a:r>
            <a:r>
              <a:rPr lang="en-GB" sz="1900" b="1" dirty="0">
                <a:latin typeface="Calibri (Body)"/>
              </a:rPr>
              <a:t> </a:t>
            </a:r>
            <a:r>
              <a:rPr lang="en-GB" sz="1900" b="1" dirty="0">
                <a:latin typeface="Calibri (Body)"/>
                <a:cs typeface="Times New Roman" panose="02020603050405020304" pitchFamily="18" charset="0"/>
              </a:rPr>
              <a:t>~</a:t>
            </a:r>
            <a:r>
              <a:rPr lang="en-GB" sz="1900" b="1" dirty="0">
                <a:latin typeface="Calibri (Body)"/>
              </a:rPr>
              <a:t> 38)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A4CCB-DB57-433E-86FF-956BDB8F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11" y="216112"/>
            <a:ext cx="2143225" cy="749660"/>
          </a:xfrm>
          <a:prstGeom prst="rect">
            <a:avLst/>
          </a:prstGeom>
          <a:ln>
            <a:noFill/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485226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91B803-B532-4267-A602-AEEE7717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263" y="2625509"/>
            <a:ext cx="5922198" cy="379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E857C-74C5-4880-A0BA-9C1FC447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67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 b="1" dirty="0"/>
              <a:t>Dark matter constraints from </a:t>
            </a:r>
            <a:r>
              <a:rPr lang="en-GB" sz="3800" b="1" dirty="0" err="1"/>
              <a:t>antinuclei</a:t>
            </a:r>
            <a:endParaRPr lang="en-GB" sz="3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09E4D-B443-4796-B1B4-BC16C5E77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2" y="1372194"/>
            <a:ext cx="103162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fact that scale factors seem to be statistically needed will also affect significantly our capability to distinguish the possible existence a dark matter signal against the anti-nuclei produced from CR interactions with ISM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0A105-8628-4F3F-A2E9-063090E3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7D7E0-DD9F-482D-84FA-AFC6DF5222A2}"/>
              </a:ext>
            </a:extLst>
          </p:cNvPr>
          <p:cNvSpPr txBox="1"/>
          <p:nvPr/>
        </p:nvSpPr>
        <p:spPr>
          <a:xfrm>
            <a:off x="652689" y="2666935"/>
            <a:ext cx="4393785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/>
              <a:t>The grammage predicted by combined models including antiprotons is significantly larger than that predicted only by B, Be and Li </a:t>
            </a:r>
            <a:r>
              <a:rPr lang="en-GB" dirty="0"/>
              <a:t>(it leads to an increase in the production of antiprotons of order 10%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05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Work in progress for computing new cross sections for the production of anti-D and anti-</a:t>
            </a:r>
            <a:r>
              <a:rPr lang="en-GB" baseline="30000" dirty="0"/>
              <a:t>3</a:t>
            </a:r>
            <a:r>
              <a:rPr lang="en-GB" dirty="0"/>
              <a:t>He and study the significance of DM detection. </a:t>
            </a:r>
            <a:r>
              <a:rPr lang="en-GB" b="1" dirty="0"/>
              <a:t>Coming soon…</a:t>
            </a:r>
          </a:p>
          <a:p>
            <a:endParaRPr lang="en-GB" sz="3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500" b="1" dirty="0"/>
          </a:p>
          <a:p>
            <a:r>
              <a:rPr lang="en-GB" dirty="0"/>
              <a:t>See also </a:t>
            </a:r>
            <a:r>
              <a:rPr lang="en-GB" i="1" dirty="0" err="1">
                <a:effectLst/>
              </a:rPr>
              <a:t>Kachelrieß</a:t>
            </a:r>
            <a:r>
              <a:rPr lang="en-GB" i="1" dirty="0">
                <a:effectLst/>
              </a:rPr>
              <a:t> et al JCAP08(2020)048</a:t>
            </a:r>
          </a:p>
          <a:p>
            <a:r>
              <a:rPr lang="en-GB" i="1" dirty="0"/>
              <a:t>                Linden, Winkler </a:t>
            </a:r>
            <a:r>
              <a:rPr lang="en-GB" i="1" dirty="0">
                <a:effectLst/>
              </a:rPr>
              <a:t>PRL</a:t>
            </a:r>
            <a:r>
              <a:rPr lang="en-GB" i="1" dirty="0"/>
              <a:t> 126, 101101</a:t>
            </a:r>
            <a:endParaRPr lang="en-GB" i="1" dirty="0">
              <a:effectLst/>
            </a:endParaRPr>
          </a:p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A829D-545D-40BA-9843-5192211B9253}"/>
              </a:ext>
            </a:extLst>
          </p:cNvPr>
          <p:cNvSpPr txBox="1"/>
          <p:nvPr/>
        </p:nvSpPr>
        <p:spPr>
          <a:xfrm>
            <a:off x="8419672" y="2491098"/>
            <a:ext cx="3310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Cholis, Linden, Hooper Phys. Rev. D 102, 103019</a:t>
            </a:r>
          </a:p>
        </p:txBody>
      </p:sp>
    </p:spTree>
    <p:extLst>
      <p:ext uri="{BB962C8B-B14F-4D97-AF65-F5344CB8AC3E}">
        <p14:creationId xmlns:p14="http://schemas.microsoft.com/office/powerpoint/2010/main" val="131211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AB6CC2-2155-47FF-88E1-F60DD1F007F5}"/>
              </a:ext>
            </a:extLst>
          </p:cNvPr>
          <p:cNvSpPr/>
          <p:nvPr/>
        </p:nvSpPr>
        <p:spPr>
          <a:xfrm flipV="1">
            <a:off x="267128" y="302069"/>
            <a:ext cx="11656638" cy="6432001"/>
          </a:xfrm>
          <a:custGeom>
            <a:avLst/>
            <a:gdLst>
              <a:gd name="connsiteX0" fmla="*/ 0 w 11656638"/>
              <a:gd name="connsiteY0" fmla="*/ 0 h 6432001"/>
              <a:gd name="connsiteX1" fmla="*/ 349699 w 11656638"/>
              <a:gd name="connsiteY1" fmla="*/ 0 h 6432001"/>
              <a:gd name="connsiteX2" fmla="*/ 582832 w 11656638"/>
              <a:gd name="connsiteY2" fmla="*/ 0 h 6432001"/>
              <a:gd name="connsiteX3" fmla="*/ 815965 w 11656638"/>
              <a:gd name="connsiteY3" fmla="*/ 0 h 6432001"/>
              <a:gd name="connsiteX4" fmla="*/ 1515363 w 11656638"/>
              <a:gd name="connsiteY4" fmla="*/ 0 h 6432001"/>
              <a:gd name="connsiteX5" fmla="*/ 1748496 w 11656638"/>
              <a:gd name="connsiteY5" fmla="*/ 0 h 6432001"/>
              <a:gd name="connsiteX6" fmla="*/ 2214761 w 11656638"/>
              <a:gd name="connsiteY6" fmla="*/ 0 h 6432001"/>
              <a:gd name="connsiteX7" fmla="*/ 3030726 w 11656638"/>
              <a:gd name="connsiteY7" fmla="*/ 0 h 6432001"/>
              <a:gd name="connsiteX8" fmla="*/ 3846691 w 11656638"/>
              <a:gd name="connsiteY8" fmla="*/ 0 h 6432001"/>
              <a:gd name="connsiteX9" fmla="*/ 4312956 w 11656638"/>
              <a:gd name="connsiteY9" fmla="*/ 0 h 6432001"/>
              <a:gd name="connsiteX10" fmla="*/ 4546089 w 11656638"/>
              <a:gd name="connsiteY10" fmla="*/ 0 h 6432001"/>
              <a:gd name="connsiteX11" fmla="*/ 5012354 w 11656638"/>
              <a:gd name="connsiteY11" fmla="*/ 0 h 6432001"/>
              <a:gd name="connsiteX12" fmla="*/ 5711753 w 11656638"/>
              <a:gd name="connsiteY12" fmla="*/ 0 h 6432001"/>
              <a:gd name="connsiteX13" fmla="*/ 6411151 w 11656638"/>
              <a:gd name="connsiteY13" fmla="*/ 0 h 6432001"/>
              <a:gd name="connsiteX14" fmla="*/ 6644284 w 11656638"/>
              <a:gd name="connsiteY14" fmla="*/ 0 h 6432001"/>
              <a:gd name="connsiteX15" fmla="*/ 6993983 w 11656638"/>
              <a:gd name="connsiteY15" fmla="*/ 0 h 6432001"/>
              <a:gd name="connsiteX16" fmla="*/ 7460248 w 11656638"/>
              <a:gd name="connsiteY16" fmla="*/ 0 h 6432001"/>
              <a:gd name="connsiteX17" fmla="*/ 7693381 w 11656638"/>
              <a:gd name="connsiteY17" fmla="*/ 0 h 6432001"/>
              <a:gd name="connsiteX18" fmla="*/ 7926514 w 11656638"/>
              <a:gd name="connsiteY18" fmla="*/ 0 h 6432001"/>
              <a:gd name="connsiteX19" fmla="*/ 8159647 w 11656638"/>
              <a:gd name="connsiteY19" fmla="*/ 0 h 6432001"/>
              <a:gd name="connsiteX20" fmla="*/ 8859045 w 11656638"/>
              <a:gd name="connsiteY20" fmla="*/ 0 h 6432001"/>
              <a:gd name="connsiteX21" fmla="*/ 9092178 w 11656638"/>
              <a:gd name="connsiteY21" fmla="*/ 0 h 6432001"/>
              <a:gd name="connsiteX22" fmla="*/ 9791576 w 11656638"/>
              <a:gd name="connsiteY22" fmla="*/ 0 h 6432001"/>
              <a:gd name="connsiteX23" fmla="*/ 10257841 w 11656638"/>
              <a:gd name="connsiteY23" fmla="*/ 0 h 6432001"/>
              <a:gd name="connsiteX24" fmla="*/ 10957240 w 11656638"/>
              <a:gd name="connsiteY24" fmla="*/ 0 h 6432001"/>
              <a:gd name="connsiteX25" fmla="*/ 11656638 w 11656638"/>
              <a:gd name="connsiteY25" fmla="*/ 0 h 6432001"/>
              <a:gd name="connsiteX26" fmla="*/ 11656638 w 11656638"/>
              <a:gd name="connsiteY26" fmla="*/ 520407 h 6432001"/>
              <a:gd name="connsiteX27" fmla="*/ 11656638 w 11656638"/>
              <a:gd name="connsiteY27" fmla="*/ 912175 h 6432001"/>
              <a:gd name="connsiteX28" fmla="*/ 11656638 w 11656638"/>
              <a:gd name="connsiteY28" fmla="*/ 1368262 h 6432001"/>
              <a:gd name="connsiteX29" fmla="*/ 11656638 w 11656638"/>
              <a:gd name="connsiteY29" fmla="*/ 2017309 h 6432001"/>
              <a:gd name="connsiteX30" fmla="*/ 11656638 w 11656638"/>
              <a:gd name="connsiteY30" fmla="*/ 2666357 h 6432001"/>
              <a:gd name="connsiteX31" fmla="*/ 11656638 w 11656638"/>
              <a:gd name="connsiteY31" fmla="*/ 3251084 h 6432001"/>
              <a:gd name="connsiteX32" fmla="*/ 11656638 w 11656638"/>
              <a:gd name="connsiteY32" fmla="*/ 3835812 h 6432001"/>
              <a:gd name="connsiteX33" fmla="*/ 11656638 w 11656638"/>
              <a:gd name="connsiteY33" fmla="*/ 4420539 h 6432001"/>
              <a:gd name="connsiteX34" fmla="*/ 11656638 w 11656638"/>
              <a:gd name="connsiteY34" fmla="*/ 4940946 h 6432001"/>
              <a:gd name="connsiteX35" fmla="*/ 11656638 w 11656638"/>
              <a:gd name="connsiteY35" fmla="*/ 5397034 h 6432001"/>
              <a:gd name="connsiteX36" fmla="*/ 11656638 w 11656638"/>
              <a:gd name="connsiteY36" fmla="*/ 6432001 h 6432001"/>
              <a:gd name="connsiteX37" fmla="*/ 11423505 w 11656638"/>
              <a:gd name="connsiteY37" fmla="*/ 6432001 h 6432001"/>
              <a:gd name="connsiteX38" fmla="*/ 11073806 w 11656638"/>
              <a:gd name="connsiteY38" fmla="*/ 6432001 h 6432001"/>
              <a:gd name="connsiteX39" fmla="*/ 10607541 w 11656638"/>
              <a:gd name="connsiteY39" fmla="*/ 6432001 h 6432001"/>
              <a:gd name="connsiteX40" fmla="*/ 10374408 w 11656638"/>
              <a:gd name="connsiteY40" fmla="*/ 6432001 h 6432001"/>
              <a:gd name="connsiteX41" fmla="*/ 9558443 w 11656638"/>
              <a:gd name="connsiteY41" fmla="*/ 6432001 h 6432001"/>
              <a:gd name="connsiteX42" fmla="*/ 9208744 w 11656638"/>
              <a:gd name="connsiteY42" fmla="*/ 6432001 h 6432001"/>
              <a:gd name="connsiteX43" fmla="*/ 8625912 w 11656638"/>
              <a:gd name="connsiteY43" fmla="*/ 6432001 h 6432001"/>
              <a:gd name="connsiteX44" fmla="*/ 8043080 w 11656638"/>
              <a:gd name="connsiteY44" fmla="*/ 6432001 h 6432001"/>
              <a:gd name="connsiteX45" fmla="*/ 7576815 w 11656638"/>
              <a:gd name="connsiteY45" fmla="*/ 6432001 h 6432001"/>
              <a:gd name="connsiteX46" fmla="*/ 6877416 w 11656638"/>
              <a:gd name="connsiteY46" fmla="*/ 6432001 h 6432001"/>
              <a:gd name="connsiteX47" fmla="*/ 6178018 w 11656638"/>
              <a:gd name="connsiteY47" fmla="*/ 6432001 h 6432001"/>
              <a:gd name="connsiteX48" fmla="*/ 5595186 w 11656638"/>
              <a:gd name="connsiteY48" fmla="*/ 6432001 h 6432001"/>
              <a:gd name="connsiteX49" fmla="*/ 5245487 w 11656638"/>
              <a:gd name="connsiteY49" fmla="*/ 6432001 h 6432001"/>
              <a:gd name="connsiteX50" fmla="*/ 4546089 w 11656638"/>
              <a:gd name="connsiteY50" fmla="*/ 6432001 h 6432001"/>
              <a:gd name="connsiteX51" fmla="*/ 4079823 w 11656638"/>
              <a:gd name="connsiteY51" fmla="*/ 6432001 h 6432001"/>
              <a:gd name="connsiteX52" fmla="*/ 3730124 w 11656638"/>
              <a:gd name="connsiteY52" fmla="*/ 6432001 h 6432001"/>
              <a:gd name="connsiteX53" fmla="*/ 3380425 w 11656638"/>
              <a:gd name="connsiteY53" fmla="*/ 6432001 h 6432001"/>
              <a:gd name="connsiteX54" fmla="*/ 2681027 w 11656638"/>
              <a:gd name="connsiteY54" fmla="*/ 6432001 h 6432001"/>
              <a:gd name="connsiteX55" fmla="*/ 2098195 w 11656638"/>
              <a:gd name="connsiteY55" fmla="*/ 6432001 h 6432001"/>
              <a:gd name="connsiteX56" fmla="*/ 1282230 w 11656638"/>
              <a:gd name="connsiteY56" fmla="*/ 6432001 h 6432001"/>
              <a:gd name="connsiteX57" fmla="*/ 1049097 w 11656638"/>
              <a:gd name="connsiteY57" fmla="*/ 6432001 h 6432001"/>
              <a:gd name="connsiteX58" fmla="*/ 815965 w 11656638"/>
              <a:gd name="connsiteY58" fmla="*/ 6432001 h 6432001"/>
              <a:gd name="connsiteX59" fmla="*/ 0 w 11656638"/>
              <a:gd name="connsiteY59" fmla="*/ 6432001 h 6432001"/>
              <a:gd name="connsiteX60" fmla="*/ 0 w 11656638"/>
              <a:gd name="connsiteY60" fmla="*/ 6040234 h 6432001"/>
              <a:gd name="connsiteX61" fmla="*/ 0 w 11656638"/>
              <a:gd name="connsiteY61" fmla="*/ 5519826 h 6432001"/>
              <a:gd name="connsiteX62" fmla="*/ 0 w 11656638"/>
              <a:gd name="connsiteY62" fmla="*/ 4806459 h 6432001"/>
              <a:gd name="connsiteX63" fmla="*/ 0 w 11656638"/>
              <a:gd name="connsiteY63" fmla="*/ 4093092 h 6432001"/>
              <a:gd name="connsiteX64" fmla="*/ 0 w 11656638"/>
              <a:gd name="connsiteY64" fmla="*/ 3444044 h 6432001"/>
              <a:gd name="connsiteX65" fmla="*/ 0 w 11656638"/>
              <a:gd name="connsiteY65" fmla="*/ 2730677 h 6432001"/>
              <a:gd name="connsiteX66" fmla="*/ 0 w 11656638"/>
              <a:gd name="connsiteY66" fmla="*/ 2017309 h 6432001"/>
              <a:gd name="connsiteX67" fmla="*/ 0 w 11656638"/>
              <a:gd name="connsiteY67" fmla="*/ 1625542 h 6432001"/>
              <a:gd name="connsiteX68" fmla="*/ 0 w 11656638"/>
              <a:gd name="connsiteY68" fmla="*/ 1169455 h 6432001"/>
              <a:gd name="connsiteX69" fmla="*/ 0 w 11656638"/>
              <a:gd name="connsiteY69" fmla="*/ 777687 h 6432001"/>
              <a:gd name="connsiteX70" fmla="*/ 0 w 11656638"/>
              <a:gd name="connsiteY70" fmla="*/ 0 h 643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656638" h="6432001" fill="none" extrusionOk="0">
                <a:moveTo>
                  <a:pt x="0" y="0"/>
                </a:moveTo>
                <a:cubicBezTo>
                  <a:pt x="73064" y="-4554"/>
                  <a:pt x="260626" y="28252"/>
                  <a:pt x="349699" y="0"/>
                </a:cubicBezTo>
                <a:cubicBezTo>
                  <a:pt x="438772" y="-28252"/>
                  <a:pt x="516313" y="11730"/>
                  <a:pt x="582832" y="0"/>
                </a:cubicBezTo>
                <a:cubicBezTo>
                  <a:pt x="649351" y="-11730"/>
                  <a:pt x="718863" y="7890"/>
                  <a:pt x="815965" y="0"/>
                </a:cubicBezTo>
                <a:cubicBezTo>
                  <a:pt x="913067" y="-7890"/>
                  <a:pt x="1299932" y="58214"/>
                  <a:pt x="1515363" y="0"/>
                </a:cubicBezTo>
                <a:cubicBezTo>
                  <a:pt x="1730794" y="-58214"/>
                  <a:pt x="1650133" y="3017"/>
                  <a:pt x="1748496" y="0"/>
                </a:cubicBezTo>
                <a:cubicBezTo>
                  <a:pt x="1846859" y="-3017"/>
                  <a:pt x="2065355" y="29601"/>
                  <a:pt x="2214761" y="0"/>
                </a:cubicBezTo>
                <a:cubicBezTo>
                  <a:pt x="2364168" y="-29601"/>
                  <a:pt x="2751032" y="70625"/>
                  <a:pt x="3030726" y="0"/>
                </a:cubicBezTo>
                <a:cubicBezTo>
                  <a:pt x="3310420" y="-70625"/>
                  <a:pt x="3517575" y="28731"/>
                  <a:pt x="3846691" y="0"/>
                </a:cubicBezTo>
                <a:cubicBezTo>
                  <a:pt x="4175807" y="-28731"/>
                  <a:pt x="4089997" y="9722"/>
                  <a:pt x="4312956" y="0"/>
                </a:cubicBezTo>
                <a:cubicBezTo>
                  <a:pt x="4535915" y="-9722"/>
                  <a:pt x="4450296" y="17106"/>
                  <a:pt x="4546089" y="0"/>
                </a:cubicBezTo>
                <a:cubicBezTo>
                  <a:pt x="4641882" y="-17106"/>
                  <a:pt x="4798773" y="37172"/>
                  <a:pt x="5012354" y="0"/>
                </a:cubicBezTo>
                <a:cubicBezTo>
                  <a:pt x="5225936" y="-37172"/>
                  <a:pt x="5417405" y="74457"/>
                  <a:pt x="5711753" y="0"/>
                </a:cubicBezTo>
                <a:cubicBezTo>
                  <a:pt x="6006101" y="-74457"/>
                  <a:pt x="6122484" y="28282"/>
                  <a:pt x="6411151" y="0"/>
                </a:cubicBezTo>
                <a:cubicBezTo>
                  <a:pt x="6699818" y="-28282"/>
                  <a:pt x="6546243" y="12372"/>
                  <a:pt x="6644284" y="0"/>
                </a:cubicBezTo>
                <a:cubicBezTo>
                  <a:pt x="6742325" y="-12372"/>
                  <a:pt x="6888878" y="40327"/>
                  <a:pt x="6993983" y="0"/>
                </a:cubicBezTo>
                <a:cubicBezTo>
                  <a:pt x="7099088" y="-40327"/>
                  <a:pt x="7279116" y="1649"/>
                  <a:pt x="7460248" y="0"/>
                </a:cubicBezTo>
                <a:cubicBezTo>
                  <a:pt x="7641380" y="-1649"/>
                  <a:pt x="7618277" y="6180"/>
                  <a:pt x="7693381" y="0"/>
                </a:cubicBezTo>
                <a:cubicBezTo>
                  <a:pt x="7768485" y="-6180"/>
                  <a:pt x="7873783" y="8056"/>
                  <a:pt x="7926514" y="0"/>
                </a:cubicBezTo>
                <a:cubicBezTo>
                  <a:pt x="7979245" y="-8056"/>
                  <a:pt x="8101673" y="13086"/>
                  <a:pt x="8159647" y="0"/>
                </a:cubicBezTo>
                <a:cubicBezTo>
                  <a:pt x="8217621" y="-13086"/>
                  <a:pt x="8521729" y="26093"/>
                  <a:pt x="8859045" y="0"/>
                </a:cubicBezTo>
                <a:cubicBezTo>
                  <a:pt x="9196361" y="-26093"/>
                  <a:pt x="8994823" y="19183"/>
                  <a:pt x="9092178" y="0"/>
                </a:cubicBezTo>
                <a:cubicBezTo>
                  <a:pt x="9189533" y="-19183"/>
                  <a:pt x="9554017" y="44707"/>
                  <a:pt x="9791576" y="0"/>
                </a:cubicBezTo>
                <a:cubicBezTo>
                  <a:pt x="10029135" y="-44707"/>
                  <a:pt x="10107574" y="15627"/>
                  <a:pt x="10257841" y="0"/>
                </a:cubicBezTo>
                <a:cubicBezTo>
                  <a:pt x="10408109" y="-15627"/>
                  <a:pt x="10741057" y="71159"/>
                  <a:pt x="10957240" y="0"/>
                </a:cubicBezTo>
                <a:cubicBezTo>
                  <a:pt x="11173423" y="-71159"/>
                  <a:pt x="11421650" y="73250"/>
                  <a:pt x="11656638" y="0"/>
                </a:cubicBezTo>
                <a:cubicBezTo>
                  <a:pt x="11672003" y="257671"/>
                  <a:pt x="11622587" y="355865"/>
                  <a:pt x="11656638" y="520407"/>
                </a:cubicBezTo>
                <a:cubicBezTo>
                  <a:pt x="11690689" y="684949"/>
                  <a:pt x="11626985" y="730240"/>
                  <a:pt x="11656638" y="912175"/>
                </a:cubicBezTo>
                <a:cubicBezTo>
                  <a:pt x="11686291" y="1094110"/>
                  <a:pt x="11618627" y="1267328"/>
                  <a:pt x="11656638" y="1368262"/>
                </a:cubicBezTo>
                <a:cubicBezTo>
                  <a:pt x="11694649" y="1469196"/>
                  <a:pt x="11654395" y="1825038"/>
                  <a:pt x="11656638" y="2017309"/>
                </a:cubicBezTo>
                <a:cubicBezTo>
                  <a:pt x="11658881" y="2209580"/>
                  <a:pt x="11612265" y="2517073"/>
                  <a:pt x="11656638" y="2666357"/>
                </a:cubicBezTo>
                <a:cubicBezTo>
                  <a:pt x="11701011" y="2815641"/>
                  <a:pt x="11596634" y="3068254"/>
                  <a:pt x="11656638" y="3251084"/>
                </a:cubicBezTo>
                <a:cubicBezTo>
                  <a:pt x="11716642" y="3433914"/>
                  <a:pt x="11598673" y="3715381"/>
                  <a:pt x="11656638" y="3835812"/>
                </a:cubicBezTo>
                <a:cubicBezTo>
                  <a:pt x="11714603" y="3956243"/>
                  <a:pt x="11655423" y="4216995"/>
                  <a:pt x="11656638" y="4420539"/>
                </a:cubicBezTo>
                <a:cubicBezTo>
                  <a:pt x="11657853" y="4624083"/>
                  <a:pt x="11654166" y="4815521"/>
                  <a:pt x="11656638" y="4940946"/>
                </a:cubicBezTo>
                <a:cubicBezTo>
                  <a:pt x="11659110" y="5066371"/>
                  <a:pt x="11647699" y="5175284"/>
                  <a:pt x="11656638" y="5397034"/>
                </a:cubicBezTo>
                <a:cubicBezTo>
                  <a:pt x="11665577" y="5618784"/>
                  <a:pt x="11613182" y="6203344"/>
                  <a:pt x="11656638" y="6432001"/>
                </a:cubicBezTo>
                <a:cubicBezTo>
                  <a:pt x="11554400" y="6451934"/>
                  <a:pt x="11530492" y="6416085"/>
                  <a:pt x="11423505" y="6432001"/>
                </a:cubicBezTo>
                <a:cubicBezTo>
                  <a:pt x="11316518" y="6447917"/>
                  <a:pt x="11212547" y="6422589"/>
                  <a:pt x="11073806" y="6432001"/>
                </a:cubicBezTo>
                <a:cubicBezTo>
                  <a:pt x="10935065" y="6441413"/>
                  <a:pt x="10773930" y="6387917"/>
                  <a:pt x="10607541" y="6432001"/>
                </a:cubicBezTo>
                <a:cubicBezTo>
                  <a:pt x="10441153" y="6476085"/>
                  <a:pt x="10465165" y="6408917"/>
                  <a:pt x="10374408" y="6432001"/>
                </a:cubicBezTo>
                <a:cubicBezTo>
                  <a:pt x="10283651" y="6455085"/>
                  <a:pt x="9831797" y="6357650"/>
                  <a:pt x="9558443" y="6432001"/>
                </a:cubicBezTo>
                <a:cubicBezTo>
                  <a:pt x="9285089" y="6506352"/>
                  <a:pt x="9335001" y="6417213"/>
                  <a:pt x="9208744" y="6432001"/>
                </a:cubicBezTo>
                <a:cubicBezTo>
                  <a:pt x="9082487" y="6446789"/>
                  <a:pt x="8896566" y="6372471"/>
                  <a:pt x="8625912" y="6432001"/>
                </a:cubicBezTo>
                <a:cubicBezTo>
                  <a:pt x="8355258" y="6491531"/>
                  <a:pt x="8273517" y="6417874"/>
                  <a:pt x="8043080" y="6432001"/>
                </a:cubicBezTo>
                <a:cubicBezTo>
                  <a:pt x="7812643" y="6446128"/>
                  <a:pt x="7744057" y="6403846"/>
                  <a:pt x="7576815" y="6432001"/>
                </a:cubicBezTo>
                <a:cubicBezTo>
                  <a:pt x="7409573" y="6460156"/>
                  <a:pt x="7200546" y="6411495"/>
                  <a:pt x="6877416" y="6432001"/>
                </a:cubicBezTo>
                <a:cubicBezTo>
                  <a:pt x="6554286" y="6452507"/>
                  <a:pt x="6463097" y="6380357"/>
                  <a:pt x="6178018" y="6432001"/>
                </a:cubicBezTo>
                <a:cubicBezTo>
                  <a:pt x="5892939" y="6483645"/>
                  <a:pt x="5813596" y="6413920"/>
                  <a:pt x="5595186" y="6432001"/>
                </a:cubicBezTo>
                <a:cubicBezTo>
                  <a:pt x="5376776" y="6450082"/>
                  <a:pt x="5362564" y="6408985"/>
                  <a:pt x="5245487" y="6432001"/>
                </a:cubicBezTo>
                <a:cubicBezTo>
                  <a:pt x="5128410" y="6455017"/>
                  <a:pt x="4787990" y="6418298"/>
                  <a:pt x="4546089" y="6432001"/>
                </a:cubicBezTo>
                <a:cubicBezTo>
                  <a:pt x="4304188" y="6445704"/>
                  <a:pt x="4209062" y="6410984"/>
                  <a:pt x="4079823" y="6432001"/>
                </a:cubicBezTo>
                <a:cubicBezTo>
                  <a:pt x="3950584" y="6453018"/>
                  <a:pt x="3859856" y="6411942"/>
                  <a:pt x="3730124" y="6432001"/>
                </a:cubicBezTo>
                <a:cubicBezTo>
                  <a:pt x="3600392" y="6452060"/>
                  <a:pt x="3517713" y="6418942"/>
                  <a:pt x="3380425" y="6432001"/>
                </a:cubicBezTo>
                <a:cubicBezTo>
                  <a:pt x="3243137" y="6445060"/>
                  <a:pt x="2982513" y="6366274"/>
                  <a:pt x="2681027" y="6432001"/>
                </a:cubicBezTo>
                <a:cubicBezTo>
                  <a:pt x="2379541" y="6497728"/>
                  <a:pt x="2256085" y="6397681"/>
                  <a:pt x="2098195" y="6432001"/>
                </a:cubicBezTo>
                <a:cubicBezTo>
                  <a:pt x="1940305" y="6466321"/>
                  <a:pt x="1567908" y="6380857"/>
                  <a:pt x="1282230" y="6432001"/>
                </a:cubicBezTo>
                <a:cubicBezTo>
                  <a:pt x="996553" y="6483145"/>
                  <a:pt x="1102523" y="6430230"/>
                  <a:pt x="1049097" y="6432001"/>
                </a:cubicBezTo>
                <a:cubicBezTo>
                  <a:pt x="995671" y="6433772"/>
                  <a:pt x="894955" y="6424335"/>
                  <a:pt x="815965" y="6432001"/>
                </a:cubicBezTo>
                <a:cubicBezTo>
                  <a:pt x="736975" y="6439667"/>
                  <a:pt x="394289" y="6396139"/>
                  <a:pt x="0" y="6432001"/>
                </a:cubicBezTo>
                <a:cubicBezTo>
                  <a:pt x="-42384" y="6247441"/>
                  <a:pt x="6084" y="6125579"/>
                  <a:pt x="0" y="6040234"/>
                </a:cubicBezTo>
                <a:cubicBezTo>
                  <a:pt x="-6084" y="5954889"/>
                  <a:pt x="35061" y="5761907"/>
                  <a:pt x="0" y="5519826"/>
                </a:cubicBezTo>
                <a:cubicBezTo>
                  <a:pt x="-35061" y="5277745"/>
                  <a:pt x="70130" y="5028170"/>
                  <a:pt x="0" y="4806459"/>
                </a:cubicBezTo>
                <a:cubicBezTo>
                  <a:pt x="-70130" y="4584748"/>
                  <a:pt x="41830" y="4392689"/>
                  <a:pt x="0" y="4093092"/>
                </a:cubicBezTo>
                <a:cubicBezTo>
                  <a:pt x="-41830" y="3793495"/>
                  <a:pt x="76355" y="3594411"/>
                  <a:pt x="0" y="3444044"/>
                </a:cubicBezTo>
                <a:cubicBezTo>
                  <a:pt x="-76355" y="3293677"/>
                  <a:pt x="26777" y="3038015"/>
                  <a:pt x="0" y="2730677"/>
                </a:cubicBezTo>
                <a:cubicBezTo>
                  <a:pt x="-26777" y="2423339"/>
                  <a:pt x="63497" y="2270368"/>
                  <a:pt x="0" y="2017309"/>
                </a:cubicBezTo>
                <a:cubicBezTo>
                  <a:pt x="-63497" y="1764250"/>
                  <a:pt x="16916" y="1761253"/>
                  <a:pt x="0" y="1625542"/>
                </a:cubicBezTo>
                <a:cubicBezTo>
                  <a:pt x="-16916" y="1489831"/>
                  <a:pt x="40655" y="1276563"/>
                  <a:pt x="0" y="1169455"/>
                </a:cubicBezTo>
                <a:cubicBezTo>
                  <a:pt x="-40655" y="1062347"/>
                  <a:pt x="17320" y="892467"/>
                  <a:pt x="0" y="777687"/>
                </a:cubicBezTo>
                <a:cubicBezTo>
                  <a:pt x="-17320" y="662907"/>
                  <a:pt x="11632" y="317925"/>
                  <a:pt x="0" y="0"/>
                </a:cubicBezTo>
                <a:close/>
              </a:path>
              <a:path w="11656638" h="6432001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704146" y="192531"/>
                  <a:pt x="11595034" y="439504"/>
                  <a:pt x="11656638" y="584727"/>
                </a:cubicBezTo>
                <a:cubicBezTo>
                  <a:pt x="11718242" y="729950"/>
                  <a:pt x="11625331" y="928864"/>
                  <a:pt x="11656638" y="1040815"/>
                </a:cubicBezTo>
                <a:cubicBezTo>
                  <a:pt x="11687945" y="1152766"/>
                  <a:pt x="11627464" y="1372526"/>
                  <a:pt x="11656638" y="1561222"/>
                </a:cubicBezTo>
                <a:cubicBezTo>
                  <a:pt x="11685812" y="1749918"/>
                  <a:pt x="11650867" y="1848306"/>
                  <a:pt x="11656638" y="2017309"/>
                </a:cubicBezTo>
                <a:cubicBezTo>
                  <a:pt x="11662409" y="2186312"/>
                  <a:pt x="11617561" y="2378468"/>
                  <a:pt x="11656638" y="2666357"/>
                </a:cubicBezTo>
                <a:cubicBezTo>
                  <a:pt x="11695715" y="2954246"/>
                  <a:pt x="11626981" y="3203029"/>
                  <a:pt x="11656638" y="3379724"/>
                </a:cubicBezTo>
                <a:cubicBezTo>
                  <a:pt x="11686295" y="3556419"/>
                  <a:pt x="11616351" y="3725316"/>
                  <a:pt x="11656638" y="3900132"/>
                </a:cubicBezTo>
                <a:cubicBezTo>
                  <a:pt x="11696925" y="4074948"/>
                  <a:pt x="11632678" y="4348980"/>
                  <a:pt x="11656638" y="4484859"/>
                </a:cubicBezTo>
                <a:cubicBezTo>
                  <a:pt x="11680598" y="4620738"/>
                  <a:pt x="11644002" y="4794881"/>
                  <a:pt x="11656638" y="4876626"/>
                </a:cubicBezTo>
                <a:cubicBezTo>
                  <a:pt x="11669274" y="4958371"/>
                  <a:pt x="11593031" y="5368655"/>
                  <a:pt x="11656638" y="5589994"/>
                </a:cubicBezTo>
                <a:cubicBezTo>
                  <a:pt x="11720245" y="5811333"/>
                  <a:pt x="11632161" y="6236854"/>
                  <a:pt x="11656638" y="6432001"/>
                </a:cubicBezTo>
                <a:cubicBezTo>
                  <a:pt x="11370021" y="6482766"/>
                  <a:pt x="11259062" y="6417931"/>
                  <a:pt x="11073806" y="6432001"/>
                </a:cubicBezTo>
                <a:cubicBezTo>
                  <a:pt x="10888550" y="6446071"/>
                  <a:pt x="10685585" y="6349217"/>
                  <a:pt x="10374408" y="6432001"/>
                </a:cubicBezTo>
                <a:cubicBezTo>
                  <a:pt x="10063231" y="6514785"/>
                  <a:pt x="10222082" y="6425329"/>
                  <a:pt x="10141275" y="6432001"/>
                </a:cubicBezTo>
                <a:cubicBezTo>
                  <a:pt x="10060468" y="6438673"/>
                  <a:pt x="9540521" y="6387364"/>
                  <a:pt x="9325310" y="6432001"/>
                </a:cubicBezTo>
                <a:cubicBezTo>
                  <a:pt x="9110099" y="6476638"/>
                  <a:pt x="9185506" y="6409696"/>
                  <a:pt x="9092178" y="6432001"/>
                </a:cubicBezTo>
                <a:cubicBezTo>
                  <a:pt x="8998850" y="6454306"/>
                  <a:pt x="8818339" y="6431668"/>
                  <a:pt x="8625912" y="6432001"/>
                </a:cubicBezTo>
                <a:cubicBezTo>
                  <a:pt x="8433485" y="6432334"/>
                  <a:pt x="8473865" y="6413034"/>
                  <a:pt x="8392779" y="6432001"/>
                </a:cubicBezTo>
                <a:cubicBezTo>
                  <a:pt x="8311693" y="6450968"/>
                  <a:pt x="8071861" y="6410364"/>
                  <a:pt x="7926514" y="6432001"/>
                </a:cubicBezTo>
                <a:cubicBezTo>
                  <a:pt x="7781167" y="6453638"/>
                  <a:pt x="7764999" y="6427951"/>
                  <a:pt x="7693381" y="6432001"/>
                </a:cubicBezTo>
                <a:cubicBezTo>
                  <a:pt x="7621763" y="6436051"/>
                  <a:pt x="7500836" y="6394560"/>
                  <a:pt x="7343682" y="6432001"/>
                </a:cubicBezTo>
                <a:cubicBezTo>
                  <a:pt x="7186528" y="6469442"/>
                  <a:pt x="7073911" y="6428063"/>
                  <a:pt x="6877416" y="6432001"/>
                </a:cubicBezTo>
                <a:cubicBezTo>
                  <a:pt x="6680921" y="6435939"/>
                  <a:pt x="6395783" y="6357973"/>
                  <a:pt x="6061452" y="6432001"/>
                </a:cubicBezTo>
                <a:cubicBezTo>
                  <a:pt x="5727121" y="6506029"/>
                  <a:pt x="5798051" y="6431620"/>
                  <a:pt x="5711753" y="6432001"/>
                </a:cubicBezTo>
                <a:cubicBezTo>
                  <a:pt x="5625455" y="6432382"/>
                  <a:pt x="5277970" y="6376627"/>
                  <a:pt x="5128921" y="6432001"/>
                </a:cubicBezTo>
                <a:cubicBezTo>
                  <a:pt x="4979872" y="6487375"/>
                  <a:pt x="4961558" y="6409352"/>
                  <a:pt x="4895788" y="6432001"/>
                </a:cubicBezTo>
                <a:cubicBezTo>
                  <a:pt x="4830018" y="6454650"/>
                  <a:pt x="4521852" y="6423826"/>
                  <a:pt x="4196390" y="6432001"/>
                </a:cubicBezTo>
                <a:cubicBezTo>
                  <a:pt x="3870928" y="6440176"/>
                  <a:pt x="3979639" y="6416380"/>
                  <a:pt x="3846691" y="6432001"/>
                </a:cubicBezTo>
                <a:cubicBezTo>
                  <a:pt x="3713743" y="6447622"/>
                  <a:pt x="3490199" y="6405348"/>
                  <a:pt x="3147292" y="6432001"/>
                </a:cubicBezTo>
                <a:cubicBezTo>
                  <a:pt x="2804385" y="6458654"/>
                  <a:pt x="2869209" y="6382913"/>
                  <a:pt x="2681027" y="6432001"/>
                </a:cubicBezTo>
                <a:cubicBezTo>
                  <a:pt x="2492846" y="6481089"/>
                  <a:pt x="2371823" y="6385732"/>
                  <a:pt x="2214761" y="6432001"/>
                </a:cubicBezTo>
                <a:cubicBezTo>
                  <a:pt x="2057699" y="6478270"/>
                  <a:pt x="1773300" y="6395906"/>
                  <a:pt x="1515363" y="6432001"/>
                </a:cubicBezTo>
                <a:cubicBezTo>
                  <a:pt x="1257426" y="6468096"/>
                  <a:pt x="1066680" y="6398141"/>
                  <a:pt x="699398" y="6432001"/>
                </a:cubicBezTo>
                <a:cubicBezTo>
                  <a:pt x="332117" y="6465861"/>
                  <a:pt x="157002" y="6419927"/>
                  <a:pt x="0" y="6432001"/>
                </a:cubicBezTo>
                <a:cubicBezTo>
                  <a:pt x="-24654" y="6173252"/>
                  <a:pt x="34912" y="6137317"/>
                  <a:pt x="0" y="5847274"/>
                </a:cubicBezTo>
                <a:cubicBezTo>
                  <a:pt x="-34912" y="5557231"/>
                  <a:pt x="6135" y="5597084"/>
                  <a:pt x="0" y="5391186"/>
                </a:cubicBezTo>
                <a:cubicBezTo>
                  <a:pt x="-6135" y="5185288"/>
                  <a:pt x="3223" y="4941261"/>
                  <a:pt x="0" y="4742139"/>
                </a:cubicBezTo>
                <a:cubicBezTo>
                  <a:pt x="-3223" y="4543017"/>
                  <a:pt x="45680" y="4357894"/>
                  <a:pt x="0" y="4221732"/>
                </a:cubicBezTo>
                <a:cubicBezTo>
                  <a:pt x="-45680" y="4085570"/>
                  <a:pt x="5065" y="3957928"/>
                  <a:pt x="0" y="3701324"/>
                </a:cubicBezTo>
                <a:cubicBezTo>
                  <a:pt x="-5065" y="3444720"/>
                  <a:pt x="69462" y="3167956"/>
                  <a:pt x="0" y="2987957"/>
                </a:cubicBezTo>
                <a:cubicBezTo>
                  <a:pt x="-69462" y="2807958"/>
                  <a:pt x="3256" y="2754628"/>
                  <a:pt x="0" y="2596189"/>
                </a:cubicBezTo>
                <a:cubicBezTo>
                  <a:pt x="-3256" y="2437750"/>
                  <a:pt x="27973" y="2230760"/>
                  <a:pt x="0" y="1882822"/>
                </a:cubicBezTo>
                <a:cubicBezTo>
                  <a:pt x="-27973" y="1534884"/>
                  <a:pt x="21805" y="1646300"/>
                  <a:pt x="0" y="1426735"/>
                </a:cubicBezTo>
                <a:cubicBezTo>
                  <a:pt x="-21805" y="1207170"/>
                  <a:pt x="28073" y="1057007"/>
                  <a:pt x="0" y="777687"/>
                </a:cubicBezTo>
                <a:cubicBezTo>
                  <a:pt x="-28073" y="498367"/>
                  <a:pt x="45691" y="20851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013A6A4F-2E52-4882-9AF5-162E18517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7" y="394535"/>
            <a:ext cx="6369202" cy="6212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64ABC-25D7-4636-B8FB-EFEED370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22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9E6C95-EE51-452D-BA95-D7896386E8FD}"/>
              </a:ext>
            </a:extLst>
          </p:cNvPr>
          <p:cNvSpPr txBox="1">
            <a:spLocks/>
          </p:cNvSpPr>
          <p:nvPr/>
        </p:nvSpPr>
        <p:spPr>
          <a:xfrm>
            <a:off x="7068617" y="1739392"/>
            <a:ext cx="4458987" cy="4250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 No convergence is found even for renormalizations of e</a:t>
            </a:r>
            <a:r>
              <a:rPr lang="en-GB" sz="2300" baseline="30000" dirty="0"/>
              <a:t>+</a:t>
            </a:r>
            <a:r>
              <a:rPr lang="en-GB" sz="2300" dirty="0"/>
              <a:t> cross sections of up to 50%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 Other diffusion parameters are affecting positrons? is the diffusion coefficient locally different? or is it simply an issue with positron cross sections?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 This slightly affects the parameters of extra sources (pulsars) producing primary leptons too!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2965A0-BF68-47AC-B4CC-6FA2F1D077C6}"/>
              </a:ext>
            </a:extLst>
          </p:cNvPr>
          <p:cNvSpPr/>
          <p:nvPr/>
        </p:nvSpPr>
        <p:spPr>
          <a:xfrm flipV="1">
            <a:off x="4654192" y="454469"/>
            <a:ext cx="1844459" cy="995024"/>
          </a:xfrm>
          <a:custGeom>
            <a:avLst/>
            <a:gdLst>
              <a:gd name="connsiteX0" fmla="*/ 0 w 1844459"/>
              <a:gd name="connsiteY0" fmla="*/ 0 h 995024"/>
              <a:gd name="connsiteX1" fmla="*/ 461115 w 1844459"/>
              <a:gd name="connsiteY1" fmla="*/ 0 h 995024"/>
              <a:gd name="connsiteX2" fmla="*/ 903785 w 1844459"/>
              <a:gd name="connsiteY2" fmla="*/ 0 h 995024"/>
              <a:gd name="connsiteX3" fmla="*/ 1383344 w 1844459"/>
              <a:gd name="connsiteY3" fmla="*/ 0 h 995024"/>
              <a:gd name="connsiteX4" fmla="*/ 1844459 w 1844459"/>
              <a:gd name="connsiteY4" fmla="*/ 0 h 995024"/>
              <a:gd name="connsiteX5" fmla="*/ 1844459 w 1844459"/>
              <a:gd name="connsiteY5" fmla="*/ 487562 h 995024"/>
              <a:gd name="connsiteX6" fmla="*/ 1844459 w 1844459"/>
              <a:gd name="connsiteY6" fmla="*/ 995024 h 995024"/>
              <a:gd name="connsiteX7" fmla="*/ 1346455 w 1844459"/>
              <a:gd name="connsiteY7" fmla="*/ 995024 h 995024"/>
              <a:gd name="connsiteX8" fmla="*/ 903785 w 1844459"/>
              <a:gd name="connsiteY8" fmla="*/ 995024 h 995024"/>
              <a:gd name="connsiteX9" fmla="*/ 442670 w 1844459"/>
              <a:gd name="connsiteY9" fmla="*/ 995024 h 995024"/>
              <a:gd name="connsiteX10" fmla="*/ 0 w 1844459"/>
              <a:gd name="connsiteY10" fmla="*/ 995024 h 995024"/>
              <a:gd name="connsiteX11" fmla="*/ 0 w 1844459"/>
              <a:gd name="connsiteY11" fmla="*/ 517412 h 995024"/>
              <a:gd name="connsiteX12" fmla="*/ 0 w 1844459"/>
              <a:gd name="connsiteY12" fmla="*/ 0 h 99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459" h="995024" fill="none" extrusionOk="0">
                <a:moveTo>
                  <a:pt x="0" y="0"/>
                </a:moveTo>
                <a:cubicBezTo>
                  <a:pt x="230354" y="-1469"/>
                  <a:pt x="318529" y="5470"/>
                  <a:pt x="461115" y="0"/>
                </a:cubicBezTo>
                <a:cubicBezTo>
                  <a:pt x="603702" y="-5470"/>
                  <a:pt x="713676" y="36026"/>
                  <a:pt x="903785" y="0"/>
                </a:cubicBezTo>
                <a:cubicBezTo>
                  <a:pt x="1093894" y="-36026"/>
                  <a:pt x="1241063" y="7025"/>
                  <a:pt x="1383344" y="0"/>
                </a:cubicBezTo>
                <a:cubicBezTo>
                  <a:pt x="1525625" y="-7025"/>
                  <a:pt x="1654084" y="45105"/>
                  <a:pt x="1844459" y="0"/>
                </a:cubicBezTo>
                <a:cubicBezTo>
                  <a:pt x="1889303" y="172456"/>
                  <a:pt x="1835070" y="259459"/>
                  <a:pt x="1844459" y="487562"/>
                </a:cubicBezTo>
                <a:cubicBezTo>
                  <a:pt x="1853848" y="715665"/>
                  <a:pt x="1827897" y="862407"/>
                  <a:pt x="1844459" y="995024"/>
                </a:cubicBezTo>
                <a:cubicBezTo>
                  <a:pt x="1624309" y="1000681"/>
                  <a:pt x="1550853" y="940991"/>
                  <a:pt x="1346455" y="995024"/>
                </a:cubicBezTo>
                <a:cubicBezTo>
                  <a:pt x="1142057" y="1049057"/>
                  <a:pt x="1018368" y="978881"/>
                  <a:pt x="903785" y="995024"/>
                </a:cubicBezTo>
                <a:cubicBezTo>
                  <a:pt x="789202" y="1011167"/>
                  <a:pt x="610345" y="983970"/>
                  <a:pt x="442670" y="995024"/>
                </a:cubicBezTo>
                <a:cubicBezTo>
                  <a:pt x="274995" y="1006078"/>
                  <a:pt x="122591" y="990719"/>
                  <a:pt x="0" y="995024"/>
                </a:cubicBezTo>
                <a:cubicBezTo>
                  <a:pt x="-31108" y="864322"/>
                  <a:pt x="10237" y="676029"/>
                  <a:pt x="0" y="517412"/>
                </a:cubicBezTo>
                <a:cubicBezTo>
                  <a:pt x="-10237" y="358795"/>
                  <a:pt x="21044" y="242353"/>
                  <a:pt x="0" y="0"/>
                </a:cubicBezTo>
                <a:close/>
              </a:path>
              <a:path w="1844459" h="995024" stroke="0" extrusionOk="0">
                <a:moveTo>
                  <a:pt x="0" y="0"/>
                </a:moveTo>
                <a:cubicBezTo>
                  <a:pt x="107847" y="-37686"/>
                  <a:pt x="327070" y="18449"/>
                  <a:pt x="424226" y="0"/>
                </a:cubicBezTo>
                <a:cubicBezTo>
                  <a:pt x="521382" y="-18449"/>
                  <a:pt x="703041" y="39921"/>
                  <a:pt x="866896" y="0"/>
                </a:cubicBezTo>
                <a:cubicBezTo>
                  <a:pt x="1030751" y="-39921"/>
                  <a:pt x="1169333" y="15226"/>
                  <a:pt x="1364900" y="0"/>
                </a:cubicBezTo>
                <a:cubicBezTo>
                  <a:pt x="1560467" y="-15226"/>
                  <a:pt x="1725769" y="48922"/>
                  <a:pt x="1844459" y="0"/>
                </a:cubicBezTo>
                <a:cubicBezTo>
                  <a:pt x="1860367" y="247126"/>
                  <a:pt x="1794949" y="311867"/>
                  <a:pt x="1844459" y="517412"/>
                </a:cubicBezTo>
                <a:cubicBezTo>
                  <a:pt x="1893969" y="722957"/>
                  <a:pt x="1844101" y="831410"/>
                  <a:pt x="1844459" y="995024"/>
                </a:cubicBezTo>
                <a:cubicBezTo>
                  <a:pt x="1647053" y="1014704"/>
                  <a:pt x="1520167" y="966638"/>
                  <a:pt x="1401789" y="995024"/>
                </a:cubicBezTo>
                <a:cubicBezTo>
                  <a:pt x="1283411" y="1023410"/>
                  <a:pt x="1162991" y="951189"/>
                  <a:pt x="940674" y="995024"/>
                </a:cubicBezTo>
                <a:cubicBezTo>
                  <a:pt x="718358" y="1038859"/>
                  <a:pt x="643514" y="960521"/>
                  <a:pt x="534893" y="995024"/>
                </a:cubicBezTo>
                <a:cubicBezTo>
                  <a:pt x="426272" y="1029527"/>
                  <a:pt x="206959" y="936022"/>
                  <a:pt x="0" y="995024"/>
                </a:cubicBezTo>
                <a:cubicBezTo>
                  <a:pt x="-22536" y="785343"/>
                  <a:pt x="35635" y="718266"/>
                  <a:pt x="0" y="527363"/>
                </a:cubicBezTo>
                <a:cubicBezTo>
                  <a:pt x="-35635" y="336460"/>
                  <a:pt x="28566" y="21938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BE6E06-8B12-47B3-859E-5D639BA2F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989" y="1972691"/>
            <a:ext cx="1355172" cy="569725"/>
          </a:xfrm>
          <a:prstGeom prst="rect">
            <a:avLst/>
          </a:prstGeom>
        </p:spPr>
      </p:pic>
      <p:pic>
        <p:nvPicPr>
          <p:cNvPr id="25" name="Content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683767BF-C6FC-4D8D-AC6F-42A84667E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9" y="312955"/>
            <a:ext cx="6533587" cy="6398425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51914D8-8896-41B0-AE88-54DBE3F9BABE}"/>
              </a:ext>
            </a:extLst>
          </p:cNvPr>
          <p:cNvSpPr/>
          <p:nvPr/>
        </p:nvSpPr>
        <p:spPr>
          <a:xfrm flipV="1">
            <a:off x="4865914" y="454467"/>
            <a:ext cx="1844459" cy="917131"/>
          </a:xfrm>
          <a:custGeom>
            <a:avLst/>
            <a:gdLst>
              <a:gd name="connsiteX0" fmla="*/ 0 w 1844459"/>
              <a:gd name="connsiteY0" fmla="*/ 0 h 917131"/>
              <a:gd name="connsiteX1" fmla="*/ 461115 w 1844459"/>
              <a:gd name="connsiteY1" fmla="*/ 0 h 917131"/>
              <a:gd name="connsiteX2" fmla="*/ 903785 w 1844459"/>
              <a:gd name="connsiteY2" fmla="*/ 0 h 917131"/>
              <a:gd name="connsiteX3" fmla="*/ 1383344 w 1844459"/>
              <a:gd name="connsiteY3" fmla="*/ 0 h 917131"/>
              <a:gd name="connsiteX4" fmla="*/ 1844459 w 1844459"/>
              <a:gd name="connsiteY4" fmla="*/ 0 h 917131"/>
              <a:gd name="connsiteX5" fmla="*/ 1844459 w 1844459"/>
              <a:gd name="connsiteY5" fmla="*/ 449394 h 917131"/>
              <a:gd name="connsiteX6" fmla="*/ 1844459 w 1844459"/>
              <a:gd name="connsiteY6" fmla="*/ 917131 h 917131"/>
              <a:gd name="connsiteX7" fmla="*/ 1346455 w 1844459"/>
              <a:gd name="connsiteY7" fmla="*/ 917131 h 917131"/>
              <a:gd name="connsiteX8" fmla="*/ 903785 w 1844459"/>
              <a:gd name="connsiteY8" fmla="*/ 917131 h 917131"/>
              <a:gd name="connsiteX9" fmla="*/ 442670 w 1844459"/>
              <a:gd name="connsiteY9" fmla="*/ 917131 h 917131"/>
              <a:gd name="connsiteX10" fmla="*/ 0 w 1844459"/>
              <a:gd name="connsiteY10" fmla="*/ 917131 h 917131"/>
              <a:gd name="connsiteX11" fmla="*/ 0 w 1844459"/>
              <a:gd name="connsiteY11" fmla="*/ 476908 h 917131"/>
              <a:gd name="connsiteX12" fmla="*/ 0 w 1844459"/>
              <a:gd name="connsiteY12" fmla="*/ 0 h 91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459" h="917131" fill="none" extrusionOk="0">
                <a:moveTo>
                  <a:pt x="0" y="0"/>
                </a:moveTo>
                <a:cubicBezTo>
                  <a:pt x="230354" y="-1469"/>
                  <a:pt x="318529" y="5470"/>
                  <a:pt x="461115" y="0"/>
                </a:cubicBezTo>
                <a:cubicBezTo>
                  <a:pt x="603702" y="-5470"/>
                  <a:pt x="713676" y="36026"/>
                  <a:pt x="903785" y="0"/>
                </a:cubicBezTo>
                <a:cubicBezTo>
                  <a:pt x="1093894" y="-36026"/>
                  <a:pt x="1241063" y="7025"/>
                  <a:pt x="1383344" y="0"/>
                </a:cubicBezTo>
                <a:cubicBezTo>
                  <a:pt x="1525625" y="-7025"/>
                  <a:pt x="1654084" y="45105"/>
                  <a:pt x="1844459" y="0"/>
                </a:cubicBezTo>
                <a:cubicBezTo>
                  <a:pt x="1888970" y="141923"/>
                  <a:pt x="1813903" y="254838"/>
                  <a:pt x="1844459" y="449394"/>
                </a:cubicBezTo>
                <a:cubicBezTo>
                  <a:pt x="1875015" y="643950"/>
                  <a:pt x="1835215" y="715027"/>
                  <a:pt x="1844459" y="917131"/>
                </a:cubicBezTo>
                <a:cubicBezTo>
                  <a:pt x="1624309" y="922788"/>
                  <a:pt x="1550853" y="863098"/>
                  <a:pt x="1346455" y="917131"/>
                </a:cubicBezTo>
                <a:cubicBezTo>
                  <a:pt x="1142057" y="971164"/>
                  <a:pt x="1018368" y="900988"/>
                  <a:pt x="903785" y="917131"/>
                </a:cubicBezTo>
                <a:cubicBezTo>
                  <a:pt x="789202" y="933274"/>
                  <a:pt x="610345" y="906077"/>
                  <a:pt x="442670" y="917131"/>
                </a:cubicBezTo>
                <a:cubicBezTo>
                  <a:pt x="274995" y="928185"/>
                  <a:pt x="122591" y="912826"/>
                  <a:pt x="0" y="917131"/>
                </a:cubicBezTo>
                <a:cubicBezTo>
                  <a:pt x="-5368" y="804016"/>
                  <a:pt x="31386" y="631702"/>
                  <a:pt x="0" y="476908"/>
                </a:cubicBezTo>
                <a:cubicBezTo>
                  <a:pt x="-31386" y="322114"/>
                  <a:pt x="36301" y="152476"/>
                  <a:pt x="0" y="0"/>
                </a:cubicBezTo>
                <a:close/>
              </a:path>
              <a:path w="1844459" h="917131" stroke="0" extrusionOk="0">
                <a:moveTo>
                  <a:pt x="0" y="0"/>
                </a:moveTo>
                <a:cubicBezTo>
                  <a:pt x="107847" y="-37686"/>
                  <a:pt x="327070" y="18449"/>
                  <a:pt x="424226" y="0"/>
                </a:cubicBezTo>
                <a:cubicBezTo>
                  <a:pt x="521382" y="-18449"/>
                  <a:pt x="703041" y="39921"/>
                  <a:pt x="866896" y="0"/>
                </a:cubicBezTo>
                <a:cubicBezTo>
                  <a:pt x="1030751" y="-39921"/>
                  <a:pt x="1169333" y="15226"/>
                  <a:pt x="1364900" y="0"/>
                </a:cubicBezTo>
                <a:cubicBezTo>
                  <a:pt x="1560467" y="-15226"/>
                  <a:pt x="1725769" y="48922"/>
                  <a:pt x="1844459" y="0"/>
                </a:cubicBezTo>
                <a:cubicBezTo>
                  <a:pt x="1884423" y="146667"/>
                  <a:pt x="1816820" y="346015"/>
                  <a:pt x="1844459" y="476908"/>
                </a:cubicBezTo>
                <a:cubicBezTo>
                  <a:pt x="1872098" y="607801"/>
                  <a:pt x="1804164" y="721808"/>
                  <a:pt x="1844459" y="917131"/>
                </a:cubicBezTo>
                <a:cubicBezTo>
                  <a:pt x="1647053" y="936811"/>
                  <a:pt x="1520167" y="888745"/>
                  <a:pt x="1401789" y="917131"/>
                </a:cubicBezTo>
                <a:cubicBezTo>
                  <a:pt x="1283411" y="945517"/>
                  <a:pt x="1162991" y="873296"/>
                  <a:pt x="940674" y="917131"/>
                </a:cubicBezTo>
                <a:cubicBezTo>
                  <a:pt x="718358" y="960966"/>
                  <a:pt x="643514" y="882628"/>
                  <a:pt x="534893" y="917131"/>
                </a:cubicBezTo>
                <a:cubicBezTo>
                  <a:pt x="426272" y="951634"/>
                  <a:pt x="206959" y="858129"/>
                  <a:pt x="0" y="917131"/>
                </a:cubicBezTo>
                <a:cubicBezTo>
                  <a:pt x="-23937" y="754597"/>
                  <a:pt x="27576" y="671552"/>
                  <a:pt x="0" y="486079"/>
                </a:cubicBezTo>
                <a:cubicBezTo>
                  <a:pt x="-27576" y="300606"/>
                  <a:pt x="50728" y="2067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8B3A80-7594-422C-AB87-DD2F158D4CCA}"/>
              </a:ext>
            </a:extLst>
          </p:cNvPr>
          <p:cNvSpPr txBox="1">
            <a:spLocks/>
          </p:cNvSpPr>
          <p:nvPr/>
        </p:nvSpPr>
        <p:spPr>
          <a:xfrm>
            <a:off x="1093341" y="123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BONUS: Secondary and primary positrons </a:t>
            </a:r>
          </a:p>
        </p:txBody>
      </p:sp>
    </p:spTree>
    <p:extLst>
      <p:ext uri="{BB962C8B-B14F-4D97-AF65-F5344CB8AC3E}">
        <p14:creationId xmlns:p14="http://schemas.microsoft.com/office/powerpoint/2010/main" val="5934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F4B12D-B49E-49B8-94B7-36DBB47B46E4}"/>
              </a:ext>
            </a:extLst>
          </p:cNvPr>
          <p:cNvSpPr/>
          <p:nvPr/>
        </p:nvSpPr>
        <p:spPr>
          <a:xfrm flipV="1">
            <a:off x="267128" y="136525"/>
            <a:ext cx="11656638" cy="6597545"/>
          </a:xfrm>
          <a:custGeom>
            <a:avLst/>
            <a:gdLst>
              <a:gd name="connsiteX0" fmla="*/ 0 w 11656638"/>
              <a:gd name="connsiteY0" fmla="*/ 0 h 6597545"/>
              <a:gd name="connsiteX1" fmla="*/ 349699 w 11656638"/>
              <a:gd name="connsiteY1" fmla="*/ 0 h 6597545"/>
              <a:gd name="connsiteX2" fmla="*/ 582832 w 11656638"/>
              <a:gd name="connsiteY2" fmla="*/ 0 h 6597545"/>
              <a:gd name="connsiteX3" fmla="*/ 815965 w 11656638"/>
              <a:gd name="connsiteY3" fmla="*/ 0 h 6597545"/>
              <a:gd name="connsiteX4" fmla="*/ 1515363 w 11656638"/>
              <a:gd name="connsiteY4" fmla="*/ 0 h 6597545"/>
              <a:gd name="connsiteX5" fmla="*/ 1748496 w 11656638"/>
              <a:gd name="connsiteY5" fmla="*/ 0 h 6597545"/>
              <a:gd name="connsiteX6" fmla="*/ 2214761 w 11656638"/>
              <a:gd name="connsiteY6" fmla="*/ 0 h 6597545"/>
              <a:gd name="connsiteX7" fmla="*/ 3030726 w 11656638"/>
              <a:gd name="connsiteY7" fmla="*/ 0 h 6597545"/>
              <a:gd name="connsiteX8" fmla="*/ 3846691 w 11656638"/>
              <a:gd name="connsiteY8" fmla="*/ 0 h 6597545"/>
              <a:gd name="connsiteX9" fmla="*/ 4312956 w 11656638"/>
              <a:gd name="connsiteY9" fmla="*/ 0 h 6597545"/>
              <a:gd name="connsiteX10" fmla="*/ 4546089 w 11656638"/>
              <a:gd name="connsiteY10" fmla="*/ 0 h 6597545"/>
              <a:gd name="connsiteX11" fmla="*/ 5012354 w 11656638"/>
              <a:gd name="connsiteY11" fmla="*/ 0 h 6597545"/>
              <a:gd name="connsiteX12" fmla="*/ 5711753 w 11656638"/>
              <a:gd name="connsiteY12" fmla="*/ 0 h 6597545"/>
              <a:gd name="connsiteX13" fmla="*/ 6411151 w 11656638"/>
              <a:gd name="connsiteY13" fmla="*/ 0 h 6597545"/>
              <a:gd name="connsiteX14" fmla="*/ 6644284 w 11656638"/>
              <a:gd name="connsiteY14" fmla="*/ 0 h 6597545"/>
              <a:gd name="connsiteX15" fmla="*/ 6993983 w 11656638"/>
              <a:gd name="connsiteY15" fmla="*/ 0 h 6597545"/>
              <a:gd name="connsiteX16" fmla="*/ 7460248 w 11656638"/>
              <a:gd name="connsiteY16" fmla="*/ 0 h 6597545"/>
              <a:gd name="connsiteX17" fmla="*/ 7693381 w 11656638"/>
              <a:gd name="connsiteY17" fmla="*/ 0 h 6597545"/>
              <a:gd name="connsiteX18" fmla="*/ 7926514 w 11656638"/>
              <a:gd name="connsiteY18" fmla="*/ 0 h 6597545"/>
              <a:gd name="connsiteX19" fmla="*/ 8159647 w 11656638"/>
              <a:gd name="connsiteY19" fmla="*/ 0 h 6597545"/>
              <a:gd name="connsiteX20" fmla="*/ 8859045 w 11656638"/>
              <a:gd name="connsiteY20" fmla="*/ 0 h 6597545"/>
              <a:gd name="connsiteX21" fmla="*/ 9092178 w 11656638"/>
              <a:gd name="connsiteY21" fmla="*/ 0 h 6597545"/>
              <a:gd name="connsiteX22" fmla="*/ 9791576 w 11656638"/>
              <a:gd name="connsiteY22" fmla="*/ 0 h 6597545"/>
              <a:gd name="connsiteX23" fmla="*/ 10257841 w 11656638"/>
              <a:gd name="connsiteY23" fmla="*/ 0 h 6597545"/>
              <a:gd name="connsiteX24" fmla="*/ 10957240 w 11656638"/>
              <a:gd name="connsiteY24" fmla="*/ 0 h 6597545"/>
              <a:gd name="connsiteX25" fmla="*/ 11656638 w 11656638"/>
              <a:gd name="connsiteY25" fmla="*/ 0 h 6597545"/>
              <a:gd name="connsiteX26" fmla="*/ 11656638 w 11656638"/>
              <a:gd name="connsiteY26" fmla="*/ 533801 h 6597545"/>
              <a:gd name="connsiteX27" fmla="*/ 11656638 w 11656638"/>
              <a:gd name="connsiteY27" fmla="*/ 935652 h 6597545"/>
              <a:gd name="connsiteX28" fmla="*/ 11656638 w 11656638"/>
              <a:gd name="connsiteY28" fmla="*/ 1403478 h 6597545"/>
              <a:gd name="connsiteX29" fmla="*/ 11656638 w 11656638"/>
              <a:gd name="connsiteY29" fmla="*/ 2069230 h 6597545"/>
              <a:gd name="connsiteX30" fmla="*/ 11656638 w 11656638"/>
              <a:gd name="connsiteY30" fmla="*/ 2734982 h 6597545"/>
              <a:gd name="connsiteX31" fmla="*/ 11656638 w 11656638"/>
              <a:gd name="connsiteY31" fmla="*/ 3334759 h 6597545"/>
              <a:gd name="connsiteX32" fmla="*/ 11656638 w 11656638"/>
              <a:gd name="connsiteY32" fmla="*/ 3934536 h 6597545"/>
              <a:gd name="connsiteX33" fmla="*/ 11656638 w 11656638"/>
              <a:gd name="connsiteY33" fmla="*/ 4534313 h 6597545"/>
              <a:gd name="connsiteX34" fmla="*/ 11656638 w 11656638"/>
              <a:gd name="connsiteY34" fmla="*/ 5068114 h 6597545"/>
              <a:gd name="connsiteX35" fmla="*/ 11656638 w 11656638"/>
              <a:gd name="connsiteY35" fmla="*/ 5535940 h 6597545"/>
              <a:gd name="connsiteX36" fmla="*/ 11656638 w 11656638"/>
              <a:gd name="connsiteY36" fmla="*/ 6597545 h 6597545"/>
              <a:gd name="connsiteX37" fmla="*/ 11423505 w 11656638"/>
              <a:gd name="connsiteY37" fmla="*/ 6597545 h 6597545"/>
              <a:gd name="connsiteX38" fmla="*/ 11073806 w 11656638"/>
              <a:gd name="connsiteY38" fmla="*/ 6597545 h 6597545"/>
              <a:gd name="connsiteX39" fmla="*/ 10607541 w 11656638"/>
              <a:gd name="connsiteY39" fmla="*/ 6597545 h 6597545"/>
              <a:gd name="connsiteX40" fmla="*/ 10374408 w 11656638"/>
              <a:gd name="connsiteY40" fmla="*/ 6597545 h 6597545"/>
              <a:gd name="connsiteX41" fmla="*/ 9558443 w 11656638"/>
              <a:gd name="connsiteY41" fmla="*/ 6597545 h 6597545"/>
              <a:gd name="connsiteX42" fmla="*/ 9208744 w 11656638"/>
              <a:gd name="connsiteY42" fmla="*/ 6597545 h 6597545"/>
              <a:gd name="connsiteX43" fmla="*/ 8625912 w 11656638"/>
              <a:gd name="connsiteY43" fmla="*/ 6597545 h 6597545"/>
              <a:gd name="connsiteX44" fmla="*/ 8043080 w 11656638"/>
              <a:gd name="connsiteY44" fmla="*/ 6597545 h 6597545"/>
              <a:gd name="connsiteX45" fmla="*/ 7576815 w 11656638"/>
              <a:gd name="connsiteY45" fmla="*/ 6597545 h 6597545"/>
              <a:gd name="connsiteX46" fmla="*/ 6877416 w 11656638"/>
              <a:gd name="connsiteY46" fmla="*/ 6597545 h 6597545"/>
              <a:gd name="connsiteX47" fmla="*/ 6178018 w 11656638"/>
              <a:gd name="connsiteY47" fmla="*/ 6597545 h 6597545"/>
              <a:gd name="connsiteX48" fmla="*/ 5595186 w 11656638"/>
              <a:gd name="connsiteY48" fmla="*/ 6597545 h 6597545"/>
              <a:gd name="connsiteX49" fmla="*/ 5245487 w 11656638"/>
              <a:gd name="connsiteY49" fmla="*/ 6597545 h 6597545"/>
              <a:gd name="connsiteX50" fmla="*/ 4546089 w 11656638"/>
              <a:gd name="connsiteY50" fmla="*/ 6597545 h 6597545"/>
              <a:gd name="connsiteX51" fmla="*/ 4079823 w 11656638"/>
              <a:gd name="connsiteY51" fmla="*/ 6597545 h 6597545"/>
              <a:gd name="connsiteX52" fmla="*/ 3730124 w 11656638"/>
              <a:gd name="connsiteY52" fmla="*/ 6597545 h 6597545"/>
              <a:gd name="connsiteX53" fmla="*/ 3380425 w 11656638"/>
              <a:gd name="connsiteY53" fmla="*/ 6597545 h 6597545"/>
              <a:gd name="connsiteX54" fmla="*/ 2681027 w 11656638"/>
              <a:gd name="connsiteY54" fmla="*/ 6597545 h 6597545"/>
              <a:gd name="connsiteX55" fmla="*/ 2098195 w 11656638"/>
              <a:gd name="connsiteY55" fmla="*/ 6597545 h 6597545"/>
              <a:gd name="connsiteX56" fmla="*/ 1282230 w 11656638"/>
              <a:gd name="connsiteY56" fmla="*/ 6597545 h 6597545"/>
              <a:gd name="connsiteX57" fmla="*/ 1049097 w 11656638"/>
              <a:gd name="connsiteY57" fmla="*/ 6597545 h 6597545"/>
              <a:gd name="connsiteX58" fmla="*/ 815965 w 11656638"/>
              <a:gd name="connsiteY58" fmla="*/ 6597545 h 6597545"/>
              <a:gd name="connsiteX59" fmla="*/ 0 w 11656638"/>
              <a:gd name="connsiteY59" fmla="*/ 6597545 h 6597545"/>
              <a:gd name="connsiteX60" fmla="*/ 0 w 11656638"/>
              <a:gd name="connsiteY60" fmla="*/ 6195695 h 6597545"/>
              <a:gd name="connsiteX61" fmla="*/ 0 w 11656638"/>
              <a:gd name="connsiteY61" fmla="*/ 5661893 h 6597545"/>
              <a:gd name="connsiteX62" fmla="*/ 0 w 11656638"/>
              <a:gd name="connsiteY62" fmla="*/ 4930165 h 6597545"/>
              <a:gd name="connsiteX63" fmla="*/ 0 w 11656638"/>
              <a:gd name="connsiteY63" fmla="*/ 4198438 h 6597545"/>
              <a:gd name="connsiteX64" fmla="*/ 0 w 11656638"/>
              <a:gd name="connsiteY64" fmla="*/ 3532685 h 6597545"/>
              <a:gd name="connsiteX65" fmla="*/ 0 w 11656638"/>
              <a:gd name="connsiteY65" fmla="*/ 2800958 h 6597545"/>
              <a:gd name="connsiteX66" fmla="*/ 0 w 11656638"/>
              <a:gd name="connsiteY66" fmla="*/ 2069230 h 6597545"/>
              <a:gd name="connsiteX67" fmla="*/ 0 w 11656638"/>
              <a:gd name="connsiteY67" fmla="*/ 1667380 h 6597545"/>
              <a:gd name="connsiteX68" fmla="*/ 0 w 11656638"/>
              <a:gd name="connsiteY68" fmla="*/ 1199554 h 6597545"/>
              <a:gd name="connsiteX69" fmla="*/ 0 w 11656638"/>
              <a:gd name="connsiteY69" fmla="*/ 797703 h 6597545"/>
              <a:gd name="connsiteX70" fmla="*/ 0 w 11656638"/>
              <a:gd name="connsiteY70" fmla="*/ 0 h 659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656638" h="6597545" fill="none" extrusionOk="0">
                <a:moveTo>
                  <a:pt x="0" y="0"/>
                </a:moveTo>
                <a:cubicBezTo>
                  <a:pt x="73064" y="-4554"/>
                  <a:pt x="260626" y="28252"/>
                  <a:pt x="349699" y="0"/>
                </a:cubicBezTo>
                <a:cubicBezTo>
                  <a:pt x="438772" y="-28252"/>
                  <a:pt x="516313" y="11730"/>
                  <a:pt x="582832" y="0"/>
                </a:cubicBezTo>
                <a:cubicBezTo>
                  <a:pt x="649351" y="-11730"/>
                  <a:pt x="718863" y="7890"/>
                  <a:pt x="815965" y="0"/>
                </a:cubicBezTo>
                <a:cubicBezTo>
                  <a:pt x="913067" y="-7890"/>
                  <a:pt x="1299932" y="58214"/>
                  <a:pt x="1515363" y="0"/>
                </a:cubicBezTo>
                <a:cubicBezTo>
                  <a:pt x="1730794" y="-58214"/>
                  <a:pt x="1650133" y="3017"/>
                  <a:pt x="1748496" y="0"/>
                </a:cubicBezTo>
                <a:cubicBezTo>
                  <a:pt x="1846859" y="-3017"/>
                  <a:pt x="2065355" y="29601"/>
                  <a:pt x="2214761" y="0"/>
                </a:cubicBezTo>
                <a:cubicBezTo>
                  <a:pt x="2364168" y="-29601"/>
                  <a:pt x="2751032" y="70625"/>
                  <a:pt x="3030726" y="0"/>
                </a:cubicBezTo>
                <a:cubicBezTo>
                  <a:pt x="3310420" y="-70625"/>
                  <a:pt x="3517575" y="28731"/>
                  <a:pt x="3846691" y="0"/>
                </a:cubicBezTo>
                <a:cubicBezTo>
                  <a:pt x="4175807" y="-28731"/>
                  <a:pt x="4089997" y="9722"/>
                  <a:pt x="4312956" y="0"/>
                </a:cubicBezTo>
                <a:cubicBezTo>
                  <a:pt x="4535915" y="-9722"/>
                  <a:pt x="4450296" y="17106"/>
                  <a:pt x="4546089" y="0"/>
                </a:cubicBezTo>
                <a:cubicBezTo>
                  <a:pt x="4641882" y="-17106"/>
                  <a:pt x="4798773" y="37172"/>
                  <a:pt x="5012354" y="0"/>
                </a:cubicBezTo>
                <a:cubicBezTo>
                  <a:pt x="5225936" y="-37172"/>
                  <a:pt x="5417405" y="74457"/>
                  <a:pt x="5711753" y="0"/>
                </a:cubicBezTo>
                <a:cubicBezTo>
                  <a:pt x="6006101" y="-74457"/>
                  <a:pt x="6122484" y="28282"/>
                  <a:pt x="6411151" y="0"/>
                </a:cubicBezTo>
                <a:cubicBezTo>
                  <a:pt x="6699818" y="-28282"/>
                  <a:pt x="6546243" y="12372"/>
                  <a:pt x="6644284" y="0"/>
                </a:cubicBezTo>
                <a:cubicBezTo>
                  <a:pt x="6742325" y="-12372"/>
                  <a:pt x="6888878" y="40327"/>
                  <a:pt x="6993983" y="0"/>
                </a:cubicBezTo>
                <a:cubicBezTo>
                  <a:pt x="7099088" y="-40327"/>
                  <a:pt x="7279116" y="1649"/>
                  <a:pt x="7460248" y="0"/>
                </a:cubicBezTo>
                <a:cubicBezTo>
                  <a:pt x="7641380" y="-1649"/>
                  <a:pt x="7618277" y="6180"/>
                  <a:pt x="7693381" y="0"/>
                </a:cubicBezTo>
                <a:cubicBezTo>
                  <a:pt x="7768485" y="-6180"/>
                  <a:pt x="7873783" y="8056"/>
                  <a:pt x="7926514" y="0"/>
                </a:cubicBezTo>
                <a:cubicBezTo>
                  <a:pt x="7979245" y="-8056"/>
                  <a:pt x="8101673" y="13086"/>
                  <a:pt x="8159647" y="0"/>
                </a:cubicBezTo>
                <a:cubicBezTo>
                  <a:pt x="8217621" y="-13086"/>
                  <a:pt x="8521729" y="26093"/>
                  <a:pt x="8859045" y="0"/>
                </a:cubicBezTo>
                <a:cubicBezTo>
                  <a:pt x="9196361" y="-26093"/>
                  <a:pt x="8994823" y="19183"/>
                  <a:pt x="9092178" y="0"/>
                </a:cubicBezTo>
                <a:cubicBezTo>
                  <a:pt x="9189533" y="-19183"/>
                  <a:pt x="9554017" y="44707"/>
                  <a:pt x="9791576" y="0"/>
                </a:cubicBezTo>
                <a:cubicBezTo>
                  <a:pt x="10029135" y="-44707"/>
                  <a:pt x="10107574" y="15627"/>
                  <a:pt x="10257841" y="0"/>
                </a:cubicBezTo>
                <a:cubicBezTo>
                  <a:pt x="10408109" y="-15627"/>
                  <a:pt x="10741057" y="71159"/>
                  <a:pt x="10957240" y="0"/>
                </a:cubicBezTo>
                <a:cubicBezTo>
                  <a:pt x="11173423" y="-71159"/>
                  <a:pt x="11421650" y="73250"/>
                  <a:pt x="11656638" y="0"/>
                </a:cubicBezTo>
                <a:cubicBezTo>
                  <a:pt x="11707112" y="266264"/>
                  <a:pt x="11630476" y="368919"/>
                  <a:pt x="11656638" y="533801"/>
                </a:cubicBezTo>
                <a:cubicBezTo>
                  <a:pt x="11682800" y="698683"/>
                  <a:pt x="11631100" y="826944"/>
                  <a:pt x="11656638" y="935652"/>
                </a:cubicBezTo>
                <a:cubicBezTo>
                  <a:pt x="11682176" y="1044360"/>
                  <a:pt x="11617473" y="1202679"/>
                  <a:pt x="11656638" y="1403478"/>
                </a:cubicBezTo>
                <a:cubicBezTo>
                  <a:pt x="11695803" y="1604277"/>
                  <a:pt x="11630297" y="1884005"/>
                  <a:pt x="11656638" y="2069230"/>
                </a:cubicBezTo>
                <a:cubicBezTo>
                  <a:pt x="11682979" y="2254455"/>
                  <a:pt x="11599174" y="2521555"/>
                  <a:pt x="11656638" y="2734982"/>
                </a:cubicBezTo>
                <a:cubicBezTo>
                  <a:pt x="11714102" y="2948409"/>
                  <a:pt x="11634176" y="3071589"/>
                  <a:pt x="11656638" y="3334759"/>
                </a:cubicBezTo>
                <a:cubicBezTo>
                  <a:pt x="11679100" y="3597929"/>
                  <a:pt x="11652977" y="3716217"/>
                  <a:pt x="11656638" y="3934536"/>
                </a:cubicBezTo>
                <a:cubicBezTo>
                  <a:pt x="11660299" y="4152855"/>
                  <a:pt x="11586159" y="4266527"/>
                  <a:pt x="11656638" y="4534313"/>
                </a:cubicBezTo>
                <a:cubicBezTo>
                  <a:pt x="11727117" y="4802099"/>
                  <a:pt x="11651646" y="4888175"/>
                  <a:pt x="11656638" y="5068114"/>
                </a:cubicBezTo>
                <a:cubicBezTo>
                  <a:pt x="11661630" y="5248053"/>
                  <a:pt x="11639248" y="5318146"/>
                  <a:pt x="11656638" y="5535940"/>
                </a:cubicBezTo>
                <a:cubicBezTo>
                  <a:pt x="11674028" y="5753734"/>
                  <a:pt x="11563080" y="6177924"/>
                  <a:pt x="11656638" y="6597545"/>
                </a:cubicBezTo>
                <a:cubicBezTo>
                  <a:pt x="11554400" y="6617478"/>
                  <a:pt x="11530492" y="6581629"/>
                  <a:pt x="11423505" y="6597545"/>
                </a:cubicBezTo>
                <a:cubicBezTo>
                  <a:pt x="11316518" y="6613461"/>
                  <a:pt x="11212547" y="6588133"/>
                  <a:pt x="11073806" y="6597545"/>
                </a:cubicBezTo>
                <a:cubicBezTo>
                  <a:pt x="10935065" y="6606957"/>
                  <a:pt x="10773930" y="6553461"/>
                  <a:pt x="10607541" y="6597545"/>
                </a:cubicBezTo>
                <a:cubicBezTo>
                  <a:pt x="10441153" y="6641629"/>
                  <a:pt x="10465165" y="6574461"/>
                  <a:pt x="10374408" y="6597545"/>
                </a:cubicBezTo>
                <a:cubicBezTo>
                  <a:pt x="10283651" y="6620629"/>
                  <a:pt x="9831797" y="6523194"/>
                  <a:pt x="9558443" y="6597545"/>
                </a:cubicBezTo>
                <a:cubicBezTo>
                  <a:pt x="9285089" y="6671896"/>
                  <a:pt x="9335001" y="6582757"/>
                  <a:pt x="9208744" y="6597545"/>
                </a:cubicBezTo>
                <a:cubicBezTo>
                  <a:pt x="9082487" y="6612333"/>
                  <a:pt x="8896566" y="6538015"/>
                  <a:pt x="8625912" y="6597545"/>
                </a:cubicBezTo>
                <a:cubicBezTo>
                  <a:pt x="8355258" y="6657075"/>
                  <a:pt x="8273517" y="6583418"/>
                  <a:pt x="8043080" y="6597545"/>
                </a:cubicBezTo>
                <a:cubicBezTo>
                  <a:pt x="7812643" y="6611672"/>
                  <a:pt x="7744057" y="6569390"/>
                  <a:pt x="7576815" y="6597545"/>
                </a:cubicBezTo>
                <a:cubicBezTo>
                  <a:pt x="7409573" y="6625700"/>
                  <a:pt x="7200546" y="6577039"/>
                  <a:pt x="6877416" y="6597545"/>
                </a:cubicBezTo>
                <a:cubicBezTo>
                  <a:pt x="6554286" y="6618051"/>
                  <a:pt x="6463097" y="6545901"/>
                  <a:pt x="6178018" y="6597545"/>
                </a:cubicBezTo>
                <a:cubicBezTo>
                  <a:pt x="5892939" y="6649189"/>
                  <a:pt x="5813596" y="6579464"/>
                  <a:pt x="5595186" y="6597545"/>
                </a:cubicBezTo>
                <a:cubicBezTo>
                  <a:pt x="5376776" y="6615626"/>
                  <a:pt x="5362564" y="6574529"/>
                  <a:pt x="5245487" y="6597545"/>
                </a:cubicBezTo>
                <a:cubicBezTo>
                  <a:pt x="5128410" y="6620561"/>
                  <a:pt x="4787990" y="6583842"/>
                  <a:pt x="4546089" y="6597545"/>
                </a:cubicBezTo>
                <a:cubicBezTo>
                  <a:pt x="4304188" y="6611248"/>
                  <a:pt x="4209062" y="6576528"/>
                  <a:pt x="4079823" y="6597545"/>
                </a:cubicBezTo>
                <a:cubicBezTo>
                  <a:pt x="3950584" y="6618562"/>
                  <a:pt x="3859856" y="6577486"/>
                  <a:pt x="3730124" y="6597545"/>
                </a:cubicBezTo>
                <a:cubicBezTo>
                  <a:pt x="3600392" y="6617604"/>
                  <a:pt x="3517713" y="6584486"/>
                  <a:pt x="3380425" y="6597545"/>
                </a:cubicBezTo>
                <a:cubicBezTo>
                  <a:pt x="3243137" y="6610604"/>
                  <a:pt x="2982513" y="6531818"/>
                  <a:pt x="2681027" y="6597545"/>
                </a:cubicBezTo>
                <a:cubicBezTo>
                  <a:pt x="2379541" y="6663272"/>
                  <a:pt x="2256085" y="6563225"/>
                  <a:pt x="2098195" y="6597545"/>
                </a:cubicBezTo>
                <a:cubicBezTo>
                  <a:pt x="1940305" y="6631865"/>
                  <a:pt x="1567908" y="6546401"/>
                  <a:pt x="1282230" y="6597545"/>
                </a:cubicBezTo>
                <a:cubicBezTo>
                  <a:pt x="996553" y="6648689"/>
                  <a:pt x="1102523" y="6595774"/>
                  <a:pt x="1049097" y="6597545"/>
                </a:cubicBezTo>
                <a:cubicBezTo>
                  <a:pt x="995671" y="6599316"/>
                  <a:pt x="894955" y="6589879"/>
                  <a:pt x="815965" y="6597545"/>
                </a:cubicBezTo>
                <a:cubicBezTo>
                  <a:pt x="736975" y="6605211"/>
                  <a:pt x="394289" y="6561683"/>
                  <a:pt x="0" y="6597545"/>
                </a:cubicBezTo>
                <a:cubicBezTo>
                  <a:pt x="-25519" y="6480384"/>
                  <a:pt x="42951" y="6298243"/>
                  <a:pt x="0" y="6195695"/>
                </a:cubicBezTo>
                <a:cubicBezTo>
                  <a:pt x="-42951" y="6093147"/>
                  <a:pt x="25947" y="5839533"/>
                  <a:pt x="0" y="5661893"/>
                </a:cubicBezTo>
                <a:cubicBezTo>
                  <a:pt x="-25947" y="5484253"/>
                  <a:pt x="21001" y="5135500"/>
                  <a:pt x="0" y="4930165"/>
                </a:cubicBezTo>
                <a:cubicBezTo>
                  <a:pt x="-21001" y="4724830"/>
                  <a:pt x="30947" y="4500033"/>
                  <a:pt x="0" y="4198438"/>
                </a:cubicBezTo>
                <a:cubicBezTo>
                  <a:pt x="-30947" y="3896843"/>
                  <a:pt x="37082" y="3782381"/>
                  <a:pt x="0" y="3532685"/>
                </a:cubicBezTo>
                <a:cubicBezTo>
                  <a:pt x="-37082" y="3282989"/>
                  <a:pt x="30834" y="3097043"/>
                  <a:pt x="0" y="2800958"/>
                </a:cubicBezTo>
                <a:cubicBezTo>
                  <a:pt x="-30834" y="2504873"/>
                  <a:pt x="81272" y="2248083"/>
                  <a:pt x="0" y="2069230"/>
                </a:cubicBezTo>
                <a:cubicBezTo>
                  <a:pt x="-81272" y="1890377"/>
                  <a:pt x="47414" y="1795817"/>
                  <a:pt x="0" y="1667380"/>
                </a:cubicBezTo>
                <a:cubicBezTo>
                  <a:pt x="-47414" y="1538943"/>
                  <a:pt x="24272" y="1331915"/>
                  <a:pt x="0" y="1199554"/>
                </a:cubicBezTo>
                <a:cubicBezTo>
                  <a:pt x="-24272" y="1067193"/>
                  <a:pt x="25444" y="955376"/>
                  <a:pt x="0" y="797703"/>
                </a:cubicBezTo>
                <a:cubicBezTo>
                  <a:pt x="-25444" y="640030"/>
                  <a:pt x="93036" y="201862"/>
                  <a:pt x="0" y="0"/>
                </a:cubicBezTo>
                <a:close/>
              </a:path>
              <a:path w="11656638" h="6597545" stroke="0" extrusionOk="0">
                <a:moveTo>
                  <a:pt x="0" y="0"/>
                </a:moveTo>
                <a:cubicBezTo>
                  <a:pt x="167811" y="-5576"/>
                  <a:pt x="237052" y="12873"/>
                  <a:pt x="349699" y="0"/>
                </a:cubicBezTo>
                <a:cubicBezTo>
                  <a:pt x="462346" y="-12873"/>
                  <a:pt x="633233" y="5373"/>
                  <a:pt x="815965" y="0"/>
                </a:cubicBezTo>
                <a:cubicBezTo>
                  <a:pt x="998697" y="-5373"/>
                  <a:pt x="1296772" y="26290"/>
                  <a:pt x="1631929" y="0"/>
                </a:cubicBezTo>
                <a:cubicBezTo>
                  <a:pt x="1967086" y="-26290"/>
                  <a:pt x="2041233" y="15108"/>
                  <a:pt x="2447894" y="0"/>
                </a:cubicBezTo>
                <a:cubicBezTo>
                  <a:pt x="2854555" y="-15108"/>
                  <a:pt x="2958064" y="32246"/>
                  <a:pt x="3263859" y="0"/>
                </a:cubicBezTo>
                <a:cubicBezTo>
                  <a:pt x="3569655" y="-32246"/>
                  <a:pt x="3424541" y="15177"/>
                  <a:pt x="3496991" y="0"/>
                </a:cubicBezTo>
                <a:cubicBezTo>
                  <a:pt x="3569441" y="-15177"/>
                  <a:pt x="3748248" y="3374"/>
                  <a:pt x="3963257" y="0"/>
                </a:cubicBezTo>
                <a:cubicBezTo>
                  <a:pt x="4178266" y="-3374"/>
                  <a:pt x="4374058" y="44972"/>
                  <a:pt x="4662655" y="0"/>
                </a:cubicBezTo>
                <a:cubicBezTo>
                  <a:pt x="4951252" y="-44972"/>
                  <a:pt x="4937675" y="4918"/>
                  <a:pt x="5012354" y="0"/>
                </a:cubicBezTo>
                <a:cubicBezTo>
                  <a:pt x="5087033" y="-4918"/>
                  <a:pt x="5193443" y="36565"/>
                  <a:pt x="5362053" y="0"/>
                </a:cubicBezTo>
                <a:cubicBezTo>
                  <a:pt x="5530663" y="-36565"/>
                  <a:pt x="5539347" y="16639"/>
                  <a:pt x="5595186" y="0"/>
                </a:cubicBezTo>
                <a:cubicBezTo>
                  <a:pt x="5651025" y="-16639"/>
                  <a:pt x="5923262" y="17398"/>
                  <a:pt x="6178018" y="0"/>
                </a:cubicBezTo>
                <a:cubicBezTo>
                  <a:pt x="6432774" y="-17398"/>
                  <a:pt x="6295676" y="15437"/>
                  <a:pt x="6411151" y="0"/>
                </a:cubicBezTo>
                <a:cubicBezTo>
                  <a:pt x="6526626" y="-15437"/>
                  <a:pt x="6940880" y="70040"/>
                  <a:pt x="7227116" y="0"/>
                </a:cubicBezTo>
                <a:cubicBezTo>
                  <a:pt x="7513353" y="-70040"/>
                  <a:pt x="7596771" y="22695"/>
                  <a:pt x="7809947" y="0"/>
                </a:cubicBezTo>
                <a:cubicBezTo>
                  <a:pt x="8023123" y="-22695"/>
                  <a:pt x="8075510" y="26060"/>
                  <a:pt x="8159647" y="0"/>
                </a:cubicBezTo>
                <a:cubicBezTo>
                  <a:pt x="8243784" y="-26060"/>
                  <a:pt x="8416082" y="15073"/>
                  <a:pt x="8625912" y="0"/>
                </a:cubicBezTo>
                <a:cubicBezTo>
                  <a:pt x="8835743" y="-15073"/>
                  <a:pt x="9250929" y="87957"/>
                  <a:pt x="9441877" y="0"/>
                </a:cubicBezTo>
                <a:cubicBezTo>
                  <a:pt x="9632825" y="-87957"/>
                  <a:pt x="9869057" y="7393"/>
                  <a:pt x="10257841" y="0"/>
                </a:cubicBezTo>
                <a:cubicBezTo>
                  <a:pt x="10646625" y="-7393"/>
                  <a:pt x="10742978" y="32945"/>
                  <a:pt x="10957240" y="0"/>
                </a:cubicBezTo>
                <a:cubicBezTo>
                  <a:pt x="11171502" y="-32945"/>
                  <a:pt x="11377939" y="8999"/>
                  <a:pt x="11656638" y="0"/>
                </a:cubicBezTo>
                <a:cubicBezTo>
                  <a:pt x="11667823" y="247522"/>
                  <a:pt x="11591443" y="460972"/>
                  <a:pt x="11656638" y="599777"/>
                </a:cubicBezTo>
                <a:cubicBezTo>
                  <a:pt x="11721833" y="738582"/>
                  <a:pt x="11641210" y="857486"/>
                  <a:pt x="11656638" y="1067603"/>
                </a:cubicBezTo>
                <a:cubicBezTo>
                  <a:pt x="11672066" y="1277720"/>
                  <a:pt x="11601351" y="1410881"/>
                  <a:pt x="11656638" y="1601404"/>
                </a:cubicBezTo>
                <a:cubicBezTo>
                  <a:pt x="11711925" y="1791927"/>
                  <a:pt x="11647008" y="1965335"/>
                  <a:pt x="11656638" y="2069230"/>
                </a:cubicBezTo>
                <a:cubicBezTo>
                  <a:pt x="11666268" y="2173125"/>
                  <a:pt x="11633179" y="2533980"/>
                  <a:pt x="11656638" y="2734982"/>
                </a:cubicBezTo>
                <a:cubicBezTo>
                  <a:pt x="11680097" y="2935984"/>
                  <a:pt x="11622838" y="3306415"/>
                  <a:pt x="11656638" y="3466710"/>
                </a:cubicBezTo>
                <a:cubicBezTo>
                  <a:pt x="11690438" y="3627005"/>
                  <a:pt x="11615277" y="3754128"/>
                  <a:pt x="11656638" y="4000511"/>
                </a:cubicBezTo>
                <a:cubicBezTo>
                  <a:pt x="11697999" y="4246894"/>
                  <a:pt x="11625092" y="4384528"/>
                  <a:pt x="11656638" y="4600288"/>
                </a:cubicBezTo>
                <a:cubicBezTo>
                  <a:pt x="11688184" y="4816048"/>
                  <a:pt x="11617499" y="4909670"/>
                  <a:pt x="11656638" y="5002139"/>
                </a:cubicBezTo>
                <a:cubicBezTo>
                  <a:pt x="11695777" y="5094608"/>
                  <a:pt x="11615122" y="5452010"/>
                  <a:pt x="11656638" y="5733866"/>
                </a:cubicBezTo>
                <a:cubicBezTo>
                  <a:pt x="11698154" y="6015722"/>
                  <a:pt x="11614360" y="6192552"/>
                  <a:pt x="11656638" y="6597545"/>
                </a:cubicBezTo>
                <a:cubicBezTo>
                  <a:pt x="11370021" y="6648310"/>
                  <a:pt x="11259062" y="6583475"/>
                  <a:pt x="11073806" y="6597545"/>
                </a:cubicBezTo>
                <a:cubicBezTo>
                  <a:pt x="10888550" y="6611615"/>
                  <a:pt x="10685585" y="6514761"/>
                  <a:pt x="10374408" y="6597545"/>
                </a:cubicBezTo>
                <a:cubicBezTo>
                  <a:pt x="10063231" y="6680329"/>
                  <a:pt x="10222082" y="6590873"/>
                  <a:pt x="10141275" y="6597545"/>
                </a:cubicBezTo>
                <a:cubicBezTo>
                  <a:pt x="10060468" y="6604217"/>
                  <a:pt x="9540521" y="6552908"/>
                  <a:pt x="9325310" y="6597545"/>
                </a:cubicBezTo>
                <a:cubicBezTo>
                  <a:pt x="9110099" y="6642182"/>
                  <a:pt x="9185506" y="6575240"/>
                  <a:pt x="9092178" y="6597545"/>
                </a:cubicBezTo>
                <a:cubicBezTo>
                  <a:pt x="8998850" y="6619850"/>
                  <a:pt x="8818339" y="6597212"/>
                  <a:pt x="8625912" y="6597545"/>
                </a:cubicBezTo>
                <a:cubicBezTo>
                  <a:pt x="8433485" y="6597878"/>
                  <a:pt x="8473865" y="6578578"/>
                  <a:pt x="8392779" y="6597545"/>
                </a:cubicBezTo>
                <a:cubicBezTo>
                  <a:pt x="8311693" y="6616512"/>
                  <a:pt x="8071861" y="6575908"/>
                  <a:pt x="7926514" y="6597545"/>
                </a:cubicBezTo>
                <a:cubicBezTo>
                  <a:pt x="7781167" y="6619182"/>
                  <a:pt x="7764999" y="6593495"/>
                  <a:pt x="7693381" y="6597545"/>
                </a:cubicBezTo>
                <a:cubicBezTo>
                  <a:pt x="7621763" y="6601595"/>
                  <a:pt x="7500836" y="6560104"/>
                  <a:pt x="7343682" y="6597545"/>
                </a:cubicBezTo>
                <a:cubicBezTo>
                  <a:pt x="7186528" y="6634986"/>
                  <a:pt x="7073911" y="6593607"/>
                  <a:pt x="6877416" y="6597545"/>
                </a:cubicBezTo>
                <a:cubicBezTo>
                  <a:pt x="6680921" y="6601483"/>
                  <a:pt x="6395783" y="6523517"/>
                  <a:pt x="6061452" y="6597545"/>
                </a:cubicBezTo>
                <a:cubicBezTo>
                  <a:pt x="5727121" y="6671573"/>
                  <a:pt x="5798051" y="6597164"/>
                  <a:pt x="5711753" y="6597545"/>
                </a:cubicBezTo>
                <a:cubicBezTo>
                  <a:pt x="5625455" y="6597926"/>
                  <a:pt x="5277970" y="6542171"/>
                  <a:pt x="5128921" y="6597545"/>
                </a:cubicBezTo>
                <a:cubicBezTo>
                  <a:pt x="4979872" y="6652919"/>
                  <a:pt x="4961558" y="6574896"/>
                  <a:pt x="4895788" y="6597545"/>
                </a:cubicBezTo>
                <a:cubicBezTo>
                  <a:pt x="4830018" y="6620194"/>
                  <a:pt x="4521852" y="6589370"/>
                  <a:pt x="4196390" y="6597545"/>
                </a:cubicBezTo>
                <a:cubicBezTo>
                  <a:pt x="3870928" y="6605720"/>
                  <a:pt x="3979639" y="6581924"/>
                  <a:pt x="3846691" y="6597545"/>
                </a:cubicBezTo>
                <a:cubicBezTo>
                  <a:pt x="3713743" y="6613166"/>
                  <a:pt x="3490199" y="6570892"/>
                  <a:pt x="3147292" y="6597545"/>
                </a:cubicBezTo>
                <a:cubicBezTo>
                  <a:pt x="2804385" y="6624198"/>
                  <a:pt x="2869209" y="6548457"/>
                  <a:pt x="2681027" y="6597545"/>
                </a:cubicBezTo>
                <a:cubicBezTo>
                  <a:pt x="2492846" y="6646633"/>
                  <a:pt x="2371823" y="6551276"/>
                  <a:pt x="2214761" y="6597545"/>
                </a:cubicBezTo>
                <a:cubicBezTo>
                  <a:pt x="2057699" y="6643814"/>
                  <a:pt x="1773300" y="6561450"/>
                  <a:pt x="1515363" y="6597545"/>
                </a:cubicBezTo>
                <a:cubicBezTo>
                  <a:pt x="1257426" y="6633640"/>
                  <a:pt x="1066680" y="6563685"/>
                  <a:pt x="699398" y="6597545"/>
                </a:cubicBezTo>
                <a:cubicBezTo>
                  <a:pt x="332117" y="6631405"/>
                  <a:pt x="157002" y="6585471"/>
                  <a:pt x="0" y="6597545"/>
                </a:cubicBezTo>
                <a:cubicBezTo>
                  <a:pt x="-8841" y="6309902"/>
                  <a:pt x="7381" y="6205404"/>
                  <a:pt x="0" y="5997768"/>
                </a:cubicBezTo>
                <a:cubicBezTo>
                  <a:pt x="-7381" y="5790132"/>
                  <a:pt x="37601" y="5642561"/>
                  <a:pt x="0" y="5529942"/>
                </a:cubicBezTo>
                <a:cubicBezTo>
                  <a:pt x="-37601" y="5417323"/>
                  <a:pt x="67298" y="5185222"/>
                  <a:pt x="0" y="4864190"/>
                </a:cubicBezTo>
                <a:cubicBezTo>
                  <a:pt x="-67298" y="4543158"/>
                  <a:pt x="11963" y="4525698"/>
                  <a:pt x="0" y="4330389"/>
                </a:cubicBezTo>
                <a:cubicBezTo>
                  <a:pt x="-11963" y="4135080"/>
                  <a:pt x="10669" y="3999199"/>
                  <a:pt x="0" y="3796587"/>
                </a:cubicBezTo>
                <a:cubicBezTo>
                  <a:pt x="-10669" y="3593975"/>
                  <a:pt x="70156" y="3273764"/>
                  <a:pt x="0" y="3064860"/>
                </a:cubicBezTo>
                <a:cubicBezTo>
                  <a:pt x="-70156" y="2855956"/>
                  <a:pt x="39734" y="2839592"/>
                  <a:pt x="0" y="2663009"/>
                </a:cubicBezTo>
                <a:cubicBezTo>
                  <a:pt x="-39734" y="2486426"/>
                  <a:pt x="70575" y="2167739"/>
                  <a:pt x="0" y="1931281"/>
                </a:cubicBezTo>
                <a:cubicBezTo>
                  <a:pt x="-70575" y="1694823"/>
                  <a:pt x="8708" y="1648803"/>
                  <a:pt x="0" y="1463455"/>
                </a:cubicBezTo>
                <a:cubicBezTo>
                  <a:pt x="-8708" y="1278107"/>
                  <a:pt x="14143" y="1024709"/>
                  <a:pt x="0" y="797703"/>
                </a:cubicBezTo>
                <a:cubicBezTo>
                  <a:pt x="-14143" y="570697"/>
                  <a:pt x="3407" y="31483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64ABC-25D7-4636-B8FB-EFEED370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E7548-4B3D-43DC-8EB8-6D7487A0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00" y="1980450"/>
            <a:ext cx="5140166" cy="4276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26AD4-E362-4744-BC4D-DA59CDD6161E}"/>
              </a:ext>
            </a:extLst>
          </p:cNvPr>
          <p:cNvSpPr txBox="1"/>
          <p:nvPr/>
        </p:nvSpPr>
        <p:spPr>
          <a:xfrm>
            <a:off x="6932486" y="2106468"/>
            <a:ext cx="2252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baseline="0" dirty="0" err="1">
                <a:latin typeface="Times New Roman" panose="02020603050405020304" pitchFamily="18" charset="0"/>
              </a:rPr>
              <a:t>Koldobskiy</a:t>
            </a:r>
            <a:r>
              <a:rPr lang="en-GB" sz="1200" b="0" i="0" u="none" strike="noStrike" baseline="0" dirty="0">
                <a:latin typeface="Times New Roman" panose="02020603050405020304" pitchFamily="18" charset="0"/>
              </a:rPr>
              <a:t> et al 2021</a:t>
            </a:r>
          </a:p>
          <a:p>
            <a:r>
              <a:rPr lang="en-GB" sz="1200" b="0" i="0" u="none" strike="noStrike" baseline="0" dirty="0">
                <a:latin typeface="Times New Roman" panose="02020603050405020304" pitchFamily="18" charset="0"/>
              </a:rPr>
              <a:t>arXiv:2110.00496v1</a:t>
            </a:r>
            <a:endParaRPr lang="en-GB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928FF-008E-457D-8215-DE71578A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06" y="1578550"/>
            <a:ext cx="1355172" cy="569725"/>
          </a:xfrm>
          <a:prstGeom prst="rect">
            <a:avLst/>
          </a:prstGeom>
        </p:spPr>
      </p:pic>
      <p:pic>
        <p:nvPicPr>
          <p:cNvPr id="18" name="Content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C4A64350-909A-43C4-B67B-49DB853A9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7" y="692049"/>
            <a:ext cx="6031405" cy="5906632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1DD4AF-6B87-44D7-8291-1D1248B5AA09}"/>
              </a:ext>
            </a:extLst>
          </p:cNvPr>
          <p:cNvSpPr/>
          <p:nvPr/>
        </p:nvSpPr>
        <p:spPr>
          <a:xfrm flipV="1">
            <a:off x="4170388" y="674658"/>
            <a:ext cx="1844459" cy="917131"/>
          </a:xfrm>
          <a:custGeom>
            <a:avLst/>
            <a:gdLst>
              <a:gd name="connsiteX0" fmla="*/ 0 w 1844459"/>
              <a:gd name="connsiteY0" fmla="*/ 0 h 917131"/>
              <a:gd name="connsiteX1" fmla="*/ 461115 w 1844459"/>
              <a:gd name="connsiteY1" fmla="*/ 0 h 917131"/>
              <a:gd name="connsiteX2" fmla="*/ 903785 w 1844459"/>
              <a:gd name="connsiteY2" fmla="*/ 0 h 917131"/>
              <a:gd name="connsiteX3" fmla="*/ 1383344 w 1844459"/>
              <a:gd name="connsiteY3" fmla="*/ 0 h 917131"/>
              <a:gd name="connsiteX4" fmla="*/ 1844459 w 1844459"/>
              <a:gd name="connsiteY4" fmla="*/ 0 h 917131"/>
              <a:gd name="connsiteX5" fmla="*/ 1844459 w 1844459"/>
              <a:gd name="connsiteY5" fmla="*/ 449394 h 917131"/>
              <a:gd name="connsiteX6" fmla="*/ 1844459 w 1844459"/>
              <a:gd name="connsiteY6" fmla="*/ 917131 h 917131"/>
              <a:gd name="connsiteX7" fmla="*/ 1346455 w 1844459"/>
              <a:gd name="connsiteY7" fmla="*/ 917131 h 917131"/>
              <a:gd name="connsiteX8" fmla="*/ 903785 w 1844459"/>
              <a:gd name="connsiteY8" fmla="*/ 917131 h 917131"/>
              <a:gd name="connsiteX9" fmla="*/ 442670 w 1844459"/>
              <a:gd name="connsiteY9" fmla="*/ 917131 h 917131"/>
              <a:gd name="connsiteX10" fmla="*/ 0 w 1844459"/>
              <a:gd name="connsiteY10" fmla="*/ 917131 h 917131"/>
              <a:gd name="connsiteX11" fmla="*/ 0 w 1844459"/>
              <a:gd name="connsiteY11" fmla="*/ 476908 h 917131"/>
              <a:gd name="connsiteX12" fmla="*/ 0 w 1844459"/>
              <a:gd name="connsiteY12" fmla="*/ 0 h 91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459" h="917131" fill="none" extrusionOk="0">
                <a:moveTo>
                  <a:pt x="0" y="0"/>
                </a:moveTo>
                <a:cubicBezTo>
                  <a:pt x="230354" y="-1469"/>
                  <a:pt x="318529" y="5470"/>
                  <a:pt x="461115" y="0"/>
                </a:cubicBezTo>
                <a:cubicBezTo>
                  <a:pt x="603702" y="-5470"/>
                  <a:pt x="713676" y="36026"/>
                  <a:pt x="903785" y="0"/>
                </a:cubicBezTo>
                <a:cubicBezTo>
                  <a:pt x="1093894" y="-36026"/>
                  <a:pt x="1241063" y="7025"/>
                  <a:pt x="1383344" y="0"/>
                </a:cubicBezTo>
                <a:cubicBezTo>
                  <a:pt x="1525625" y="-7025"/>
                  <a:pt x="1654084" y="45105"/>
                  <a:pt x="1844459" y="0"/>
                </a:cubicBezTo>
                <a:cubicBezTo>
                  <a:pt x="1888970" y="141923"/>
                  <a:pt x="1813903" y="254838"/>
                  <a:pt x="1844459" y="449394"/>
                </a:cubicBezTo>
                <a:cubicBezTo>
                  <a:pt x="1875015" y="643950"/>
                  <a:pt x="1835215" y="715027"/>
                  <a:pt x="1844459" y="917131"/>
                </a:cubicBezTo>
                <a:cubicBezTo>
                  <a:pt x="1624309" y="922788"/>
                  <a:pt x="1550853" y="863098"/>
                  <a:pt x="1346455" y="917131"/>
                </a:cubicBezTo>
                <a:cubicBezTo>
                  <a:pt x="1142057" y="971164"/>
                  <a:pt x="1018368" y="900988"/>
                  <a:pt x="903785" y="917131"/>
                </a:cubicBezTo>
                <a:cubicBezTo>
                  <a:pt x="789202" y="933274"/>
                  <a:pt x="610345" y="906077"/>
                  <a:pt x="442670" y="917131"/>
                </a:cubicBezTo>
                <a:cubicBezTo>
                  <a:pt x="274995" y="928185"/>
                  <a:pt x="122591" y="912826"/>
                  <a:pt x="0" y="917131"/>
                </a:cubicBezTo>
                <a:cubicBezTo>
                  <a:pt x="-5368" y="804016"/>
                  <a:pt x="31386" y="631702"/>
                  <a:pt x="0" y="476908"/>
                </a:cubicBezTo>
                <a:cubicBezTo>
                  <a:pt x="-31386" y="322114"/>
                  <a:pt x="36301" y="152476"/>
                  <a:pt x="0" y="0"/>
                </a:cubicBezTo>
                <a:close/>
              </a:path>
              <a:path w="1844459" h="917131" stroke="0" extrusionOk="0">
                <a:moveTo>
                  <a:pt x="0" y="0"/>
                </a:moveTo>
                <a:cubicBezTo>
                  <a:pt x="107847" y="-37686"/>
                  <a:pt x="327070" y="18449"/>
                  <a:pt x="424226" y="0"/>
                </a:cubicBezTo>
                <a:cubicBezTo>
                  <a:pt x="521382" y="-18449"/>
                  <a:pt x="703041" y="39921"/>
                  <a:pt x="866896" y="0"/>
                </a:cubicBezTo>
                <a:cubicBezTo>
                  <a:pt x="1030751" y="-39921"/>
                  <a:pt x="1169333" y="15226"/>
                  <a:pt x="1364900" y="0"/>
                </a:cubicBezTo>
                <a:cubicBezTo>
                  <a:pt x="1560467" y="-15226"/>
                  <a:pt x="1725769" y="48922"/>
                  <a:pt x="1844459" y="0"/>
                </a:cubicBezTo>
                <a:cubicBezTo>
                  <a:pt x="1884423" y="146667"/>
                  <a:pt x="1816820" y="346015"/>
                  <a:pt x="1844459" y="476908"/>
                </a:cubicBezTo>
                <a:cubicBezTo>
                  <a:pt x="1872098" y="607801"/>
                  <a:pt x="1804164" y="721808"/>
                  <a:pt x="1844459" y="917131"/>
                </a:cubicBezTo>
                <a:cubicBezTo>
                  <a:pt x="1647053" y="936811"/>
                  <a:pt x="1520167" y="888745"/>
                  <a:pt x="1401789" y="917131"/>
                </a:cubicBezTo>
                <a:cubicBezTo>
                  <a:pt x="1283411" y="945517"/>
                  <a:pt x="1162991" y="873296"/>
                  <a:pt x="940674" y="917131"/>
                </a:cubicBezTo>
                <a:cubicBezTo>
                  <a:pt x="718358" y="960966"/>
                  <a:pt x="643514" y="882628"/>
                  <a:pt x="534893" y="917131"/>
                </a:cubicBezTo>
                <a:cubicBezTo>
                  <a:pt x="426272" y="951634"/>
                  <a:pt x="206959" y="858129"/>
                  <a:pt x="0" y="917131"/>
                </a:cubicBezTo>
                <a:cubicBezTo>
                  <a:pt x="-23937" y="754597"/>
                  <a:pt x="27576" y="671552"/>
                  <a:pt x="0" y="486079"/>
                </a:cubicBezTo>
                <a:cubicBezTo>
                  <a:pt x="-27576" y="300606"/>
                  <a:pt x="50728" y="2067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8B3A80-7594-422C-AB87-DD2F158D4CCA}"/>
              </a:ext>
            </a:extLst>
          </p:cNvPr>
          <p:cNvSpPr txBox="1">
            <a:spLocks/>
          </p:cNvSpPr>
          <p:nvPr/>
        </p:nvSpPr>
        <p:spPr>
          <a:xfrm>
            <a:off x="1093341" y="126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BONUS: Secondary and primary positrons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80F34C-76BD-4D9B-8F7D-D5E7E3D5AB3F}"/>
              </a:ext>
            </a:extLst>
          </p:cNvPr>
          <p:cNvSpPr txBox="1">
            <a:spLocks/>
          </p:cNvSpPr>
          <p:nvPr/>
        </p:nvSpPr>
        <p:spPr>
          <a:xfrm>
            <a:off x="5147358" y="1286004"/>
            <a:ext cx="6498148" cy="155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Positron cross sections could suffer from important uncertainties in their energy dependence even above 10 GeV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val="226790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1BA66-DA87-4C58-918A-15F7A4DB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4152" y="6055508"/>
            <a:ext cx="551167" cy="377825"/>
          </a:xfrm>
        </p:spPr>
        <p:txBody>
          <a:bodyPr/>
          <a:lstStyle/>
          <a:p>
            <a:fld id="{22575A84-A01E-4477-BEC3-178D27864C62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209C14-0290-47CA-ACF5-153489630915}"/>
              </a:ext>
            </a:extLst>
          </p:cNvPr>
          <p:cNvSpPr txBox="1">
            <a:spLocks/>
          </p:cNvSpPr>
          <p:nvPr/>
        </p:nvSpPr>
        <p:spPr>
          <a:xfrm>
            <a:off x="1199713" y="403997"/>
            <a:ext cx="7829764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summarize…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85A1D9-553B-403B-9903-B3AAB00C39EF}"/>
              </a:ext>
            </a:extLst>
          </p:cNvPr>
          <p:cNvSpPr txBox="1">
            <a:spLocks/>
          </p:cNvSpPr>
          <p:nvPr/>
        </p:nvSpPr>
        <p:spPr>
          <a:xfrm>
            <a:off x="1199713" y="1709013"/>
            <a:ext cx="10266247" cy="427054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The spallation cross sections are the main concern for precise studies on CR propagation.</a:t>
            </a:r>
            <a:r>
              <a:rPr lang="en-GB" sz="22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 </a:t>
            </a:r>
            <a:r>
              <a:rPr lang="en-GB" sz="22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T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hese</a:t>
            </a:r>
            <a:r>
              <a:rPr lang="en-GB" sz="22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 uncertainties significantly affect our conclusions on the nature and production of secondary CRs, our evaluation of the diffusion process, the galactic environment and the possible signals of dark matter</a:t>
            </a:r>
            <a:r>
              <a:rPr lang="en-GB" sz="22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.</a:t>
            </a:r>
          </a:p>
          <a:p>
            <a:pPr algn="l"/>
            <a:endParaRPr lang="en-GB" sz="1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25000"/>
                  </a:schemeClr>
                </a:solidFill>
              </a:rPr>
              <a:t>The most updated parametrizations are able to reproduce all the spectra of secondary CRs simultaneously, just by scaling the cross sections suitably.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This combination of secondary CRs is needed to reduce the effect of systematic uncertainties.</a:t>
            </a:r>
          </a:p>
          <a:p>
            <a:endParaRPr lang="en-GB" sz="1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200" b="1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Important improvements on nuclear codes are needed for the study of anti-nuclei.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  <a:latin typeface="Calibri (Body)"/>
              </a:rPr>
              <a:t>Isotopic measurements of CRs would also allow us improve the current cross sections parametrizations.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A5610-7DFA-4B4F-848A-2C357A5E968F}"/>
              </a:ext>
            </a:extLst>
          </p:cNvPr>
          <p:cNvSpPr txBox="1"/>
          <p:nvPr/>
        </p:nvSpPr>
        <p:spPr>
          <a:xfrm>
            <a:off x="10274" y="644129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Pedro de la Torre Luque</a:t>
            </a:r>
            <a:r>
              <a:rPr lang="it-IT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        </a:t>
            </a:r>
            <a:r>
              <a:rPr lang="it-IT" sz="17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Stockholm University              </a:t>
            </a:r>
            <a:r>
              <a:rPr lang="it-IT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pedro.delatorreluque@fysik.su.se</a:t>
            </a:r>
            <a:endParaRPr lang="en-GB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C4636-821C-49E7-8168-BDE674259B3E}"/>
              </a:ext>
            </a:extLst>
          </p:cNvPr>
          <p:cNvSpPr txBox="1"/>
          <p:nvPr/>
        </p:nvSpPr>
        <p:spPr>
          <a:xfrm>
            <a:off x="39386" y="3876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kern="15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PSAP 2021 – 19/10/2021</a:t>
            </a:r>
            <a:endParaRPr lang="en-GB" b="1" kern="15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FDBFC-DDF1-4874-B4F7-BA701CCCA398}"/>
              </a:ext>
            </a:extLst>
          </p:cNvPr>
          <p:cNvSpPr txBox="1"/>
          <p:nvPr/>
        </p:nvSpPr>
        <p:spPr>
          <a:xfrm>
            <a:off x="8003568" y="134421"/>
            <a:ext cx="4102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cross sections in the evaluation of GCR propagation</a:t>
            </a:r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9EB5A-E264-4F1F-B09D-E73503B4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4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B488E-723E-4F21-BE31-EE1EE1A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2CDDC-67B3-4C83-BF7E-9A6303E71965}"/>
              </a:ext>
            </a:extLst>
          </p:cNvPr>
          <p:cNvSpPr/>
          <p:nvPr/>
        </p:nvSpPr>
        <p:spPr>
          <a:xfrm>
            <a:off x="431514" y="2782687"/>
            <a:ext cx="10942833" cy="21415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96AFD-D3DA-4877-9A7B-297AD4C2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73" y="2793400"/>
            <a:ext cx="10810875" cy="2114550"/>
          </a:xfrm>
          <a:prstGeom prst="rect">
            <a:avLst/>
          </a:prstGeom>
          <a:effectLst/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86B076C5-BBCB-4E03-BF90-C1FA92F84022}"/>
              </a:ext>
            </a:extLst>
          </p:cNvPr>
          <p:cNvSpPr txBox="1">
            <a:spLocks/>
          </p:cNvSpPr>
          <p:nvPr/>
        </p:nvSpPr>
        <p:spPr>
          <a:xfrm>
            <a:off x="785120" y="3942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EB06BF20-8C61-473A-A1BA-B986E28B0C77}"/>
              </a:ext>
            </a:extLst>
          </p:cNvPr>
          <p:cNvSpPr txBox="1">
            <a:spLocks/>
          </p:cNvSpPr>
          <p:nvPr/>
        </p:nvSpPr>
        <p:spPr>
          <a:xfrm>
            <a:off x="990600" y="209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Diffusive transport of Galactic cosmic rays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F935B-12B9-4283-9C23-AAD1CBB3A1F2}"/>
              </a:ext>
            </a:extLst>
          </p:cNvPr>
          <p:cNvSpPr/>
          <p:nvPr/>
        </p:nvSpPr>
        <p:spPr>
          <a:xfrm>
            <a:off x="2788754" y="1638772"/>
            <a:ext cx="6696683" cy="698033"/>
          </a:xfrm>
          <a:prstGeom prst="rect">
            <a:avLst/>
          </a:prstGeom>
          <a:noFill/>
          <a:ln cap="flat">
            <a:solidFill>
              <a:schemeClr val="bg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2953" tIns="41476" rIns="82953" bIns="41476" anchor="ctr" anchorCtr="0" compatLnSpc="1">
            <a:spAutoFit/>
          </a:bodyPr>
          <a:lstStyle/>
          <a:p>
            <a:pPr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6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Propagation equation is solved with the DRAGON2 code  </a:t>
            </a:r>
          </a:p>
          <a:p>
            <a:pPr algn="ctr" defTabSz="8295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996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GB" sz="1800" dirty="0">
                <a:hlinkClick r:id="rId4"/>
              </a:rPr>
              <a:t>https://github.com/cosmicrays/DRAGON2-Beta_version</a:t>
            </a:r>
            <a:endParaRPr lang="en-US" sz="1996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41F59F-E48C-4276-883C-CAF56856FB6D}"/>
              </a:ext>
            </a:extLst>
          </p:cNvPr>
          <p:cNvSpPr/>
          <p:nvPr/>
        </p:nvSpPr>
        <p:spPr>
          <a:xfrm>
            <a:off x="1091506" y="3061162"/>
            <a:ext cx="1186543" cy="82529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340D01-855B-4344-A8DB-1F2C0BBC0FBF}"/>
              </a:ext>
            </a:extLst>
          </p:cNvPr>
          <p:cNvSpPr/>
          <p:nvPr/>
        </p:nvSpPr>
        <p:spPr>
          <a:xfrm>
            <a:off x="4852080" y="3943549"/>
            <a:ext cx="1872343" cy="80161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F953E2-698F-4B7B-A196-5E955B8D2D6E}"/>
                  </a:ext>
                </a:extLst>
              </p:cNvPr>
              <p:cNvSpPr/>
              <p:nvPr/>
            </p:nvSpPr>
            <p:spPr>
              <a:xfrm>
                <a:off x="4927812" y="5428495"/>
                <a:ext cx="2274731" cy="6871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SzPct val="10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GB" sz="22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den>
                    </m:f>
                    <m:r>
                      <a:rPr lang="en-GB" sz="22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</m:oMath>
                </a14:m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GB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(E)/</a:t>
                </a:r>
                <a:r>
                  <a:rPr lang="en-GB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F953E2-698F-4B7B-A196-5E955B8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12" y="5428495"/>
                <a:ext cx="2274731" cy="687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EE2EC1F-1AC9-4BF8-B34F-ABBB8AC1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707" y="5095199"/>
            <a:ext cx="2647950" cy="962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8FFAFD-8687-4FBC-AF61-508436BE6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2146" y="5329925"/>
            <a:ext cx="2476500" cy="58102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47F337A-5AC6-454E-83EE-B0A1CA910C91}"/>
              </a:ext>
            </a:extLst>
          </p:cNvPr>
          <p:cNvSpPr/>
          <p:nvPr/>
        </p:nvSpPr>
        <p:spPr>
          <a:xfrm>
            <a:off x="8270932" y="5149423"/>
            <a:ext cx="2913547" cy="92225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E8BAC-9A19-4965-9F99-5C7E6462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26</a:t>
            </a:fld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BF9665-5C1C-4A9D-9185-15D6C85FC881}"/>
              </a:ext>
            </a:extLst>
          </p:cNvPr>
          <p:cNvSpPr/>
          <p:nvPr/>
        </p:nvSpPr>
        <p:spPr>
          <a:xfrm>
            <a:off x="1141164" y="5196468"/>
            <a:ext cx="3071240" cy="922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3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3D41A02-965D-48A7-B4D9-F1F82C86ADA0}"/>
              </a:ext>
            </a:extLst>
          </p:cNvPr>
          <p:cNvSpPr txBox="1"/>
          <p:nvPr/>
        </p:nvSpPr>
        <p:spPr>
          <a:xfrm>
            <a:off x="154112" y="1225896"/>
            <a:ext cx="11883776" cy="5610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4C0B829-6CBB-4478-980F-F75E4F7BD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9" y="2804163"/>
            <a:ext cx="6770831" cy="38836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EB06BF20-8C61-473A-A1BA-B986E28B0C77}"/>
              </a:ext>
            </a:extLst>
          </p:cNvPr>
          <p:cNvSpPr txBox="1">
            <a:spLocks/>
          </p:cNvSpPr>
          <p:nvPr/>
        </p:nvSpPr>
        <p:spPr>
          <a:xfrm>
            <a:off x="990600" y="860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Diffusive transport of Galactic cosmic rays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570F2A-0CBC-48CE-85E0-E8304412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AE171-1014-4D0A-9D66-B09ACC768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83" y="1245712"/>
            <a:ext cx="7869452" cy="1525242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DB2A73E-BAB4-495C-9164-A53A1D66A4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2611" y="2745829"/>
                <a:ext cx="3844489" cy="2771397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SzPct val="100000"/>
                  <a:buFont typeface="Arial" panose="020B0604020202020204" pitchFamily="34" charset="0"/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Diffusion coefficient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∝ 1/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GB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 algn="ctr">
                  <a:buSzPct val="100000"/>
                  <a:buFont typeface="Arial" panose="020B0604020202020204" pitchFamily="34" charset="0"/>
                  <a:buNone/>
                </a:pPr>
                <a:endParaRPr 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SzPct val="100000"/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∝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(E)/D(E)</a:t>
                </a:r>
              </a:p>
              <a:p>
                <a:pPr marL="0" indent="0" algn="ctr">
                  <a:buSzPct val="100000"/>
                  <a:buNone/>
                </a:pPr>
                <a:endParaRPr lang="en-US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SzPct val="100000"/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∝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(E)/D(E)</a:t>
                </a:r>
              </a:p>
              <a:p>
                <a:pPr marL="0" indent="0" algn="ctr">
                  <a:buSzPct val="100000"/>
                  <a:buNone/>
                </a:pPr>
                <a:endParaRPr lang="en-US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SzPct val="100000"/>
                  <a:buNone/>
                </a:pP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∝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pr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</a:t>
                </a:r>
              </a:p>
              <a:p>
                <a:pPr marL="0" indent="0" algn="ctr">
                  <a:buSzPct val="100000"/>
                  <a:buNone/>
                </a:pPr>
                <a:endParaRPr lang="en-GB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SzPct val="10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GB" sz="1800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8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GB" sz="18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18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den>
                    </m:f>
                    <m:r>
                      <a:rPr lang="en-GB" sz="1800" b="0" i="1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</m:oMath>
                </a14:m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(E)/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SzPct val="100000"/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SzPct val="100000"/>
                  <a:buNone/>
                </a:pPr>
                <a:endParaRPr lang="en-US" sz="2000" dirty="0">
                  <a:latin typeface="Times New Roman" pitchFamily="18"/>
                  <a:cs typeface="Times New Roman" pitchFamily="18"/>
                </a:endParaRPr>
              </a:p>
              <a:p>
                <a:pPr marL="0" indent="0">
                  <a:buSzPct val="100000"/>
                  <a:buNone/>
                </a:pPr>
                <a:endParaRPr lang="en-US" sz="2000" dirty="0">
                  <a:latin typeface="Times New Roman" pitchFamily="18"/>
                  <a:cs typeface="Times New Roman" pitchFamily="18"/>
                </a:endParaRPr>
              </a:p>
              <a:p>
                <a:pPr marL="0" indent="0">
                  <a:buSzPct val="100000"/>
                  <a:buNone/>
                </a:pPr>
                <a:endParaRPr lang="en-US" sz="2000" dirty="0">
                  <a:latin typeface="Times New Roman" pitchFamily="18"/>
                  <a:cs typeface="Times New Roman" pitchFamily="18"/>
                </a:endParaRPr>
              </a:p>
              <a:p>
                <a:pPr marL="0" indent="0">
                  <a:buSzPct val="100000"/>
                  <a:buFont typeface="Arial" panose="020B0604020202020204" pitchFamily="34" charset="0"/>
                  <a:buNone/>
                </a:pPr>
                <a:endParaRPr lang="en-US" sz="100" dirty="0">
                  <a:latin typeface="Times New Roman" pitchFamily="18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DB2A73E-BAB4-495C-9164-A53A1D66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611" y="2745829"/>
                <a:ext cx="3844489" cy="2771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C15E12E-04FD-4CA6-ABBF-1CD2EADCE04E}"/>
              </a:ext>
            </a:extLst>
          </p:cNvPr>
          <p:cNvSpPr txBox="1">
            <a:spLocks/>
          </p:cNvSpPr>
          <p:nvPr/>
        </p:nvSpPr>
        <p:spPr>
          <a:xfrm>
            <a:off x="7869007" y="2175752"/>
            <a:ext cx="3514757" cy="536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Secondary-to-primary ratios are key to evaluate the diffusion coefficient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064CA91-EAA9-46AA-82F6-BEA72B90B929}"/>
              </a:ext>
            </a:extLst>
          </p:cNvPr>
          <p:cNvSpPr txBox="1">
            <a:spLocks/>
          </p:cNvSpPr>
          <p:nvPr/>
        </p:nvSpPr>
        <p:spPr>
          <a:xfrm>
            <a:off x="7202192" y="5608203"/>
            <a:ext cx="4684855" cy="98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700" dirty="0"/>
              <a:t>Complexity of cross sections measurements and the amount of interaction channels involved in the CR network obey us to employ </a:t>
            </a:r>
            <a:r>
              <a:rPr lang="en-GB" sz="1700" u="sng" dirty="0"/>
              <a:t>parametrizations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515BEB7-E9FA-4890-819D-1011E1335DAF}"/>
                  </a:ext>
                </a:extLst>
              </p:cNvPr>
              <p:cNvSpPr/>
              <p:nvPr/>
            </p:nvSpPr>
            <p:spPr>
              <a:xfrm>
                <a:off x="7654099" y="4736386"/>
                <a:ext cx="3678291" cy="759595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buSzPct val="100000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den>
                    </m:f>
                    <m:r>
                      <a:rPr lang="en-GB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(E)/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515BEB7-E9FA-4890-819D-1011E1335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099" y="4736386"/>
                <a:ext cx="3678291" cy="75959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9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E85BD5-D2AB-44D2-A2D5-90B5682BABD0}"/>
              </a:ext>
            </a:extLst>
          </p:cNvPr>
          <p:cNvSpPr txBox="1"/>
          <p:nvPr/>
        </p:nvSpPr>
        <p:spPr>
          <a:xfrm>
            <a:off x="1202079" y="575681"/>
            <a:ext cx="9672990" cy="138696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9725E-7FCB-4013-99DC-5028B500D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97" y="737220"/>
            <a:ext cx="10268107" cy="23686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600" u="sng" dirty="0"/>
              <a:t>High uncertainties in </a:t>
            </a:r>
            <a:r>
              <a:rPr lang="en-GB" sz="2600" u="sng" dirty="0" err="1"/>
              <a:t>XSecs</a:t>
            </a:r>
            <a:r>
              <a:rPr lang="en-GB" sz="2600" u="sng" dirty="0"/>
              <a:t> </a:t>
            </a:r>
            <a:r>
              <a:rPr lang="en-GB" sz="1800" u="sng" dirty="0">
                <a:sym typeface="Wingdings" panose="05000000000000000000" pitchFamily="2" charset="2"/>
              </a:rPr>
              <a:t></a:t>
            </a:r>
            <a:r>
              <a:rPr lang="en-GB" u="sng" dirty="0">
                <a:sym typeface="Wingdings" panose="05000000000000000000" pitchFamily="2" charset="2"/>
              </a:rPr>
              <a:t> </a:t>
            </a:r>
            <a:r>
              <a:rPr lang="en-GB" sz="2600" u="sng" dirty="0">
                <a:sym typeface="Wingdings" panose="05000000000000000000" pitchFamily="2" charset="2"/>
              </a:rPr>
              <a:t>High uncertainties in the secondary CRs</a:t>
            </a:r>
            <a:endParaRPr lang="en-GB" sz="26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4ABBE-FC3C-4372-9507-539D6AB1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28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EE4D6-69FE-471F-B312-2F2046740EDD}"/>
              </a:ext>
            </a:extLst>
          </p:cNvPr>
          <p:cNvSpPr/>
          <p:nvPr/>
        </p:nvSpPr>
        <p:spPr>
          <a:xfrm>
            <a:off x="6317424" y="3033662"/>
            <a:ext cx="550577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dirty="0"/>
              <a:t>·</a:t>
            </a:r>
            <a:r>
              <a:rPr lang="en-GB" sz="2100" dirty="0"/>
              <a:t> Main spallation channels: O and 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1000" dirty="0"/>
          </a:p>
          <a:p>
            <a:pPr lvl="1"/>
            <a:r>
              <a:rPr lang="en-GB" sz="3200" dirty="0"/>
              <a:t>·</a:t>
            </a:r>
            <a:r>
              <a:rPr lang="en-GB" dirty="0"/>
              <a:t> </a:t>
            </a:r>
            <a:r>
              <a:rPr lang="en-GB" sz="2100" dirty="0"/>
              <a:t>Secondary channels (N, Ne, Mg, Si &amp; Fe)       </a:t>
            </a:r>
            <a:r>
              <a:rPr lang="en-GB" sz="100" dirty="0"/>
              <a:t>.</a:t>
            </a:r>
            <a:r>
              <a:rPr lang="en-GB" sz="2100" dirty="0"/>
              <a:t>   are very important for Li and Be</a:t>
            </a:r>
            <a:r>
              <a:rPr lang="en-GB" sz="2100" dirty="0">
                <a:sym typeface="Wingdings" panose="05000000000000000000" pitchFamily="2" charset="2"/>
              </a:rPr>
              <a:t> (&lt; 50%)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1000" dirty="0">
              <a:sym typeface="Wingdings" panose="05000000000000000000" pitchFamily="2" charset="2"/>
            </a:endParaRPr>
          </a:p>
          <a:p>
            <a:pPr lvl="1"/>
            <a:r>
              <a:rPr lang="en-GB" sz="3200" dirty="0"/>
              <a:t>·</a:t>
            </a:r>
            <a:r>
              <a:rPr lang="en-GB" dirty="0"/>
              <a:t> </a:t>
            </a:r>
            <a:r>
              <a:rPr lang="en-GB" sz="2100" dirty="0">
                <a:sym typeface="Wingdings" panose="05000000000000000000" pitchFamily="2" charset="2"/>
              </a:rPr>
              <a:t>Tertiary channels also matter: </a:t>
            </a:r>
          </a:p>
          <a:p>
            <a:pPr lvl="1"/>
            <a:r>
              <a:rPr lang="en-GB" sz="2200" dirty="0">
                <a:sym typeface="Wingdings" panose="05000000000000000000" pitchFamily="2" charset="2"/>
              </a:rPr>
              <a:t>	</a:t>
            </a:r>
            <a:r>
              <a:rPr lang="en-GB" sz="2100" dirty="0">
                <a:sym typeface="Wingdings" panose="05000000000000000000" pitchFamily="2" charset="2"/>
              </a:rPr>
              <a:t>e.g. </a:t>
            </a:r>
            <a:r>
              <a:rPr lang="en-GB" sz="2100" baseline="30000" dirty="0">
                <a:sym typeface="Wingdings" panose="05000000000000000000" pitchFamily="2" charset="2"/>
              </a:rPr>
              <a:t>11</a:t>
            </a:r>
            <a:r>
              <a:rPr lang="en-GB" sz="2100" dirty="0">
                <a:sym typeface="Wingdings" panose="05000000000000000000" pitchFamily="2" charset="2"/>
              </a:rPr>
              <a:t>B + gas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baseline="30000" dirty="0">
                <a:sym typeface="Wingdings" panose="05000000000000000000" pitchFamily="2" charset="2"/>
              </a:rPr>
              <a:t>10</a:t>
            </a:r>
            <a:r>
              <a:rPr lang="en-GB" sz="2100" dirty="0">
                <a:sym typeface="Wingdings" panose="05000000000000000000" pitchFamily="2" charset="2"/>
              </a:rPr>
              <a:t>B + 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2729B-266D-4C65-BEFE-2F06166361C9}"/>
              </a:ext>
            </a:extLst>
          </p:cNvPr>
          <p:cNvSpPr/>
          <p:nvPr/>
        </p:nvSpPr>
        <p:spPr>
          <a:xfrm>
            <a:off x="7821276" y="5750876"/>
            <a:ext cx="4031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b="1" dirty="0"/>
              <a:t>	</a:t>
            </a:r>
            <a:r>
              <a:rPr lang="en-GB" sz="1200" b="1" dirty="0" err="1"/>
              <a:t>Genolini</a:t>
            </a:r>
            <a:r>
              <a:rPr lang="en-GB" sz="1200" b="1" dirty="0"/>
              <a:t> et al. 2019 ; </a:t>
            </a:r>
            <a:r>
              <a:rPr lang="en-GB" sz="1200" dirty="0">
                <a:hlinkClick r:id="rId3"/>
              </a:rPr>
              <a:t>arXiv:1803.04686</a:t>
            </a:r>
            <a:r>
              <a:rPr lang="en-GB" sz="1200" dirty="0"/>
              <a:t> </a:t>
            </a:r>
          </a:p>
          <a:p>
            <a:pPr lvl="1"/>
            <a:r>
              <a:rPr lang="en-GB" sz="1200" b="1" dirty="0"/>
              <a:t>	</a:t>
            </a:r>
            <a:r>
              <a:rPr lang="en-GB" sz="1200" b="1" dirty="0" err="1"/>
              <a:t>Tomassetti</a:t>
            </a:r>
            <a:r>
              <a:rPr lang="en-GB" sz="1200" b="1" dirty="0"/>
              <a:t>, 2018 ; </a:t>
            </a:r>
            <a:r>
              <a:rPr lang="en-GB" sz="1200" dirty="0">
                <a:hlinkClick r:id="rId4"/>
              </a:rPr>
              <a:t>arXiv:1707.06917</a:t>
            </a:r>
            <a:endParaRPr lang="en-GB" sz="1200" dirty="0"/>
          </a:p>
          <a:p>
            <a:pPr lvl="1"/>
            <a:endParaRPr lang="en-GB" sz="1600" b="1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B93BBAD-01CE-4582-B30A-15CC419AB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0" y="2874525"/>
            <a:ext cx="5582958" cy="34516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F0976E4-C108-482D-9ECC-F934C06D3499}"/>
              </a:ext>
            </a:extLst>
          </p:cNvPr>
          <p:cNvSpPr/>
          <p:nvPr/>
        </p:nvSpPr>
        <p:spPr>
          <a:xfrm>
            <a:off x="192802" y="2411875"/>
            <a:ext cx="4031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dirty="0"/>
              <a:t>Complexity of the XS network</a:t>
            </a:r>
            <a:endParaRPr lang="en-GB" sz="1600" dirty="0"/>
          </a:p>
          <a:p>
            <a:pPr lvl="1"/>
            <a:endParaRPr lang="en-GB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2F14AD-778B-435E-BA95-87F9D0EC5EEE}"/>
              </a:ext>
            </a:extLst>
          </p:cNvPr>
          <p:cNvSpPr/>
          <p:nvPr/>
        </p:nvSpPr>
        <p:spPr>
          <a:xfrm>
            <a:off x="830776" y="6122891"/>
            <a:ext cx="1297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/>
              <a:t>Tomassetti</a:t>
            </a:r>
            <a:r>
              <a:rPr lang="en-GB" sz="1200" b="1" dirty="0"/>
              <a:t>, 2018 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481AC8-D2FA-443A-B840-4108EEC8E110}"/>
                  </a:ext>
                </a:extLst>
              </p:cNvPr>
              <p:cNvSpPr/>
              <p:nvPr/>
            </p:nvSpPr>
            <p:spPr>
              <a:xfrm>
                <a:off x="3969654" y="1234659"/>
                <a:ext cx="4380577" cy="5232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SzPct val="100000"/>
                </a:pPr>
                <a:r>
                  <a:rPr lang="en-GB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GB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∝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p>
                      <m:e>
                        <m:r>
                          <m:rPr>
                            <m:nor/>
                          </m:rPr>
                          <a:rPr lang="en-GB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GB" sz="24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GB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sz="24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GB" sz="24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  <m:r>
                          <m:rPr>
                            <m:nor/>
                          </m:rPr>
                          <a:rPr lang="en-GB" sz="24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 </m:t>
                        </m:r>
                        <m:r>
                          <m:rPr>
                            <m:nor/>
                          </m:rPr>
                          <a:rPr lang="en-GB" sz="24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sec</m:t>
                        </m:r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481AC8-D2FA-443A-B840-4108EEC8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654" y="1234659"/>
                <a:ext cx="4380577" cy="523220"/>
              </a:xfrm>
              <a:prstGeom prst="rect">
                <a:avLst/>
              </a:prstGeom>
              <a:blipFill>
                <a:blip r:embed="rId6"/>
                <a:stretch>
                  <a:fillRect l="-277" t="-11494" b="-218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FE95D4E-95B8-4310-AE27-E45168373AAB}"/>
              </a:ext>
            </a:extLst>
          </p:cNvPr>
          <p:cNvSpPr/>
          <p:nvPr/>
        </p:nvSpPr>
        <p:spPr>
          <a:xfrm>
            <a:off x="7155631" y="2530946"/>
            <a:ext cx="4031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dirty="0"/>
              <a:t>Assessment of </a:t>
            </a:r>
            <a:r>
              <a:rPr lang="en-GB" sz="1600" b="1" dirty="0" err="1"/>
              <a:t>XSec</a:t>
            </a:r>
            <a:r>
              <a:rPr lang="en-GB" sz="1600" b="1" dirty="0"/>
              <a:t> errors in sec. CRs</a:t>
            </a:r>
            <a:endParaRPr lang="en-GB" sz="1600" dirty="0"/>
          </a:p>
          <a:p>
            <a:pPr lvl="1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9548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9EB5A-E264-4F1F-B09D-E73503B4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17407-0ACB-436E-AAE5-0CEDD552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6120" y="6422509"/>
            <a:ext cx="479804" cy="357177"/>
          </a:xfrm>
        </p:spPr>
        <p:txBody>
          <a:bodyPr/>
          <a:lstStyle/>
          <a:p>
            <a:fld id="{22575A84-A01E-4477-BEC3-178D27864C62}" type="slidenum">
              <a:rPr lang="en-GB" smtClean="0"/>
              <a:t>29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E9EE12-5A1E-4658-AE11-4279697E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54" y="5581642"/>
            <a:ext cx="4629831" cy="719663"/>
          </a:xfrm>
          <a:prstGeom prst="rect">
            <a:avLst/>
          </a:prstGeom>
        </p:spPr>
      </p:pic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231A3819-BFA3-40DD-852B-3AD987035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8" y="1550334"/>
            <a:ext cx="5283882" cy="36987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152D5A-A319-4FDA-801B-7A11BFFE076C}"/>
              </a:ext>
            </a:extLst>
          </p:cNvPr>
          <p:cNvSpPr/>
          <p:nvPr/>
        </p:nvSpPr>
        <p:spPr>
          <a:xfrm>
            <a:off x="372065" y="5592009"/>
            <a:ext cx="6414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Detailed </a:t>
            </a:r>
            <a:r>
              <a:rPr lang="en-GB" sz="2000" dirty="0" err="1"/>
              <a:t>heliospheric</a:t>
            </a:r>
            <a:r>
              <a:rPr lang="en-GB" sz="2000" dirty="0"/>
              <a:t> simulations or Force-Field approximation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Neutron monitor experiments + Voyager-01 data</a:t>
            </a:r>
            <a:endParaRPr lang="en-GB" dirty="0"/>
          </a:p>
        </p:txBody>
      </p:sp>
      <p:pic>
        <p:nvPicPr>
          <p:cNvPr id="16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A8BBAD81-5C3E-4C6D-928E-440E63B92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20" y="925382"/>
            <a:ext cx="5644627" cy="439616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88353A-4640-41DF-933D-967CABACD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5" y="1498964"/>
            <a:ext cx="5023587" cy="37738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143BB-1DEA-411D-A84A-4A1ABC876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467" y="1080057"/>
            <a:ext cx="4856202" cy="42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6531FA-96E3-4597-8ECC-53318547392D}"/>
              </a:ext>
            </a:extLst>
          </p:cNvPr>
          <p:cNvSpPr txBox="1"/>
          <p:nvPr/>
        </p:nvSpPr>
        <p:spPr>
          <a:xfrm>
            <a:off x="82193" y="1060660"/>
            <a:ext cx="11883776" cy="561077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3652-F85D-4A62-A112-67A933444E11}"/>
              </a:ext>
            </a:extLst>
          </p:cNvPr>
          <p:cNvSpPr txBox="1">
            <a:spLocks/>
          </p:cNvSpPr>
          <p:nvPr/>
        </p:nvSpPr>
        <p:spPr>
          <a:xfrm>
            <a:off x="848474" y="108338"/>
            <a:ext cx="6086582" cy="968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sections parametrizations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1F6F3A-DCA9-4810-BC34-06F93147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1" y="3894523"/>
            <a:ext cx="3846053" cy="2732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126B0-C909-4659-B6BC-C203A34B1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622" y="3898762"/>
            <a:ext cx="3731023" cy="27233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279E8F-2787-46E8-B805-F1E7BD06E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469" y="1174564"/>
            <a:ext cx="3867253" cy="26788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A1F4CE-5615-40CC-B4D5-29BF33085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23" y="1133360"/>
            <a:ext cx="3699425" cy="27200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44739A-086E-40CA-A87C-EB76B7569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952" y="3942711"/>
            <a:ext cx="3793004" cy="267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62BD6A-EC74-4475-9A38-EE203EB07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531" y="1143634"/>
            <a:ext cx="3732181" cy="2722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64727-1B92-43F2-89A6-9394A751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162" y="6510460"/>
            <a:ext cx="2743200" cy="365125"/>
          </a:xfrm>
        </p:spPr>
        <p:txBody>
          <a:bodyPr/>
          <a:lstStyle/>
          <a:p>
            <a:fld id="{22575A84-A01E-4477-BEC3-178D27864C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50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D706F-A5F7-4B70-A9C6-132CCED62DEE}"/>
              </a:ext>
            </a:extLst>
          </p:cNvPr>
          <p:cNvSpPr/>
          <p:nvPr/>
        </p:nvSpPr>
        <p:spPr>
          <a:xfrm>
            <a:off x="858064" y="1280679"/>
            <a:ext cx="4757747" cy="10310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F2CF01-DB25-4F58-BABE-0104BBC6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0" y="2629345"/>
            <a:ext cx="5425295" cy="3071269"/>
          </a:xfrm>
          <a:prstGeom prst="rect">
            <a:avLst/>
          </a:prstGeom>
        </p:spPr>
      </p:pic>
      <p:sp>
        <p:nvSpPr>
          <p:cNvPr id="27" name="Title 4">
            <a:extLst>
              <a:ext uri="{FF2B5EF4-FFF2-40B4-BE49-F238E27FC236}">
                <a16:creationId xmlns:a16="http://schemas.microsoft.com/office/drawing/2014/main" id="{77BD0674-F69C-4777-B270-0C0431C5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174846"/>
            <a:ext cx="558528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 cross sections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5CEA41-8F05-4A3A-84D6-AA71D481C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61132" y="340431"/>
            <a:ext cx="2509757" cy="405356"/>
          </a:xfrm>
          <a:prstGeom prst="rect">
            <a:avLst/>
          </a:prstGeom>
          <a:ln w="19050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CEBBB-9D7E-40F0-AA70-563BF587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855" y="6409800"/>
            <a:ext cx="924297" cy="400110"/>
          </a:xfrm>
        </p:spPr>
        <p:txBody>
          <a:bodyPr/>
          <a:lstStyle/>
          <a:p>
            <a:fld id="{22575A84-A01E-4477-BEC3-178D27864C62}" type="slidenum">
              <a:rPr lang="en-GB" smtClean="0"/>
              <a:t>30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C9851-36CD-4E74-8460-25D220F4B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154" y="746337"/>
            <a:ext cx="3878995" cy="3015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52C5D-38E8-4720-B961-4F520F003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638" y="3479470"/>
            <a:ext cx="4975899" cy="2926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FEA97-7F42-49BF-9C38-82B70A821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151" y="5733460"/>
            <a:ext cx="3190875" cy="50623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BD6C1-DFA8-4F65-BBA5-50E0BAE08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9347" y="310939"/>
            <a:ext cx="1712419" cy="5054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093FFE-A76E-477F-B3CB-C886D6797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595" y="1393693"/>
            <a:ext cx="2686050" cy="866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2AEA17-7CC6-4660-ADC8-91907DF2C6A1}"/>
              </a:ext>
            </a:extLst>
          </p:cNvPr>
          <p:cNvSpPr/>
          <p:nvPr/>
        </p:nvSpPr>
        <p:spPr>
          <a:xfrm>
            <a:off x="3582284" y="5827201"/>
            <a:ext cx="3013723" cy="4124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E268C-E30D-4D98-970A-2BF984BC10D7}"/>
                  </a:ext>
                </a:extLst>
              </p:cNvPr>
              <p:cNvSpPr/>
              <p:nvPr/>
            </p:nvSpPr>
            <p:spPr>
              <a:xfrm>
                <a:off x="3559778" y="1600432"/>
                <a:ext cx="1888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·(2+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GB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𝐼𝑆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l-GR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l-GR" i="1" baseline="-25000" dirty="0"/>
                  <a:t>Λ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E268C-E30D-4D98-970A-2BF984BC1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78" y="1600432"/>
                <a:ext cx="1888337" cy="369332"/>
              </a:xfrm>
              <a:prstGeom prst="rect">
                <a:avLst/>
              </a:prstGeom>
              <a:blipFill>
                <a:blip r:embed="rId10"/>
                <a:stretch>
                  <a:fillRect t="-10000" r="-161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B90E699-1621-4B80-98E9-4412CC348972}"/>
              </a:ext>
            </a:extLst>
          </p:cNvPr>
          <p:cNvSpPr/>
          <p:nvPr/>
        </p:nvSpPr>
        <p:spPr>
          <a:xfrm>
            <a:off x="3776193" y="1607143"/>
            <a:ext cx="884244" cy="36933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B1601D-F944-40D8-ACE8-26C22A20ED74}"/>
              </a:ext>
            </a:extLst>
          </p:cNvPr>
          <p:cNvSpPr/>
          <p:nvPr/>
        </p:nvSpPr>
        <p:spPr>
          <a:xfrm>
            <a:off x="4756937" y="1566943"/>
            <a:ext cx="670630" cy="399258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1D0A35-AB9B-4CCF-A4AD-5C50878DE284}"/>
              </a:ext>
            </a:extLst>
          </p:cNvPr>
          <p:cNvSpPr/>
          <p:nvPr/>
        </p:nvSpPr>
        <p:spPr>
          <a:xfrm>
            <a:off x="4229560" y="1617417"/>
            <a:ext cx="420603" cy="3523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028D0F-9FCE-4730-B50B-E8B059834629}"/>
              </a:ext>
            </a:extLst>
          </p:cNvPr>
          <p:cNvSpPr/>
          <p:nvPr/>
        </p:nvSpPr>
        <p:spPr>
          <a:xfrm>
            <a:off x="9183746" y="6446618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latin typeface="Times New Roman" panose="02020603050405020304" pitchFamily="18" charset="0"/>
              </a:rPr>
              <a:t>A. Reinert, M. W. Winkler, 2017 ; </a:t>
            </a:r>
            <a:r>
              <a:rPr lang="en-GB" sz="1000" dirty="0">
                <a:hlinkClick r:id="rId11"/>
              </a:rPr>
              <a:t>arXiv:1712.00002</a:t>
            </a:r>
            <a:endParaRPr lang="en-GB" sz="1000" dirty="0"/>
          </a:p>
          <a:p>
            <a:endParaRPr lang="en-GB" sz="1000" b="1" dirty="0">
              <a:latin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BFB527-AFD8-439E-B195-9D9A4D1C4587}"/>
              </a:ext>
            </a:extLst>
          </p:cNvPr>
          <p:cNvSpPr/>
          <p:nvPr/>
        </p:nvSpPr>
        <p:spPr>
          <a:xfrm>
            <a:off x="7472538" y="332661"/>
            <a:ext cx="2566901" cy="41249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037EAF-4910-4D9B-B259-38919495B33B}"/>
              </a:ext>
            </a:extLst>
          </p:cNvPr>
          <p:cNvSpPr/>
          <p:nvPr/>
        </p:nvSpPr>
        <p:spPr>
          <a:xfrm>
            <a:off x="2201401" y="4697364"/>
            <a:ext cx="2537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err="1"/>
              <a:t>Kappl</a:t>
            </a:r>
            <a:r>
              <a:rPr lang="en-GB" sz="1100" b="1" dirty="0"/>
              <a:t> &amp; Winkler, 2019 ; </a:t>
            </a:r>
            <a:r>
              <a:rPr lang="en-GB" sz="1100" dirty="0">
                <a:hlinkClick r:id="rId12"/>
              </a:rPr>
              <a:t>arXiv:1408.0299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35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EC71-6665-4C7F-8531-4E6C20A5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Extra contributions of secondary CRs?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96F3-B5B2-48E0-839C-C56B3B9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3FB63-4976-4DB6-BB22-C36899CA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30" y="1713536"/>
            <a:ext cx="4221595" cy="4590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FFA8C-5184-4B95-BE1D-BA38CC4E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3" y="1536476"/>
            <a:ext cx="4221595" cy="4789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B1CA8-8B72-434F-BB99-C0C3538A64F1}"/>
              </a:ext>
            </a:extLst>
          </p:cNvPr>
          <p:cNvSpPr txBox="1"/>
          <p:nvPr/>
        </p:nvSpPr>
        <p:spPr>
          <a:xfrm>
            <a:off x="549324" y="6305414"/>
            <a:ext cx="6097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M. J. Boschini </a:t>
            </a:r>
            <a:r>
              <a:rPr lang="it-IT" sz="1200" i="1" dirty="0">
                <a:effectLst/>
              </a:rPr>
              <a:t>et al</a:t>
            </a:r>
            <a:r>
              <a:rPr lang="it-IT" sz="1200" dirty="0">
                <a:effectLst/>
              </a:rPr>
              <a:t> 2020 </a:t>
            </a:r>
            <a:r>
              <a:rPr lang="it-IT" sz="1200" i="1" dirty="0">
                <a:effectLst/>
              </a:rPr>
              <a:t>ApJ</a:t>
            </a:r>
            <a:r>
              <a:rPr lang="it-IT" sz="1200" dirty="0">
                <a:effectLst/>
              </a:rPr>
              <a:t> </a:t>
            </a:r>
            <a:r>
              <a:rPr lang="it-IT" sz="1200" b="1" dirty="0">
                <a:effectLst/>
              </a:rPr>
              <a:t>889</a:t>
            </a:r>
            <a:r>
              <a:rPr lang="it-IT" sz="1200" dirty="0">
                <a:effectLst/>
              </a:rPr>
              <a:t> 167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E2180-7D28-40C5-9072-4A51D0545736}"/>
              </a:ext>
            </a:extLst>
          </p:cNvPr>
          <p:cNvSpPr txBox="1"/>
          <p:nvPr/>
        </p:nvSpPr>
        <p:spPr>
          <a:xfrm>
            <a:off x="8669127" y="1559174"/>
            <a:ext cx="4221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</a:rPr>
              <a:t>M. J. Boschini </a:t>
            </a:r>
            <a:r>
              <a:rPr lang="it-IT" sz="1200" i="1" dirty="0">
                <a:effectLst/>
              </a:rPr>
              <a:t>et al</a:t>
            </a:r>
            <a:r>
              <a:rPr lang="it-IT" sz="1200" dirty="0">
                <a:effectLst/>
              </a:rPr>
              <a:t> 2021 </a:t>
            </a:r>
            <a:r>
              <a:rPr lang="en-GB" sz="1200" dirty="0">
                <a:hlinkClick r:id="rId4"/>
              </a:rPr>
              <a:t>arXiv:2106.01626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08983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1031-5B1E-4ED1-A5D7-D3A12300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78A8-35D7-44BF-A07F-3D53C735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32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B3ED0FB4-9466-4F89-A959-6004D0DD8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66" y="755873"/>
            <a:ext cx="3651438" cy="2336920"/>
          </a:xfr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87E3109-5B5B-4870-B5A9-2AC3DBF5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23" y="755873"/>
            <a:ext cx="3778444" cy="2406774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9D6ECE2E-5EC9-4073-8352-CD470E0B6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3" y="796497"/>
            <a:ext cx="3626036" cy="2432175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3C69BD8-DEBF-4417-859E-C7345E0E7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03" y="3407991"/>
            <a:ext cx="3940766" cy="2794362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1B2E5882-2A91-4D62-8262-E3F73E10E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20" y="3490026"/>
            <a:ext cx="3892239" cy="275995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4AB5F414-BA3A-4B47-9B16-B6B1BFAF28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1" y="3510563"/>
            <a:ext cx="3867443" cy="2742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AAA3FB-B622-4064-8EEA-2BEB3D40805A}"/>
              </a:ext>
            </a:extLst>
          </p:cNvPr>
          <p:cNvSpPr txBox="1"/>
          <p:nvPr/>
        </p:nvSpPr>
        <p:spPr>
          <a:xfrm>
            <a:off x="6106861" y="8378684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977C3-FBF5-41F2-81DC-8AE4B539D9CF}"/>
              </a:ext>
            </a:extLst>
          </p:cNvPr>
          <p:cNvSpPr txBox="1"/>
          <p:nvPr/>
        </p:nvSpPr>
        <p:spPr>
          <a:xfrm>
            <a:off x="6214052" y="5609766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26E64-F495-4696-8BD5-D659EE7F46E5}"/>
              </a:ext>
            </a:extLst>
          </p:cNvPr>
          <p:cNvSpPr txBox="1"/>
          <p:nvPr/>
        </p:nvSpPr>
        <p:spPr>
          <a:xfrm>
            <a:off x="2142614" y="450067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B5AA98-0E8C-402C-9AD7-FAC9CEA2A352}"/>
              </a:ext>
            </a:extLst>
          </p:cNvPr>
          <p:cNvSpPr txBox="1"/>
          <p:nvPr/>
        </p:nvSpPr>
        <p:spPr>
          <a:xfrm>
            <a:off x="10208994" y="5566958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21137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E868A98-060C-4481-A929-85803A0D9073}"/>
              </a:ext>
            </a:extLst>
          </p:cNvPr>
          <p:cNvSpPr txBox="1"/>
          <p:nvPr/>
        </p:nvSpPr>
        <p:spPr>
          <a:xfrm>
            <a:off x="0" y="1729648"/>
            <a:ext cx="7310745" cy="4680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D3F15-BD37-49B8-8E71-FDC65B832FBE}"/>
              </a:ext>
            </a:extLst>
          </p:cNvPr>
          <p:cNvSpPr txBox="1"/>
          <p:nvPr/>
        </p:nvSpPr>
        <p:spPr>
          <a:xfrm>
            <a:off x="7236611" y="380144"/>
            <a:ext cx="4727225" cy="59620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E0C83E-FE0E-4D85-8C31-A9DCBCE74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0" y="4156891"/>
            <a:ext cx="3624970" cy="2174982"/>
          </a:xfrm>
          <a:prstGeom prst="rect">
            <a:avLst/>
          </a:prstGeom>
        </p:spPr>
      </p:pic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79CC161-05E9-438D-A970-BDD1EF43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5" y="4156891"/>
            <a:ext cx="3624970" cy="2174982"/>
          </a:xfrm>
          <a:prstGeom prst="rect">
            <a:avLst/>
          </a:prstGeom>
        </p:spPr>
      </p:pic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14BD9CE-E7E1-4E11-9345-416B2F8D9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4" y="1777431"/>
            <a:ext cx="3624972" cy="2174983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low confidence">
            <a:extLst>
              <a:ext uri="{FF2B5EF4-FFF2-40B4-BE49-F238E27FC236}">
                <a16:creationId xmlns:a16="http://schemas.microsoft.com/office/drawing/2014/main" id="{908D4ACF-7C32-40B6-A757-E8CC03438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" y="1767157"/>
            <a:ext cx="3624972" cy="2174983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7B04CC22-793F-4416-A787-2594A4EFE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8" y="1779217"/>
            <a:ext cx="7536390" cy="45218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96D5C-44DA-4487-A12A-5F3257FA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33</a:t>
            </a:fld>
            <a:endParaRPr lang="en-GB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F7ABCF52-623F-45E8-A8F7-982D209C1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" y="1729648"/>
            <a:ext cx="7619006" cy="4571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A45EE-CB8E-43D7-8BFF-3B2A55A46663}"/>
              </a:ext>
            </a:extLst>
          </p:cNvPr>
          <p:cNvSpPr txBox="1"/>
          <p:nvPr/>
        </p:nvSpPr>
        <p:spPr>
          <a:xfrm>
            <a:off x="7582590" y="3931866"/>
            <a:ext cx="4109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Best combined fit: </a:t>
            </a:r>
            <a:r>
              <a:rPr lang="en-GB" sz="2000" dirty="0">
                <a:highlight>
                  <a:srgbClr val="C0C0C0"/>
                </a:highlight>
              </a:rPr>
              <a:t>H = 6.8 ± 1 kpc</a:t>
            </a:r>
          </a:p>
          <a:p>
            <a:endParaRPr lang="en-GB" sz="1200" dirty="0"/>
          </a:p>
          <a:p>
            <a:r>
              <a:rPr lang="en-GB" sz="2000" dirty="0"/>
              <a:t>Spallation uncertainties imply uncertainties around 40% in this ratio</a:t>
            </a:r>
          </a:p>
          <a:p>
            <a:endParaRPr lang="en-GB" sz="1200" dirty="0"/>
          </a:p>
          <a:p>
            <a:r>
              <a:rPr lang="en-GB" sz="2000" dirty="0"/>
              <a:t>Including these uncertainties we can only constraint the value of the halo height to be </a:t>
            </a:r>
            <a:r>
              <a:rPr lang="en-GB" sz="2000" b="1" dirty="0"/>
              <a:t>3 kpc </a:t>
            </a:r>
            <a:r>
              <a:rPr lang="es-ES" sz="2000" b="1" dirty="0"/>
              <a:t>&lt; H &lt; 20 </a:t>
            </a:r>
            <a:r>
              <a:rPr lang="es-ES" sz="2000" b="1" dirty="0" err="1"/>
              <a:t>kpc</a:t>
            </a:r>
            <a:endParaRPr lang="en-GB" sz="2000" b="1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947DD48-CF03-4E46-91CD-C33140BA9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05" y="708917"/>
            <a:ext cx="4759031" cy="27200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2B21023-857D-43E5-AD8A-A7785AC17EF8}"/>
              </a:ext>
            </a:extLst>
          </p:cNvPr>
          <p:cNvSpPr txBox="1">
            <a:spLocks/>
          </p:cNvSpPr>
          <p:nvPr/>
        </p:nvSpPr>
        <p:spPr>
          <a:xfrm>
            <a:off x="586850" y="505634"/>
            <a:ext cx="6122175" cy="1045764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6672"/>
                      <a:gd name="connsiteY0" fmla="*/ 0 h 1126136"/>
                      <a:gd name="connsiteX1" fmla="*/ 3466672 w 3466672"/>
                      <a:gd name="connsiteY1" fmla="*/ 0 h 1126136"/>
                      <a:gd name="connsiteX2" fmla="*/ 3466672 w 3466672"/>
                      <a:gd name="connsiteY2" fmla="*/ 1126136 h 1126136"/>
                      <a:gd name="connsiteX3" fmla="*/ 0 w 3466672"/>
                      <a:gd name="connsiteY3" fmla="*/ 1126136 h 1126136"/>
                      <a:gd name="connsiteX4" fmla="*/ 0 w 3466672"/>
                      <a:gd name="connsiteY4" fmla="*/ 0 h 1126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6672" h="1126136" fill="none" extrusionOk="0">
                        <a:moveTo>
                          <a:pt x="0" y="0"/>
                        </a:moveTo>
                        <a:cubicBezTo>
                          <a:pt x="1703336" y="-33775"/>
                          <a:pt x="2072347" y="138873"/>
                          <a:pt x="3466672" y="0"/>
                        </a:cubicBezTo>
                        <a:cubicBezTo>
                          <a:pt x="3443858" y="425255"/>
                          <a:pt x="3464697" y="811726"/>
                          <a:pt x="3466672" y="1126136"/>
                        </a:cubicBezTo>
                        <a:cubicBezTo>
                          <a:pt x="1995448" y="988806"/>
                          <a:pt x="818586" y="988280"/>
                          <a:pt x="0" y="1126136"/>
                        </a:cubicBezTo>
                        <a:cubicBezTo>
                          <a:pt x="-23884" y="648059"/>
                          <a:pt x="-78091" y="442040"/>
                          <a:pt x="0" y="0"/>
                        </a:cubicBezTo>
                        <a:close/>
                      </a:path>
                      <a:path w="3466672" h="1126136" stroke="0" extrusionOk="0">
                        <a:moveTo>
                          <a:pt x="0" y="0"/>
                        </a:moveTo>
                        <a:cubicBezTo>
                          <a:pt x="1463045" y="-101487"/>
                          <a:pt x="2810862" y="-162162"/>
                          <a:pt x="3466672" y="0"/>
                        </a:cubicBezTo>
                        <a:cubicBezTo>
                          <a:pt x="3479320" y="465162"/>
                          <a:pt x="3485789" y="845482"/>
                          <a:pt x="3466672" y="1126136"/>
                        </a:cubicBezTo>
                        <a:cubicBezTo>
                          <a:pt x="2036673" y="1176201"/>
                          <a:pt x="788865" y="967687"/>
                          <a:pt x="0" y="1126136"/>
                        </a:cubicBezTo>
                        <a:cubicBezTo>
                          <a:pt x="98048" y="866655"/>
                          <a:pt x="-2401" y="135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spallation uncertainties on the halo height determination</a:t>
            </a:r>
          </a:p>
        </p:txBody>
      </p:sp>
    </p:spTree>
    <p:extLst>
      <p:ext uri="{BB962C8B-B14F-4D97-AF65-F5344CB8AC3E}">
        <p14:creationId xmlns:p14="http://schemas.microsoft.com/office/powerpoint/2010/main" val="7131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F433D4-32D4-4DF9-88D3-5C895A7C2FE9}"/>
              </a:ext>
            </a:extLst>
          </p:cNvPr>
          <p:cNvSpPr/>
          <p:nvPr/>
        </p:nvSpPr>
        <p:spPr>
          <a:xfrm>
            <a:off x="1074502" y="4345970"/>
            <a:ext cx="3949561" cy="1759075"/>
          </a:xfrm>
          <a:custGeom>
            <a:avLst/>
            <a:gdLst>
              <a:gd name="connsiteX0" fmla="*/ 0 w 3949561"/>
              <a:gd name="connsiteY0" fmla="*/ 293185 h 1759075"/>
              <a:gd name="connsiteX1" fmla="*/ 293185 w 3949561"/>
              <a:gd name="connsiteY1" fmla="*/ 0 h 1759075"/>
              <a:gd name="connsiteX2" fmla="*/ 965823 w 3949561"/>
              <a:gd name="connsiteY2" fmla="*/ 0 h 1759075"/>
              <a:gd name="connsiteX3" fmla="*/ 1604829 w 3949561"/>
              <a:gd name="connsiteY3" fmla="*/ 0 h 1759075"/>
              <a:gd name="connsiteX4" fmla="*/ 2344732 w 3949561"/>
              <a:gd name="connsiteY4" fmla="*/ 0 h 1759075"/>
              <a:gd name="connsiteX5" fmla="*/ 2983738 w 3949561"/>
              <a:gd name="connsiteY5" fmla="*/ 0 h 1759075"/>
              <a:gd name="connsiteX6" fmla="*/ 3656376 w 3949561"/>
              <a:gd name="connsiteY6" fmla="*/ 0 h 1759075"/>
              <a:gd name="connsiteX7" fmla="*/ 3949561 w 3949561"/>
              <a:gd name="connsiteY7" fmla="*/ 293185 h 1759075"/>
              <a:gd name="connsiteX8" fmla="*/ 3949561 w 3949561"/>
              <a:gd name="connsiteY8" fmla="*/ 891265 h 1759075"/>
              <a:gd name="connsiteX9" fmla="*/ 3949561 w 3949561"/>
              <a:gd name="connsiteY9" fmla="*/ 1465890 h 1759075"/>
              <a:gd name="connsiteX10" fmla="*/ 3656376 w 3949561"/>
              <a:gd name="connsiteY10" fmla="*/ 1759075 h 1759075"/>
              <a:gd name="connsiteX11" fmla="*/ 2950106 w 3949561"/>
              <a:gd name="connsiteY11" fmla="*/ 1759075 h 1759075"/>
              <a:gd name="connsiteX12" fmla="*/ 2277468 w 3949561"/>
              <a:gd name="connsiteY12" fmla="*/ 1759075 h 1759075"/>
              <a:gd name="connsiteX13" fmla="*/ 1672093 w 3949561"/>
              <a:gd name="connsiteY13" fmla="*/ 1759075 h 1759075"/>
              <a:gd name="connsiteX14" fmla="*/ 1100351 w 3949561"/>
              <a:gd name="connsiteY14" fmla="*/ 1759075 h 1759075"/>
              <a:gd name="connsiteX15" fmla="*/ 293185 w 3949561"/>
              <a:gd name="connsiteY15" fmla="*/ 1759075 h 1759075"/>
              <a:gd name="connsiteX16" fmla="*/ 0 w 3949561"/>
              <a:gd name="connsiteY16" fmla="*/ 1465890 h 1759075"/>
              <a:gd name="connsiteX17" fmla="*/ 0 w 3949561"/>
              <a:gd name="connsiteY17" fmla="*/ 902992 h 1759075"/>
              <a:gd name="connsiteX18" fmla="*/ 0 w 3949561"/>
              <a:gd name="connsiteY18" fmla="*/ 293185 h 175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561" h="1759075" fill="none" extrusionOk="0">
                <a:moveTo>
                  <a:pt x="0" y="293185"/>
                </a:moveTo>
                <a:cubicBezTo>
                  <a:pt x="12187" y="129903"/>
                  <a:pt x="127684" y="-30381"/>
                  <a:pt x="293185" y="0"/>
                </a:cubicBezTo>
                <a:cubicBezTo>
                  <a:pt x="542813" y="4499"/>
                  <a:pt x="643504" y="-876"/>
                  <a:pt x="965823" y="0"/>
                </a:cubicBezTo>
                <a:cubicBezTo>
                  <a:pt x="1288142" y="876"/>
                  <a:pt x="1336067" y="-4993"/>
                  <a:pt x="1604829" y="0"/>
                </a:cubicBezTo>
                <a:cubicBezTo>
                  <a:pt x="1873591" y="4993"/>
                  <a:pt x="2117388" y="-21461"/>
                  <a:pt x="2344732" y="0"/>
                </a:cubicBezTo>
                <a:cubicBezTo>
                  <a:pt x="2572076" y="21461"/>
                  <a:pt x="2736662" y="-22411"/>
                  <a:pt x="2983738" y="0"/>
                </a:cubicBezTo>
                <a:cubicBezTo>
                  <a:pt x="3230814" y="22411"/>
                  <a:pt x="3441924" y="30343"/>
                  <a:pt x="3656376" y="0"/>
                </a:cubicBezTo>
                <a:cubicBezTo>
                  <a:pt x="3825693" y="-7371"/>
                  <a:pt x="3964033" y="151911"/>
                  <a:pt x="3949561" y="293185"/>
                </a:cubicBezTo>
                <a:cubicBezTo>
                  <a:pt x="3922917" y="444143"/>
                  <a:pt x="3958555" y="617407"/>
                  <a:pt x="3949561" y="891265"/>
                </a:cubicBezTo>
                <a:cubicBezTo>
                  <a:pt x="3940567" y="1165123"/>
                  <a:pt x="3948870" y="1331839"/>
                  <a:pt x="3949561" y="1465890"/>
                </a:cubicBezTo>
                <a:cubicBezTo>
                  <a:pt x="3936268" y="1625924"/>
                  <a:pt x="3789809" y="1736672"/>
                  <a:pt x="3656376" y="1759075"/>
                </a:cubicBezTo>
                <a:cubicBezTo>
                  <a:pt x="3496476" y="1733433"/>
                  <a:pt x="3191393" y="1728934"/>
                  <a:pt x="2950106" y="1759075"/>
                </a:cubicBezTo>
                <a:cubicBezTo>
                  <a:pt x="2708819" y="1789217"/>
                  <a:pt x="2543421" y="1739896"/>
                  <a:pt x="2277468" y="1759075"/>
                </a:cubicBezTo>
                <a:cubicBezTo>
                  <a:pt x="2011515" y="1778254"/>
                  <a:pt x="1958708" y="1753369"/>
                  <a:pt x="1672093" y="1759075"/>
                </a:cubicBezTo>
                <a:cubicBezTo>
                  <a:pt x="1385478" y="1764781"/>
                  <a:pt x="1253635" y="1747759"/>
                  <a:pt x="1100351" y="1759075"/>
                </a:cubicBezTo>
                <a:cubicBezTo>
                  <a:pt x="947067" y="1770391"/>
                  <a:pt x="651725" y="1783893"/>
                  <a:pt x="293185" y="1759075"/>
                </a:cubicBezTo>
                <a:cubicBezTo>
                  <a:pt x="154002" y="1755574"/>
                  <a:pt x="25781" y="1628919"/>
                  <a:pt x="0" y="1465890"/>
                </a:cubicBezTo>
                <a:cubicBezTo>
                  <a:pt x="3407" y="1331637"/>
                  <a:pt x="-5730" y="1034315"/>
                  <a:pt x="0" y="902992"/>
                </a:cubicBezTo>
                <a:cubicBezTo>
                  <a:pt x="5730" y="771669"/>
                  <a:pt x="21148" y="528731"/>
                  <a:pt x="0" y="293185"/>
                </a:cubicBezTo>
                <a:close/>
              </a:path>
              <a:path w="3949561" h="1759075" stroke="0" extrusionOk="0">
                <a:moveTo>
                  <a:pt x="0" y="293185"/>
                </a:moveTo>
                <a:cubicBezTo>
                  <a:pt x="30247" y="137016"/>
                  <a:pt x="121375" y="-7151"/>
                  <a:pt x="293185" y="0"/>
                </a:cubicBezTo>
                <a:cubicBezTo>
                  <a:pt x="604932" y="24797"/>
                  <a:pt x="661123" y="6369"/>
                  <a:pt x="999455" y="0"/>
                </a:cubicBezTo>
                <a:cubicBezTo>
                  <a:pt x="1337787" y="-6369"/>
                  <a:pt x="1460994" y="-24076"/>
                  <a:pt x="1739357" y="0"/>
                </a:cubicBezTo>
                <a:cubicBezTo>
                  <a:pt x="2017720" y="24076"/>
                  <a:pt x="2217878" y="5723"/>
                  <a:pt x="2479259" y="0"/>
                </a:cubicBezTo>
                <a:cubicBezTo>
                  <a:pt x="2740640" y="-5723"/>
                  <a:pt x="3115811" y="37677"/>
                  <a:pt x="3656376" y="0"/>
                </a:cubicBezTo>
                <a:cubicBezTo>
                  <a:pt x="3823096" y="-12737"/>
                  <a:pt x="3958219" y="142923"/>
                  <a:pt x="3949561" y="293185"/>
                </a:cubicBezTo>
                <a:cubicBezTo>
                  <a:pt x="3958919" y="471260"/>
                  <a:pt x="3932342" y="750813"/>
                  <a:pt x="3949561" y="891265"/>
                </a:cubicBezTo>
                <a:cubicBezTo>
                  <a:pt x="3966780" y="1031717"/>
                  <a:pt x="3942597" y="1281221"/>
                  <a:pt x="3949561" y="1465890"/>
                </a:cubicBezTo>
                <a:cubicBezTo>
                  <a:pt x="3962745" y="1658516"/>
                  <a:pt x="3815337" y="1790439"/>
                  <a:pt x="3656376" y="1759075"/>
                </a:cubicBezTo>
                <a:cubicBezTo>
                  <a:pt x="3446909" y="1759329"/>
                  <a:pt x="3199958" y="1766435"/>
                  <a:pt x="3051002" y="1759075"/>
                </a:cubicBezTo>
                <a:cubicBezTo>
                  <a:pt x="2902046" y="1751715"/>
                  <a:pt x="2618980" y="1781668"/>
                  <a:pt x="2344732" y="1759075"/>
                </a:cubicBezTo>
                <a:cubicBezTo>
                  <a:pt x="2070484" y="1736483"/>
                  <a:pt x="1907949" y="1747967"/>
                  <a:pt x="1638461" y="1759075"/>
                </a:cubicBezTo>
                <a:cubicBezTo>
                  <a:pt x="1368973" y="1770183"/>
                  <a:pt x="1168210" y="1756064"/>
                  <a:pt x="999455" y="1759075"/>
                </a:cubicBezTo>
                <a:cubicBezTo>
                  <a:pt x="830700" y="1762086"/>
                  <a:pt x="494610" y="1773442"/>
                  <a:pt x="293185" y="1759075"/>
                </a:cubicBezTo>
                <a:cubicBezTo>
                  <a:pt x="131350" y="1767209"/>
                  <a:pt x="-31052" y="1638117"/>
                  <a:pt x="0" y="1465890"/>
                </a:cubicBezTo>
                <a:cubicBezTo>
                  <a:pt x="-15886" y="1204373"/>
                  <a:pt x="14520" y="1083897"/>
                  <a:pt x="0" y="867810"/>
                </a:cubicBezTo>
                <a:cubicBezTo>
                  <a:pt x="-14520" y="651723"/>
                  <a:pt x="27441" y="490379"/>
                  <a:pt x="0" y="29318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5365704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3EC71-6665-4C7F-8531-4E6C20A5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90" y="33430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Determination of propagation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F7DD-B862-4641-B282-2DB50E2C4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8" y="17537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      </a:t>
            </a:r>
            <a:r>
              <a:rPr lang="en-GB" sz="2400" b="1" dirty="0">
                <a:solidFill>
                  <a:schemeClr val="bg1"/>
                </a:solidFill>
              </a:rPr>
              <a:t>Combined analyses are needed!</a:t>
            </a:r>
          </a:p>
          <a:p>
            <a:pPr marL="0" indent="0">
              <a:buNone/>
            </a:pPr>
            <a:endParaRPr lang="en-GB" sz="100" b="1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Negative </a:t>
            </a:r>
            <a:r>
              <a:rPr lang="el-GR" sz="2400" dirty="0">
                <a:solidFill>
                  <a:schemeClr val="bg1"/>
                </a:solidFill>
              </a:rPr>
              <a:t>η</a:t>
            </a:r>
            <a:r>
              <a:rPr lang="en-GB" sz="2400" dirty="0">
                <a:solidFill>
                  <a:schemeClr val="bg1"/>
                </a:solidFill>
              </a:rPr>
              <a:t> values 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 Wave dissipation</a:t>
            </a:r>
          </a:p>
          <a:p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 V</a:t>
            </a:r>
            <a:r>
              <a:rPr lang="en-GB" sz="2400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A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 compatible with 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~ </a:t>
            </a:r>
            <a:r>
              <a:rPr lang="en-GB" sz="2400" dirty="0">
                <a:solidFill>
                  <a:schemeClr val="bg1"/>
                </a:solidFill>
                <a:latin typeface="Calibri (Body)"/>
                <a:cs typeface="Times New Roman" panose="02020603050405020304" pitchFamily="18" charset="0"/>
                <a:sym typeface="Wingdings" panose="05000000000000000000" pitchFamily="2" charset="2"/>
              </a:rPr>
              <a:t>20-</a:t>
            </a:r>
            <a:r>
              <a:rPr lang="en-GB" sz="2400" dirty="0">
                <a:solidFill>
                  <a:schemeClr val="bg1"/>
                </a:solidFill>
                <a:latin typeface="Calibri (Body)"/>
                <a:sym typeface="Wingdings" panose="05000000000000000000" pitchFamily="2" charset="2"/>
              </a:rPr>
              <a:t>30 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km/s</a:t>
            </a:r>
          </a:p>
          <a:p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 Large dispersion of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δ</a:t>
            </a: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: 0.39 – 0.46, 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sym typeface="Wingdings" panose="05000000000000000000" pitchFamily="2" charset="2"/>
              </a:rPr>
              <a:t>       (specially hard for Li ratios)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Δδ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=0.14,  R</a:t>
            </a:r>
            <a:r>
              <a:rPr lang="en-GB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=312 GV,  R</a:t>
            </a:r>
            <a:r>
              <a:rPr lang="en-GB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=4GV</a:t>
            </a:r>
            <a:endParaRPr lang="en-GB" sz="1800" dirty="0"/>
          </a:p>
          <a:p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96F3-B5B2-48E0-839C-C56B3B9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A896B3-6EE3-4726-A2EB-115017190B7E}"/>
              </a:ext>
            </a:extLst>
          </p:cNvPr>
          <p:cNvGrpSpPr/>
          <p:nvPr/>
        </p:nvGrpSpPr>
        <p:grpSpPr>
          <a:xfrm>
            <a:off x="1781159" y="5042044"/>
            <a:ext cx="2492887" cy="947791"/>
            <a:chOff x="6115481" y="1831668"/>
            <a:chExt cx="2994278" cy="9554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9F0A576-1B99-43A9-8267-64A8D359BA13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FD697C-8FFF-4B76-867E-F3C2726C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ln>
              <a:noFill/>
              <a:prstDash val="sysDot"/>
            </a:ln>
          </p:spPr>
        </p:pic>
      </p:grpSp>
      <p:pic>
        <p:nvPicPr>
          <p:cNvPr id="27" name="Picture 26" descr="Chart, box and whisker chart&#10;&#10;Description automatically generated">
            <a:extLst>
              <a:ext uri="{FF2B5EF4-FFF2-40B4-BE49-F238E27FC236}">
                <a16:creationId xmlns:a16="http://schemas.microsoft.com/office/drawing/2014/main" id="{DA3EB838-B0E8-46D2-AE08-BC5B050E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22" y="1606158"/>
            <a:ext cx="5878881" cy="470436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8BA175-07D1-45E1-934D-566FD92D2A17}"/>
              </a:ext>
            </a:extLst>
          </p:cNvPr>
          <p:cNvSpPr txBox="1"/>
          <p:nvPr/>
        </p:nvSpPr>
        <p:spPr>
          <a:xfrm>
            <a:off x="8621730" y="57348"/>
            <a:ext cx="3458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/>
              </a:rPr>
              <a:t>P. De La Torre Luque </a:t>
            </a:r>
            <a:r>
              <a:rPr lang="en-GB" sz="1400" i="1" dirty="0">
                <a:solidFill>
                  <a:schemeClr val="bg1"/>
                </a:solidFill>
                <a:effectLst/>
              </a:rPr>
              <a:t>et al</a:t>
            </a:r>
            <a:r>
              <a:rPr lang="en-GB" sz="1400" dirty="0">
                <a:solidFill>
                  <a:schemeClr val="bg1"/>
                </a:solidFill>
                <a:effectLst/>
              </a:rPr>
              <a:t> JCAP07(2021)010</a:t>
            </a:r>
          </a:p>
        </p:txBody>
      </p:sp>
    </p:spTree>
    <p:extLst>
      <p:ext uri="{BB962C8B-B14F-4D97-AF65-F5344CB8AC3E}">
        <p14:creationId xmlns:p14="http://schemas.microsoft.com/office/powerpoint/2010/main" val="2754361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box and whisker chart&#10;&#10;Description automatically generated">
            <a:extLst>
              <a:ext uri="{FF2B5EF4-FFF2-40B4-BE49-F238E27FC236}">
                <a16:creationId xmlns:a16="http://schemas.microsoft.com/office/drawing/2014/main" id="{D91144D7-5F6F-402C-9025-67E4733CD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46" y="1897950"/>
            <a:ext cx="5891828" cy="46792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A130-07BF-49FC-BBCD-80489D7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1E3A8-46C4-4FC6-9651-7D6166D01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39" y="811525"/>
            <a:ext cx="5563451" cy="87938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6D7A70-8C35-4FA9-BED1-989C85AE745E}"/>
              </a:ext>
            </a:extLst>
          </p:cNvPr>
          <p:cNvSpPr txBox="1"/>
          <p:nvPr/>
        </p:nvSpPr>
        <p:spPr>
          <a:xfrm>
            <a:off x="5393224" y="403697"/>
            <a:ext cx="6249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  <a:cs typeface="Times New Roman" panose="02020603050405020304" pitchFamily="18" charset="0"/>
              </a:rPr>
              <a:t>Monte Carlo analysis: Combination of the ratios of secondary CRs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7ECAF7-A7EA-43D8-A293-ADCBACAA580E}"/>
              </a:ext>
            </a:extLst>
          </p:cNvPr>
          <p:cNvSpPr/>
          <p:nvPr/>
        </p:nvSpPr>
        <p:spPr>
          <a:xfrm>
            <a:off x="7387120" y="1910994"/>
            <a:ext cx="2845942" cy="241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Chart&#10;&#10;Description automatically generated with low confidence">
            <a:extLst>
              <a:ext uri="{FF2B5EF4-FFF2-40B4-BE49-F238E27FC236}">
                <a16:creationId xmlns:a16="http://schemas.microsoft.com/office/drawing/2014/main" id="{9B805BE8-E261-4479-947B-64BF7AB19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7" y="1139700"/>
            <a:ext cx="5439443" cy="532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960DEB-E205-447A-9278-6707128C9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046" y="1731330"/>
            <a:ext cx="1367215" cy="7595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F9773B-26F6-44E3-BE72-390CAC007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601" y="1229696"/>
            <a:ext cx="1173769" cy="5954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F92BE3-6BDC-4460-A459-63D59FA68ECA}"/>
              </a:ext>
            </a:extLst>
          </p:cNvPr>
          <p:cNvSpPr txBox="1"/>
          <p:nvPr/>
        </p:nvSpPr>
        <p:spPr>
          <a:xfrm>
            <a:off x="2852709" y="1428147"/>
            <a:ext cx="208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Combined analyses: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CD2BE-55E3-4B16-9CE5-E0947F5A6570}"/>
              </a:ext>
            </a:extLst>
          </p:cNvPr>
          <p:cNvSpPr txBox="1"/>
          <p:nvPr/>
        </p:nvSpPr>
        <p:spPr>
          <a:xfrm>
            <a:off x="72774" y="582161"/>
            <a:ext cx="345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</a:rPr>
              <a:t>P. De La Torre Luque </a:t>
            </a:r>
            <a:r>
              <a:rPr lang="en-GB" sz="1200" i="1" dirty="0">
                <a:effectLst/>
              </a:rPr>
              <a:t>et al</a:t>
            </a:r>
            <a:r>
              <a:rPr lang="en-GB" sz="1200" dirty="0">
                <a:effectLst/>
              </a:rPr>
              <a:t> JCAP07(2021)010</a:t>
            </a:r>
          </a:p>
        </p:txBody>
      </p:sp>
    </p:spTree>
    <p:extLst>
      <p:ext uri="{BB962C8B-B14F-4D97-AF65-F5344CB8AC3E}">
        <p14:creationId xmlns:p14="http://schemas.microsoft.com/office/powerpoint/2010/main" val="377218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14ED4-3B69-4E21-BF00-6BBF61EA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36</a:t>
            </a:fld>
            <a:endParaRPr lang="en-GB"/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93CFC78B-FCF6-46A8-8043-B945B7C6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" y="2438294"/>
            <a:ext cx="3269625" cy="2012077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B3A09D30-62DE-4D45-B578-B74BECB04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" y="283898"/>
            <a:ext cx="3269625" cy="2012077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65AE4E5B-707F-4680-8635-99E737C4D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54" y="2452829"/>
            <a:ext cx="3269625" cy="2012077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33F3D11B-A4D6-4BBE-BE6E-8435E0183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54" y="290463"/>
            <a:ext cx="3269625" cy="2012077"/>
          </a:xfrm>
          <a:prstGeom prst="rect">
            <a:avLst/>
          </a:prstGeom>
        </p:spPr>
      </p:pic>
      <p:pic>
        <p:nvPicPr>
          <p:cNvPr id="26" name="Picture 25" descr="Chart, line chart, histogram&#10;&#10;Description automatically generated">
            <a:extLst>
              <a:ext uri="{FF2B5EF4-FFF2-40B4-BE49-F238E27FC236}">
                <a16:creationId xmlns:a16="http://schemas.microsoft.com/office/drawing/2014/main" id="{75DC4010-1005-4047-9CC0-E70B16C43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4" y="4620766"/>
            <a:ext cx="3269625" cy="2012077"/>
          </a:xfrm>
          <a:prstGeom prst="rect">
            <a:avLst/>
          </a:prstGeom>
        </p:spPr>
      </p:pic>
      <p:pic>
        <p:nvPicPr>
          <p:cNvPr id="28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C2EB3705-74F1-44FF-85E9-BC8025F55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54" y="4625027"/>
            <a:ext cx="3269625" cy="2012077"/>
          </a:xfrm>
          <a:prstGeom prst="rect">
            <a:avLst/>
          </a:prstGeom>
        </p:spPr>
      </p:pic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445BCB83-3A32-41ED-81C2-13D3BB3D7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42" y="2850791"/>
            <a:ext cx="5152628" cy="3567203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DEEFB5CD-8F40-478F-ACD5-EB04E2D509D4}"/>
              </a:ext>
            </a:extLst>
          </p:cNvPr>
          <p:cNvSpPr txBox="1">
            <a:spLocks/>
          </p:cNvSpPr>
          <p:nvPr/>
        </p:nvSpPr>
        <p:spPr>
          <a:xfrm>
            <a:off x="6961614" y="108275"/>
            <a:ext cx="4504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DRAGON2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2D99959-4135-449C-8A23-B5C874D4B70F}"/>
              </a:ext>
            </a:extLst>
          </p:cNvPr>
          <p:cNvSpPr txBox="1">
            <a:spLocks/>
          </p:cNvSpPr>
          <p:nvPr/>
        </p:nvSpPr>
        <p:spPr>
          <a:xfrm>
            <a:off x="7197916" y="1412725"/>
            <a:ext cx="4278315" cy="80762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Compatible with all ratios for scale factors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000" dirty="0"/>
              <a:t>&lt; 1.06 (&lt; 6% scale)</a:t>
            </a:r>
          </a:p>
          <a:p>
            <a:pPr marL="0" indent="0">
              <a:buNone/>
            </a:pPr>
            <a:r>
              <a:rPr lang="en-GB" sz="2000" dirty="0"/>
              <a:t>Predicted </a:t>
            </a:r>
            <a:r>
              <a:rPr lang="en-GB" sz="2000" b="1" dirty="0"/>
              <a:t>δ = 0.42 (0.38-0.44)</a:t>
            </a:r>
          </a:p>
        </p:txBody>
      </p:sp>
    </p:spTree>
    <p:extLst>
      <p:ext uri="{BB962C8B-B14F-4D97-AF65-F5344CB8AC3E}">
        <p14:creationId xmlns:p14="http://schemas.microsoft.com/office/powerpoint/2010/main" val="1199918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14ED4-3B69-4E21-BF00-6BBF61EA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C2F73DA-6758-4D4F-A17E-FF8E2D3C2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70" y="2850791"/>
            <a:ext cx="5152628" cy="3567203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E767079E-1DE1-49EC-A98E-93A278343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287404"/>
            <a:ext cx="3269626" cy="2012077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62E423F8-58B0-4D0F-91D6-8E8905A37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2442243"/>
            <a:ext cx="3269626" cy="2012077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31323CAD-F9AF-499B-96ED-1FA773187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2" y="2456437"/>
            <a:ext cx="3269626" cy="2012077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F7D9B634-C910-49F4-A552-8F506792B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2" y="297977"/>
            <a:ext cx="3269626" cy="2012077"/>
          </a:xfrm>
          <a:prstGeom prst="rect">
            <a:avLst/>
          </a:prstGeom>
        </p:spPr>
      </p:pic>
      <p:pic>
        <p:nvPicPr>
          <p:cNvPr id="24" name="Picture 23" descr="Chart, line chart, histogram&#10;&#10;Description automatically generated">
            <a:extLst>
              <a:ext uri="{FF2B5EF4-FFF2-40B4-BE49-F238E27FC236}">
                <a16:creationId xmlns:a16="http://schemas.microsoft.com/office/drawing/2014/main" id="{E3873330-5208-4AEC-9D37-BCB7F3EE7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4618270"/>
            <a:ext cx="3269626" cy="2012077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73D569A9-9DB4-42DA-B2F2-5759BD9134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2" y="4618270"/>
            <a:ext cx="3269626" cy="2012077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13D3BEC4-A5B1-42EB-B24F-1C3BA570C7C1}"/>
              </a:ext>
            </a:extLst>
          </p:cNvPr>
          <p:cNvSpPr txBox="1">
            <a:spLocks/>
          </p:cNvSpPr>
          <p:nvPr/>
        </p:nvSpPr>
        <p:spPr>
          <a:xfrm>
            <a:off x="6961614" y="87727"/>
            <a:ext cx="45043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GALPROP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6BB24FA-E2A6-4702-8379-5A39BA81AD6F}"/>
              </a:ext>
            </a:extLst>
          </p:cNvPr>
          <p:cNvSpPr txBox="1">
            <a:spLocks/>
          </p:cNvSpPr>
          <p:nvPr/>
        </p:nvSpPr>
        <p:spPr>
          <a:xfrm>
            <a:off x="7253555" y="1283168"/>
            <a:ext cx="4376789" cy="80762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Need of more degrees of freedom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aseline="-25000" dirty="0"/>
              <a:t>B</a:t>
            </a:r>
            <a:r>
              <a:rPr lang="en-GB" sz="2000" dirty="0"/>
              <a:t> = 1.01,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aseline="-25000" dirty="0" err="1"/>
              <a:t>Be</a:t>
            </a:r>
            <a:r>
              <a:rPr lang="en-GB" sz="2000" dirty="0"/>
              <a:t> = 0.9,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aseline="-25000" dirty="0" err="1"/>
              <a:t>Li</a:t>
            </a:r>
            <a:r>
              <a:rPr lang="en-GB" sz="2000" dirty="0"/>
              <a:t> = 1.25 (±1%)</a:t>
            </a:r>
          </a:p>
          <a:p>
            <a:pPr marL="0" indent="0">
              <a:buNone/>
            </a:pPr>
            <a:r>
              <a:rPr lang="en-GB" sz="2000" dirty="0"/>
              <a:t>Predicted </a:t>
            </a:r>
            <a:r>
              <a:rPr lang="en-GB" sz="2000" b="1" dirty="0"/>
              <a:t>δ = 0.39 (0.35-0.42)</a:t>
            </a:r>
          </a:p>
        </p:txBody>
      </p:sp>
    </p:spTree>
    <p:extLst>
      <p:ext uri="{BB962C8B-B14F-4D97-AF65-F5344CB8AC3E}">
        <p14:creationId xmlns:p14="http://schemas.microsoft.com/office/powerpoint/2010/main" val="403117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B4DC-13E3-4D1A-9F55-0FCD897B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115BDFC2-70BC-431D-99B0-41D8F3AAC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3553"/>
            <a:ext cx="5315522" cy="39866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5F0C8-448E-433D-9344-07E1CF11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3AD556B-A0FF-4254-B6C2-A55F7404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95" y="3429000"/>
            <a:ext cx="4463287" cy="316434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2BEF696-9825-44B6-9558-7A6179ED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95" y="167346"/>
            <a:ext cx="4463288" cy="31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5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70F3D2F-0DE6-417C-A6F3-71606EFB3323}"/>
              </a:ext>
            </a:extLst>
          </p:cNvPr>
          <p:cNvSpPr/>
          <p:nvPr/>
        </p:nvSpPr>
        <p:spPr>
          <a:xfrm>
            <a:off x="339294" y="2085652"/>
            <a:ext cx="11469288" cy="4274048"/>
          </a:xfrm>
          <a:custGeom>
            <a:avLst/>
            <a:gdLst>
              <a:gd name="connsiteX0" fmla="*/ 0 w 11469288"/>
              <a:gd name="connsiteY0" fmla="*/ 0 h 4274048"/>
              <a:gd name="connsiteX1" fmla="*/ 229386 w 11469288"/>
              <a:gd name="connsiteY1" fmla="*/ 0 h 4274048"/>
              <a:gd name="connsiteX2" fmla="*/ 1032236 w 11469288"/>
              <a:gd name="connsiteY2" fmla="*/ 0 h 4274048"/>
              <a:gd name="connsiteX3" fmla="*/ 1376315 w 11469288"/>
              <a:gd name="connsiteY3" fmla="*/ 0 h 4274048"/>
              <a:gd name="connsiteX4" fmla="*/ 1605700 w 11469288"/>
              <a:gd name="connsiteY4" fmla="*/ 0 h 4274048"/>
              <a:gd name="connsiteX5" fmla="*/ 2179165 w 11469288"/>
              <a:gd name="connsiteY5" fmla="*/ 0 h 4274048"/>
              <a:gd name="connsiteX6" fmla="*/ 2867322 w 11469288"/>
              <a:gd name="connsiteY6" fmla="*/ 0 h 4274048"/>
              <a:gd name="connsiteX7" fmla="*/ 3096708 w 11469288"/>
              <a:gd name="connsiteY7" fmla="*/ 0 h 4274048"/>
              <a:gd name="connsiteX8" fmla="*/ 3326094 w 11469288"/>
              <a:gd name="connsiteY8" fmla="*/ 0 h 4274048"/>
              <a:gd name="connsiteX9" fmla="*/ 4014251 w 11469288"/>
              <a:gd name="connsiteY9" fmla="*/ 0 h 4274048"/>
              <a:gd name="connsiteX10" fmla="*/ 4243637 w 11469288"/>
              <a:gd name="connsiteY10" fmla="*/ 0 h 4274048"/>
              <a:gd name="connsiteX11" fmla="*/ 4702408 w 11469288"/>
              <a:gd name="connsiteY11" fmla="*/ 0 h 4274048"/>
              <a:gd name="connsiteX12" fmla="*/ 5505258 w 11469288"/>
              <a:gd name="connsiteY12" fmla="*/ 0 h 4274048"/>
              <a:gd name="connsiteX13" fmla="*/ 6308108 w 11469288"/>
              <a:gd name="connsiteY13" fmla="*/ 0 h 4274048"/>
              <a:gd name="connsiteX14" fmla="*/ 6766880 w 11469288"/>
              <a:gd name="connsiteY14" fmla="*/ 0 h 4274048"/>
              <a:gd name="connsiteX15" fmla="*/ 6996266 w 11469288"/>
              <a:gd name="connsiteY15" fmla="*/ 0 h 4274048"/>
              <a:gd name="connsiteX16" fmla="*/ 7455037 w 11469288"/>
              <a:gd name="connsiteY16" fmla="*/ 0 h 4274048"/>
              <a:gd name="connsiteX17" fmla="*/ 8143194 w 11469288"/>
              <a:gd name="connsiteY17" fmla="*/ 0 h 4274048"/>
              <a:gd name="connsiteX18" fmla="*/ 8831352 w 11469288"/>
              <a:gd name="connsiteY18" fmla="*/ 0 h 4274048"/>
              <a:gd name="connsiteX19" fmla="*/ 9060738 w 11469288"/>
              <a:gd name="connsiteY19" fmla="*/ 0 h 4274048"/>
              <a:gd name="connsiteX20" fmla="*/ 9404816 w 11469288"/>
              <a:gd name="connsiteY20" fmla="*/ 0 h 4274048"/>
              <a:gd name="connsiteX21" fmla="*/ 9863588 w 11469288"/>
              <a:gd name="connsiteY21" fmla="*/ 0 h 4274048"/>
              <a:gd name="connsiteX22" fmla="*/ 10092973 w 11469288"/>
              <a:gd name="connsiteY22" fmla="*/ 0 h 4274048"/>
              <a:gd name="connsiteX23" fmla="*/ 10322359 w 11469288"/>
              <a:gd name="connsiteY23" fmla="*/ 0 h 4274048"/>
              <a:gd name="connsiteX24" fmla="*/ 10551745 w 11469288"/>
              <a:gd name="connsiteY24" fmla="*/ 0 h 4274048"/>
              <a:gd name="connsiteX25" fmla="*/ 11469288 w 11469288"/>
              <a:gd name="connsiteY25" fmla="*/ 0 h 4274048"/>
              <a:gd name="connsiteX26" fmla="*/ 11469288 w 11469288"/>
              <a:gd name="connsiteY26" fmla="*/ 406035 h 4274048"/>
              <a:gd name="connsiteX27" fmla="*/ 11469288 w 11469288"/>
              <a:gd name="connsiteY27" fmla="*/ 983031 h 4274048"/>
              <a:gd name="connsiteX28" fmla="*/ 11469288 w 11469288"/>
              <a:gd name="connsiteY28" fmla="*/ 1389066 h 4274048"/>
              <a:gd name="connsiteX29" fmla="*/ 11469288 w 11469288"/>
              <a:gd name="connsiteY29" fmla="*/ 1880581 h 4274048"/>
              <a:gd name="connsiteX30" fmla="*/ 11469288 w 11469288"/>
              <a:gd name="connsiteY30" fmla="*/ 2286616 h 4274048"/>
              <a:gd name="connsiteX31" fmla="*/ 11469288 w 11469288"/>
              <a:gd name="connsiteY31" fmla="*/ 2778131 h 4274048"/>
              <a:gd name="connsiteX32" fmla="*/ 11469288 w 11469288"/>
              <a:gd name="connsiteY32" fmla="*/ 3184166 h 4274048"/>
              <a:gd name="connsiteX33" fmla="*/ 11469288 w 11469288"/>
              <a:gd name="connsiteY33" fmla="*/ 3632941 h 4274048"/>
              <a:gd name="connsiteX34" fmla="*/ 11469288 w 11469288"/>
              <a:gd name="connsiteY34" fmla="*/ 4274048 h 4274048"/>
              <a:gd name="connsiteX35" fmla="*/ 10781131 w 11469288"/>
              <a:gd name="connsiteY35" fmla="*/ 4274048 h 4274048"/>
              <a:gd name="connsiteX36" fmla="*/ 10551745 w 11469288"/>
              <a:gd name="connsiteY36" fmla="*/ 4274048 h 4274048"/>
              <a:gd name="connsiteX37" fmla="*/ 9863588 w 11469288"/>
              <a:gd name="connsiteY37" fmla="*/ 4274048 h 4274048"/>
              <a:gd name="connsiteX38" fmla="*/ 9404816 w 11469288"/>
              <a:gd name="connsiteY38" fmla="*/ 4274048 h 4274048"/>
              <a:gd name="connsiteX39" fmla="*/ 8831352 w 11469288"/>
              <a:gd name="connsiteY39" fmla="*/ 4274048 h 4274048"/>
              <a:gd name="connsiteX40" fmla="*/ 8143194 w 11469288"/>
              <a:gd name="connsiteY40" fmla="*/ 4274048 h 4274048"/>
              <a:gd name="connsiteX41" fmla="*/ 7455037 w 11469288"/>
              <a:gd name="connsiteY41" fmla="*/ 4274048 h 4274048"/>
              <a:gd name="connsiteX42" fmla="*/ 6996266 w 11469288"/>
              <a:gd name="connsiteY42" fmla="*/ 4274048 h 4274048"/>
              <a:gd name="connsiteX43" fmla="*/ 6652187 w 11469288"/>
              <a:gd name="connsiteY43" fmla="*/ 4274048 h 4274048"/>
              <a:gd name="connsiteX44" fmla="*/ 6193416 w 11469288"/>
              <a:gd name="connsiteY44" fmla="*/ 4274048 h 4274048"/>
              <a:gd name="connsiteX45" fmla="*/ 5964030 w 11469288"/>
              <a:gd name="connsiteY45" fmla="*/ 4274048 h 4274048"/>
              <a:gd name="connsiteX46" fmla="*/ 5161180 w 11469288"/>
              <a:gd name="connsiteY46" fmla="*/ 4274048 h 4274048"/>
              <a:gd name="connsiteX47" fmla="*/ 4817101 w 11469288"/>
              <a:gd name="connsiteY47" fmla="*/ 4274048 h 4274048"/>
              <a:gd name="connsiteX48" fmla="*/ 4243637 w 11469288"/>
              <a:gd name="connsiteY48" fmla="*/ 4274048 h 4274048"/>
              <a:gd name="connsiteX49" fmla="*/ 3670172 w 11469288"/>
              <a:gd name="connsiteY49" fmla="*/ 4274048 h 4274048"/>
              <a:gd name="connsiteX50" fmla="*/ 3211401 w 11469288"/>
              <a:gd name="connsiteY50" fmla="*/ 4274048 h 4274048"/>
              <a:gd name="connsiteX51" fmla="*/ 2523243 w 11469288"/>
              <a:gd name="connsiteY51" fmla="*/ 4274048 h 4274048"/>
              <a:gd name="connsiteX52" fmla="*/ 1835086 w 11469288"/>
              <a:gd name="connsiteY52" fmla="*/ 4274048 h 4274048"/>
              <a:gd name="connsiteX53" fmla="*/ 1261622 w 11469288"/>
              <a:gd name="connsiteY53" fmla="*/ 4274048 h 4274048"/>
              <a:gd name="connsiteX54" fmla="*/ 917543 w 11469288"/>
              <a:gd name="connsiteY54" fmla="*/ 4274048 h 4274048"/>
              <a:gd name="connsiteX55" fmla="*/ 0 w 11469288"/>
              <a:gd name="connsiteY55" fmla="*/ 4274048 h 4274048"/>
              <a:gd name="connsiteX56" fmla="*/ 0 w 11469288"/>
              <a:gd name="connsiteY56" fmla="*/ 3782532 h 4274048"/>
              <a:gd name="connsiteX57" fmla="*/ 0 w 11469288"/>
              <a:gd name="connsiteY57" fmla="*/ 3291017 h 4274048"/>
              <a:gd name="connsiteX58" fmla="*/ 0 w 11469288"/>
              <a:gd name="connsiteY58" fmla="*/ 2799501 h 4274048"/>
              <a:gd name="connsiteX59" fmla="*/ 0 w 11469288"/>
              <a:gd name="connsiteY59" fmla="*/ 2222505 h 4274048"/>
              <a:gd name="connsiteX60" fmla="*/ 0 w 11469288"/>
              <a:gd name="connsiteY60" fmla="*/ 1816470 h 4274048"/>
              <a:gd name="connsiteX61" fmla="*/ 0 w 11469288"/>
              <a:gd name="connsiteY61" fmla="*/ 1367695 h 4274048"/>
              <a:gd name="connsiteX62" fmla="*/ 0 w 11469288"/>
              <a:gd name="connsiteY62" fmla="*/ 918920 h 4274048"/>
              <a:gd name="connsiteX63" fmla="*/ 0 w 11469288"/>
              <a:gd name="connsiteY63" fmla="*/ 0 h 42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469288" h="4274048" fill="none" extrusionOk="0">
                <a:moveTo>
                  <a:pt x="0" y="0"/>
                </a:moveTo>
                <a:cubicBezTo>
                  <a:pt x="96043" y="-24842"/>
                  <a:pt x="177505" y="6584"/>
                  <a:pt x="229386" y="0"/>
                </a:cubicBezTo>
                <a:cubicBezTo>
                  <a:pt x="281267" y="-6584"/>
                  <a:pt x="740030" y="59965"/>
                  <a:pt x="1032236" y="0"/>
                </a:cubicBezTo>
                <a:cubicBezTo>
                  <a:pt x="1324442" y="-59965"/>
                  <a:pt x="1210951" y="7651"/>
                  <a:pt x="1376315" y="0"/>
                </a:cubicBezTo>
                <a:cubicBezTo>
                  <a:pt x="1541679" y="-7651"/>
                  <a:pt x="1492873" y="22926"/>
                  <a:pt x="1605700" y="0"/>
                </a:cubicBezTo>
                <a:cubicBezTo>
                  <a:pt x="1718527" y="-22926"/>
                  <a:pt x="2006799" y="31854"/>
                  <a:pt x="2179165" y="0"/>
                </a:cubicBezTo>
                <a:cubicBezTo>
                  <a:pt x="2351531" y="-31854"/>
                  <a:pt x="2655526" y="4857"/>
                  <a:pt x="2867322" y="0"/>
                </a:cubicBezTo>
                <a:cubicBezTo>
                  <a:pt x="3079118" y="-4857"/>
                  <a:pt x="2986271" y="18407"/>
                  <a:pt x="3096708" y="0"/>
                </a:cubicBezTo>
                <a:cubicBezTo>
                  <a:pt x="3207145" y="-18407"/>
                  <a:pt x="3261857" y="11926"/>
                  <a:pt x="3326094" y="0"/>
                </a:cubicBezTo>
                <a:cubicBezTo>
                  <a:pt x="3390331" y="-11926"/>
                  <a:pt x="3856375" y="1945"/>
                  <a:pt x="4014251" y="0"/>
                </a:cubicBezTo>
                <a:cubicBezTo>
                  <a:pt x="4172127" y="-1945"/>
                  <a:pt x="4163227" y="25699"/>
                  <a:pt x="4243637" y="0"/>
                </a:cubicBezTo>
                <a:cubicBezTo>
                  <a:pt x="4324047" y="-25699"/>
                  <a:pt x="4496887" y="18773"/>
                  <a:pt x="4702408" y="0"/>
                </a:cubicBezTo>
                <a:cubicBezTo>
                  <a:pt x="4907929" y="-18773"/>
                  <a:pt x="5254319" y="30005"/>
                  <a:pt x="5505258" y="0"/>
                </a:cubicBezTo>
                <a:cubicBezTo>
                  <a:pt x="5756197" y="-30005"/>
                  <a:pt x="5920600" y="37343"/>
                  <a:pt x="6308108" y="0"/>
                </a:cubicBezTo>
                <a:cubicBezTo>
                  <a:pt x="6695616" y="-37343"/>
                  <a:pt x="6573699" y="46294"/>
                  <a:pt x="6766880" y="0"/>
                </a:cubicBezTo>
                <a:cubicBezTo>
                  <a:pt x="6960061" y="-46294"/>
                  <a:pt x="6887041" y="4634"/>
                  <a:pt x="6996266" y="0"/>
                </a:cubicBezTo>
                <a:cubicBezTo>
                  <a:pt x="7105491" y="-4634"/>
                  <a:pt x="7249929" y="24475"/>
                  <a:pt x="7455037" y="0"/>
                </a:cubicBezTo>
                <a:cubicBezTo>
                  <a:pt x="7660145" y="-24475"/>
                  <a:pt x="7880323" y="26540"/>
                  <a:pt x="8143194" y="0"/>
                </a:cubicBezTo>
                <a:cubicBezTo>
                  <a:pt x="8406065" y="-26540"/>
                  <a:pt x="8633341" y="69380"/>
                  <a:pt x="8831352" y="0"/>
                </a:cubicBezTo>
                <a:cubicBezTo>
                  <a:pt x="9029363" y="-69380"/>
                  <a:pt x="8971102" y="16937"/>
                  <a:pt x="9060738" y="0"/>
                </a:cubicBezTo>
                <a:cubicBezTo>
                  <a:pt x="9150374" y="-16937"/>
                  <a:pt x="9236887" y="19518"/>
                  <a:pt x="9404816" y="0"/>
                </a:cubicBezTo>
                <a:cubicBezTo>
                  <a:pt x="9572745" y="-19518"/>
                  <a:pt x="9754971" y="50627"/>
                  <a:pt x="9863588" y="0"/>
                </a:cubicBezTo>
                <a:cubicBezTo>
                  <a:pt x="9972205" y="-50627"/>
                  <a:pt x="10006819" y="9733"/>
                  <a:pt x="10092973" y="0"/>
                </a:cubicBezTo>
                <a:cubicBezTo>
                  <a:pt x="10179127" y="-9733"/>
                  <a:pt x="10228620" y="15170"/>
                  <a:pt x="10322359" y="0"/>
                </a:cubicBezTo>
                <a:cubicBezTo>
                  <a:pt x="10416098" y="-15170"/>
                  <a:pt x="10460145" y="1800"/>
                  <a:pt x="10551745" y="0"/>
                </a:cubicBezTo>
                <a:cubicBezTo>
                  <a:pt x="10643345" y="-1800"/>
                  <a:pt x="11207452" y="30038"/>
                  <a:pt x="11469288" y="0"/>
                </a:cubicBezTo>
                <a:cubicBezTo>
                  <a:pt x="11507031" y="187967"/>
                  <a:pt x="11466632" y="253091"/>
                  <a:pt x="11469288" y="406035"/>
                </a:cubicBezTo>
                <a:cubicBezTo>
                  <a:pt x="11471944" y="558980"/>
                  <a:pt x="11457902" y="772854"/>
                  <a:pt x="11469288" y="983031"/>
                </a:cubicBezTo>
                <a:cubicBezTo>
                  <a:pt x="11480674" y="1193208"/>
                  <a:pt x="11440023" y="1208425"/>
                  <a:pt x="11469288" y="1389066"/>
                </a:cubicBezTo>
                <a:cubicBezTo>
                  <a:pt x="11498553" y="1569708"/>
                  <a:pt x="11434843" y="1640802"/>
                  <a:pt x="11469288" y="1880581"/>
                </a:cubicBezTo>
                <a:cubicBezTo>
                  <a:pt x="11503733" y="2120360"/>
                  <a:pt x="11438855" y="2101617"/>
                  <a:pt x="11469288" y="2286616"/>
                </a:cubicBezTo>
                <a:cubicBezTo>
                  <a:pt x="11499721" y="2471615"/>
                  <a:pt x="11427515" y="2616645"/>
                  <a:pt x="11469288" y="2778131"/>
                </a:cubicBezTo>
                <a:cubicBezTo>
                  <a:pt x="11511061" y="2939617"/>
                  <a:pt x="11445951" y="3093978"/>
                  <a:pt x="11469288" y="3184166"/>
                </a:cubicBezTo>
                <a:cubicBezTo>
                  <a:pt x="11492625" y="3274355"/>
                  <a:pt x="11428383" y="3488267"/>
                  <a:pt x="11469288" y="3632941"/>
                </a:cubicBezTo>
                <a:cubicBezTo>
                  <a:pt x="11510193" y="3777616"/>
                  <a:pt x="11416803" y="4043494"/>
                  <a:pt x="11469288" y="4274048"/>
                </a:cubicBezTo>
                <a:cubicBezTo>
                  <a:pt x="11190438" y="4299530"/>
                  <a:pt x="11037645" y="4210291"/>
                  <a:pt x="10781131" y="4274048"/>
                </a:cubicBezTo>
                <a:cubicBezTo>
                  <a:pt x="10524617" y="4337805"/>
                  <a:pt x="10630303" y="4272639"/>
                  <a:pt x="10551745" y="4274048"/>
                </a:cubicBezTo>
                <a:cubicBezTo>
                  <a:pt x="10473187" y="4275457"/>
                  <a:pt x="10052216" y="4241168"/>
                  <a:pt x="9863588" y="4274048"/>
                </a:cubicBezTo>
                <a:cubicBezTo>
                  <a:pt x="9674960" y="4306928"/>
                  <a:pt x="9515878" y="4260023"/>
                  <a:pt x="9404816" y="4274048"/>
                </a:cubicBezTo>
                <a:cubicBezTo>
                  <a:pt x="9293754" y="4288073"/>
                  <a:pt x="8965252" y="4233915"/>
                  <a:pt x="8831352" y="4274048"/>
                </a:cubicBezTo>
                <a:cubicBezTo>
                  <a:pt x="8697452" y="4314181"/>
                  <a:pt x="8411366" y="4231521"/>
                  <a:pt x="8143194" y="4274048"/>
                </a:cubicBezTo>
                <a:cubicBezTo>
                  <a:pt x="7875022" y="4316575"/>
                  <a:pt x="7765508" y="4228197"/>
                  <a:pt x="7455037" y="4274048"/>
                </a:cubicBezTo>
                <a:cubicBezTo>
                  <a:pt x="7144566" y="4319899"/>
                  <a:pt x="7154471" y="4230922"/>
                  <a:pt x="6996266" y="4274048"/>
                </a:cubicBezTo>
                <a:cubicBezTo>
                  <a:pt x="6838061" y="4317174"/>
                  <a:pt x="6785959" y="4244864"/>
                  <a:pt x="6652187" y="4274048"/>
                </a:cubicBezTo>
                <a:cubicBezTo>
                  <a:pt x="6518415" y="4303232"/>
                  <a:pt x="6403067" y="4221629"/>
                  <a:pt x="6193416" y="4274048"/>
                </a:cubicBezTo>
                <a:cubicBezTo>
                  <a:pt x="5983765" y="4326467"/>
                  <a:pt x="6010924" y="4258729"/>
                  <a:pt x="5964030" y="4274048"/>
                </a:cubicBezTo>
                <a:cubicBezTo>
                  <a:pt x="5917136" y="4289367"/>
                  <a:pt x="5553352" y="4242098"/>
                  <a:pt x="5161180" y="4274048"/>
                </a:cubicBezTo>
                <a:cubicBezTo>
                  <a:pt x="4769008" y="4305998"/>
                  <a:pt x="4892993" y="4260961"/>
                  <a:pt x="4817101" y="4274048"/>
                </a:cubicBezTo>
                <a:cubicBezTo>
                  <a:pt x="4741209" y="4287135"/>
                  <a:pt x="4359701" y="4256799"/>
                  <a:pt x="4243637" y="4274048"/>
                </a:cubicBezTo>
                <a:cubicBezTo>
                  <a:pt x="4127573" y="4291297"/>
                  <a:pt x="3787255" y="4213167"/>
                  <a:pt x="3670172" y="4274048"/>
                </a:cubicBezTo>
                <a:cubicBezTo>
                  <a:pt x="3553090" y="4334929"/>
                  <a:pt x="3374616" y="4242055"/>
                  <a:pt x="3211401" y="4274048"/>
                </a:cubicBezTo>
                <a:cubicBezTo>
                  <a:pt x="3048186" y="4306041"/>
                  <a:pt x="2780586" y="4268896"/>
                  <a:pt x="2523243" y="4274048"/>
                </a:cubicBezTo>
                <a:cubicBezTo>
                  <a:pt x="2265900" y="4279200"/>
                  <a:pt x="2161040" y="4211090"/>
                  <a:pt x="1835086" y="4274048"/>
                </a:cubicBezTo>
                <a:cubicBezTo>
                  <a:pt x="1509132" y="4337006"/>
                  <a:pt x="1531358" y="4226889"/>
                  <a:pt x="1261622" y="4274048"/>
                </a:cubicBezTo>
                <a:cubicBezTo>
                  <a:pt x="991886" y="4321207"/>
                  <a:pt x="999288" y="4258813"/>
                  <a:pt x="917543" y="4274048"/>
                </a:cubicBezTo>
                <a:cubicBezTo>
                  <a:pt x="835798" y="4289283"/>
                  <a:pt x="234074" y="4237835"/>
                  <a:pt x="0" y="4274048"/>
                </a:cubicBezTo>
                <a:cubicBezTo>
                  <a:pt x="-53500" y="4043088"/>
                  <a:pt x="30841" y="3958548"/>
                  <a:pt x="0" y="3782532"/>
                </a:cubicBezTo>
                <a:cubicBezTo>
                  <a:pt x="-30841" y="3606516"/>
                  <a:pt x="58411" y="3449365"/>
                  <a:pt x="0" y="3291017"/>
                </a:cubicBezTo>
                <a:cubicBezTo>
                  <a:pt x="-58411" y="3132670"/>
                  <a:pt x="51997" y="2920874"/>
                  <a:pt x="0" y="2799501"/>
                </a:cubicBezTo>
                <a:cubicBezTo>
                  <a:pt x="-51997" y="2678128"/>
                  <a:pt x="24232" y="2421994"/>
                  <a:pt x="0" y="2222505"/>
                </a:cubicBezTo>
                <a:cubicBezTo>
                  <a:pt x="-24232" y="2023016"/>
                  <a:pt x="39539" y="1933332"/>
                  <a:pt x="0" y="1816470"/>
                </a:cubicBezTo>
                <a:cubicBezTo>
                  <a:pt x="-39539" y="1699608"/>
                  <a:pt x="31643" y="1460952"/>
                  <a:pt x="0" y="1367695"/>
                </a:cubicBezTo>
                <a:cubicBezTo>
                  <a:pt x="-31643" y="1274438"/>
                  <a:pt x="50968" y="1008942"/>
                  <a:pt x="0" y="918920"/>
                </a:cubicBezTo>
                <a:cubicBezTo>
                  <a:pt x="-50968" y="828898"/>
                  <a:pt x="77558" y="265709"/>
                  <a:pt x="0" y="0"/>
                </a:cubicBezTo>
                <a:close/>
              </a:path>
              <a:path w="11469288" h="4274048" stroke="0" extrusionOk="0">
                <a:moveTo>
                  <a:pt x="0" y="0"/>
                </a:moveTo>
                <a:cubicBezTo>
                  <a:pt x="97790" y="-9434"/>
                  <a:pt x="184424" y="2381"/>
                  <a:pt x="344079" y="0"/>
                </a:cubicBezTo>
                <a:cubicBezTo>
                  <a:pt x="503734" y="-2381"/>
                  <a:pt x="626114" y="13900"/>
                  <a:pt x="802850" y="0"/>
                </a:cubicBezTo>
                <a:cubicBezTo>
                  <a:pt x="979586" y="-13900"/>
                  <a:pt x="1401096" y="33753"/>
                  <a:pt x="1605700" y="0"/>
                </a:cubicBezTo>
                <a:cubicBezTo>
                  <a:pt x="1810304" y="-33753"/>
                  <a:pt x="2244398" y="49357"/>
                  <a:pt x="2408550" y="0"/>
                </a:cubicBezTo>
                <a:cubicBezTo>
                  <a:pt x="2572702" y="-49357"/>
                  <a:pt x="2982937" y="29839"/>
                  <a:pt x="3211401" y="0"/>
                </a:cubicBezTo>
                <a:cubicBezTo>
                  <a:pt x="3439865" y="-29839"/>
                  <a:pt x="3332931" y="26813"/>
                  <a:pt x="3440786" y="0"/>
                </a:cubicBezTo>
                <a:cubicBezTo>
                  <a:pt x="3548642" y="-26813"/>
                  <a:pt x="3692248" y="41549"/>
                  <a:pt x="3899558" y="0"/>
                </a:cubicBezTo>
                <a:cubicBezTo>
                  <a:pt x="4106868" y="-41549"/>
                  <a:pt x="4354140" y="37571"/>
                  <a:pt x="4587715" y="0"/>
                </a:cubicBezTo>
                <a:cubicBezTo>
                  <a:pt x="4821290" y="-37571"/>
                  <a:pt x="4781913" y="38159"/>
                  <a:pt x="4931794" y="0"/>
                </a:cubicBezTo>
                <a:cubicBezTo>
                  <a:pt x="5081675" y="-38159"/>
                  <a:pt x="5174658" y="28539"/>
                  <a:pt x="5275872" y="0"/>
                </a:cubicBezTo>
                <a:cubicBezTo>
                  <a:pt x="5377086" y="-28539"/>
                  <a:pt x="5402099" y="18796"/>
                  <a:pt x="5505258" y="0"/>
                </a:cubicBezTo>
                <a:cubicBezTo>
                  <a:pt x="5608417" y="-18796"/>
                  <a:pt x="5827091" y="10731"/>
                  <a:pt x="6078723" y="0"/>
                </a:cubicBezTo>
                <a:cubicBezTo>
                  <a:pt x="6330355" y="-10731"/>
                  <a:pt x="6196697" y="1808"/>
                  <a:pt x="6308108" y="0"/>
                </a:cubicBezTo>
                <a:cubicBezTo>
                  <a:pt x="6419520" y="-1808"/>
                  <a:pt x="6812396" y="67504"/>
                  <a:pt x="7110959" y="0"/>
                </a:cubicBezTo>
                <a:cubicBezTo>
                  <a:pt x="7409522" y="-67504"/>
                  <a:pt x="7454094" y="53021"/>
                  <a:pt x="7684423" y="0"/>
                </a:cubicBezTo>
                <a:cubicBezTo>
                  <a:pt x="7914752" y="-53021"/>
                  <a:pt x="7933293" y="31772"/>
                  <a:pt x="8028502" y="0"/>
                </a:cubicBezTo>
                <a:cubicBezTo>
                  <a:pt x="8123711" y="-31772"/>
                  <a:pt x="8285569" y="46439"/>
                  <a:pt x="8487273" y="0"/>
                </a:cubicBezTo>
                <a:cubicBezTo>
                  <a:pt x="8688977" y="-46439"/>
                  <a:pt x="8998854" y="89880"/>
                  <a:pt x="9290123" y="0"/>
                </a:cubicBezTo>
                <a:cubicBezTo>
                  <a:pt x="9581392" y="-89880"/>
                  <a:pt x="9879650" y="62066"/>
                  <a:pt x="10092973" y="0"/>
                </a:cubicBezTo>
                <a:cubicBezTo>
                  <a:pt x="10306296" y="-62066"/>
                  <a:pt x="10605573" y="77257"/>
                  <a:pt x="10781131" y="0"/>
                </a:cubicBezTo>
                <a:cubicBezTo>
                  <a:pt x="10956689" y="-77257"/>
                  <a:pt x="11159536" y="57946"/>
                  <a:pt x="11469288" y="0"/>
                </a:cubicBezTo>
                <a:cubicBezTo>
                  <a:pt x="11493855" y="157235"/>
                  <a:pt x="11430202" y="347522"/>
                  <a:pt x="11469288" y="534256"/>
                </a:cubicBezTo>
                <a:cubicBezTo>
                  <a:pt x="11508374" y="720990"/>
                  <a:pt x="11441771" y="886536"/>
                  <a:pt x="11469288" y="983031"/>
                </a:cubicBezTo>
                <a:cubicBezTo>
                  <a:pt x="11496805" y="1079526"/>
                  <a:pt x="11452450" y="1325305"/>
                  <a:pt x="11469288" y="1474547"/>
                </a:cubicBezTo>
                <a:cubicBezTo>
                  <a:pt x="11486126" y="1623789"/>
                  <a:pt x="11446642" y="1708295"/>
                  <a:pt x="11469288" y="1923322"/>
                </a:cubicBezTo>
                <a:cubicBezTo>
                  <a:pt x="11491934" y="2138350"/>
                  <a:pt x="11433728" y="2377901"/>
                  <a:pt x="11469288" y="2500318"/>
                </a:cubicBezTo>
                <a:cubicBezTo>
                  <a:pt x="11504848" y="2622735"/>
                  <a:pt x="11438894" y="2939861"/>
                  <a:pt x="11469288" y="3120055"/>
                </a:cubicBezTo>
                <a:cubicBezTo>
                  <a:pt x="11499682" y="3300249"/>
                  <a:pt x="11450005" y="3464699"/>
                  <a:pt x="11469288" y="3611571"/>
                </a:cubicBezTo>
                <a:cubicBezTo>
                  <a:pt x="11488571" y="3758443"/>
                  <a:pt x="11424347" y="4052449"/>
                  <a:pt x="11469288" y="4274048"/>
                </a:cubicBezTo>
                <a:cubicBezTo>
                  <a:pt x="11415992" y="4294956"/>
                  <a:pt x="11305939" y="4272884"/>
                  <a:pt x="11239902" y="4274048"/>
                </a:cubicBezTo>
                <a:cubicBezTo>
                  <a:pt x="11173865" y="4275212"/>
                  <a:pt x="10800943" y="4188817"/>
                  <a:pt x="10437052" y="4274048"/>
                </a:cubicBezTo>
                <a:cubicBezTo>
                  <a:pt x="10073161" y="4359279"/>
                  <a:pt x="9983373" y="4229215"/>
                  <a:pt x="9863588" y="4274048"/>
                </a:cubicBezTo>
                <a:cubicBezTo>
                  <a:pt x="9743803" y="4318881"/>
                  <a:pt x="9630982" y="4257017"/>
                  <a:pt x="9519509" y="4274048"/>
                </a:cubicBezTo>
                <a:cubicBezTo>
                  <a:pt x="9408036" y="4291079"/>
                  <a:pt x="9046605" y="4220249"/>
                  <a:pt x="8831352" y="4274048"/>
                </a:cubicBezTo>
                <a:cubicBezTo>
                  <a:pt x="8616099" y="4327847"/>
                  <a:pt x="8694515" y="4273031"/>
                  <a:pt x="8601966" y="4274048"/>
                </a:cubicBezTo>
                <a:cubicBezTo>
                  <a:pt x="8509417" y="4275065"/>
                  <a:pt x="8010148" y="4247104"/>
                  <a:pt x="7799116" y="4274048"/>
                </a:cubicBezTo>
                <a:cubicBezTo>
                  <a:pt x="7588084" y="4300992"/>
                  <a:pt x="7628084" y="4267196"/>
                  <a:pt x="7569730" y="4274048"/>
                </a:cubicBezTo>
                <a:cubicBezTo>
                  <a:pt x="7511376" y="4280900"/>
                  <a:pt x="7318842" y="4256481"/>
                  <a:pt x="7110959" y="4274048"/>
                </a:cubicBezTo>
                <a:cubicBezTo>
                  <a:pt x="6903076" y="4291615"/>
                  <a:pt x="6941567" y="4266112"/>
                  <a:pt x="6881573" y="4274048"/>
                </a:cubicBezTo>
                <a:cubicBezTo>
                  <a:pt x="6821579" y="4281984"/>
                  <a:pt x="6649793" y="4259573"/>
                  <a:pt x="6422801" y="4274048"/>
                </a:cubicBezTo>
                <a:cubicBezTo>
                  <a:pt x="6195809" y="4288523"/>
                  <a:pt x="6257847" y="4270661"/>
                  <a:pt x="6193416" y="4274048"/>
                </a:cubicBezTo>
                <a:cubicBezTo>
                  <a:pt x="6128986" y="4277435"/>
                  <a:pt x="6007706" y="4255306"/>
                  <a:pt x="5849337" y="4274048"/>
                </a:cubicBezTo>
                <a:cubicBezTo>
                  <a:pt x="5690968" y="4292790"/>
                  <a:pt x="5487606" y="4269277"/>
                  <a:pt x="5390565" y="4274048"/>
                </a:cubicBezTo>
                <a:cubicBezTo>
                  <a:pt x="5293524" y="4278819"/>
                  <a:pt x="4791895" y="4182598"/>
                  <a:pt x="4587715" y="4274048"/>
                </a:cubicBezTo>
                <a:cubicBezTo>
                  <a:pt x="4383535" y="4365498"/>
                  <a:pt x="4345130" y="4239266"/>
                  <a:pt x="4243637" y="4274048"/>
                </a:cubicBezTo>
                <a:cubicBezTo>
                  <a:pt x="4142144" y="4308830"/>
                  <a:pt x="3906634" y="4221762"/>
                  <a:pt x="3670172" y="4274048"/>
                </a:cubicBezTo>
                <a:cubicBezTo>
                  <a:pt x="3433710" y="4326334"/>
                  <a:pt x="3522618" y="4250719"/>
                  <a:pt x="3440786" y="4274048"/>
                </a:cubicBezTo>
                <a:cubicBezTo>
                  <a:pt x="3358954" y="4297377"/>
                  <a:pt x="2970171" y="4263820"/>
                  <a:pt x="2752629" y="4274048"/>
                </a:cubicBezTo>
                <a:cubicBezTo>
                  <a:pt x="2535087" y="4284276"/>
                  <a:pt x="2557374" y="4256474"/>
                  <a:pt x="2408550" y="4274048"/>
                </a:cubicBezTo>
                <a:cubicBezTo>
                  <a:pt x="2259726" y="4291622"/>
                  <a:pt x="2033533" y="4192785"/>
                  <a:pt x="1720393" y="4274048"/>
                </a:cubicBezTo>
                <a:cubicBezTo>
                  <a:pt x="1407253" y="4355311"/>
                  <a:pt x="1401210" y="4253265"/>
                  <a:pt x="1261622" y="4274048"/>
                </a:cubicBezTo>
                <a:cubicBezTo>
                  <a:pt x="1122034" y="4294831"/>
                  <a:pt x="1006208" y="4255792"/>
                  <a:pt x="802850" y="4274048"/>
                </a:cubicBezTo>
                <a:cubicBezTo>
                  <a:pt x="599492" y="4292304"/>
                  <a:pt x="160618" y="4263439"/>
                  <a:pt x="0" y="4274048"/>
                </a:cubicBezTo>
                <a:cubicBezTo>
                  <a:pt x="-30573" y="4099329"/>
                  <a:pt x="43662" y="3866885"/>
                  <a:pt x="0" y="3654311"/>
                </a:cubicBezTo>
                <a:cubicBezTo>
                  <a:pt x="-43662" y="3441737"/>
                  <a:pt x="38309" y="3390885"/>
                  <a:pt x="0" y="3248276"/>
                </a:cubicBezTo>
                <a:cubicBezTo>
                  <a:pt x="-38309" y="3105668"/>
                  <a:pt x="55552" y="2868799"/>
                  <a:pt x="0" y="2628540"/>
                </a:cubicBezTo>
                <a:cubicBezTo>
                  <a:pt x="-55552" y="2388281"/>
                  <a:pt x="9968" y="2305300"/>
                  <a:pt x="0" y="2179764"/>
                </a:cubicBezTo>
                <a:cubicBezTo>
                  <a:pt x="-9968" y="2054228"/>
                  <a:pt x="47804" y="1826239"/>
                  <a:pt x="0" y="1602768"/>
                </a:cubicBezTo>
                <a:cubicBezTo>
                  <a:pt x="-47804" y="1379297"/>
                  <a:pt x="28360" y="1264746"/>
                  <a:pt x="0" y="1111252"/>
                </a:cubicBezTo>
                <a:cubicBezTo>
                  <a:pt x="-28360" y="957758"/>
                  <a:pt x="35934" y="825799"/>
                  <a:pt x="0" y="619737"/>
                </a:cubicBezTo>
                <a:cubicBezTo>
                  <a:pt x="-35934" y="413675"/>
                  <a:pt x="65483" y="14443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3411756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DB011-2622-4691-BCB9-D80B5658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6" y="362542"/>
            <a:ext cx="10515600" cy="1137485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 spectra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(Old data - 2015)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325D9-9FD0-425E-A61B-FBA1B1B2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39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D6174-1B51-4468-B694-07F050F0E072}"/>
              </a:ext>
            </a:extLst>
          </p:cNvPr>
          <p:cNvSpPr txBox="1"/>
          <p:nvPr/>
        </p:nvSpPr>
        <p:spPr>
          <a:xfrm>
            <a:off x="4838121" y="305686"/>
            <a:ext cx="705660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Adding also p/p spectrum above 4 GeV </a:t>
            </a:r>
          </a:p>
          <a:p>
            <a:r>
              <a:rPr lang="en-GB" sz="2200" dirty="0">
                <a:latin typeface="Calibri (Body)"/>
                <a:cs typeface="Times New Roman" panose="02020603050405020304" pitchFamily="18" charset="0"/>
              </a:rPr>
              <a:t>Residuals at 10 GeV are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200" dirty="0">
                <a:latin typeface="Calibri (Body)"/>
                <a:cs typeface="Times New Roman" panose="02020603050405020304" pitchFamily="18" charset="0"/>
              </a:rPr>
              <a:t>17%</a:t>
            </a:r>
          </a:p>
          <a:p>
            <a:r>
              <a:rPr lang="en-GB" sz="2200" dirty="0"/>
              <a:t>Cross sections of p production 12-20% (1 σ)</a:t>
            </a:r>
          </a:p>
          <a:p>
            <a:endParaRPr lang="en-GB" sz="200" dirty="0"/>
          </a:p>
          <a:p>
            <a:r>
              <a:rPr lang="en-GB" sz="2200" b="1" dirty="0">
                <a:latin typeface="Calibri (Body)"/>
                <a:cs typeface="Times New Roman" panose="02020603050405020304" pitchFamily="18" charset="0"/>
              </a:rPr>
              <a:t>WIMP mass = 133</a:t>
            </a:r>
            <a:r>
              <a:rPr lang="en-GB" sz="2200" b="1" baseline="30000" dirty="0">
                <a:latin typeface="Calibri (Body)"/>
                <a:cs typeface="Times New Roman" panose="02020603050405020304" pitchFamily="18" charset="0"/>
              </a:rPr>
              <a:t>+8.4</a:t>
            </a:r>
            <a:r>
              <a:rPr lang="en-GB" sz="2200" b="1" baseline="-25000" dirty="0">
                <a:latin typeface="Calibri (Body)"/>
                <a:cs typeface="Times New Roman" panose="02020603050405020304" pitchFamily="18" charset="0"/>
              </a:rPr>
              <a:t>-7.3</a:t>
            </a:r>
            <a:r>
              <a:rPr lang="en-GB" sz="2200" b="1" dirty="0">
                <a:latin typeface="Calibri (Body)"/>
                <a:cs typeface="Times New Roman" panose="02020603050405020304" pitchFamily="18" charset="0"/>
              </a:rPr>
              <a:t> GeV   &lt;</a:t>
            </a:r>
            <a:r>
              <a:rPr lang="el-GR" sz="2200" b="1" dirty="0">
                <a:latin typeface="Calibri (Body)"/>
                <a:cs typeface="Times New Roman" panose="02020603050405020304" pitchFamily="18" charset="0"/>
              </a:rPr>
              <a:t>σ</a:t>
            </a:r>
            <a:r>
              <a:rPr lang="en-GB" sz="2200" b="1" dirty="0">
                <a:latin typeface="Calibri (Body)"/>
                <a:cs typeface="Times New Roman" panose="02020603050405020304" pitchFamily="18" charset="0"/>
              </a:rPr>
              <a:t>v&gt; = (12.2 ± 0.5) 10</a:t>
            </a:r>
            <a:r>
              <a:rPr lang="en-GB" sz="2200" b="1" baseline="30000" dirty="0">
                <a:latin typeface="Calibri (Body)"/>
                <a:cs typeface="Times New Roman" panose="02020603050405020304" pitchFamily="18" charset="0"/>
              </a:rPr>
              <a:t>-26 </a:t>
            </a:r>
            <a:r>
              <a:rPr lang="en-GB" sz="2200" b="1" dirty="0">
                <a:latin typeface="Calibri (Body)"/>
                <a:cs typeface="Times New Roman" panose="02020603050405020304" pitchFamily="18" charset="0"/>
              </a:rPr>
              <a:t>cm</a:t>
            </a:r>
            <a:r>
              <a:rPr lang="en-GB" sz="2200" b="1" baseline="30000" dirty="0">
                <a:latin typeface="Calibri (Body)"/>
                <a:cs typeface="Times New Roman" panose="02020603050405020304" pitchFamily="18" charset="0"/>
              </a:rPr>
              <a:t>3</a:t>
            </a:r>
            <a:r>
              <a:rPr lang="en-GB" sz="2200" b="1" dirty="0">
                <a:latin typeface="Calibri (Body)"/>
                <a:cs typeface="Times New Roman" panose="02020603050405020304" pitchFamily="18" charset="0"/>
              </a:rPr>
              <a:t>/s</a:t>
            </a:r>
            <a:endParaRPr lang="en-GB" sz="2200" b="1" baseline="30000" dirty="0">
              <a:latin typeface="Calibri (Body)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05EBEE-ACB1-433C-B1FF-0F0D71F1F044}"/>
              </a:ext>
            </a:extLst>
          </p:cNvPr>
          <p:cNvCxnSpPr>
            <a:cxnSpLocks/>
          </p:cNvCxnSpPr>
          <p:nvPr/>
        </p:nvCxnSpPr>
        <p:spPr>
          <a:xfrm>
            <a:off x="6304662" y="452060"/>
            <a:ext cx="1232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141F5D9-E2EA-473E-A049-2AE1CC95BEBE}"/>
              </a:ext>
            </a:extLst>
          </p:cNvPr>
          <p:cNvCxnSpPr>
            <a:cxnSpLocks/>
          </p:cNvCxnSpPr>
          <p:nvPr/>
        </p:nvCxnSpPr>
        <p:spPr>
          <a:xfrm>
            <a:off x="6898853" y="1128439"/>
            <a:ext cx="1232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8F3370C-F2AC-48CD-B0E4-A3641492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0" y="2127222"/>
            <a:ext cx="5612439" cy="4209329"/>
          </a:xfrm>
          <a:prstGeom prst="rect">
            <a:avLst/>
          </a:prstGeom>
        </p:spPr>
      </p:pic>
      <p:pic>
        <p:nvPicPr>
          <p:cNvPr id="11" name="Picture 10" descr="Chart, diagram&#10;&#10;Description automatically generated">
            <a:extLst>
              <a:ext uri="{FF2B5EF4-FFF2-40B4-BE49-F238E27FC236}">
                <a16:creationId xmlns:a16="http://schemas.microsoft.com/office/drawing/2014/main" id="{DFAB4342-F73E-4A95-AD72-EC58507E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13" y="2138090"/>
            <a:ext cx="5612440" cy="420933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5E85419-FFAA-4D61-9106-24A139F3DFDC}"/>
              </a:ext>
            </a:extLst>
          </p:cNvPr>
          <p:cNvGrpSpPr/>
          <p:nvPr/>
        </p:nvGrpSpPr>
        <p:grpSpPr>
          <a:xfrm>
            <a:off x="7613673" y="3501424"/>
            <a:ext cx="1223412" cy="369332"/>
            <a:chOff x="8054939" y="3606229"/>
            <a:chExt cx="1223412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C329A7-CA93-47BD-97DC-9134368B25DE}"/>
                </a:ext>
              </a:extLst>
            </p:cNvPr>
            <p:cNvSpPr txBox="1"/>
            <p:nvPr/>
          </p:nvSpPr>
          <p:spPr>
            <a:xfrm>
              <a:off x="8054939" y="360622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bb channel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451A8C-3F67-4237-9092-64C3AE1DC337}"/>
                </a:ext>
              </a:extLst>
            </p:cNvPr>
            <p:cNvCxnSpPr>
              <a:cxnSpLocks/>
            </p:cNvCxnSpPr>
            <p:nvPr/>
          </p:nvCxnSpPr>
          <p:spPr>
            <a:xfrm>
              <a:off x="8260422" y="3686700"/>
              <a:ext cx="1027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9A384A3F-A7B8-4B5E-A246-E946FD409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36" y="2134808"/>
            <a:ext cx="5612438" cy="42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4C6712-21A6-4F98-88CF-0AB9287B4542}"/>
              </a:ext>
            </a:extLst>
          </p:cNvPr>
          <p:cNvSpPr/>
          <p:nvPr/>
        </p:nvSpPr>
        <p:spPr>
          <a:xfrm>
            <a:off x="4080532" y="801385"/>
            <a:ext cx="7868314" cy="513072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E14D5-759A-4CCA-8461-CCB1ADBE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148" y="6387172"/>
            <a:ext cx="2743200" cy="365125"/>
          </a:xfrm>
        </p:spPr>
        <p:txBody>
          <a:bodyPr/>
          <a:lstStyle/>
          <a:p>
            <a:fld id="{22575A84-A01E-4477-BEC3-178D27864C62}" type="slidenum">
              <a:rPr lang="en-GB" smtClean="0"/>
              <a:t>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1D7356-02CA-426C-8649-D844ABE3DB4D}"/>
              </a:ext>
            </a:extLst>
          </p:cNvPr>
          <p:cNvSpPr txBox="1">
            <a:spLocks/>
          </p:cNvSpPr>
          <p:nvPr/>
        </p:nvSpPr>
        <p:spPr>
          <a:xfrm>
            <a:off x="397847" y="287079"/>
            <a:ext cx="3397975" cy="142476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6672"/>
                      <a:gd name="connsiteY0" fmla="*/ 0 h 1126136"/>
                      <a:gd name="connsiteX1" fmla="*/ 3466672 w 3466672"/>
                      <a:gd name="connsiteY1" fmla="*/ 0 h 1126136"/>
                      <a:gd name="connsiteX2" fmla="*/ 3466672 w 3466672"/>
                      <a:gd name="connsiteY2" fmla="*/ 1126136 h 1126136"/>
                      <a:gd name="connsiteX3" fmla="*/ 0 w 3466672"/>
                      <a:gd name="connsiteY3" fmla="*/ 1126136 h 1126136"/>
                      <a:gd name="connsiteX4" fmla="*/ 0 w 3466672"/>
                      <a:gd name="connsiteY4" fmla="*/ 0 h 1126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6672" h="1126136" fill="none" extrusionOk="0">
                        <a:moveTo>
                          <a:pt x="0" y="0"/>
                        </a:moveTo>
                        <a:cubicBezTo>
                          <a:pt x="1703336" y="-33775"/>
                          <a:pt x="2072347" y="138873"/>
                          <a:pt x="3466672" y="0"/>
                        </a:cubicBezTo>
                        <a:cubicBezTo>
                          <a:pt x="3443858" y="425255"/>
                          <a:pt x="3464697" y="811726"/>
                          <a:pt x="3466672" y="1126136"/>
                        </a:cubicBezTo>
                        <a:cubicBezTo>
                          <a:pt x="1995448" y="988806"/>
                          <a:pt x="818586" y="988280"/>
                          <a:pt x="0" y="1126136"/>
                        </a:cubicBezTo>
                        <a:cubicBezTo>
                          <a:pt x="-23884" y="648059"/>
                          <a:pt x="-78091" y="442040"/>
                          <a:pt x="0" y="0"/>
                        </a:cubicBezTo>
                        <a:close/>
                      </a:path>
                      <a:path w="3466672" h="1126136" stroke="0" extrusionOk="0">
                        <a:moveTo>
                          <a:pt x="0" y="0"/>
                        </a:moveTo>
                        <a:cubicBezTo>
                          <a:pt x="1463045" y="-101487"/>
                          <a:pt x="2810862" y="-162162"/>
                          <a:pt x="3466672" y="0"/>
                        </a:cubicBezTo>
                        <a:cubicBezTo>
                          <a:pt x="3479320" y="465162"/>
                          <a:pt x="3485789" y="845482"/>
                          <a:pt x="3466672" y="1126136"/>
                        </a:cubicBezTo>
                        <a:cubicBezTo>
                          <a:pt x="2036673" y="1176201"/>
                          <a:pt x="788865" y="967687"/>
                          <a:pt x="0" y="1126136"/>
                        </a:cubicBezTo>
                        <a:cubicBezTo>
                          <a:pt x="98048" y="866655"/>
                          <a:pt x="-2401" y="135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origin of secondary CRs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51CA4-37D7-4547-8202-A9BC54493319}"/>
              </a:ext>
            </a:extLst>
          </p:cNvPr>
          <p:cNvSpPr txBox="1"/>
          <p:nvPr/>
        </p:nvSpPr>
        <p:spPr>
          <a:xfrm>
            <a:off x="419113" y="1927984"/>
            <a:ext cx="35770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1"/>
                </a:solidFill>
              </a:rPr>
              <a:t>Combination of different CR species provide a way to reduce the effect of uncertainties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bg1"/>
                </a:solidFill>
              </a:rPr>
              <a:t>Ratios among secondary cosmic rays offer a sensitive tool to compare between different cross sections models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u="sng" dirty="0">
                <a:solidFill>
                  <a:schemeClr val="bg1"/>
                </a:solidFill>
              </a:rPr>
              <a:t>GALPROP cross sections</a:t>
            </a:r>
            <a:r>
              <a:rPr lang="en-GB" dirty="0">
                <a:solidFill>
                  <a:schemeClr val="bg1"/>
                </a:solidFill>
              </a:rPr>
              <a:t> can lead to the conclusion that an extra component of (primary) lithium is needed: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Li problem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bg1"/>
                </a:solidFill>
              </a:rPr>
              <a:t>Any clear hint of primary production of B, Be or Li?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2F62B-EEEA-45B9-BB0B-D0FE7748C66D}"/>
              </a:ext>
            </a:extLst>
          </p:cNvPr>
          <p:cNvSpPr txBox="1"/>
          <p:nvPr/>
        </p:nvSpPr>
        <p:spPr>
          <a:xfrm>
            <a:off x="9430720" y="384876"/>
            <a:ext cx="25181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+mj-lt"/>
              </a:rPr>
              <a:t>De la Torre et al. JCAP 03, 099 (2021)</a:t>
            </a:r>
            <a:endParaRPr lang="en-GB" sz="1200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622ED03-BA45-4C1B-92AF-8E3649C9D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64" y="3369922"/>
            <a:ext cx="3668640" cy="233458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3071DF6-659D-4798-B1E8-23B9DF8DC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57" y="3380196"/>
            <a:ext cx="3668640" cy="233458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B423D8AA-7B08-450F-B01E-0A359FA69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84" y="946434"/>
            <a:ext cx="3619490" cy="230331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AAF012-AA6F-40D2-BBA6-AE0D71FFA230}"/>
              </a:ext>
            </a:extLst>
          </p:cNvPr>
          <p:cNvSpPr txBox="1"/>
          <p:nvPr/>
        </p:nvSpPr>
        <p:spPr>
          <a:xfrm>
            <a:off x="4931592" y="6078265"/>
            <a:ext cx="7850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parametrizations lead to different conclusions…</a:t>
            </a:r>
            <a:endParaRPr lang="en-GB" b="1" dirty="0">
              <a:solidFill>
                <a:schemeClr val="bg1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EE0EA-A2BE-48E5-B236-562F4642EB1B}"/>
              </a:ext>
            </a:extLst>
          </p:cNvPr>
          <p:cNvSpPr txBox="1"/>
          <p:nvPr/>
        </p:nvSpPr>
        <p:spPr>
          <a:xfrm>
            <a:off x="4344216" y="1328456"/>
            <a:ext cx="3464123" cy="1754326"/>
          </a:xfrm>
          <a:custGeom>
            <a:avLst/>
            <a:gdLst>
              <a:gd name="connsiteX0" fmla="*/ 0 w 3464123"/>
              <a:gd name="connsiteY0" fmla="*/ 0 h 1754326"/>
              <a:gd name="connsiteX1" fmla="*/ 658183 w 3464123"/>
              <a:gd name="connsiteY1" fmla="*/ 0 h 1754326"/>
              <a:gd name="connsiteX2" fmla="*/ 1281726 w 3464123"/>
              <a:gd name="connsiteY2" fmla="*/ 0 h 1754326"/>
              <a:gd name="connsiteX3" fmla="*/ 1974550 w 3464123"/>
              <a:gd name="connsiteY3" fmla="*/ 0 h 1754326"/>
              <a:gd name="connsiteX4" fmla="*/ 2563451 w 3464123"/>
              <a:gd name="connsiteY4" fmla="*/ 0 h 1754326"/>
              <a:gd name="connsiteX5" fmla="*/ 3464123 w 3464123"/>
              <a:gd name="connsiteY5" fmla="*/ 0 h 1754326"/>
              <a:gd name="connsiteX6" fmla="*/ 3464123 w 3464123"/>
              <a:gd name="connsiteY6" fmla="*/ 567232 h 1754326"/>
              <a:gd name="connsiteX7" fmla="*/ 3464123 w 3464123"/>
              <a:gd name="connsiteY7" fmla="*/ 1152007 h 1754326"/>
              <a:gd name="connsiteX8" fmla="*/ 3464123 w 3464123"/>
              <a:gd name="connsiteY8" fmla="*/ 1754326 h 1754326"/>
              <a:gd name="connsiteX9" fmla="*/ 2840581 w 3464123"/>
              <a:gd name="connsiteY9" fmla="*/ 1754326 h 1754326"/>
              <a:gd name="connsiteX10" fmla="*/ 2078474 w 3464123"/>
              <a:gd name="connsiteY10" fmla="*/ 1754326 h 1754326"/>
              <a:gd name="connsiteX11" fmla="*/ 1385649 w 3464123"/>
              <a:gd name="connsiteY11" fmla="*/ 1754326 h 1754326"/>
              <a:gd name="connsiteX12" fmla="*/ 692825 w 3464123"/>
              <a:gd name="connsiteY12" fmla="*/ 1754326 h 1754326"/>
              <a:gd name="connsiteX13" fmla="*/ 0 w 3464123"/>
              <a:gd name="connsiteY13" fmla="*/ 1754326 h 1754326"/>
              <a:gd name="connsiteX14" fmla="*/ 0 w 3464123"/>
              <a:gd name="connsiteY14" fmla="*/ 1134464 h 1754326"/>
              <a:gd name="connsiteX15" fmla="*/ 0 w 3464123"/>
              <a:gd name="connsiteY15" fmla="*/ 532146 h 1754326"/>
              <a:gd name="connsiteX16" fmla="*/ 0 w 3464123"/>
              <a:gd name="connsiteY1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4123" h="1754326" extrusionOk="0">
                <a:moveTo>
                  <a:pt x="0" y="0"/>
                </a:moveTo>
                <a:cubicBezTo>
                  <a:pt x="325939" y="-27814"/>
                  <a:pt x="336936" y="1709"/>
                  <a:pt x="658183" y="0"/>
                </a:cubicBezTo>
                <a:cubicBezTo>
                  <a:pt x="979430" y="-1709"/>
                  <a:pt x="1055610" y="8114"/>
                  <a:pt x="1281726" y="0"/>
                </a:cubicBezTo>
                <a:cubicBezTo>
                  <a:pt x="1507842" y="-8114"/>
                  <a:pt x="1716447" y="20957"/>
                  <a:pt x="1974550" y="0"/>
                </a:cubicBezTo>
                <a:cubicBezTo>
                  <a:pt x="2232653" y="-20957"/>
                  <a:pt x="2272503" y="-7202"/>
                  <a:pt x="2563451" y="0"/>
                </a:cubicBezTo>
                <a:cubicBezTo>
                  <a:pt x="2854399" y="7202"/>
                  <a:pt x="3205409" y="23240"/>
                  <a:pt x="3464123" y="0"/>
                </a:cubicBezTo>
                <a:cubicBezTo>
                  <a:pt x="3489115" y="215519"/>
                  <a:pt x="3460937" y="371720"/>
                  <a:pt x="3464123" y="567232"/>
                </a:cubicBezTo>
                <a:cubicBezTo>
                  <a:pt x="3467309" y="762744"/>
                  <a:pt x="3481722" y="901970"/>
                  <a:pt x="3464123" y="1152007"/>
                </a:cubicBezTo>
                <a:cubicBezTo>
                  <a:pt x="3446524" y="1402044"/>
                  <a:pt x="3439294" y="1491172"/>
                  <a:pt x="3464123" y="1754326"/>
                </a:cubicBezTo>
                <a:cubicBezTo>
                  <a:pt x="3245290" y="1735708"/>
                  <a:pt x="3099207" y="1778981"/>
                  <a:pt x="2840581" y="1754326"/>
                </a:cubicBezTo>
                <a:cubicBezTo>
                  <a:pt x="2581955" y="1729671"/>
                  <a:pt x="2230913" y="1721667"/>
                  <a:pt x="2078474" y="1754326"/>
                </a:cubicBezTo>
                <a:cubicBezTo>
                  <a:pt x="1926035" y="1786985"/>
                  <a:pt x="1707527" y="1741642"/>
                  <a:pt x="1385649" y="1754326"/>
                </a:cubicBezTo>
                <a:cubicBezTo>
                  <a:pt x="1063771" y="1767010"/>
                  <a:pt x="1014601" y="1759961"/>
                  <a:pt x="692825" y="1754326"/>
                </a:cubicBezTo>
                <a:cubicBezTo>
                  <a:pt x="371049" y="1748691"/>
                  <a:pt x="291676" y="1735597"/>
                  <a:pt x="0" y="1754326"/>
                </a:cubicBezTo>
                <a:cubicBezTo>
                  <a:pt x="27899" y="1487051"/>
                  <a:pt x="11649" y="1351684"/>
                  <a:pt x="0" y="1134464"/>
                </a:cubicBezTo>
                <a:cubicBezTo>
                  <a:pt x="-11649" y="917244"/>
                  <a:pt x="-881" y="780431"/>
                  <a:pt x="0" y="532146"/>
                </a:cubicBezTo>
                <a:cubicBezTo>
                  <a:pt x="881" y="283861"/>
                  <a:pt x="-11338" y="19929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 Sec/Sec ratios allow us to easily propagate the cross sections uncertainties revealing that Li, Be and B can be explained at the same time without need of any (extra) primary sources </a:t>
            </a:r>
          </a:p>
        </p:txBody>
      </p:sp>
    </p:spTree>
    <p:extLst>
      <p:ext uri="{BB962C8B-B14F-4D97-AF65-F5344CB8AC3E}">
        <p14:creationId xmlns:p14="http://schemas.microsoft.com/office/powerpoint/2010/main" val="15186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ny name&#10;&#10;Description automatically generated">
            <a:extLst>
              <a:ext uri="{FF2B5EF4-FFF2-40B4-BE49-F238E27FC236}">
                <a16:creationId xmlns:a16="http://schemas.microsoft.com/office/drawing/2014/main" id="{EB723C4A-2F81-458E-85BA-200E813A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10" y="1516158"/>
            <a:ext cx="5332867" cy="5201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4B86F-8774-47B6-9417-0D1CC8E8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9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Combined antiproton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DA9C-B78C-4825-925C-99BE291A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0094" y="6406372"/>
            <a:ext cx="2743200" cy="365125"/>
          </a:xfrm>
        </p:spPr>
        <p:txBody>
          <a:bodyPr/>
          <a:lstStyle/>
          <a:p>
            <a:fld id="{22575A84-A01E-4477-BEC3-178D27864C62}" type="slidenum">
              <a:rPr lang="en-GB" smtClean="0"/>
              <a:t>40</a:t>
            </a:fld>
            <a:endParaRPr lang="en-GB" dirty="0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27C5F67-62A2-4EF8-9AC2-7161A286E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3" y="1516158"/>
            <a:ext cx="5332868" cy="52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9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94C0FF3-A18C-4FB9-AF86-5F70F076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3" y="1525242"/>
            <a:ext cx="5152873" cy="5026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0E72C-100C-4A01-8EA1-C3F467A0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3209" y="6356350"/>
            <a:ext cx="2743200" cy="365125"/>
          </a:xfrm>
        </p:spPr>
        <p:txBody>
          <a:bodyPr/>
          <a:lstStyle/>
          <a:p>
            <a:fld id="{22575A84-A01E-4477-BEC3-178D27864C62}" type="slidenum">
              <a:rPr lang="en-GB" smtClean="0"/>
              <a:t>41</a:t>
            </a:fld>
            <a:endParaRPr lang="en-GB" dirty="0"/>
          </a:p>
        </p:txBody>
      </p:sp>
      <p:pic>
        <p:nvPicPr>
          <p:cNvPr id="9" name="Picture 8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22750609-615D-49B5-8721-073D32F1D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56" y="1525243"/>
            <a:ext cx="5153485" cy="50263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0CC91B-CE4E-4980-9F41-EC2851B1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9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Combined antiproton analyses with DM component</a:t>
            </a:r>
          </a:p>
        </p:txBody>
      </p:sp>
    </p:spTree>
    <p:extLst>
      <p:ext uri="{BB962C8B-B14F-4D97-AF65-F5344CB8AC3E}">
        <p14:creationId xmlns:p14="http://schemas.microsoft.com/office/powerpoint/2010/main" val="251572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543B-A9B6-4A96-84EE-10A7E000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5</a:t>
            </a:fld>
            <a:endParaRPr lang="en-GB"/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D3761268-24DA-4F7F-80BC-7C09362B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23" y="67703"/>
            <a:ext cx="5942568" cy="34664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BF36F7-5D4B-4B91-B8AC-7C6A6F69A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" y="3233963"/>
            <a:ext cx="5942567" cy="3466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00DBD-BDCD-401C-A52D-A486056DEC3B}"/>
              </a:ext>
            </a:extLst>
          </p:cNvPr>
          <p:cNvSpPr txBox="1"/>
          <p:nvPr/>
        </p:nvSpPr>
        <p:spPr>
          <a:xfrm>
            <a:off x="465865" y="1516160"/>
            <a:ext cx="52355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/>
              <a:t>19</a:t>
            </a:r>
            <a:r>
              <a:rPr lang="en-GB" sz="2000" dirty="0"/>
              <a:t>F mainly produced from Ne, Mg, Si group</a:t>
            </a:r>
          </a:p>
          <a:p>
            <a:endParaRPr lang="en-GB" sz="900" dirty="0"/>
          </a:p>
          <a:p>
            <a:r>
              <a:rPr lang="en-GB" sz="2000" dirty="0"/>
              <a:t>Uncertainties are higher and difficult to quantify</a:t>
            </a:r>
          </a:p>
          <a:p>
            <a:endParaRPr lang="en-GB" sz="900" b="1" dirty="0"/>
          </a:p>
          <a:p>
            <a:r>
              <a:rPr lang="en-GB" sz="2000" b="1" dirty="0"/>
              <a:t>Compatible with AMS-02 data considering a cross sections scaling of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20%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FDAE13-6083-4AC4-B4E5-118F7823DA95}"/>
              </a:ext>
            </a:extLst>
          </p:cNvPr>
          <p:cNvGrpSpPr/>
          <p:nvPr/>
        </p:nvGrpSpPr>
        <p:grpSpPr>
          <a:xfrm>
            <a:off x="4000380" y="3500918"/>
            <a:ext cx="2030653" cy="688851"/>
            <a:chOff x="6115481" y="1831668"/>
            <a:chExt cx="2994278" cy="9554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A0A9D20-F5F6-41CD-8044-AE7B99D46937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699B03-D2AE-40A3-A698-370E21F3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ln>
              <a:noFill/>
              <a:prstDash val="sysDot"/>
            </a:ln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23E1C555-D6D3-4797-BCC9-5E35E86FD4FC}"/>
              </a:ext>
            </a:extLst>
          </p:cNvPr>
          <p:cNvSpPr txBox="1">
            <a:spLocks/>
          </p:cNvSpPr>
          <p:nvPr/>
        </p:nvSpPr>
        <p:spPr>
          <a:xfrm>
            <a:off x="1202078" y="503434"/>
            <a:ext cx="3256908" cy="795617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6672"/>
                      <a:gd name="connsiteY0" fmla="*/ 0 h 1126136"/>
                      <a:gd name="connsiteX1" fmla="*/ 3466672 w 3466672"/>
                      <a:gd name="connsiteY1" fmla="*/ 0 h 1126136"/>
                      <a:gd name="connsiteX2" fmla="*/ 3466672 w 3466672"/>
                      <a:gd name="connsiteY2" fmla="*/ 1126136 h 1126136"/>
                      <a:gd name="connsiteX3" fmla="*/ 0 w 3466672"/>
                      <a:gd name="connsiteY3" fmla="*/ 1126136 h 1126136"/>
                      <a:gd name="connsiteX4" fmla="*/ 0 w 3466672"/>
                      <a:gd name="connsiteY4" fmla="*/ 0 h 1126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6672" h="1126136" fill="none" extrusionOk="0">
                        <a:moveTo>
                          <a:pt x="0" y="0"/>
                        </a:moveTo>
                        <a:cubicBezTo>
                          <a:pt x="1703336" y="-33775"/>
                          <a:pt x="2072347" y="138873"/>
                          <a:pt x="3466672" y="0"/>
                        </a:cubicBezTo>
                        <a:cubicBezTo>
                          <a:pt x="3443858" y="425255"/>
                          <a:pt x="3464697" y="811726"/>
                          <a:pt x="3466672" y="1126136"/>
                        </a:cubicBezTo>
                        <a:cubicBezTo>
                          <a:pt x="1995448" y="988806"/>
                          <a:pt x="818586" y="988280"/>
                          <a:pt x="0" y="1126136"/>
                        </a:cubicBezTo>
                        <a:cubicBezTo>
                          <a:pt x="-23884" y="648059"/>
                          <a:pt x="-78091" y="442040"/>
                          <a:pt x="0" y="0"/>
                        </a:cubicBezTo>
                        <a:close/>
                      </a:path>
                      <a:path w="3466672" h="1126136" stroke="0" extrusionOk="0">
                        <a:moveTo>
                          <a:pt x="0" y="0"/>
                        </a:moveTo>
                        <a:cubicBezTo>
                          <a:pt x="1463045" y="-101487"/>
                          <a:pt x="2810862" y="-162162"/>
                          <a:pt x="3466672" y="0"/>
                        </a:cubicBezTo>
                        <a:cubicBezTo>
                          <a:pt x="3479320" y="465162"/>
                          <a:pt x="3485789" y="845482"/>
                          <a:pt x="3466672" y="1126136"/>
                        </a:cubicBezTo>
                        <a:cubicBezTo>
                          <a:pt x="2036673" y="1176201"/>
                          <a:pt x="788865" y="967687"/>
                          <a:pt x="0" y="1126136"/>
                        </a:cubicBezTo>
                        <a:cubicBezTo>
                          <a:pt x="98048" y="866655"/>
                          <a:pt x="-2401" y="135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Fluorine spectra</a:t>
            </a:r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A10B68-8022-47AB-910D-33E653637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1274"/>
            <a:ext cx="5741463" cy="33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543B-A9B6-4A96-84EE-10A7E000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6</a:t>
            </a:fld>
            <a:endParaRPr lang="en-GB"/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D3761268-24DA-4F7F-80BC-7C09362B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23" y="67703"/>
            <a:ext cx="5942568" cy="3466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00DBD-BDCD-401C-A52D-A486056DEC3B}"/>
              </a:ext>
            </a:extLst>
          </p:cNvPr>
          <p:cNvSpPr txBox="1"/>
          <p:nvPr/>
        </p:nvSpPr>
        <p:spPr>
          <a:xfrm>
            <a:off x="465865" y="1516160"/>
            <a:ext cx="52355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/>
              <a:t>19</a:t>
            </a:r>
            <a:r>
              <a:rPr lang="en-GB" sz="2000" dirty="0"/>
              <a:t>F mainly produced from Ne, Mg, Si group</a:t>
            </a:r>
          </a:p>
          <a:p>
            <a:endParaRPr lang="en-GB" sz="900" dirty="0"/>
          </a:p>
          <a:p>
            <a:r>
              <a:rPr lang="en-GB" sz="2000" dirty="0"/>
              <a:t>Uncertainties are higher and difficult to quantify</a:t>
            </a:r>
          </a:p>
          <a:p>
            <a:endParaRPr lang="en-GB" sz="900" b="1" dirty="0"/>
          </a:p>
          <a:p>
            <a:r>
              <a:rPr lang="en-GB" sz="2000" b="1" dirty="0"/>
              <a:t>Compatible with AMS-02 data considering a cross sections scaling of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000" b="1" dirty="0"/>
              <a:t>20%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E1C555-D6D3-4797-BCC9-5E35E86FD4FC}"/>
              </a:ext>
            </a:extLst>
          </p:cNvPr>
          <p:cNvSpPr txBox="1">
            <a:spLocks/>
          </p:cNvSpPr>
          <p:nvPr/>
        </p:nvSpPr>
        <p:spPr>
          <a:xfrm>
            <a:off x="1202078" y="503434"/>
            <a:ext cx="3256908" cy="795617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6672"/>
                      <a:gd name="connsiteY0" fmla="*/ 0 h 1126136"/>
                      <a:gd name="connsiteX1" fmla="*/ 3466672 w 3466672"/>
                      <a:gd name="connsiteY1" fmla="*/ 0 h 1126136"/>
                      <a:gd name="connsiteX2" fmla="*/ 3466672 w 3466672"/>
                      <a:gd name="connsiteY2" fmla="*/ 1126136 h 1126136"/>
                      <a:gd name="connsiteX3" fmla="*/ 0 w 3466672"/>
                      <a:gd name="connsiteY3" fmla="*/ 1126136 h 1126136"/>
                      <a:gd name="connsiteX4" fmla="*/ 0 w 3466672"/>
                      <a:gd name="connsiteY4" fmla="*/ 0 h 1126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6672" h="1126136" fill="none" extrusionOk="0">
                        <a:moveTo>
                          <a:pt x="0" y="0"/>
                        </a:moveTo>
                        <a:cubicBezTo>
                          <a:pt x="1703336" y="-33775"/>
                          <a:pt x="2072347" y="138873"/>
                          <a:pt x="3466672" y="0"/>
                        </a:cubicBezTo>
                        <a:cubicBezTo>
                          <a:pt x="3443858" y="425255"/>
                          <a:pt x="3464697" y="811726"/>
                          <a:pt x="3466672" y="1126136"/>
                        </a:cubicBezTo>
                        <a:cubicBezTo>
                          <a:pt x="1995448" y="988806"/>
                          <a:pt x="818586" y="988280"/>
                          <a:pt x="0" y="1126136"/>
                        </a:cubicBezTo>
                        <a:cubicBezTo>
                          <a:pt x="-23884" y="648059"/>
                          <a:pt x="-78091" y="442040"/>
                          <a:pt x="0" y="0"/>
                        </a:cubicBezTo>
                        <a:close/>
                      </a:path>
                      <a:path w="3466672" h="1126136" stroke="0" extrusionOk="0">
                        <a:moveTo>
                          <a:pt x="0" y="0"/>
                        </a:moveTo>
                        <a:cubicBezTo>
                          <a:pt x="1463045" y="-101487"/>
                          <a:pt x="2810862" y="-162162"/>
                          <a:pt x="3466672" y="0"/>
                        </a:cubicBezTo>
                        <a:cubicBezTo>
                          <a:pt x="3479320" y="465162"/>
                          <a:pt x="3485789" y="845482"/>
                          <a:pt x="3466672" y="1126136"/>
                        </a:cubicBezTo>
                        <a:cubicBezTo>
                          <a:pt x="2036673" y="1176201"/>
                          <a:pt x="788865" y="967687"/>
                          <a:pt x="0" y="1126136"/>
                        </a:cubicBezTo>
                        <a:cubicBezTo>
                          <a:pt x="98048" y="866655"/>
                          <a:pt x="-2401" y="135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Fluorine spectra</a:t>
            </a:r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A10B68-8022-47AB-910D-33E653637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1274"/>
            <a:ext cx="5741463" cy="3349187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28DF5DC-C137-43BE-81D0-AB0DBB28C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0" y="3265088"/>
            <a:ext cx="5730697" cy="33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9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A130-07BF-49FC-BBCD-80489D7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7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F602BF-BF5F-4305-AC18-3B3B1042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19" y="1507094"/>
            <a:ext cx="1173769" cy="595473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661D5ABC-BC94-4695-8C31-4C15865E2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03" y="2655278"/>
            <a:ext cx="5439443" cy="376576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A030882-8415-4BE7-A730-9E42D1AE01D1}"/>
              </a:ext>
            </a:extLst>
          </p:cNvPr>
          <p:cNvSpPr txBox="1">
            <a:spLocks/>
          </p:cNvSpPr>
          <p:nvPr/>
        </p:nvSpPr>
        <p:spPr>
          <a:xfrm>
            <a:off x="5695174" y="587788"/>
            <a:ext cx="6134805" cy="175280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00"/>
              </a:spcBef>
              <a:buFont typeface="Wingdings" panose="05000000000000000000" pitchFamily="2" charset="2"/>
              <a:buChar char="Ø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Prop. parameters seem to be well constrained by ratios of </a:t>
            </a: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secondary CRs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even compatible for </a:t>
            </a:r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cross sections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parametrizations</a:t>
            </a:r>
          </a:p>
          <a:p>
            <a:pPr>
              <a:spcBef>
                <a:spcPts val="11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 The spectra of all these ratios become compatible (within 1 </a:t>
            </a:r>
            <a:r>
              <a:rPr lang="el-GR" sz="2000" dirty="0"/>
              <a:t>σ</a:t>
            </a:r>
            <a:r>
              <a:rPr lang="en-GB" sz="2000" dirty="0"/>
              <a:t> uncertainties) with experimental data for scale factors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2000" dirty="0"/>
              <a:t>&lt; 1.06 (&lt; 6% scale) for </a:t>
            </a:r>
            <a:r>
              <a:rPr lang="en-GB" sz="2000" u="sng" dirty="0"/>
              <a:t>DRAGON2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id="{992EE371-2B15-4AC8-A0BF-4C44EA58C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1" y="1293810"/>
            <a:ext cx="5439443" cy="5329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CDC561-6B07-418B-A351-C3B49A58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45" y="1352984"/>
            <a:ext cx="1173769" cy="5954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BEBB55-8E3C-4880-858B-27614901B785}"/>
              </a:ext>
            </a:extLst>
          </p:cNvPr>
          <p:cNvSpPr txBox="1"/>
          <p:nvPr/>
        </p:nvSpPr>
        <p:spPr>
          <a:xfrm>
            <a:off x="9155129" y="84191"/>
            <a:ext cx="3458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</a:rPr>
              <a:t>P. De La Torre Luque </a:t>
            </a:r>
            <a:r>
              <a:rPr lang="en-GB" sz="1200" i="1" dirty="0">
                <a:effectLst/>
              </a:rPr>
              <a:t>et al</a:t>
            </a:r>
            <a:r>
              <a:rPr lang="en-GB" sz="1200" dirty="0">
                <a:effectLst/>
              </a:rPr>
              <a:t> JCAP07(2021)010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70FCDB-28C4-4353-96BC-6BDD6B126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651" y="2871758"/>
            <a:ext cx="1367215" cy="7595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27A702-9D9A-436B-98A7-B88DC84807A6}"/>
              </a:ext>
            </a:extLst>
          </p:cNvPr>
          <p:cNvSpPr txBox="1"/>
          <p:nvPr/>
        </p:nvSpPr>
        <p:spPr>
          <a:xfrm>
            <a:off x="3325314" y="2568575"/>
            <a:ext cx="208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Combined analyses: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6B628C-17A5-4E3B-8DA6-97F6456D2E28}"/>
              </a:ext>
            </a:extLst>
          </p:cNvPr>
          <p:cNvGrpSpPr/>
          <p:nvPr/>
        </p:nvGrpSpPr>
        <p:grpSpPr>
          <a:xfrm>
            <a:off x="2873898" y="1268984"/>
            <a:ext cx="2442897" cy="837247"/>
            <a:chOff x="6115481" y="1831668"/>
            <a:chExt cx="2994278" cy="9554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68EADC-A61B-4A32-AAF7-F151ACE4D101}"/>
                </a:ext>
              </a:extLst>
            </p:cNvPr>
            <p:cNvSpPr/>
            <p:nvPr/>
          </p:nvSpPr>
          <p:spPr>
            <a:xfrm>
              <a:off x="6115481" y="1831668"/>
              <a:ext cx="2994278" cy="955497"/>
            </a:xfrm>
            <a:custGeom>
              <a:avLst/>
              <a:gdLst>
                <a:gd name="connsiteX0" fmla="*/ 0 w 2994278"/>
                <a:gd name="connsiteY0" fmla="*/ 159253 h 955497"/>
                <a:gd name="connsiteX1" fmla="*/ 159253 w 2994278"/>
                <a:gd name="connsiteY1" fmla="*/ 0 h 955497"/>
                <a:gd name="connsiteX2" fmla="*/ 854954 w 2994278"/>
                <a:gd name="connsiteY2" fmla="*/ 0 h 955497"/>
                <a:gd name="connsiteX3" fmla="*/ 1523897 w 2994278"/>
                <a:gd name="connsiteY3" fmla="*/ 0 h 955497"/>
                <a:gd name="connsiteX4" fmla="*/ 2246355 w 2994278"/>
                <a:gd name="connsiteY4" fmla="*/ 0 h 955497"/>
                <a:gd name="connsiteX5" fmla="*/ 2835025 w 2994278"/>
                <a:gd name="connsiteY5" fmla="*/ 0 h 955497"/>
                <a:gd name="connsiteX6" fmla="*/ 2994278 w 2994278"/>
                <a:gd name="connsiteY6" fmla="*/ 159253 h 955497"/>
                <a:gd name="connsiteX7" fmla="*/ 2994278 w 2994278"/>
                <a:gd name="connsiteY7" fmla="*/ 796244 h 955497"/>
                <a:gd name="connsiteX8" fmla="*/ 2835025 w 2994278"/>
                <a:gd name="connsiteY8" fmla="*/ 955497 h 955497"/>
                <a:gd name="connsiteX9" fmla="*/ 2166082 w 2994278"/>
                <a:gd name="connsiteY9" fmla="*/ 955497 h 955497"/>
                <a:gd name="connsiteX10" fmla="*/ 1443624 w 2994278"/>
                <a:gd name="connsiteY10" fmla="*/ 955497 h 955497"/>
                <a:gd name="connsiteX11" fmla="*/ 747923 w 2994278"/>
                <a:gd name="connsiteY11" fmla="*/ 955497 h 955497"/>
                <a:gd name="connsiteX12" fmla="*/ 159253 w 2994278"/>
                <a:gd name="connsiteY12" fmla="*/ 955497 h 955497"/>
                <a:gd name="connsiteX13" fmla="*/ 0 w 2994278"/>
                <a:gd name="connsiteY13" fmla="*/ 796244 h 955497"/>
                <a:gd name="connsiteX14" fmla="*/ 0 w 2994278"/>
                <a:gd name="connsiteY14" fmla="*/ 159253 h 95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94278" h="955497" fill="none" extrusionOk="0">
                  <a:moveTo>
                    <a:pt x="0" y="159253"/>
                  </a:moveTo>
                  <a:cubicBezTo>
                    <a:pt x="191" y="89175"/>
                    <a:pt x="56481" y="4918"/>
                    <a:pt x="159253" y="0"/>
                  </a:cubicBezTo>
                  <a:cubicBezTo>
                    <a:pt x="327813" y="16598"/>
                    <a:pt x="650573" y="-28360"/>
                    <a:pt x="854954" y="0"/>
                  </a:cubicBezTo>
                  <a:cubicBezTo>
                    <a:pt x="1059335" y="28360"/>
                    <a:pt x="1277361" y="530"/>
                    <a:pt x="1523897" y="0"/>
                  </a:cubicBezTo>
                  <a:cubicBezTo>
                    <a:pt x="1770433" y="-530"/>
                    <a:pt x="2049632" y="7535"/>
                    <a:pt x="2246355" y="0"/>
                  </a:cubicBezTo>
                  <a:cubicBezTo>
                    <a:pt x="2443078" y="-7535"/>
                    <a:pt x="2587609" y="4059"/>
                    <a:pt x="2835025" y="0"/>
                  </a:cubicBezTo>
                  <a:cubicBezTo>
                    <a:pt x="2935462" y="8716"/>
                    <a:pt x="3002625" y="72261"/>
                    <a:pt x="2994278" y="159253"/>
                  </a:cubicBezTo>
                  <a:cubicBezTo>
                    <a:pt x="2984669" y="423224"/>
                    <a:pt x="3025586" y="531390"/>
                    <a:pt x="2994278" y="796244"/>
                  </a:cubicBezTo>
                  <a:cubicBezTo>
                    <a:pt x="2987151" y="898445"/>
                    <a:pt x="2910435" y="970664"/>
                    <a:pt x="2835025" y="955497"/>
                  </a:cubicBezTo>
                  <a:cubicBezTo>
                    <a:pt x="2603326" y="928175"/>
                    <a:pt x="2304662" y="967412"/>
                    <a:pt x="2166082" y="955497"/>
                  </a:cubicBezTo>
                  <a:cubicBezTo>
                    <a:pt x="2027502" y="943582"/>
                    <a:pt x="1777876" y="930558"/>
                    <a:pt x="1443624" y="955497"/>
                  </a:cubicBezTo>
                  <a:cubicBezTo>
                    <a:pt x="1109372" y="980436"/>
                    <a:pt x="988824" y="978805"/>
                    <a:pt x="747923" y="955497"/>
                  </a:cubicBezTo>
                  <a:cubicBezTo>
                    <a:pt x="507022" y="932189"/>
                    <a:pt x="386083" y="946193"/>
                    <a:pt x="159253" y="955497"/>
                  </a:cubicBezTo>
                  <a:cubicBezTo>
                    <a:pt x="69181" y="955196"/>
                    <a:pt x="-16649" y="871105"/>
                    <a:pt x="0" y="796244"/>
                  </a:cubicBezTo>
                  <a:cubicBezTo>
                    <a:pt x="-28834" y="506659"/>
                    <a:pt x="-9621" y="354660"/>
                    <a:pt x="0" y="159253"/>
                  </a:cubicBezTo>
                  <a:close/>
                </a:path>
                <a:path w="2994278" h="955497" stroke="0" extrusionOk="0">
                  <a:moveTo>
                    <a:pt x="0" y="159253"/>
                  </a:moveTo>
                  <a:cubicBezTo>
                    <a:pt x="18871" y="74889"/>
                    <a:pt x="64684" y="-4785"/>
                    <a:pt x="159253" y="0"/>
                  </a:cubicBezTo>
                  <a:cubicBezTo>
                    <a:pt x="476418" y="31961"/>
                    <a:pt x="627099" y="679"/>
                    <a:pt x="854954" y="0"/>
                  </a:cubicBezTo>
                  <a:cubicBezTo>
                    <a:pt x="1082809" y="-679"/>
                    <a:pt x="1354720" y="31647"/>
                    <a:pt x="1577412" y="0"/>
                  </a:cubicBezTo>
                  <a:cubicBezTo>
                    <a:pt x="1800104" y="-31647"/>
                    <a:pt x="2240447" y="15450"/>
                    <a:pt x="2835025" y="0"/>
                  </a:cubicBezTo>
                  <a:cubicBezTo>
                    <a:pt x="2909228" y="4795"/>
                    <a:pt x="3004340" y="63417"/>
                    <a:pt x="2994278" y="159253"/>
                  </a:cubicBezTo>
                  <a:cubicBezTo>
                    <a:pt x="3006764" y="303297"/>
                    <a:pt x="2979217" y="539361"/>
                    <a:pt x="2994278" y="796244"/>
                  </a:cubicBezTo>
                  <a:cubicBezTo>
                    <a:pt x="2990159" y="875723"/>
                    <a:pt x="2930019" y="955040"/>
                    <a:pt x="2835025" y="955497"/>
                  </a:cubicBezTo>
                  <a:cubicBezTo>
                    <a:pt x="2548692" y="922342"/>
                    <a:pt x="2350174" y="936940"/>
                    <a:pt x="2139324" y="955497"/>
                  </a:cubicBezTo>
                  <a:cubicBezTo>
                    <a:pt x="1928474" y="974054"/>
                    <a:pt x="1720427" y="983376"/>
                    <a:pt x="1497139" y="955497"/>
                  </a:cubicBezTo>
                  <a:cubicBezTo>
                    <a:pt x="1273852" y="927618"/>
                    <a:pt x="952354" y="983160"/>
                    <a:pt x="801438" y="955497"/>
                  </a:cubicBezTo>
                  <a:cubicBezTo>
                    <a:pt x="650522" y="927834"/>
                    <a:pt x="411606" y="969094"/>
                    <a:pt x="159253" y="955497"/>
                  </a:cubicBezTo>
                  <a:cubicBezTo>
                    <a:pt x="75875" y="944041"/>
                    <a:pt x="3816" y="889926"/>
                    <a:pt x="0" y="796244"/>
                  </a:cubicBezTo>
                  <a:cubicBezTo>
                    <a:pt x="-16647" y="645080"/>
                    <a:pt x="-4890" y="335492"/>
                    <a:pt x="0" y="1592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extLst>
                <a:ext uri="{C807C97D-BFC1-408E-A445-0C87EB9F89A2}">
                  <ask:lineSketchStyleProps xmlns:ask="http://schemas.microsoft.com/office/drawing/2018/sketchyshapes" sd="25365704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395DEA-2905-4EBD-A66A-249C584D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61503" y="1893239"/>
              <a:ext cx="2896886" cy="850462"/>
            </a:xfrm>
            <a:prstGeom prst="rect">
              <a:avLst/>
            </a:prstGeom>
            <a:ln>
              <a:noFill/>
              <a:prstDash val="sysDot"/>
            </a:ln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E447D14-FD89-4BE8-9DA3-E2E3C97FA80D}"/>
              </a:ext>
            </a:extLst>
          </p:cNvPr>
          <p:cNvSpPr txBox="1">
            <a:spLocks/>
          </p:cNvSpPr>
          <p:nvPr/>
        </p:nvSpPr>
        <p:spPr>
          <a:xfrm>
            <a:off x="715163" y="-23924"/>
            <a:ext cx="4103098" cy="1424763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3466672"/>
                      <a:gd name="connsiteY0" fmla="*/ 0 h 1126136"/>
                      <a:gd name="connsiteX1" fmla="*/ 3466672 w 3466672"/>
                      <a:gd name="connsiteY1" fmla="*/ 0 h 1126136"/>
                      <a:gd name="connsiteX2" fmla="*/ 3466672 w 3466672"/>
                      <a:gd name="connsiteY2" fmla="*/ 1126136 h 1126136"/>
                      <a:gd name="connsiteX3" fmla="*/ 0 w 3466672"/>
                      <a:gd name="connsiteY3" fmla="*/ 1126136 h 1126136"/>
                      <a:gd name="connsiteX4" fmla="*/ 0 w 3466672"/>
                      <a:gd name="connsiteY4" fmla="*/ 0 h 1126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6672" h="1126136" fill="none" extrusionOk="0">
                        <a:moveTo>
                          <a:pt x="0" y="0"/>
                        </a:moveTo>
                        <a:cubicBezTo>
                          <a:pt x="1703336" y="-33775"/>
                          <a:pt x="2072347" y="138873"/>
                          <a:pt x="3466672" y="0"/>
                        </a:cubicBezTo>
                        <a:cubicBezTo>
                          <a:pt x="3443858" y="425255"/>
                          <a:pt x="3464697" y="811726"/>
                          <a:pt x="3466672" y="1126136"/>
                        </a:cubicBezTo>
                        <a:cubicBezTo>
                          <a:pt x="1995448" y="988806"/>
                          <a:pt x="818586" y="988280"/>
                          <a:pt x="0" y="1126136"/>
                        </a:cubicBezTo>
                        <a:cubicBezTo>
                          <a:pt x="-23884" y="648059"/>
                          <a:pt x="-78091" y="442040"/>
                          <a:pt x="0" y="0"/>
                        </a:cubicBezTo>
                        <a:close/>
                      </a:path>
                      <a:path w="3466672" h="1126136" stroke="0" extrusionOk="0">
                        <a:moveTo>
                          <a:pt x="0" y="0"/>
                        </a:moveTo>
                        <a:cubicBezTo>
                          <a:pt x="1463045" y="-101487"/>
                          <a:pt x="2810862" y="-162162"/>
                          <a:pt x="3466672" y="0"/>
                        </a:cubicBezTo>
                        <a:cubicBezTo>
                          <a:pt x="3479320" y="465162"/>
                          <a:pt x="3485789" y="845482"/>
                          <a:pt x="3466672" y="1126136"/>
                        </a:cubicBezTo>
                        <a:cubicBezTo>
                          <a:pt x="2036673" y="1176201"/>
                          <a:pt x="788865" y="967687"/>
                          <a:pt x="0" y="1126136"/>
                        </a:cubicBezTo>
                        <a:cubicBezTo>
                          <a:pt x="98048" y="866655"/>
                          <a:pt x="-2401" y="1359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 parameters</a:t>
            </a:r>
          </a:p>
        </p:txBody>
      </p:sp>
    </p:spTree>
    <p:extLst>
      <p:ext uri="{BB962C8B-B14F-4D97-AF65-F5344CB8AC3E}">
        <p14:creationId xmlns:p14="http://schemas.microsoft.com/office/powerpoint/2010/main" val="408848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B62D5D-75ED-4531-BA2D-C1DCC6746164}"/>
              </a:ext>
            </a:extLst>
          </p:cNvPr>
          <p:cNvSpPr txBox="1"/>
          <p:nvPr/>
        </p:nvSpPr>
        <p:spPr>
          <a:xfrm>
            <a:off x="328771" y="3051424"/>
            <a:ext cx="11666349" cy="331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14249-82CF-4FD0-B186-073C1043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80" y="19046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Antiproton excesses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A47-DD6F-4121-AB00-E01A58FD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20" y="1301651"/>
            <a:ext cx="112442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  <a:r>
              <a:rPr lang="en-GB" sz="2200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50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Amount of grammage predicted by the flux-ratios of B, Be and Li underpredicts the antiproton flux by a 10-20%</a:t>
            </a:r>
            <a:r>
              <a:rPr lang="en-GB" sz="2150" dirty="0">
                <a:solidFill>
                  <a:schemeClr val="bg1"/>
                </a:solidFill>
                <a:latin typeface="Calibri (Body)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Grammage tension</a:t>
            </a:r>
            <a:endParaRPr lang="en-GB" sz="21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lang="en-GB" sz="2150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Recent studies have claimed the possibility of an </a:t>
            </a:r>
            <a:r>
              <a:rPr lang="en-GB" sz="2150" b="1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excess</a:t>
            </a:r>
            <a:r>
              <a:rPr lang="en-GB" sz="2150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 of data over the predicted flux </a:t>
            </a:r>
            <a:r>
              <a:rPr lang="en-GB" sz="2150" b="1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at around 10-20 GeV</a:t>
            </a:r>
            <a:r>
              <a:rPr lang="en-GB" sz="2150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, which can be the </a:t>
            </a:r>
            <a:r>
              <a:rPr lang="en-GB" sz="2150" b="1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signature of dark matter </a:t>
            </a:r>
            <a:r>
              <a:rPr lang="en-GB" sz="2150" dirty="0">
                <a:solidFill>
                  <a:schemeClr val="bg1"/>
                </a:solidFill>
                <a:effectLst/>
                <a:latin typeface="Calibri (Body)"/>
                <a:ea typeface="Calibri" panose="020F0502020204030204" pitchFamily="34" charset="0"/>
                <a:cs typeface="Calibri" panose="020F0502020204030204" pitchFamily="34" charset="0"/>
              </a:rPr>
              <a:t>annihilating or decaying into antiprotons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D946-5F85-4B77-83F8-C85FEA5C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b="1" smtClean="0">
                <a:solidFill>
                  <a:schemeClr val="bg1"/>
                </a:solidFill>
              </a:rPr>
              <a:t>8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E21CD-4AE1-4DD2-AA91-93376F39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94" y="3126579"/>
            <a:ext cx="3304886" cy="31606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83E39-AC7B-463D-9E40-7584AFC2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82" y="3184988"/>
            <a:ext cx="7893134" cy="301252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68281-9BD8-49BD-87A3-BBF798EAD0FE}"/>
              </a:ext>
            </a:extLst>
          </p:cNvPr>
          <p:cNvSpPr txBox="1"/>
          <p:nvPr/>
        </p:nvSpPr>
        <p:spPr>
          <a:xfrm>
            <a:off x="317885" y="61275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Cholis, Linden, Hooper Phys. Rev. D 99, 103026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546BF-6B34-48CE-AC19-AFA862BE4080}"/>
              </a:ext>
            </a:extLst>
          </p:cNvPr>
          <p:cNvSpPr txBox="1"/>
          <p:nvPr/>
        </p:nvSpPr>
        <p:spPr>
          <a:xfrm>
            <a:off x="9090917" y="3195262"/>
            <a:ext cx="22731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Cuoco</a:t>
            </a:r>
            <a:r>
              <a:rPr lang="en-GB" sz="1200" dirty="0"/>
              <a:t> et al PRL 118, 191102</a:t>
            </a:r>
          </a:p>
        </p:txBody>
      </p:sp>
    </p:spTree>
    <p:extLst>
      <p:ext uri="{BB962C8B-B14F-4D97-AF65-F5344CB8AC3E}">
        <p14:creationId xmlns:p14="http://schemas.microsoft.com/office/powerpoint/2010/main" val="418847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D96F3-B5B2-48E0-839C-C56B3B9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5A84-A01E-4477-BEC3-178D27864C62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3F6DF-A7FA-40BF-8107-D3FBFACE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10" y="4356243"/>
            <a:ext cx="3872745" cy="2105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4301E9-6901-4BAC-93BB-6BEF78798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80" y="1608495"/>
            <a:ext cx="3872745" cy="2737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73D92-911F-418C-BEF5-BBCB47875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824" y="3425498"/>
            <a:ext cx="3427376" cy="3102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5E55A-E3C0-41A7-AC9A-A1E366464295}"/>
              </a:ext>
            </a:extLst>
          </p:cNvPr>
          <p:cNvSpPr txBox="1"/>
          <p:nvPr/>
        </p:nvSpPr>
        <p:spPr>
          <a:xfrm>
            <a:off x="5884999" y="775888"/>
            <a:ext cx="5519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Tension in the </a:t>
            </a:r>
            <a:r>
              <a:rPr lang="en-GB" sz="2000" b="1" dirty="0"/>
              <a:t>amount of grammage </a:t>
            </a:r>
            <a:r>
              <a:rPr lang="en-GB" sz="2000" dirty="0"/>
              <a:t>predicted from the secondary CRs B, Be and Li and that predicted from antiprotons</a:t>
            </a:r>
          </a:p>
          <a:p>
            <a:endParaRPr lang="en-GB" sz="2000" dirty="0"/>
          </a:p>
          <a:p>
            <a:r>
              <a:rPr lang="en-GB" sz="2000" dirty="0"/>
              <a:t>No one has shown a set of propagation parameters that allow us to reproduce at the same time B, Be, Li and antiprotons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E368D1-6516-4ED9-BED6-AC5DF7149F6C}"/>
              </a:ext>
            </a:extLst>
          </p:cNvPr>
          <p:cNvGrpSpPr/>
          <p:nvPr/>
        </p:nvGrpSpPr>
        <p:grpSpPr>
          <a:xfrm>
            <a:off x="8576014" y="2919917"/>
            <a:ext cx="3917360" cy="2143582"/>
            <a:chOff x="8556949" y="2878374"/>
            <a:chExt cx="3936426" cy="2246769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7285A57F-A0C3-42F1-8E1F-6187F153497F}"/>
                </a:ext>
              </a:extLst>
            </p:cNvPr>
            <p:cNvSpPr/>
            <p:nvPr/>
          </p:nvSpPr>
          <p:spPr>
            <a:xfrm>
              <a:off x="8556949" y="2878374"/>
              <a:ext cx="3936426" cy="224676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35B167-9BA0-43BA-9148-D51F59E74160}"/>
                </a:ext>
              </a:extLst>
            </p:cNvPr>
            <p:cNvSpPr txBox="1"/>
            <p:nvPr/>
          </p:nvSpPr>
          <p:spPr>
            <a:xfrm>
              <a:off x="8717152" y="3418231"/>
              <a:ext cx="3570647" cy="135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</a:rPr>
                <a:t>Good significance (</a:t>
              </a:r>
              <a:r>
                <a:rPr lang="el-GR" sz="2000" b="1" dirty="0">
                  <a:solidFill>
                    <a:srgbClr val="FFC000"/>
                  </a:solidFill>
                </a:rPr>
                <a:t>χ</a:t>
              </a:r>
              <a:r>
                <a:rPr lang="en-GB" sz="2000" b="1" baseline="30000" dirty="0">
                  <a:solidFill>
                    <a:srgbClr val="FFC000"/>
                  </a:solidFill>
                </a:rPr>
                <a:t>2</a:t>
              </a:r>
              <a:r>
                <a:rPr lang="en-GB" sz="2000" b="1" dirty="0">
                  <a:solidFill>
                    <a:srgbClr val="FFC000"/>
                  </a:solidFill>
                </a:rPr>
                <a:t> </a:t>
              </a:r>
              <a:r>
                <a:rPr lang="en-GB" sz="20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r>
                <a:rPr lang="en-GB" sz="2000" b="1" dirty="0">
                  <a:solidFill>
                    <a:srgbClr val="FFC000"/>
                  </a:solidFill>
                </a:rPr>
                <a:t> 1), </a:t>
              </a:r>
            </a:p>
            <a:p>
              <a:pPr algn="ctr"/>
              <a:r>
                <a:rPr lang="en-GB" sz="2000" b="1" dirty="0">
                  <a:solidFill>
                    <a:srgbClr val="FFC000"/>
                  </a:solidFill>
                </a:rPr>
                <a:t>but median parameters underpredict the spectrum</a:t>
              </a:r>
            </a:p>
            <a:p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5AA60F-A6A6-45CB-97F6-F97940D6695E}"/>
              </a:ext>
            </a:extLst>
          </p:cNvPr>
          <p:cNvGrpSpPr/>
          <p:nvPr/>
        </p:nvGrpSpPr>
        <p:grpSpPr>
          <a:xfrm>
            <a:off x="3524036" y="2781608"/>
            <a:ext cx="3321843" cy="2105810"/>
            <a:chOff x="3713135" y="2781608"/>
            <a:chExt cx="3132744" cy="2017499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C1EA2173-DB4C-48B0-B821-A2E8EC8EEAEF}"/>
                </a:ext>
              </a:extLst>
            </p:cNvPr>
            <p:cNvSpPr/>
            <p:nvPr/>
          </p:nvSpPr>
          <p:spPr>
            <a:xfrm rot="1528197">
              <a:off x="3713135" y="2781608"/>
              <a:ext cx="3132744" cy="2017499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C2A7F-7BAA-4575-AF59-A2C5BF8C5948}"/>
                </a:ext>
              </a:extLst>
            </p:cNvPr>
            <p:cNvSpPr txBox="1"/>
            <p:nvPr/>
          </p:nvSpPr>
          <p:spPr>
            <a:xfrm>
              <a:off x="3887293" y="3271766"/>
              <a:ext cx="2737323" cy="123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C000"/>
                  </a:solidFill>
                </a:rPr>
                <a:t>Data is at the edge of the uncertainty bands, and the slope is too soft </a:t>
              </a:r>
            </a:p>
            <a:p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8C3D81-6907-43EC-961A-238AD4A115E0}"/>
              </a:ext>
            </a:extLst>
          </p:cNvPr>
          <p:cNvSpPr txBox="1"/>
          <p:nvPr/>
        </p:nvSpPr>
        <p:spPr>
          <a:xfrm>
            <a:off x="6426485" y="6472327"/>
            <a:ext cx="6256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Heisig</a:t>
            </a:r>
            <a:r>
              <a:rPr lang="en-GB" sz="1200" dirty="0"/>
              <a:t>, </a:t>
            </a:r>
            <a:r>
              <a:rPr lang="en-GB" sz="1200" dirty="0" err="1"/>
              <a:t>Korsmeier</a:t>
            </a:r>
            <a:r>
              <a:rPr lang="en-GB" sz="1200" dirty="0"/>
              <a:t>, Winkler Phys. Rev. Research 2, 043017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76F6D-2F05-4169-9BA3-31A1F948344F}"/>
              </a:ext>
            </a:extLst>
          </p:cNvPr>
          <p:cNvSpPr txBox="1"/>
          <p:nvPr/>
        </p:nvSpPr>
        <p:spPr>
          <a:xfrm>
            <a:off x="2913195" y="1464858"/>
            <a:ext cx="6328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effectLst/>
              </a:rPr>
              <a:t>G. Giesen </a:t>
            </a:r>
            <a:r>
              <a:rPr lang="da-DK" sz="1200" i="1" dirty="0">
                <a:effectLst/>
              </a:rPr>
              <a:t>et al</a:t>
            </a:r>
            <a:r>
              <a:rPr lang="da-DK" sz="1200" dirty="0">
                <a:effectLst/>
              </a:rPr>
              <a:t> JCAP09(2015)023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61C4E-CFAB-4011-8D29-814B17BD4EC7}"/>
              </a:ext>
            </a:extLst>
          </p:cNvPr>
          <p:cNvSpPr txBox="1"/>
          <p:nvPr/>
        </p:nvSpPr>
        <p:spPr>
          <a:xfrm>
            <a:off x="652409" y="6419248"/>
            <a:ext cx="6339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/>
              <a:t>Boudaud</a:t>
            </a:r>
            <a:r>
              <a:rPr lang="en-GB" sz="1200" dirty="0"/>
              <a:t> et al Phys. Rev. Research 2, 023022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FCC0E4-D60E-42BB-A66C-A15D7034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57" y="169209"/>
            <a:ext cx="10515600" cy="1325563"/>
          </a:xfrm>
        </p:spPr>
        <p:txBody>
          <a:bodyPr/>
          <a:lstStyle/>
          <a:p>
            <a:r>
              <a:rPr lang="en-GB" b="1" dirty="0"/>
              <a:t>Antiproton excesses</a:t>
            </a:r>
          </a:p>
        </p:txBody>
      </p:sp>
    </p:spTree>
    <p:extLst>
      <p:ext uri="{BB962C8B-B14F-4D97-AF65-F5344CB8AC3E}">
        <p14:creationId xmlns:p14="http://schemas.microsoft.com/office/powerpoint/2010/main" val="25605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12215</TotalTime>
  <Words>2683</Words>
  <Application>Microsoft Office PowerPoint</Application>
  <PresentationFormat>Widescreen</PresentationFormat>
  <Paragraphs>372</Paragraphs>
  <Slides>41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AdvOT19ee2aa8.B</vt:lpstr>
      <vt:lpstr>AdvOT483a8203</vt:lpstr>
      <vt:lpstr>Arial</vt:lpstr>
      <vt:lpstr>Calibri</vt:lpstr>
      <vt:lpstr>Calibri (Body)</vt:lpstr>
      <vt:lpstr>Calibri Light</vt:lpstr>
      <vt:lpstr>Cambria Math</vt:lpstr>
      <vt:lpstr>Courier New</vt:lpstr>
      <vt:lpstr>Times New Roman</vt:lpstr>
      <vt:lpstr>Wingdings</vt:lpstr>
      <vt:lpstr>Office Theme</vt:lpstr>
      <vt:lpstr>PowerPoint Presentation</vt:lpstr>
      <vt:lpstr>Talk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Antiproton excesses</vt:lpstr>
      <vt:lpstr>Antiproton excesses</vt:lpstr>
      <vt:lpstr>Antiproton excesses</vt:lpstr>
      <vt:lpstr>PowerPoint Presentation</vt:lpstr>
      <vt:lpstr>PowerPoint Presentation</vt:lpstr>
      <vt:lpstr>PowerPoint Presentation</vt:lpstr>
      <vt:lpstr>Combined antiproton analysis</vt:lpstr>
      <vt:lpstr>Combined antiproton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Dark matter constraints from antinuclei</vt:lpstr>
      <vt:lpstr>PowerPoint Presentation</vt:lpstr>
      <vt:lpstr>PowerPoint Presentation</vt:lpstr>
      <vt:lpstr>PowerPoint Presentation</vt:lpstr>
      <vt:lpstr>BACK UP</vt:lpstr>
      <vt:lpstr>PowerPoint Presentation</vt:lpstr>
      <vt:lpstr>PowerPoint Presentation</vt:lpstr>
      <vt:lpstr>PowerPoint Presentation</vt:lpstr>
      <vt:lpstr>Solar modulation</vt:lpstr>
      <vt:lpstr>Antiproton cross sections</vt:lpstr>
      <vt:lpstr>Extra contributions of secondary CRs?</vt:lpstr>
      <vt:lpstr>PowerPoint Presentation</vt:lpstr>
      <vt:lpstr>PowerPoint Presentation</vt:lpstr>
      <vt:lpstr>Determination of propagation parameters</vt:lpstr>
      <vt:lpstr>PowerPoint Presentation</vt:lpstr>
      <vt:lpstr>PowerPoint Presentation</vt:lpstr>
      <vt:lpstr>PowerPoint Presentation</vt:lpstr>
      <vt:lpstr>PowerPoint Presentation</vt:lpstr>
      <vt:lpstr>Antiproton spectra (Old data - 2015)</vt:lpstr>
      <vt:lpstr>Combined antiproton analyses</vt:lpstr>
      <vt:lpstr>Combined antiproton analyses with DM component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José De la Torre Luque</dc:creator>
  <cp:lastModifiedBy>Pedro José De la Torre Luque</cp:lastModifiedBy>
  <cp:revision>726</cp:revision>
  <dcterms:created xsi:type="dcterms:W3CDTF">2020-05-11T14:31:27Z</dcterms:created>
  <dcterms:modified xsi:type="dcterms:W3CDTF">2021-10-19T21:20:20Z</dcterms:modified>
</cp:coreProperties>
</file>