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453" r:id="rId2"/>
    <p:sldId id="489" r:id="rId3"/>
    <p:sldId id="447" r:id="rId4"/>
    <p:sldId id="517" r:id="rId5"/>
    <p:sldId id="481" r:id="rId6"/>
    <p:sldId id="482" r:id="rId7"/>
    <p:sldId id="462" r:id="rId8"/>
    <p:sldId id="492" r:id="rId9"/>
    <p:sldId id="493" r:id="rId10"/>
    <p:sldId id="494" r:id="rId11"/>
    <p:sldId id="495" r:id="rId12"/>
    <p:sldId id="496" r:id="rId13"/>
    <p:sldId id="497" r:id="rId14"/>
    <p:sldId id="463" r:id="rId15"/>
    <p:sldId id="465" r:id="rId16"/>
    <p:sldId id="464" r:id="rId17"/>
    <p:sldId id="429" r:id="rId18"/>
    <p:sldId id="491" r:id="rId19"/>
    <p:sldId id="498" r:id="rId20"/>
    <p:sldId id="483" r:id="rId21"/>
    <p:sldId id="484" r:id="rId22"/>
    <p:sldId id="467" r:id="rId23"/>
    <p:sldId id="468" r:id="rId24"/>
    <p:sldId id="473" r:id="rId25"/>
    <p:sldId id="396" r:id="rId26"/>
    <p:sldId id="397" r:id="rId27"/>
    <p:sldId id="413" r:id="rId28"/>
    <p:sldId id="515" r:id="rId29"/>
    <p:sldId id="516" r:id="rId30"/>
    <p:sldId id="471" r:id="rId31"/>
    <p:sldId id="485" r:id="rId32"/>
    <p:sldId id="486" r:id="rId33"/>
    <p:sldId id="505" r:id="rId34"/>
    <p:sldId id="504" r:id="rId35"/>
    <p:sldId id="518" r:id="rId36"/>
    <p:sldId id="503" r:id="rId37"/>
    <p:sldId id="506" r:id="rId38"/>
    <p:sldId id="507" r:id="rId39"/>
    <p:sldId id="501" r:id="rId40"/>
    <p:sldId id="502" r:id="rId41"/>
    <p:sldId id="508" r:id="rId42"/>
    <p:sldId id="509" r:id="rId43"/>
    <p:sldId id="475" r:id="rId44"/>
    <p:sldId id="403" r:id="rId45"/>
    <p:sldId id="404" r:id="rId46"/>
    <p:sldId id="536" r:id="rId47"/>
    <p:sldId id="499" r:id="rId48"/>
    <p:sldId id="487" r:id="rId49"/>
    <p:sldId id="488" r:id="rId50"/>
  </p:sldIdLst>
  <p:sldSz cx="9144000" cy="6858000" type="screen4x3"/>
  <p:notesSz cx="6934200" cy="101219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BF7"/>
    <a:srgbClr val="F8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49" autoAdjust="0"/>
  </p:normalViewPr>
  <p:slideViewPr>
    <p:cSldViewPr>
      <p:cViewPr varScale="1">
        <p:scale>
          <a:sx n="61" d="100"/>
          <a:sy n="61" d="100"/>
        </p:scale>
        <p:origin x="1174" y="3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50000"/>
                <a:alpha val="70000"/>
              </a:schemeClr>
            </a:solidFill>
            <a:ln>
              <a:noFill/>
            </a:ln>
            <a:effectLst/>
          </c:spPr>
          <c:invertIfNegative val="0"/>
          <c:cat>
            <c:strRef>
              <c:f>Feuil1!$G$11:$G$13</c:f>
              <c:strCache>
                <c:ptCount val="3"/>
                <c:pt idx="0">
                  <c:v>sèches</c:v>
                </c:pt>
                <c:pt idx="1">
                  <c:v>normales</c:v>
                </c:pt>
                <c:pt idx="2">
                  <c:v>humides</c:v>
                </c:pt>
              </c:strCache>
            </c:strRef>
          </c:cat>
          <c:val>
            <c:numRef>
              <c:f>Feuil1!$H$11:$H$13</c:f>
              <c:numCache>
                <c:formatCode>General</c:formatCode>
                <c:ptCount val="3"/>
                <c:pt idx="0">
                  <c:v>27.5</c:v>
                </c:pt>
                <c:pt idx="1">
                  <c:v>19</c:v>
                </c:pt>
                <c:pt idx="2">
                  <c:v>53.5</c:v>
                </c:pt>
              </c:numCache>
            </c:numRef>
          </c:val>
          <c:extLst>
            <c:ext xmlns:c16="http://schemas.microsoft.com/office/drawing/2014/chart" uri="{C3380CC4-5D6E-409C-BE32-E72D297353CC}">
              <c16:uniqueId val="{00000000-1941-47B9-820D-F13EAE3A2ECF}"/>
            </c:ext>
          </c:extLst>
        </c:ser>
        <c:dLbls>
          <c:showLegendKey val="0"/>
          <c:showVal val="0"/>
          <c:showCatName val="0"/>
          <c:showSerName val="0"/>
          <c:showPercent val="0"/>
          <c:showBubbleSize val="0"/>
        </c:dLbls>
        <c:gapWidth val="80"/>
        <c:overlap val="25"/>
        <c:axId val="308647064"/>
        <c:axId val="308645888"/>
      </c:barChart>
      <c:catAx>
        <c:axId val="308647064"/>
        <c:scaling>
          <c:orientation val="minMax"/>
        </c:scaling>
        <c:delete val="0"/>
        <c:axPos val="b"/>
        <c:title>
          <c:tx>
            <c:rich>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fr-FR" sz="2000" b="1"/>
                  <a:t>Type de SAISON DES PLUIES</a:t>
                </a:r>
              </a:p>
            </c:rich>
          </c:tx>
          <c:layout>
            <c:manualLayout>
              <c:xMode val="edge"/>
              <c:yMode val="edge"/>
              <c:x val="0.35645581802274723"/>
              <c:y val="0.89050925925925906"/>
            </c:manualLayout>
          </c:layout>
          <c:overlay val="0"/>
          <c:spPr>
            <a:noFill/>
            <a:ln>
              <a:noFill/>
            </a:ln>
            <a:effectLst/>
          </c:spPr>
          <c:txPr>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65000"/>
                    <a:lumOff val="35000"/>
                  </a:schemeClr>
                </a:solidFill>
                <a:latin typeface="+mn-lt"/>
                <a:ea typeface="+mn-ea"/>
                <a:cs typeface="+mn-cs"/>
              </a:defRPr>
            </a:pPr>
            <a:endParaRPr lang="fr-FR"/>
          </a:p>
        </c:txPr>
        <c:crossAx val="308645888"/>
        <c:crosses val="autoZero"/>
        <c:auto val="1"/>
        <c:lblAlgn val="ctr"/>
        <c:lblOffset val="100"/>
        <c:noMultiLvlLbl val="0"/>
      </c:catAx>
      <c:valAx>
        <c:axId val="308645888"/>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fr-FR" sz="2000" b="1"/>
                  <a:t>Augmentation</a:t>
                </a:r>
                <a:r>
                  <a:rPr lang="fr-FR" sz="2000" b="1" baseline="0"/>
                  <a:t> de revenu (%)</a:t>
                </a:r>
                <a:endParaRPr lang="fr-FR" sz="2000" b="1"/>
              </a:p>
            </c:rich>
          </c:tx>
          <c:layout>
            <c:manualLayout>
              <c:xMode val="edge"/>
              <c:yMode val="edge"/>
              <c:x val="1.6666666666666666E-2"/>
              <c:y val="7.3977471566054248E-2"/>
            </c:manualLayout>
          </c:layout>
          <c:overlay val="0"/>
          <c:spPr>
            <a:noFill/>
            <a:ln>
              <a:noFill/>
            </a:ln>
            <a:effectLst/>
          </c:spPr>
          <c:txPr>
            <a:bodyPr rot="-540000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65000"/>
                    <a:lumOff val="35000"/>
                  </a:schemeClr>
                </a:solidFill>
                <a:latin typeface="+mn-lt"/>
                <a:ea typeface="+mn-ea"/>
                <a:cs typeface="+mn-cs"/>
              </a:defRPr>
            </a:pPr>
            <a:endParaRPr lang="fr-FR"/>
          </a:p>
        </c:txPr>
        <c:crossAx val="308647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04820" cy="506095"/>
          </a:xfrm>
          <a:prstGeom prst="rect">
            <a:avLst/>
          </a:prstGeom>
        </p:spPr>
        <p:txBody>
          <a:bodyPr vert="horz" lIns="93379" tIns="46689" rIns="93379" bIns="46689" rtlCol="0"/>
          <a:lstStyle>
            <a:lvl1pPr algn="l">
              <a:defRPr sz="1200"/>
            </a:lvl1pPr>
          </a:lstStyle>
          <a:p>
            <a:endParaRPr lang="fr-FR"/>
          </a:p>
        </p:txBody>
      </p:sp>
      <p:sp>
        <p:nvSpPr>
          <p:cNvPr id="3" name="Espace réservé de la date 2"/>
          <p:cNvSpPr>
            <a:spLocks noGrp="1"/>
          </p:cNvSpPr>
          <p:nvPr>
            <p:ph type="dt" sz="quarter" idx="1"/>
          </p:nvPr>
        </p:nvSpPr>
        <p:spPr>
          <a:xfrm>
            <a:off x="3927776" y="0"/>
            <a:ext cx="3004820" cy="506095"/>
          </a:xfrm>
          <a:prstGeom prst="rect">
            <a:avLst/>
          </a:prstGeom>
        </p:spPr>
        <p:txBody>
          <a:bodyPr vert="horz" lIns="93379" tIns="46689" rIns="93379" bIns="46689" rtlCol="0"/>
          <a:lstStyle>
            <a:lvl1pPr algn="r">
              <a:defRPr sz="1200"/>
            </a:lvl1pPr>
          </a:lstStyle>
          <a:p>
            <a:fld id="{DD7943F7-F0E7-400B-89E2-5EE8405CC983}" type="datetimeFigureOut">
              <a:rPr lang="fr-FR" smtClean="0"/>
              <a:pPr/>
              <a:t>07/06/2021</a:t>
            </a:fld>
            <a:endParaRPr lang="fr-FR"/>
          </a:p>
        </p:txBody>
      </p:sp>
      <p:sp>
        <p:nvSpPr>
          <p:cNvPr id="4" name="Espace réservé du pied de page 3"/>
          <p:cNvSpPr>
            <a:spLocks noGrp="1"/>
          </p:cNvSpPr>
          <p:nvPr>
            <p:ph type="ftr" sz="quarter" idx="2"/>
          </p:nvPr>
        </p:nvSpPr>
        <p:spPr>
          <a:xfrm>
            <a:off x="0" y="9614049"/>
            <a:ext cx="3004820" cy="506095"/>
          </a:xfrm>
          <a:prstGeom prst="rect">
            <a:avLst/>
          </a:prstGeom>
        </p:spPr>
        <p:txBody>
          <a:bodyPr vert="horz" lIns="93379" tIns="46689" rIns="93379" bIns="4668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27776" y="9614049"/>
            <a:ext cx="3004820" cy="506095"/>
          </a:xfrm>
          <a:prstGeom prst="rect">
            <a:avLst/>
          </a:prstGeom>
        </p:spPr>
        <p:txBody>
          <a:bodyPr vert="horz" lIns="93379" tIns="46689" rIns="93379" bIns="46689" rtlCol="0" anchor="b"/>
          <a:lstStyle>
            <a:lvl1pPr algn="r">
              <a:defRPr sz="1200"/>
            </a:lvl1pPr>
          </a:lstStyle>
          <a:p>
            <a:fld id="{63A50F42-D167-4099-9398-0676098BC807}" type="slidenum">
              <a:rPr lang="fr-FR" smtClean="0"/>
              <a:pPr/>
              <a:t>‹N°›</a:t>
            </a:fld>
            <a:endParaRPr lang="fr-FR"/>
          </a:p>
        </p:txBody>
      </p:sp>
    </p:spTree>
    <p:extLst>
      <p:ext uri="{BB962C8B-B14F-4D97-AF65-F5344CB8AC3E}">
        <p14:creationId xmlns:p14="http://schemas.microsoft.com/office/powerpoint/2010/main" val="3921464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3:48.745"/>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-1 150 109 0,'0'0'29'15,"0"0"-1"-15,0-1-17 0,0 1 0 0,0 0-6 16,5 0-1-16,-3-3 2 0,1 3-3 16,2-3 3-16,-1 3 3 0,2-3-2 15,-1 3 2-15,1-2 2 0,1 2-3 16,0-4 1-16,-2 4 1 0,3-3-4 15,-2 3 0-15,1-2 1 0,0 2-4 16,-1 0 0-16,0 0 1 0,0 0-3 16,2 0 0-16,-3 0 3 0,2 0-3 0,0 0 1 15,-1 0 3-15,1 0-4 0,0 0 1 16,-1 0 2-16,-1 0-3 0,3 0 0 16,-2 0 2-16,-1 0-3 0,1 0 1 15,0 0 3-15,-1 2-4 0,2-2 0 16,-1 3 3-16,0-3-4 0,0 4 1 15,-1-4 2-15,0 3-3 0,1-3 1 16,0 2 3-16,1-2-4 0,-2 4 2 0,1-4 2 16,2 0-3-16,-2 0 0 0,0 0 3 15,0 0-4-15,0 0 1 0,1 0 2 16,-2 0-3-16,1 0 1 0,0 0 2 16,1 0-3-16,0 0 1 0,0 0 2 15,0 0-2-15,0 0 0 0,0 0 2 0,-2 0-3 16,1 0 2-16,1 0 1 15,-1 0-4-15,-1 0 2 0,0 0 2 16,2 0-4-16,-1 0 2 0,0 0 2 0,-1 0-3 16,2 0 1-16,-2 0 2 0,1 0-3 15,0 0 2-15,0-4 1 0,-2 2-3 16,1 2 1-16,-1-2 3 0,1 2-4 16,-1-3 1-16,0 3 2 0,0-3-3 15,0 3 0-15,0-2 3 0,1 2-3 16,0-3 1-16,1 0 2 0,-2 3-3 0,3-3 0 15,-3 0 4-15,1 1-5 0,0-1 2 16,-2 1 2-16,1-1-3 0,0 0 0 16,-1-2 4-16,1 3-4 0,1-1 0 15,-3 0 3-15,1 0-3 0,1 1 1 16,-1 0 2-16,0 0-4 0,0-2 2 16,-1 4 2-16,2-4-3 0,-2 4 1 0,2-3 2 15,-1 1-4-15,0 2 2 0,0-4 1 16,-1 2-2-16,1 2 0 0,3-4 3 15,-3 4-4-15,1-3 2 0,-1 0 2 16,0 3-3-16,2-4 0 0,-1 2 3 16,0 2-3-16,1-1 1 0,-2 1 1 15,1-2-2-15,-1 2 0 0,2 0 2 16,-1-3-2-16,1 3 0 0,0 0 2 0,-1 0-2 16,3-3 0-16,0 3 3 15,1-3-3-15,-1 2 0 0,2 1 3 0,-1-4-3 16,-1 0 1-16,2 1 2 0,-1 2-4 15,-1 1 2-15,0-3 2 0,1 3-4 16,-2-4 2-16,1 2 2 0,0 2-4 16,-2-5 2-16,1 3 2 0,1 0-3 15,-1-1 0-15,-1 3 3 0,1-3-3 0,0 3 1 16,-1 0 2-16,-1 0-4 0,2 0 2 16,-2 0 1-16,0 0-2 0,2 0 0 15,-2 0 2-15,0 4-2 0,0-4 0 16,0 5 3-16,0-3-4 0,0 1 2 15,0 0 1-15,0 0-2 0,0-1 1 16,0 1 1-16,0 0-2 0,2 1 1 16,-2-1 2-16,0-1-3 0,2 0 0 15,-3 1 3-15,4 1-3 0,-4-4 0 0,1 3 3 16,0-3-3-16,1 3 0 0,0 0 3 16,-1 0-4-16,0-3 2 0,1 3 1 15,-2-3-2-15,2 2 0 0,0 0 3 16,-1-2-3-16,1 0 0 0,-1 0 3 15,1 0-3-15,1 3 1 0,0-3 2 0,-1-3-3 16,2 3 1-16,-2-3 2 0,1 3-4 16,0-2 2-16,1 0 2 0,-2 2-4 15,1 0 2-15,0 0 2 0,0 0-4 16,0 0 2-16,-2 0 2 0,2 0-4 16,0-3 2-16,-1 3 1 0,2 0-2 15,-2 0 1-15,0 0 2 0,1 0-4 16,-1 0 2-16,0 0 2 0,-2 0-4 15,2 0 2-15,0 0 2 0,-1 0-3 16,0 0 0-16,2 3 3 0,-3-3-3 0,2 0 0 16,1 3 3-16,-2-3-3 0,2 1 0 15,-2-1 2-15,2 3-2 0,-2-1 1 16,2-2 2-16,-1 3-4 0,0-3 2 16,0 2 2-16,-1-2-3 0,1 0 0 15,0 0 3-15,-1 0-3 0,2 0 0 16,-2 0 3-16,1 0-3 0,2 0 0 0,-3 0 3 15,2 0-3-15,0 0 1 0,-2 0 2 16,0-2-3-16,2 2 0 0,-1-3 3 16,0 3-3-16,0 0 0 0,0-3 3 15,0 3-3-15,0 0 1 0,1-3 2 16,0 3-3-16,0-2 0 0,-2 2 3 16,1-2-3-16,1 2 0 0,0 0 3 0,1-3-4 15,-4 3 2-15,2 0 2 0,0 0-4 16,1-3 1-16,0 3 4 0,1 0-5 15,-1 0 2-15,0-2 2 0,0 2-3 16,2 0 0-16,0-1 3 0,-2 1-4 16,0 0 2-16,2 0 1 0,-3 1-2 15,2-1 0-15,-2 2 3 0,2-2-4 16,-1 3 2-16,-2-3 2 0,2 4-4 16,-1-4 2-16,-1 2 2 0,2-2-3 15,-2 2 0-15,-1-2 3 0,4 3-3 0,-3-3 1 16,0 3 1-16,2-3-2 0,-3 4 1 15,1-2 1-15,1 0-2 0,-2 0 0 16,2 0 2-16,-2 2-2 0,1-2 0 16,0-2 3-16,-1 2-3 0,0-2 0 15,0 3 3-15,2-3-3 0,-3 3 0 0,2-3 3 16,0 0-3-16,0 3 1 0,-1-3 2 16,0 0-3-16,1 2 0 0,0-2 3 15,-1 0-3-15,0 0 0 0,-1 2 3 16,1-2-3-16,0 0 0 0,-1 0 3 15,2 2-3-15,-2-2 0 0,1 3 2 16,0-3-2-16,0 3 0 0,2-3 3 16,-2 2-3-16,1-2 0 0,1 0 3 0,-2 0-2 15,2 0-1-15,-1 0 4 0,-1 0-4 16,3 0 1-16,-2 0 3 0,2 0-4 16,-2 0 1-16,2 0 2 0,0 0-3 15,-2 0 0-15,1 0 3 0,1 0-3 16,-1 2 0-16,1-2 3 0,0 3-3 15,-1-3 0-15,2 2 3 0,-1-2-3 16,0 2 1-16,1-2 1 0,-1 4-2 0,0-4 1 16,1 0 2-16,-2 0-3 0,1 1 0 15,-1-1 3-15,0 0-3 0,-2 3 0 16,1-3 3-16,1 3-3 0,-1 0 0 16,0-1 2-16,-1 1-2 0,2-1 0 15,-1 1 3-15,1 2-4 0,-2-4 2 16,2 3 2-16,-2-1-4 0,1-1 2 15,1 1 2-15,-2-1-3 0,2 0 0 16,-1 1 3-16,1-3-2 0,0 2-1 0,1-2 3 16,-3 4-2-16,2-4-1 0,0 1 3 15,-1-1-3-15,1 3 0 0,-2-3 2 16,0 2-2-16,0-2 0 0,2 3 3 16,-3-3-3-16,2 4 0 0,1-4 3 15,-2 2-3-15,0-2 1 0,2 0 2 16,1 0-2-16,-3 0-1 0,2 0 4 0,1 0-4 15,-1 0 1-15,1 0 2 0,0-2-3 16,-1 2 1-16,1-4 2 0,-1 4-3 16,1 0 0-16,-2-2 3 0,1 2-3 15,0 0 1-15,1 0 1 0,2 0-2 16,-3-2 0-16,1 2 3 0,0 0-3 16,2 0 0-16,-2 0 3 0,2 0-4 0,0 0 2 15,2 0 2-15,-3 0-3 0,1 0 0 16,2 0 3-16,0 0-3 0,-1 0 1 15,0 0 1-15,1 0-2 0,-1 0 0 16,-1 0 3-16,1 0-3 0,-1 0 0 16,0 0 3-16,1 0-3 0,-1 0 0 15,0 0 3-15,1 0-3 0,-1-3 1 16,0 3 2-16,1-1-4 0,-1 1 2 0,0-4 2 16,-1 4-3-16,1-3 0 0,2 0 3 15,-1 1-3-15,0 0 1 0,-1 2 2 16,1-4-4-16,-1 4 2 0,3 0 2 15,-3 0-4-15,1 0 2 0,-1 0 1 16,1 0-2-16,0 0 0 0,1 3 3 16,-1-3-4-16,0 0 2 0,1 3 2 15,-1-3-4-15,-1 0 2 0,3 0 2 0,-3 0-3 16,1 0 1-16,-1 0 1 0,0-2-2 16,0 2 1-16,-2-4 2 0,1 4-3 15,0-2 0-15,-1 2 3 0,0-2-3 16,0 2 1-16,-1-3 1 0,0 3-2 15,1 0 1-15,-1-1 1 0,-1 1-2 16,1 0 0-16,0 0 3 0,-1 0-3 16,1 0 0-16,0 0 3 0,-1 0-3 15,1 0 0-15,-1-3 3 0,3 3-3 0,-2 0 0 16,1-4 3-16,-2 4-3 0,3-2 1 16,-1 0 2-16,-1 2-3 0,1-3 1 15,-2 3 2-15,2 0-4 0,-1 0 2 16,0-3 1-16,-2 3-2 0,0 0 0 15,1 0 3-15,0 0-3 0,-1 0 0 16,2 3 3-16,-2-3-3 0,2 0 0 0,-1 0 3 16,0 0-3-16,1 0 1 0,-1-3 2 15,2 3-3-15,-2 0 0 0,1 0 3 16,0-2-3-16,-1 2 0 0,1 0 3 16,0 0-4-16,-1 0 2 0,1 0 2 15,2 0-4-15,-3 0 2 0,4 0 2 16,-3 0-3-16,1 0 0 0,2 0 3 0,-2 0-3 15,0 0 0-15,2 0 3 0,-2 0-3 16,0 0 0-16,0 0 3 0,-1-3-3 16,2 3 0-16,-1 0 3 0,-2-3-3 15,1 3 0-15,0 0 3 0,1-1-4 16,-3 1 2-16,2 0 2 0,-2 0-4 16,1 0 1-16,1 0 3 0,-3 0-4 15,3 1 2-15,-2-1 1 0,1 2-2 16,1-2 0-16,1 0 3 0,-1 3-3 0,0-3 0 15,-1 2 3-15,1-2-3 0,1 0 0 16,0 4 3-16,-3-4-4 0,2 0 1 16,0 3 3-16,1-3-3 0,-3 0 0 15,3 2 3-15,0-2-3 0,-1 0 0 16,2 0 3-16,0 2-4 0,0-2 1 16,0 0 2-16,0 3-4 0,0-3 0 0,-1 3 3 15,1-2-4-15,0-1 1 0,1 4 3 16,-1-1-3-16,2-1 1 0,-1 1 2 15,2-1-2-15,0 1 1 0,-2 0 2 16,0 0-4-16,1 0 1 0,0 1 2 16,-1-2-3-16,0 3 1 0,1-3 3 15,-1 1-3-15,0 1 0 0,-2-1 3 16,0 1-2-16,2-1 0 0,-4 1 2 0,1-1-3 16,0-1 0-16,0 0 3 0,-1-2-3 15,1 4 0-15,-1-2 3 0,-1-2-3 16,1 4 0-16,-1-4 4 0,0 1-3 15,1-1 0-15,0 3 3 0,0-3-3 16,0 0 0-16,-1 3 3 0,2-3-3 16,-1 0 0-16,1 2 3 0,-2-2-3 15,-1 3 0-15,2-3 3 0,-2 3-3 0,1-3 0 16,0 2 3-16,0-2-3 0,0 2 0 16,0-2 4-16,2 3-4 0,-3-3 0 15,5 0 4-15,-4 0-3 0,2 0 1 16,-1 0 3-16,-1 3-4 0,3-3 2 15,-1 0 2-15,0 0-4 0,0 1 0 16,0-1 2-16,0 3-2 0,-1-3-1 16,1 2 4-16,0-2-4 0,-1 3 1 0,2-3 3 15,-1 2-3-15,1-2 0 0,2 3 3 16,-2-3-3-16,0 3 0 0,2-3 3 16,-2 5-4-16,2-3 0 0,0 1 4 15,-3-3-4-15,4 3 1 0,-4-1 2 16,2-2-3-16,0 3 1 0,-1-3 3 15,0 0-5-15,0 3 2 0,1-3 3 16,-1 2-4-16,1-2 1 0,-1 0 2 0,0 2-2 16,1-2 0-16,0 0 2 0,0 0-2 15,0 0 0-15,-1-3 2 0,2 3-2 16,-2-3-1-16,1 1 4 0,0-1-4 16,0 0 1-16,0 2 2 0,0-2-3 15,0 0 1-15,2 1 2 0,-3-2-3 16,1 1 0-16,0 1 4 0,0-1-4 0,2 1 0 15,-2-2 4-15,0 2-4 16,1-2 0-16,-3 1 3 0,4 1-2 0,-3 0-1 16,1-2 3-16,-1 2-3 0,1-1 0 15,-3 3 3-15,0-3-3 0,1 3 0 16,-2-1 3-16,0 1-4 0,-3 0 1 16,5 0 2-16,-5 0-3 0,4 0 2 15,-4 0 1-15,2 0-2 0,-2 0 0 16,2 1 3-16,-2-1-3 0,0 0 0 0,0 0 3 15,0 0-3-15,0 0 0 0,0 0 3 16,0 0-4-16,3 0 1 0,-3 0 3 16,0 3-4-16,3-3 1 0,-3 2 2 15,0-2-2-15,2 3 0 0,-2-3 3 16,2 4-4-16,-2-4 2 0,4 3 2 16,-2-3-3-16,0 3 0 0,1-3 3 0,0 5-3 15,1-3 0-15,0 0 3 0,-2 1-3 16,1 0 0-16,2-1 3 0,-1 0-3 15,0 0 0-15,0 0 3 0,0 1-3 16,0-1 1-16,2 0 1 0,-3 1-2 16,2-3 1-16,-1 3 2 0,1-3-3 15,-2 3 0-15,2-3 3 0,-2 2-3 16,2-2 1-16,-2 3 2 0,1-3-3 16,-1 2 1-16,1-2 2 0,0 2-4 0,-1-2 2 15,2 0 1-15,-2 3-2 0,2-3 1 16,-2 0 2-16,1 0-3 0,0 0 2 15,-1 0 1-15,3 0-2 0,-2 0 0 16,0 0 2-16,0-3-2 0,1 0 0 16,-1 3 2-16,0-2-3 0,2 0 1 15,-1 2 3-15,0-4-4 0,1 1 1 0,-2 2 2 16,2-2-2-16,-2 3-1 0,2-3 3 16,-3 3-3-16,2-4 1 0,1 4 3 15,-2-2-4-15,1 2 1 0,0-3 3 16,0 0-3-16,0 3 1 0,-1-3 2 15,1 1-4-15,0 2 1 0,-2-3 3 16,3 3-4-16,-3 0 0 0,0-2 3 16,1 2-3-16,-2 0 0 0,1 0 3 15,-1 0-4-15,1 0 1 0,-1 2 3 0,1-2-4 16,0 4 1-16,1-2 3 0,0-2-3 16,0 4-1-16,-1-2 4 0,2 0-3 15,-3 0 1-15,3 1 2 0,-1-3-3 16,0 4 0-16,1-1 3 0,-1-3-3 15,1 3 1-15,-1-3 2 0,2 2-3 16,0-2 0-16,-3 0 3 0,2 3-3 0,0-3 1 16,0 0 2-16,-1 0-3 0,1 0 0 15,0 0 3-15,-1 2-3 0,1-2 0 16,0 0 3-16,-1 0-2 0,1 0-1 16,-2 0 3-16,3 0-3 0,-3 0 1 15,0-2 2-15,2 2-2 0,-3-3-1 16,2 3 4-16,-2-2-4 0,1 2 1 15,-1-3 2-15,-2 3-3 0,3 0 0 0,-3-3 3 16,4 3-3-16,-4 0 0 16,2 0 3-16,-2 0-4 0,3 0 1 0,-3 0 3 15,3 0-3-15,-3 0 0 0,2 0 3 16,-2 0-3-16,3 0 1 0,-3 0 2 16,2 0-3-16,-2 0 1 0,0-2 3 15,4 2-4-15,-4 0 1 0,0-2 3 16,3 2-4-16,-3-4 1 0,2 4 3 0,-2-2-4 15,3 2 1-15,-3-3 2 0,2 3-3 16,-2-4 1-16,0 4 2 0,4-4-3 16,-4 4 1-16,0-4 2 0,3 2-4 15,-3-1 2-15,0 0 2 0,0 0-3 16,2-1 1-16,-2 0 1 0,0 0-2 16,0 0 0-16,0 1 3 0,0-1-4 15,0 2 1-15,0-2 2 0,0 2-3 0,-3-1 1 16,3 0 2-16,-4 1-2 0,4-1-1 15,-4-1 4-15,4 2-3 0,-3-1 1 16,3 2 2-16,-2-4-3 0,2 3 0 16,0-2 3-16,-3 3-4 0,3-4 1 15,0 1 2-15,0 0-4 0,3-1 2 16,-3 0 2-16,3 1-3 0,-3-2 1 16,3 3 3-16,-3-1-4 0,4-1 1 15,-1 2 3-15,-3 0-3 0,3 0 0 0,0-1 2 16,-3 4-3-16,4-2 0 0,-4 2 4 15,2-3-5-15,-2 3 1 0,3 0 3 16,-3 0-4-16,4 0 1 0,-2 0 4 16,0 0-4-16,2 0 1 0,-1 0 3 15,1 0-3-15,0 0 0 0,0 0 3 0,1 0-3 16,-1 0 0-16,-1 0 3 0,3 0-3 16,-1 0 0-16,0 0 3 0,-1 0-3 15,1 0 0-15,0 3 3 0,0-3-3 16,0 3 0-16,0-3 3 0,-1 5-4 15,0-4 1-15,2-1 3 0,-2 4-3 16,0-2 1-16,0-2 2 0,0 5-3 16,-1-2 0-16,1-2 2 0,-1 1-4 15,1 2-7-15,-1-1-5 0,0-2-41 0,1 3-41 16,-2 0-104-16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3:55.511"/>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8 9 66 0,'0'0'16'16,"-4"-3"1"-16,4 3-9 0,-2-3 3 15,2 3 1-15,0-2 2 0,0 2 5 16,-3-2-3-16,3 2 0 0,0 0-1 16,0 0-5-16,0 0-3 0,0 0 0 15,0 0-5-15,0 0-1 0,3 0 1 16,-3 0-4-16,0 0 1 0,2 0 4 0,-2 0-4 16,0 0 0-16,4 2 4 0,-4-2-4 15,2 0 2-15,-2 2 2 0,3-2-3 16,0 4 1-16,0-1 2 0,0 0-3 15,-1-2 1-15,0 1 2 0,2 2-4 16,-2-2 1-16,0 1 3 0,0-1-4 16,2 0 0-16,-1-2 3 0,0 4-2 0,-1-2 0 15,1 1 2-15,2-1-2 0,-3 1 0 16,0-1 3-16,1 1-3 0,1 0 0 16,-1 0 3-16,1-1-3 0,-2 0 1 15,1 1 1-15,2 0-2 0,-4-2 0 16,3-1 2-16,-2 4-2 0,1-4-1 15,0 3 4-15,0-3-4 0,0 2 1 16,0-2 2-16,-1 2-3 0,2-2 1 0,-2 3 2 16,-2-3-3-16,4 0 1 0,-2 1 3 15,0-1-4-15,1 4 0 0,-3-4 3 16,4 0-3-16,-4 2 1 0,4-2 2 16,-4 2-4-16,3-2 2 0,-1 3 2 15,-2-3-3-15,3 3 0 0,-3-3 4 16,3 0-4-16,-3 1 0 0,4-1 4 15,-4 3-4-15,2-3 1 0,-2 2 2 0,3-2-3 16,-3 3 0-16,3-3 3 0,-3 0-3 16,0 2 0-16,2-2 3 0,-2 0-3 15,0 2 1-15,2-2 2 0,-2 2-3 16,4-2 1-16,-4 3 1 0,2-3-2 16,-2 4 1-16,4-4 2 0,-2 3-4 15,-2-1 2-15,2-2 2 0,-2 4-3 0,4-2 0 16,-4-2 3-16,0 5-3 0,3-5 1 15,-3 2 2-15,0-2-3 0,3 2 0 16,-3-2 3-16,0 3-3 0,3-3 0 16,-3 3 3-16,0-3-3 0,3 5 1 15,-3-5 2-15,0 3-3 0,2 0 1 16,-2-3 2-16,2 3-3 0,-2-3 0 0,0 4 3 16,4-4-3-16,-4 4 0 15,0-2 3-15,2-2-3 0,-2 2 1 0,0 1 2 16,0-3-3-16,2 2 1 0,-2-2 2 15,0 3-3-15,0-3 1 0,0 0 2 16,0 0-3-16,0 0 2 0,0 0 1 16,0 0-3-16,0 0 1 0,0 0 2 15,0 0-3-15,0 0 1 0,0 0 2 16,0 2-3-16,3-2 1 0,-3 0 2 0,0 0-2 16,0 2 0-16,0-2 2 0,0 0-3 15,2 0 1-15,-2 0 4 0,0 0-4 16,0 0 1-16,0 0 5 0,0 0-3 15,0 0 1-15,2 0 3 0,-2 0-3 16,0 0 0-16,0 0 1 0,0 0-3 16,0 0-1-16,0 0 2 0,3 0-3 15,-3 3 1-15,0-3 1 0,0 0-2 0,2 1 0 16,-2-1 2-16,0 0-2 0,0 0 0 16,0 3 2-16,3-3-3 0,-3 0 1 15,0 0 2-15,3 0-2 0,-3 2-1 16,0-2 4-16,2 0-4 0,-2 2 1 15,4-2 2-15,-4 3-3 0,2-3 0 16,1 3 4-16,-1-3-4 0,1 3 1 16,-1-3 2-16,1 0-2 0,1 0 0 0,-1 2 2 15,0-2-2-15,0 0 0 0,2 3 2 16,-2-3-2-16,1 3-1 0,0-3 4 16,0 0-4-16,1 2 0 0,-1-2 4 15,1 0-4-15,0 0 1 0,0 0 2 16,0 0-3-16,0 0 1 0,1 2 2 15,-1-2-3-15,1 0 0 0,0 0 4 16,-1-2-4-16,1 2 1 0,0-2 2 0,0 2-3 16,2-3 1-16,-2 0 3 0,1 3-4 15,-1-3 1-15,1 3 2 0,0-3-2 16,-2 3-1-16,2 0 3 0,-1-2-2 16,-1 2-1-16,0 0 3 0,-1 0-3 15,0 0 0-15,0 0 4 0,0 0-5 16,-1 0 2-16,0 0 2 0,1 0-3 0,-2 0 1 15,1 2 2-15,-1-2-3 0,0 0 0 16,1 0 4-16,-1-2-4 0,1 2 1 16,0 0 3-16,-1-4-3 0,-2 4 1 15,3 0 2-15,0 0-4 0,0 0 2 16,-3 0 1-16,5 0-3 0,-3 0 1 16,2 0 1-16,-2 4-2 0,3-4 1 15,-1 0 2-15,0 3-3 0,0-3 1 0,1 3 2 16,-1-3-4-16,0 2 2 0,1-2 2 15,-1 3-3-15,0-3 1 0,0 0 2 16,0 0-3-16,1 2 1 0,-2-2 2 16,2 0-4-16,-1 3 2 0,1-3 2 15,-2 3-3-15,2-3 0 0,-1 4 3 16,0-2-3-16,0 0 1 0,0 1 1 16,0 0-2-16,1-2 1 0,-2 2 2 0,1-3-3 15,-1 4 1-15,1-4 2 0,-1 2-3 16,0-2 1-16,1 0 2 0,-2 0-3 15,1 0 1-15,1-2 2 0,-2 2-3 16,2-3 1-16,-1 3 2 0,1-3-3 16,-2 3 1-16,2 0 2 0,-2 0-3 15,1 0 1-15,-1-2 2 0,0 2-3 16,1 0 0-16,0 0 3 0,-3 0-3 0,4 0 0 16,-2 0 4-16,1-3-4 0,0 3 1 15,-1-1 2-15,0 1-2 0,2-3 0 16,0 3 3-16,0-2-3 0,0 0 0 15,-1-1 3-15,0 1-4 0,2 2 1 16,-1-4 2-16,1 4-3 0,-3-4 1 16,1 4 1-16,2 0-2 0,-1 0 0 15,-2 0 3-15,2-2-3 0,0 2 0 0,1 0 3 16,-1 0-4-16,1 0 2 0,0 0 2 16,1 2-4-16,-1-2 2 0,1 3 1 15,0-3-2-15,-1 0 1 0,2 3 2 16,-2-3-4-16,1 2 2 0,0-2 2 15,1 4-3-15,-2-4 1 0,2 4 1 16,0-4-2-16,-1 2 1 0,1 1 2 16,-1 0-4-16,1-3 2 0,-1 3 2 0,1-3-3 15,-1 4 1-15,0-4 1 0,0 3-2 16,0-3 1-16,0 4 2 0,-1-4-4 16,2 3 2-16,-1-3 1 0,0 4-2 15,1-4 0-15,-3 0 3 0,4 0-3 16,-2 2 0-16,0-2 3 0,0 0-3 15,1 0 1-15,0 0 3 0,-1 0-4 16,-1 0 0-16,2 0 4 0,-1 0-4 0,0 0 1 16,0 0 2-16,-1 0-3 0,2 0 0 15,-2 0 3-15,1 0-3 0,-1 0 0 16,1 0 3-16,-1 0-3 0,0 0 0 16,0 0 3-16,-1 0-3 0,1 0 0 15,-1 0 3-15,1 0-4 0,-2 0 2 16,1 0 2-16,-1 0-4 0,1 2 2 0,-1-2 2 15,0 0-3-15,0 0 0 0,0 0 3 16,0 0-3-16,1 0 0 0,-1 0 4 16,0 0-5-16,0 0 2 0,0 0 2 15,2 0-3-15,-2 0 1 0,2-3 3 16,1 1-3-16,-4 2 0 0,1-4 4 16,1 2-4-16,0 2 1 0,-1-3 1 15,0 3-2-15,-3 0 0 0,3-2 2 0,0 2-3 16,-3 0 0-16,4-2 3 0,-2 2-3 15,1-4 1-15,2 1 2 0,-1 0-3 16,0-1 1-16,0 0 3 0,1-1-4 16,-2 1 1-16,2 0 2 0,-2-1-3 15,1 1 1-15,-1 0 2 0,1 0-3 16,-1 1 0-16,0-1 3 0,1 1-3 16,-2-1 0-16,0 2 3 0,1 2-4 15,-1-2 2-15,1 2 1 0,-3 0-3 0,4 0 1 16,-1 0 3-16,0 0-4 0,-1 0 1 15,2 0 3-15,-2 0-3 0,2 0 1 16,-2-3 1-16,2 3-2 0,-1 0 1 16,0-4 2-16,1 4-3 0,-1-3 0 15,1 1 3-15,-1 2-3 0,2-5 0 16,-2 3 3-16,0 0-3 0,1-1 1 16,-1 0 2-16,0 3-3 0,1-5 0 0,-1 3 4 15,2 0-5-15,-2-2 2 0,1 4 2 16,-1-4-3-16,1 0 0 0,-1 4 3 15,0-3-4-15,0 1 2 0,0 0 2 16,-1-1-4-16,1 1 2 0,1 0 2 16,-1-1-4-16,1 0 2 0,-1 1 3 15,1-1-4-15,2 0 2 0,-2 1 1 16,0-1-2-16,1 1 1 0,-2 0 2 0,0 2-4 16,1 0 1-16,1-3 2 0,-1 3-3 15,0-3 2-15,3 3 1 0,-1-4-2 16,1 2 1-16,0-1 2 0,-1 0-3 15,0 1 0-15,1 2 3 0,-2-4-3 16,-1 4 0-16,0 0 1 0,0-2-2 16,0 2 0-16,-1 0 3 0,-3 4-4 15,5-4 2-15,-2 3 1 0,2-1-2 0,-5 1 1 16,4 1 2-16,0-1-4 0,1 0 2 16,0 2 2-16,-1-2-3 0,-1 2 1 15,2-2 2-15,-1 2-3 0,1-1 1 16,-3 1 1-16,1 0-2 0,-1-1 1 15,2 2 2-15,-3-2-3 0,2 0 0 16,1 2 3-16,-1-1-3 0,1-1 0 0,-1 0 3 16,1 0-3-16,-3-1 0 0,2 1 3 15,-1 0-3-15,2-1 0 0,-1 0 3 16,-1 1-3-16,2-1 0 0,-3 0 3 16,-1-1-3-16,5 1 0 0,-5 0 3 15,4 0-3-15,-4-1 1 0,3 1 2 16,-3-3-3-16,3 3 0 0,-3-3 3 15,0 2-3-15,2-2 1 0,-2 3 2 0,3-3-4 16,-3 2 2-16,3-2 1 0,-3 3-2 16,0-1 0-16,2 1 2 0,-2-1-2 15,0 1 0-15,3-1 3 0,-3 0-4 16,0 1 2-16,0 0 2 0,2 0-3 16,-2-1 0-16,0 0 3 0,3-2-3 15,-3 3 0-15,0-1 3 0,3-2-3 16,-3 4 1-16,2-4 2 0,-2 0-3 15,0 3 0-15,3-3 3 0,-3 0-3 0,2 3 1 16,-2-3 1-16,4 0-2 0,-4 1 1 16,2-1 2-16,0 0-4 0,-2 3 2 15,4-3 2-15,-1 0-4 0,-3 0 1 16,4 0 3-16,-4 0-3 0,3 0 1 16,0 0 2-16,-3 0-3 0,4 0 0 15,-1 0 4-15,0 0-4 0,-1 0 0 16,0 0 4-16,2-3-4 0,-1 3 0 0,0 0 3 15,0 0-3-15,1 0 0 0,0-2 3 16,1 2-3-16,1 0 0 0,-3-2 3 16,3 2-3-16,-1-2 0 0,0 2 3 15,1-3-3-15,-1 3 1 0,0-3 2 16,0 3-3-16,0 0 0 0,-1 0 3 16,0 0-3-16,-1 0 0 0,2 0 3 0,-3 0-3 15,2 0 1-15,-1 0 2 0,0 0-4 16,1 0 2-16,0 0 2 0,-1 3-3 15,0-3 0-15,0 0 3 0,0 0-3 16,-1 0 0-16,2 0 3 0,-1 0-3 16,-1 0 0-16,3-3 3 0,-3 3-4 15,-2 0 1-15,5-3 2 0,-3 3-2 16,3-3 0-16,0 1 2 0,-2-1-2 0,3 0 1 16,-1 0 2-16,1-1-2 0,-2 2-1 15,1 0 4-15,0-2-5 0,1 2 2 16,-2 0 2-16,0-1-3 0,0 3 0 15,0-4 3-15,0 0-4 0,-2 2 2 16,2-1 1-16,-1-2-2 0,2 0-1 16,-1 1 4-16,0 0-4 0,0-1 1 0,0 1 2 15,-1-1-3-15,1 1 0 0,-1 1 3 16,1-1-3-16,-3 1 0 0,4 0 3 16,-5 1-3-16,3-1 1 0,0 0 2 15,-3 1-3-15,3 2 1 0,-3-3 3 16,4 3-4-16,-2-3 1 0,-2 3 2 15,4-3-3-15,-2 0 1 0,-2 1 2 0,5 0-3 16,-2-1 1-16,0 1 3 0,0-2-3 16,-1 1 0-16,-2 0 3 0,5 0-3 15,-5 1 0-15,3-1 3 0,0 0-2 16,0 1-1-16,-3-2 3 0,3 2-3 16,-3-2 0-16,4 3 4 0,-4-2-4 15,0 1 0-15,3 0 3 0,-3-1-3 16,3 1 0-16,0 2 3 0,-3-3-3 15,3 0 0-15,-3 3 3 0,0-3-3 0,5 3 0 16,-5-2 3-16,2 2-3 0,-2-3 0 16,2 3 3-16,1-2-3 0,-3 2 0 15,4-3 2-15,-3 3-2 0,-1-2 0 16,3 2 3-16,-3 0-3 0,5-3 0 16,-5 3 3-16,3 0-4 0,0 0 2 15,0 0 1-15,-1 0-2 0,2 0 0 16,0 0 3-16,0 0-4 0,1-3 2 0,0 3 2 15,-1-1-3-15,1 1 0 0,-2-3 4 16,2 3-5-16,0-2 2 0,-1 2 1 16,1-2-2-16,-1 2 1 0,0 0 1 15,0 0-2-15,0 0 1 0,-2 0 1 16,3 0-3-16,-3 0 1 0,1 0 2 16,-3 3-3-16,4-3 1 0,-2 3 2 15,1-3-3-15,-3 2 1 0,3-2 2 16,-3 3-2-16,5-3 0 0,-3 3 3 0,2-3-3 15,-2 4 0-15,-2-4 3 0,4 4-3 16,-1-4 1-16,1 3 2 0,-1-1-4 16,0-2 2-16,0 5 2 0,-1-3-3 15,1 1 0-15,-3-1 3 0,3-2-3 16,-3 4 0-16,2-4 3 0,-2 3-3 16,4-3 1-16,-1 0 2 0,0 0-4 0,0 0 2 15,0 0 2-15,2-2-3 0,0 2 1 16,-1-4 2-16,3 1-3 0,-3 1 1 15,2 0 1-15,1-1-2 0,-2 0 0 16,0 0 3-16,0 1-4 0,-1-1 1 16,2 0 3-16,-2 1-3 0,0 2 0 15,-1-3 3-15,0 3-4 0,-1-3 1 16,2 3 3-16,-2 0-3 0,-2 0 0 0,5 0 2 16,-5 0-3-16,3 0 1 0,-3 0 3 15,4 0-4-15,-4 3 1 0,2-3 3 16,-2 3-3-16,4-3 1 0,-2 4 2 15,-2-4-3-15,4 4 0 0,-1-2 3 16,1-2-2-16,-1 3-1 0,1-3 4 16,-1 5-4-16,0-4 0 0,1-1 3 15,-1 4-3-15,1-4 0 0,-1 3 4 0,-1-3-5 16,1 3 2-16,1-3 2 0,-1 2-3 16,-3 0 0-16,4-2 3 0,-1 5-3 15,1-3 0-15,-1 0 4 0,1 1-4 16,0-2 0-16,0-1 3 0,0 4-3 15,-1-4 1-15,1 3 2 0,-1-3-3 16,2 3 0-16,-4-3 4 0,3 2-4 0,0-2 0 16,-1 0 4-16,0 0-4 0,0 0 1 15,0 0 2-15,-1 2-3 0,1-2 0 16,-3 0 3-16,4 3-3 0,-4-3 0 16,3 4 3-16,-3-2-4 0,4-2 2 15,-2 3 2-15,-2-3-3 0,4 4 0 16,-2-4 3-16,1 4-3 0,-3-4 0 15,2 2 3-15,2-2-3 0,-4 4 0 0,2-2 3 16,-2-2-3-16,3 4 0 0,-1-4 3 16,1 3-3-16,-3-1 1 0,3-2 2 15,-1 0-3-15,-2 3 1 0,4-3 2 16,-2 0-3-16,-2 0 0 0,3 0 3 16,-3 2-3-16,3-2 0 0,-3 0 3 15,3 0-3-15,-3 2 0 0,0-2 3 16,4 3-4-16,-4-3 2 0,2 2 2 0,2-2-4 15,-4 2 2-15,6-2 1 0,-2 0-2 16,-2 0 1-16,2 2 1 0,0-2-2 16,-1 0 1-16,3 0 2 0,-3 0-4 15,0 0 2-15,0 2 2 0,0-2-4 16,0 0 1-16,-1 5 3 0,2-5-4 16,-4 3 1-16,4-3 2 0,-1 4-2 15,-1-1 0-15,0-1 2 0,2 0-2 16,-1-2 0-16,-2 3 3 0,-1 1-3 0,4-2 0 15,-4-1 3-15,1 3-3 0,-1-2 0 16,3 0 2-16,-3 1-3 0,3 0 1 16,-1-1 2-16,1 1-3 0,-3-3-1 15,0 4 2-15,3-4-3 0,-3 4 1 16,0-4 3-16,3 2-4 0,-3-2 1 0,0 0 5 16,2 2-4-16,-2-2 1 0,0 0 3 15,0 0-3-15,3 0 0 0,-3 0 3 16,0 0-3-16,2 0 0 0,-2 0 3 15,3 0-3-15,-3 0 0 0,0 0 3 16,1 0-3-16,-1 0 1 0,0 0 1 16,3 0-2-16,-3 0 1 0,3-2 2 15,-3 2-4-15,4 0 2 0,-4-2 3 16,5 2-4-16,-3-5 2 0,1 2 1 0,-1 0-2 16,1-1 1-16,1 0 2 0,-2 0-4 15,0 0 1-15,1 1 2 0,0-1-3 16,-1 1 0-16,1 1 3 0,0-1-3 15,-3 3 0-15,4-4 3 0,-4 4-3 16,3 0 0-16,-3-3 3 0,4 3-3 16,-4-3 1-16,3 0 2 0,0 1-4 15,0-1 2-15,0 0 1 0,-3 0-2 0,4 1 1 16,-4-2 1-16,5 1-2 0,-5 0 1 16,2 3 2-16,-2-2-3 0,0 2 1 15,0-2 2-15,3 2-3 0,-3 0 2 16,0-3 1-16,0 3-2 0,0-1 1 15,0 1 2-15,2-3-3 0,-2 3 0 16,0-2 2-16,3 2-3 0,0-2 0 0,-3 2 3 16,2-5-4-16,1 3 1 0,-3 0 3 15,4 0-4-15,-2 2 1 0,-2-4 3 16,4 4-3-16,-4-2 0 0,2 2 3 16,-2 0-3-16,2-2 1 0,1 2 2 15,-3 0-3-15,4-2 0 0,-4 2 3 16,5 0-2-16,-2 0-1 0,-3-4 3 15,3 4-3-15,-1 0 0 0,-2-2 3 0,2 2-3 16,-2 0-1-16,2 0 4 0,-2 0-4 16,4 0 1-16,-4 0 3 0,2 0-3 15,-2 0 0-15,2 0 3 0,-2 0-4 16,0 0 2-16,3 0 2 0,-1 0-3 16,-2 0 1-16,3 2 2 0,-3-2-3 15,4 0 1-15,-1 0 2 0,-3 0-3 16,3 0 0-16,-3 0 3 0,0 0-3 0,4 0 0 15,-4 0 3-15,4 0-3 0,-2 0 1 16,-2 0 2-16,5 0-3 0,-2 0 1 16,1 0 2-16,-1 0-3 0,-3 0 0 15,5 0 3-15,-3 0-3 0,1 0 0 16,0 0 2-16,0 0-2 0,0 0 0 16,0 4 3-16,0-4-3 0,1 0 0 15,2 3 3-15,-1-3-3 0,-1 0 1 16,3 2 2-16,-3-2-4 0,1 0 2 0,-1 0 2 15,-2 0-4-15,3 0 2 0,-1 0 2 16,0 0-4-16,0 2 2 0,3-2 1 16,-4 0-2-16,2 0 1 0,-1 0 1 15,-1 0-2-15,1 3 1 0,1-3 1 16,-2 2-2-16,1-2 0 0,1 3 3 16,-5-1-4-16,4 0 2 0,1-2 1 0,-2 4-2 15,-2-2 0-15,2-2 3 0,-3 5-3 16,6-5 0-16,-4 4 3 0,-2-2-4 15,4 2 2-15,-4-2 1 0,3 0-2 16,-3 1 0-16,0 1 3 0,2-2-3 16,-2 2 0-16,3 0 3 0,-1 0-4 0,-2-1 1 15,4 2 3-15,-1-2-5 16,0-1-2-16,0 0-6 0,1-2-50 0,1 3-46 16,2-6-124-16</inkml:trace>
  <inkml:trace contextRef="#ctx0" brushRef="#br0" timeOffset="1846.6">2995 187 94 0,'0'-4'22'16,"0"3"-2"-16,2-2-16 0,1-1 2 16,0-1 0-16,0 1 2 0,0-1 4 15,1-1-1-15,-1 2 2 0,0 0 2 16,0 0-5-16,0 2-2 0,-3 2 1 0,5-3-5 15,-2 3-1-15,1-3 0 0,2 3-3 16,-2-3 1-16,2 3 3 0,2-5-4 16,-2 2 2-16,1-1 4 0,0 2-3 15,0 2 2-15,-1-3 1 0,0 3-2 16,0-2-1-16,0 2 2 0,-1 0-4 16,1 0-1-16,-1 0 3 0,0 0-4 15,0 3 0-15,0-3 3 0,-2 2-2 16,-1-2-1-16,1 3 3 0,-1 0-3 15,-2-3 0-15,6 4 3 0,-6 0-4 0,2-3 2 16,1 2 1-16,-3 0-1 0,3 1-1 16,1-1 3-16,-1 0-3 0,-1-1 1 15,3 2 3-15,-2-1-5 0,-1 0 2 16,2 2 2-16,-1-2-3 0,-1 1 0 16,1 0 3-16,-3 1-2 0,3 0 0 0,2-2 2 15,-2 1-2-15,0-1 1 0,2 1 2 16,-1-2-4-16,1 1 2 0,-2-1 2 15,1 0-4-15,-1-2 2 0,1 3 1 16,-1 1-2-16,1-2 0 0,-2 0 2 16,3 1-3-16,-2-3 1 0,1 3 2 15,-1-3-2-15,2 2 1 0,-1-2 2 16,-1 0-2-16,1 0-1 0,1 0 4 16,0 0-4-16,-2-2 0 0,2 2 2 0,-1 0-3 15,1 0 1-15,-2 0 2 0,1-3-3 16,0 3 1-16,1-1 3 0,-2 1-4 15,1-4 2-15,1 2 1 0,0-2-2 16,-1 2 0-16,1 0 3 0,-2 0-4 16,2-1 1-16,-1 1 3 0,-1 2-4 15,1-4 1-15,-1 4 2 0,0-3-2 0,-1 3 0 16,2-4 2-16,-1 4-3 0,1-2 0 16,-1 2 4-16,-3-3-4 0,7 3 0 15,-3-4 4-15,-1 4-4 0,0-3 1 16,0 3 3-16,0-3-4 0,0 3 0 15,1-3 3-15,-1 3-3 0,-1 0 0 16,1 0 3-16,-1-2-3 0,3 2 1 0,-2 0 1 16,-1 0-2-16,0 0 1 0,3 0 2 15,-1 2-4-15,-3-2 2 0,3 3 2 16,-1-1-3-16,1 0 0 0,-1 1 3 16,0 0-3-16,-1-1 1 0,2-2 3 15,-1 3-3-15,2-3 1 0,-1 0 3 16,-2 0-4-16,0 0 2 0,2 0 2 15,-2-2-3-15,2 2 0 0,1-5 2 16,-2 4-4-16,0 1 0 0,1-3 2 16,-1 3-7-16,-1 0-6 0,2 0-18 0,-4 3-22 15,5 1-35-15,-5-1-80 0</inkml:trace>
  <inkml:trace contextRef="#ctx0" brushRef="#br0" timeOffset="3685.47">3558 183 44 0,'-3'0'9'15,"3"0"2"-15,-2 0-7 0,2 0-2 16,0 0 2-16,0 0-3 0,0 0 2 0,0 0 3 16,0 0-2-16,3 3 1 0,-3-3 4 15,0 0 0-15,0 2 2 0,0-2 4 16,0 2-2-16,0-2 2 0,3 4 3 15,-3-2-5-15,2 0-1 0,-2 2 1 16,0 0-4-16,0 1-1 0,2 1 0 16,-2-2-3-16,3 3-1 0,-3-1 2 15,0-1-4-15,0 1 0 0,0-2 1 0,0 0-3 16,0-1 1-16,0-1 2 0,-3-2-3 16,3 3 2-16,0 0 4 0,-2-1-2 15,2 0 2-15,-2 2 3 0,-4 0-3 16,2 1 0-16,-1 0 3 0,-2 0-6 15,2-1 0-15,0 1 2 0,-1-1-5 16,4-2 2-16,-3 0 2 0,2 2-3 16,1-4 2-16,-3 2 3 0,3-2-3 0,-1 2 2 15,1-2 3-15,2 1-3 0,-6-1 0 16,4 3 1-16,0-1-3 0,-1 2 0 16,0-2 1-16,0 1-3 0,-2 1-1 15,2 0 3-15,0 0-3 0,0-1-1 16,2 1 4-16,1-2-4 0,-4 0 0 15,4-2 3-15,-3 2-3 0,3-2 1 16,0 4 2-16,0-4-3 0,0 4 1 0,3-4 3 16,-3 3-4-16,4-1 1 0,-3-2 2 15,-1 3-2-15,5-3-1 0,-3 5 4 16,1-5-4-16,0 2 2 0,1-2 1 16,-2 3-3-16,2-3 1 0,-2 3 3 15,1-3-4-15,0 2 0 0,-1-2 3 16,-2 5-3-16,3-5 1 0,0 2 2 0,-1 0-3 15,-2-2 1-15,4 3 2 0,-2-3-3 16,0 4 1-16,1-4 2 0,0 2-3 16,0-2 1-16,0 2 2 0,0 0-3 15,0 1 1-15,-1-3 2 0,2 5-3 16,-2-3 0-16,-2 1 3 0,5-1-2 16,-3 3-1-16,-2-2 4 0,4-1-4 15,-4 2 0-15,4 0 4 0,-2-1-5 16,1 0 2-16,-1 1 2 0,2-1-3 15,-2-2 0-15,0 1 3 0,-2 1-3 0,4 0 1 16,-1 0 2-16,-1 0-3 0,1 1 1 16,0-1 2-16,2 2-4 0,-3-1 2 15,1 0 1-15,0 1-2 0,1-1 1 16,-1 1 2-16,-1-1-4 0,1-2 2 16,3 2 2-16,-2-2-3 0,0 1 1 15,-1 0 2-15,2-2-4 0,-2 2 2 0,0-1 1 16,-1 0-4-16,1 1-3 0,1-1-2 15,1-2-14-15,-2 2-37 0,3-2-45 16,-1 0-109-16</inkml:trace>
  <inkml:trace contextRef="#ctx0" brushRef="#br0" timeOffset="6020.82">3645 578 130 0,'0'0'32'0,"0"0"3"0,2 0-11 16,-2-3-9-16,6 3-2 0,-3-1 2 16,0 1-2-16,0-3 1 0,1 3 0 15,1 0-4-15,-1-2-1 0,2 2 0 16,-2 0-5-16,2-2 1 0,1 2 1 16,-2-3-3-16,0 3 0 0,0-1 2 0,0 1-4 15,1-4 1-15,0 4 1 0,-1-2-2 16,0 2-1-16,0-2 3 0,-2 2-4 15,1 0 0-15,-1 0 3 0,-3 0-3 16,5 0 0-16,-3 0 3 0,1 3-3 16,0-3 1-16,0 4 2 0,0-4-3 15,-3 3 2-15,3-1 1 0,-3 1-3 16,3-1 1-16,-3 0 3 0,0 1-4 16,2-1 1-16,-2-2 3 0,0 3-4 0,0-3 2 15,3 3 2-15,-3-3-4 0,0 2 1 16,0-2 2-16,0 0-3 0,0 2 1 15,0-2 1-15,0 3-2 0,0-3 1 16,0 3 2-16,0-1-3 0,2-2 1 16,-2 3 3-16,0-3-4 0,0 3 1 15,3-3 2-15,-3 3-3 0,0-3 1 0,0 0 2 16,3 2-2-16,-3-2 0 0,0 0 2 16,3 3-2-16,-1-3 1 0,-2 3 2 15,3-3-3-15,1 1 0 0,-1-1 4 16,-1 3-2-16,1-3 0 0,-1 0 3 15,1 0-3-15,1 0 1 0,-2 0 3 16,3 0-4-16,-2 0 1 0,2 0 1 16,0 2-3-16,-1-2 0 0,0 0 2 0,3 2-3 15,-1-2 0-15,-1 4 2 0,1-4-2 16,-3 1 0-16,5-1 3 0,-1 0-4 16,-3 2 1-16,2-2 2 0,0 0-3 15,2 0 1-15,-2 0 3 0,-1 0-4 16,-1-2 1-16,1 2 2 0,-2 0-3 15,-3 0 1-15,5 0 2 0,-3 0-3 16,-2 0 1-16,4 0 2 0,-4 0-3 16,3 0 0-16,-1 0 4 0,1 0-4 0,-3-1 0 15,2 1 4-15,-2 0-4 0,3 0 2 16,-3-4 2-16,0 4-4 0,2-2 2 16,-2 2 2-16,0-2-3 0,4 2 0 15,-4-4 3-15,0 2-4 0,2 2 2 16,-2-4 1-16,2 2-3 0,-2-1 1 15,3 0 2-15,-3-1-3 0,3-1 0 0,-3 2 3 16,2-3-3-16,-2 2 1 0,3 0 2 16,-3 0-3-16,2 1 1 0,-2-1 2 15,0 0-3-15,0 2 1 0,0 0 2 16,0-2-3-16,0 2 0 0,-3-1 3 16,3 1-3-16,-2-2 1 0,-1 1 2 15,3 1-2-15,0 0 0 0,-2-1 2 16,2 1-3-16,0 0 1 0,0-1 2 0,0 3-4 15,0-4 1-15,0 4 3 0,0-2-3 16,2 2 0-16,-2-2 3 0,0 2-4 16,3-3 1-16,-3 3 2 0,4-3-3 15,-4 3 1-15,3-3 3 0,0-1-4 16,-1 2 2-16,0-1 2 0,1 3-3 16,2-3 1-16,-3-1 3 0,1 1-4 15,1 3 1-15,1-2 2 0,-1 2-3 0,0-3 1 16,0 3 3-16,1 0-4 0,-2 0 1 15,0 0 2-15,1 0-3 0,-1 0 1 16,0 0 2-16,0 0-3 0,0-4 1 16,1 4 2-16,1 0-3 0,0 0 0 15,0 0 3-15,1 0-3 0,-3 4 0 16,3-4 2-16,-3 3-2 0,1-1 0 16,0 1 3-16,0 1-4 0,0-1 1 15,-2 1 3-15,1 1-3 0,0-2 1 0,0 0 2 16,-1 1-2-16,1-1 0 0,0 0 2 15,0 0-3-15,0-1 1 0,-1 1 2 16,1 0-3-16,-1-1 0 0,2 0 3 16,-4 1-4-16,3-3 2 0,0 4 2 15,0-2-3-15,-1 0 1 0,1 0 2 16,0 0-4-16,0 1 2 0,-1 0 1 0,2-2-2 16,0-1 0-16,-1 4 3 0,0-1-3 15,1-3 1-15,-1 3 2 0,1-3-3 16,-3 3 1-16,3-3 2 0,-1 2-3 15,2-2 0-15,-1 0 3 0,1 3-3 16,0-3 0-16,-1 0 3 0,1 0-3 16,-1 2 0-16,0-2 4 0,2 0-5 0,-2 0 2 15,2 0 2-15,-1 0-4 0,-1-2 1 16,1 2 3-16,1-3-3 0,-2 1 0 16,0 2 3-16,1-3-3 0,-2 1 2 15,2 2 1-15,-5-4-3 0,4 4 0 16,1-4 3-16,-2 4-4 0,0-4 2 15,0 1 1-15,-3 0-2 0,5 1 1 16,-2-1 2-16,-3 0-3 0,4-1 1 16,-4 1 2-16,4 1-3 0,-4-2 0 0,4 0 3 15,-4 1-3-15,4-1 1 0,-4 2 2 16,3-2-3-16,-3 1 0 0,2 3 3 16,-2-4-3-16,3 2 0 0,-3 0 3 15,2-2-3-15,-2 2 0 0,2 1 3 16,-2-3-3-16,4 1 1 0,-4-1 2 15,3 0-4-15,-3 0 2 0,4 0 2 0,-2-1-4 16,-2 0 1-16,4 1 3 0,-4 1-4 16,4-3 2-16,-1 4 1 0,0-2-2 15,-1 0 1-15,0 1 2 0,2 0-3 16,0-2 0-16,-2 1 3 0,0 1-4 16,2 1 2-16,-2-2 1 0,1 2-2 15,1-1 1-15,-1 1 2 0,-1 2-4 16,-2-2 2-16,3 2 2 0,0-4-3 0,0 4 0 15,-3-3 3-15,4 3-3 0,0-3 1 16,-2 3 2-16,1-2-3 0,0 2 0 16,0 0 3-16,-1-5-3 0,0 5 0 15,0 0 3-15,1 0-4 0,-1-2 1 16,2 2 3-16,-4 0-4 0,4 0 1 16,-1 0 3-16,0 0-3 0,-1 0 0 15,1 0 4-15,-1 0-4 0,-2 0 0 0,3 0 2 16,-3 0-2-16,2 0 0 0,-2 0 2 15,4 0-2-15,-4 0 0 0,0 2 2 16,3-2-2-16,-3 0-1 0,3 0 4 16,-3 4-3-16,0-4 0 0,4 0 2 15,-4 0-2-15,0 2 0 0,2-2 2 16,-2 0-4-16,0 1-1 0,3-1 0 16,-3 3-7-16,3-3-8 0,-3 0 6 15,3 0-54-15,-3 0-47 0,0-4-118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4:12.683"/>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574 173 56 0,'-2'0'16'16,"2"-3"-2"-16,-3 3-9 0,3-3 2 15,0 3-3-15,0-2 0 0,0 2 2 16,0 0-3-16,0-2 2 0,0 2 1 16,0 0-2-16,0 0 1 0,0 0 4 15,0 0-4-15,0 2 3 0,2-2 1 0,-2 2-2 16,0-2 2-16,3 3 3 0,-3 0-4 16,2 0 0-16,-2 0 1 0,4 1-1 15,-4 0 3-15,3 0 1 0,-3 1-4 16,3 0 0-16,0-1 2 0,0 0-5 15,1 0 0-15,-1 0 1 0,1-1-5 16,0 1 1-16,1 0 1 0,-2-1-3 16,1 1 1-16,0 0 1 0,0 0-2 15,0 2 0-15,0-1 2 0,0-1-2 0,2 2 1 16,-2-2 2-16,0 0-3 0,0-1 1 16,0 1 2-16,-1-2-2 0,1-2 0 15,-2 5 2-15,1-5-2 0,0 0 0 16,2 0 3-16,-1-3-3 0,0 3 0 15,0-4 3-15,1 2-3 0,-1 2 1 16,1-4 1-16,1 4-3 0,-2-4 1 16,2 4 1-16,2-3-2 0,-1 3 1 0,1-5 1 15,2 5-3-15,-1-3 1 0,-1 3 3 16,2-2-4-16,-1 2 1 0,0 0 2 16,1-3-3-16,-4 3 1 0,1-2 3 15,1 2-4-15,-1-3 2 0,0 3 1 16,-1-3-2-16,0 3 0 0,1-3 2 15,-4 3-3-15,2 0 1 0,1 0 2 16,-3 0-4-16,2 4 2 0,-1-4 2 16,-1 4-4-16,2-1 2 0,-1 0 2 15,0-1-3-15,0 0 0 0,-1 2 3 0,1-2-3 16,0 0 1-16,-2-2 2 0,-2 4-3 16,3-4 1-16,-3 0 3 0,3 0-3 15,-3 0 1-15,2 0 2 0,-2 0-3 16,3-3 1-16,-3 3 2 0,4 0-4 15,-4-2 1-15,3 2 2 0,-3 0-4 0,4 0 2 16,-4 0 2-16,3 0-3 0,-3-2 1 16,3 2 2-16,-1-2-3 0,-2 2 1 15,4-5 3-15,-4 3-3 0,3-1 0 16,-3-2 3-16,3 0-3 0,-3 0 0 16,0-1 3-16,3 0-3 0,-3 0 0 15,0 0 2-15,2 0-3 0,-2 0 1 16,0 0 3-16,0 0-4 0,0 2 0 0,0 0 4 15,-2 0-4-15,2 0 1 0,-3-1 2 16,3 1-3-16,0 1 0 0,-3-2 3 16,3 2-3-16,0-1 1 0,-1 0 2 15,1 2-3-15,0 0 0 0,0 2 3 16,0-3-3-16,0 3 0 0,0 0 3 16,0 0-4-16,0 0 1 0,0 0 2 15,0 0-3-15,0 0 1 0,1 0 2 0,-1 0-3 16,4 0 2-16,-1 0 1 0,1 0-2 15,-1 0 0-15,1 0 3 0,1 3-3 16,0-3 0-16,-1 3 3 0,2-3-3 16,0 4 0-16,-1-4 3 0,2 1-3 15,-2-1 1-15,3 0 2 0,0 3-4 16,0-3 2-16,-1 0 1 0,0 2-2 0,1-2 0 16,-1 0 3-16,2 0-3 0,-2 0 0 15,0 0 4-15,3 0-5 0,-3 0 2 16,0-2 2-16,2 2-3 0,0 0 0 15,-1 0 3-15,1 0-4 0,-1 0 2 16,-1 2 1-16,2-2-2 0,-1 2 1 16,-4-2 2-16,2 0-3 0,0 0 0 15,-2 0 3-15,-1 0-3 0,0 0 1 0,2 0 2 16,-2 0-4-16,-3 0 2 0,3 0 2 16,0 0-4-16,-1 0 2 0,-2 0 1 15,5 0-2-15,-3 0 1 0,1-2 2 16,-1 2-4-16,1 0 2 0,-1 0 2 15,2-2-3-15,1 2 1 0,-4-3 1 16,1 3-2-16,1-4 1 0,1 0 2 16,0 1-4-16,-1 0 2 0,2-1 2 15,-1-2-3-15,1 1 1 0,0-1 2 0,0 0-3 16,-1-1 1-16,-1 0 2 0,2-1-3 16,-1 3 0-16,0 0 3 0,-1 0-3 15,0 1 0-15,2 0 3 0,-2 1-3 16,0 0 0-16,0 0 3 0,0 1-4 15,0-1 1-15,0 3 3 0,1-3-4 0,-3 3 2 16,2-2 2-16,-1 2-4 0,1-2 2 16,0 2 2-16,0-3-4 0,0 3 1 15,1 0 3-15,-2 0-4 0,1 0 2 16,-1 0 1-16,1 0-2 0,-1 3 0 16,-2-3 3-16,5 4-3 0,-2-4 0 15,0 3 3-15,-1-1-4 0,2-2 2 16,-1 3 0-16,1 0-13 0,-1-3-41 0,-3 4-42 15,-2-4-114-15</inkml:trace>
  <inkml:trace contextRef="#ctx0" brushRef="#br0" timeOffset="-2027">92 40 59 0,'4'-3'17'16,"2"3"-2"-16,-2-2-8 0,1-1-1 15,-1 1-3-15,0 0-1 0,0-2 1 16,-1 3-3-16,0 1 0 0,-1-4 3 0,-2 0-4 16,5 4 2-16,-5-4 3 0,3 4-3 15,-3-1 2-15,4 1 3 0,-4-3-4 16,2 3 3-16,-2 0 1 0,3 0-3 16,-3 0-1-16,5-3 2 0,-5 3-3 15,3 0 1-15,-3 0 2 0,4-2-4 16,-4 2 2-16,3 0 1 0,-3 0-2 15,0 0 2-15,2-2 0 0,-2 2-2 16,0 0 1-16,0 0 2 0,0 0-3 0,0 0 3 16,0 0 2-16,0 0-1 0,-2 2 0 15,2-2 1-15,-3 2-2 0,1-2 0 16,-1 5 0-16,1-3-4 0,-1 0 0 16,0 1 2-16,0 1-3 0,0-1 1 15,-1-1 2-15,-1 1-3 0,-1-1 1 16,0 2 2-16,-2-2-2 0,1 1 0 15,-3-1 2-15,2 0-3 0,-2 1 1 0,0-3 2 16,3 3-3-16,0-3 2 0,-1 3 1 16,2-3 0-16,1 2 2 0,-1-2 2 15,0 3-2-15,1-3 4 0,2 0 4 16,-1 0-2-16,2 0 1 0,-2 0 1 16,4 0-2-16,-2 0 0 0,2 0 0 15,-2 0-5-15,2 0-1 0,0 0 1 16,0 0-5-16,0 0 1 0,0-3 1 0,0 3-4 15,0 0 1-15,0 0 2 0,0 0-3 16,2 0 2-16,-2 0 1 0,0 0-3 16,0 0 2-16,2 0 2 0,-2 0-3 15,0 0 1-15,0 0 2 0,0 0-3 16,0 0 1-16,2 0 3 0,-2 0-3 16,4 0 2-16,-2-2 1 0,1 2-2 0,0 0 1 15,1-2 3-15,1 2-5 0,-1 0 2 16,1 0 1-16,0 0-2 0,2 0 0 15,-2 0 2-15,2 0-3 0,0 0 1 16,0 0 2-16,1 0-4 0,1 0 2 16,1 0 2-16,-1 0-4 0,1 0 2 15,1 0 2-15,-1-3-4 0,1 3 1 16,0 0 3-16,-2-2-3 0,1 2 0 16,-1 0 3-16,0-2-3 0,1 2 1 0,-3-3 2 15,2 3-4-15,-1-2 2 0,0 2 2 16,-1-3-4-16,1 3 2 0,0-2 2 15,-1 2-4-15,2-3 1 0,-2 3 3 16,0 0-4-16,0-2 1 0,1 2 2 16,-1 0-3-16,0 0 1 0,1 0 2 15,0 0-3-15,-2 0 1 0,2 0 2 0,0 0-3 16,0 2 1-16,-2-2 2 0,1 0-3 16,0 0 1-16,0 0 2 0,-2 0-3 15,1 0 1-15,-1 0 2 0,-1 0-3 16,3-2 1-16,-4 2 2 0,1-3-3 15,0 1 2-15,0 0 1 0,-2 0-3 16,2-1 2-16,-2 0 1 0,1 3-3 16,0-3 1-16,-3 3 2 0,4 0-4 0,-1 0 2 15,-1 0 1-15,1 0-2 0,-3 0 0 16,4 0 3-16,-4 3-4 0,4-3 1 16,-3 4 3-16,-1-4-4 0,4 4 2 15,-1-2 1-15,-3 0-2 0,4 1 1 16,-1-1 2-16,-1 0-4 0,0 1 2 0,1 0 2 15,-1-1-4-15,1 1 2 0,-1 1 2 16,1-1-3-16,-3 0 0 0,4 1 3 16,-4 0-3-16,4-2 0 0,-4 3 3 15,3-1-3-15,0-2 0 0,-3 2 3 16,3-1-4-16,-3 1 2 0,2-2 2 16,-2 1-3-16,3 0 0 0,-3-1 3 15,3 1-3-15,-3-1 1 0,0 1 1 0,2 0-2 16,-2 1 0-16,0-1 3 0,2 0-3 15,-2 1 0-15,0 0 3 0,2 0-3 16,-2 1 0-16,0 0 3 0,4-1-3 16,-4 0 0-16,0 0 3 0,0-1-3 15,0-1 1-15,2-2 2 0,-2 3-3 16,0-3 0-16,0 3 3 0,0-3-5 16,0 0 0-16,0 2-5 0,0-2-7 15,0 0-42-15,4 0-45 0,-4 2-112 0</inkml:trace>
  <inkml:trace contextRef="#ctx0" brushRef="#br0" timeOffset="1942.2">1405 72 66 0,'0'0'13'0,"-3"-3"0"0,3 3-11 15,0 0-4-15,0 0 0 0,0 0 2 0,0 0-3 16,0-3 1-16,3 3 2 0,-1 0-2 15,-2 0 3-15,5 0 5 0,-3 0 0 16,2 0 3-16,-1 4 4 0,0-4-2 16,0 0 3-16,2 2 1 0,1-2-3 15,-2 4-2-15,1 0 1 0,1-2-4 16,0 1-1-16,1 2 1 0,-1-2-4 0,0 2 0 16,0-2 2-16,1 1-3 0,-1 0 2 15,0 0 1-15,0-1-3 0,-1 2 2 16,1-1 2-16,-1 0-3 0,1 1 2 15,-1 0 1-15,1 0-3 0,-1 1 2 16,-2 0 2-16,1 0-5 0,0 0 2 16,0 1 1-16,-2-2-3 0,0 2 0 15,2-1 2-15,-2-1-4 0,1 1 1 16,0-1 2-16,-1 0-3 0,-2 1 0 0,4 0 3 16,-4-1-4-16,2 2 1 0,-2-2 3 15,2 1-3-15,-2-1 1 0,4 1 3 16,-2 0-2-16,-2 0 0 0,6 0 3 15,-3-1-3-15,0 1 0 0,-3 0 2 16,3 0-4-16,-3-2 1 0,3-1 2 16,-3 0-3-16,0-1 0 0,2-2 3 15,-2 4-4-15,0-4 1 0,2 0 2 0,-2 0-2 16,0 0-1-16,0 2 3 0,0-2-3 16,0 0 2-16,3 0 1 0,-3 2-2 15,3-2 1-15,-3 0 3 0,3 0-3 16,0 2 1-16,-3-2 2 0,3 4-4 15,0-4 2-15,-3 2 1 0,4-2-4 16,-4 1 2-16,4-1 1 0,-2 3-3 0,1-3 1 16,1 2 3-16,-1-2-3 0,0 0 2 15,1 3 2-15,1-3-3 0,0 0 1 16,0 0 3-16,-1 0-4 0,1 0 1 16,0 0 1-16,1 0-3 0,-1 0 0 15,1 0 3-15,0 2-4 0,1-2 1 16,-1 0 2-16,0 2-3 0,2-2 1 0,0 3 3 15,-2-3-4-15,1 0 1 0,2 0 3 16,-2-3-3-16,1 3 0 0,-1-2 3 16,0 0-4-16,2 2 1 0,-2-4 2 15,1 4-3-15,-1 0 0 0,0 0 3 16,-1 0-4-16,0 0 2 0,-1 0 2 16,1 0-4-16,-3 0 2 0,1 0 2 15,-2 0-3-15,1 0 1 0,-1 0 2 16,-2 0-3-16,3 0 0 0,-3 0 3 0,2 0-3 15,-2 0 1-15,3 0 2 0,-3 0-3 16,0 0 1-16,0 0 1 0,1 0-2 16,-1 3 1-16,0-3 1 0,0 0-2 15,0 0 0-15,4 0 3 0,-4 0-3 16,0 0 1-16,2 0 1 0,-2 0-3 16,3 2 2-16,-3-2 2 0,0 0-3 0,0 0 0 15,0 0 3-15,0 0-3 0,0 0 1 16,0 0 1-16,0 0-2 0,3 3 0 15,-3-3 2-15,2 0-2 0,-2 0 1 16,2 2 2-16,-2-2-3 0,0 0 1 16,3 0 2-16,-3 2-3 0,0-2-1 15,3 0 1-15,-3 4-10 0,5-2 11 16,-5 1-56-16,3 0-46 0,-3-3-116 0</inkml:trace>
  <inkml:trace contextRef="#ctx0" brushRef="#br0" timeOffset="15718.79">1927 342 54 0,'0'2'21'0,"-2"-2"3"0,2 5-3 15,-3-5-2-15,3 3 0 0,-3-3-2 0,3 4-1 16,-2-4 1-16,2 3-4 0,0-3 2 16,0 0 2-16,0 0-4 0,0 0-1 15,-3 0 0-15,3 0-4 0,0 0-1 16,0-3 0-16,0 3-3 0,0 0-2 16,3 0 2-16,-3 0-3 0,0 0-1 15,0 0 4-15,0 0-4 0,0 0 0 16,2 0 4-16,-2 0-4 0,0 0 2 15,0-3 2-15,0 3-3 0,0 0 1 0,0 0 1 16,0 0-2-16,0 0 0 0,0 3 3 16,0-3-3-16,0 0 0 0,0 0 4 15,3 3-4-15,-3-3 0 0,3 2 3 16,-3-2-4-16,0 3 0 0,2 0 3 16,-2-2-4-16,0 2 1 0,3 0 3 15,-3 1-4-15,0-1 1 0,2 0 3 16,-2-1-3-16,3 2 1 0,-3-2 2 0,2 0-3 15,-2-2 0-15,2 4 3 0,-2-4-4 16,4 0 1-16,-4 0 3 0,4 0-4 16,-2 0 2-16,1 0 1 0,1 0-2 15,-2 0 0-15,-2 0 2 0,5 0-4 16,-2 0-1-16,1 0 1 0,-2 2-6 16,1-2-6-16,-1 0-6 0,2 0-35 0,1 0-38 15,-3 0-92-15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4:18.586"/>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-2 109 99 0,'0'-2'29'0,"0"2"0"16,2-3-1-16,-2 3-19 0,0 0-6 15,0 0 0-15,0 0 0 0,3 0-2 16,-3 0 1-16,0 0 2 0,3 0-3 15,-3 0 1-15,1 3 3 0,-1-3-3 0,3 0 1 16,-3 3 2-16,2-3-2 0,-2 0 0 16,3 0 3-16,-3 4-3 0,2-4 0 15,-2 2 2-15,3 0-2 0,-3 1 2 16,5 0 4-16,-3 2-3 0,0-2 2 16,0 1 2-16,1 0-4 0,1-1 1 15,-2 0 1-15,-2 1-5 0,3 0-1 16,2-1 3-16,-1-2-4 0,-1 2 1 15,1 0 1-15,-1 0-3 0,1 0 1 0,0-2 2 16,0 1-3-16,0 3 1 0,0-3 2 16,2 0-4-16,-2 0 3 0,2 2 2 15,0-1-3-15,-2 0 0 0,2-1 3 16,0 1-3-16,0-1 1 0,-2 2 1 0,1-2-3 16,1-2 0-16,-1 4 3 0,-2-2-4 15,2-2 2-15,-1 4 1 0,0-2-3 16,1-2 1-16,0 2 2 0,-2 1-2 15,1-3-1-15,0 4 3 0,-1-4-3 16,1 4 0-16,1-2 4 0,-1 0-4 16,1 1 1-16,0-3 2 0,0 4-3 15,-3-1 2-15,1-2 2 0,-3-1-4 16,5 4 1-16,-5-2 4 0,2-2-4 16,-2 5 0-16,4-5 3 0,-4 2-3 0,3-2 0 15,-3 2 3-15,0-2-4 0,0 0 2 16,0 0 1-16,0 2-2 0,0-2 0 15,0 2 3-15,0-2-3 0,3 6 1 16,-3-5 2-16,2 2-4 0,-2 1 2 16,0-1 2-16,3 1-3 0,-3 0 0 15,2 0 3-15,-2-1-3 0,0 1 1 16,4-1 1-16,-4 1-3 0,2-1 2 0,-2 0 1 16,3 0-3-16,-3 1 1 0,0-1 2 15,2 0-3-15,-2 1 1 0,0-1 3 16,0 1-4-16,0 0 1 0,0 0 2 15,2 1-3-15,-2 0 1 0,4-1 2 16,-4 2-2-16,2-1 0 0,0-1 3 16,-2 2-4-16,0-2 2 0,3 0 2 0,-3 0-4 15,0 0 2-15,0-1 1 0,0 0-3 16,0-1 1-16,0 0 2 0,0-2-2 16,0 4-1-16,4-4 4 0,-4 2-4 15,3-2 1-15,-3 3 3 0,2-3-4 16,0 3 1-16,1-3 3 0,-1 3-4 15,-2-3 1-15,5 2 3 0,-2-2-4 16,-3 2 1-16,4-2 2 0,-2 0-3 16,-2 3 1-16,6-3 3 0,-3 4-5 0,-3-4 2 15,3 3 2-15,1-3-2 0,-1 2 0 16,0-2 3-16,-1 3-3 0,2-3 1 16,-1 3 3-16,-1-3-3 0,1 0 0 15,1 2 3-15,0-2-4 0,0 0 1 16,0 0 3-16,-1 3-5 0,1-3 1 15,-1 0 2-15,0 3-3 0,0-3 2 16,1 0 1-16,-2 1-3 0,2-1 1 0,-1 0 2 16,0 3-3-16,-1-3 1 0,1 3 2 15,0-3-3-15,0 2 1 0,-3-2 2 16,3 2-3-16,-1-2 1 0,-2 0 2 16,4 3-3-16,-2-3 1 0,1 0 2 15,0 2-3-15,-1-2 1 0,-2 2 2 16,4-2-3-16,-4 0 1 0,3 0 1 15,-3 4-2-15,3-4 1 0,-3 0 2 16,0 0-3-16,4 0 1 0,-2 0 2 0,-2 0-3 16,2 0 1-16,0 0 2 0,1 0-3 15,0 0 0-15,0 0 3 0,0 0-3 16,1-4 1-16,0 4 3 0,1-2-4 16,-1 2 0-16,1-2 4 0,0 2-5 0,-2-2 2 15,2 2 2-15,-1 0-3 0,1 0 1 16,-2-2 2-16,4 2-4 0,-2-3 2 15,-1 3 2-15,0-3-3 0,1 3 0 16,-2-3 3-16,2 3-3 0,-5-2 1 16,4 2 2-16,1-3-3 0,-2 3 1 15,3-4 2-15,-1 1-3 0,0 2 2 16,1-3 1-16,-2 2-3 0,3-2 2 0,-2 0 1 16,-1 1-3-16,1 1 1 0,-2 0 2 15,2-1-4-15,-2 1 2 0,0 2 1 16,0-2-2-16,1 2 0 0,-1 0 3 15,1-3-3-15,1 3 0 0,-1 0 3 16,-1-2-3-16,1 2 0 0,-4-4 3 16,4 4-3-16,0-4 1 0,-4 1 2 15,5 0-3-15,-3 0 0 0,1 0 3 0,0 3-3 16,-1-3 1-16,-2 3 1 0,4-3-2 16,-1 3 0-16,-1 0 3 0,1-3-3 15,-3 3 0-15,5 0 3 0,-2 0-4 16,0 0 2-16,1 0 1 0,-1 0-3 15,0 0 2-15,1 0 1 0,-1 0-2 16,0 0 1-16,1 0 1 0,-1 0-2 16,1 0 1-16,-2-3 2 0,3 3-3 15,-2-3 1-15,1 3 2 0,0-5-3 0,-1 2 1 16,2 1 1-16,0 0-2 0,-3-1 1 16,3 1 2-16,-1-1-3 0,1 0 0 15,0 2 3-15,-2-3-3 0,1 1 0 16,1-1 3-16,0 1-3 0,-2 2 0 15,2-2 3-15,-2 0-3 0,0 3 0 16,2-3 3-16,-1 3-4 0,-1 0 2 16,2-2 1-16,-1 2-2 0,0-2 1 0,1 2 1 15,-2-3-2-15,0 3 1 0,1-2 2 16,1 2-3-16,-2-3 0 0,1 3 3 16,1-2-3-16,0 2 0 0,0 0 3 15,0-2-3-15,2 2 0 0,0 0 3 16,0-3-4-16,1 3 2 0,-2 0 2 15,1 0-3-15,2 0 0 0,-3 0 3 0,0-2-3 16,2 2 0-16,-3-2 3 0,0 2-3 16,1-4 1-16,-2 4 2 0,0-2-4 15,0-1 2-15,-4 1 2 0,5-1-3 16,0 0 1-16,-3 1 3 0,0-2-4 16,-2-1 1-16,4 2 2 0,-4-4-2 15,4 3-1-15,-4 0 3 0,4-2-3 16,-4 2 1-16,4-1 2 0,-4 2-3 15,3-2 1-15,0 2 2 0,-1-3-3 0,-2 0 0 16,5-1 3-16,-3-2-3 0,3 1 0 16,-2-1 4-16,0 2-4 0,1-1 2 15,-2 0 3-15,2 3-4 0,-1 2 1 16,-3 0 3-16,4 0-5 0,-1 3 1 16,-1 0 2-16,1-2-3 0,0 2 0 0,1 0 3 15,-1 0-4-15,1-3 2 0,0 3 2 16,0-2-4-16,-1 2 2 0,1-3 2 15,0 3-3-15,-1-3 1 0,2 3 2 16,-1-3-4-16,1 1 2 0,0 2 2 16,-1-3-4-16,1 3 2 0,0-3 1 15,-1 3-2-15,0 0 1 0,2 0 2 16,-3 0-4-16,3-3 2 0,-3 3 2 0,2 0-4 16,0 0 2-16,-2 0 2 0,0 0-3 15,0 0 0-15,0-2 3 0,2 2-3 16,-3 0 0-16,2-1 3 0,0 1-3 15,0-3 1-15,0 3 1 0,1-5-2 16,-2 3 1-16,2 0 2 0,-2 2-3 16,2-4 0-16,-2 2 3 0,-1 2-3 15,-2-2 1-15,3 2 2 0,0-3-4 16,0 3 2-16,-3-2 2 0,3 2-3 0,-1 0 0 16,1 0 2-16,1-2-2 0,-1 2 1 15,-3 0 1-15,5 0-3 0,0 0 2 16,-1 0 1-16,-4-3-2 0,6 3 1 15,-2 0 1-15,2 0-2 0,0 0 1 16,0-2 2-16,0 2-4 0,1 0 2 16,-3-2 2-16,3 2-4 0,-3 0 2 0,2-3 2 15,-1 3-3-15,0-3 0 0,0 3 3 16,1-2-3-16,0 2 1 0,-2 0 2 16,0 0-4-16,1-3 2 0,0 3 2 15,0 0-4-15,0-3 2 0,0 1 2 16,2 2-4-16,-1-2 2 0,-1-1 2 15,0 1-3-15,0 0 0 0,0 2 3 16,0-4-3-16,-1 1 0 0,1 3 3 0,0-2-3 16,0 2 0-16,2-3 3 0,-3 3-3 15,3 0 0-15,0 0 3 0,-2-2-3 16,1 2 0-16,0 0 3 0,-2 0-3 16,1 0 0-16,-2 0 3 0,1 0-3 15,-1 0 0-15,0 0 3 0,0 0-3 16,0 0 0-16,1 0 3 0,-1 0-4 15,0 0 2-15,-1 0 2 0,1 0-4 16,0 0 2-16,0 0 2 0,0-2-3 0,0 2 1 16,0-3 2-16,-1 3-3 0,1-3 1 15,-3 0 1-15,5 3-2 0,-2-5 1 16,0 2 2-16,1 0-3 0,-1 1 0 16,2 2 3-16,1-4-3 0,-1 4 0 15,0-3 3-15,0 3-4 0,0-3 2 16,0 3 2-16,0-3-4 0,0 3 1 15,-1-2 3-15,0 2-3 0,0 0 0 0,2-3 3 16,-1 3-3-16,0-3 0 0,-1 3 3 16,1 0-3-16,0-2 0 0,-2 2 3 15,0 0-4-15,1 0 1 0,0 2 3 16,-1-2-3-16,0 4 0 0,3-2 3 16,-2 0-3-16,0 1 0 0,1 0 3 15,-1-1-4-15,1 0 2 0,1 1 2 0,-1-1-3 16,0 0 0-16,0 1 3 0,0-1-3 15,1 1 1-15,-1 0 2 0,0-1-4 16,1 1 2-16,-1 1 1 0,0-2-2 16,1 2 1-16,-2-1 2 0,0-1-4 15,1 1 2-15,-2 0 2 0,1-2-3 16,-1-1 0-16,-1 5 3 0,-2-5-3 16,4 2 0-16,-4-2 3 0,3 3-3 15,-3-3 0-15,5 2 3 0,-5-2-3 0,1 3 0 16,-1-1 3-16,4 0-4 0,-4 1 2 15,3 0 2-15,-3 1-3 0,3-1 0 16,-3 1 3-16,0-2-3 0,0 0 1 16,3-2 1-16,-3 3-2 0,0-3 1 15,0 2 2-15,0-2-3 0,1 2 1 16,-1-2 1-16,0 0-2 0,0 0 1 0,0 0 2 16,0 4-3-16,0-4 0 0,0 0 2 15,4 0-2-15,-4 0 1 0,0 0 1 16,2 0-2-16,-2 0-1 0,5 0 2 15,-3 0-4-15,3 0-3 0,-2 0-3 16,3 0-20-16,0-4-39 0,1 4-51 16,-4-3-123-16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5:41.640"/>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1 108 120 0,'0'0'32'16,"0"0"3"-16,0 0-7 0,-2 0-15 16,2 0 1-16,0-2-4 0,0 2 0 15,0 0 0-15,0 0-4 0,0 0 0 0,0 0 0 16,0 0-5-16,3 0 2 0,-1-2 1 15,-2 2-2-15,5 0 2 0,-1-4 3 16,-2 4-3-16,3-2 2 0,-3 2 2 16,2-3-3-16,-1 1 1 0,2 2 2 15,-2-3-4-15,2 3 1 0,-1-3 2 0,2 3-5 16,-2 0 2-16,2-3 0 0,0 3-2 16,-1-2 1-16,1-1 2 0,-3 3-3 15,1-2 0-15,1 0 3 0,-2 2-4 16,-1-3 2-16,1 3 1 0,1 0-3 15,1 0 1-15,-2 0 2 0,0 0-4 16,1 0 1-16,-1 0 3 0,0-3-4 16,0 3 1-16,1 0 2 0,-1 0-3 15,-1-2 1-15,3 2 3 0,-2-2-4 0,-1 2 2 16,2-3 1-16,-2 3-3 0,3 0 2 16,-1 0 1-16,-1 0-3 0,1 0 1 15,0 0 2-15,-1 0-3 0,2-2 1 16,-1 2 2-16,0 0-3 0,1 0 1 15,-2-3 2-15,3 3-4 0,-2 0 1 16,1-2 3-16,-1 2-3 0,-1-2 0 16,1-1 3-16,-1 3-4 0,3-2 2 0,-4 2 1 15,3-3-2-15,-2 3 0 0,0-2 2 16,1 2-3-16,1-4 1 0,-2 4 2 16,2 0-3-16,-5-2 1 0,5 2 1 15,-1 0-2-15,-1 0 1 0,1 0 2 16,-2 0-3-16,3-2 1 0,-2 2 2 15,1 0-3-15,0 0 1 0,-1 0 1 16,0 0-2-16,1 0 1 0,-1-3 2 0,2 3-4 16,-1 0 2-16,-1-2 2 0,2 2-3 15,-1 0 1-15,1-3 2 0,0 3-3 16,1-1 2-16,-3 1 1 0,3-3-3 16,1 3 1-16,-1-2 1 0,-2 2-2 15,2 0 1-15,1-3 2 0,-1 3-3 16,2 0 0-16,-3 0 3 0,1-2-3 0,2 2 1 15,-1-3 2-15,-2 3-4 0,1-3 2 16,-1 3 2-16,1-3-3 0,-1 3 1 16,-2-2 1-16,0 2-2 0,2 0 1 15,-2-2 1-15,3 2-2 0,-2 0 0 16,0 0 3-16,1 0-3 0,-1 0 1 16,-1 0 1-16,2 0-2 0,-2 0 1 15,0 0 2-15,2 0-3 0,-2 0 0 16,2 0 3-16,-2 0-3 0,1-3 1 0,0 3 1 15,-1 0-2-15,1 0 1 0,0 0 2 16,-1 0-4-16,0 0 2 0,0 0 2 16,-1 0-3-16,2 0 0 0,-1 3 3 15,-1-3-3-15,-2 3 0 0,7-3 3 16,-5 3-4-16,1-2 2 0,-1-1 1 16,1 4-2-16,1-4 1 0,-1 2 1 0,-1 0-2 15,1-2 1-15,0 0 2 0,0 0-4 16,-3 3 2-16,0-3 2 0,2 0-3 15,-2 0 1-15,0 0 1 0,0 0-2 16,0 2 0-16,3-2 3 0,-3 0-4 16,0 0 1-16,0 2 2 0,0-2-3 15,0 0 1-15,0 0 2 0,0 2-5 16,0-2 0-16,3 0-1 0,-3 0-17 0,2 0-43 16,2-2-51-16,-1-6-128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5:49.847"/>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0-3 26 0,'0'0'6'0,"0"0"-1"0,0 0 0 16,0 0-5-16,0 0 1 0,0 0 4 0,0 0 0 16,0 0 5-16,2 2 7 0,-2-2-2 15,3 0 3-15,-3 4 3 0,0-4-3 16,0 2 0-16,2-2-1 0,-2 4-5 15,0-4-1-15,3 2 0 0,-3-2-4 16,0 3 0-16,2-3 0 0,-2 0-4 16,0 2 0-16,0-2 2 0,0 0-4 15,0 0 1-15,0 0 1 0,0 0-4 16,2 0 2-16,-2 2 3 0,0-2-2 0,0 4 3 16,0-4 3-16,3 4-1 0,-3-2 1 15,0 2 4-15,0-2-3 0,4 1 0 16,-4 0 1-16,3 0-4 0,-3 1 0 15,4-2 1-15,-4 0-3 0,5 1 0 16,-3 0 2-16,1 0-4 0,0-1 2 0,0 2 1 16,1-1-3-16,0 1 0 0,0-1 3 15,1 2-4-15,1-1 1 0,-1 1 2 16,-1 0-3-16,0-2 0 0,3 3 2 16,-4-2-2-16,1 1 0 0,1 1 3 15,-2-1-3-15,4 2 0 0,-2-2 4 16,0 1-5-16,-1 0 2 0,1 0 2 15,0 0-4-15,-1 0 1 0,1 0 2 0,0 2-3 16,-1-2 1-16,1-1 1 0,0 1-3 16,-2-1 1-16,2 1 3 0,-1-3-4 15,1 0 1-15,-1 2 2 0,-1-2-3 16,1-2 1-16,0 3 3 0,0 0-4 16,0-1 1-16,-1 1 2 0,2-1-3 15,-1 1 1-15,1 0 2 0,-1 0-2 16,-1 0 0-16,0-1 2 0,2-1-3 15,-1 0 2-15,0 1 1 0,1 1-3 0,0-2 2 16,1 0 2-16,0 2-4 0,-1-1 2 16,1 0 3-16,-1 1-4 0,0-1 0 15,-1-1 3-15,1 1-3 0,-1 0 1 16,0-1 2-16,-1 1-4 0,2-3 1 16,-1 3 3-16,1-2-4 0,-1 3 1 15,1-2 2-15,-2 1-2 0,2-1 1 0,-1 0 2 16,0 1-3-16,0-1 1 0,0-2 2 15,-1 4-2-15,2-2-1 0,-1-2 3 16,0 3-3-16,-1-3 0 0,1 3 2 16,1-3-2-16,-2 3 0 0,0-3 2 15,2 3-3-15,-1-3 1 0,0 3 2 16,0-3-2-16,2 0 0 0,-1 0 2 16,0 0-2-16,0 0 0 0,0 0 3 0,0 0-4 15,0 0 1-15,0 0 2 0,1-3-3 16,0 3 1-16,-1 0 2 0,1 0-3 15,2 0 0-15,-2 3 4 0,2-3-4 16,0 1 0-16,-1-1 4 0,2 4-4 16,0-4 0-16,-1 3 3 0,0-3-2 15,0 3-1-15,2-3 3 0,0 0-3 16,2 0 1-16,-2 3 3 0,1-3-4 16,-1 0 1-16,2 2 2 0,-1-2-4 0,-2 0 2 15,1 2 2-15,-2-2-3 0,-1 2 1 16,2-2 2-16,-2 4-4 0,-1-4 2 15,0 3 2-15,1-3-3 0,-1 2 0 16,0-2 4-16,-1 2-5 0,-1-2 2 16,2 3 3-16,-1-3-4 0,0 0 1 15,1 3 3-15,-1-3-3 0,1 3 1 16,-1-3 2-16,1 2-2 0,-1 1 1 0,1-3 2 16,-1 2-3-16,-1-2 1 0,1 3 2 15,1 0-4-15,0-3 1 0,-1 3 2 16,0-3-3-16,1 3 0 0,0-3 3 15,-1 3-4-15,1-3 1 0,2 2 2 16,-3-2-3-16,2 0 1 0,0 3 3 16,-1-3-4-16,2 0 1 0,-1 0 3 15,2 0-4-15,-1 0 2 0,2 0 1 0,-1 0-3 16,2 0 1-16,-2 0 3 0,2 0-4 16,0 0 1-16,-1 0 3 0,0 0-4 15,1 0 1-15,-1 0 3 0,-1 0-4 16,0 0 1-16,1 0 2 0,-1 0-2 15,-1 0 0-15,1 0 2 0,-2 0-3 16,2 0 1-16,-1 0 3 0,0 2-4 0,0-2 1 16,2 0 3-16,-2 0-4 0,1 0 1 15,-1 0 2-15,0 0-2 0,0 0 0 16,1 0 2-16,-1 2-3 0,1-2 1 16,-1 0 2-16,0 0-3 0,0 0 0 15,1 0 3-15,-1 0-3 0,1 0 0 16,-1 0 3-16,1 0-3 0,0 3 1 15,-1-3 2-15,3 0-4 0,-2 0 2 0,-1 0 1 16,2 0-2-16,-1 0 1 0,0 0 2 16,0 0-4-16,-2 0 2 0,2 0 2 15,-1 0-3-15,1 0 1 0,-1 0 1 16,-1 2-2-16,0-2 1 0,2 0 2 16,-4 2-3-16,3-2 1 0,-2 0 2 15,0 0-3-15,2 2 1 0,-2-2 2 0,2 0-2 16,-1 0-1-16,1 2 4 0,-1-2-5 15,1 0 2-15,-1 3 2 0,0-3-3 16,2 0 1-16,-1 2 2 0,1-2-3 16,0 2 1-16,-1-2 3 0,3 0-4 15,-2 3 0-15,2-3 3 0,-1 0-3 16,1 2 1-16,-1-2 2 0,3 0-3 16,0 0 0-16,-1 3 3 0,2-3-3 15,-1 0 1-15,1 0 2 0,-2 0-3 0,-1 0 0 16,1 0 3-16,1 0-3 0,-2 0 1 15,0 0 2-15,1 0-3 0,-2 0 0 16,2-3 3-16,-1 3-3 0,-1-2 1 16,2 2 2-16,-1-3-3 0,-1 1 0 15,2 0 4-15,0-1-4 0,0 0 1 16,0 0 2-16,1-1-3 0,0 1 1 0,1 1 3 16,0-1-4-16,1 3 0 0,-1-3 3 15,0 1-3-15,0 2 1 0,0-3 2 16,0 0-4-16,-2 3 2 0,0-4 2 15,0 2-3-15,-2 2 0 0,0-3 3 16,0 0-3-16,0 1 1 0,0-1 1 16,-1 3-2-16,1-5 1 0,0 3 2 0,0 0-3 15,-1 2 0-15,1-3 3 16,-1 3-3-16,0-2 0 0,1 2 3 16,0-3-3-16,1 3 0 0,-1 0 3 0,2-2-3 15,-1 2 0-15,2 0 3 0,1 0-3 16,0-2 0-16,0 2 3 0,0 0-4 15,0-2 2-15,0 2 1 0,0-4-2 16,-2 4 0-16,0-2 3 0,0 2-3 16,-2 0 1-16,0 0 2 0,-1 0-4 15,0 0 2-15,-1 0 2 0,-1 0-3 0,0 0 0 16,0 0 2-16,0 0-2 0,-1 0 1 16,0 0 2-16,-1 0-3 0,0 0 0 15,1 0 3-15,-1 0-3 0,0 0 0 16,0 2 3-16,0-2-3 0,0 4 0 15,1-4 3-15,-1 2-4 0,2-2 2 16,-3 3 1-16,4-3-1 0,-2 3-1 0,2-3 3 16,-2 3-3-16,2-3 0 0,0 2 3 15,-2-2-3-15,3 2 0 0,-1-2 3 16,0 3-3-16,0-3 0 0,0 3 3 16,1-3-2-16,-1 3-1 0,1-3 2 15,0 0-2-15,-1 2 1 0,1-2 2 16,1 0-3-16,-1 0 0 0,-1 0 2 15,1 0-2-15,-3-2 1 0,3 2 2 0,-1 0-4 16,0 0 1-16,0 0 3 0,0 0-3 16,1 0 1-16,0 0 1 0,0 0-2 15,0 0 1-15,1 0 2 0,-1 0-3 16,1 0 0-16,-1 0 3 0,-1 0-4 16,1 0 1-16,0 0 3 0,0-3-3 15,0 3-1-15,0-3 4 0,0 3-4 0,1 0 2 16,0-2 2-16,-1 2-4 0,2 0 1 15,0 0 3-15,0 0-3 0,1 0 0 16,2 0 3-16,-1 0-4 0,0 0 2 16,1 0 2-16,0-2-3 0,-2 2 0 15,0-3 3-15,0 3-3 0,-1-3 0 16,0 3 3-16,-1-4-3 0,0 2 0 16,0 2 3-16,0-3-3 0,0 0 0 15,-1 0 3-15,2-1-3 0,0 0 1 0,0 0 2 16,-1 0-2-16,2 0-1 0,-1 0 4 15,0 0-4-15,0 1 1 0,1 0 2 16,-1 1-3-16,2-1 0 0,-2 3 3 16,1-3-4-16,2 3 1 0,-2-3 3 15,-1 3-3-15,2 0 0 0,-1-2 2 16,-2 2-2-16,-1 0 1 0,0-2 2 0,0 2-3 16,-2-4 0-16,-1 2 3 0,1 2-3 15,-2-5 1-15,0 5 2 0,0-3-3 16,-2 1 0-16,2-1 3 0,-2 3-3 15,1-3 0-15,-1 3 3 0,-1-4-3 16,1 4 1-16,-1-2 2 0,-2 2-3 16,3-2 1-16,1 2 3 0,-4-3-4 15,2 2 2-15,1 1 2 0,-3-4-2 16,3 1 0-16,0 0 2 0,-3 0-2 0,4-1 0 16,-1 0 3-16,-1 0-4 0,0 0 0 15,2-2 3-15,-2 2-3 0,2-1 0 16,-1 0 3-16,0-1-4 0,0 1 1 15,0 0 2-15,-1-1-2 0,2 3 0 16,-1-4 2-16,0 3-3 0,1 0 1 16,0-1 2-16,-1 1-2 0,2 2-1 15,-1-1 3-15,0-3-3 0,1 3 0 0,-1-2 3 16,1 1-3-16,1 0 0 0,-1 0 3 16,0-1-3-16,2 1 0 0,-2 2 3 15,2-2-3-15,-2 1 0 0,2-1 3 16,0 2-3-16,-1 0 1 0,1-1 1 15,1 0-2-15,1 3 0 0,-1-4 3 16,1 2-3-16,-1 0 0 0,3-2 3 16,-3 2-4-16,3 0 1 0,-3-1 3 0,2 0-3 15,-1-1 0-15,-1 0 3 0,0 0-3 16,1 1 1-16,-1-2 2 0,-1 0-3 16,0 0 1-16,0 1 2 0,0-1-3 15,0 0 0-15,0 1 3 0,-2 1-3 16,0 0 0-16,0 1 3 0,0-2-4 15,-2 2 1-15,1 2 3 0,-1-2-3 16,1 2 0-16,-1-3 3 0,-1 3-3 0,1 0 0 16,-3 0 3-16,3-3-3 0,-3 3 0 15,0 0 2-15,3 0-2 0,-3 0 0 16,0 0 3-16,0 0-3 0,2 0 0 16,-2 0 3-16,0 0-4 0,0 0 1 15,0 0 3-15,0 0-3 0,0 0-1 0,2 0 3 16,-2 0-4-16,0 0 0 0,4 0 2 15,-2 0-4-15,1 0-1 0,1 0 1 16,1-3-5-16,1 3-3 0,1-4-6 16,1 4-62-16,-1-2-60 0,-3 2-153 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5:51.646"/>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41 71 141 0,'0'0'31'16,"0"0"2"-16,0 0-22 0,0 0-5 15,-3-2 0-15,3 2-1 0,0 0-1 16,0 0 2-16,-2-3-4 0,2 3-1 16,0-3 2-16,-4 3-4 0,4-4 1 15,0 2 3-15,-2 0 0 0,2-1 2 16,0 1 5-16,-3 0-1 0,3-2 1 0,-3 2 2 15,3 0-3-15,-4 2-1 0,4-3 1 16,-4 3-4-16,4-3-1 0,-3 1 3 16,3 2-4-16,-3-3 1 0,3 3 1 15,-3-3-4-15,3 3 2 0,0-4 0 16,-2 4-2-16,2-3-1 0,0 3 4 16,0-2-5-16,-3 2 1 0,3-4 3 0,0 4-4 15,-2-3 1-15,2 3 3 0,0-3-3 16,0 3 2-16,0-4 2 0,0 4-2 15,0 0 1-15,0 0 1 0,0 0-2 16,0 0 0-16,0 0 0 0,0 0-3 16,0 0 1-16,0 0 1 0,0 0-3 15,0 0 1-15,0 0 1 0,0 0-4 16,0 0 1-16,3 0-2 0,1 0-9 16,-1 0-6-16,0 0-34 0,4 0-42 0,1-3-96 15</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293.09387" units="1/cm"/>
          <inkml:channelProperty channel="Y" name="resolution" value="1941.17297" units="1/cm"/>
          <inkml:channelProperty channel="F" name="resolution" value="0.00409" units="1/dev"/>
          <inkml:channelProperty channel="T" name="resolution" value="1" units="1/dev"/>
        </inkml:channelProperties>
      </inkml:inkSource>
      <inkml:timestamp xml:id="ts0" timeString="2016-10-03T07:46:17.647"/>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-1 526 123 0,'0'0'31'0,"0"0"2"16,0 0-10-16,0 0-12 0,0 0-3 15,0 0 1-15,0 0-4 0,0 0 2 16,0 0 1-16,0 0-3 0,-4 0 2 15,4 0 4-15,0 0-2 0,0 0 3 16,0 0 1-16,0 0-2 0,0-2 1 16,0 2 2-16,-2 0-5 0,2 0 0 15,0-3 0-15,0 3-4 0,0-2 1 16,0 2 0-16,0-2-3 0,0-1-1 0,0 3 3 16,0-4-5-16,0 2 1 0,0 0 2 15,2-1-3-15,-2-2 0 0,0 2 3 16,4-3-4-16,-4 1 1 0,2-1 2 15,1-1-3-15,-3 0 2 0,3 1 1 16,0-1-2-16,0 1 0 0,-2-1 3 16,2 2-4-16,0-2 2 0,-2 1 2 15,2 0-4-15,-1-1 2 0,1 4 1 16,0-3-2-16,-1 1 0 0,-2 1 3 0,4-1-3 16,-4 0 0-16,3 0 3 0,0-2-3 15,-3 3 1-15,3-3 1 0,-3 1-3 16,5-1 2-16,-5 0 2 0,3 1-4 15,-3-1 2-15,4 2 1 0,-4-2-2 16,4 1 1-16,-4 2 1 0,3-1-3 0,-3 0 2 16,2 1 1-16,-2 2-3 0,3-2 2 15,-3 1 1-15,0-1-3 0,3 0 1 16,-3 1 2-16,4-3-3 0,-4 2 2 16,4-2 1-16,-4 1-3 0,5 1 1 15,-5 0 3-15,4-1-4 0,-4 2 2 16,4-2 1-16,-2 0-3 0,0 0 2 15,1-1 1-15,0 1-3 0,-1-2 1 16,2 0 2-16,-2 1-2 0,2-1 0 0,-1 1 1 16,0-1-2-16,1 2 1 0,-2 0 2 15,2-2-3-15,-2 2 1 0,2 2 2 16,-2 0-4-16,2 0 2 0,-1 0 2 16,0-1-3-16,0 0 1 0,1 0 1 15,0 1-2-15,1-3 1 0,-2 2 2 16,1-1-3-16,-1-1 1 0,4 2 1 0,-4-2-2 15,1 1 1-15,-1 0 1 0,2-1-2 16,-2 3 1-16,-1-1 2 0,1 0-4 16,-1 1 2-16,0-1 1 0,1 1-2 15,0 0 1-15,0 1 1 0,-1-1-2 16,1 1 1-16,-1-2 2 0,1 2-4 16,-1-1 2-16,1 0 1 0,-1 3-2 15,0-4 0-15,-2 4 3 0,5-3-4 16,-3 3 3-16,1-3 0 0,0 3-3 0,-1-1 2 15,2 1 2-15,-1-2-4 0,0 2 1 16,0 0 3-16,1-3-4 0,-1 3 1 16,1 0 3-16,0 0-4 0,-1 0 2 15,1 0 1-15,2 0-2 0,-3 3 1 16,2-3 1-16,0 0-2 0,-1 0 0 16,2 0 3-16,0 0-4 0,0-3 2 0,0 3 2 15,-1 0-4-15,1-3 2 0,0 3 1 16,-1 0-2-16,1 0 0 0,0 0 2 15,0 0-3-15,0 0 2 0,-1-2 1 16,1 2-3-16,-1 0 2 0,1 0 2 16,0 0-4-16,-1 0 1 0,2 0 3 15,0-2-4-15,-1 2 2 0,2 0 1 0,0 0-2 16,1 0 1-16,1 0 2 16,-1 0-4-16,0 0 1 0,1 2 3 0,-1-2-4 15,1 4 2-15,-1-1 1 0,-1-3-3 16,0 3 2-16,-1-3 1 0,1 2-2 15,-3-2 1-15,2 0 2 0,0 0-3 16,-2 2 0-16,2-2 3 0,0 0-4 16,-3 0 2-16,4 3 1 0,-2-3-2 15,0 3 1-15,0-3 2 0,0 3-4 16,1-3 2-16,-2 0 2 0,0 0-4 0,1 0 2 16,0 0 2-16,-1 1-4 0,1-1 2 15,0 0 2-15,0 3-4 0,0-3 2 16,0 3 1-16,1-3-2 0,-1 3 1 15,0-1 1-15,2-2-2 0,0 3 0 16,0-3 3-16,-3 0-3 0,2 2 1 0,0-2 1 16,0 0-2-16,0 2 1 0,0-2 2 15,2 0-4-15,-1 4 2 0,1-4 2 16,0 2-4-16,-1-2 2 0,1 2 2 16,0-2-4-16,1 4 2 0,-2-4 2 15,-1 5-4-15,1-3 2 0,-1-2 2 16,0 3-4-16,-1 0 2 0,-1-3 2 15,1 3-4-15,-1-3 2 0,1 3 1 16,0-3-2-16,0 0 1 0,-1 2 1 0,1-2-2 16,-1 0 1-16,-1 0 2 0,1 0-3 15,0 0 1-15,0 0 2 0,0 3-4 16,-1-3 2-16,1 0 2 0,-1 0-4 16,0 0 2-16,0 2 1 0,0-2-2 15,0 2 1-15,0-2 1 0,1 0-2 16,0 0 0-16,0 4 3 0,0-4-3 0,-1 0 0 15,1 0 3-15,-1 1-3 0,-1-1 1 16,2 3 1-16,-2-3-2 0,0 3 1 16,2-3 1-16,-2 0-2 0,1 3 1 15,0-3 1-15,-1 2-2 0,1-2 1 16,0 3 1-16,-1-3-2 0,1 3 1 16,-1-1 1-16,1-2-2 0,-1 5 1 15,0-5 1-15,0 1-2 0,1-1 1 16,1 0 2-16,-2 4-4 0,2-4 2 0,-2 0 2 15,2 3-4-15,1-3 2 0,0 2 2 16,0-2-4-16,-2 3 2 0,3-3 1 16,0 2-2-16,-1-2 1 0,-1 3 2 15,1-3-4-15,0 2 2 0,-1-2 2 16,-3 2-4-16,4-2 2 0,-4 0 2 16,2 5-4-16,-4-5 2 0,4 0 1 15,0 0-2-15,-2 0 1 0,0 0 1 0,2 3-2 16,0-3 1-16,-1 2 1 0,2-2-2 15,-3 0 1-15,2 3 2 0,-2-3-3 16,2 4 0-16,-1-4 3 0,1 2-3 16,0-2 1-16,1 0 1 0,-4 2-2 15,3-2 0-15,-1 2 4 0,-1-2-5 16,2 0 3-16,1 4 0 0,-3-4-2 0,2 4 1 16,0-4 1-16,-1 1-2 0,1 1 0 15,0 1 3-15,-1-3-4 0,2 3 2 16,0-3 1-16,-1 4-2 0,1-1 1 15,0 0 1-15,-1-1-2 0,0 1 1 16,2-1 1-16,-3 1-2 0,1-1 1 16,-1-2 2-16,2 3-4 0,0-3 2 15,0 3 2-15,-1-3-3 0,1 0 2 16,0 0 1-16,1 0-3 0,-3 0 1 0,2 0 2 16,0 0-3-16,-1 0 1 0,2 0 1 15,-1 2-2-15,-1-2 1 0,1 2 2 16,-1-2-4-16,2 3 2 0,0-3 2 15,-1 3-3-15,1-3 0 0,2 3 3 16,-1-3-3-16,1 2 0 0,0-2 3 16,0 3-3-16,-1-3 1 0,0 0 2 0,0 4-4 15,0-4 2-15,0 2 2 0,0-2-3 16,0 2 1-16,1-2 1 0,-1 2-2 16,0-2 1-16,-2 0 2 0,0 2-4 15,1-2 2-15,-3 0 2 0,2 0-4 16,-1 0 2-16,-2 3 2 0,1-3-4 15,2 0 2-15,-2 0 2 0,0 2-4 16,1-2 2-16,0 0 2 0,-1 0-3 0,1 2 1 16,-1-2 2-16,1 0-3 0,-1 0 0 15,0 0 3-15,0 0-3 0,0 0 1 16,0 0 1-16,0 0-2 0,1 0 1 16,0 0 2-16,-1 0-3 0,2 0 1 15,-1 0 2-15,0 0-3 0,-1 3 0 16,0-3 3-16,0 0-3 0,2 0 0 0,-2 0 3 15,0 0-3-15,1 0 1 0,0 0 2 16,0 0-3-16,0 0 1 0,-1 0 1 16,1 0-2-16,0 0 1 0,0 0 3 15,1 0-5-15,-1 0 2 0,1 0 2 16,0 0-2-16,-1 0 0 0,1-3 2 16,0 3-3-16,0 0 1 0,0-2 2 15,-1 2-3-15,-1 0 1 0,2 0 2 16,0 0-4-16,-1 0 2 0,1 0 2 0,0 2-4 15,1-2 2-15,-1 3 1 0,0-3-2 16,2 3 1-16,0-3 2 0,1 0-3 16,0 0 1-16,0-3 3 0,2 0-4 15,-1 1 1-15,0 0 3 0,0-2-4 16,0 4 2-16,-1-4 1 0,0 4-3 16,0-2 1-16,0 2 2 0,-2 0-4 15,1 0 2-15,-1 0 2 0,0 0-4 0,0 0 2 16,-1-2 2-16,-1 2-4 0,2 0 2 15,-1 0 2-15,1-3-3 0,0 3 1 16,0 0 2-16,-1-2-3 0,2 2 1 16,-1 0 2-16,0-3-3 0,0 3 0 15,0 0 3-15,1-2-4 0,-1 2 2 0,0 0 1 16,1 0-2-16,0 2 0 0,0-2 3 16,-1 3-3-16,2-1 0 0,-1 1 3 15,1-1-3-15,0 0 1 0,0 1 1 16,0-2-2-16,1 3 1 0,-1-4 2 15,-1 2-3-15,4-2 0 0,-1 2 3 16,-1-2-4-16,0 0 2 0,1 3 1 16,-2-3-2-16,3 3 1 0,-3-3 2 15,-1 1-4-15,4-1 2 0,-3 0 2 0,0 4-3 16,-1-4 1-16,1 0 1 0,-2 0-2 16,1 2 1-16,0-2 1 0,-1 0-2 15,0 0 1-15,0 0 2 0,1 0-4 16,0 0 2-16,-1 0 2 0,1-2-3 15,0 2 1-15,-2 0 1 0,2 0-2 16,-2-3 1-16,1 3 2 0,1 0-3 16,-2 0 0-16,3 0 3 0,-2 0-3 0,2 0 0 15,0 0 3-15,0 0-4 0,0 0 2 16,0 0 2-16,-1 3-4 0,2-1 2 16,-1-2 2-16,0 4-3 0,1-4 0 15,1 3 3-15,-1-1-3 0,-1-2 0 16,1 3 3-16,-1-3-3 0,3 2 0 15,-3-2 3-15,1 0-3 0,0 0 1 16,2 0 2-16,0 0-4 0,0 2 2 0,-3-2 2 16,1 0-4-16,-2 2 2 0,1 0 2 15,-1-2-4-15,-1 4 2 0,2-2 2 16,0-2-3-16,0 4 0 0,0-4 3 16,1 0-3-16,-1 0 1 0,-1 1 2 15,1-1-4-15,0 0 2 0,0 0 2 16,0-1-3-16,0 1 0 0,1 0 3 0,0 0-3 15,-1 0 1-15,3 1 1 0,-3-1-2 16,3 3 0-16,-1-3 3 0,0 3-3 16,1-3 1-16,1 0 1 0,0 0-2 15,0 0 1-15,1 0 2 0,-2-3-3 16,3 3 0-16,-2 0 3 0,-2-3-3 16,2 3 1-16,-1-1 2 0,-1-2-3 15,1-1 0-15,-1 0 3 0,0 1-3 16,-1-1 1-16,1-1 1 0,1 1-2 0,-1 0 1 15,-1 1 1-15,1 3-2 0,-1-3 1 16,0 3 1-16,0 0-2 0,-1 0 1 16,0 0 1-16,-1 3-2 0,2-3 1 15,0 2 1-15,-1-2-2 0,1 3 0 16,-1-3 3-16,-1 0-3 0,4 3 0 16,-5-3 3-16,3 0-3 0,2 2 0 15,0-2 3-15,-2 0-4 0,3 0 1 0,0 0 3 16,0 0-3-16,2 0 1 0,-4 0 1 15,2 0-2-15,-1 0 1 0,0 2 2 16,-2-2-4-16,2 0 2 0,-2 0 1 16,0 0-2-16,1 0 1 0,-1-3 1 15,-1 3-2-15,1-3 1 0,-1 3 1 16,1-2-2-16,-1 2 1 0,0-3 2 0,0 3-3 16,0-3 0-16,0 3 3 0,-1-3-3 15,1 3 1-15,0-2 1 0,1 2-2 16,1-4 1-16,-1 4 2 0,1-2-3 15,1 2 0-15,1 0 3 0,-1 0-3 16,0 0 0-16,-1 0 3 0,1 0-4 16,0 0 2-16,0 0 2 0,0 0-3 15,0 0 0-15,0 0 3 0,0 0-3 0,0 2 1 16,-1-2 2-16,0 0-3 0,-1 0 0 16,0-2 3-16,-2 2-3 0,1-4 1 15,-1 3 3-15,3-2-4 0,-2 3 1 16,1-3 2-16,-3 0-3 0,3 3 1 15,-1-4 1-15,-1 4-1 0,0-2-1 16,0-1 3-16,0 3-3 0,1-3 0 16,0 3 3-16,0-2-3 0,1 2 1 0,-1-3 2 15,1 3-3-15,0-2 0 0,-1-1 3 16,0 3-3-16,1-3 1 0,0 3 1 16,0-3-2-16,-1 3 1 0,1-3 2 15,0 3-4-15,-1 0 2 0,0-3 2 16,-1 3-3-16,1 0 0 0,0 0 3 15,-1-2-4-15,0 2 2 0,1 0 2 16,-1 0-4-16,1 0 2 0,-2 0 2 16,0 2-4-16,-2-2 2 0,2 0 2 0,0 0-4 15,-2 0 2-15,2 0 2 0,-1 0-3 16,1 0 1-16,-2 0 1 0,1 0-2 16,1 0 0-16,-1 0 3 0,-1 0-3 15,1 0 0-15,0 0 3 0,-1 0-4 16,2 0 2-16,-1 0 2 0,0 0-3 15,1 0 0-15,-1 0 3 0,0 0-4 0,-1 0 2 16,1 0 1-16,-2 0-2 0,2 0-1 16,-1 0 4-16,1 0-3 0,-2 0 0 15,2 0 3-15,0 3-3 0,-1-3 1 16,1 0 2-16,1 1-3 0,0-1 1 16,1 3 2-16,0-3-4 0,-2 3 2 15,3-3 2-15,-2 3-3 0,2-3 0 16,0 3 4-16,2-3-3 0,0 2 2 0,1-2 4 15,1 0-3-15,2 0 1 0,-1 2 2 16,0-2-3-16,0 0 0 0,-1 2 1 16,0-2-5-16,-2 3 1 0,1 0 3 15,-3-3-4-15,2 3 0 0,-1-3 3 16,1 4-3-16,-2-4 1 0,1 4 2 16,0-4-3-16,-1 3 1 0,1-3 2 15,-1 2-3-15,1-2 1 0,0 4 2 0,-1-4-3 16,-1 3 0-16,3-3 3 0,-2 4-3 15,1-1 0-15,-1 0 3 0,0 1-3 16,1 1 1-16,1-2 3 0,0 3-5 16,0-1 2-16,0 2 2 0,2 0-3 15,-2 0 0-15,2-1 3 0,0 1-3 16,1-2 0-16,-3 0 3 0,1-1-3 16,0 0 0-16,-2 0 3 0,1-2-3 0,-1 1 1 15,-1-1 2-15,0 2-3 0,-1-2 1 16,1 0 2-16,-1 2-2 0,0-4 0 15,1 4 2-15,-1-1-2 0,0-1 1 16,1 1 1-16,-1-1-2 0,0-2 0 16,1 4 3-16,-1-4-4 0,1 4 1 15,0-4 3-15,0 0-4 0,0 0 1 16,-1 0 3-16,1 0-4 0,1 0 1 0,-2 0 2 16,1 2-3-16,1-2 1 0,-1 0 2 15,0 4-4-15,1-4 2 0,0 2 2 16,0 1-3-16,2-1 1 0,0 0 2 15,0 1-3-15,0-3 0 0,0 3 3 16,0-3-3-16,-2 4 1 0,1-4 2 16,-1 2-3-16,-1-2 1 0,0 3 2 0,-1-3-4 15,1 3 2-15,-1-3 2 0,0 3-3 16,0-3 0-16,0 3 3 0,0-3-3 16,0 2 1-16,0-2 2 0,0 0-3 15,0 0 0-15,-1 0 3 0,1 0-3 16,0 0 1-16,-1 0 2 0,0 0-3 15,1 0 0-15,0 0 3 0,1-2-3 16,-2 2 1-16,3-3 1 0,1 3-2 16,-1-2 1-16,-1-1 2 0,3 0-3 0,0-1 0 15,1 0 4-15,3-1-2 0,-2 0 2 16,3 1 2-16,1-1-3 0,0-2 1 16,1 2 2-16,-1 0-3 0,-2 0-1 15,-1 2 1-15,0-1-3 0,-2 1 1 16,1 0 2-16,-1 3-3 0,0-3 0 15,-1 3 3-15,1 0-3 0,-1-3 0 0,1 3 3 16,-1 0-3-16,0-2 0 0,0 2 3 16,1-3-3-16,1 3 0 0,-1-3 3 15,1 3-3-15,1 0 1 0,0-2 2 16,1 2-3-16,0 0 0 0,-1 0 3 16,2 0-4-16,-2 0 2 0,2 0 2 15,-3-2-4-15,0 2 2 0,0 0 2 16,-2-4-3-16,2 4 0 0,0-2 3 15,-2 0-3-15,0 2-1 0,0-3 3 0,0 0-3 16,0 3 1-16,0-3 2 0,-1 3-3 16,0-3 0-16,0 3 3 0,1 0-3 15,-1 0 1-15,0 0 2 0,0-2-2 16,0 2 0-16,0 0 3 0,0 0-3 16,1-4 0-16,0 4 3 0,-1-2-3 15,1 2 0-15,2-3 3 0,-2 1-4 0,1 2 1 16,-1-4 3-16,0 4-4 0,0-3 1 15,-2 3 2-15,1 0-2 0,0-3 0 16,-2 3 3-16,2-3-3 0,-1 3 0 16,-1-3 3-16,1 0-3 0,1 0 0 15,-1 0 3-15,0 1-3 0,0 0 0 16,1-2 4-16,-1 2-4 0,-1-1 1 0,2 0 3 16,1 0-3-16,0 0 0 0,1-1 3 15,1 2-4-15,1-1 1 0,-1 0 1 16,3 0-2-16,0 1 0 0,-1-1 2 15,1 1-4-15,-1 0 1 0,-1-1 2 16,0 1-3-16,0 0 0 0,-2 0 3 16,-1-1-3-16,0 0 1 0,-1 1 3 15,-1 2-3-15,0-4 1 0,0 4 3 16,-1-2-3-16,-1 2 0 0,0-3 3 16,0 3-2-16,-1-2 1 0,0 2 5 0,-1-3-1 15,1 3 1-15,0-2 4 0,1 2-4 16,2-1 0-16,1 1 2 0,2-4-5 15,0 4-2-15,1 0 1 0,2-2-4 16,-1 2 0-16,3 0 0 0,0 0-4 16,-1-3-1-16,1 3 2 0,-1-2-3 15,-1 2 1-15,-1 0 2 0,-2-2-1 16,-2 2 3-16,-1 0 4 0,-1 0-3 0,0 0 1 16,-2 0 4-16,0 0 0 0,1 0-1 15,-1 0 2-15,0 2-4 0,1-2 1 16,-1 2 2-16,0-2-3 0,1 0-1 15,-1 0 3-15,0 3-3 0,-2-3 0 16,1 0 3-16,0 4-2 0,0-4 0 16,0 2 3-16,0-2-3 0,0 2 1 0,1 1 3 15,0-3-2-15,0 4-1 0,1-1 2 16,0-3-2-16,0 3-1 0,1-3 3 16,2 2-2-16,0-2-1 0,1 0 3 15,0 0-2-15,0 0-1 0,2 0 3 16,-2 0-3-16,0-2-1 0,0 2 4 15,-1 0-4-15,-2 2 0 0,1-2 4 0,-2 4-4 16,0 0 1-16,0-2 4 16,0 2-4-16,0 0 1 0,-1-1 3 0,1 0-4 15,-1 0 1-15,0 0 2 0,1-1-2 16,0-2 0-16,0 4 3 0,0-1-3 16,0-1 1-16,0 0 3 0,2 2-4 15,-2-1 1-15,1 0 2 0,0 2-4 16,-1-1 1-16,1 1 1 0,-2 0-3 15,1-1 1-15,0 2 2 0,0-1-3 0,-1-2 1 16,0 1 2-16,1 1-3 0,0 1 1 16,-1-1 2-16,1-1-3 0,0 2 1 15,0-2 3-15,1 1-3 0,-1 2 0 16,-1 0 3-16,3-3-2 0,-2 3 0 16,2 0 3-16,-1-1-4 0,1 0 1 15,1-2 3-15,0 2-3 0,0-2 0 0,0 0 3 16,-1 0-4-16,2-1 1 0,-2 2 1 15,0-3-2-15,2 1 0 0,-2-2 3 16,0 3-4-16,1-4 1 0,-2 4 3 16,0-4-4-16,1 3 1 0,0-3 2 15,-1 3-2-15,0-3-1 0,1 2 4 16,-1-2-4-16,0 3 0 0,-1-3 3 0,1 3-3 16,-1-3 0-16,0 0 3 0,0 1-2 15,1-1-1-15,-2 0 3 0,1 3-3 16,0-3 1-16,-1 2 2 0,1-2-2 15,0 3-1-15,1-3 4 0,-1 3-3 16,2-3-1-16,-2 2 4 0,2-2-4 16,0 0 1-16,1 3 2 0,-1-3-3 15,1 0 0-15,-1 2 3 0,-1-2-3 16,1 3 1-16,-1-3 2 0,1 0-2 0,-2 2 0 16,3-2 3-16,0 0-3 0,-1 0 0 15,2 0 3-15,-1 0-3 0,1 0-1 16,-1-2 3-16,0 2-2 0,0-3-1 15,1 3 3-15,-2-2-3 0,1 2 0 16,-1 0 3-16,1-2-2 0,-1 2-1 16,0 0 3-16,0 0-3 0,3 0 0 15,-3-2 3-15,2 2-3 0,0 0 0 0,0-2 3 16,1 2-5-16,-1 0 1 0,0-4 3 16,0 4-4-16,1 0 1 0,-2 0 3 15,1-2-4-15,-1 2 3 0,-1 0 2 16,-1 0-4-16,-1 0 1 0,0 0 3 15,0-1-3-15,-2 1 0 0,1 0 2 16,-3 0-3-16,2 0 1 0,-2 0 2 16,0 0-3-16,0 0 1 0,-1 0 3 0,-2 0-3 15,4 0 1-15,-4 0 2 0,4 1-2 16,-1-1 0-16,-3 0 3 0,3 0-4 16,0 2 1-16,-3-2 2 0,3 0-3 15,-1 0 1-15,-2 0 2 0,3 0-2 16,0 0 0-16,-3 0 3 0,4 4-3 15,-1-4 0-15,-1 0 3 0,2 0-2 16,-2 0-1-16,1 0 2 0,0 0-2 0,1 0 0 16,0 0 3-16,-1-6-3 0,2 5 1 15,0-3 2-15,1-1-2 0,-1 1 0 16,0-1 3-16,0 1-4 0,-1 0 1 16,-1 2 1-16,0 0-3 0,0 2 0 15,0-2 3-15,-3 2-3 0,3 0 0 16,-3-3 3-16,3 3-3 0,-3 0 0 15,0 0 3-15,0 0-3 0,2 0 0 0,-2 0 3 16,0 0-3-16,0 0-1 0,0-2 4 16,0 2-4-16,0 0 1 0,0 0 2 15,0 0-4-15,0 0-1 0,0 0 0 16,0 0-6-16,0 0-5 0,0 0-6 16,0 0 164-16,2 3-242 0,-2 1-96 15,-2-2-301-15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04820" cy="506095"/>
          </a:xfrm>
          <a:prstGeom prst="rect">
            <a:avLst/>
          </a:prstGeom>
        </p:spPr>
        <p:txBody>
          <a:bodyPr vert="horz" lIns="93379" tIns="46689" rIns="93379" bIns="46689" rtlCol="0"/>
          <a:lstStyle>
            <a:lvl1pPr algn="l">
              <a:defRPr sz="1200"/>
            </a:lvl1pPr>
          </a:lstStyle>
          <a:p>
            <a:endParaRPr lang="fr-FR"/>
          </a:p>
        </p:txBody>
      </p:sp>
      <p:sp>
        <p:nvSpPr>
          <p:cNvPr id="3" name="Espace réservé de la date 2"/>
          <p:cNvSpPr>
            <a:spLocks noGrp="1"/>
          </p:cNvSpPr>
          <p:nvPr>
            <p:ph type="dt" idx="1"/>
          </p:nvPr>
        </p:nvSpPr>
        <p:spPr>
          <a:xfrm>
            <a:off x="3927776" y="0"/>
            <a:ext cx="3004820" cy="506095"/>
          </a:xfrm>
          <a:prstGeom prst="rect">
            <a:avLst/>
          </a:prstGeom>
        </p:spPr>
        <p:txBody>
          <a:bodyPr vert="horz" lIns="93379" tIns="46689" rIns="93379" bIns="46689" rtlCol="0"/>
          <a:lstStyle>
            <a:lvl1pPr algn="r">
              <a:defRPr sz="1200"/>
            </a:lvl1pPr>
          </a:lstStyle>
          <a:p>
            <a:fld id="{DF75A868-E4E7-42D7-9354-8FC3E90C80A1}" type="datetimeFigureOut">
              <a:rPr lang="fr-FR" smtClean="0"/>
              <a:pPr/>
              <a:t>07/06/2021</a:t>
            </a:fld>
            <a:endParaRPr lang="fr-FR"/>
          </a:p>
        </p:txBody>
      </p:sp>
      <p:sp>
        <p:nvSpPr>
          <p:cNvPr id="4" name="Espace réservé de l'image des diapositives 3"/>
          <p:cNvSpPr>
            <a:spLocks noGrp="1" noRot="1" noChangeAspect="1"/>
          </p:cNvSpPr>
          <p:nvPr>
            <p:ph type="sldImg" idx="2"/>
          </p:nvPr>
        </p:nvSpPr>
        <p:spPr>
          <a:xfrm>
            <a:off x="936625" y="758825"/>
            <a:ext cx="5060950" cy="3795713"/>
          </a:xfrm>
          <a:prstGeom prst="rect">
            <a:avLst/>
          </a:prstGeom>
          <a:noFill/>
          <a:ln w="12700">
            <a:solidFill>
              <a:prstClr val="black"/>
            </a:solidFill>
          </a:ln>
        </p:spPr>
        <p:txBody>
          <a:bodyPr vert="horz" lIns="93379" tIns="46689" rIns="93379" bIns="46689" rtlCol="0" anchor="ctr"/>
          <a:lstStyle/>
          <a:p>
            <a:endParaRPr lang="fr-FR"/>
          </a:p>
        </p:txBody>
      </p:sp>
      <p:sp>
        <p:nvSpPr>
          <p:cNvPr id="5" name="Espace réservé des commentaires 4"/>
          <p:cNvSpPr>
            <a:spLocks noGrp="1"/>
          </p:cNvSpPr>
          <p:nvPr>
            <p:ph type="body" sz="quarter" idx="3"/>
          </p:nvPr>
        </p:nvSpPr>
        <p:spPr>
          <a:xfrm>
            <a:off x="693420" y="4807903"/>
            <a:ext cx="5547360" cy="4554855"/>
          </a:xfrm>
          <a:prstGeom prst="rect">
            <a:avLst/>
          </a:prstGeom>
        </p:spPr>
        <p:txBody>
          <a:bodyPr vert="horz" lIns="93379" tIns="46689" rIns="93379" bIns="4668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614049"/>
            <a:ext cx="3004820" cy="506095"/>
          </a:xfrm>
          <a:prstGeom prst="rect">
            <a:avLst/>
          </a:prstGeom>
        </p:spPr>
        <p:txBody>
          <a:bodyPr vert="horz" lIns="93379" tIns="46689" rIns="93379" bIns="466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27776" y="9614049"/>
            <a:ext cx="3004820" cy="506095"/>
          </a:xfrm>
          <a:prstGeom prst="rect">
            <a:avLst/>
          </a:prstGeom>
        </p:spPr>
        <p:txBody>
          <a:bodyPr vert="horz" lIns="93379" tIns="46689" rIns="93379" bIns="46689" rtlCol="0" anchor="b"/>
          <a:lstStyle>
            <a:lvl1pPr algn="r">
              <a:defRPr sz="1200"/>
            </a:lvl1pPr>
          </a:lstStyle>
          <a:p>
            <a:fld id="{667761A3-3ADB-4224-AEC8-E73E4B6D77A0}" type="slidenum">
              <a:rPr lang="fr-FR" smtClean="0"/>
              <a:pPr/>
              <a:t>‹N°›</a:t>
            </a:fld>
            <a:endParaRPr lang="fr-FR"/>
          </a:p>
        </p:txBody>
      </p:sp>
    </p:spTree>
    <p:extLst>
      <p:ext uri="{BB962C8B-B14F-4D97-AF65-F5344CB8AC3E}">
        <p14:creationId xmlns:p14="http://schemas.microsoft.com/office/powerpoint/2010/main" val="60180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67761A3-3ADB-4224-AEC8-E73E4B6D77A0}" type="slidenum">
              <a:rPr lang="fr-FR" smtClean="0"/>
              <a:pPr/>
              <a:t>1</a:t>
            </a:fld>
            <a:endParaRPr lang="fr-FR"/>
          </a:p>
        </p:txBody>
      </p:sp>
    </p:spTree>
    <p:extLst>
      <p:ext uri="{BB962C8B-B14F-4D97-AF65-F5344CB8AC3E}">
        <p14:creationId xmlns:p14="http://schemas.microsoft.com/office/powerpoint/2010/main" val="258262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pPr marL="228600" indent="0">
              <a:buNone/>
            </a:pPr>
            <a:r>
              <a:rPr lang="en-GB" sz="1200" b="0" i="0" kern="1200" dirty="0">
                <a:solidFill>
                  <a:schemeClr val="tx1"/>
                </a:solidFill>
                <a:latin typeface="+mn-lt"/>
                <a:ea typeface="+mn-ea"/>
                <a:cs typeface="+mn-cs"/>
              </a:rPr>
              <a:t>Thomas</a:t>
            </a:r>
            <a:r>
              <a:rPr lang="en-GB" sz="1200" b="0" i="0" kern="1200" baseline="0" dirty="0">
                <a:solidFill>
                  <a:schemeClr val="tx1"/>
                </a:solidFill>
                <a:latin typeface="+mn-lt"/>
                <a:ea typeface="+mn-ea"/>
                <a:cs typeface="+mn-cs"/>
              </a:rPr>
              <a:t> et al. 2018. </a:t>
            </a:r>
            <a:r>
              <a:rPr lang="en-GB" sz="1200" b="0" i="0" kern="1200" baseline="0" dirty="0" err="1">
                <a:solidFill>
                  <a:schemeClr val="tx1"/>
                </a:solidFill>
                <a:latin typeface="+mn-lt"/>
                <a:ea typeface="+mn-ea"/>
                <a:cs typeface="+mn-cs"/>
              </a:rPr>
              <a:t>Avancée</a:t>
            </a:r>
            <a:r>
              <a:rPr lang="en-GB" sz="1200" b="0" i="0" kern="1200" baseline="0" dirty="0">
                <a:solidFill>
                  <a:schemeClr val="tx1"/>
                </a:solidFill>
                <a:latin typeface="+mn-lt"/>
                <a:ea typeface="+mn-ea"/>
                <a:cs typeface="+mn-cs"/>
              </a:rPr>
              <a:t> (marron) et </a:t>
            </a:r>
            <a:r>
              <a:rPr lang="en-GB" sz="1200" b="0" i="0" kern="1200" baseline="0" dirty="0" err="1">
                <a:solidFill>
                  <a:schemeClr val="tx1"/>
                </a:solidFill>
                <a:latin typeface="+mn-lt"/>
                <a:ea typeface="+mn-ea"/>
                <a:cs typeface="+mn-cs"/>
              </a:rPr>
              <a:t>recul</a:t>
            </a:r>
            <a:r>
              <a:rPr lang="en-GB" sz="1200" b="0" i="0" kern="1200" baseline="0" dirty="0">
                <a:solidFill>
                  <a:schemeClr val="tx1"/>
                </a:solidFill>
                <a:latin typeface="+mn-lt"/>
                <a:ea typeface="+mn-ea"/>
                <a:cs typeface="+mn-cs"/>
              </a:rPr>
              <a:t> (</a:t>
            </a:r>
            <a:r>
              <a:rPr lang="en-GB" sz="1200" b="0" i="0" kern="1200" baseline="0" dirty="0" err="1">
                <a:solidFill>
                  <a:schemeClr val="tx1"/>
                </a:solidFill>
                <a:latin typeface="+mn-lt"/>
                <a:ea typeface="+mn-ea"/>
                <a:cs typeface="+mn-cs"/>
              </a:rPr>
              <a:t>vert</a:t>
            </a:r>
            <a:r>
              <a:rPr lang="en-GB" sz="1200" b="0" i="0" kern="1200" baseline="0" dirty="0">
                <a:solidFill>
                  <a:schemeClr val="tx1"/>
                </a:solidFill>
                <a:latin typeface="+mn-lt"/>
                <a:ea typeface="+mn-ea"/>
                <a:cs typeface="+mn-cs"/>
              </a:rPr>
              <a:t>) du desert (one </a:t>
            </a:r>
            <a:r>
              <a:rPr lang="en-GB" sz="1200" b="0" i="0" kern="1200" baseline="0" dirty="0" err="1">
                <a:solidFill>
                  <a:schemeClr val="tx1"/>
                </a:solidFill>
                <a:latin typeface="+mn-lt"/>
                <a:ea typeface="+mn-ea"/>
                <a:cs typeface="+mn-cs"/>
              </a:rPr>
              <a:t>inférieure</a:t>
            </a:r>
            <a:r>
              <a:rPr lang="en-GB" sz="1200" b="0" i="0" kern="1200" baseline="0" dirty="0">
                <a:solidFill>
                  <a:schemeClr val="tx1"/>
                </a:solidFill>
                <a:latin typeface="+mn-lt"/>
                <a:ea typeface="+mn-ea"/>
                <a:cs typeface="+mn-cs"/>
              </a:rPr>
              <a:t> à 100 mm/an) entre 1902 et 2013..</a:t>
            </a:r>
          </a:p>
        </p:txBody>
      </p:sp>
      <p:sp>
        <p:nvSpPr>
          <p:cNvPr id="4" name="Slide Number Placeholder 3"/>
          <p:cNvSpPr>
            <a:spLocks noGrp="1"/>
          </p:cNvSpPr>
          <p:nvPr>
            <p:ph type="sldNum" sz="quarter" idx="10"/>
          </p:nvPr>
        </p:nvSpPr>
        <p:spPr/>
        <p:txBody>
          <a:bodyPr/>
          <a:lstStyle/>
          <a:p>
            <a:fld id="{6E4BBEE0-F466-475D-88E4-931090B5BED5}" type="slidenum">
              <a:rPr lang="en-GB" smtClean="0"/>
              <a:pPr/>
              <a:t>15</a:t>
            </a:fld>
            <a:endParaRPr lang="en-GB"/>
          </a:p>
        </p:txBody>
      </p:sp>
    </p:spTree>
    <p:extLst>
      <p:ext uri="{BB962C8B-B14F-4D97-AF65-F5344CB8AC3E}">
        <p14:creationId xmlns:p14="http://schemas.microsoft.com/office/powerpoint/2010/main" val="306799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pPr marL="228600" indent="0">
              <a:buNone/>
            </a:pPr>
            <a:r>
              <a:rPr lang="en-GB" sz="1200" b="0" i="0" kern="1200" dirty="0">
                <a:solidFill>
                  <a:schemeClr val="tx1"/>
                </a:solidFill>
                <a:latin typeface="+mn-lt"/>
                <a:ea typeface="+mn-ea"/>
                <a:cs typeface="+mn-cs"/>
              </a:rPr>
              <a:t>The graph illustrates how</a:t>
            </a:r>
            <a:r>
              <a:rPr lang="en-GB" sz="1200" b="0" i="0" kern="1200" baseline="0" dirty="0">
                <a:solidFill>
                  <a:schemeClr val="tx1"/>
                </a:solidFill>
                <a:latin typeface="+mn-lt"/>
                <a:ea typeface="+mn-ea"/>
                <a:cs typeface="+mn-cs"/>
              </a:rPr>
              <a:t> </a:t>
            </a:r>
            <a:r>
              <a:rPr lang="en-GB" sz="1200" b="0" i="0" kern="1200" baseline="0" dirty="0" err="1">
                <a:solidFill>
                  <a:schemeClr val="tx1"/>
                </a:solidFill>
                <a:latin typeface="+mn-lt"/>
                <a:ea typeface="+mn-ea"/>
                <a:cs typeface="+mn-cs"/>
              </a:rPr>
              <a:t>Sahelian</a:t>
            </a:r>
            <a:r>
              <a:rPr lang="en-GB" sz="1200" b="0" i="0" kern="1200" baseline="0" dirty="0">
                <a:solidFill>
                  <a:schemeClr val="tx1"/>
                </a:solidFill>
                <a:latin typeface="+mn-lt"/>
                <a:ea typeface="+mn-ea"/>
                <a:cs typeface="+mn-cs"/>
              </a:rPr>
              <a:t> rainfall has varied since 1950. </a:t>
            </a:r>
            <a:r>
              <a:rPr lang="en-GB" sz="1200" b="0" i="0" kern="1200" dirty="0">
                <a:solidFill>
                  <a:schemeClr val="tx1"/>
                </a:solidFill>
                <a:latin typeface="+mn-lt"/>
                <a:ea typeface="+mn-ea"/>
                <a:cs typeface="+mn-cs"/>
              </a:rPr>
              <a:t>West</a:t>
            </a:r>
            <a:r>
              <a:rPr lang="en-GB" sz="1200" b="0" i="0" kern="1200" baseline="0" dirty="0">
                <a:solidFill>
                  <a:schemeClr val="tx1"/>
                </a:solidFill>
                <a:latin typeface="+mn-lt"/>
                <a:ea typeface="+mn-ea"/>
                <a:cs typeface="+mn-cs"/>
              </a:rPr>
              <a:t> Africa has always experienced large variations in rainfall from year to year and decade to decade. During the 1950s and 60s, there was generally very strong rainfall, followed by an intense drought period during the 1970s and 80s. Since then annual rainfall has increased, but remains well below the levels seen during the 1950s and 60s. Moreover, since the end of the drought there been very pronounced differences in rain from year to year. At the same time there has been a strong trend towards more intense storms during the wet season.</a:t>
            </a:r>
          </a:p>
          <a:p>
            <a:pPr marL="228600" indent="0">
              <a:buNone/>
            </a:pPr>
            <a:endParaRPr lang="en-GB" sz="1200" b="0" i="0" kern="1200" baseline="0" dirty="0">
              <a:solidFill>
                <a:schemeClr val="tx1"/>
              </a:solidFill>
              <a:latin typeface="+mn-lt"/>
              <a:ea typeface="+mn-ea"/>
              <a:cs typeface="+mn-cs"/>
            </a:endParaRPr>
          </a:p>
          <a:p>
            <a:pPr marL="228600" indent="0">
              <a:buNone/>
            </a:pPr>
            <a:r>
              <a:rPr lang="en-GB" sz="1200" b="0" i="0" kern="1200" baseline="0" dirty="0">
                <a:solidFill>
                  <a:schemeClr val="tx1"/>
                </a:solidFill>
                <a:latin typeface="+mn-lt"/>
                <a:ea typeface="+mn-ea"/>
                <a:cs typeface="+mn-cs"/>
              </a:rPr>
              <a:t>The large natural rainfall fluctuations from decade to decade in the Sahel make it difficult to draw strong conclusions about whether man-made climate change has already affected rainfall. Some climate models suggest that anthropogenic emissions of greenhouse gases and other pollutants may have influenced aspects of the drought and the subsequent recovery, but there is no consensus on this question.</a:t>
            </a:r>
          </a:p>
          <a:p>
            <a:pPr marL="228600" indent="0">
              <a:buNone/>
            </a:pPr>
            <a:endParaRPr lang="en-GB" sz="1200" b="0" i="0" kern="1200" baseline="0" dirty="0">
              <a:solidFill>
                <a:schemeClr val="tx1"/>
              </a:solidFill>
              <a:latin typeface="+mn-lt"/>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latin typeface="+mn-lt"/>
                <a:ea typeface="+mn-ea"/>
                <a:cs typeface="+mn-cs"/>
              </a:rPr>
              <a:t>Data shown are p</a:t>
            </a:r>
            <a:r>
              <a:rPr lang="en-GB" sz="1200" dirty="0">
                <a:solidFill>
                  <a:schemeClr val="tx1"/>
                </a:solidFill>
              </a:rPr>
              <a:t>recipitation anomalies  (June-Oct) with respect to 1950-2013 climatology (between 20W – 10E and 10N – 20N). Source :  http://research.jisao.washington.edu/data_sets/sahel/</a:t>
            </a:r>
          </a:p>
          <a:p>
            <a:pPr marL="228600" indent="0">
              <a:buNone/>
            </a:pPr>
            <a:endParaRPr lang="en-GB" sz="1200" b="0" i="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4BBEE0-F466-475D-88E4-931090B5BED5}" type="slidenum">
              <a:rPr lang="en-GB" smtClean="0"/>
              <a:pPr/>
              <a:t>16</a:t>
            </a:fld>
            <a:endParaRPr lang="en-GB"/>
          </a:p>
        </p:txBody>
      </p:sp>
    </p:spTree>
    <p:extLst>
      <p:ext uri="{BB962C8B-B14F-4D97-AF65-F5344CB8AC3E}">
        <p14:creationId xmlns:p14="http://schemas.microsoft.com/office/powerpoint/2010/main" val="141003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6BBAE-1CC6-4417-AAAC-E5B0208BA3E0}" type="slidenum">
              <a:rPr lang="fr-FR" smtClean="0"/>
              <a:pPr fontAlgn="base">
                <a:spcBef>
                  <a:spcPct val="0"/>
                </a:spcBef>
                <a:spcAft>
                  <a:spcPct val="0"/>
                </a:spcAft>
                <a:defRPr/>
              </a:pPr>
              <a:t>17</a:t>
            </a:fld>
            <a:endParaRPr lang="fr-FR"/>
          </a:p>
        </p:txBody>
      </p:sp>
    </p:spTree>
    <p:extLst>
      <p:ext uri="{BB962C8B-B14F-4D97-AF65-F5344CB8AC3E}">
        <p14:creationId xmlns:p14="http://schemas.microsoft.com/office/powerpoint/2010/main" val="11970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6BBAE-1CC6-4417-AAAC-E5B0208BA3E0}" type="slidenum">
              <a:rPr lang="fr-FR" smtClean="0"/>
              <a:pPr fontAlgn="base">
                <a:spcBef>
                  <a:spcPct val="0"/>
                </a:spcBef>
                <a:spcAft>
                  <a:spcPct val="0"/>
                </a:spcAft>
                <a:defRPr/>
              </a:pPr>
              <a:t>18</a:t>
            </a:fld>
            <a:endParaRPr lang="fr-FR"/>
          </a:p>
        </p:txBody>
      </p:sp>
    </p:spTree>
    <p:extLst>
      <p:ext uri="{BB962C8B-B14F-4D97-AF65-F5344CB8AC3E}">
        <p14:creationId xmlns:p14="http://schemas.microsoft.com/office/powerpoint/2010/main" val="1747251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6BBAE-1CC6-4417-AAAC-E5B0208BA3E0}" type="slidenum">
              <a:rPr lang="fr-FR" smtClean="0"/>
              <a:pPr fontAlgn="base">
                <a:spcBef>
                  <a:spcPct val="0"/>
                </a:spcBef>
                <a:spcAft>
                  <a:spcPct val="0"/>
                </a:spcAft>
                <a:defRPr/>
              </a:pPr>
              <a:t>19</a:t>
            </a:fld>
            <a:endParaRPr lang="fr-FR"/>
          </a:p>
        </p:txBody>
      </p:sp>
    </p:spTree>
    <p:extLst>
      <p:ext uri="{BB962C8B-B14F-4D97-AF65-F5344CB8AC3E}">
        <p14:creationId xmlns:p14="http://schemas.microsoft.com/office/powerpoint/2010/main" val="2032715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20</a:t>
            </a:fld>
            <a:endParaRPr lang="fr-FR"/>
          </a:p>
        </p:txBody>
      </p:sp>
    </p:spTree>
    <p:extLst>
      <p:ext uri="{BB962C8B-B14F-4D97-AF65-F5344CB8AC3E}">
        <p14:creationId xmlns:p14="http://schemas.microsoft.com/office/powerpoint/2010/main" val="335655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21</a:t>
            </a:fld>
            <a:endParaRPr lang="fr-FR"/>
          </a:p>
        </p:txBody>
      </p:sp>
    </p:spTree>
    <p:extLst>
      <p:ext uri="{BB962C8B-B14F-4D97-AF65-F5344CB8AC3E}">
        <p14:creationId xmlns:p14="http://schemas.microsoft.com/office/powerpoint/2010/main" val="225525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09FC28F-0BE8-4597-8F10-CB17B70BD50A}"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2936755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23</a:t>
            </a:fld>
            <a:endParaRPr lang="fr-FR"/>
          </a:p>
        </p:txBody>
      </p:sp>
    </p:spTree>
    <p:extLst>
      <p:ext uri="{BB962C8B-B14F-4D97-AF65-F5344CB8AC3E}">
        <p14:creationId xmlns:p14="http://schemas.microsoft.com/office/powerpoint/2010/main" val="403729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19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E18313-B503-478E-BE1C-ECDB748926D4}" type="slidenum">
              <a:rPr lang="fr-FR" smtClean="0"/>
              <a:pPr fontAlgn="base">
                <a:spcBef>
                  <a:spcPct val="0"/>
                </a:spcBef>
                <a:spcAft>
                  <a:spcPct val="0"/>
                </a:spcAft>
                <a:defRPr/>
              </a:pPr>
              <a:t>24</a:t>
            </a:fld>
            <a:endParaRPr lang="fr-FR"/>
          </a:p>
        </p:txBody>
      </p:sp>
    </p:spTree>
    <p:extLst>
      <p:ext uri="{BB962C8B-B14F-4D97-AF65-F5344CB8AC3E}">
        <p14:creationId xmlns:p14="http://schemas.microsoft.com/office/powerpoint/2010/main" val="220410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a:t>
            </a:fld>
            <a:endParaRPr lang="fr-FR"/>
          </a:p>
        </p:txBody>
      </p:sp>
    </p:spTree>
    <p:extLst>
      <p:ext uri="{BB962C8B-B14F-4D97-AF65-F5344CB8AC3E}">
        <p14:creationId xmlns:p14="http://schemas.microsoft.com/office/powerpoint/2010/main" val="4002121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25</a:t>
            </a:fld>
            <a:endParaRPr lang="en-GB"/>
          </a:p>
        </p:txBody>
      </p:sp>
      <p:sp>
        <p:nvSpPr>
          <p:cNvPr id="409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endParaRPr dirty="0"/>
          </a:p>
        </p:txBody>
      </p:sp>
    </p:spTree>
    <p:extLst>
      <p:ext uri="{BB962C8B-B14F-4D97-AF65-F5344CB8AC3E}">
        <p14:creationId xmlns:p14="http://schemas.microsoft.com/office/powerpoint/2010/main" val="266283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26</a:t>
            </a:fld>
            <a:endParaRPr lang="en-GB"/>
          </a:p>
        </p:txBody>
      </p:sp>
      <p:sp>
        <p:nvSpPr>
          <p:cNvPr id="409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endParaRPr dirty="0"/>
          </a:p>
        </p:txBody>
      </p:sp>
    </p:spTree>
    <p:extLst>
      <p:ext uri="{BB962C8B-B14F-4D97-AF65-F5344CB8AC3E}">
        <p14:creationId xmlns:p14="http://schemas.microsoft.com/office/powerpoint/2010/main" val="100314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Spatial scale and uncertainty in seasonal mean projections for 2080-2100 under RCP8.5 forcing</a:t>
            </a:r>
            <a:endParaRPr lang="en-US" sz="1200" u="sng" dirty="0">
              <a:solidFill>
                <a:srgbClr val="000000"/>
              </a:solidFill>
            </a:endParaRPr>
          </a:p>
          <a:p>
            <a:endParaRPr lang="en-US" dirty="0"/>
          </a:p>
        </p:txBody>
      </p:sp>
    </p:spTree>
    <p:extLst>
      <p:ext uri="{BB962C8B-B14F-4D97-AF65-F5344CB8AC3E}">
        <p14:creationId xmlns:p14="http://schemas.microsoft.com/office/powerpoint/2010/main" val="1947427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28</a:t>
            </a:fld>
            <a:endParaRPr lang="fr-FR"/>
          </a:p>
        </p:txBody>
      </p:sp>
    </p:spTree>
    <p:extLst>
      <p:ext uri="{BB962C8B-B14F-4D97-AF65-F5344CB8AC3E}">
        <p14:creationId xmlns:p14="http://schemas.microsoft.com/office/powerpoint/2010/main" val="227513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29</a:t>
            </a:fld>
            <a:endParaRPr lang="fr-FR"/>
          </a:p>
        </p:txBody>
      </p:sp>
    </p:spTree>
    <p:extLst>
      <p:ext uri="{BB962C8B-B14F-4D97-AF65-F5344CB8AC3E}">
        <p14:creationId xmlns:p14="http://schemas.microsoft.com/office/powerpoint/2010/main" val="2344168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30</a:t>
            </a:fld>
            <a:endParaRPr lang="fr-FR"/>
          </a:p>
        </p:txBody>
      </p:sp>
    </p:spTree>
    <p:extLst>
      <p:ext uri="{BB962C8B-B14F-4D97-AF65-F5344CB8AC3E}">
        <p14:creationId xmlns:p14="http://schemas.microsoft.com/office/powerpoint/2010/main" val="1172117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31</a:t>
            </a:fld>
            <a:endParaRPr lang="fr-FR"/>
          </a:p>
        </p:txBody>
      </p:sp>
    </p:spTree>
    <p:extLst>
      <p:ext uri="{BB962C8B-B14F-4D97-AF65-F5344CB8AC3E}">
        <p14:creationId xmlns:p14="http://schemas.microsoft.com/office/powerpoint/2010/main" val="1000913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32</a:t>
            </a:fld>
            <a:endParaRPr lang="fr-FR"/>
          </a:p>
        </p:txBody>
      </p:sp>
    </p:spTree>
    <p:extLst>
      <p:ext uri="{BB962C8B-B14F-4D97-AF65-F5344CB8AC3E}">
        <p14:creationId xmlns:p14="http://schemas.microsoft.com/office/powerpoint/2010/main" val="941691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33</a:t>
            </a:fld>
            <a:endParaRPr lang="fr-FR"/>
          </a:p>
        </p:txBody>
      </p:sp>
    </p:spTree>
    <p:extLst>
      <p:ext uri="{BB962C8B-B14F-4D97-AF65-F5344CB8AC3E}">
        <p14:creationId xmlns:p14="http://schemas.microsoft.com/office/powerpoint/2010/main" val="2628289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34</a:t>
            </a:fld>
            <a:endParaRPr lang="fr-FR"/>
          </a:p>
        </p:txBody>
      </p:sp>
    </p:spTree>
    <p:extLst>
      <p:ext uri="{BB962C8B-B14F-4D97-AF65-F5344CB8AC3E}">
        <p14:creationId xmlns:p14="http://schemas.microsoft.com/office/powerpoint/2010/main" val="193644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200" dirty="0"/>
              <a:t> </a:t>
            </a:r>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a:t>
            </a:fld>
            <a:endParaRPr lang="fr-FR"/>
          </a:p>
        </p:txBody>
      </p:sp>
    </p:spTree>
    <p:extLst>
      <p:ext uri="{BB962C8B-B14F-4D97-AF65-F5344CB8AC3E}">
        <p14:creationId xmlns:p14="http://schemas.microsoft.com/office/powerpoint/2010/main" val="1352301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35</a:t>
            </a:fld>
            <a:endParaRPr lang="fr-FR"/>
          </a:p>
        </p:txBody>
      </p:sp>
    </p:spTree>
    <p:extLst>
      <p:ext uri="{BB962C8B-B14F-4D97-AF65-F5344CB8AC3E}">
        <p14:creationId xmlns:p14="http://schemas.microsoft.com/office/powerpoint/2010/main" val="8824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36</a:t>
            </a:fld>
            <a:endParaRPr lang="fr-FR"/>
          </a:p>
        </p:txBody>
      </p:sp>
    </p:spTree>
    <p:extLst>
      <p:ext uri="{BB962C8B-B14F-4D97-AF65-F5344CB8AC3E}">
        <p14:creationId xmlns:p14="http://schemas.microsoft.com/office/powerpoint/2010/main" val="3443474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37</a:t>
            </a:fld>
            <a:endParaRPr lang="fr-FR"/>
          </a:p>
        </p:txBody>
      </p:sp>
    </p:spTree>
    <p:extLst>
      <p:ext uri="{BB962C8B-B14F-4D97-AF65-F5344CB8AC3E}">
        <p14:creationId xmlns:p14="http://schemas.microsoft.com/office/powerpoint/2010/main" val="536404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38</a:t>
            </a:fld>
            <a:endParaRPr lang="fr-FR"/>
          </a:p>
        </p:txBody>
      </p:sp>
    </p:spTree>
    <p:extLst>
      <p:ext uri="{BB962C8B-B14F-4D97-AF65-F5344CB8AC3E}">
        <p14:creationId xmlns:p14="http://schemas.microsoft.com/office/powerpoint/2010/main" val="1263773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6BBAE-1CC6-4417-AAAC-E5B0208BA3E0}" type="slidenum">
              <a:rPr lang="fr-FR" smtClean="0"/>
              <a:pPr fontAlgn="base">
                <a:spcBef>
                  <a:spcPct val="0"/>
                </a:spcBef>
                <a:spcAft>
                  <a:spcPct val="0"/>
                </a:spcAft>
                <a:defRPr/>
              </a:pPr>
              <a:t>39</a:t>
            </a:fld>
            <a:endParaRPr lang="fr-FR"/>
          </a:p>
        </p:txBody>
      </p:sp>
    </p:spTree>
    <p:extLst>
      <p:ext uri="{BB962C8B-B14F-4D97-AF65-F5344CB8AC3E}">
        <p14:creationId xmlns:p14="http://schemas.microsoft.com/office/powerpoint/2010/main" val="331637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6BBAE-1CC6-4417-AAAC-E5B0208BA3E0}" type="slidenum">
              <a:rPr lang="fr-FR" smtClean="0"/>
              <a:pPr fontAlgn="base">
                <a:spcBef>
                  <a:spcPct val="0"/>
                </a:spcBef>
                <a:spcAft>
                  <a:spcPct val="0"/>
                </a:spcAft>
                <a:defRPr/>
              </a:pPr>
              <a:t>40</a:t>
            </a:fld>
            <a:endParaRPr lang="fr-FR"/>
          </a:p>
        </p:txBody>
      </p:sp>
    </p:spTree>
    <p:extLst>
      <p:ext uri="{BB962C8B-B14F-4D97-AF65-F5344CB8AC3E}">
        <p14:creationId xmlns:p14="http://schemas.microsoft.com/office/powerpoint/2010/main" val="2000227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41</a:t>
            </a:fld>
            <a:endParaRPr lang="fr-FR"/>
          </a:p>
        </p:txBody>
      </p:sp>
    </p:spTree>
    <p:extLst>
      <p:ext uri="{BB962C8B-B14F-4D97-AF65-F5344CB8AC3E}">
        <p14:creationId xmlns:p14="http://schemas.microsoft.com/office/powerpoint/2010/main" val="1624081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42</a:t>
            </a:fld>
            <a:endParaRPr lang="fr-FR"/>
          </a:p>
        </p:txBody>
      </p:sp>
    </p:spTree>
    <p:extLst>
      <p:ext uri="{BB962C8B-B14F-4D97-AF65-F5344CB8AC3E}">
        <p14:creationId xmlns:p14="http://schemas.microsoft.com/office/powerpoint/2010/main" val="2173339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43</a:t>
            </a:fld>
            <a:endParaRPr lang="fr-FR"/>
          </a:p>
        </p:txBody>
      </p:sp>
    </p:spTree>
    <p:extLst>
      <p:ext uri="{BB962C8B-B14F-4D97-AF65-F5344CB8AC3E}">
        <p14:creationId xmlns:p14="http://schemas.microsoft.com/office/powerpoint/2010/main" val="1988006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44</a:t>
            </a:fld>
            <a:endParaRPr lang="fr-FR"/>
          </a:p>
        </p:txBody>
      </p:sp>
    </p:spTree>
    <p:extLst>
      <p:ext uri="{BB962C8B-B14F-4D97-AF65-F5344CB8AC3E}">
        <p14:creationId xmlns:p14="http://schemas.microsoft.com/office/powerpoint/2010/main" val="118989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200" dirty="0"/>
              <a:t> </a:t>
            </a:r>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a:t>
            </a:fld>
            <a:endParaRPr lang="fr-FR"/>
          </a:p>
        </p:txBody>
      </p:sp>
    </p:spTree>
    <p:extLst>
      <p:ext uri="{BB962C8B-B14F-4D97-AF65-F5344CB8AC3E}">
        <p14:creationId xmlns:p14="http://schemas.microsoft.com/office/powerpoint/2010/main" val="1608104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xfrm>
            <a:off x="601663" y="309563"/>
            <a:ext cx="4975225" cy="3732212"/>
          </a:xfr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noFill/>
        </p:spPr>
        <p:txBody>
          <a:bodyPr wrap="none" lIns="81866" tIns="40933" rIns="81866" bIns="40933" numCol="1" anchor="ctr" anchorCtr="0" compatLnSpc="1">
            <a:prstTxWarp prst="textNoShape">
              <a:avLst/>
            </a:prstTxWarp>
          </a:bodyPr>
          <a:lstStyle/>
          <a:p>
            <a:pPr>
              <a:spcBef>
                <a:spcPct val="0"/>
              </a:spcBef>
            </a:pPr>
            <a:endParaRPr lang="fr-FR"/>
          </a:p>
        </p:txBody>
      </p:sp>
    </p:spTree>
    <p:extLst>
      <p:ext uri="{BB962C8B-B14F-4D97-AF65-F5344CB8AC3E}">
        <p14:creationId xmlns:p14="http://schemas.microsoft.com/office/powerpoint/2010/main" val="3644906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3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1434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DE9E25-0089-49CD-97E7-A206EE264D6D}" type="slidenum">
              <a:rPr lang="fr-FR" smtClean="0"/>
              <a:pPr fontAlgn="base">
                <a:spcBef>
                  <a:spcPct val="0"/>
                </a:spcBef>
                <a:spcAft>
                  <a:spcPct val="0"/>
                </a:spcAft>
                <a:defRPr/>
              </a:pPr>
              <a:t>46</a:t>
            </a:fld>
            <a:endParaRPr lang="fr-FR"/>
          </a:p>
        </p:txBody>
      </p:sp>
    </p:spTree>
    <p:extLst>
      <p:ext uri="{BB962C8B-B14F-4D97-AF65-F5344CB8AC3E}">
        <p14:creationId xmlns:p14="http://schemas.microsoft.com/office/powerpoint/2010/main" val="1330358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47</a:t>
            </a:fld>
            <a:endParaRPr lang="fr-FR"/>
          </a:p>
        </p:txBody>
      </p:sp>
    </p:spTree>
    <p:extLst>
      <p:ext uri="{BB962C8B-B14F-4D97-AF65-F5344CB8AC3E}">
        <p14:creationId xmlns:p14="http://schemas.microsoft.com/office/powerpoint/2010/main" val="2687970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67761A3-3ADB-4224-AEC8-E73E4B6D77A0}" type="slidenum">
              <a:rPr lang="fr-FR" smtClean="0"/>
              <a:pPr/>
              <a:t>48</a:t>
            </a:fld>
            <a:endParaRPr lang="fr-FR"/>
          </a:p>
        </p:txBody>
      </p:sp>
    </p:spTree>
    <p:extLst>
      <p:ext uri="{BB962C8B-B14F-4D97-AF65-F5344CB8AC3E}">
        <p14:creationId xmlns:p14="http://schemas.microsoft.com/office/powerpoint/2010/main" val="917628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27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92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6FCBF6-A208-4C72-BB49-860D2AD38F3E}" type="slidenum">
              <a:rPr lang="fr-FR" smtClean="0"/>
              <a:pPr fontAlgn="base">
                <a:spcBef>
                  <a:spcPct val="0"/>
                </a:spcBef>
                <a:spcAft>
                  <a:spcPct val="0"/>
                </a:spcAft>
                <a:defRPr/>
              </a:pPr>
              <a:t>49</a:t>
            </a:fld>
            <a:endParaRPr lang="fr-FR"/>
          </a:p>
        </p:txBody>
      </p:sp>
    </p:spTree>
    <p:extLst>
      <p:ext uri="{BB962C8B-B14F-4D97-AF65-F5344CB8AC3E}">
        <p14:creationId xmlns:p14="http://schemas.microsoft.com/office/powerpoint/2010/main" val="137050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5</a:t>
            </a:fld>
            <a:endParaRPr lang="fr-FR"/>
          </a:p>
        </p:txBody>
      </p:sp>
    </p:spTree>
    <p:extLst>
      <p:ext uri="{BB962C8B-B14F-4D97-AF65-F5344CB8AC3E}">
        <p14:creationId xmlns:p14="http://schemas.microsoft.com/office/powerpoint/2010/main" val="143038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7C1612E-E684-4494-A399-083C3B04D5E6}" type="slidenum">
              <a:rPr lang="fr-FR" smtClean="0"/>
              <a:pPr/>
              <a:t>6</a:t>
            </a:fld>
            <a:endParaRPr lang="fr-FR"/>
          </a:p>
        </p:txBody>
      </p:sp>
    </p:spTree>
    <p:extLst>
      <p:ext uri="{BB962C8B-B14F-4D97-AF65-F5344CB8AC3E}">
        <p14:creationId xmlns:p14="http://schemas.microsoft.com/office/powerpoint/2010/main" val="158750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4BBEE0-F466-475D-88E4-931090B5BED5}" type="slidenum">
              <a:rPr lang="en-GB" smtClean="0"/>
              <a:pPr/>
              <a:t>7</a:t>
            </a:fld>
            <a:endParaRPr lang="en-GB"/>
          </a:p>
        </p:txBody>
      </p:sp>
    </p:spTree>
    <p:extLst>
      <p:ext uri="{BB962C8B-B14F-4D97-AF65-F5344CB8AC3E}">
        <p14:creationId xmlns:p14="http://schemas.microsoft.com/office/powerpoint/2010/main" val="171038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Montpellier c’est</a:t>
            </a:r>
            <a:r>
              <a:rPr lang="fr-FR" baseline="0" dirty="0"/>
              <a:t> 15°C (1981-2010) et Paris 12.4°C</a:t>
            </a:r>
            <a:endParaRPr lang="fr-FR" dirty="0"/>
          </a:p>
        </p:txBody>
      </p:sp>
      <p:sp>
        <p:nvSpPr>
          <p:cNvPr id="4" name="Espace réservé du numéro de diapositive 3"/>
          <p:cNvSpPr>
            <a:spLocks noGrp="1"/>
          </p:cNvSpPr>
          <p:nvPr>
            <p:ph type="sldNum" sz="quarter" idx="10"/>
          </p:nvPr>
        </p:nvSpPr>
        <p:spPr/>
        <p:txBody>
          <a:bodyPr/>
          <a:lstStyle/>
          <a:p>
            <a:fld id="{D3F6F05B-3F62-41B7-8895-59DEC8A92C3C}" type="slidenum">
              <a:rPr kumimoji="1" lang="ja-JP" altLang="en-US" smtClean="0"/>
              <a:t>9</a:t>
            </a:fld>
            <a:endParaRPr kumimoji="1" lang="ja-JP" altLang="en-US"/>
          </a:p>
        </p:txBody>
      </p:sp>
    </p:spTree>
    <p:extLst>
      <p:ext uri="{BB962C8B-B14F-4D97-AF65-F5344CB8AC3E}">
        <p14:creationId xmlns:p14="http://schemas.microsoft.com/office/powerpoint/2010/main" val="206811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r>
              <a:rPr lang="fr-FR" sz="1200" b="0" i="0" kern="1200" baseline="0" dirty="0" err="1">
                <a:solidFill>
                  <a:schemeClr val="tx1"/>
                </a:solidFill>
                <a:latin typeface="+mn-lt"/>
                <a:ea typeface="+mn-ea"/>
                <a:cs typeface="+mn-cs"/>
              </a:rPr>
              <a:t>Annual-mean</a:t>
            </a:r>
            <a:r>
              <a:rPr lang="fr-FR" sz="1200" b="0" i="0" kern="1200" baseline="0" dirty="0">
                <a:solidFill>
                  <a:schemeClr val="tx1"/>
                </a:solidFill>
                <a:latin typeface="+mn-lt"/>
                <a:ea typeface="+mn-ea"/>
                <a:cs typeface="+mn-cs"/>
              </a:rPr>
              <a:t> surface T </a:t>
            </a:r>
            <a:r>
              <a:rPr lang="fr-FR" sz="1200" b="0" i="0" kern="1200" baseline="0" dirty="0" err="1">
                <a:solidFill>
                  <a:schemeClr val="tx1"/>
                </a:solidFill>
                <a:latin typeface="+mn-lt"/>
                <a:ea typeface="+mn-ea"/>
                <a:cs typeface="+mn-cs"/>
              </a:rPr>
              <a:t>ano</a:t>
            </a:r>
            <a:r>
              <a:rPr lang="fr-FR" sz="1200" b="0" i="0" kern="1200" baseline="0" dirty="0">
                <a:solidFill>
                  <a:schemeClr val="tx1"/>
                </a:solidFill>
                <a:latin typeface="+mn-lt"/>
                <a:ea typeface="+mn-ea"/>
                <a:cs typeface="+mn-cs"/>
              </a:rPr>
              <a:t> (K) </a:t>
            </a:r>
            <a:r>
              <a:rPr lang="fr-FR" sz="1200" b="0" i="0" kern="1200" baseline="0" dirty="0" err="1">
                <a:solidFill>
                  <a:schemeClr val="tx1"/>
                </a:solidFill>
                <a:latin typeface="+mn-lt"/>
                <a:ea typeface="+mn-ea"/>
                <a:cs typeface="+mn-cs"/>
              </a:rPr>
              <a:t>averaged</a:t>
            </a:r>
            <a:r>
              <a:rPr lang="fr-FR" sz="1200" b="0" i="0" kern="1200" baseline="0" dirty="0">
                <a:solidFill>
                  <a:schemeClr val="tx1"/>
                </a:solidFill>
                <a:latin typeface="+mn-lt"/>
                <a:ea typeface="+mn-ea"/>
                <a:cs typeface="+mn-cs"/>
              </a:rPr>
              <a:t> over the Sahara </a:t>
            </a:r>
            <a:r>
              <a:rPr lang="fr-FR" sz="1200" b="0" i="0" kern="1200" baseline="0" dirty="0" err="1">
                <a:solidFill>
                  <a:schemeClr val="tx1"/>
                </a:solidFill>
                <a:latin typeface="+mn-lt"/>
                <a:ea typeface="+mn-ea"/>
                <a:cs typeface="+mn-cs"/>
              </a:rPr>
              <a:t>Desert</a:t>
            </a:r>
            <a:endParaRPr lang="fr-FR" sz="1200" b="0" i="0" kern="1200" baseline="0" dirty="0">
              <a:solidFill>
                <a:schemeClr val="tx1"/>
              </a:solidFill>
              <a:latin typeface="+mn-lt"/>
              <a:ea typeface="+mn-ea"/>
              <a:cs typeface="+mn-cs"/>
            </a:endParaRPr>
          </a:p>
          <a:p>
            <a:r>
              <a:rPr lang="fr-FR" sz="1200" b="0" i="0" kern="1200" baseline="0" dirty="0">
                <a:solidFill>
                  <a:schemeClr val="tx1"/>
                </a:solidFill>
                <a:latin typeface="+mn-lt"/>
                <a:ea typeface="+mn-ea"/>
                <a:cs typeface="+mn-cs"/>
              </a:rPr>
              <a:t>Cook and </a:t>
            </a:r>
            <a:r>
              <a:rPr lang="fr-FR" sz="1200" b="0" i="0" kern="1200" baseline="0" dirty="0" err="1">
                <a:solidFill>
                  <a:schemeClr val="tx1"/>
                </a:solidFill>
                <a:latin typeface="+mn-lt"/>
                <a:ea typeface="+mn-ea"/>
                <a:cs typeface="+mn-cs"/>
              </a:rPr>
              <a:t>Vizy</a:t>
            </a:r>
            <a:r>
              <a:rPr lang="fr-FR" sz="1200" b="0" i="0" kern="1200" baseline="0" dirty="0">
                <a:solidFill>
                  <a:schemeClr val="tx1"/>
                </a:solidFill>
                <a:latin typeface="+mn-lt"/>
                <a:ea typeface="+mn-ea"/>
                <a:cs typeface="+mn-cs"/>
              </a:rPr>
              <a:t> 2015: </a:t>
            </a:r>
            <a:r>
              <a:rPr lang="en-US" sz="1200" b="0" i="0" u="none" strike="noStrike" kern="1200" baseline="0" dirty="0">
                <a:solidFill>
                  <a:schemeClr val="tx1"/>
                </a:solidFill>
                <a:latin typeface="+mn-lt"/>
                <a:ea typeface="+mn-ea"/>
                <a:cs typeface="+mn-cs"/>
              </a:rPr>
              <a:t>all five datasets show an amplified warming</a:t>
            </a:r>
          </a:p>
          <a:p>
            <a:r>
              <a:rPr lang="fr-FR" sz="1200" b="0" i="0" u="none" strike="noStrike" kern="1200" baseline="0" dirty="0">
                <a:solidFill>
                  <a:schemeClr val="tx1"/>
                </a:solidFill>
                <a:latin typeface="+mn-lt"/>
                <a:ea typeface="+mn-ea"/>
                <a:cs typeface="+mn-cs"/>
              </a:rPr>
              <a:t>trend in the Sahara</a:t>
            </a:r>
            <a:endParaRPr lang="en-GB" i="0" dirty="0"/>
          </a:p>
        </p:txBody>
      </p:sp>
      <p:sp>
        <p:nvSpPr>
          <p:cNvPr id="4" name="Slide Number Placeholder 3"/>
          <p:cNvSpPr>
            <a:spLocks noGrp="1"/>
          </p:cNvSpPr>
          <p:nvPr>
            <p:ph type="sldNum" sz="quarter" idx="10"/>
          </p:nvPr>
        </p:nvSpPr>
        <p:spPr/>
        <p:txBody>
          <a:bodyPr/>
          <a:lstStyle/>
          <a:p>
            <a:fld id="{6E4BBEE0-F466-475D-88E4-931090B5BED5}" type="slidenum">
              <a:rPr lang="en-GB" smtClean="0"/>
              <a:pPr/>
              <a:t>14</a:t>
            </a:fld>
            <a:endParaRPr lang="en-GB"/>
          </a:p>
        </p:txBody>
      </p:sp>
    </p:spTree>
    <p:extLst>
      <p:ext uri="{BB962C8B-B14F-4D97-AF65-F5344CB8AC3E}">
        <p14:creationId xmlns:p14="http://schemas.microsoft.com/office/powerpoint/2010/main" val="319096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‹N°›</a:t>
            </a:fld>
            <a:endParaRPr lang="en-GB"/>
          </a:p>
        </p:txBody>
      </p:sp>
    </p:spTree>
    <p:extLst>
      <p:ext uri="{BB962C8B-B14F-4D97-AF65-F5344CB8AC3E}">
        <p14:creationId xmlns:p14="http://schemas.microsoft.com/office/powerpoint/2010/main" val="264392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98CA985-C15A-4D7D-A341-D7CF00724CFE}" type="datetimeFigureOut">
              <a:rPr lang="fr-FR" smtClean="0"/>
              <a:pPr/>
              <a:t>07/06/2021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DAACF85-50B6-40F7-9E43-2C8F2A01E556}"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CA985-C15A-4D7D-A341-D7CF00724CFE}" type="datetimeFigureOut">
              <a:rPr lang="fr-FR" smtClean="0"/>
              <a:pPr/>
              <a:t>07/06/2021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ACF85-50B6-40F7-9E43-2C8F2A01E556}"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Benjamin.Sultan@ird.fr"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200.emf"/><Relationship Id="rId13" Type="http://schemas.openxmlformats.org/officeDocument/2006/relationships/customXml" Target="../ink/ink4.xml"/><Relationship Id="rId18" Type="http://schemas.openxmlformats.org/officeDocument/2006/relationships/image" Target="../media/image25.emf"/><Relationship Id="rId3" Type="http://schemas.openxmlformats.org/officeDocument/2006/relationships/image" Target="../media/image28.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2.emf"/><Relationship Id="rId17" Type="http://schemas.openxmlformats.org/officeDocument/2006/relationships/customXml" Target="../ink/ink6.xml"/><Relationship Id="rId2" Type="http://schemas.openxmlformats.org/officeDocument/2006/relationships/notesSlide" Target="../notesSlides/notesSlide20.xml"/><Relationship Id="rId16" Type="http://schemas.openxmlformats.org/officeDocument/2006/relationships/image" Target="../media/image24.emf"/><Relationship Id="rId20" Type="http://schemas.openxmlformats.org/officeDocument/2006/relationships/image" Target="../media/image26.emf"/><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customXml" Target="../ink/ink3.xml"/><Relationship Id="rId5" Type="http://schemas.openxmlformats.org/officeDocument/2006/relationships/image" Target="../media/image30.png"/><Relationship Id="rId15" Type="http://schemas.openxmlformats.org/officeDocument/2006/relationships/customXml" Target="../ink/ink5.xml"/><Relationship Id="rId10" Type="http://schemas.openxmlformats.org/officeDocument/2006/relationships/image" Target="../media/image21.emf"/><Relationship Id="rId19" Type="http://schemas.openxmlformats.org/officeDocument/2006/relationships/customXml" Target="../ink/ink7.xml"/><Relationship Id="rId4" Type="http://schemas.openxmlformats.org/officeDocument/2006/relationships/image" Target="../media/image29.emf"/><Relationship Id="rId9" Type="http://schemas.openxmlformats.org/officeDocument/2006/relationships/customXml" Target="../ink/ink2.xml"/><Relationship Id="rId14" Type="http://schemas.openxmlformats.org/officeDocument/2006/relationships/image" Target="../media/image23.emf"/><Relationship Id="rId22"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retd1.teledetection.fr/clima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mailto:Benjamin.Sultan@ird.f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cdn.theatlantic.com/static/mt/assets/international/assets_c/2011/04/hinshawapr14p-thumb-600x300-47904.jpg"/>
          <p:cNvPicPr>
            <a:picLocks noChangeAspect="1" noChangeArrowheads="1"/>
          </p:cNvPicPr>
          <p:nvPr/>
        </p:nvPicPr>
        <p:blipFill>
          <a:blip r:embed="rId3" cstate="print">
            <a:lum bright="40000"/>
          </a:blip>
          <a:srcRect t="4525" b="35626"/>
          <a:stretch>
            <a:fillRect/>
          </a:stretch>
        </p:blipFill>
        <p:spPr bwMode="auto">
          <a:xfrm>
            <a:off x="0" y="4121696"/>
            <a:ext cx="9144000" cy="2736304"/>
          </a:xfrm>
          <a:prstGeom prst="rect">
            <a:avLst/>
          </a:prstGeom>
          <a:noFill/>
        </p:spPr>
      </p:pic>
      <p:pic>
        <p:nvPicPr>
          <p:cNvPr id="9" name="Image 8" descr="Image1.jpg"/>
          <p:cNvPicPr>
            <a:picLocks noChangeAspect="1"/>
          </p:cNvPicPr>
          <p:nvPr/>
        </p:nvPicPr>
        <p:blipFill>
          <a:blip r:embed="rId4" cstate="print">
            <a:lum bright="70000" contrast="-70000"/>
          </a:blip>
          <a:srcRect t="45912"/>
          <a:stretch>
            <a:fillRect/>
          </a:stretch>
        </p:blipFill>
        <p:spPr>
          <a:xfrm>
            <a:off x="0" y="0"/>
            <a:ext cx="9144000" cy="3717032"/>
          </a:xfrm>
          <a:prstGeom prst="rect">
            <a:avLst/>
          </a:prstGeom>
        </p:spPr>
      </p:pic>
      <p:sp>
        <p:nvSpPr>
          <p:cNvPr id="4" name="ZoneTexte 3"/>
          <p:cNvSpPr txBox="1"/>
          <p:nvPr/>
        </p:nvSpPr>
        <p:spPr>
          <a:xfrm>
            <a:off x="323528" y="404664"/>
            <a:ext cx="8496944" cy="1569660"/>
          </a:xfrm>
          <a:prstGeom prst="rect">
            <a:avLst/>
          </a:prstGeom>
          <a:noFill/>
        </p:spPr>
        <p:txBody>
          <a:bodyPr wrap="square" rtlCol="0">
            <a:spAutoFit/>
          </a:bodyPr>
          <a:lstStyle/>
          <a:p>
            <a:pPr algn="ctr"/>
            <a:r>
              <a:rPr lang="fr-FR" sz="4800" b="1" dirty="0">
                <a:solidFill>
                  <a:srgbClr val="FF0000"/>
                </a:solidFill>
                <a:effectLst>
                  <a:outerShdw blurRad="38100" dist="38100" dir="2700000" algn="tl">
                    <a:srgbClr val="000000">
                      <a:alpha val="43137"/>
                    </a:srgbClr>
                  </a:outerShdw>
                </a:effectLst>
              </a:rPr>
              <a:t>Les enjeux du réchauffement climatique au Sahel et au Sahara</a:t>
            </a:r>
            <a:endParaRPr lang="fr-FR" sz="4400" dirty="0">
              <a:effectLst>
                <a:outerShdw blurRad="38100" dist="38100" dir="2700000" algn="tl">
                  <a:srgbClr val="000000">
                    <a:alpha val="43137"/>
                  </a:srgbClr>
                </a:outerShdw>
              </a:effectLst>
            </a:endParaRPr>
          </a:p>
        </p:txBody>
      </p:sp>
      <p:sp>
        <p:nvSpPr>
          <p:cNvPr id="11" name="ZoneTexte 10"/>
          <p:cNvSpPr txBox="1"/>
          <p:nvPr/>
        </p:nvSpPr>
        <p:spPr>
          <a:xfrm>
            <a:off x="0" y="3068960"/>
            <a:ext cx="9144000" cy="2862322"/>
          </a:xfrm>
          <a:prstGeom prst="rect">
            <a:avLst/>
          </a:prstGeom>
          <a:noFill/>
        </p:spPr>
        <p:txBody>
          <a:bodyPr wrap="square" rtlCol="0">
            <a:spAutoFit/>
          </a:bodyPr>
          <a:lstStyle/>
          <a:p>
            <a:pPr algn="ctr"/>
            <a:r>
              <a:rPr lang="fr-FR" sz="3600" dirty="0"/>
              <a:t>Benjamin Sultan</a:t>
            </a:r>
          </a:p>
          <a:p>
            <a:pPr algn="ctr"/>
            <a:r>
              <a:rPr lang="en-US" sz="3600" b="1" dirty="0">
                <a:solidFill>
                  <a:prstClr val="black"/>
                </a:solidFill>
                <a:cs typeface="Times New Roman" pitchFamily="18" charset="0"/>
                <a:hlinkClick r:id="rId5"/>
              </a:rPr>
              <a:t>Benjamin.Sultan@ird.fr</a:t>
            </a:r>
            <a:r>
              <a:rPr lang="en-US" sz="3600" b="1" dirty="0">
                <a:solidFill>
                  <a:prstClr val="black"/>
                </a:solidFill>
                <a:cs typeface="Times New Roman" pitchFamily="18" charset="0"/>
              </a:rPr>
              <a:t> </a:t>
            </a:r>
            <a:endParaRPr lang="en-US" sz="3600" b="1" dirty="0">
              <a:cs typeface="Times New Roman" pitchFamily="18" charset="0"/>
            </a:endParaRPr>
          </a:p>
          <a:p>
            <a:pPr algn="ctr"/>
            <a:endParaRPr lang="fr-FR" sz="3600" dirty="0"/>
          </a:p>
          <a:p>
            <a:pPr algn="ctr"/>
            <a:r>
              <a:rPr lang="fr-FR" sz="3600" dirty="0"/>
              <a:t>Directeur de Recherche à l’IRD</a:t>
            </a:r>
          </a:p>
          <a:p>
            <a:pPr algn="ctr"/>
            <a:r>
              <a:rPr lang="fr-FR" sz="3600" dirty="0"/>
              <a:t>ESPACE-DEV / IPSL</a:t>
            </a:r>
          </a:p>
        </p:txBody>
      </p:sp>
    </p:spTree>
    <p:extLst>
      <p:ext uri="{BB962C8B-B14F-4D97-AF65-F5344CB8AC3E}">
        <p14:creationId xmlns:p14="http://schemas.microsoft.com/office/powerpoint/2010/main" val="49765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2"/>
          <a:stretch>
            <a:fillRect/>
          </a:stretch>
        </p:blipFill>
        <p:spPr>
          <a:xfrm>
            <a:off x="1385887" y="79680"/>
            <a:ext cx="6372225" cy="6589395"/>
          </a:xfrm>
          <a:prstGeom prst="rect">
            <a:avLst/>
          </a:prstGeom>
        </p:spPr>
      </p:pic>
      <p:pic>
        <p:nvPicPr>
          <p:cNvPr id="2" name="Image 1"/>
          <p:cNvPicPr>
            <a:picLocks noChangeAspect="1"/>
          </p:cNvPicPr>
          <p:nvPr/>
        </p:nvPicPr>
        <p:blipFill>
          <a:blip r:embed="rId3"/>
          <a:stretch>
            <a:fillRect/>
          </a:stretch>
        </p:blipFill>
        <p:spPr>
          <a:xfrm>
            <a:off x="1385887" y="79680"/>
            <a:ext cx="6372225" cy="6589395"/>
          </a:xfrm>
          <a:prstGeom prst="rect">
            <a:avLst/>
          </a:prstGeom>
        </p:spPr>
      </p:pic>
      <p:grpSp>
        <p:nvGrpSpPr>
          <p:cNvPr id="5" name="Groupe 4"/>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0" name="Rectangle 9"/>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
        <p:nvSpPr>
          <p:cNvPr id="12" name="ZoneTexte 11"/>
          <p:cNvSpPr txBox="1"/>
          <p:nvPr/>
        </p:nvSpPr>
        <p:spPr>
          <a:xfrm>
            <a:off x="7541687" y="2592242"/>
            <a:ext cx="912429" cy="369332"/>
          </a:xfrm>
          <a:prstGeom prst="rect">
            <a:avLst/>
          </a:prstGeom>
          <a:solidFill>
            <a:schemeClr val="bg1"/>
          </a:solidFill>
        </p:spPr>
        <p:txBody>
          <a:bodyPr wrap="none" rtlCol="0">
            <a:spAutoFit/>
          </a:bodyPr>
          <a:lstStyle/>
          <a:p>
            <a:r>
              <a:rPr lang="fr-FR" dirty="0"/>
              <a:t>27.92°C</a:t>
            </a:r>
          </a:p>
        </p:txBody>
      </p:sp>
    </p:spTree>
    <p:extLst>
      <p:ext uri="{BB962C8B-B14F-4D97-AF65-F5344CB8AC3E}">
        <p14:creationId xmlns:p14="http://schemas.microsoft.com/office/powerpoint/2010/main" val="259915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2"/>
          <a:stretch>
            <a:fillRect/>
          </a:stretch>
        </p:blipFill>
        <p:spPr>
          <a:xfrm>
            <a:off x="1385887" y="79680"/>
            <a:ext cx="6372225" cy="6589395"/>
          </a:xfrm>
          <a:prstGeom prst="rect">
            <a:avLst/>
          </a:prstGeom>
        </p:spPr>
      </p:pic>
      <p:pic>
        <p:nvPicPr>
          <p:cNvPr id="2" name="Image 1"/>
          <p:cNvPicPr>
            <a:picLocks noChangeAspect="1"/>
          </p:cNvPicPr>
          <p:nvPr/>
        </p:nvPicPr>
        <p:blipFill>
          <a:blip r:embed="rId3"/>
          <a:stretch>
            <a:fillRect/>
          </a:stretch>
        </p:blipFill>
        <p:spPr>
          <a:xfrm>
            <a:off x="1385886" y="79680"/>
            <a:ext cx="6372225" cy="6589395"/>
          </a:xfrm>
          <a:prstGeom prst="rect">
            <a:avLst/>
          </a:prstGeom>
        </p:spPr>
      </p:pic>
      <p:grpSp>
        <p:nvGrpSpPr>
          <p:cNvPr id="5" name="Groupe 4"/>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0" name="Rectangle 9"/>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
        <p:nvSpPr>
          <p:cNvPr id="12" name="ZoneTexte 11"/>
          <p:cNvSpPr txBox="1"/>
          <p:nvPr/>
        </p:nvSpPr>
        <p:spPr>
          <a:xfrm>
            <a:off x="7541687" y="2592242"/>
            <a:ext cx="912429" cy="369332"/>
          </a:xfrm>
          <a:prstGeom prst="rect">
            <a:avLst/>
          </a:prstGeom>
          <a:solidFill>
            <a:schemeClr val="bg1"/>
          </a:solidFill>
        </p:spPr>
        <p:txBody>
          <a:bodyPr wrap="none" rtlCol="0">
            <a:spAutoFit/>
          </a:bodyPr>
          <a:lstStyle/>
          <a:p>
            <a:r>
              <a:rPr lang="fr-FR" dirty="0"/>
              <a:t>27.92°C</a:t>
            </a:r>
          </a:p>
        </p:txBody>
      </p:sp>
      <p:sp>
        <p:nvSpPr>
          <p:cNvPr id="13" name="ZoneTexte 12"/>
          <p:cNvSpPr txBox="1"/>
          <p:nvPr/>
        </p:nvSpPr>
        <p:spPr>
          <a:xfrm>
            <a:off x="7541686" y="4185024"/>
            <a:ext cx="912429" cy="369332"/>
          </a:xfrm>
          <a:prstGeom prst="rect">
            <a:avLst/>
          </a:prstGeom>
          <a:solidFill>
            <a:schemeClr val="bg1"/>
          </a:solidFill>
        </p:spPr>
        <p:txBody>
          <a:bodyPr wrap="none" rtlCol="0">
            <a:spAutoFit/>
          </a:bodyPr>
          <a:lstStyle/>
          <a:p>
            <a:r>
              <a:rPr lang="fr-FR" dirty="0">
                <a:solidFill>
                  <a:srgbClr val="0070C0"/>
                </a:solidFill>
              </a:rPr>
              <a:t>26.91°C</a:t>
            </a:r>
          </a:p>
        </p:txBody>
      </p:sp>
    </p:spTree>
    <p:extLst>
      <p:ext uri="{BB962C8B-B14F-4D97-AF65-F5344CB8AC3E}">
        <p14:creationId xmlns:p14="http://schemas.microsoft.com/office/powerpoint/2010/main" val="383948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2"/>
          <a:stretch>
            <a:fillRect/>
          </a:stretch>
        </p:blipFill>
        <p:spPr>
          <a:xfrm>
            <a:off x="1385887" y="79680"/>
            <a:ext cx="6372225" cy="6589395"/>
          </a:xfrm>
          <a:prstGeom prst="rect">
            <a:avLst/>
          </a:prstGeom>
        </p:spPr>
      </p:pic>
      <p:pic>
        <p:nvPicPr>
          <p:cNvPr id="2" name="Image 1"/>
          <p:cNvPicPr>
            <a:picLocks noChangeAspect="1"/>
          </p:cNvPicPr>
          <p:nvPr/>
        </p:nvPicPr>
        <p:blipFill>
          <a:blip r:embed="rId3"/>
          <a:stretch>
            <a:fillRect/>
          </a:stretch>
        </p:blipFill>
        <p:spPr>
          <a:xfrm>
            <a:off x="1385886" y="79679"/>
            <a:ext cx="6372225" cy="6589395"/>
          </a:xfrm>
          <a:prstGeom prst="rect">
            <a:avLst/>
          </a:prstGeom>
        </p:spPr>
      </p:pic>
      <p:grpSp>
        <p:nvGrpSpPr>
          <p:cNvPr id="5" name="Groupe 4"/>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0" name="Rectangle 9"/>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
        <p:nvSpPr>
          <p:cNvPr id="12" name="ZoneTexte 11"/>
          <p:cNvSpPr txBox="1"/>
          <p:nvPr/>
        </p:nvSpPr>
        <p:spPr>
          <a:xfrm>
            <a:off x="7541687" y="2592242"/>
            <a:ext cx="912429" cy="369332"/>
          </a:xfrm>
          <a:prstGeom prst="rect">
            <a:avLst/>
          </a:prstGeom>
          <a:solidFill>
            <a:schemeClr val="bg1"/>
          </a:solidFill>
        </p:spPr>
        <p:txBody>
          <a:bodyPr wrap="none" rtlCol="0">
            <a:spAutoFit/>
          </a:bodyPr>
          <a:lstStyle/>
          <a:p>
            <a:r>
              <a:rPr lang="fr-FR" dirty="0"/>
              <a:t>27.92°C</a:t>
            </a:r>
          </a:p>
        </p:txBody>
      </p:sp>
      <p:sp>
        <p:nvSpPr>
          <p:cNvPr id="13" name="ZoneTexte 12"/>
          <p:cNvSpPr txBox="1"/>
          <p:nvPr/>
        </p:nvSpPr>
        <p:spPr>
          <a:xfrm>
            <a:off x="7541686" y="4185024"/>
            <a:ext cx="912429" cy="369332"/>
          </a:xfrm>
          <a:prstGeom prst="rect">
            <a:avLst/>
          </a:prstGeom>
          <a:solidFill>
            <a:schemeClr val="bg1"/>
          </a:solidFill>
        </p:spPr>
        <p:txBody>
          <a:bodyPr wrap="none" rtlCol="0">
            <a:spAutoFit/>
          </a:bodyPr>
          <a:lstStyle/>
          <a:p>
            <a:r>
              <a:rPr lang="fr-FR" dirty="0">
                <a:solidFill>
                  <a:srgbClr val="0070C0"/>
                </a:solidFill>
              </a:rPr>
              <a:t>26.91°C</a:t>
            </a:r>
          </a:p>
        </p:txBody>
      </p:sp>
    </p:spTree>
    <p:extLst>
      <p:ext uri="{BB962C8B-B14F-4D97-AF65-F5344CB8AC3E}">
        <p14:creationId xmlns:p14="http://schemas.microsoft.com/office/powerpoint/2010/main" val="1746233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2"/>
          <a:stretch>
            <a:fillRect/>
          </a:stretch>
        </p:blipFill>
        <p:spPr>
          <a:xfrm>
            <a:off x="1385887" y="79680"/>
            <a:ext cx="6372225" cy="6589395"/>
          </a:xfrm>
          <a:prstGeom prst="rect">
            <a:avLst/>
          </a:prstGeom>
        </p:spPr>
      </p:pic>
      <p:pic>
        <p:nvPicPr>
          <p:cNvPr id="2" name="Image 1"/>
          <p:cNvPicPr>
            <a:picLocks noChangeAspect="1"/>
          </p:cNvPicPr>
          <p:nvPr/>
        </p:nvPicPr>
        <p:blipFill>
          <a:blip r:embed="rId3"/>
          <a:stretch>
            <a:fillRect/>
          </a:stretch>
        </p:blipFill>
        <p:spPr>
          <a:xfrm>
            <a:off x="1385886" y="79680"/>
            <a:ext cx="6372225" cy="6589395"/>
          </a:xfrm>
          <a:prstGeom prst="rect">
            <a:avLst/>
          </a:prstGeom>
        </p:spPr>
      </p:pic>
      <p:grpSp>
        <p:nvGrpSpPr>
          <p:cNvPr id="5" name="Groupe 4"/>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0" name="Rectangle 9"/>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
        <p:nvSpPr>
          <p:cNvPr id="12" name="ZoneTexte 11"/>
          <p:cNvSpPr txBox="1"/>
          <p:nvPr/>
        </p:nvSpPr>
        <p:spPr>
          <a:xfrm>
            <a:off x="7541687" y="2592242"/>
            <a:ext cx="912429" cy="369332"/>
          </a:xfrm>
          <a:prstGeom prst="rect">
            <a:avLst/>
          </a:prstGeom>
          <a:solidFill>
            <a:schemeClr val="bg1"/>
          </a:solidFill>
        </p:spPr>
        <p:txBody>
          <a:bodyPr wrap="none" rtlCol="0">
            <a:spAutoFit/>
          </a:bodyPr>
          <a:lstStyle/>
          <a:p>
            <a:r>
              <a:rPr lang="fr-FR" dirty="0"/>
              <a:t>27.92°C</a:t>
            </a:r>
          </a:p>
        </p:txBody>
      </p:sp>
      <p:sp>
        <p:nvSpPr>
          <p:cNvPr id="13" name="ZoneTexte 12"/>
          <p:cNvSpPr txBox="1"/>
          <p:nvPr/>
        </p:nvSpPr>
        <p:spPr>
          <a:xfrm>
            <a:off x="7541686" y="4185024"/>
            <a:ext cx="912429" cy="369332"/>
          </a:xfrm>
          <a:prstGeom prst="rect">
            <a:avLst/>
          </a:prstGeom>
          <a:solidFill>
            <a:schemeClr val="bg1"/>
          </a:solidFill>
        </p:spPr>
        <p:txBody>
          <a:bodyPr wrap="none" rtlCol="0">
            <a:spAutoFit/>
          </a:bodyPr>
          <a:lstStyle/>
          <a:p>
            <a:r>
              <a:rPr lang="fr-FR" dirty="0">
                <a:solidFill>
                  <a:srgbClr val="0070C0"/>
                </a:solidFill>
              </a:rPr>
              <a:t>26.91°C</a:t>
            </a:r>
          </a:p>
        </p:txBody>
      </p:sp>
      <p:sp>
        <p:nvSpPr>
          <p:cNvPr id="14" name="ZoneTexte 13"/>
          <p:cNvSpPr txBox="1"/>
          <p:nvPr/>
        </p:nvSpPr>
        <p:spPr>
          <a:xfrm>
            <a:off x="7541686" y="2408814"/>
            <a:ext cx="912429" cy="369332"/>
          </a:xfrm>
          <a:prstGeom prst="rect">
            <a:avLst/>
          </a:prstGeom>
          <a:noFill/>
        </p:spPr>
        <p:txBody>
          <a:bodyPr wrap="none" rtlCol="0">
            <a:spAutoFit/>
          </a:bodyPr>
          <a:lstStyle/>
          <a:p>
            <a:r>
              <a:rPr lang="fr-FR" dirty="0">
                <a:solidFill>
                  <a:srgbClr val="FF0000"/>
                </a:solidFill>
              </a:rPr>
              <a:t>27.96°C</a:t>
            </a:r>
          </a:p>
        </p:txBody>
      </p:sp>
      <p:sp>
        <p:nvSpPr>
          <p:cNvPr id="15" name="Rectangle 14"/>
          <p:cNvSpPr/>
          <p:nvPr/>
        </p:nvSpPr>
        <p:spPr>
          <a:xfrm>
            <a:off x="7007770" y="6461957"/>
            <a:ext cx="2862862" cy="369332"/>
          </a:xfrm>
          <a:prstGeom prst="rect">
            <a:avLst/>
          </a:prstGeom>
        </p:spPr>
        <p:txBody>
          <a:bodyPr wrap="square">
            <a:spAutoFit/>
          </a:bodyPr>
          <a:lstStyle/>
          <a:p>
            <a:r>
              <a:rPr lang="fr-FR" i="1" dirty="0"/>
              <a:t>Sultan et al. (2019)</a:t>
            </a:r>
            <a:endParaRPr lang="en-US" i="1" dirty="0"/>
          </a:p>
        </p:txBody>
      </p:sp>
    </p:spTree>
    <p:extLst>
      <p:ext uri="{BB962C8B-B14F-4D97-AF65-F5344CB8AC3E}">
        <p14:creationId xmlns:p14="http://schemas.microsoft.com/office/powerpoint/2010/main" val="199274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8"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et au</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Sahara c’est encore pire</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grpSp>
        <p:nvGrpSpPr>
          <p:cNvPr id="6" name="Groupe 5"/>
          <p:cNvGrpSpPr/>
          <p:nvPr/>
        </p:nvGrpSpPr>
        <p:grpSpPr>
          <a:xfrm>
            <a:off x="114877" y="1103159"/>
            <a:ext cx="9641700" cy="4990137"/>
            <a:chOff x="114877" y="1103159"/>
            <a:chExt cx="8341736" cy="3838009"/>
          </a:xfrm>
        </p:grpSpPr>
        <p:pic>
          <p:nvPicPr>
            <p:cNvPr id="3" name="Image 2"/>
            <p:cNvPicPr>
              <a:picLocks noChangeAspect="1"/>
            </p:cNvPicPr>
            <p:nvPr/>
          </p:nvPicPr>
          <p:blipFill rotWithShape="1">
            <a:blip r:embed="rId4"/>
            <a:srcRect b="39202"/>
            <a:stretch/>
          </p:blipFill>
          <p:spPr>
            <a:xfrm>
              <a:off x="114877" y="1103159"/>
              <a:ext cx="4176464" cy="3838009"/>
            </a:xfrm>
            <a:prstGeom prst="rect">
              <a:avLst/>
            </a:prstGeom>
          </p:spPr>
        </p:pic>
        <p:pic>
          <p:nvPicPr>
            <p:cNvPr id="10" name="Image 9"/>
            <p:cNvPicPr>
              <a:picLocks noChangeAspect="1"/>
            </p:cNvPicPr>
            <p:nvPr/>
          </p:nvPicPr>
          <p:blipFill rotWithShape="1">
            <a:blip r:embed="rId4"/>
            <a:srcRect t="60889" b="8746"/>
            <a:stretch/>
          </p:blipFill>
          <p:spPr>
            <a:xfrm>
              <a:off x="4280149" y="1224136"/>
              <a:ext cx="4176464" cy="1916832"/>
            </a:xfrm>
            <a:prstGeom prst="rect">
              <a:avLst/>
            </a:prstGeom>
          </p:spPr>
        </p:pic>
      </p:grpSp>
      <p:sp>
        <p:nvSpPr>
          <p:cNvPr id="11" name="Rectangle 10"/>
          <p:cNvSpPr/>
          <p:nvPr/>
        </p:nvSpPr>
        <p:spPr>
          <a:xfrm>
            <a:off x="5184026" y="4174069"/>
            <a:ext cx="2862862" cy="923330"/>
          </a:xfrm>
          <a:prstGeom prst="rect">
            <a:avLst/>
          </a:prstGeom>
        </p:spPr>
        <p:txBody>
          <a:bodyPr wrap="square">
            <a:spAutoFit/>
          </a:bodyPr>
          <a:lstStyle/>
          <a:p>
            <a:r>
              <a:rPr lang="fr-FR" dirty="0"/>
              <a:t>Anomalies de températures de surface dans cinq jeux de données différents</a:t>
            </a:r>
          </a:p>
        </p:txBody>
      </p:sp>
      <p:sp>
        <p:nvSpPr>
          <p:cNvPr id="12" name="Rectangle 11"/>
          <p:cNvSpPr/>
          <p:nvPr/>
        </p:nvSpPr>
        <p:spPr>
          <a:xfrm>
            <a:off x="5148064" y="5589240"/>
            <a:ext cx="2862862" cy="369332"/>
          </a:xfrm>
          <a:prstGeom prst="rect">
            <a:avLst/>
          </a:prstGeom>
        </p:spPr>
        <p:txBody>
          <a:bodyPr wrap="square">
            <a:spAutoFit/>
          </a:bodyPr>
          <a:lstStyle/>
          <a:p>
            <a:r>
              <a:rPr lang="fr-FR" i="1" dirty="0"/>
              <a:t>Cook and </a:t>
            </a:r>
            <a:r>
              <a:rPr lang="fr-FR" i="1" dirty="0" err="1"/>
              <a:t>Vizy</a:t>
            </a:r>
            <a:r>
              <a:rPr lang="fr-FR" i="1" dirty="0"/>
              <a:t> (2015)</a:t>
            </a:r>
            <a:endParaRPr lang="en-US" i="1" dirty="0"/>
          </a:p>
        </p:txBody>
      </p:sp>
    </p:spTree>
    <p:extLst>
      <p:ext uri="{BB962C8B-B14F-4D97-AF65-F5344CB8AC3E}">
        <p14:creationId xmlns:p14="http://schemas.microsoft.com/office/powerpoint/2010/main" val="331900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b="12641"/>
          <a:stretch/>
        </p:blipFill>
        <p:spPr>
          <a:xfrm>
            <a:off x="251520" y="922812"/>
            <a:ext cx="4855423" cy="5890564"/>
          </a:xfrm>
          <a:prstGeom prst="rect">
            <a:avLst/>
          </a:prstGeom>
        </p:spPr>
      </p:pic>
      <p:sp>
        <p:nvSpPr>
          <p:cNvPr id="10" name="Rectangle 9"/>
          <p:cNvSpPr/>
          <p:nvPr/>
        </p:nvSpPr>
        <p:spPr>
          <a:xfrm>
            <a:off x="4860032" y="1844824"/>
            <a:ext cx="3960440" cy="4401205"/>
          </a:xfrm>
          <a:prstGeom prst="rect">
            <a:avLst/>
          </a:prstGeom>
        </p:spPr>
        <p:txBody>
          <a:bodyPr wrap="square">
            <a:spAutoFit/>
          </a:bodyPr>
          <a:lstStyle/>
          <a:p>
            <a:pPr algn="just"/>
            <a:r>
              <a:rPr lang="fr-FR" sz="2000" dirty="0">
                <a:solidFill>
                  <a:srgbClr val="000000"/>
                </a:solidFill>
                <a:latin typeface="+mj-lt"/>
              </a:rPr>
              <a:t>Le désert du Sahara a vu sa surface grandir de 10% entre 1902 et 2013</a:t>
            </a:r>
          </a:p>
          <a:p>
            <a:pPr algn="just"/>
            <a:endParaRPr lang="fr-FR" sz="2000" dirty="0">
              <a:solidFill>
                <a:srgbClr val="000000"/>
              </a:solidFill>
              <a:latin typeface="+mj-lt"/>
            </a:endParaRPr>
          </a:p>
          <a:p>
            <a:pPr algn="just"/>
            <a:r>
              <a:rPr lang="fr-FR" sz="2000" dirty="0">
                <a:solidFill>
                  <a:srgbClr val="000000"/>
                </a:solidFill>
                <a:latin typeface="+mj-lt"/>
              </a:rPr>
              <a:t>Les pluies se sont raréfiées à toutes les saisons</a:t>
            </a:r>
          </a:p>
          <a:p>
            <a:pPr algn="just"/>
            <a:endParaRPr lang="fr-FR" sz="2000" dirty="0">
              <a:solidFill>
                <a:srgbClr val="000000"/>
              </a:solidFill>
              <a:latin typeface="+mj-lt"/>
            </a:endParaRPr>
          </a:p>
          <a:p>
            <a:pPr algn="just"/>
            <a:r>
              <a:rPr lang="fr-FR" sz="2000" dirty="0">
                <a:solidFill>
                  <a:srgbClr val="000000"/>
                </a:solidFill>
                <a:latin typeface="+mj-lt"/>
              </a:rPr>
              <a:t>Les 2/3 de cette évolution s’expliquent par la variabilité naturelle du climat et le 1/3 restant s’explique par le réchauffement climatique</a:t>
            </a:r>
          </a:p>
          <a:p>
            <a:pPr algn="just"/>
            <a:endParaRPr lang="fr-FR" sz="2000" b="0" i="0" dirty="0">
              <a:solidFill>
                <a:srgbClr val="000000"/>
              </a:solidFill>
              <a:effectLst/>
              <a:latin typeface="+mj-lt"/>
            </a:endParaRPr>
          </a:p>
          <a:p>
            <a:pPr algn="just"/>
            <a:endParaRPr lang="fr-FR" sz="2000" b="0" i="0" dirty="0">
              <a:solidFill>
                <a:srgbClr val="000000"/>
              </a:solidFill>
              <a:effectLst/>
              <a:latin typeface="+mj-lt"/>
            </a:endParaRPr>
          </a:p>
          <a:p>
            <a:pPr algn="just"/>
            <a:endParaRPr lang="fr-FR" sz="2000" b="0" i="0" dirty="0">
              <a:solidFill>
                <a:srgbClr val="000000"/>
              </a:solidFill>
              <a:effectLst/>
              <a:latin typeface="+mj-lt"/>
            </a:endParaRPr>
          </a:p>
        </p:txBody>
      </p:sp>
      <p:sp>
        <p:nvSpPr>
          <p:cNvPr id="11" name="Rectangle 10"/>
          <p:cNvSpPr/>
          <p:nvPr/>
        </p:nvSpPr>
        <p:spPr>
          <a:xfrm>
            <a:off x="4860032" y="5630476"/>
            <a:ext cx="2862862" cy="369332"/>
          </a:xfrm>
          <a:prstGeom prst="rect">
            <a:avLst/>
          </a:prstGeom>
        </p:spPr>
        <p:txBody>
          <a:bodyPr wrap="square">
            <a:spAutoFit/>
          </a:bodyPr>
          <a:lstStyle/>
          <a:p>
            <a:r>
              <a:rPr lang="fr-FR" i="1" dirty="0"/>
              <a:t>Thomas et al. (2018)</a:t>
            </a:r>
            <a:endParaRPr lang="en-US" i="1" dirty="0"/>
          </a:p>
        </p:txBody>
      </p:sp>
      <p:pic>
        <p:nvPicPr>
          <p:cNvPr id="12"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3"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Il pleut de moins en moins dans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le Sahara</a:t>
            </a: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a:t>
            </a:r>
          </a:p>
        </p:txBody>
      </p:sp>
    </p:spTree>
    <p:extLst>
      <p:ext uri="{BB962C8B-B14F-4D97-AF65-F5344CB8AC3E}">
        <p14:creationId xmlns:p14="http://schemas.microsoft.com/office/powerpoint/2010/main" val="273358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ahelprecip19502013.png"/>
          <p:cNvPicPr>
            <a:picLocks noGrp="1" noChangeAspect="1"/>
          </p:cNvPicPr>
          <p:nvPr>
            <p:ph idx="1"/>
          </p:nvPr>
        </p:nvPicPr>
        <p:blipFill>
          <a:blip r:embed="rId3" cstate="print">
            <a:extLst>
              <a:ext uri="{28A0092B-C50C-407E-A947-70E740481C1C}">
                <a14:useLocalDpi xmlns:a14="http://schemas.microsoft.com/office/drawing/2010/main"/>
              </a:ext>
            </a:extLst>
          </a:blip>
          <a:srcRect b="21409"/>
          <a:stretch>
            <a:fillRect/>
          </a:stretch>
        </p:blipFill>
        <p:spPr>
          <a:xfrm>
            <a:off x="539552" y="1268760"/>
            <a:ext cx="7776864" cy="3461108"/>
          </a:xfrm>
        </p:spPr>
      </p:pic>
      <p:sp>
        <p:nvSpPr>
          <p:cNvPr id="9" name="TextBox 8"/>
          <p:cNvSpPr txBox="1"/>
          <p:nvPr/>
        </p:nvSpPr>
        <p:spPr>
          <a:xfrm>
            <a:off x="1038596" y="4869160"/>
            <a:ext cx="7416824" cy="1477328"/>
          </a:xfrm>
          <a:prstGeom prst="rect">
            <a:avLst/>
          </a:prstGeom>
          <a:noFill/>
        </p:spPr>
        <p:txBody>
          <a:bodyPr wrap="square" rtlCol="0">
            <a:spAutoFit/>
          </a:bodyPr>
          <a:lstStyle/>
          <a:p>
            <a:pPr indent="180000">
              <a:buFont typeface="Arial" pitchFamily="34" charset="0"/>
              <a:buChar char="•"/>
            </a:pPr>
            <a:r>
              <a:rPr lang="en-US" dirty="0" err="1"/>
              <a:t>Depuis</a:t>
            </a:r>
            <a:r>
              <a:rPr lang="en-US" dirty="0"/>
              <a:t> les </a:t>
            </a:r>
            <a:r>
              <a:rPr lang="en-US" dirty="0" err="1"/>
              <a:t>années</a:t>
            </a:r>
            <a:r>
              <a:rPr lang="en-US" dirty="0"/>
              <a:t> 1950, </a:t>
            </a:r>
            <a:r>
              <a:rPr lang="en-US" dirty="0" err="1"/>
              <a:t>il</a:t>
            </a:r>
            <a:r>
              <a:rPr lang="en-US" dirty="0"/>
              <a:t> y a </a:t>
            </a:r>
            <a:r>
              <a:rPr lang="en-US" dirty="0" err="1"/>
              <a:t>une</a:t>
            </a:r>
            <a:r>
              <a:rPr lang="en-US" dirty="0"/>
              <a:t> </a:t>
            </a:r>
            <a:r>
              <a:rPr lang="en-US" b="1" dirty="0"/>
              <a:t>succession de phases (10-20 </a:t>
            </a:r>
            <a:r>
              <a:rPr lang="en-US" b="1" dirty="0" err="1"/>
              <a:t>ans</a:t>
            </a:r>
            <a:r>
              <a:rPr lang="en-US" b="1" dirty="0"/>
              <a:t>) </a:t>
            </a:r>
            <a:r>
              <a:rPr lang="en-US" b="1" dirty="0" err="1"/>
              <a:t>humides</a:t>
            </a:r>
            <a:r>
              <a:rPr lang="en-US" b="1" dirty="0"/>
              <a:t> et </a:t>
            </a:r>
            <a:r>
              <a:rPr lang="en-US" b="1" dirty="0" err="1"/>
              <a:t>sèches</a:t>
            </a:r>
            <a:endParaRPr lang="en-US" b="1" dirty="0"/>
          </a:p>
          <a:p>
            <a:pPr indent="180000">
              <a:buFont typeface="Arial" pitchFamily="34" charset="0"/>
              <a:buChar char="•"/>
            </a:pPr>
            <a:endParaRPr lang="en-US" dirty="0"/>
          </a:p>
          <a:p>
            <a:pPr indent="180000">
              <a:buFont typeface="Arial" pitchFamily="34" charset="0"/>
              <a:buChar char="•"/>
            </a:pPr>
            <a:r>
              <a:rPr lang="en-US" b="1" dirty="0"/>
              <a:t>Les </a:t>
            </a:r>
            <a:r>
              <a:rPr lang="en-US" b="1" dirty="0" err="1"/>
              <a:t>changements</a:t>
            </a:r>
            <a:r>
              <a:rPr lang="en-US" b="1" dirty="0"/>
              <a:t> </a:t>
            </a:r>
            <a:r>
              <a:rPr lang="en-US" b="1" dirty="0" err="1"/>
              <a:t>anthropiques</a:t>
            </a:r>
            <a:r>
              <a:rPr lang="en-US" b="1" dirty="0"/>
              <a:t> </a:t>
            </a:r>
            <a:r>
              <a:rPr lang="en-US" dirty="0"/>
              <a:t>(GES, deforestation) </a:t>
            </a:r>
            <a:r>
              <a:rPr lang="en-US" dirty="0" err="1"/>
              <a:t>expliquent</a:t>
            </a:r>
            <a:r>
              <a:rPr lang="en-US" dirty="0"/>
              <a:t> </a:t>
            </a:r>
            <a:r>
              <a:rPr lang="en-US" dirty="0" err="1"/>
              <a:t>une</a:t>
            </a:r>
            <a:r>
              <a:rPr lang="en-US" dirty="0"/>
              <a:t> </a:t>
            </a:r>
            <a:r>
              <a:rPr lang="en-US" dirty="0" err="1"/>
              <a:t>partie</a:t>
            </a:r>
            <a:r>
              <a:rPr lang="en-US" dirty="0"/>
              <a:t> </a:t>
            </a:r>
            <a:r>
              <a:rPr lang="en-US" dirty="0" err="1"/>
              <a:t>seulement</a:t>
            </a:r>
            <a:r>
              <a:rPr lang="en-US" dirty="0"/>
              <a:t> de </a:t>
            </a:r>
            <a:r>
              <a:rPr lang="en-US" dirty="0" err="1"/>
              <a:t>ce</a:t>
            </a:r>
            <a:r>
              <a:rPr lang="en-US" dirty="0"/>
              <a:t> </a:t>
            </a:r>
            <a:r>
              <a:rPr lang="en-US" dirty="0" err="1"/>
              <a:t>comportement</a:t>
            </a:r>
            <a:r>
              <a:rPr lang="en-US" dirty="0"/>
              <a:t> </a:t>
            </a:r>
            <a:r>
              <a:rPr lang="en-US" dirty="0" err="1"/>
              <a:t>dominé</a:t>
            </a:r>
            <a:r>
              <a:rPr lang="en-US" dirty="0"/>
              <a:t> par la </a:t>
            </a:r>
            <a:r>
              <a:rPr lang="en-US" b="1" dirty="0" err="1"/>
              <a:t>variabilité</a:t>
            </a:r>
            <a:r>
              <a:rPr lang="en-US" b="1" dirty="0"/>
              <a:t> </a:t>
            </a:r>
            <a:r>
              <a:rPr lang="en-US" b="1" dirty="0" err="1"/>
              <a:t>naturelle</a:t>
            </a:r>
            <a:r>
              <a:rPr lang="en-US" b="1" dirty="0"/>
              <a:t> </a:t>
            </a:r>
            <a:r>
              <a:rPr lang="en-US" dirty="0"/>
              <a:t>du </a:t>
            </a:r>
            <a:r>
              <a:rPr lang="en-US" dirty="0" err="1"/>
              <a:t>climat</a:t>
            </a:r>
            <a:endParaRPr lang="en-US" dirty="0"/>
          </a:p>
        </p:txBody>
      </p:sp>
      <p:pic>
        <p:nvPicPr>
          <p:cNvPr id="7"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0"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mais ce n’est pas le cas au Sahel</a:t>
            </a:r>
          </a:p>
        </p:txBody>
      </p:sp>
    </p:spTree>
    <p:extLst>
      <p:ext uri="{BB962C8B-B14F-4D97-AF65-F5344CB8AC3E}">
        <p14:creationId xmlns:p14="http://schemas.microsoft.com/office/powerpoint/2010/main" val="757086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209526"/>
            <a:ext cx="8352928" cy="923330"/>
          </a:xfrm>
          <a:prstGeom prst="rect">
            <a:avLst/>
          </a:prstGeom>
          <a:noFill/>
        </p:spPr>
        <p:txBody>
          <a:bodyPr wrap="square" rtlCol="0">
            <a:spAutoFit/>
          </a:bodyPr>
          <a:lstStyle/>
          <a:p>
            <a:r>
              <a:rPr lang="fr-FR" b="1" dirty="0"/>
              <a:t>Depuis la fin des années 1990, il y a une remontée des pluies</a:t>
            </a:r>
            <a:r>
              <a:rPr lang="fr-FR" dirty="0"/>
              <a:t>. On observe même </a:t>
            </a:r>
            <a:r>
              <a:rPr lang="fr-FR" b="1" dirty="0"/>
              <a:t>un reverdissement </a:t>
            </a:r>
            <a:r>
              <a:rPr lang="fr-FR" dirty="0"/>
              <a:t>dans le Sahel même si localement on peut observer une tendance inverse</a:t>
            </a:r>
          </a:p>
        </p:txBody>
      </p:sp>
      <p:pic>
        <p:nvPicPr>
          <p:cNvPr id="9" name="Image 8"/>
          <p:cNvPicPr>
            <a:picLocks noChangeAspect="1"/>
          </p:cNvPicPr>
          <p:nvPr/>
        </p:nvPicPr>
        <p:blipFill rotWithShape="1">
          <a:blip r:embed="rId3"/>
          <a:srcRect t="12261" b="33753"/>
          <a:stretch/>
        </p:blipFill>
        <p:spPr>
          <a:xfrm>
            <a:off x="191972" y="2348880"/>
            <a:ext cx="8760056" cy="2816696"/>
          </a:xfrm>
          <a:prstGeom prst="rect">
            <a:avLst/>
          </a:prstGeom>
        </p:spPr>
      </p:pic>
      <p:pic>
        <p:nvPicPr>
          <p:cNvPr id="7" name="Image 6"/>
          <p:cNvPicPr>
            <a:picLocks noChangeAspect="1"/>
          </p:cNvPicPr>
          <p:nvPr/>
        </p:nvPicPr>
        <p:blipFill rotWithShape="1">
          <a:blip r:embed="rId3"/>
          <a:srcRect t="1" b="95859"/>
          <a:stretch/>
        </p:blipFill>
        <p:spPr>
          <a:xfrm>
            <a:off x="383944" y="5085184"/>
            <a:ext cx="8760056" cy="216024"/>
          </a:xfrm>
          <a:prstGeom prst="rect">
            <a:avLst/>
          </a:prstGeom>
        </p:spPr>
      </p:pic>
      <p:sp>
        <p:nvSpPr>
          <p:cNvPr id="3" name="Rectangle 2"/>
          <p:cNvSpPr/>
          <p:nvPr/>
        </p:nvSpPr>
        <p:spPr>
          <a:xfrm>
            <a:off x="395536" y="5541039"/>
            <a:ext cx="8352928" cy="1200329"/>
          </a:xfrm>
          <a:prstGeom prst="rect">
            <a:avLst/>
          </a:prstGeom>
        </p:spPr>
        <p:txBody>
          <a:bodyPr wrap="square">
            <a:spAutoFit/>
          </a:bodyPr>
          <a:lstStyle/>
          <a:p>
            <a:r>
              <a:rPr lang="fr-FR" dirty="0"/>
              <a:t>Dans plusieurs localités du Sahel, on a observé que </a:t>
            </a:r>
            <a:r>
              <a:rPr lang="fr-FR" b="1" dirty="0"/>
              <a:t>les populations se sont adaptées </a:t>
            </a:r>
            <a:r>
              <a:rPr lang="fr-FR" dirty="0"/>
              <a:t>à ces nouvelles conditions climatiques (nouvelles variétés de mil, nouvelles cultures, changements de pratiques…).</a:t>
            </a:r>
          </a:p>
          <a:p>
            <a:endParaRPr lang="fr-FR" dirty="0">
              <a:solidFill>
                <a:schemeClr val="accent6">
                  <a:lumMod val="50000"/>
                </a:schemeClr>
              </a:solidFill>
            </a:endParaRPr>
          </a:p>
        </p:txBody>
      </p:sp>
      <p:pic>
        <p:nvPicPr>
          <p:cNvPr id="10"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1"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dirty="0">
                <a:solidFill>
                  <a:srgbClr val="FF0000"/>
                </a:solidFill>
                <a:effectLst>
                  <a:outerShdw blurRad="38100" dist="38100" dir="2700000" algn="tl">
                    <a:srgbClr val="000000">
                      <a:alpha val="43137"/>
                    </a:srgbClr>
                  </a:outerShdw>
                </a:effectLst>
                <a:latin typeface="+mj-lt"/>
                <a:ea typeface="+mj-ea"/>
                <a:cs typeface="+mj-cs"/>
              </a:rPr>
              <a:t>L</a:t>
            </a: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e reverdissement du Sahel</a:t>
            </a:r>
          </a:p>
        </p:txBody>
      </p:sp>
    </p:spTree>
    <p:extLst>
      <p:ext uri="{BB962C8B-B14F-4D97-AF65-F5344CB8AC3E}">
        <p14:creationId xmlns:p14="http://schemas.microsoft.com/office/powerpoint/2010/main" val="2279745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72257" y="1088699"/>
            <a:ext cx="8568952" cy="707886"/>
          </a:xfrm>
          <a:prstGeom prst="rect">
            <a:avLst/>
          </a:prstGeom>
          <a:noFill/>
        </p:spPr>
        <p:txBody>
          <a:bodyPr wrap="square" rtlCol="0">
            <a:spAutoFit/>
          </a:bodyPr>
          <a:lstStyle/>
          <a:p>
            <a:r>
              <a:rPr lang="fr-FR" sz="2000" dirty="0">
                <a:solidFill>
                  <a:srgbClr val="000000"/>
                </a:solidFill>
                <a:latin typeface="Calibri" panose="020F0502020204030204" pitchFamily="34" charset="0"/>
              </a:rPr>
              <a:t>Des événements pluvieux moins nombreux et plus intenses que dans les décennies précédentes.</a:t>
            </a:r>
            <a:endParaRPr lang="fr-FR" sz="2000" dirty="0"/>
          </a:p>
        </p:txBody>
      </p:sp>
      <p:pic>
        <p:nvPicPr>
          <p:cNvPr id="7"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9"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dirty="0">
                <a:solidFill>
                  <a:srgbClr val="FF0000"/>
                </a:solidFill>
                <a:effectLst>
                  <a:outerShdw blurRad="38100" dist="38100" dir="2700000" algn="tl">
                    <a:srgbClr val="000000">
                      <a:alpha val="43137"/>
                    </a:srgbClr>
                  </a:outerShdw>
                </a:effectLst>
                <a:latin typeface="+mj-lt"/>
                <a:ea typeface="+mj-ea"/>
                <a:cs typeface="+mj-cs"/>
              </a:rPr>
              <a:t>Une remontée des pluies mais…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10" name="Image 9"/>
          <p:cNvPicPr>
            <a:picLocks noChangeAspect="1"/>
          </p:cNvPicPr>
          <p:nvPr/>
        </p:nvPicPr>
        <p:blipFill rotWithShape="1">
          <a:blip r:embed="rId4"/>
          <a:srcRect t="9863" b="6356"/>
          <a:stretch/>
        </p:blipFill>
        <p:spPr>
          <a:xfrm>
            <a:off x="1201281" y="1961803"/>
            <a:ext cx="6552728" cy="4131493"/>
          </a:xfrm>
          <a:prstGeom prst="rect">
            <a:avLst/>
          </a:prstGeom>
        </p:spPr>
      </p:pic>
      <p:sp>
        <p:nvSpPr>
          <p:cNvPr id="11" name="Rectangle 10"/>
          <p:cNvSpPr/>
          <p:nvPr/>
        </p:nvSpPr>
        <p:spPr>
          <a:xfrm>
            <a:off x="597011" y="6237312"/>
            <a:ext cx="7803534" cy="369332"/>
          </a:xfrm>
          <a:prstGeom prst="rect">
            <a:avLst/>
          </a:prstGeom>
        </p:spPr>
        <p:txBody>
          <a:bodyPr wrap="square">
            <a:spAutoFit/>
          </a:bodyPr>
          <a:lstStyle/>
          <a:p>
            <a:r>
              <a:rPr lang="fr-FR" i="1" dirty="0">
                <a:solidFill>
                  <a:srgbClr val="000000"/>
                </a:solidFill>
                <a:latin typeface="Calibri" panose="020F0502020204030204" pitchFamily="34" charset="0"/>
              </a:rPr>
              <a:t>Evolution annuelle sur la période 1950-2015 du nombre de jour de pluie au Niger</a:t>
            </a:r>
            <a:endParaRPr lang="fr-FR" dirty="0"/>
          </a:p>
        </p:txBody>
      </p:sp>
    </p:spTree>
    <p:extLst>
      <p:ext uri="{BB962C8B-B14F-4D97-AF65-F5344CB8AC3E}">
        <p14:creationId xmlns:p14="http://schemas.microsoft.com/office/powerpoint/2010/main" val="4279356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732240" y="4005064"/>
            <a:ext cx="2184508" cy="1477328"/>
          </a:xfrm>
          <a:prstGeom prst="rect">
            <a:avLst/>
          </a:prstGeom>
          <a:noFill/>
        </p:spPr>
        <p:txBody>
          <a:bodyPr wrap="square" rtlCol="0">
            <a:spAutoFit/>
          </a:bodyPr>
          <a:lstStyle/>
          <a:p>
            <a:r>
              <a:rPr lang="fr-FR" i="1" dirty="0"/>
              <a:t>Crue exceptionnelle du Niger en 2012: 81 morts et plus de 500 000 sinistrés en 2012)</a:t>
            </a:r>
          </a:p>
        </p:txBody>
      </p:sp>
      <p:pic>
        <p:nvPicPr>
          <p:cNvPr id="2050" name="Picture 2" descr="Les fortes pluies qui se sont abattues sur le pays ces dernières semaine ont causé d'importantes inondations au Niger. "/>
          <p:cNvPicPr>
            <a:picLocks noChangeAspect="1" noChangeArrowheads="1"/>
          </p:cNvPicPr>
          <p:nvPr/>
        </p:nvPicPr>
        <p:blipFill>
          <a:blip r:embed="rId3" cstate="print"/>
          <a:srcRect/>
          <a:stretch>
            <a:fillRect/>
          </a:stretch>
        </p:blipFill>
        <p:spPr bwMode="auto">
          <a:xfrm>
            <a:off x="323528" y="3277431"/>
            <a:ext cx="6207794" cy="3103897"/>
          </a:xfrm>
          <a:prstGeom prst="rect">
            <a:avLst/>
          </a:prstGeom>
          <a:noFill/>
        </p:spPr>
      </p:pic>
      <p:pic>
        <p:nvPicPr>
          <p:cNvPr id="7"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9"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lvl="0" algn="ctr">
              <a:spcBef>
                <a:spcPct val="0"/>
              </a:spcBef>
              <a:defRPr/>
            </a:pPr>
            <a:r>
              <a:rPr lang="fr-FR" sz="3200" b="1" dirty="0">
                <a:solidFill>
                  <a:srgbClr val="FF0000"/>
                </a:solidFill>
                <a:effectLst>
                  <a:outerShdw blurRad="38100" dist="38100" dir="2700000" algn="tl">
                    <a:srgbClr val="000000">
                      <a:alpha val="43137"/>
                    </a:srgbClr>
                  </a:outerShdw>
                </a:effectLst>
              </a:rPr>
              <a:t>Une remontée des pluies mais…</a:t>
            </a:r>
          </a:p>
        </p:txBody>
      </p:sp>
      <p:sp>
        <p:nvSpPr>
          <p:cNvPr id="2" name="Rectangle 1"/>
          <p:cNvSpPr/>
          <p:nvPr/>
        </p:nvSpPr>
        <p:spPr>
          <a:xfrm>
            <a:off x="230604" y="1242626"/>
            <a:ext cx="8517860" cy="1754326"/>
          </a:xfrm>
          <a:prstGeom prst="rect">
            <a:avLst/>
          </a:prstGeom>
        </p:spPr>
        <p:txBody>
          <a:bodyPr wrap="square">
            <a:spAutoFit/>
          </a:bodyPr>
          <a:lstStyle/>
          <a:p>
            <a:r>
              <a:rPr lang="fr-FR" b="1" dirty="0"/>
              <a:t>Une augmentation des risques d’inondations et de l’intensité des crues </a:t>
            </a:r>
            <a:r>
              <a:rPr lang="fr-FR" dirty="0"/>
              <a:t>du fleuve Niger</a:t>
            </a:r>
          </a:p>
          <a:p>
            <a:endParaRPr lang="fr-FR" b="1" dirty="0">
              <a:solidFill>
                <a:schemeClr val="accent6">
                  <a:lumMod val="50000"/>
                </a:schemeClr>
              </a:solidFill>
            </a:endParaRPr>
          </a:p>
          <a:p>
            <a:r>
              <a:rPr lang="fr-FR" b="1" dirty="0"/>
              <a:t>Un rôle du climat mais pas seulement: </a:t>
            </a:r>
            <a:r>
              <a:rPr lang="fr-FR" dirty="0"/>
              <a:t>La pression démographique serait à l'origine d'une disparition de la végétation, avec en parallèle un accroissement spectaculaire de la proportion des sols nus, un "</a:t>
            </a:r>
            <a:r>
              <a:rPr lang="fr-FR" i="1" dirty="0"/>
              <a:t>encroûtement</a:t>
            </a:r>
            <a:r>
              <a:rPr lang="fr-FR" dirty="0"/>
              <a:t>", une imperméabilisation des terres et, au final, une augmentation de l'intensité des crues.</a:t>
            </a:r>
          </a:p>
        </p:txBody>
      </p:sp>
    </p:spTree>
    <p:extLst>
      <p:ext uri="{BB962C8B-B14F-4D97-AF65-F5344CB8AC3E}">
        <p14:creationId xmlns:p14="http://schemas.microsoft.com/office/powerpoint/2010/main" val="313624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Image1.jpg"/>
          <p:cNvPicPr>
            <a:picLocks noChangeAspect="1"/>
          </p:cNvPicPr>
          <p:nvPr/>
        </p:nvPicPr>
        <p:blipFill>
          <a:blip r:embed="rId3" cstate="print">
            <a:lum bright="70000" contrast="-70000"/>
          </a:blip>
          <a:srcRect t="45912"/>
          <a:stretch>
            <a:fillRect/>
          </a:stretch>
        </p:blipFill>
        <p:spPr>
          <a:xfrm>
            <a:off x="0" y="0"/>
            <a:ext cx="9144000" cy="3717032"/>
          </a:xfrm>
          <a:prstGeom prst="rect">
            <a:avLst/>
          </a:prstGeom>
        </p:spPr>
      </p:pic>
      <p:pic>
        <p:nvPicPr>
          <p:cNvPr id="9" name="Picture 8" descr="http://static.skynetblogs.be/media/207/dyn006_original_500_319_pjpeg_2520752_5b35ed47e185062d2b7ca485fe088bd2.2.jpg"/>
          <p:cNvPicPr>
            <a:picLocks noChangeAspect="1" noChangeArrowheads="1"/>
          </p:cNvPicPr>
          <p:nvPr/>
        </p:nvPicPr>
        <p:blipFill>
          <a:blip r:embed="rId4" cstate="print"/>
          <a:srcRect/>
          <a:stretch>
            <a:fillRect/>
          </a:stretch>
        </p:blipFill>
        <p:spPr bwMode="auto">
          <a:xfrm>
            <a:off x="682952" y="3698677"/>
            <a:ext cx="3753355" cy="2353087"/>
          </a:xfrm>
          <a:prstGeom prst="rect">
            <a:avLst/>
          </a:prstGeom>
          <a:noFill/>
        </p:spPr>
      </p:pic>
      <p:pic>
        <p:nvPicPr>
          <p:cNvPr id="10" name="Picture 10" descr="Goutrane Saleh cueille ce qu’il reste de sa récolte de millet.&lt;br /&gt;&#10;"/>
          <p:cNvPicPr>
            <a:picLocks noChangeAspect="1" noChangeArrowheads="1"/>
          </p:cNvPicPr>
          <p:nvPr/>
        </p:nvPicPr>
        <p:blipFill>
          <a:blip r:embed="rId5" cstate="print"/>
          <a:srcRect/>
          <a:stretch>
            <a:fillRect/>
          </a:stretch>
        </p:blipFill>
        <p:spPr bwMode="auto">
          <a:xfrm>
            <a:off x="684213" y="1412776"/>
            <a:ext cx="3752095" cy="2124836"/>
          </a:xfrm>
          <a:prstGeom prst="rect">
            <a:avLst/>
          </a:prstGeom>
          <a:noFill/>
        </p:spPr>
      </p:pic>
      <p:pic>
        <p:nvPicPr>
          <p:cNvPr id="16" name="Picture 12" descr="005072010144950000000famine.jpg"/>
          <p:cNvPicPr>
            <a:picLocks noChangeAspect="1" noChangeArrowheads="1"/>
          </p:cNvPicPr>
          <p:nvPr/>
        </p:nvPicPr>
        <p:blipFill>
          <a:blip r:embed="rId6" cstate="print"/>
          <a:srcRect/>
          <a:stretch>
            <a:fillRect/>
          </a:stretch>
        </p:blipFill>
        <p:spPr bwMode="auto">
          <a:xfrm>
            <a:off x="4716661" y="1412776"/>
            <a:ext cx="3716272" cy="2123584"/>
          </a:xfrm>
          <a:prstGeom prst="rect">
            <a:avLst/>
          </a:prstGeom>
          <a:noFill/>
        </p:spPr>
      </p:pic>
      <p:pic>
        <p:nvPicPr>
          <p:cNvPr id="17" name="Picture 36"/>
          <p:cNvPicPr>
            <a:picLocks noChangeAspect="1" noChangeArrowheads="1"/>
          </p:cNvPicPr>
          <p:nvPr/>
        </p:nvPicPr>
        <p:blipFill rotWithShape="1">
          <a:blip r:embed="rId7" cstate="print"/>
          <a:srcRect l="5376" t="3910" r="3404"/>
          <a:stretch/>
        </p:blipFill>
        <p:spPr bwMode="auto">
          <a:xfrm>
            <a:off x="4716661" y="3734230"/>
            <a:ext cx="3716272" cy="2317534"/>
          </a:xfrm>
          <a:prstGeom prst="rect">
            <a:avLst/>
          </a:prstGeom>
          <a:noFill/>
          <a:ln w="9525">
            <a:noFill/>
            <a:miter lim="800000"/>
            <a:headEnd/>
            <a:tailEnd/>
          </a:ln>
        </p:spPr>
      </p:pic>
      <p:sp>
        <p:nvSpPr>
          <p:cNvPr id="21" name="Text Box 52"/>
          <p:cNvSpPr txBox="1">
            <a:spLocks noChangeArrowheads="1"/>
          </p:cNvSpPr>
          <p:nvPr/>
        </p:nvSpPr>
        <p:spPr bwMode="auto">
          <a:xfrm>
            <a:off x="0" y="188640"/>
            <a:ext cx="9144000" cy="504056"/>
          </a:xfrm>
          <a:prstGeom prst="rect">
            <a:avLst/>
          </a:prstGeom>
          <a:noFill/>
          <a:ln w="9525">
            <a:noFill/>
            <a:miter lim="800000"/>
            <a:headEnd/>
            <a:tailEnd/>
          </a:ln>
        </p:spPr>
        <p:txBody>
          <a:bodyPr lIns="74926" tIns="37463" rIns="74926" bIns="37463"/>
          <a:lstStyle/>
          <a:p>
            <a:pPr algn="ctr">
              <a:spcBef>
                <a:spcPct val="50000"/>
              </a:spcBef>
            </a:pPr>
            <a:r>
              <a:rPr lang="fr-FR" sz="2800" i="1" dirty="0"/>
              <a:t>« L’Afrique est particulièrement vulnérable à la variabilité et aux changements climatiques » (GIEC 2014)</a:t>
            </a:r>
          </a:p>
          <a:p>
            <a:pPr algn="ctr">
              <a:spcBef>
                <a:spcPct val="50000"/>
              </a:spcBef>
            </a:pPr>
            <a:endParaRPr lang="fr-FR" sz="2800" i="1" dirty="0"/>
          </a:p>
        </p:txBody>
      </p:sp>
    </p:spTree>
    <p:extLst>
      <p:ext uri="{BB962C8B-B14F-4D97-AF65-F5344CB8AC3E}">
        <p14:creationId xmlns:p14="http://schemas.microsoft.com/office/powerpoint/2010/main" val="260667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ysClr val="windowText" lastClr="000000"/>
              </a:solidFill>
            </a:endParaRPr>
          </a:p>
          <a:p>
            <a:pPr marL="342900" indent="-342900">
              <a:spcBef>
                <a:spcPct val="20000"/>
              </a:spcBef>
              <a:buFont typeface="Wingdings" pitchFamily="2" charset="2"/>
              <a:buChar char="Ø"/>
              <a:defRPr/>
            </a:pPr>
            <a:r>
              <a:rPr lang="en-US" sz="3200" dirty="0">
                <a:latin typeface="Calibri" pitchFamily="34" charset="0"/>
              </a:rPr>
              <a:t> </a:t>
            </a:r>
            <a:r>
              <a:rPr lang="fr-FR" sz="3200" dirty="0">
                <a:latin typeface="Calibri" pitchFamily="34" charset="0"/>
              </a:rPr>
              <a:t>Qu’observe-t-on déjà au Sahel et au Sahara?</a:t>
            </a:r>
            <a:endParaRPr lang="en-US" sz="320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Quels</a:t>
            </a:r>
            <a:r>
              <a:rPr lang="en-US" sz="3200" dirty="0">
                <a:solidFill>
                  <a:sysClr val="windowText" lastClr="000000"/>
                </a:solidFill>
              </a:rPr>
              <a:t> scenarios </a:t>
            </a:r>
            <a:r>
              <a:rPr lang="en-US" sz="3200" dirty="0" err="1">
                <a:solidFill>
                  <a:sysClr val="windowText" lastClr="000000"/>
                </a:solidFill>
              </a:rPr>
              <a:t>attendus</a:t>
            </a:r>
            <a:r>
              <a:rPr lang="en-US" sz="3200" dirty="0">
                <a:solidFill>
                  <a:sysClr val="windowText" lastClr="000000"/>
                </a:solidFill>
              </a:rPr>
              <a:t> </a:t>
            </a:r>
            <a:r>
              <a:rPr lang="en-US" sz="3200" dirty="0" err="1">
                <a:solidFill>
                  <a:sysClr val="windowText" lastClr="000000"/>
                </a:solidFill>
              </a:rPr>
              <a:t>dans</a:t>
            </a:r>
            <a:r>
              <a:rPr lang="en-US" sz="3200" dirty="0">
                <a:solidFill>
                  <a:sysClr val="windowText" lastClr="000000"/>
                </a:solidFill>
              </a:rPr>
              <a:t> le </a:t>
            </a:r>
            <a:r>
              <a:rPr lang="en-US" sz="3200" dirty="0" err="1">
                <a:solidFill>
                  <a:sysClr val="windowText" lastClr="000000"/>
                </a:solidFill>
              </a:rPr>
              <a:t>futur</a:t>
            </a:r>
            <a:r>
              <a:rPr lang="en-US" sz="3200" dirty="0">
                <a:solidFill>
                  <a:sysClr val="windowText" lastClr="000000"/>
                </a:solidFill>
              </a:rPr>
              <a:t>?</a:t>
            </a: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Quelles</a:t>
            </a:r>
            <a:r>
              <a:rPr lang="en-US" sz="3200" dirty="0">
                <a:solidFill>
                  <a:sysClr val="windowText" lastClr="000000"/>
                </a:solidFill>
              </a:rPr>
              <a:t> solutions pour </a:t>
            </a:r>
            <a:r>
              <a:rPr lang="en-US" sz="3200" dirty="0" err="1">
                <a:solidFill>
                  <a:sysClr val="windowText" lastClr="000000"/>
                </a:solidFill>
              </a:rPr>
              <a:t>réduire</a:t>
            </a:r>
            <a:r>
              <a:rPr lang="en-US" sz="3200" dirty="0">
                <a:solidFill>
                  <a:sysClr val="windowText" lastClr="000000"/>
                </a:solidFill>
              </a:rPr>
              <a:t> les </a:t>
            </a:r>
            <a:r>
              <a:rPr lang="en-US" sz="3200" dirty="0" err="1">
                <a:solidFill>
                  <a:sysClr val="windowText" lastClr="000000"/>
                </a:solidFill>
              </a:rPr>
              <a:t>risques</a:t>
            </a:r>
            <a:r>
              <a:rPr lang="en-US" sz="3200" dirty="0">
                <a:solidFill>
                  <a:sysClr val="windowText" lastClr="000000"/>
                </a:solidFill>
              </a:rPr>
              <a:t>?</a:t>
            </a:r>
          </a:p>
        </p:txBody>
      </p:sp>
    </p:spTree>
    <p:extLst>
      <p:ext uri="{BB962C8B-B14F-4D97-AF65-F5344CB8AC3E}">
        <p14:creationId xmlns:p14="http://schemas.microsoft.com/office/powerpoint/2010/main" val="2374635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ysClr val="windowText" lastClr="000000"/>
              </a:solidFill>
            </a:endParaRPr>
          </a:p>
          <a:p>
            <a:pPr marL="342900" indent="-342900">
              <a:spcBef>
                <a:spcPct val="20000"/>
              </a:spcBef>
              <a:buFont typeface="Wingdings" pitchFamily="2" charset="2"/>
              <a:buChar char="Ø"/>
              <a:defRPr/>
            </a:pPr>
            <a:r>
              <a:rPr lang="en-US" sz="3200" dirty="0">
                <a:solidFill>
                  <a:schemeClr val="bg1">
                    <a:lumMod val="75000"/>
                  </a:schemeClr>
                </a:solidFill>
                <a:latin typeface="Calibri" pitchFamily="34" charset="0"/>
              </a:rPr>
              <a:t> </a:t>
            </a:r>
            <a:r>
              <a:rPr lang="fr-FR" sz="3200" dirty="0">
                <a:solidFill>
                  <a:schemeClr val="bg1">
                    <a:lumMod val="75000"/>
                  </a:schemeClr>
                </a:solidFill>
                <a:latin typeface="Calibri" pitchFamily="34" charset="0"/>
              </a:rPr>
              <a:t>Qu’observe-t-on déjà au Sahel et au Sahara?</a:t>
            </a:r>
            <a:endParaRPr lang="en-US" sz="3200" dirty="0">
              <a:solidFill>
                <a:schemeClr val="bg1">
                  <a:lumMod val="75000"/>
                </a:schemeClr>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Quels</a:t>
            </a:r>
            <a:r>
              <a:rPr lang="en-US" sz="3200" dirty="0">
                <a:solidFill>
                  <a:sysClr val="windowText" lastClr="000000"/>
                </a:solidFill>
              </a:rPr>
              <a:t> scenarios </a:t>
            </a:r>
            <a:r>
              <a:rPr lang="en-US" sz="3200" dirty="0" err="1">
                <a:solidFill>
                  <a:sysClr val="windowText" lastClr="000000"/>
                </a:solidFill>
              </a:rPr>
              <a:t>attendus</a:t>
            </a:r>
            <a:r>
              <a:rPr lang="en-US" sz="3200" dirty="0">
                <a:solidFill>
                  <a:sysClr val="windowText" lastClr="000000"/>
                </a:solidFill>
              </a:rPr>
              <a:t> </a:t>
            </a:r>
            <a:r>
              <a:rPr lang="en-US" sz="3200" dirty="0" err="1">
                <a:solidFill>
                  <a:sysClr val="windowText" lastClr="000000"/>
                </a:solidFill>
              </a:rPr>
              <a:t>dans</a:t>
            </a:r>
            <a:r>
              <a:rPr lang="en-US" sz="3200" dirty="0">
                <a:solidFill>
                  <a:sysClr val="windowText" lastClr="000000"/>
                </a:solidFill>
              </a:rPr>
              <a:t> le </a:t>
            </a:r>
            <a:r>
              <a:rPr lang="en-US" sz="3200" dirty="0" err="1">
                <a:solidFill>
                  <a:sysClr val="windowText" lastClr="000000"/>
                </a:solidFill>
              </a:rPr>
              <a:t>futur</a:t>
            </a:r>
            <a:r>
              <a:rPr lang="en-US" sz="3200" dirty="0">
                <a:solidFill>
                  <a:sysClr val="windowText" lastClr="000000"/>
                </a:solidFill>
              </a:rPr>
              <a:t>?</a:t>
            </a: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chemeClr val="bg1">
                    <a:lumMod val="75000"/>
                  </a:schemeClr>
                </a:solidFill>
              </a:rPr>
              <a:t>Quelles</a:t>
            </a:r>
            <a:r>
              <a:rPr lang="en-US" sz="3200" dirty="0">
                <a:solidFill>
                  <a:schemeClr val="bg1">
                    <a:lumMod val="75000"/>
                  </a:schemeClr>
                </a:solidFill>
              </a:rPr>
              <a:t> solutions pour </a:t>
            </a:r>
            <a:r>
              <a:rPr lang="en-US" sz="3200" dirty="0" err="1">
                <a:solidFill>
                  <a:schemeClr val="bg1">
                    <a:lumMod val="75000"/>
                  </a:schemeClr>
                </a:solidFill>
              </a:rPr>
              <a:t>réduire</a:t>
            </a:r>
            <a:r>
              <a:rPr lang="en-US" sz="3200" dirty="0">
                <a:solidFill>
                  <a:schemeClr val="bg1">
                    <a:lumMod val="75000"/>
                  </a:schemeClr>
                </a:solidFill>
              </a:rPr>
              <a:t> les </a:t>
            </a:r>
            <a:r>
              <a:rPr lang="en-US" sz="3200" dirty="0" err="1">
                <a:solidFill>
                  <a:schemeClr val="bg1">
                    <a:lumMod val="75000"/>
                  </a:schemeClr>
                </a:solidFill>
              </a:rPr>
              <a:t>risques</a:t>
            </a:r>
            <a:r>
              <a:rPr lang="en-US" sz="3200" dirty="0">
                <a:solidFill>
                  <a:schemeClr val="bg1">
                    <a:lumMod val="75000"/>
                  </a:schemeClr>
                </a:solidFill>
              </a:rPr>
              <a:t>?</a:t>
            </a:r>
          </a:p>
        </p:txBody>
      </p:sp>
    </p:spTree>
    <p:extLst>
      <p:ext uri="{BB962C8B-B14F-4D97-AF65-F5344CB8AC3E}">
        <p14:creationId xmlns:p14="http://schemas.microsoft.com/office/powerpoint/2010/main" val="3142598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p:cNvSpPr txBox="1">
            <a:spLocks noChangeArrowheads="1"/>
          </p:cNvSpPr>
          <p:nvPr/>
        </p:nvSpPr>
        <p:spPr>
          <a:xfrm>
            <a:off x="6516216" y="2564904"/>
            <a:ext cx="2411760" cy="549275"/>
          </a:xfrm>
          <a:prstGeom prst="rect">
            <a:avLst/>
          </a:prstGeom>
          <a:noFill/>
        </p:spPr>
        <p:txBody>
          <a:bodyPr vert="horz" lIns="91440" tIns="45720" rIns="91440" bIns="45720" rtlCol="0" anchor="ctr">
            <a:noAutofit/>
          </a:bodyPr>
          <a:lstStyle/>
          <a:p>
            <a:pPr lvl="0" algn="ctr" fontAlgn="auto">
              <a:spcAft>
                <a:spcPts val="0"/>
              </a:spcAft>
            </a:pPr>
            <a:r>
              <a:rPr lang="en-US" sz="2400" b="1" noProof="0" dirty="0" err="1">
                <a:latin typeface="+mj-lt"/>
                <a:ea typeface="+mj-ea"/>
                <a:cs typeface="+mj-cs"/>
              </a:rPr>
              <a:t>Scénarios</a:t>
            </a:r>
            <a:r>
              <a:rPr lang="en-US" sz="2400" b="1" noProof="0" dirty="0">
                <a:latin typeface="+mj-lt"/>
                <a:ea typeface="+mj-ea"/>
                <a:cs typeface="+mj-cs"/>
              </a:rPr>
              <a:t> </a:t>
            </a:r>
            <a:r>
              <a:rPr lang="en-US" sz="2400" b="1" noProof="0" dirty="0" err="1">
                <a:latin typeface="+mj-lt"/>
                <a:ea typeface="+mj-ea"/>
                <a:cs typeface="+mj-cs"/>
              </a:rPr>
              <a:t>futurs</a:t>
            </a:r>
            <a:endParaRPr lang="en-US" sz="2400" b="1" noProof="0" dirty="0">
              <a:latin typeface="+mj-lt"/>
              <a:ea typeface="+mj-ea"/>
              <a:cs typeface="+mj-cs"/>
            </a:endParaRPr>
          </a:p>
          <a:p>
            <a:pPr lvl="0" algn="ctr" fontAlgn="auto">
              <a:spcAft>
                <a:spcPts val="0"/>
              </a:spcAft>
            </a:pPr>
            <a:r>
              <a:rPr kumimoji="0" lang="en-US" sz="2400" b="1" i="0" u="none" strike="noStrike" kern="1200" cap="none" spc="0" normalizeH="0" baseline="0" dirty="0">
                <a:ln>
                  <a:noFill/>
                </a:ln>
                <a:solidFill>
                  <a:schemeClr val="tx1"/>
                </a:solidFill>
                <a:effectLst/>
                <a:uLnTx/>
                <a:uFillTx/>
                <a:latin typeface="+mj-lt"/>
                <a:ea typeface="+mj-ea"/>
                <a:cs typeface="+mj-cs"/>
              </a:rPr>
              <a:t>(</a:t>
            </a:r>
            <a:r>
              <a:rPr kumimoji="0" lang="en-US" sz="2400" b="1" i="0" u="none" strike="noStrike" kern="1200" cap="none" spc="0" normalizeH="0" baseline="0" dirty="0" err="1">
                <a:ln>
                  <a:noFill/>
                </a:ln>
                <a:solidFill>
                  <a:schemeClr val="tx1"/>
                </a:solidFill>
                <a:effectLst/>
                <a:uLnTx/>
                <a:uFillTx/>
                <a:latin typeface="+mj-lt"/>
                <a:ea typeface="+mj-ea"/>
                <a:cs typeface="+mj-cs"/>
              </a:rPr>
              <a:t>climat</a:t>
            </a:r>
            <a:r>
              <a:rPr kumimoji="0" lang="en-US" sz="2400" b="1" i="0" u="none" strike="noStrike" kern="1200" cap="none" spc="0" normalizeH="0" baseline="0" dirty="0">
                <a:ln>
                  <a:noFill/>
                </a:ln>
                <a:solidFill>
                  <a:schemeClr val="tx1"/>
                </a:solidFill>
                <a:effectLst/>
                <a:uLnTx/>
                <a:uFillTx/>
                <a:latin typeface="+mj-lt"/>
                <a:ea typeface="+mj-ea"/>
                <a:cs typeface="+mj-cs"/>
              </a:rPr>
              <a:t> </a:t>
            </a:r>
            <a:r>
              <a:rPr kumimoji="0" lang="en-US" sz="2400" b="1" i="0" u="none" strike="noStrike" kern="1200" cap="none" spc="0" normalizeH="0" baseline="0" dirty="0" err="1">
                <a:ln>
                  <a:noFill/>
                </a:ln>
                <a:solidFill>
                  <a:schemeClr val="tx1"/>
                </a:solidFill>
                <a:effectLst/>
                <a:uLnTx/>
                <a:uFillTx/>
                <a:latin typeface="+mj-lt"/>
                <a:ea typeface="+mj-ea"/>
                <a:cs typeface="+mj-cs"/>
              </a:rPr>
              <a:t>perturbé</a:t>
            </a:r>
            <a:r>
              <a:rPr kumimoji="0" lang="en-US" sz="2400" b="1" i="0" u="none" strike="noStrike" kern="1200" cap="none" spc="0" normalizeH="0" baseline="0" dirty="0">
                <a:ln>
                  <a:noFill/>
                </a:ln>
                <a:solidFill>
                  <a:schemeClr val="tx1"/>
                </a:solidFill>
                <a:effectLst/>
                <a:uLnTx/>
                <a:uFillTx/>
                <a:latin typeface="+mj-lt"/>
                <a:ea typeface="+mj-ea"/>
                <a:cs typeface="+mj-cs"/>
              </a:rPr>
              <a:t>)</a:t>
            </a:r>
            <a:endParaRPr kumimoji="0" lang="fr-FR"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Image 5" descr="model_climat.gif"/>
          <p:cNvPicPr>
            <a:picLocks noChangeAspect="1"/>
          </p:cNvPicPr>
          <p:nvPr/>
        </p:nvPicPr>
        <p:blipFill>
          <a:blip r:embed="rId3" cstate="print"/>
          <a:stretch>
            <a:fillRect/>
          </a:stretch>
        </p:blipFill>
        <p:spPr>
          <a:xfrm>
            <a:off x="3347864" y="1916832"/>
            <a:ext cx="2376264" cy="2250250"/>
          </a:xfrm>
          <a:prstGeom prst="rect">
            <a:avLst/>
          </a:prstGeom>
        </p:spPr>
      </p:pic>
      <p:pic>
        <p:nvPicPr>
          <p:cNvPr id="13" name="Image 12" descr="how-to-avoid-traffic-jams-35319_2.jpg"/>
          <p:cNvPicPr>
            <a:picLocks noChangeAspect="1"/>
          </p:cNvPicPr>
          <p:nvPr/>
        </p:nvPicPr>
        <p:blipFill>
          <a:blip r:embed="rId4" cstate="print"/>
          <a:stretch>
            <a:fillRect/>
          </a:stretch>
        </p:blipFill>
        <p:spPr>
          <a:xfrm>
            <a:off x="827584" y="3068960"/>
            <a:ext cx="1656184" cy="1111131"/>
          </a:xfrm>
          <a:prstGeom prst="rect">
            <a:avLst/>
          </a:prstGeom>
        </p:spPr>
      </p:pic>
      <p:sp>
        <p:nvSpPr>
          <p:cNvPr id="14" name="ZoneTexte 13"/>
          <p:cNvSpPr txBox="1"/>
          <p:nvPr/>
        </p:nvSpPr>
        <p:spPr>
          <a:xfrm>
            <a:off x="395536" y="1484784"/>
            <a:ext cx="2520280" cy="369332"/>
          </a:xfrm>
          <a:prstGeom prst="rect">
            <a:avLst/>
          </a:prstGeom>
          <a:noFill/>
          <a:ln w="19050">
            <a:noFill/>
          </a:ln>
        </p:spPr>
        <p:txBody>
          <a:bodyPr wrap="square" rtlCol="0">
            <a:spAutoFit/>
          </a:bodyPr>
          <a:lstStyle/>
          <a:p>
            <a:pPr algn="ctr" fontAlgn="auto">
              <a:spcBef>
                <a:spcPts val="0"/>
              </a:spcBef>
              <a:spcAft>
                <a:spcPts val="0"/>
              </a:spcAft>
            </a:pPr>
            <a:r>
              <a:rPr lang="fr-FR" dirty="0">
                <a:solidFill>
                  <a:prstClr val="black"/>
                </a:solidFill>
                <a:latin typeface="Calibri"/>
                <a:cs typeface="+mn-cs"/>
              </a:rPr>
              <a:t>Scénarios d’émission</a:t>
            </a:r>
          </a:p>
        </p:txBody>
      </p:sp>
      <p:sp>
        <p:nvSpPr>
          <p:cNvPr id="15" name="ZoneTexte 14"/>
          <p:cNvSpPr txBox="1"/>
          <p:nvPr/>
        </p:nvSpPr>
        <p:spPr>
          <a:xfrm>
            <a:off x="755576" y="4149080"/>
            <a:ext cx="2448272" cy="369332"/>
          </a:xfrm>
          <a:prstGeom prst="rect">
            <a:avLst/>
          </a:prstGeom>
          <a:noFill/>
        </p:spPr>
        <p:txBody>
          <a:bodyPr wrap="square" rtlCol="0">
            <a:spAutoFit/>
          </a:bodyPr>
          <a:lstStyle/>
          <a:p>
            <a:pPr fontAlgn="auto">
              <a:spcBef>
                <a:spcPts val="0"/>
              </a:spcBef>
              <a:spcAft>
                <a:spcPts val="0"/>
              </a:spcAft>
            </a:pPr>
            <a:r>
              <a:rPr lang="fr-FR" dirty="0">
                <a:solidFill>
                  <a:prstClr val="black"/>
                </a:solidFill>
                <a:latin typeface="Calibri"/>
                <a:cs typeface="+mn-cs"/>
              </a:rPr>
              <a:t>Scenarii SRES, RCP…</a:t>
            </a:r>
          </a:p>
        </p:txBody>
      </p:sp>
      <p:sp>
        <p:nvSpPr>
          <p:cNvPr id="16" name="ZoneTexte 15"/>
          <p:cNvSpPr txBox="1"/>
          <p:nvPr/>
        </p:nvSpPr>
        <p:spPr>
          <a:xfrm>
            <a:off x="3131840" y="1484784"/>
            <a:ext cx="3024336" cy="369332"/>
          </a:xfrm>
          <a:prstGeom prst="rect">
            <a:avLst/>
          </a:prstGeom>
          <a:noFill/>
          <a:ln w="19050">
            <a:noFill/>
          </a:ln>
        </p:spPr>
        <p:txBody>
          <a:bodyPr wrap="square" rtlCol="0">
            <a:spAutoFit/>
          </a:bodyPr>
          <a:lstStyle/>
          <a:p>
            <a:pPr algn="ctr" fontAlgn="auto">
              <a:spcBef>
                <a:spcPts val="0"/>
              </a:spcBef>
              <a:spcAft>
                <a:spcPts val="0"/>
              </a:spcAft>
            </a:pPr>
            <a:r>
              <a:rPr lang="fr-FR" dirty="0">
                <a:solidFill>
                  <a:prstClr val="black"/>
                </a:solidFill>
                <a:latin typeface="Calibri"/>
                <a:cs typeface="+mn-cs"/>
              </a:rPr>
              <a:t>Modélisation climat</a:t>
            </a:r>
          </a:p>
        </p:txBody>
      </p:sp>
      <p:sp>
        <p:nvSpPr>
          <p:cNvPr id="31" name="Rectangle 30"/>
          <p:cNvSpPr/>
          <p:nvPr/>
        </p:nvSpPr>
        <p:spPr>
          <a:xfrm>
            <a:off x="323528" y="1412776"/>
            <a:ext cx="2664296" cy="3096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2" name="Rectangle 31"/>
          <p:cNvSpPr/>
          <p:nvPr/>
        </p:nvSpPr>
        <p:spPr>
          <a:xfrm>
            <a:off x="3131840" y="1412776"/>
            <a:ext cx="3024336" cy="309634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8" name="Flèche droite 17"/>
          <p:cNvSpPr/>
          <p:nvPr/>
        </p:nvSpPr>
        <p:spPr>
          <a:xfrm>
            <a:off x="2915816" y="2564904"/>
            <a:ext cx="43204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pic>
        <p:nvPicPr>
          <p:cNvPr id="23" name="Image 22" descr="VIDEO-La-Bicyclette-bleue-Laetitia-Casta-revient-envouter-Paris-Premiere-ce-soir_image_article_paysage_new.jpg"/>
          <p:cNvPicPr>
            <a:picLocks noChangeAspect="1"/>
          </p:cNvPicPr>
          <p:nvPr/>
        </p:nvPicPr>
        <p:blipFill>
          <a:blip r:embed="rId5" cstate="print"/>
          <a:stretch>
            <a:fillRect/>
          </a:stretch>
        </p:blipFill>
        <p:spPr>
          <a:xfrm>
            <a:off x="827584" y="1818603"/>
            <a:ext cx="1656184" cy="1129629"/>
          </a:xfrm>
          <a:prstGeom prst="rect">
            <a:avLst/>
          </a:prstGeom>
        </p:spPr>
      </p:pic>
      <p:sp>
        <p:nvSpPr>
          <p:cNvPr id="38" name="ZoneTexte 37"/>
          <p:cNvSpPr txBox="1"/>
          <p:nvPr/>
        </p:nvSpPr>
        <p:spPr>
          <a:xfrm>
            <a:off x="3419872" y="4077072"/>
            <a:ext cx="2448272" cy="369332"/>
          </a:xfrm>
          <a:prstGeom prst="rect">
            <a:avLst/>
          </a:prstGeom>
          <a:noFill/>
        </p:spPr>
        <p:txBody>
          <a:bodyPr wrap="square" rtlCol="0">
            <a:spAutoFit/>
          </a:bodyPr>
          <a:lstStyle/>
          <a:p>
            <a:pPr algn="ctr" fontAlgn="auto">
              <a:spcBef>
                <a:spcPts val="0"/>
              </a:spcBef>
              <a:spcAft>
                <a:spcPts val="0"/>
              </a:spcAft>
            </a:pPr>
            <a:r>
              <a:rPr lang="fr-FR" dirty="0" err="1">
                <a:solidFill>
                  <a:prstClr val="black"/>
                </a:solidFill>
                <a:latin typeface="Calibri"/>
                <a:cs typeface="+mn-cs"/>
              </a:rPr>
              <a:t>GCMs</a:t>
            </a:r>
            <a:endParaRPr lang="fr-FR" dirty="0">
              <a:solidFill>
                <a:prstClr val="black"/>
              </a:solidFill>
              <a:latin typeface="Calibri"/>
              <a:cs typeface="+mn-cs"/>
            </a:endParaRPr>
          </a:p>
        </p:txBody>
      </p:sp>
      <p:sp>
        <p:nvSpPr>
          <p:cNvPr id="17" name="Flèche droite 16"/>
          <p:cNvSpPr/>
          <p:nvPr/>
        </p:nvSpPr>
        <p:spPr>
          <a:xfrm>
            <a:off x="6084168" y="2564904"/>
            <a:ext cx="43204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9" name="Text Box 5"/>
          <p:cNvSpPr txBox="1">
            <a:spLocks noChangeArrowheads="1"/>
          </p:cNvSpPr>
          <p:nvPr/>
        </p:nvSpPr>
        <p:spPr bwMode="auto">
          <a:xfrm>
            <a:off x="323528" y="4941168"/>
            <a:ext cx="8671818" cy="1479188"/>
          </a:xfrm>
          <a:prstGeom prst="rect">
            <a:avLst/>
          </a:prstGeom>
          <a:noFill/>
          <a:ln w="9525">
            <a:noFill/>
            <a:miter lim="800000"/>
            <a:headEnd/>
            <a:tailEnd/>
          </a:ln>
        </p:spPr>
        <p:txBody>
          <a:bodyPr wrap="square" lIns="90000" tIns="46800" rIns="90000" bIns="46800">
            <a:spAutoFit/>
          </a:bodyPr>
          <a:lstStyle/>
          <a:p>
            <a:pPr>
              <a:lnSpc>
                <a:spcPct val="97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b="1" dirty="0">
                <a:latin typeface="+mj-lt"/>
              </a:rPr>
              <a:t>Les </a:t>
            </a:r>
            <a:r>
              <a:rPr lang="en-GB" sz="2200" b="1" dirty="0" err="1">
                <a:latin typeface="+mj-lt"/>
              </a:rPr>
              <a:t>limites</a:t>
            </a:r>
            <a:r>
              <a:rPr lang="en-GB" sz="2200" b="1" dirty="0">
                <a:latin typeface="+mj-lt"/>
              </a:rPr>
              <a:t> des projections </a:t>
            </a:r>
            <a:r>
              <a:rPr lang="en-GB" sz="2200" dirty="0" err="1">
                <a:latin typeface="+mj-lt"/>
              </a:rPr>
              <a:t>sont</a:t>
            </a:r>
            <a:r>
              <a:rPr lang="en-GB" sz="2200" dirty="0">
                <a:latin typeface="+mj-lt"/>
              </a:rPr>
              <a:t> </a:t>
            </a:r>
            <a:r>
              <a:rPr lang="en-GB" sz="2200" dirty="0" err="1">
                <a:latin typeface="+mj-lt"/>
              </a:rPr>
              <a:t>associées</a:t>
            </a:r>
            <a:r>
              <a:rPr lang="en-GB" sz="2200" dirty="0">
                <a:latin typeface="+mj-lt"/>
              </a:rPr>
              <a:t> aux </a:t>
            </a:r>
            <a:r>
              <a:rPr lang="en-GB" sz="2200" dirty="0" err="1">
                <a:latin typeface="+mj-lt"/>
              </a:rPr>
              <a:t>limites</a:t>
            </a:r>
            <a:r>
              <a:rPr lang="en-GB" sz="2200" dirty="0">
                <a:latin typeface="+mj-lt"/>
              </a:rPr>
              <a:t> des :</a:t>
            </a:r>
          </a:p>
          <a:p>
            <a:pPr>
              <a:lnSpc>
                <a:spcPct val="104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dirty="0">
                <a:latin typeface="+mj-lt"/>
              </a:rPr>
              <a:t>1- </a:t>
            </a:r>
            <a:r>
              <a:rPr lang="en-GB" sz="2200" dirty="0" err="1">
                <a:latin typeface="+mj-lt"/>
              </a:rPr>
              <a:t>Trajectoires</a:t>
            </a:r>
            <a:r>
              <a:rPr lang="en-GB" sz="2200" dirty="0">
                <a:latin typeface="+mj-lt"/>
              </a:rPr>
              <a:t> des </a:t>
            </a:r>
            <a:r>
              <a:rPr lang="en-GB" sz="2200" dirty="0" err="1">
                <a:latin typeface="+mj-lt"/>
              </a:rPr>
              <a:t>émissions</a:t>
            </a:r>
            <a:r>
              <a:rPr lang="en-GB" sz="2200" dirty="0">
                <a:latin typeface="+mj-lt"/>
              </a:rPr>
              <a:t> des </a:t>
            </a:r>
            <a:r>
              <a:rPr lang="en-GB" sz="2200" dirty="0" err="1">
                <a:latin typeface="+mj-lt"/>
              </a:rPr>
              <a:t>gaz</a:t>
            </a:r>
            <a:r>
              <a:rPr lang="en-GB" sz="2200" dirty="0">
                <a:latin typeface="+mj-lt"/>
              </a:rPr>
              <a:t> à </a:t>
            </a:r>
            <a:r>
              <a:rPr lang="en-GB" sz="2200" dirty="0" err="1">
                <a:latin typeface="+mj-lt"/>
              </a:rPr>
              <a:t>effet</a:t>
            </a:r>
            <a:r>
              <a:rPr lang="en-GB" sz="2200" dirty="0">
                <a:latin typeface="+mj-lt"/>
              </a:rPr>
              <a:t> de </a:t>
            </a:r>
            <a:r>
              <a:rPr lang="en-GB" sz="2200" dirty="0" err="1">
                <a:latin typeface="+mj-lt"/>
              </a:rPr>
              <a:t>serre</a:t>
            </a:r>
            <a:r>
              <a:rPr lang="en-GB" sz="2200" dirty="0">
                <a:latin typeface="+mj-lt"/>
              </a:rPr>
              <a:t> et </a:t>
            </a:r>
            <a:r>
              <a:rPr lang="en-GB" sz="2200" dirty="0" err="1">
                <a:latin typeface="+mj-lt"/>
              </a:rPr>
              <a:t>aérosols</a:t>
            </a:r>
            <a:endParaRPr lang="en-GB" sz="2200" dirty="0">
              <a:latin typeface="+mj-lt"/>
            </a:endParaRPr>
          </a:p>
          <a:p>
            <a:pPr>
              <a:lnSpc>
                <a:spcPct val="104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dirty="0">
                <a:latin typeface="+mj-lt"/>
              </a:rPr>
              <a:t>2- </a:t>
            </a:r>
            <a:r>
              <a:rPr lang="en-GB" sz="2200" dirty="0" err="1">
                <a:latin typeface="+mj-lt"/>
              </a:rPr>
              <a:t>Modèles</a:t>
            </a:r>
            <a:r>
              <a:rPr lang="en-GB" sz="2200" dirty="0">
                <a:latin typeface="+mj-lt"/>
              </a:rPr>
              <a:t> </a:t>
            </a:r>
            <a:r>
              <a:rPr lang="en-GB" sz="2200" dirty="0" err="1">
                <a:latin typeface="+mj-lt"/>
              </a:rPr>
              <a:t>eux-mêmes</a:t>
            </a:r>
            <a:r>
              <a:rPr lang="en-GB" sz="2200" dirty="0">
                <a:latin typeface="+mj-lt"/>
              </a:rPr>
              <a:t>, </a:t>
            </a:r>
            <a:r>
              <a:rPr lang="en-GB" sz="2200" dirty="0" err="1">
                <a:latin typeface="+mj-lt"/>
              </a:rPr>
              <a:t>c’est</a:t>
            </a:r>
            <a:r>
              <a:rPr lang="en-GB" sz="2200" dirty="0">
                <a:latin typeface="+mj-lt"/>
              </a:rPr>
              <a:t> à dire </a:t>
            </a:r>
            <a:r>
              <a:rPr lang="en-GB" sz="2200" dirty="0" err="1">
                <a:latin typeface="+mj-lt"/>
              </a:rPr>
              <a:t>leurs</a:t>
            </a:r>
            <a:r>
              <a:rPr lang="en-GB" sz="2200" dirty="0">
                <a:latin typeface="+mj-lt"/>
              </a:rPr>
              <a:t> </a:t>
            </a:r>
            <a:r>
              <a:rPr lang="en-GB" sz="2200" dirty="0" err="1">
                <a:latin typeface="+mj-lt"/>
              </a:rPr>
              <a:t>capacités</a:t>
            </a:r>
            <a:r>
              <a:rPr lang="en-GB" sz="2200" dirty="0">
                <a:latin typeface="+mj-lt"/>
              </a:rPr>
              <a:t> </a:t>
            </a:r>
            <a:r>
              <a:rPr lang="en-GB" sz="2200" dirty="0" err="1">
                <a:latin typeface="+mj-lt"/>
              </a:rPr>
              <a:t>intrinsèques</a:t>
            </a:r>
            <a:r>
              <a:rPr lang="en-GB" sz="2200" dirty="0">
                <a:latin typeface="+mj-lt"/>
              </a:rPr>
              <a:t> à </a:t>
            </a:r>
            <a:r>
              <a:rPr lang="en-GB" sz="2200" dirty="0" err="1">
                <a:latin typeface="+mj-lt"/>
              </a:rPr>
              <a:t>représenter</a:t>
            </a:r>
            <a:r>
              <a:rPr lang="en-GB" sz="2200" dirty="0">
                <a:latin typeface="+mj-lt"/>
              </a:rPr>
              <a:t> les </a:t>
            </a:r>
            <a:r>
              <a:rPr lang="en-GB" sz="2200" dirty="0" err="1">
                <a:latin typeface="+mj-lt"/>
              </a:rPr>
              <a:t>processus</a:t>
            </a:r>
            <a:r>
              <a:rPr lang="en-GB" sz="2200" dirty="0">
                <a:latin typeface="+mj-lt"/>
              </a:rPr>
              <a:t> qui </a:t>
            </a:r>
            <a:r>
              <a:rPr lang="en-GB" sz="2200" dirty="0" err="1">
                <a:latin typeface="+mj-lt"/>
              </a:rPr>
              <a:t>gouvernent</a:t>
            </a:r>
            <a:r>
              <a:rPr lang="en-GB" sz="2200" dirty="0">
                <a:latin typeface="+mj-lt"/>
              </a:rPr>
              <a:t> le </a:t>
            </a:r>
            <a:r>
              <a:rPr lang="en-GB" sz="2200" dirty="0" err="1">
                <a:latin typeface="+mj-lt"/>
              </a:rPr>
              <a:t>climat</a:t>
            </a:r>
            <a:endParaRPr lang="en-GB" sz="2200" dirty="0">
              <a:latin typeface="+mj-lt"/>
            </a:endParaRPr>
          </a:p>
        </p:txBody>
      </p:sp>
      <p:pic>
        <p:nvPicPr>
          <p:cNvPr id="22" name="Picture 1" descr="C:\Documents and Settings\benjamin\Mes documents\WEB\fond1.jpg"/>
          <p:cNvPicPr>
            <a:picLocks noChangeAspect="1" noChangeArrowheads="1"/>
          </p:cNvPicPr>
          <p:nvPr/>
        </p:nvPicPr>
        <p:blipFill>
          <a:blip r:embed="rId6"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24"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Les projections de climat futur</a:t>
            </a:r>
          </a:p>
        </p:txBody>
      </p:sp>
    </p:spTree>
    <p:extLst>
      <p:ext uri="{BB962C8B-B14F-4D97-AF65-F5344CB8AC3E}">
        <p14:creationId xmlns:p14="http://schemas.microsoft.com/office/powerpoint/2010/main" val="47327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6" grpId="0"/>
      <p:bldP spid="32" grpId="0" animBg="1"/>
      <p:bldP spid="18" grpId="0" animBg="1"/>
      <p:bldP spid="38" grpId="0"/>
      <p:bldP spid="17"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3923928" y="1354858"/>
            <a:ext cx="4798612" cy="2691904"/>
          </a:xfrm>
          <a:prstGeom prst="rect">
            <a:avLst/>
          </a:prstGeom>
          <a:noFill/>
          <a:ln w="9525">
            <a:noFill/>
            <a:round/>
            <a:headEnd/>
            <a:tailEnd/>
          </a:ln>
          <a:effectLst/>
        </p:spPr>
      </p:pic>
      <p:sp>
        <p:nvSpPr>
          <p:cNvPr id="20" name="Rectangle 19"/>
          <p:cNvSpPr/>
          <p:nvPr/>
        </p:nvSpPr>
        <p:spPr>
          <a:xfrm>
            <a:off x="4859934" y="4424364"/>
            <a:ext cx="3960440" cy="1661993"/>
          </a:xfrm>
          <a:prstGeom prst="rect">
            <a:avLst/>
          </a:prstGeom>
        </p:spPr>
        <p:txBody>
          <a:bodyPr wrap="square">
            <a:spAutoFit/>
          </a:body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Un réchauffement attendu en Afrique de l’Ouest…</a:t>
            </a:r>
          </a:p>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Différences des TAS entre [2031-2070] et [1960-1999]</a:t>
            </a:r>
          </a:p>
          <a:p>
            <a:pPr algn="ctr">
              <a:tabLst>
                <a:tab pos="723900" algn="l"/>
                <a:tab pos="1447800" algn="l"/>
                <a:tab pos="2171700" algn="l"/>
                <a:tab pos="2895600" algn="l"/>
                <a:tab pos="3619500" algn="l"/>
                <a:tab pos="4343400" algn="l"/>
              </a:tabLst>
            </a:pPr>
            <a:r>
              <a:rPr lang="en-GB" i="1" dirty="0" err="1">
                <a:solidFill>
                  <a:srgbClr val="000000"/>
                </a:solidFill>
                <a:latin typeface="Myriad Pro" pitchFamily="32" charset="0"/>
              </a:rPr>
              <a:t>Monerie</a:t>
            </a:r>
            <a:r>
              <a:rPr lang="en-GB" i="1" dirty="0">
                <a:solidFill>
                  <a:srgbClr val="000000"/>
                </a:solidFill>
                <a:latin typeface="Myriad Pro" pitchFamily="32" charset="0"/>
              </a:rPr>
              <a:t> et al. 2012</a:t>
            </a:r>
            <a:endParaRPr lang="fr-FR" dirty="0"/>
          </a:p>
        </p:txBody>
      </p:sp>
      <p:pic>
        <p:nvPicPr>
          <p:cNvPr id="14"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Un fort réchauffement en Afrique</a:t>
            </a:r>
          </a:p>
        </p:txBody>
      </p:sp>
      <p:grpSp>
        <p:nvGrpSpPr>
          <p:cNvPr id="12" name="Groupe 11">
            <a:extLst>
              <a:ext uri="{FF2B5EF4-FFF2-40B4-BE49-F238E27FC236}">
                <a16:creationId xmlns:a16="http://schemas.microsoft.com/office/drawing/2014/main" id="{5BACD925-836F-AB46-B463-46D648B34291}"/>
              </a:ext>
            </a:extLst>
          </p:cNvPr>
          <p:cNvGrpSpPr/>
          <p:nvPr/>
        </p:nvGrpSpPr>
        <p:grpSpPr>
          <a:xfrm>
            <a:off x="107504" y="1556792"/>
            <a:ext cx="6215730" cy="5370767"/>
            <a:chOff x="4643591" y="855736"/>
            <a:chExt cx="2833807" cy="2594513"/>
          </a:xfrm>
        </p:grpSpPr>
        <p:pic>
          <p:nvPicPr>
            <p:cNvPr id="16" name="Image 15">
              <a:extLst>
                <a:ext uri="{FF2B5EF4-FFF2-40B4-BE49-F238E27FC236}">
                  <a16:creationId xmlns:a16="http://schemas.microsoft.com/office/drawing/2014/main" id="{4EF3F058-1D04-AD4C-9C19-D50D105DDE8E}"/>
                </a:ext>
              </a:extLst>
            </p:cNvPr>
            <p:cNvPicPr>
              <a:picLocks noChangeAspect="1"/>
            </p:cNvPicPr>
            <p:nvPr/>
          </p:nvPicPr>
          <p:blipFill>
            <a:blip r:embed="rId5"/>
            <a:stretch>
              <a:fillRect/>
            </a:stretch>
          </p:blipFill>
          <p:spPr>
            <a:xfrm>
              <a:off x="4643591" y="855736"/>
              <a:ext cx="2160000" cy="2089946"/>
            </a:xfrm>
            <a:prstGeom prst="rect">
              <a:avLst/>
            </a:prstGeom>
          </p:spPr>
        </p:pic>
        <p:sp>
          <p:nvSpPr>
            <p:cNvPr id="17" name="Rectangle 16">
              <a:extLst>
                <a:ext uri="{FF2B5EF4-FFF2-40B4-BE49-F238E27FC236}">
                  <a16:creationId xmlns:a16="http://schemas.microsoft.com/office/drawing/2014/main" id="{ED72B24D-4372-7544-B0B0-B080B87F20F2}"/>
                </a:ext>
              </a:extLst>
            </p:cNvPr>
            <p:cNvSpPr/>
            <p:nvPr/>
          </p:nvSpPr>
          <p:spPr>
            <a:xfrm>
              <a:off x="6231544" y="3234805"/>
              <a:ext cx="1245854" cy="215444"/>
            </a:xfrm>
            <a:prstGeom prst="rect">
              <a:avLst/>
            </a:prstGeom>
          </p:spPr>
          <p:txBody>
            <a:bodyPr wrap="none">
              <a:spAutoFit/>
            </a:bodyPr>
            <a:lstStyle/>
            <a:p>
              <a:r>
                <a:rPr lang="fr-FR" sz="800" dirty="0" err="1">
                  <a:solidFill>
                    <a:srgbClr val="333333"/>
                  </a:solidFill>
                  <a:latin typeface="Times" pitchFamily="2" charset="0"/>
                </a:rPr>
                <a:t>Knutti</a:t>
              </a:r>
              <a:r>
                <a:rPr lang="fr-FR" sz="800" dirty="0">
                  <a:solidFill>
                    <a:srgbClr val="333333"/>
                  </a:solidFill>
                  <a:latin typeface="Times" pitchFamily="2" charset="0"/>
                </a:rPr>
                <a:t> and </a:t>
              </a:r>
              <a:r>
                <a:rPr lang="fr-FR" sz="800" dirty="0" err="1">
                  <a:solidFill>
                    <a:srgbClr val="333333"/>
                  </a:solidFill>
                  <a:latin typeface="Times" pitchFamily="2" charset="0"/>
                </a:rPr>
                <a:t>Sedlácek</a:t>
              </a:r>
              <a:r>
                <a:rPr lang="fr-FR" sz="800" dirty="0">
                  <a:solidFill>
                    <a:srgbClr val="333333"/>
                  </a:solidFill>
                  <a:latin typeface="Times" pitchFamily="2" charset="0"/>
                </a:rPr>
                <a:t> 2013</a:t>
              </a:r>
              <a:endParaRPr lang="fr-FR" sz="800" dirty="0">
                <a:latin typeface="Times" pitchFamily="2" charset="0"/>
              </a:endParaRPr>
            </a:p>
          </p:txBody>
        </p:sp>
      </p:grpSp>
      <p:sp>
        <p:nvSpPr>
          <p:cNvPr id="3" name="Rectangle 2"/>
          <p:cNvSpPr/>
          <p:nvPr/>
        </p:nvSpPr>
        <p:spPr>
          <a:xfrm>
            <a:off x="323528" y="5937517"/>
            <a:ext cx="4572000" cy="646331"/>
          </a:xfrm>
          <a:prstGeom prst="rect">
            <a:avLst/>
          </a:prstGeom>
        </p:spPr>
        <p:txBody>
          <a:bodyPr>
            <a:spAutoFit/>
          </a:bodyPr>
          <a:lstStyle/>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Différences des TAS globales relatives à 1986-2005</a:t>
            </a:r>
          </a:p>
        </p:txBody>
      </p:sp>
    </p:spTree>
    <p:extLst>
      <p:ext uri="{BB962C8B-B14F-4D97-AF65-F5344CB8AC3E}">
        <p14:creationId xmlns:p14="http://schemas.microsoft.com/office/powerpoint/2010/main" val="1568723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p:cNvPicPr>
          <p:nvPr/>
        </p:nvPicPr>
        <p:blipFill rotWithShape="1">
          <a:blip r:embed="rId3" cstate="print"/>
          <a:srcRect l="3413"/>
          <a:stretch/>
        </p:blipFill>
        <p:spPr bwMode="auto">
          <a:xfrm>
            <a:off x="88169" y="2040600"/>
            <a:ext cx="8964488" cy="4567938"/>
          </a:xfrm>
          <a:prstGeom prst="rect">
            <a:avLst/>
          </a:prstGeom>
          <a:noFill/>
          <a:ln w="9525">
            <a:noFill/>
            <a:miter lim="800000"/>
            <a:headEnd/>
            <a:tailEnd/>
          </a:ln>
        </p:spPr>
      </p:pic>
      <p:sp>
        <p:nvSpPr>
          <p:cNvPr id="54" name="ZoneTexte 53"/>
          <p:cNvSpPr txBox="1"/>
          <p:nvPr/>
        </p:nvSpPr>
        <p:spPr>
          <a:xfrm>
            <a:off x="6516216" y="5709723"/>
            <a:ext cx="1196940" cy="369332"/>
          </a:xfrm>
          <a:prstGeom prst="rect">
            <a:avLst/>
          </a:prstGeom>
          <a:noFill/>
        </p:spPr>
        <p:txBody>
          <a:bodyPr wrap="square" rtlCol="0">
            <a:spAutoFit/>
          </a:bodyPr>
          <a:lstStyle/>
          <a:p>
            <a:r>
              <a:rPr lang="fr-FR" b="1" dirty="0"/>
              <a:t>IPSL</a:t>
            </a:r>
          </a:p>
        </p:txBody>
      </p:sp>
      <p:sp>
        <p:nvSpPr>
          <p:cNvPr id="55" name="ZoneTexte 54"/>
          <p:cNvSpPr txBox="1"/>
          <p:nvPr/>
        </p:nvSpPr>
        <p:spPr>
          <a:xfrm>
            <a:off x="1043608" y="5713008"/>
            <a:ext cx="2025389" cy="369332"/>
          </a:xfrm>
          <a:prstGeom prst="rect">
            <a:avLst/>
          </a:prstGeom>
          <a:noFill/>
        </p:spPr>
        <p:txBody>
          <a:bodyPr wrap="square" rtlCol="0">
            <a:spAutoFit/>
          </a:bodyPr>
          <a:lstStyle/>
          <a:p>
            <a:r>
              <a:rPr lang="fr-FR" b="1" dirty="0"/>
              <a:t>CNRM-CERFACS</a:t>
            </a:r>
          </a:p>
        </p:txBody>
      </p:sp>
      <p:sp>
        <p:nvSpPr>
          <p:cNvPr id="56" name="Ellipse 55"/>
          <p:cNvSpPr/>
          <p:nvPr/>
        </p:nvSpPr>
        <p:spPr>
          <a:xfrm>
            <a:off x="6526959" y="3512734"/>
            <a:ext cx="637329" cy="4213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0" y="1052736"/>
            <a:ext cx="9144000" cy="769441"/>
          </a:xfrm>
          <a:prstGeom prst="rect">
            <a:avLst/>
          </a:prstGeom>
        </p:spPr>
        <p:txBody>
          <a:bodyPr wrap="square">
            <a:spAutoFit/>
          </a:bodyPr>
          <a:lstStyle/>
          <a:p>
            <a:pPr algn="ctr">
              <a:tabLst>
                <a:tab pos="723900" algn="l"/>
                <a:tab pos="1447800" algn="l"/>
                <a:tab pos="2171700" algn="l"/>
                <a:tab pos="2895600" algn="l"/>
                <a:tab pos="3619500" algn="l"/>
                <a:tab pos="4343400" algn="l"/>
              </a:tabLst>
            </a:pPr>
            <a:r>
              <a:rPr lang="fr-FR" sz="2400" b="1" dirty="0">
                <a:solidFill>
                  <a:srgbClr val="000000"/>
                </a:solidFill>
                <a:latin typeface="+mj-lt"/>
              </a:rPr>
              <a:t>Projections climatiques des deux modèles français</a:t>
            </a:r>
          </a:p>
          <a:p>
            <a:pPr algn="ctr">
              <a:tabLst>
                <a:tab pos="723900" algn="l"/>
                <a:tab pos="1447800" algn="l"/>
                <a:tab pos="2171700" algn="l"/>
                <a:tab pos="2895600" algn="l"/>
                <a:tab pos="3619500" algn="l"/>
                <a:tab pos="4343400" algn="l"/>
              </a:tabLst>
            </a:pPr>
            <a:r>
              <a:rPr lang="fr-FR" sz="2000" dirty="0">
                <a:solidFill>
                  <a:srgbClr val="000000"/>
                </a:solidFill>
                <a:latin typeface="+mj-lt"/>
              </a:rPr>
              <a:t>Différences de pluies entre [2071-2100] et [1971-2000]</a:t>
            </a:r>
            <a:endParaRPr lang="fr-FR" sz="2000" dirty="0">
              <a:latin typeface="+mj-lt"/>
            </a:endParaRPr>
          </a:p>
        </p:txBody>
      </p:sp>
      <p:pic>
        <p:nvPicPr>
          <p:cNvPr id="13"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Des incertitudes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sur les pluies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17" name="Rectangle 16"/>
          <p:cNvSpPr/>
          <p:nvPr/>
        </p:nvSpPr>
        <p:spPr>
          <a:xfrm>
            <a:off x="7025498" y="2166711"/>
            <a:ext cx="2027159" cy="707886"/>
          </a:xfrm>
          <a:prstGeom prst="rect">
            <a:avLst/>
          </a:prstGeom>
          <a:solidFill>
            <a:srgbClr val="FFFF99">
              <a:alpha val="69804"/>
            </a:srgbClr>
          </a:solidFill>
          <a:ln>
            <a:solidFill>
              <a:schemeClr val="tx1"/>
            </a:solidFill>
          </a:ln>
        </p:spPr>
        <p:txBody>
          <a:bodyPr wrap="square">
            <a:spAutoFit/>
          </a:bodyPr>
          <a:lstStyle/>
          <a:p>
            <a:pPr algn="ctr">
              <a:tabLst>
                <a:tab pos="723900" algn="l"/>
                <a:tab pos="1447800" algn="l"/>
                <a:tab pos="2171700" algn="l"/>
                <a:tab pos="2895600" algn="l"/>
                <a:tab pos="3619500" algn="l"/>
                <a:tab pos="4343400" algn="l"/>
              </a:tabLst>
            </a:pPr>
            <a:r>
              <a:rPr lang="fr-FR" sz="2000" b="1" dirty="0">
                <a:solidFill>
                  <a:srgbClr val="000000"/>
                </a:solidFill>
                <a:latin typeface="Myriad Pro" pitchFamily="32" charset="0"/>
              </a:rPr>
              <a:t>Diminution des pluies</a:t>
            </a:r>
            <a:endParaRPr lang="fr-FR" dirty="0"/>
          </a:p>
        </p:txBody>
      </p:sp>
      <p:sp>
        <p:nvSpPr>
          <p:cNvPr id="18" name="Rectangle 17"/>
          <p:cNvSpPr/>
          <p:nvPr/>
        </p:nvSpPr>
        <p:spPr>
          <a:xfrm>
            <a:off x="88169" y="2140913"/>
            <a:ext cx="2027159" cy="707886"/>
          </a:xfrm>
          <a:prstGeom prst="rect">
            <a:avLst/>
          </a:prstGeom>
          <a:solidFill>
            <a:schemeClr val="accent1">
              <a:lumMod val="20000"/>
              <a:lumOff val="80000"/>
              <a:alpha val="70000"/>
            </a:schemeClr>
          </a:solidFill>
          <a:ln>
            <a:solidFill>
              <a:schemeClr val="tx1"/>
            </a:solidFill>
          </a:ln>
        </p:spPr>
        <p:txBody>
          <a:bodyPr wrap="square">
            <a:spAutoFit/>
          </a:bodyPr>
          <a:lstStyle/>
          <a:p>
            <a:pPr algn="ctr">
              <a:tabLst>
                <a:tab pos="723900" algn="l"/>
                <a:tab pos="1447800" algn="l"/>
                <a:tab pos="2171700" algn="l"/>
                <a:tab pos="2895600" algn="l"/>
                <a:tab pos="3619500" algn="l"/>
                <a:tab pos="4343400" algn="l"/>
              </a:tabLst>
            </a:pPr>
            <a:r>
              <a:rPr lang="fr-FR" sz="2000" b="1" dirty="0">
                <a:solidFill>
                  <a:srgbClr val="000000"/>
                </a:solidFill>
                <a:latin typeface="Myriad Pro" pitchFamily="32" charset="0"/>
              </a:rPr>
              <a:t>Augmentation des pluies</a:t>
            </a:r>
            <a:endParaRPr lang="fr-FR" dirty="0"/>
          </a:p>
        </p:txBody>
      </p:sp>
      <p:sp>
        <p:nvSpPr>
          <p:cNvPr id="19" name="Ellipse 18"/>
          <p:cNvSpPr/>
          <p:nvPr/>
        </p:nvSpPr>
        <p:spPr>
          <a:xfrm>
            <a:off x="1909394" y="3501008"/>
            <a:ext cx="646382" cy="407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avec flèche 3"/>
          <p:cNvCxnSpPr>
            <a:endCxn id="19" idx="1"/>
          </p:cNvCxnSpPr>
          <p:nvPr/>
        </p:nvCxnSpPr>
        <p:spPr>
          <a:xfrm>
            <a:off x="1187624" y="2874597"/>
            <a:ext cx="816430" cy="68606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17" idx="2"/>
            <a:endCxn id="56" idx="7"/>
          </p:cNvCxnSpPr>
          <p:nvPr/>
        </p:nvCxnSpPr>
        <p:spPr>
          <a:xfrm flipH="1">
            <a:off x="7070953" y="2874597"/>
            <a:ext cx="968125" cy="69984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62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rot="16200000">
            <a:off x="2978300" y="-1066899"/>
            <a:ext cx="3134373" cy="8875965"/>
          </a:xfrm>
          <a:prstGeom prst="rect">
            <a:avLst/>
          </a:prstGeom>
        </p:spPr>
      </p:pic>
      <p:pic>
        <p:nvPicPr>
          <p:cNvPr id="6" name="Image 5"/>
          <p:cNvPicPr>
            <a:picLocks noChangeAspect="1"/>
          </p:cNvPicPr>
          <p:nvPr/>
        </p:nvPicPr>
        <p:blipFill rotWithShape="1">
          <a:blip r:embed="rId4"/>
          <a:srcRect r="82947"/>
          <a:stretch/>
        </p:blipFill>
        <p:spPr>
          <a:xfrm rot="16200000">
            <a:off x="3793831" y="3010870"/>
            <a:ext cx="908267" cy="6408713"/>
          </a:xfrm>
          <a:prstGeom prst="rect">
            <a:avLst/>
          </a:prstGeom>
        </p:spPr>
      </p:pic>
      <p:sp>
        <p:nvSpPr>
          <p:cNvPr id="40" name="Rectangle 9"/>
          <p:cNvSpPr>
            <a:spLocks noChangeArrowheads="1"/>
          </p:cNvSpPr>
          <p:nvPr/>
        </p:nvSpPr>
        <p:spPr bwMode="auto">
          <a:xfrm>
            <a:off x="2641648" y="5108863"/>
            <a:ext cx="28803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dirty="0">
                <a:solidFill>
                  <a:srgbClr val="FF0000"/>
                </a:solidFill>
              </a:rPr>
              <a:t>Isohyète 400mm/an (~ limite pour cultiver le sorgho/mil)</a:t>
            </a:r>
          </a:p>
        </p:txBody>
      </p:sp>
      <p:cxnSp>
        <p:nvCxnSpPr>
          <p:cNvPr id="41" name="Connecteur droit 40"/>
          <p:cNvCxnSpPr/>
          <p:nvPr/>
        </p:nvCxnSpPr>
        <p:spPr>
          <a:xfrm>
            <a:off x="2627784" y="5517232"/>
            <a:ext cx="0" cy="67591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9" name="Picture 3"/>
          <p:cNvPicPr>
            <a:picLocks noChangeAspect="1" noChangeArrowheads="1"/>
          </p:cNvPicPr>
          <p:nvPr/>
        </p:nvPicPr>
        <p:blipFill>
          <a:blip r:embed="rId5" cstate="print"/>
          <a:srcRect/>
          <a:stretch>
            <a:fillRect/>
          </a:stretch>
        </p:blipFill>
        <p:spPr bwMode="auto">
          <a:xfrm>
            <a:off x="0" y="360"/>
            <a:ext cx="0" cy="0"/>
          </a:xfrm>
          <a:prstGeom prst="rect">
            <a:avLst/>
          </a:prstGeom>
          <a:noFill/>
          <a:ln w="9525">
            <a:noFill/>
            <a:round/>
            <a:headEnd/>
            <a:tailEnd/>
          </a:ln>
        </p:spPr>
      </p:pic>
      <p:pic>
        <p:nvPicPr>
          <p:cNvPr id="50" name="Picture 1" descr="C:\Documents and Settings\benjamin\Mes documents\WEB\fond1.jpg"/>
          <p:cNvPicPr>
            <a:picLocks noChangeAspect="1" noChangeArrowheads="1"/>
          </p:cNvPicPr>
          <p:nvPr/>
        </p:nvPicPr>
        <p:blipFill>
          <a:blip r:embed="rId6" cstate="print">
            <a:lum bright="20000"/>
          </a:blip>
          <a:srcRect b="85699"/>
          <a:stretch>
            <a:fillRect/>
          </a:stretch>
        </p:blipFill>
        <p:spPr bwMode="auto">
          <a:xfrm>
            <a:off x="0" y="0"/>
            <a:ext cx="9144000" cy="98107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13" name="Encre 12"/>
              <p14:cNvContentPartPr/>
              <p14:nvPr/>
            </p14:nvContentPartPr>
            <p14:xfrm>
              <a:off x="1049356" y="2847163"/>
              <a:ext cx="1582920" cy="106920"/>
            </p14:xfrm>
          </p:contentPart>
        </mc:Choice>
        <mc:Fallback xmlns="">
          <p:pic>
            <p:nvPicPr>
              <p:cNvPr id="13" name="Encre 12"/>
              <p:cNvPicPr/>
              <p:nvPr/>
            </p:nvPicPr>
            <p:blipFill>
              <a:blip r:embed="rId8"/>
              <a:stretch>
                <a:fillRect/>
              </a:stretch>
            </p:blipFill>
            <p:spPr>
              <a:xfrm>
                <a:off x="1041076" y="2836363"/>
                <a:ext cx="15987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Encre 13"/>
              <p14:cNvContentPartPr/>
              <p14:nvPr/>
            </p14:nvContentPartPr>
            <p14:xfrm>
              <a:off x="2614276" y="2914843"/>
              <a:ext cx="1619280" cy="226440"/>
            </p14:xfrm>
          </p:contentPart>
        </mc:Choice>
        <mc:Fallback xmlns="">
          <p:pic>
            <p:nvPicPr>
              <p:cNvPr id="14" name="Encre 13"/>
              <p:cNvPicPr/>
              <p:nvPr/>
            </p:nvPicPr>
            <p:blipFill>
              <a:blip r:embed="rId10"/>
              <a:stretch>
                <a:fillRect/>
              </a:stretch>
            </p:blipFill>
            <p:spPr>
              <a:xfrm>
                <a:off x="2605276" y="2905857"/>
                <a:ext cx="1639080" cy="24728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Encre 14"/>
              <p14:cNvContentPartPr/>
              <p14:nvPr/>
            </p14:nvContentPartPr>
            <p14:xfrm>
              <a:off x="2865556" y="3773443"/>
              <a:ext cx="716040" cy="144720"/>
            </p14:xfrm>
          </p:contentPart>
        </mc:Choice>
        <mc:Fallback xmlns="">
          <p:pic>
            <p:nvPicPr>
              <p:cNvPr id="15" name="Encre 14"/>
              <p:cNvPicPr/>
              <p:nvPr/>
            </p:nvPicPr>
            <p:blipFill>
              <a:blip r:embed="rId12"/>
              <a:stretch>
                <a:fillRect/>
              </a:stretch>
            </p:blipFill>
            <p:spPr>
              <a:xfrm>
                <a:off x="2855116" y="3765163"/>
                <a:ext cx="7336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Encre 20"/>
              <p14:cNvContentPartPr/>
              <p14:nvPr/>
            </p14:nvContentPartPr>
            <p14:xfrm>
              <a:off x="3566116" y="3875323"/>
              <a:ext cx="661680" cy="170280"/>
            </p14:xfrm>
          </p:contentPart>
        </mc:Choice>
        <mc:Fallback xmlns="">
          <p:pic>
            <p:nvPicPr>
              <p:cNvPr id="21" name="Encre 20"/>
              <p:cNvPicPr/>
              <p:nvPr/>
            </p:nvPicPr>
            <p:blipFill>
              <a:blip r:embed="rId14"/>
              <a:stretch>
                <a:fillRect/>
              </a:stretch>
            </p:blipFill>
            <p:spPr>
              <a:xfrm>
                <a:off x="3558556" y="3862723"/>
                <a:ext cx="67716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3" name="Encre 42"/>
              <p14:cNvContentPartPr/>
              <p14:nvPr/>
            </p14:nvContentPartPr>
            <p14:xfrm>
              <a:off x="6474043" y="3465628"/>
              <a:ext cx="219600" cy="40320"/>
            </p14:xfrm>
          </p:contentPart>
        </mc:Choice>
        <mc:Fallback xmlns="">
          <p:pic>
            <p:nvPicPr>
              <p:cNvPr id="43" name="Encre 42"/>
              <p:cNvPicPr/>
              <p:nvPr/>
            </p:nvPicPr>
            <p:blipFill>
              <a:blip r:embed="rId16"/>
              <a:stretch>
                <a:fillRect/>
              </a:stretch>
            </p:blipFill>
            <p:spPr>
              <a:xfrm>
                <a:off x="6464323" y="3453388"/>
                <a:ext cx="2383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Encre 43"/>
              <p14:cNvContentPartPr/>
              <p14:nvPr/>
            </p14:nvContentPartPr>
            <p14:xfrm>
              <a:off x="7385203" y="3865228"/>
              <a:ext cx="1404000" cy="160560"/>
            </p14:xfrm>
          </p:contentPart>
        </mc:Choice>
        <mc:Fallback xmlns="">
          <p:pic>
            <p:nvPicPr>
              <p:cNvPr id="44" name="Encre 43"/>
              <p:cNvPicPr/>
              <p:nvPr/>
            </p:nvPicPr>
            <p:blipFill>
              <a:blip r:embed="rId18"/>
              <a:stretch>
                <a:fillRect/>
              </a:stretch>
            </p:blipFill>
            <p:spPr>
              <a:xfrm>
                <a:off x="7379083" y="3856948"/>
                <a:ext cx="14184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Encre 44"/>
              <p14:cNvContentPartPr/>
              <p14:nvPr/>
            </p14:nvContentPartPr>
            <p14:xfrm>
              <a:off x="7382323" y="3845068"/>
              <a:ext cx="15120" cy="25920"/>
            </p14:xfrm>
          </p:contentPart>
        </mc:Choice>
        <mc:Fallback xmlns="">
          <p:pic>
            <p:nvPicPr>
              <p:cNvPr id="45" name="Encre 44"/>
              <p:cNvPicPr/>
              <p:nvPr/>
            </p:nvPicPr>
            <p:blipFill>
              <a:blip r:embed="rId20"/>
              <a:stretch>
                <a:fillRect/>
              </a:stretch>
            </p:blipFill>
            <p:spPr>
              <a:xfrm>
                <a:off x="7371163" y="3834988"/>
                <a:ext cx="3492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Encre 45"/>
              <p14:cNvContentPartPr/>
              <p14:nvPr/>
            </p14:nvContentPartPr>
            <p14:xfrm>
              <a:off x="5827483" y="3022828"/>
              <a:ext cx="2950920" cy="189360"/>
            </p14:xfrm>
          </p:contentPart>
        </mc:Choice>
        <mc:Fallback xmlns="">
          <p:pic>
            <p:nvPicPr>
              <p:cNvPr id="46" name="Encre 45"/>
              <p:cNvPicPr/>
              <p:nvPr/>
            </p:nvPicPr>
            <p:blipFill>
              <a:blip r:embed="rId22"/>
              <a:stretch>
                <a:fillRect/>
              </a:stretch>
            </p:blipFill>
            <p:spPr>
              <a:xfrm>
                <a:off x="5815963" y="3010588"/>
                <a:ext cx="2979000" cy="212040"/>
              </a:xfrm>
              <a:prstGeom prst="rect">
                <a:avLst/>
              </a:prstGeom>
            </p:spPr>
          </p:pic>
        </mc:Fallback>
      </mc:AlternateContent>
      <p:sp>
        <p:nvSpPr>
          <p:cNvPr id="17"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Des incertitudes sur les pluies</a:t>
            </a:r>
          </a:p>
        </p:txBody>
      </p:sp>
      <p:sp>
        <p:nvSpPr>
          <p:cNvPr id="18" name="Rectangle 17"/>
          <p:cNvSpPr/>
          <p:nvPr/>
        </p:nvSpPr>
        <p:spPr>
          <a:xfrm>
            <a:off x="913456" y="1044654"/>
            <a:ext cx="3168352" cy="830997"/>
          </a:xfrm>
          <a:prstGeom prst="rect">
            <a:avLst/>
          </a:prstGeom>
        </p:spPr>
        <p:txBody>
          <a:bodyPr wrap="square">
            <a:spAutoFit/>
          </a:bodyPr>
          <a:lstStyle/>
          <a:p>
            <a:pPr algn="ctr">
              <a:tabLst>
                <a:tab pos="723900" algn="l"/>
                <a:tab pos="1447800" algn="l"/>
                <a:tab pos="2171700" algn="l"/>
                <a:tab pos="2895600" algn="l"/>
                <a:tab pos="3619500" algn="l"/>
                <a:tab pos="4343400" algn="l"/>
              </a:tabLst>
            </a:pPr>
            <a:r>
              <a:rPr lang="fr-FR" sz="2400" b="1" dirty="0">
                <a:solidFill>
                  <a:srgbClr val="000000"/>
                </a:solidFill>
                <a:latin typeface="+mj-lt"/>
              </a:rPr>
              <a:t>Observations</a:t>
            </a:r>
          </a:p>
          <a:p>
            <a:pPr algn="ctr">
              <a:tabLst>
                <a:tab pos="723900" algn="l"/>
                <a:tab pos="1447800" algn="l"/>
                <a:tab pos="2171700" algn="l"/>
                <a:tab pos="2895600" algn="l"/>
                <a:tab pos="3619500" algn="l"/>
                <a:tab pos="4343400" algn="l"/>
              </a:tabLst>
            </a:pPr>
            <a:r>
              <a:rPr lang="fr-FR" sz="2400" dirty="0">
                <a:solidFill>
                  <a:srgbClr val="000000"/>
                </a:solidFill>
                <a:latin typeface="+mj-lt"/>
              </a:rPr>
              <a:t>Moyenne 1979-2005</a:t>
            </a:r>
          </a:p>
        </p:txBody>
      </p:sp>
      <p:sp>
        <p:nvSpPr>
          <p:cNvPr id="19" name="Rectangle 18"/>
          <p:cNvSpPr/>
          <p:nvPr/>
        </p:nvSpPr>
        <p:spPr>
          <a:xfrm>
            <a:off x="5436096" y="1065367"/>
            <a:ext cx="3168352" cy="830997"/>
          </a:xfrm>
          <a:prstGeom prst="rect">
            <a:avLst/>
          </a:prstGeom>
        </p:spPr>
        <p:txBody>
          <a:bodyPr wrap="square">
            <a:spAutoFit/>
          </a:bodyPr>
          <a:lstStyle/>
          <a:p>
            <a:pPr algn="ctr">
              <a:tabLst>
                <a:tab pos="723900" algn="l"/>
                <a:tab pos="1447800" algn="l"/>
                <a:tab pos="2171700" algn="l"/>
                <a:tab pos="2895600" algn="l"/>
                <a:tab pos="3619500" algn="l"/>
                <a:tab pos="4343400" algn="l"/>
              </a:tabLst>
            </a:pPr>
            <a:r>
              <a:rPr lang="fr-FR" sz="2400" b="1" dirty="0">
                <a:solidFill>
                  <a:srgbClr val="000000"/>
                </a:solidFill>
                <a:latin typeface="+mj-lt"/>
              </a:rPr>
              <a:t>Modèle</a:t>
            </a:r>
          </a:p>
          <a:p>
            <a:pPr algn="ctr">
              <a:tabLst>
                <a:tab pos="723900" algn="l"/>
                <a:tab pos="1447800" algn="l"/>
                <a:tab pos="2171700" algn="l"/>
                <a:tab pos="2895600" algn="l"/>
                <a:tab pos="3619500" algn="l"/>
                <a:tab pos="4343400" algn="l"/>
              </a:tabLst>
            </a:pPr>
            <a:r>
              <a:rPr lang="fr-FR" sz="2400" dirty="0">
                <a:solidFill>
                  <a:srgbClr val="000000"/>
                </a:solidFill>
                <a:latin typeface="+mj-lt"/>
              </a:rPr>
              <a:t>Moyenne 1979-2005</a:t>
            </a:r>
          </a:p>
        </p:txBody>
      </p:sp>
    </p:spTree>
    <p:extLst>
      <p:ext uri="{BB962C8B-B14F-4D97-AF65-F5344CB8AC3E}">
        <p14:creationId xmlns:p14="http://schemas.microsoft.com/office/powerpoint/2010/main" val="45494460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360"/>
            <a:ext cx="0" cy="0"/>
          </a:xfrm>
          <a:prstGeom prst="rect">
            <a:avLst/>
          </a:prstGeom>
          <a:noFill/>
          <a:ln w="9525">
            <a:noFill/>
            <a:round/>
            <a:headEnd/>
            <a:tailEnd/>
          </a:ln>
        </p:spPr>
      </p:pic>
      <p:pic>
        <p:nvPicPr>
          <p:cNvPr id="2" name="Image 1"/>
          <p:cNvPicPr>
            <a:picLocks noChangeAspect="1"/>
          </p:cNvPicPr>
          <p:nvPr/>
        </p:nvPicPr>
        <p:blipFill>
          <a:blip r:embed="rId4"/>
          <a:stretch>
            <a:fillRect/>
          </a:stretch>
        </p:blipFill>
        <p:spPr>
          <a:xfrm rot="16200000">
            <a:off x="1532212" y="-1020043"/>
            <a:ext cx="6138466" cy="8987881"/>
          </a:xfrm>
          <a:prstGeom prst="rect">
            <a:avLst/>
          </a:prstGeom>
        </p:spPr>
      </p:pic>
      <p:sp>
        <p:nvSpPr>
          <p:cNvPr id="3" name="Rectangle 2"/>
          <p:cNvSpPr/>
          <p:nvPr/>
        </p:nvSpPr>
        <p:spPr>
          <a:xfrm>
            <a:off x="179512" y="219998"/>
            <a:ext cx="1440160" cy="140880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9"/>
          <p:cNvSpPr>
            <a:spLocks noChangeArrowheads="1"/>
          </p:cNvSpPr>
          <p:nvPr/>
        </p:nvSpPr>
        <p:spPr bwMode="auto">
          <a:xfrm>
            <a:off x="251520" y="219998"/>
            <a:ext cx="25642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err="1">
                <a:solidFill>
                  <a:srgbClr val="FF0000"/>
                </a:solidFill>
              </a:rPr>
              <a:t>Rainfall</a:t>
            </a:r>
            <a:r>
              <a:rPr lang="fr-FR" altLang="fr-FR" b="1" dirty="0">
                <a:solidFill>
                  <a:srgbClr val="FF0000"/>
                </a:solidFill>
              </a:rPr>
              <a:t> data</a:t>
            </a:r>
          </a:p>
        </p:txBody>
      </p:sp>
    </p:spTree>
    <p:extLst>
      <p:ext uri="{BB962C8B-B14F-4D97-AF65-F5344CB8AC3E}">
        <p14:creationId xmlns:p14="http://schemas.microsoft.com/office/powerpoint/2010/main" val="19986779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67584" y="548680"/>
            <a:ext cx="9184936" cy="6070600"/>
            <a:chOff x="81453" y="1756071"/>
            <a:chExt cx="9184936" cy="6070600"/>
          </a:xfrm>
        </p:grpSpPr>
        <p:grpSp>
          <p:nvGrpSpPr>
            <p:cNvPr id="6" name="Groupe 5"/>
            <p:cNvGrpSpPr/>
            <p:nvPr/>
          </p:nvGrpSpPr>
          <p:grpSpPr>
            <a:xfrm>
              <a:off x="1259632" y="1756071"/>
              <a:ext cx="7401005" cy="6070600"/>
              <a:chOff x="1155928" y="1772817"/>
              <a:chExt cx="7401005" cy="6070600"/>
            </a:xfrm>
          </p:grpSpPr>
          <p:pic>
            <p:nvPicPr>
              <p:cNvPr id="2" name="Picture 1" descr="FinalFigure_5_labels.pdf"/>
              <p:cNvPicPr>
                <a:picLocks noChangeAspect="1"/>
              </p:cNvPicPr>
              <p:nvPr/>
            </p:nvPicPr>
            <p:blipFill rotWithShape="1">
              <a:blip r:embed="rId3" cstate="print">
                <a:extLst>
                  <a:ext uri="{28A0092B-C50C-407E-A947-70E740481C1C}">
                    <a14:useLocalDpi xmlns:a14="http://schemas.microsoft.com/office/drawing/2010/main" val="0"/>
                  </a:ext>
                </a:extLst>
              </a:blip>
              <a:srcRect l="52875" b="10953"/>
              <a:stretch/>
            </p:blipFill>
            <p:spPr>
              <a:xfrm>
                <a:off x="4740509" y="3142469"/>
                <a:ext cx="2855827" cy="2415939"/>
              </a:xfrm>
              <a:prstGeom prst="rect">
                <a:avLst/>
              </a:prstGeom>
            </p:spPr>
          </p:pic>
          <p:pic>
            <p:nvPicPr>
              <p:cNvPr id="7" name="Picture 6" descr="FinalFigure_5_labels.pdf"/>
              <p:cNvPicPr>
                <a:picLocks noChangeAspect="1"/>
              </p:cNvPicPr>
              <p:nvPr/>
            </p:nvPicPr>
            <p:blipFill rotWithShape="1">
              <a:blip r:embed="rId3" cstate="print">
                <a:extLst>
                  <a:ext uri="{28A0092B-C50C-407E-A947-70E740481C1C}">
                    <a14:useLocalDpi xmlns:a14="http://schemas.microsoft.com/office/drawing/2010/main" val="0"/>
                  </a:ext>
                </a:extLst>
              </a:blip>
              <a:srcRect r="52952" b="14281"/>
              <a:stretch/>
            </p:blipFill>
            <p:spPr>
              <a:xfrm>
                <a:off x="1155928" y="3149352"/>
                <a:ext cx="2856088" cy="2329672"/>
              </a:xfrm>
              <a:prstGeom prst="rect">
                <a:avLst/>
              </a:prstGeom>
            </p:spPr>
          </p:pic>
          <p:pic>
            <p:nvPicPr>
              <p:cNvPr id="8" name="Picture 7" descr="FinalFigure_5_labels.pdf"/>
              <p:cNvPicPr>
                <a:picLocks noChangeAspect="1"/>
              </p:cNvPicPr>
              <p:nvPr/>
            </p:nvPicPr>
            <p:blipFill rotWithShape="1">
              <a:blip r:embed="rId3" cstate="print">
                <a:extLst>
                  <a:ext uri="{28A0092B-C50C-407E-A947-70E740481C1C}">
                    <a14:useLocalDpi xmlns:a14="http://schemas.microsoft.com/office/drawing/2010/main" val="0"/>
                  </a:ext>
                </a:extLst>
              </a:blip>
              <a:srcRect t="85811"/>
              <a:stretch/>
            </p:blipFill>
            <p:spPr>
              <a:xfrm rot="16200000">
                <a:off x="1421863" y="4615300"/>
                <a:ext cx="6070600" cy="385633"/>
              </a:xfrm>
              <a:prstGeom prst="rect">
                <a:avLst/>
              </a:prstGeom>
            </p:spPr>
          </p:pic>
          <p:sp>
            <p:nvSpPr>
              <p:cNvPr id="9" name="Rectangle 8"/>
              <p:cNvSpPr/>
              <p:nvPr/>
            </p:nvSpPr>
            <p:spPr bwMode="auto">
              <a:xfrm>
                <a:off x="6036653" y="4167726"/>
                <a:ext cx="1219200" cy="381000"/>
              </a:xfrm>
              <a:prstGeom prst="rect">
                <a:avLst/>
              </a:prstGeom>
              <a:noFill/>
              <a:ln w="57150" cap="flat" cmpd="sng" algn="ctr">
                <a:solidFill>
                  <a:srgbClr val="FF6F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0" name="Rectangle 9"/>
              <p:cNvSpPr/>
              <p:nvPr/>
            </p:nvSpPr>
            <p:spPr bwMode="auto">
              <a:xfrm>
                <a:off x="2100064" y="4155442"/>
                <a:ext cx="609600" cy="381000"/>
              </a:xfrm>
              <a:prstGeom prst="rect">
                <a:avLst/>
              </a:prstGeom>
              <a:noFill/>
              <a:ln w="57150" cap="flat" cmpd="sng" algn="ctr">
                <a:solidFill>
                  <a:srgbClr val="8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5" name="TextBox 14"/>
              <p:cNvSpPr txBox="1"/>
              <p:nvPr/>
            </p:nvSpPr>
            <p:spPr>
              <a:xfrm>
                <a:off x="1475656" y="2996952"/>
                <a:ext cx="2453208" cy="46166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err="1">
                    <a:solidFill>
                      <a:srgbClr val="8000FF"/>
                    </a:solidFill>
                  </a:rPr>
                  <a:t>Juin</a:t>
                </a:r>
                <a:r>
                  <a:rPr lang="en-US" sz="2400" b="1" dirty="0">
                    <a:solidFill>
                      <a:srgbClr val="8000FF"/>
                    </a:solidFill>
                  </a:rPr>
                  <a:t> &amp; </a:t>
                </a:r>
                <a:r>
                  <a:rPr lang="en-US" sz="2400" b="1" dirty="0" err="1">
                    <a:solidFill>
                      <a:srgbClr val="8000FF"/>
                    </a:solidFill>
                  </a:rPr>
                  <a:t>Juillet</a:t>
                </a:r>
                <a:endParaRPr lang="en-US" sz="2400" b="1" dirty="0">
                  <a:solidFill>
                    <a:srgbClr val="8000FF"/>
                  </a:solidFill>
                </a:endParaRPr>
              </a:p>
            </p:txBody>
          </p:sp>
          <p:sp>
            <p:nvSpPr>
              <p:cNvPr id="16" name="TextBox 15"/>
              <p:cNvSpPr txBox="1"/>
              <p:nvPr/>
            </p:nvSpPr>
            <p:spPr>
              <a:xfrm>
                <a:off x="5025064" y="3018159"/>
                <a:ext cx="2504200" cy="46166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rgbClr val="FF6FCF"/>
                    </a:solidFill>
                  </a:rPr>
                  <a:t>Sept. &amp; Oct.</a:t>
                </a:r>
              </a:p>
            </p:txBody>
          </p:sp>
          <p:sp>
            <p:nvSpPr>
              <p:cNvPr id="19" name="Rectangle 7"/>
              <p:cNvSpPr>
                <a:spLocks noChangeArrowheads="1"/>
              </p:cNvSpPr>
              <p:nvPr/>
            </p:nvSpPr>
            <p:spPr bwMode="auto">
              <a:xfrm>
                <a:off x="4936004" y="2701639"/>
                <a:ext cx="1880490" cy="254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81000"/>
                  </a:lnSpc>
                  <a:buClr>
                    <a:srgbClr val="000000"/>
                  </a:buClr>
                  <a:buSzPct val="100000"/>
                  <a:buFont typeface="Arial" charset="0"/>
                  <a:buNone/>
                </a:pPr>
                <a:r>
                  <a:rPr lang="en-US" sz="1300" dirty="0">
                    <a:solidFill>
                      <a:srgbClr val="000000"/>
                    </a:solidFill>
                  </a:rPr>
                  <a:t>Biasutti 2012 (JGR)</a:t>
                </a:r>
              </a:p>
            </p:txBody>
          </p:sp>
          <p:sp>
            <p:nvSpPr>
              <p:cNvPr id="23" name="TextBox 14"/>
              <p:cNvSpPr txBox="1"/>
              <p:nvPr/>
            </p:nvSpPr>
            <p:spPr>
              <a:xfrm>
                <a:off x="1195424" y="5552699"/>
                <a:ext cx="3200864"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err="1">
                    <a:solidFill>
                      <a:srgbClr val="8000FF"/>
                    </a:solidFill>
                  </a:rPr>
                  <a:t>Risques</a:t>
                </a:r>
                <a:r>
                  <a:rPr lang="en-US" b="1" dirty="0">
                    <a:solidFill>
                      <a:srgbClr val="8000FF"/>
                    </a:solidFill>
                  </a:rPr>
                  <a:t> et </a:t>
                </a:r>
                <a:r>
                  <a:rPr lang="en-US" b="1" dirty="0" err="1">
                    <a:solidFill>
                      <a:srgbClr val="8000FF"/>
                    </a:solidFill>
                  </a:rPr>
                  <a:t>opportunités</a:t>
                </a:r>
                <a:r>
                  <a:rPr lang="en-US" b="1" dirty="0">
                    <a:solidFill>
                      <a:srgbClr val="8000FF"/>
                    </a:solidFill>
                  </a:rPr>
                  <a:t>:</a:t>
                </a:r>
              </a:p>
              <a:p>
                <a:endParaRPr lang="en-US" b="1" dirty="0">
                  <a:solidFill>
                    <a:srgbClr val="8000FF"/>
                  </a:solidFill>
                </a:endParaRPr>
              </a:p>
              <a:p>
                <a:pPr marL="285750" indent="-285750">
                  <a:buFont typeface="Arial" panose="020B0604020202020204" pitchFamily="34" charset="0"/>
                  <a:buChar char="•"/>
                </a:pPr>
                <a:r>
                  <a:rPr lang="en-US" b="1" dirty="0" err="1">
                    <a:solidFill>
                      <a:srgbClr val="8000FF"/>
                    </a:solidFill>
                  </a:rPr>
                  <a:t>Insécurité</a:t>
                </a:r>
                <a:r>
                  <a:rPr lang="en-US" b="1" dirty="0">
                    <a:solidFill>
                      <a:srgbClr val="8000FF"/>
                    </a:solidFill>
                  </a:rPr>
                  <a:t> </a:t>
                </a:r>
                <a:r>
                  <a:rPr lang="en-US" b="1" dirty="0" err="1">
                    <a:solidFill>
                      <a:srgbClr val="8000FF"/>
                    </a:solidFill>
                  </a:rPr>
                  <a:t>alimentaire</a:t>
                </a:r>
                <a:endParaRPr lang="en-US" b="1" dirty="0">
                  <a:solidFill>
                    <a:srgbClr val="8000FF"/>
                  </a:solidFill>
                </a:endParaRPr>
              </a:p>
              <a:p>
                <a:pPr marL="285750" indent="-285750">
                  <a:buFont typeface="Arial" panose="020B0604020202020204" pitchFamily="34" charset="0"/>
                  <a:buChar char="•"/>
                </a:pPr>
                <a:r>
                  <a:rPr lang="en-US" b="1" dirty="0">
                    <a:solidFill>
                      <a:srgbClr val="8000FF"/>
                    </a:solidFill>
                  </a:rPr>
                  <a:t>Stress </a:t>
                </a:r>
                <a:r>
                  <a:rPr lang="en-US" b="1" dirty="0" err="1">
                    <a:solidFill>
                      <a:srgbClr val="8000FF"/>
                    </a:solidFill>
                  </a:rPr>
                  <a:t>hydrique</a:t>
                </a:r>
                <a:r>
                  <a:rPr lang="en-US" b="1" dirty="0">
                    <a:solidFill>
                      <a:srgbClr val="8000FF"/>
                    </a:solidFill>
                  </a:rPr>
                  <a:t> </a:t>
                </a:r>
                <a:r>
                  <a:rPr lang="en-US" b="1" dirty="0" err="1">
                    <a:solidFill>
                      <a:srgbClr val="8000FF"/>
                    </a:solidFill>
                  </a:rPr>
                  <a:t>accru</a:t>
                </a:r>
                <a:endParaRPr lang="en-US" b="1" dirty="0">
                  <a:solidFill>
                    <a:srgbClr val="8000FF"/>
                  </a:solidFill>
                </a:endParaRPr>
              </a:p>
            </p:txBody>
          </p:sp>
          <p:sp>
            <p:nvSpPr>
              <p:cNvPr id="25" name="TextBox 15"/>
              <p:cNvSpPr txBox="1"/>
              <p:nvPr/>
            </p:nvSpPr>
            <p:spPr>
              <a:xfrm>
                <a:off x="5076055" y="5556838"/>
                <a:ext cx="3480878"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err="1">
                    <a:solidFill>
                      <a:srgbClr val="FF6FCF"/>
                    </a:solidFill>
                  </a:rPr>
                  <a:t>Risques</a:t>
                </a:r>
                <a:r>
                  <a:rPr lang="en-US" b="1" dirty="0">
                    <a:solidFill>
                      <a:srgbClr val="FF6FCF"/>
                    </a:solidFill>
                  </a:rPr>
                  <a:t> et </a:t>
                </a:r>
                <a:r>
                  <a:rPr lang="en-US" b="1" dirty="0" err="1">
                    <a:solidFill>
                      <a:srgbClr val="FF6FCF"/>
                    </a:solidFill>
                  </a:rPr>
                  <a:t>opportunités</a:t>
                </a:r>
                <a:r>
                  <a:rPr lang="en-US" b="1" dirty="0">
                    <a:solidFill>
                      <a:srgbClr val="FF6FCF"/>
                    </a:solidFill>
                  </a:rPr>
                  <a:t>:</a:t>
                </a:r>
              </a:p>
              <a:p>
                <a:endParaRPr lang="en-US" b="1" dirty="0">
                  <a:solidFill>
                    <a:srgbClr val="FF6FCF"/>
                  </a:solidFill>
                </a:endParaRPr>
              </a:p>
              <a:p>
                <a:pPr marL="285750" indent="-285750">
                  <a:buFont typeface="Arial" panose="020B0604020202020204" pitchFamily="34" charset="0"/>
                  <a:buChar char="•"/>
                </a:pPr>
                <a:r>
                  <a:rPr lang="en-US" b="1" dirty="0">
                    <a:solidFill>
                      <a:srgbClr val="FF6FCF"/>
                    </a:solidFill>
                  </a:rPr>
                  <a:t>Plus </a:t>
                </a:r>
                <a:r>
                  <a:rPr lang="en-US" b="1" dirty="0" err="1">
                    <a:solidFill>
                      <a:srgbClr val="FF6FCF"/>
                    </a:solidFill>
                  </a:rPr>
                  <a:t>d’eau</a:t>
                </a:r>
                <a:r>
                  <a:rPr lang="en-US" b="1" dirty="0">
                    <a:solidFill>
                      <a:srgbClr val="FF6FCF"/>
                    </a:solidFill>
                  </a:rPr>
                  <a:t> pour </a:t>
                </a:r>
                <a:r>
                  <a:rPr lang="en-US" b="1" dirty="0" err="1">
                    <a:solidFill>
                      <a:srgbClr val="FF6FCF"/>
                    </a:solidFill>
                  </a:rPr>
                  <a:t>l’agriculture</a:t>
                </a:r>
                <a:endParaRPr lang="en-US" b="1" dirty="0">
                  <a:solidFill>
                    <a:srgbClr val="FF6FCF"/>
                  </a:solidFill>
                </a:endParaRPr>
              </a:p>
              <a:p>
                <a:pPr marL="285750" indent="-285750">
                  <a:buFont typeface="Arial" panose="020B0604020202020204" pitchFamily="34" charset="0"/>
                  <a:buChar char="•"/>
                </a:pPr>
                <a:r>
                  <a:rPr lang="en-US" b="1" dirty="0" err="1">
                    <a:solidFill>
                      <a:srgbClr val="FF6FCF"/>
                    </a:solidFill>
                  </a:rPr>
                  <a:t>Risque</a:t>
                </a:r>
                <a:r>
                  <a:rPr lang="en-US" b="1" dirty="0">
                    <a:solidFill>
                      <a:srgbClr val="FF6FCF"/>
                    </a:solidFill>
                  </a:rPr>
                  <a:t> </a:t>
                </a:r>
                <a:r>
                  <a:rPr lang="en-US" b="1" dirty="0" err="1">
                    <a:solidFill>
                      <a:srgbClr val="FF6FCF"/>
                    </a:solidFill>
                  </a:rPr>
                  <a:t>d’innondations</a:t>
                </a:r>
                <a:r>
                  <a:rPr lang="en-US" b="1" dirty="0">
                    <a:solidFill>
                      <a:srgbClr val="FF6FCF"/>
                    </a:solidFill>
                  </a:rPr>
                  <a:t> </a:t>
                </a:r>
                <a:r>
                  <a:rPr lang="en-US" b="1" dirty="0" err="1">
                    <a:solidFill>
                      <a:srgbClr val="FF6FCF"/>
                    </a:solidFill>
                  </a:rPr>
                  <a:t>accru</a:t>
                </a:r>
                <a:endParaRPr lang="en-US" b="1" dirty="0">
                  <a:solidFill>
                    <a:srgbClr val="FF6FCF"/>
                  </a:solidFill>
                </a:endParaRPr>
              </a:p>
            </p:txBody>
          </p:sp>
        </p:grpSp>
        <p:grpSp>
          <p:nvGrpSpPr>
            <p:cNvPr id="3" name="Groupe 2"/>
            <p:cNvGrpSpPr/>
            <p:nvPr/>
          </p:nvGrpSpPr>
          <p:grpSpPr>
            <a:xfrm>
              <a:off x="81453" y="3211038"/>
              <a:ext cx="9184936" cy="1294286"/>
              <a:chOff x="81453" y="3211038"/>
              <a:chExt cx="9184936" cy="1294286"/>
            </a:xfrm>
          </p:grpSpPr>
          <p:sp>
            <p:nvSpPr>
              <p:cNvPr id="17" name="TextBox 14"/>
              <p:cNvSpPr txBox="1"/>
              <p:nvPr/>
            </p:nvSpPr>
            <p:spPr>
              <a:xfrm>
                <a:off x="81453" y="3581994"/>
                <a:ext cx="1474243"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err="1">
                    <a:solidFill>
                      <a:srgbClr val="8000FF"/>
                    </a:solidFill>
                  </a:rPr>
                  <a:t>Démarrage</a:t>
                </a:r>
                <a:r>
                  <a:rPr lang="en-US" b="1" dirty="0">
                    <a:solidFill>
                      <a:srgbClr val="8000FF"/>
                    </a:solidFill>
                  </a:rPr>
                  <a:t> </a:t>
                </a:r>
                <a:r>
                  <a:rPr lang="en-US" b="1" dirty="0" err="1">
                    <a:solidFill>
                      <a:srgbClr val="8000FF"/>
                    </a:solidFill>
                  </a:rPr>
                  <a:t>tardif</a:t>
                </a:r>
                <a:r>
                  <a:rPr lang="en-US" b="1" dirty="0">
                    <a:solidFill>
                      <a:srgbClr val="8000FF"/>
                    </a:solidFill>
                  </a:rPr>
                  <a:t> des </a:t>
                </a:r>
                <a:r>
                  <a:rPr lang="en-US" b="1" dirty="0" err="1">
                    <a:solidFill>
                      <a:srgbClr val="8000FF"/>
                    </a:solidFill>
                  </a:rPr>
                  <a:t>pluies</a:t>
                </a:r>
                <a:endParaRPr lang="en-US" b="1" dirty="0">
                  <a:solidFill>
                    <a:srgbClr val="8000FF"/>
                  </a:solidFill>
                </a:endParaRPr>
              </a:p>
            </p:txBody>
          </p:sp>
          <p:sp>
            <p:nvSpPr>
              <p:cNvPr id="18" name="TextBox 15"/>
              <p:cNvSpPr txBox="1"/>
              <p:nvPr/>
            </p:nvSpPr>
            <p:spPr>
              <a:xfrm>
                <a:off x="7646837" y="3211038"/>
                <a:ext cx="1619552"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solidFill>
                      <a:srgbClr val="FF6FCF"/>
                    </a:solidFill>
                  </a:rPr>
                  <a:t>Plus de </a:t>
                </a:r>
                <a:r>
                  <a:rPr lang="en-US" b="1" dirty="0" err="1">
                    <a:solidFill>
                      <a:srgbClr val="FF6FCF"/>
                    </a:solidFill>
                  </a:rPr>
                  <a:t>pluies</a:t>
                </a:r>
                <a:r>
                  <a:rPr lang="en-US" b="1" dirty="0">
                    <a:solidFill>
                      <a:srgbClr val="FF6FCF"/>
                    </a:solidFill>
                  </a:rPr>
                  <a:t> </a:t>
                </a:r>
                <a:r>
                  <a:rPr lang="en-US" b="1" dirty="0" err="1">
                    <a:solidFill>
                      <a:srgbClr val="FF6FCF"/>
                    </a:solidFill>
                  </a:rPr>
                  <a:t>en</a:t>
                </a:r>
                <a:r>
                  <a:rPr lang="en-US" b="1" dirty="0">
                    <a:solidFill>
                      <a:srgbClr val="FF6FCF"/>
                    </a:solidFill>
                  </a:rPr>
                  <a:t> fin de </a:t>
                </a:r>
                <a:r>
                  <a:rPr lang="en-US" b="1" dirty="0" err="1">
                    <a:solidFill>
                      <a:srgbClr val="FF6FCF"/>
                    </a:solidFill>
                  </a:rPr>
                  <a:t>saison</a:t>
                </a:r>
                <a:endParaRPr lang="en-US" b="1" dirty="0">
                  <a:solidFill>
                    <a:srgbClr val="FF6FCF"/>
                  </a:solidFill>
                </a:endParaRPr>
              </a:p>
            </p:txBody>
          </p:sp>
          <p:cxnSp>
            <p:nvCxnSpPr>
              <p:cNvPr id="12" name="Connecteur droit avec flèche 11"/>
              <p:cNvCxnSpPr>
                <a:endCxn id="9" idx="3"/>
              </p:cNvCxnSpPr>
              <p:nvPr/>
            </p:nvCxnSpPr>
            <p:spPr>
              <a:xfrm flipH="1">
                <a:off x="7359557" y="4178420"/>
                <a:ext cx="956859" cy="163060"/>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259632" y="3977882"/>
                <a:ext cx="944136" cy="363598"/>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0"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21" name="Rectangle 2"/>
          <p:cNvSpPr txBox="1">
            <a:spLocks noChangeArrowheads="1"/>
          </p:cNvSpPr>
          <p:nvPr/>
        </p:nvSpPr>
        <p:spPr bwMode="auto">
          <a:xfrm>
            <a:off x="684213" y="215429"/>
            <a:ext cx="7772400"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200" b="1" dirty="0">
                <a:solidFill>
                  <a:srgbClr val="FF0000"/>
                </a:solidFill>
                <a:effectLst>
                  <a:outerShdw blurRad="38100" dist="38100" dir="2700000" algn="tl">
                    <a:srgbClr val="000000">
                      <a:alpha val="43137"/>
                    </a:srgbClr>
                  </a:outerShdw>
                </a:effectLst>
                <a:cs typeface="Times New Roman" pitchFamily="18" charset="0"/>
              </a:rPr>
              <a:t>Des </a:t>
            </a:r>
            <a:r>
              <a:rPr lang="en-US" sz="3200" b="1" dirty="0" err="1">
                <a:solidFill>
                  <a:srgbClr val="FF0000"/>
                </a:solidFill>
                <a:effectLst>
                  <a:outerShdw blurRad="38100" dist="38100" dir="2700000" algn="tl">
                    <a:srgbClr val="000000">
                      <a:alpha val="43137"/>
                    </a:srgbClr>
                  </a:outerShdw>
                </a:effectLst>
                <a:cs typeface="Times New Roman" pitchFamily="18" charset="0"/>
              </a:rPr>
              <a:t>effets</a:t>
            </a:r>
            <a:r>
              <a:rPr lang="en-US" sz="3200" b="1" dirty="0">
                <a:solidFill>
                  <a:srgbClr val="FF0000"/>
                </a:solidFill>
                <a:effectLst>
                  <a:outerShdw blurRad="38100" dist="38100" dir="2700000" algn="tl">
                    <a:srgbClr val="000000">
                      <a:alpha val="43137"/>
                    </a:srgbClr>
                  </a:outerShdw>
                </a:effectLst>
                <a:cs typeface="Times New Roman" pitchFamily="18" charset="0"/>
              </a:rPr>
              <a:t> </a:t>
            </a:r>
            <a:r>
              <a:rPr lang="en-US" sz="3200" b="1" dirty="0" err="1">
                <a:solidFill>
                  <a:srgbClr val="FF0000"/>
                </a:solidFill>
                <a:effectLst>
                  <a:outerShdw blurRad="38100" dist="38100" dir="2700000" algn="tl">
                    <a:srgbClr val="000000">
                      <a:alpha val="43137"/>
                    </a:srgbClr>
                  </a:outerShdw>
                </a:effectLst>
                <a:cs typeface="Times New Roman" pitchFamily="18" charset="0"/>
              </a:rPr>
              <a:t>moins</a:t>
            </a:r>
            <a:r>
              <a:rPr lang="en-US" sz="3200" b="1" dirty="0">
                <a:solidFill>
                  <a:srgbClr val="FF0000"/>
                </a:solidFill>
                <a:effectLst>
                  <a:outerShdw blurRad="38100" dist="38100" dir="2700000" algn="tl">
                    <a:srgbClr val="000000">
                      <a:alpha val="43137"/>
                    </a:srgbClr>
                  </a:outerShdw>
                </a:effectLst>
                <a:cs typeface="Times New Roman" pitchFamily="18" charset="0"/>
              </a:rPr>
              <a:t> </a:t>
            </a:r>
            <a:r>
              <a:rPr lang="en-US" sz="3200" b="1" dirty="0" err="1">
                <a:solidFill>
                  <a:srgbClr val="FF0000"/>
                </a:solidFill>
                <a:effectLst>
                  <a:outerShdw blurRad="38100" dist="38100" dir="2700000" algn="tl">
                    <a:srgbClr val="000000">
                      <a:alpha val="43137"/>
                    </a:srgbClr>
                  </a:outerShdw>
                </a:effectLst>
                <a:cs typeface="Times New Roman" pitchFamily="18" charset="0"/>
              </a:rPr>
              <a:t>uniformes</a:t>
            </a:r>
            <a:r>
              <a:rPr lang="en-US" sz="3200" b="1" dirty="0">
                <a:solidFill>
                  <a:srgbClr val="FF0000"/>
                </a:solidFill>
                <a:effectLst>
                  <a:outerShdw blurRad="38100" dist="38100" dir="2700000" algn="tl">
                    <a:srgbClr val="000000">
                      <a:alpha val="43137"/>
                    </a:srgbClr>
                  </a:outerShdw>
                </a:effectLst>
                <a:cs typeface="Times New Roman" pitchFamily="18" charset="0"/>
              </a:rPr>
              <a:t> pour la </a:t>
            </a:r>
            <a:r>
              <a:rPr lang="en-US" sz="3200" b="1" dirty="0" err="1">
                <a:solidFill>
                  <a:srgbClr val="FF0000"/>
                </a:solidFill>
                <a:effectLst>
                  <a:outerShdw blurRad="38100" dist="38100" dir="2700000" algn="tl">
                    <a:srgbClr val="000000">
                      <a:alpha val="43137"/>
                    </a:srgbClr>
                  </a:outerShdw>
                </a:effectLst>
                <a:cs typeface="Times New Roman" pitchFamily="18" charset="0"/>
              </a:rPr>
              <a:t>pluie</a:t>
            </a:r>
            <a:endParaRPr lang="en-US" sz="3200" dirty="0">
              <a:solidFill>
                <a:srgbClr val="FF00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752390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Des changements dans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les pluies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2" name="Rectangle 1"/>
          <p:cNvSpPr/>
          <p:nvPr/>
        </p:nvSpPr>
        <p:spPr>
          <a:xfrm>
            <a:off x="1115616" y="2780928"/>
            <a:ext cx="2664296" cy="1296144"/>
          </a:xfrm>
          <a:prstGeom prst="rect">
            <a:avLst/>
          </a:prstGeom>
          <a:solidFill>
            <a:schemeClr val="accent6">
              <a:lumMod val="60000"/>
              <a:lumOff val="40000"/>
              <a:alpha val="56000"/>
            </a:schemeClr>
          </a:solid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31640" y="3019233"/>
            <a:ext cx="2232248" cy="830997"/>
          </a:xfrm>
          <a:prstGeom prst="rect">
            <a:avLst/>
          </a:prstGeom>
          <a:solidFill>
            <a:schemeClr val="accent6">
              <a:lumMod val="20000"/>
              <a:lumOff val="8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Des pluies qui diminuent</a:t>
            </a:r>
          </a:p>
        </p:txBody>
      </p:sp>
      <p:pic>
        <p:nvPicPr>
          <p:cNvPr id="10" name="Image 9"/>
          <p:cNvPicPr>
            <a:picLocks noChangeAspect="1"/>
          </p:cNvPicPr>
          <p:nvPr/>
        </p:nvPicPr>
        <p:blipFill rotWithShape="1">
          <a:blip r:embed="rId4"/>
          <a:srcRect l="-1163" t="9524" r="8140" b="-9524"/>
          <a:stretch/>
        </p:blipFill>
        <p:spPr>
          <a:xfrm>
            <a:off x="35496" y="1916832"/>
            <a:ext cx="5760640" cy="4536504"/>
          </a:xfrm>
          <a:prstGeom prst="rect">
            <a:avLst/>
          </a:prstGeom>
        </p:spPr>
      </p:pic>
      <p:sp>
        <p:nvSpPr>
          <p:cNvPr id="13" name="Rectangle 12"/>
          <p:cNvSpPr/>
          <p:nvPr/>
        </p:nvSpPr>
        <p:spPr>
          <a:xfrm>
            <a:off x="785616" y="1115452"/>
            <a:ext cx="8061746" cy="738664"/>
          </a:xfrm>
          <a:prstGeom prst="rect">
            <a:avLst/>
          </a:prstGeom>
          <a:solidFill>
            <a:schemeClr val="bg1"/>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Pluies annuelles au Sénégal</a:t>
            </a:r>
          </a:p>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Anomalies relatives par rapport à [1970-2000]</a:t>
            </a:r>
            <a:endParaRPr lang="fr-FR" dirty="0"/>
          </a:p>
        </p:txBody>
      </p:sp>
      <p:sp>
        <p:nvSpPr>
          <p:cNvPr id="17" name="Rectangle 16"/>
          <p:cNvSpPr/>
          <p:nvPr/>
        </p:nvSpPr>
        <p:spPr>
          <a:xfrm>
            <a:off x="3592353" y="2356430"/>
            <a:ext cx="1224136" cy="8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5"/>
          <a:stretch>
            <a:fillRect/>
          </a:stretch>
        </p:blipFill>
        <p:spPr>
          <a:xfrm>
            <a:off x="5724129" y="3356992"/>
            <a:ext cx="3312368" cy="2646059"/>
          </a:xfrm>
          <a:prstGeom prst="rect">
            <a:avLst/>
          </a:prstGeom>
        </p:spPr>
      </p:pic>
      <p:grpSp>
        <p:nvGrpSpPr>
          <p:cNvPr id="4" name="Groupe 3"/>
          <p:cNvGrpSpPr/>
          <p:nvPr/>
        </p:nvGrpSpPr>
        <p:grpSpPr>
          <a:xfrm>
            <a:off x="6012160" y="2609584"/>
            <a:ext cx="2064804" cy="594300"/>
            <a:chOff x="5891572" y="2618676"/>
            <a:chExt cx="2064804" cy="594300"/>
          </a:xfrm>
        </p:grpSpPr>
        <p:pic>
          <p:nvPicPr>
            <p:cNvPr id="11" name="Image 10"/>
            <p:cNvPicPr>
              <a:picLocks noChangeAspect="1"/>
            </p:cNvPicPr>
            <p:nvPr/>
          </p:nvPicPr>
          <p:blipFill rotWithShape="1">
            <a:blip r:embed="rId4"/>
            <a:srcRect l="90562" t="17722" b="76375"/>
            <a:stretch/>
          </p:blipFill>
          <p:spPr>
            <a:xfrm>
              <a:off x="7092280" y="2682625"/>
              <a:ext cx="685976" cy="314327"/>
            </a:xfrm>
            <a:prstGeom prst="rect">
              <a:avLst/>
            </a:prstGeom>
          </p:spPr>
        </p:pic>
        <p:pic>
          <p:nvPicPr>
            <p:cNvPr id="16" name="Image 15"/>
            <p:cNvPicPr>
              <a:picLocks noChangeAspect="1"/>
            </p:cNvPicPr>
            <p:nvPr/>
          </p:nvPicPr>
          <p:blipFill rotWithShape="1">
            <a:blip r:embed="rId4"/>
            <a:srcRect l="90562" t="12731" b="80920"/>
            <a:stretch/>
          </p:blipFill>
          <p:spPr>
            <a:xfrm>
              <a:off x="6508476" y="2649218"/>
              <a:ext cx="735559" cy="362505"/>
            </a:xfrm>
            <a:prstGeom prst="rect">
              <a:avLst/>
            </a:prstGeom>
          </p:spPr>
        </p:pic>
        <p:pic>
          <p:nvPicPr>
            <p:cNvPr id="18" name="Image 17"/>
            <p:cNvPicPr>
              <a:picLocks noChangeAspect="1"/>
            </p:cNvPicPr>
            <p:nvPr/>
          </p:nvPicPr>
          <p:blipFill rotWithShape="1">
            <a:blip r:embed="rId4"/>
            <a:srcRect l="90562" t="7752" b="85891"/>
            <a:stretch/>
          </p:blipFill>
          <p:spPr>
            <a:xfrm>
              <a:off x="5891572" y="2618676"/>
              <a:ext cx="739806" cy="365036"/>
            </a:xfrm>
            <a:prstGeom prst="rect">
              <a:avLst/>
            </a:prstGeom>
          </p:spPr>
        </p:pic>
        <p:sp>
          <p:nvSpPr>
            <p:cNvPr id="19" name="Rectangle 18"/>
            <p:cNvSpPr/>
            <p:nvPr/>
          </p:nvSpPr>
          <p:spPr>
            <a:xfrm>
              <a:off x="5891572" y="2924944"/>
              <a:ext cx="20648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09320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lvl="0" algn="ctr">
              <a:spcBef>
                <a:spcPct val="0"/>
              </a:spcBef>
              <a:defRPr/>
            </a:pPr>
            <a:r>
              <a:rPr lang="fr-FR" sz="3200" b="1" dirty="0">
                <a:solidFill>
                  <a:srgbClr val="FF0000"/>
                </a:solidFill>
                <a:effectLst>
                  <a:outerShdw blurRad="38100" dist="38100" dir="2700000" algn="tl">
                    <a:srgbClr val="000000">
                      <a:alpha val="43137"/>
                    </a:srgbClr>
                  </a:outerShdw>
                </a:effectLst>
              </a:rPr>
              <a:t>Des pertes de rendement agricole</a:t>
            </a:r>
          </a:p>
        </p:txBody>
      </p:sp>
      <p:sp>
        <p:nvSpPr>
          <p:cNvPr id="2" name="Rectangle 1"/>
          <p:cNvSpPr/>
          <p:nvPr/>
        </p:nvSpPr>
        <p:spPr>
          <a:xfrm>
            <a:off x="1115616" y="2780928"/>
            <a:ext cx="2664296" cy="1296144"/>
          </a:xfrm>
          <a:prstGeom prst="rect">
            <a:avLst/>
          </a:prstGeom>
          <a:solidFill>
            <a:schemeClr val="accent6">
              <a:lumMod val="60000"/>
              <a:lumOff val="40000"/>
              <a:alpha val="56000"/>
            </a:schemeClr>
          </a:solid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31640" y="3019233"/>
            <a:ext cx="2232248" cy="830997"/>
          </a:xfrm>
          <a:prstGeom prst="rect">
            <a:avLst/>
          </a:prstGeom>
          <a:solidFill>
            <a:schemeClr val="accent6">
              <a:lumMod val="20000"/>
              <a:lumOff val="8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Des pluies qui diminuent</a:t>
            </a:r>
          </a:p>
        </p:txBody>
      </p:sp>
      <p:pic>
        <p:nvPicPr>
          <p:cNvPr id="10" name="Image 9"/>
          <p:cNvPicPr>
            <a:picLocks noChangeAspect="1"/>
          </p:cNvPicPr>
          <p:nvPr/>
        </p:nvPicPr>
        <p:blipFill rotWithShape="1">
          <a:blip r:embed="rId4"/>
          <a:srcRect l="-1163" t="9524" r="8140" b="-9524"/>
          <a:stretch/>
        </p:blipFill>
        <p:spPr>
          <a:xfrm>
            <a:off x="35496" y="1916832"/>
            <a:ext cx="5760640" cy="4536504"/>
          </a:xfrm>
          <a:prstGeom prst="rect">
            <a:avLst/>
          </a:prstGeom>
        </p:spPr>
      </p:pic>
      <p:sp>
        <p:nvSpPr>
          <p:cNvPr id="13" name="Rectangle 12"/>
          <p:cNvSpPr/>
          <p:nvPr/>
        </p:nvSpPr>
        <p:spPr>
          <a:xfrm>
            <a:off x="785616" y="1115452"/>
            <a:ext cx="8061746" cy="738664"/>
          </a:xfrm>
          <a:prstGeom prst="rect">
            <a:avLst/>
          </a:prstGeom>
          <a:solidFill>
            <a:schemeClr val="bg1"/>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Rendement du mil au Sénégal</a:t>
            </a:r>
          </a:p>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Anomalies relatives par rapport à [1970-2000]</a:t>
            </a:r>
            <a:endParaRPr lang="fr-FR" dirty="0"/>
          </a:p>
        </p:txBody>
      </p:sp>
      <p:sp>
        <p:nvSpPr>
          <p:cNvPr id="17" name="Rectangle 16"/>
          <p:cNvSpPr/>
          <p:nvPr/>
        </p:nvSpPr>
        <p:spPr>
          <a:xfrm>
            <a:off x="3592353" y="2356430"/>
            <a:ext cx="1224136" cy="8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6012160" y="2609584"/>
            <a:ext cx="2064804" cy="594300"/>
            <a:chOff x="5891572" y="2618676"/>
            <a:chExt cx="2064804" cy="594300"/>
          </a:xfrm>
        </p:grpSpPr>
        <p:pic>
          <p:nvPicPr>
            <p:cNvPr id="11" name="Image 10"/>
            <p:cNvPicPr>
              <a:picLocks noChangeAspect="1"/>
            </p:cNvPicPr>
            <p:nvPr/>
          </p:nvPicPr>
          <p:blipFill rotWithShape="1">
            <a:blip r:embed="rId4"/>
            <a:srcRect l="90562" t="17722" b="76375"/>
            <a:stretch/>
          </p:blipFill>
          <p:spPr>
            <a:xfrm>
              <a:off x="7092280" y="2682625"/>
              <a:ext cx="685976" cy="314327"/>
            </a:xfrm>
            <a:prstGeom prst="rect">
              <a:avLst/>
            </a:prstGeom>
          </p:spPr>
        </p:pic>
        <p:pic>
          <p:nvPicPr>
            <p:cNvPr id="16" name="Image 15"/>
            <p:cNvPicPr>
              <a:picLocks noChangeAspect="1"/>
            </p:cNvPicPr>
            <p:nvPr/>
          </p:nvPicPr>
          <p:blipFill rotWithShape="1">
            <a:blip r:embed="rId4"/>
            <a:srcRect l="90562" t="12731" b="80920"/>
            <a:stretch/>
          </p:blipFill>
          <p:spPr>
            <a:xfrm>
              <a:off x="6508476" y="2649218"/>
              <a:ext cx="735559" cy="362505"/>
            </a:xfrm>
            <a:prstGeom prst="rect">
              <a:avLst/>
            </a:prstGeom>
          </p:spPr>
        </p:pic>
        <p:pic>
          <p:nvPicPr>
            <p:cNvPr id="18" name="Image 17"/>
            <p:cNvPicPr>
              <a:picLocks noChangeAspect="1"/>
            </p:cNvPicPr>
            <p:nvPr/>
          </p:nvPicPr>
          <p:blipFill rotWithShape="1">
            <a:blip r:embed="rId4"/>
            <a:srcRect l="90562" t="7752" b="85891"/>
            <a:stretch/>
          </p:blipFill>
          <p:spPr>
            <a:xfrm>
              <a:off x="5891572" y="2618676"/>
              <a:ext cx="739806" cy="365036"/>
            </a:xfrm>
            <a:prstGeom prst="rect">
              <a:avLst/>
            </a:prstGeom>
          </p:spPr>
        </p:pic>
        <p:sp>
          <p:nvSpPr>
            <p:cNvPr id="19" name="Rectangle 18"/>
            <p:cNvSpPr/>
            <p:nvPr/>
          </p:nvSpPr>
          <p:spPr>
            <a:xfrm>
              <a:off x="5891572" y="2924944"/>
              <a:ext cx="20648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p:cNvPicPr>
            <a:picLocks noChangeAspect="1"/>
          </p:cNvPicPr>
          <p:nvPr/>
        </p:nvPicPr>
        <p:blipFill rotWithShape="1">
          <a:blip r:embed="rId5"/>
          <a:srcRect t="11482" r="7953"/>
          <a:stretch/>
        </p:blipFill>
        <p:spPr>
          <a:xfrm>
            <a:off x="100307" y="1988492"/>
            <a:ext cx="5695830" cy="4104803"/>
          </a:xfrm>
          <a:prstGeom prst="rect">
            <a:avLst/>
          </a:prstGeom>
        </p:spPr>
      </p:pic>
      <p:pic>
        <p:nvPicPr>
          <p:cNvPr id="21" name="Image 20" descr="pt33865.jpg"/>
          <p:cNvPicPr>
            <a:picLocks noChangeAspect="1"/>
          </p:cNvPicPr>
          <p:nvPr/>
        </p:nvPicPr>
        <p:blipFill>
          <a:blip r:embed="rId6" cstate="print"/>
          <a:stretch>
            <a:fillRect/>
          </a:stretch>
        </p:blipFill>
        <p:spPr>
          <a:xfrm>
            <a:off x="5820679" y="3356992"/>
            <a:ext cx="3240359" cy="2520280"/>
          </a:xfrm>
          <a:prstGeom prst="rect">
            <a:avLst/>
          </a:prstGeom>
        </p:spPr>
      </p:pic>
    </p:spTree>
    <p:extLst>
      <p:ext uri="{BB962C8B-B14F-4D97-AF65-F5344CB8AC3E}">
        <p14:creationId xmlns:p14="http://schemas.microsoft.com/office/powerpoint/2010/main" val="310267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Image1.jpg"/>
          <p:cNvPicPr>
            <a:picLocks noChangeAspect="1"/>
          </p:cNvPicPr>
          <p:nvPr/>
        </p:nvPicPr>
        <p:blipFill>
          <a:blip r:embed="rId3" cstate="print">
            <a:lum bright="70000" contrast="-70000"/>
          </a:blip>
          <a:srcRect t="45912"/>
          <a:stretch>
            <a:fillRect/>
          </a:stretch>
        </p:blipFill>
        <p:spPr>
          <a:xfrm>
            <a:off x="0" y="0"/>
            <a:ext cx="9144000" cy="3717032"/>
          </a:xfrm>
          <a:prstGeom prst="rect">
            <a:avLst/>
          </a:prstGeom>
        </p:spPr>
      </p:pic>
      <p:sp>
        <p:nvSpPr>
          <p:cNvPr id="12" name="Text Box 4"/>
          <p:cNvSpPr txBox="1">
            <a:spLocks noChangeArrowheads="1"/>
          </p:cNvSpPr>
          <p:nvPr/>
        </p:nvSpPr>
        <p:spPr bwMode="auto">
          <a:xfrm>
            <a:off x="468436" y="3204259"/>
            <a:ext cx="8424044" cy="3108543"/>
          </a:xfrm>
          <a:prstGeom prst="rect">
            <a:avLst/>
          </a:prstGeom>
          <a:noFill/>
          <a:ln w="9525">
            <a:noFill/>
            <a:miter lim="800000"/>
            <a:headEnd/>
            <a:tailEnd/>
          </a:ln>
          <a:effectLst/>
        </p:spPr>
        <p:txBody>
          <a:bodyPr wrap="square">
            <a:spAutoFit/>
          </a:bodyPr>
          <a:lstStyle/>
          <a:p>
            <a:pPr marL="457200" indent="-457200" eaLnBrk="0" hangingPunct="0">
              <a:buFont typeface="Arial" panose="020B0604020202020204" pitchFamily="34" charset="0"/>
              <a:buChar char="•"/>
            </a:pPr>
            <a:r>
              <a:rPr lang="en-GB" sz="2800" dirty="0" err="1"/>
              <a:t>Une</a:t>
            </a:r>
            <a:r>
              <a:rPr lang="en-GB" sz="2800" dirty="0"/>
              <a:t> </a:t>
            </a:r>
            <a:r>
              <a:rPr lang="en-GB" sz="2800" dirty="0" err="1"/>
              <a:t>responsabilité</a:t>
            </a:r>
            <a:r>
              <a:rPr lang="en-GB" sz="2800" dirty="0"/>
              <a:t> </a:t>
            </a:r>
            <a:r>
              <a:rPr lang="en-GB" sz="2800" dirty="0" err="1"/>
              <a:t>dans</a:t>
            </a:r>
            <a:r>
              <a:rPr lang="en-GB" sz="2800" dirty="0"/>
              <a:t> les crises </a:t>
            </a:r>
            <a:r>
              <a:rPr lang="en-GB" sz="2800" dirty="0" err="1"/>
              <a:t>alimentaires</a:t>
            </a:r>
            <a:endParaRPr lang="en-GB" sz="2800" dirty="0"/>
          </a:p>
          <a:p>
            <a:pPr marL="457200" indent="-457200" eaLnBrk="0" hangingPunct="0">
              <a:buFont typeface="Arial" panose="020B0604020202020204" pitchFamily="34" charset="0"/>
              <a:buChar char="•"/>
            </a:pPr>
            <a:endParaRPr lang="en-GB" sz="2800" dirty="0"/>
          </a:p>
          <a:p>
            <a:pPr marL="457200" indent="-457200" eaLnBrk="0" hangingPunct="0">
              <a:buFont typeface="Arial" panose="020B0604020202020204" pitchFamily="34" charset="0"/>
              <a:buChar char="•"/>
            </a:pPr>
            <a:r>
              <a:rPr lang="en-GB" sz="2800" dirty="0" err="1"/>
              <a:t>Contrainte</a:t>
            </a:r>
            <a:r>
              <a:rPr lang="en-GB" sz="2800" dirty="0"/>
              <a:t> pour le </a:t>
            </a:r>
            <a:r>
              <a:rPr lang="en-GB" sz="2800" dirty="0" err="1"/>
              <a:t>développement</a:t>
            </a:r>
            <a:r>
              <a:rPr lang="en-GB" sz="2800" dirty="0"/>
              <a:t> et </a:t>
            </a:r>
            <a:r>
              <a:rPr lang="en-GB" sz="2800" dirty="0" err="1"/>
              <a:t>piège</a:t>
            </a:r>
            <a:r>
              <a:rPr lang="en-GB" sz="2800" dirty="0"/>
              <a:t> de </a:t>
            </a:r>
            <a:r>
              <a:rPr lang="en-GB" sz="2800" dirty="0" err="1"/>
              <a:t>pauvreté</a:t>
            </a:r>
            <a:endParaRPr lang="en-GB" sz="2800" dirty="0"/>
          </a:p>
          <a:p>
            <a:pPr marL="457200" indent="-457200" eaLnBrk="0" hangingPunct="0">
              <a:buFont typeface="Arial" panose="020B0604020202020204" pitchFamily="34" charset="0"/>
              <a:buChar char="•"/>
            </a:pPr>
            <a:endParaRPr lang="en-GB" sz="2800" dirty="0"/>
          </a:p>
          <a:p>
            <a:pPr marL="457200" indent="-457200" eaLnBrk="0" hangingPunct="0">
              <a:buFont typeface="Arial" panose="020B0604020202020204" pitchFamily="34" charset="0"/>
              <a:buChar char="•"/>
            </a:pPr>
            <a:r>
              <a:rPr lang="en-GB" sz="2800" dirty="0"/>
              <a:t>Des </a:t>
            </a:r>
            <a:r>
              <a:rPr lang="en-GB" sz="2800" dirty="0" err="1"/>
              <a:t>changements</a:t>
            </a:r>
            <a:r>
              <a:rPr lang="en-GB" sz="2800" dirty="0"/>
              <a:t> à </a:t>
            </a:r>
            <a:r>
              <a:rPr lang="en-GB" sz="2800" dirty="0" err="1"/>
              <a:t>l’œuvre</a:t>
            </a:r>
            <a:r>
              <a:rPr lang="en-GB" sz="2800" dirty="0"/>
              <a:t> </a:t>
            </a:r>
            <a:r>
              <a:rPr lang="en-GB" sz="2800" dirty="0" err="1"/>
              <a:t>aujourd’hui</a:t>
            </a:r>
            <a:r>
              <a:rPr lang="en-GB" sz="2800" dirty="0"/>
              <a:t> et </a:t>
            </a:r>
            <a:r>
              <a:rPr lang="en-GB" sz="2800" dirty="0" err="1"/>
              <a:t>attendus</a:t>
            </a:r>
            <a:r>
              <a:rPr lang="en-GB" sz="2800" dirty="0"/>
              <a:t> </a:t>
            </a:r>
            <a:r>
              <a:rPr lang="en-GB" sz="2800" dirty="0" err="1"/>
              <a:t>dans</a:t>
            </a:r>
            <a:r>
              <a:rPr lang="en-GB" sz="2800" dirty="0"/>
              <a:t> le </a:t>
            </a:r>
            <a:r>
              <a:rPr lang="en-GB" sz="2800" dirty="0" err="1"/>
              <a:t>futur</a:t>
            </a:r>
            <a:endParaRPr lang="en-GB" sz="2800" dirty="0"/>
          </a:p>
        </p:txBody>
      </p:sp>
      <p:pic>
        <p:nvPicPr>
          <p:cNvPr id="11" name="Picture 8" descr="http://static.skynetblogs.be/media/207/dyn006_original_500_319_pjpeg_2520752_5b35ed47e185062d2b7ca485fe088bd2.2.jpg"/>
          <p:cNvPicPr>
            <a:picLocks noChangeAspect="1" noChangeArrowheads="1"/>
          </p:cNvPicPr>
          <p:nvPr/>
        </p:nvPicPr>
        <p:blipFill>
          <a:blip r:embed="rId4" cstate="print"/>
          <a:srcRect/>
          <a:stretch>
            <a:fillRect/>
          </a:stretch>
        </p:blipFill>
        <p:spPr bwMode="auto">
          <a:xfrm>
            <a:off x="3275856" y="1181014"/>
            <a:ext cx="2664296" cy="1670324"/>
          </a:xfrm>
          <a:prstGeom prst="rect">
            <a:avLst/>
          </a:prstGeom>
          <a:noFill/>
        </p:spPr>
      </p:pic>
      <p:pic>
        <p:nvPicPr>
          <p:cNvPr id="13" name="Picture 10" descr="Goutrane Saleh cueille ce qu’il reste de sa récolte de millet.&lt;br /&gt;&#10;"/>
          <p:cNvPicPr>
            <a:picLocks noChangeAspect="1" noChangeArrowheads="1"/>
          </p:cNvPicPr>
          <p:nvPr/>
        </p:nvPicPr>
        <p:blipFill>
          <a:blip r:embed="rId5" cstate="print"/>
          <a:srcRect/>
          <a:stretch>
            <a:fillRect/>
          </a:stretch>
        </p:blipFill>
        <p:spPr bwMode="auto">
          <a:xfrm>
            <a:off x="107504" y="1181014"/>
            <a:ext cx="2952328" cy="1671922"/>
          </a:xfrm>
          <a:prstGeom prst="rect">
            <a:avLst/>
          </a:prstGeom>
          <a:noFill/>
        </p:spPr>
      </p:pic>
      <p:pic>
        <p:nvPicPr>
          <p:cNvPr id="14" name="Picture 12" descr="005072010144950000000famine.jpg"/>
          <p:cNvPicPr>
            <a:picLocks noChangeAspect="1" noChangeArrowheads="1"/>
          </p:cNvPicPr>
          <p:nvPr/>
        </p:nvPicPr>
        <p:blipFill>
          <a:blip r:embed="rId6" cstate="print"/>
          <a:srcRect/>
          <a:stretch>
            <a:fillRect/>
          </a:stretch>
        </p:blipFill>
        <p:spPr bwMode="auto">
          <a:xfrm>
            <a:off x="6138173" y="1181014"/>
            <a:ext cx="2898323" cy="1656184"/>
          </a:xfrm>
          <a:prstGeom prst="rect">
            <a:avLst/>
          </a:prstGeom>
          <a:noFill/>
        </p:spPr>
      </p:pic>
      <p:sp>
        <p:nvSpPr>
          <p:cNvPr id="9" name="Text Box 52"/>
          <p:cNvSpPr txBox="1">
            <a:spLocks noChangeArrowheads="1"/>
          </p:cNvSpPr>
          <p:nvPr/>
        </p:nvSpPr>
        <p:spPr bwMode="auto">
          <a:xfrm>
            <a:off x="0" y="188640"/>
            <a:ext cx="9144000" cy="504056"/>
          </a:xfrm>
          <a:prstGeom prst="rect">
            <a:avLst/>
          </a:prstGeom>
          <a:noFill/>
          <a:ln w="9525">
            <a:noFill/>
            <a:miter lim="800000"/>
            <a:headEnd/>
            <a:tailEnd/>
          </a:ln>
        </p:spPr>
        <p:txBody>
          <a:bodyPr lIns="74926" tIns="37463" rIns="74926" bIns="37463"/>
          <a:lstStyle/>
          <a:p>
            <a:pPr algn="ctr">
              <a:spcBef>
                <a:spcPct val="50000"/>
              </a:spcBef>
            </a:pPr>
            <a:r>
              <a:rPr lang="fr-FR" sz="2800" i="1" dirty="0"/>
              <a:t>« L’Afrique est particulièrement vulnérable à la variabilité et aux changements climatiques » (GIEC 2014)</a:t>
            </a:r>
          </a:p>
          <a:p>
            <a:pPr algn="ctr">
              <a:spcBef>
                <a:spcPct val="50000"/>
              </a:spcBef>
            </a:pPr>
            <a:endParaRPr lang="fr-FR" sz="2800" i="1" dirty="0"/>
          </a:p>
        </p:txBody>
      </p:sp>
    </p:spTree>
    <p:extLst>
      <p:ext uri="{BB962C8B-B14F-4D97-AF65-F5344CB8AC3E}">
        <p14:creationId xmlns:p14="http://schemas.microsoft.com/office/powerpoint/2010/main" val="4283305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IPCC.jpg"/>
          <p:cNvPicPr>
            <a:picLocks noChangeAspect="1"/>
          </p:cNvPicPr>
          <p:nvPr/>
        </p:nvPicPr>
        <p:blipFill>
          <a:blip r:embed="rId3" cstate="print"/>
          <a:stretch>
            <a:fillRect/>
          </a:stretch>
        </p:blipFill>
        <p:spPr>
          <a:xfrm rot="5400000">
            <a:off x="1881904" y="-499894"/>
            <a:ext cx="5519173" cy="7811222"/>
          </a:xfrm>
          <a:prstGeom prst="rect">
            <a:avLst/>
          </a:prstGeom>
        </p:spPr>
      </p:pic>
      <p:sp>
        <p:nvSpPr>
          <p:cNvPr id="15" name="ZoneTexte 14"/>
          <p:cNvSpPr txBox="1"/>
          <p:nvPr/>
        </p:nvSpPr>
        <p:spPr>
          <a:xfrm>
            <a:off x="3164979" y="5614682"/>
            <a:ext cx="3286028" cy="400110"/>
          </a:xfrm>
          <a:prstGeom prst="rect">
            <a:avLst/>
          </a:prstGeom>
          <a:solidFill>
            <a:schemeClr val="bg1"/>
          </a:solidFill>
        </p:spPr>
        <p:txBody>
          <a:bodyPr wrap="none" rtlCol="0">
            <a:spAutoFit/>
          </a:bodyPr>
          <a:lstStyle/>
          <a:p>
            <a:pPr algn="ctr"/>
            <a:r>
              <a:rPr lang="fr-FR" sz="2000" dirty="0">
                <a:latin typeface="+mn-lt"/>
              </a:rPr>
              <a:t>Changement de température</a:t>
            </a:r>
          </a:p>
        </p:txBody>
      </p:sp>
      <p:sp>
        <p:nvSpPr>
          <p:cNvPr id="16" name="ZoneTexte 15"/>
          <p:cNvSpPr txBox="1"/>
          <p:nvPr/>
        </p:nvSpPr>
        <p:spPr>
          <a:xfrm rot="16200000">
            <a:off x="-317935" y="3205661"/>
            <a:ext cx="2507739" cy="400110"/>
          </a:xfrm>
          <a:prstGeom prst="rect">
            <a:avLst/>
          </a:prstGeom>
          <a:solidFill>
            <a:schemeClr val="bg1"/>
          </a:solidFill>
        </p:spPr>
        <p:txBody>
          <a:bodyPr wrap="none" rtlCol="0">
            <a:spAutoFit/>
          </a:bodyPr>
          <a:lstStyle/>
          <a:p>
            <a:pPr algn="ctr"/>
            <a:r>
              <a:rPr lang="fr-FR" sz="2000" dirty="0">
                <a:latin typeface="+mn-lt"/>
              </a:rPr>
              <a:t>Changement de pluies</a:t>
            </a:r>
          </a:p>
        </p:txBody>
      </p:sp>
      <p:pic>
        <p:nvPicPr>
          <p:cNvPr id="8"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7" name="Rectangle 2"/>
          <p:cNvSpPr txBox="1">
            <a:spLocks noChangeArrowheads="1"/>
          </p:cNvSpPr>
          <p:nvPr/>
        </p:nvSpPr>
        <p:spPr>
          <a:xfrm>
            <a:off x="0" y="215429"/>
            <a:ext cx="91440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noProof="0" dirty="0">
                <a:solidFill>
                  <a:srgbClr val="FF0000"/>
                </a:solidFill>
                <a:effectLst>
                  <a:outerShdw blurRad="38100" dist="38100" dir="2700000" algn="tl">
                    <a:srgbClr val="000000">
                      <a:alpha val="43137"/>
                    </a:srgbClr>
                  </a:outerShdw>
                </a:effectLst>
                <a:latin typeface="+mj-lt"/>
                <a:ea typeface="+mj-ea"/>
                <a:cs typeface="+mj-cs"/>
              </a:rPr>
              <a:t>De mémoire d’homme on n’aura jamais vu ça!</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10" name="Rectangle 9"/>
          <p:cNvSpPr/>
          <p:nvPr/>
        </p:nvSpPr>
        <p:spPr>
          <a:xfrm>
            <a:off x="393700" y="6021288"/>
            <a:ext cx="8353425" cy="461665"/>
          </a:xfrm>
          <a:prstGeom prst="rect">
            <a:avLst/>
          </a:prstGeom>
        </p:spPr>
        <p:txBody>
          <a:bodyPr>
            <a:spAutoFit/>
          </a:bodyPr>
          <a:lstStyle/>
          <a:p>
            <a:pPr algn="ctr">
              <a:defRPr/>
            </a:pPr>
            <a:r>
              <a:rPr lang="en-US" sz="2400" dirty="0">
                <a:latin typeface="+mj-lt"/>
                <a:cs typeface="Times New Roman" pitchFamily="18" charset="0"/>
              </a:rPr>
              <a:t>Le </a:t>
            </a:r>
            <a:r>
              <a:rPr lang="en-US" sz="2400" dirty="0" err="1">
                <a:latin typeface="+mj-lt"/>
                <a:cs typeface="Times New Roman" pitchFamily="18" charset="0"/>
              </a:rPr>
              <a:t>climat</a:t>
            </a:r>
            <a:r>
              <a:rPr lang="en-US" sz="2400" dirty="0">
                <a:latin typeface="+mj-lt"/>
                <a:cs typeface="Times New Roman" pitchFamily="18" charset="0"/>
              </a:rPr>
              <a:t> de </a:t>
            </a:r>
            <a:r>
              <a:rPr lang="en-US" sz="2400" dirty="0" err="1">
                <a:latin typeface="+mj-lt"/>
                <a:cs typeface="Times New Roman" pitchFamily="18" charset="0"/>
              </a:rPr>
              <a:t>demain</a:t>
            </a:r>
            <a:r>
              <a:rPr lang="en-US" sz="2400" dirty="0">
                <a:latin typeface="+mj-lt"/>
                <a:cs typeface="Times New Roman" pitchFamily="18" charset="0"/>
              </a:rPr>
              <a:t> ne </a:t>
            </a:r>
            <a:r>
              <a:rPr lang="en-US" sz="2400" dirty="0" err="1">
                <a:latin typeface="+mj-lt"/>
                <a:cs typeface="Times New Roman" pitchFamily="18" charset="0"/>
              </a:rPr>
              <a:t>ressemblera</a:t>
            </a:r>
            <a:r>
              <a:rPr lang="en-US" sz="2400" dirty="0">
                <a:latin typeface="+mj-lt"/>
                <a:cs typeface="Times New Roman" pitchFamily="18" charset="0"/>
              </a:rPr>
              <a:t> pas au </a:t>
            </a:r>
            <a:r>
              <a:rPr lang="en-US" sz="2400" dirty="0" err="1">
                <a:latin typeface="+mj-lt"/>
                <a:cs typeface="Times New Roman" pitchFamily="18" charset="0"/>
              </a:rPr>
              <a:t>climat</a:t>
            </a:r>
            <a:r>
              <a:rPr lang="en-US" sz="2400" dirty="0">
                <a:latin typeface="+mj-lt"/>
                <a:cs typeface="Times New Roman" pitchFamily="18" charset="0"/>
              </a:rPr>
              <a:t> </a:t>
            </a:r>
            <a:r>
              <a:rPr lang="en-US" sz="2400" dirty="0" err="1">
                <a:latin typeface="+mj-lt"/>
                <a:cs typeface="Times New Roman" pitchFamily="18" charset="0"/>
              </a:rPr>
              <a:t>d’aujourd’hui</a:t>
            </a:r>
            <a:endParaRPr lang="en-US" sz="2400" dirty="0">
              <a:latin typeface="+mj-lt"/>
              <a:cs typeface="Times New Roman" pitchFamily="18" charset="0"/>
            </a:endParaRPr>
          </a:p>
        </p:txBody>
      </p:sp>
      <p:sp>
        <p:nvSpPr>
          <p:cNvPr id="2" name="Rectangle 1"/>
          <p:cNvSpPr/>
          <p:nvPr/>
        </p:nvSpPr>
        <p:spPr>
          <a:xfrm>
            <a:off x="7051702" y="6488668"/>
            <a:ext cx="1980029" cy="369332"/>
          </a:xfrm>
          <a:prstGeom prst="rect">
            <a:avLst/>
          </a:prstGeom>
        </p:spPr>
        <p:txBody>
          <a:bodyPr wrap="none">
            <a:spAutoFit/>
          </a:bodyPr>
          <a:lstStyle/>
          <a:p>
            <a:pPr algn="ctr">
              <a:tabLst>
                <a:tab pos="723900" algn="l"/>
                <a:tab pos="1447800" algn="l"/>
                <a:tab pos="2171700" algn="l"/>
                <a:tab pos="2895600" algn="l"/>
                <a:tab pos="3619500" algn="l"/>
                <a:tab pos="4343400" algn="l"/>
              </a:tabLst>
            </a:pPr>
            <a:r>
              <a:rPr lang="en-GB" i="1" dirty="0">
                <a:solidFill>
                  <a:srgbClr val="000000"/>
                </a:solidFill>
                <a:latin typeface="Myriad Pro" pitchFamily="32" charset="0"/>
              </a:rPr>
              <a:t>Sultan et al. 2013</a:t>
            </a:r>
            <a:endParaRPr lang="fr-FR" dirty="0"/>
          </a:p>
        </p:txBody>
      </p:sp>
    </p:spTree>
    <p:extLst>
      <p:ext uri="{BB962C8B-B14F-4D97-AF65-F5344CB8AC3E}">
        <p14:creationId xmlns:p14="http://schemas.microsoft.com/office/powerpoint/2010/main" val="1906340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ysClr val="windowText" lastClr="000000"/>
              </a:solidFill>
            </a:endParaRPr>
          </a:p>
          <a:p>
            <a:pPr marL="342900" indent="-342900">
              <a:spcBef>
                <a:spcPct val="20000"/>
              </a:spcBef>
              <a:buFont typeface="Wingdings" pitchFamily="2" charset="2"/>
              <a:buChar char="Ø"/>
              <a:defRPr/>
            </a:pPr>
            <a:r>
              <a:rPr lang="en-US" sz="3200" dirty="0">
                <a:latin typeface="Calibri" pitchFamily="34" charset="0"/>
              </a:rPr>
              <a:t> </a:t>
            </a:r>
            <a:r>
              <a:rPr lang="fr-FR" sz="3200" dirty="0">
                <a:latin typeface="Calibri" pitchFamily="34" charset="0"/>
              </a:rPr>
              <a:t>Qu’observe-t-on déjà au Sahel et au Sahara?</a:t>
            </a:r>
            <a:endParaRPr lang="en-US" sz="320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Quels</a:t>
            </a:r>
            <a:r>
              <a:rPr lang="en-US" sz="3200" dirty="0">
                <a:solidFill>
                  <a:sysClr val="windowText" lastClr="000000"/>
                </a:solidFill>
              </a:rPr>
              <a:t> scenarios </a:t>
            </a:r>
            <a:r>
              <a:rPr lang="en-US" sz="3200" dirty="0" err="1">
                <a:solidFill>
                  <a:sysClr val="windowText" lastClr="000000"/>
                </a:solidFill>
              </a:rPr>
              <a:t>attendus</a:t>
            </a:r>
            <a:r>
              <a:rPr lang="en-US" sz="3200" dirty="0">
                <a:solidFill>
                  <a:sysClr val="windowText" lastClr="000000"/>
                </a:solidFill>
              </a:rPr>
              <a:t> </a:t>
            </a:r>
            <a:r>
              <a:rPr lang="en-US" sz="3200" dirty="0" err="1">
                <a:solidFill>
                  <a:sysClr val="windowText" lastClr="000000"/>
                </a:solidFill>
              </a:rPr>
              <a:t>dans</a:t>
            </a:r>
            <a:r>
              <a:rPr lang="en-US" sz="3200" dirty="0">
                <a:solidFill>
                  <a:sysClr val="windowText" lastClr="000000"/>
                </a:solidFill>
              </a:rPr>
              <a:t> le </a:t>
            </a:r>
            <a:r>
              <a:rPr lang="en-US" sz="3200" dirty="0" err="1">
                <a:solidFill>
                  <a:sysClr val="windowText" lastClr="000000"/>
                </a:solidFill>
              </a:rPr>
              <a:t>futur</a:t>
            </a:r>
            <a:r>
              <a:rPr lang="en-US" sz="3200" dirty="0">
                <a:solidFill>
                  <a:sysClr val="windowText" lastClr="000000"/>
                </a:solidFill>
              </a:rPr>
              <a:t>?</a:t>
            </a: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Quelles</a:t>
            </a:r>
            <a:r>
              <a:rPr lang="en-US" sz="3200" dirty="0">
                <a:solidFill>
                  <a:sysClr val="windowText" lastClr="000000"/>
                </a:solidFill>
              </a:rPr>
              <a:t> solutions pour </a:t>
            </a:r>
            <a:r>
              <a:rPr lang="en-US" sz="3200" dirty="0" err="1">
                <a:solidFill>
                  <a:sysClr val="windowText" lastClr="000000"/>
                </a:solidFill>
              </a:rPr>
              <a:t>réduire</a:t>
            </a:r>
            <a:r>
              <a:rPr lang="en-US" sz="3200" dirty="0">
                <a:solidFill>
                  <a:sysClr val="windowText" lastClr="000000"/>
                </a:solidFill>
              </a:rPr>
              <a:t> les </a:t>
            </a:r>
            <a:r>
              <a:rPr lang="en-US" sz="3200" dirty="0" err="1">
                <a:solidFill>
                  <a:sysClr val="windowText" lastClr="000000"/>
                </a:solidFill>
              </a:rPr>
              <a:t>risques</a:t>
            </a:r>
            <a:r>
              <a:rPr lang="en-US" sz="3200" dirty="0">
                <a:solidFill>
                  <a:sysClr val="windowText" lastClr="000000"/>
                </a:solidFill>
              </a:rPr>
              <a:t>?</a:t>
            </a:r>
          </a:p>
        </p:txBody>
      </p:sp>
    </p:spTree>
    <p:extLst>
      <p:ext uri="{BB962C8B-B14F-4D97-AF65-F5344CB8AC3E}">
        <p14:creationId xmlns:p14="http://schemas.microsoft.com/office/powerpoint/2010/main" val="197945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chemeClr val="bg1">
                  <a:lumMod val="75000"/>
                </a:schemeClr>
              </a:solidFill>
            </a:endParaRPr>
          </a:p>
          <a:p>
            <a:pPr marL="342900" indent="-342900">
              <a:spcBef>
                <a:spcPct val="20000"/>
              </a:spcBef>
              <a:buFont typeface="Wingdings" pitchFamily="2" charset="2"/>
              <a:buChar char="Ø"/>
              <a:defRPr/>
            </a:pPr>
            <a:r>
              <a:rPr lang="en-US" sz="3200" dirty="0">
                <a:solidFill>
                  <a:schemeClr val="bg1">
                    <a:lumMod val="75000"/>
                  </a:schemeClr>
                </a:solidFill>
                <a:latin typeface="Calibri" pitchFamily="34" charset="0"/>
              </a:rPr>
              <a:t> </a:t>
            </a:r>
            <a:r>
              <a:rPr lang="fr-FR" sz="3200" dirty="0">
                <a:solidFill>
                  <a:schemeClr val="bg1">
                    <a:lumMod val="75000"/>
                  </a:schemeClr>
                </a:solidFill>
                <a:latin typeface="Calibri" pitchFamily="34" charset="0"/>
              </a:rPr>
              <a:t>Qu’observe-t-on déjà au Sahel et au Sahara?</a:t>
            </a:r>
            <a:endParaRPr lang="en-US" sz="3200" dirty="0">
              <a:solidFill>
                <a:schemeClr val="bg1">
                  <a:lumMod val="75000"/>
                </a:schemeClr>
              </a:solidFill>
            </a:endParaRPr>
          </a:p>
          <a:p>
            <a:pPr lvl="0">
              <a:spcBef>
                <a:spcPct val="20000"/>
              </a:spcBef>
              <a:defRPr/>
            </a:pPr>
            <a:endParaRPr lang="en-US" sz="1050" dirty="0">
              <a:solidFill>
                <a:schemeClr val="bg1">
                  <a:lumMod val="75000"/>
                </a:schemeClr>
              </a:solidFill>
            </a:endParaRPr>
          </a:p>
          <a:p>
            <a:pPr lvl="0">
              <a:spcBef>
                <a:spcPct val="20000"/>
              </a:spcBef>
              <a:defRPr/>
            </a:pPr>
            <a:endParaRPr lang="en-US" sz="1050" dirty="0">
              <a:solidFill>
                <a:schemeClr val="bg1">
                  <a:lumMod val="75000"/>
                </a:schemeClr>
              </a:solidFill>
            </a:endParaRPr>
          </a:p>
          <a:p>
            <a:pPr lvl="0">
              <a:spcBef>
                <a:spcPct val="20000"/>
              </a:spcBef>
              <a:defRPr/>
            </a:pPr>
            <a:endParaRPr lang="en-US" sz="1050" dirty="0">
              <a:solidFill>
                <a:schemeClr val="bg1">
                  <a:lumMod val="75000"/>
                </a:schemeClr>
              </a:solidFill>
            </a:endParaRPr>
          </a:p>
          <a:p>
            <a:pPr marL="342900" lvl="0" indent="-342900">
              <a:spcBef>
                <a:spcPct val="20000"/>
              </a:spcBef>
              <a:buFont typeface="Wingdings" pitchFamily="2" charset="2"/>
              <a:buChar char="Ø"/>
              <a:defRPr/>
            </a:pPr>
            <a:r>
              <a:rPr lang="en-US" sz="3200" dirty="0">
                <a:solidFill>
                  <a:schemeClr val="bg1">
                    <a:lumMod val="75000"/>
                  </a:schemeClr>
                </a:solidFill>
              </a:rPr>
              <a:t> </a:t>
            </a:r>
            <a:r>
              <a:rPr lang="en-US" sz="3200" dirty="0" err="1">
                <a:solidFill>
                  <a:schemeClr val="bg1">
                    <a:lumMod val="75000"/>
                  </a:schemeClr>
                </a:solidFill>
              </a:rPr>
              <a:t>Quels</a:t>
            </a:r>
            <a:r>
              <a:rPr lang="en-US" sz="3200" dirty="0">
                <a:solidFill>
                  <a:schemeClr val="bg1">
                    <a:lumMod val="75000"/>
                  </a:schemeClr>
                </a:solidFill>
              </a:rPr>
              <a:t> scenarios </a:t>
            </a:r>
            <a:r>
              <a:rPr lang="en-US" sz="3200" dirty="0" err="1">
                <a:solidFill>
                  <a:schemeClr val="bg1">
                    <a:lumMod val="75000"/>
                  </a:schemeClr>
                </a:solidFill>
              </a:rPr>
              <a:t>attendus</a:t>
            </a:r>
            <a:r>
              <a:rPr lang="en-US" sz="3200" dirty="0">
                <a:solidFill>
                  <a:schemeClr val="bg1">
                    <a:lumMod val="75000"/>
                  </a:schemeClr>
                </a:solidFill>
              </a:rPr>
              <a:t> </a:t>
            </a:r>
            <a:r>
              <a:rPr lang="en-US" sz="3200" dirty="0" err="1">
                <a:solidFill>
                  <a:schemeClr val="bg1">
                    <a:lumMod val="75000"/>
                  </a:schemeClr>
                </a:solidFill>
              </a:rPr>
              <a:t>dans</a:t>
            </a:r>
            <a:r>
              <a:rPr lang="en-US" sz="3200" dirty="0">
                <a:solidFill>
                  <a:schemeClr val="bg1">
                    <a:lumMod val="75000"/>
                  </a:schemeClr>
                </a:solidFill>
              </a:rPr>
              <a:t> le </a:t>
            </a:r>
            <a:r>
              <a:rPr lang="en-US" sz="3200" dirty="0" err="1">
                <a:solidFill>
                  <a:schemeClr val="bg1">
                    <a:lumMod val="75000"/>
                  </a:schemeClr>
                </a:solidFill>
              </a:rPr>
              <a:t>futur</a:t>
            </a:r>
            <a:r>
              <a:rPr lang="en-US" sz="3200" dirty="0">
                <a:solidFill>
                  <a:schemeClr val="bg1">
                    <a:lumMod val="75000"/>
                  </a:schemeClr>
                </a:solidFill>
              </a:rPr>
              <a:t>?</a:t>
            </a: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Quelles</a:t>
            </a:r>
            <a:r>
              <a:rPr lang="en-US" sz="3200" dirty="0">
                <a:solidFill>
                  <a:sysClr val="windowText" lastClr="000000"/>
                </a:solidFill>
              </a:rPr>
              <a:t> solutions pour </a:t>
            </a:r>
            <a:r>
              <a:rPr lang="en-US" sz="3200" dirty="0" err="1">
                <a:solidFill>
                  <a:sysClr val="windowText" lastClr="000000"/>
                </a:solidFill>
              </a:rPr>
              <a:t>réduire</a:t>
            </a:r>
            <a:r>
              <a:rPr lang="en-US" sz="3200" dirty="0">
                <a:solidFill>
                  <a:sysClr val="windowText" lastClr="000000"/>
                </a:solidFill>
              </a:rPr>
              <a:t> les </a:t>
            </a:r>
            <a:r>
              <a:rPr lang="en-US" sz="3200" dirty="0" err="1">
                <a:solidFill>
                  <a:sysClr val="windowText" lastClr="000000"/>
                </a:solidFill>
              </a:rPr>
              <a:t>risques</a:t>
            </a:r>
            <a:r>
              <a:rPr lang="en-US" sz="3200" dirty="0">
                <a:solidFill>
                  <a:sysClr val="windowText" lastClr="000000"/>
                </a:solidFill>
              </a:rPr>
              <a:t>?</a:t>
            </a:r>
          </a:p>
        </p:txBody>
      </p:sp>
    </p:spTree>
    <p:extLst>
      <p:ext uri="{BB962C8B-B14F-4D97-AF65-F5344CB8AC3E}">
        <p14:creationId xmlns:p14="http://schemas.microsoft.com/office/powerpoint/2010/main" val="415691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1592301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3" name="Rectangle 2"/>
          <p:cNvSpPr/>
          <p:nvPr/>
        </p:nvSpPr>
        <p:spPr>
          <a:xfrm>
            <a:off x="323528" y="1484784"/>
            <a:ext cx="8496944" cy="1261884"/>
          </a:xfrm>
          <a:prstGeom prst="rect">
            <a:avLst/>
          </a:prstGeom>
        </p:spPr>
        <p:txBody>
          <a:bodyPr wrap="square">
            <a:spAutoFit/>
          </a:bodyPr>
          <a:lstStyle/>
          <a:p>
            <a:pPr>
              <a:defRPr/>
            </a:pPr>
            <a:r>
              <a:rPr lang="fr-FR" sz="2800" b="1" dirty="0">
                <a:ea typeface="Calibri" pitchFamily="34" charset="0"/>
                <a:cs typeface="Times New Roman" pitchFamily="18" charset="0"/>
              </a:rPr>
              <a:t>L’atténuation: </a:t>
            </a:r>
            <a:r>
              <a:rPr lang="fr-FR" sz="2800" dirty="0">
                <a:cs typeface="Times New Roman" pitchFamily="18" charset="0"/>
              </a:rPr>
              <a:t>Réduction drastique des émissions de GES pour limiter le réchauffement climatique</a:t>
            </a:r>
          </a:p>
          <a:p>
            <a:pPr>
              <a:defRPr/>
            </a:pPr>
            <a:r>
              <a:rPr lang="fr-FR" sz="2000" i="1" dirty="0">
                <a:cs typeface="Arial" pitchFamily="34" charset="0"/>
              </a:rPr>
              <a:t>Les impacts sont d’autant plus importants que le réchauffement est important</a:t>
            </a:r>
          </a:p>
        </p:txBody>
      </p:sp>
    </p:spTree>
    <p:extLst>
      <p:ext uri="{BB962C8B-B14F-4D97-AF65-F5344CB8AC3E}">
        <p14:creationId xmlns:p14="http://schemas.microsoft.com/office/powerpoint/2010/main" val="98561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3923928" y="1354858"/>
            <a:ext cx="4798612" cy="2691904"/>
          </a:xfrm>
          <a:prstGeom prst="rect">
            <a:avLst/>
          </a:prstGeom>
          <a:noFill/>
          <a:ln w="9525">
            <a:noFill/>
            <a:round/>
            <a:headEnd/>
            <a:tailEnd/>
          </a:ln>
          <a:effectLst/>
        </p:spPr>
      </p:pic>
      <p:sp>
        <p:nvSpPr>
          <p:cNvPr id="20" name="Rectangle 19"/>
          <p:cNvSpPr/>
          <p:nvPr/>
        </p:nvSpPr>
        <p:spPr>
          <a:xfrm>
            <a:off x="4859934" y="4424364"/>
            <a:ext cx="3960440" cy="1661993"/>
          </a:xfrm>
          <a:prstGeom prst="rect">
            <a:avLst/>
          </a:prstGeom>
        </p:spPr>
        <p:txBody>
          <a:bodyPr wrap="square">
            <a:spAutoFit/>
          </a:bodyPr>
          <a:lstStyle/>
          <a:p>
            <a:pPr algn="ctr">
              <a:tabLst>
                <a:tab pos="723900" algn="l"/>
                <a:tab pos="1447800" algn="l"/>
                <a:tab pos="2171700" algn="l"/>
                <a:tab pos="2895600" algn="l"/>
                <a:tab pos="3619500" algn="l"/>
                <a:tab pos="4343400" algn="l"/>
              </a:tabLst>
            </a:pPr>
            <a:r>
              <a:rPr lang="fr-FR" sz="2400" b="1" dirty="0">
                <a:solidFill>
                  <a:srgbClr val="000000"/>
                </a:solidFill>
                <a:latin typeface="Myriad Pro" pitchFamily="32" charset="0"/>
              </a:rPr>
              <a:t>Un réchauffement attendu en Afrique de l’Ouest…</a:t>
            </a:r>
          </a:p>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Différences des TAS entre [2031-2070] et [1960-1999]</a:t>
            </a:r>
          </a:p>
          <a:p>
            <a:pPr algn="ctr">
              <a:tabLst>
                <a:tab pos="723900" algn="l"/>
                <a:tab pos="1447800" algn="l"/>
                <a:tab pos="2171700" algn="l"/>
                <a:tab pos="2895600" algn="l"/>
                <a:tab pos="3619500" algn="l"/>
                <a:tab pos="4343400" algn="l"/>
              </a:tabLst>
            </a:pPr>
            <a:r>
              <a:rPr lang="en-GB" i="1" dirty="0" err="1">
                <a:solidFill>
                  <a:srgbClr val="000000"/>
                </a:solidFill>
                <a:latin typeface="Myriad Pro" pitchFamily="32" charset="0"/>
              </a:rPr>
              <a:t>Monerie</a:t>
            </a:r>
            <a:r>
              <a:rPr lang="en-GB" i="1" dirty="0">
                <a:solidFill>
                  <a:srgbClr val="000000"/>
                </a:solidFill>
                <a:latin typeface="Myriad Pro" pitchFamily="32" charset="0"/>
              </a:rPr>
              <a:t> et al. 2012</a:t>
            </a:r>
            <a:endParaRPr lang="fr-FR" dirty="0"/>
          </a:p>
        </p:txBody>
      </p:sp>
      <p:pic>
        <p:nvPicPr>
          <p:cNvPr id="14"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Un fort réchauffement en Afrique</a:t>
            </a:r>
          </a:p>
        </p:txBody>
      </p:sp>
      <p:grpSp>
        <p:nvGrpSpPr>
          <p:cNvPr id="12" name="Groupe 11">
            <a:extLst>
              <a:ext uri="{FF2B5EF4-FFF2-40B4-BE49-F238E27FC236}">
                <a16:creationId xmlns:a16="http://schemas.microsoft.com/office/drawing/2014/main" id="{5BACD925-836F-AB46-B463-46D648B34291}"/>
              </a:ext>
            </a:extLst>
          </p:cNvPr>
          <p:cNvGrpSpPr/>
          <p:nvPr/>
        </p:nvGrpSpPr>
        <p:grpSpPr>
          <a:xfrm>
            <a:off x="107504" y="1556792"/>
            <a:ext cx="6215730" cy="5370767"/>
            <a:chOff x="4643591" y="855736"/>
            <a:chExt cx="2833807" cy="2594513"/>
          </a:xfrm>
        </p:grpSpPr>
        <p:pic>
          <p:nvPicPr>
            <p:cNvPr id="16" name="Image 15">
              <a:extLst>
                <a:ext uri="{FF2B5EF4-FFF2-40B4-BE49-F238E27FC236}">
                  <a16:creationId xmlns:a16="http://schemas.microsoft.com/office/drawing/2014/main" id="{4EF3F058-1D04-AD4C-9C19-D50D105DDE8E}"/>
                </a:ext>
              </a:extLst>
            </p:cNvPr>
            <p:cNvPicPr>
              <a:picLocks noChangeAspect="1"/>
            </p:cNvPicPr>
            <p:nvPr/>
          </p:nvPicPr>
          <p:blipFill>
            <a:blip r:embed="rId5"/>
            <a:stretch>
              <a:fillRect/>
            </a:stretch>
          </p:blipFill>
          <p:spPr>
            <a:xfrm>
              <a:off x="4643591" y="855736"/>
              <a:ext cx="2160000" cy="2089946"/>
            </a:xfrm>
            <a:prstGeom prst="rect">
              <a:avLst/>
            </a:prstGeom>
          </p:spPr>
        </p:pic>
        <p:sp>
          <p:nvSpPr>
            <p:cNvPr id="17" name="Rectangle 16">
              <a:extLst>
                <a:ext uri="{FF2B5EF4-FFF2-40B4-BE49-F238E27FC236}">
                  <a16:creationId xmlns:a16="http://schemas.microsoft.com/office/drawing/2014/main" id="{ED72B24D-4372-7544-B0B0-B080B87F20F2}"/>
                </a:ext>
              </a:extLst>
            </p:cNvPr>
            <p:cNvSpPr/>
            <p:nvPr/>
          </p:nvSpPr>
          <p:spPr>
            <a:xfrm>
              <a:off x="6231544" y="3234805"/>
              <a:ext cx="1245854" cy="215444"/>
            </a:xfrm>
            <a:prstGeom prst="rect">
              <a:avLst/>
            </a:prstGeom>
          </p:spPr>
          <p:txBody>
            <a:bodyPr wrap="none">
              <a:spAutoFit/>
            </a:bodyPr>
            <a:lstStyle/>
            <a:p>
              <a:r>
                <a:rPr lang="fr-FR" sz="800" dirty="0" err="1">
                  <a:solidFill>
                    <a:srgbClr val="333333"/>
                  </a:solidFill>
                  <a:latin typeface="Times" pitchFamily="2" charset="0"/>
                </a:rPr>
                <a:t>Knutti</a:t>
              </a:r>
              <a:r>
                <a:rPr lang="fr-FR" sz="800" dirty="0">
                  <a:solidFill>
                    <a:srgbClr val="333333"/>
                  </a:solidFill>
                  <a:latin typeface="Times" pitchFamily="2" charset="0"/>
                </a:rPr>
                <a:t> and </a:t>
              </a:r>
              <a:r>
                <a:rPr lang="fr-FR" sz="800" dirty="0" err="1">
                  <a:solidFill>
                    <a:srgbClr val="333333"/>
                  </a:solidFill>
                  <a:latin typeface="Times" pitchFamily="2" charset="0"/>
                </a:rPr>
                <a:t>Sedlácek</a:t>
              </a:r>
              <a:r>
                <a:rPr lang="fr-FR" sz="800" dirty="0">
                  <a:solidFill>
                    <a:srgbClr val="333333"/>
                  </a:solidFill>
                  <a:latin typeface="Times" pitchFamily="2" charset="0"/>
                </a:rPr>
                <a:t> 2013</a:t>
              </a:r>
              <a:endParaRPr lang="fr-FR" sz="800" dirty="0">
                <a:latin typeface="Times" pitchFamily="2" charset="0"/>
              </a:endParaRPr>
            </a:p>
          </p:txBody>
        </p:sp>
      </p:grpSp>
      <p:sp>
        <p:nvSpPr>
          <p:cNvPr id="3" name="Rectangle 2"/>
          <p:cNvSpPr/>
          <p:nvPr/>
        </p:nvSpPr>
        <p:spPr>
          <a:xfrm>
            <a:off x="323528" y="5937517"/>
            <a:ext cx="4572000" cy="646331"/>
          </a:xfrm>
          <a:prstGeom prst="rect">
            <a:avLst/>
          </a:prstGeom>
        </p:spPr>
        <p:txBody>
          <a:bodyPr>
            <a:spAutoFit/>
          </a:bodyPr>
          <a:lstStyle/>
          <a:p>
            <a:pPr algn="ctr">
              <a:tabLst>
                <a:tab pos="723900" algn="l"/>
                <a:tab pos="1447800" algn="l"/>
                <a:tab pos="2171700" algn="l"/>
                <a:tab pos="2895600" algn="l"/>
                <a:tab pos="3619500" algn="l"/>
                <a:tab pos="4343400" algn="l"/>
              </a:tabLst>
            </a:pPr>
            <a:r>
              <a:rPr lang="fr-FR" dirty="0">
                <a:solidFill>
                  <a:srgbClr val="000000"/>
                </a:solidFill>
                <a:latin typeface="Myriad Pro" pitchFamily="32" charset="0"/>
              </a:rPr>
              <a:t>Différences des TAS globales relatives à 1986-2005</a:t>
            </a:r>
          </a:p>
        </p:txBody>
      </p:sp>
    </p:spTree>
    <p:extLst>
      <p:ext uri="{BB962C8B-B14F-4D97-AF65-F5344CB8AC3E}">
        <p14:creationId xmlns:p14="http://schemas.microsoft.com/office/powerpoint/2010/main" val="4229989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srcRect b="14518"/>
          <a:stretch/>
        </p:blipFill>
        <p:spPr>
          <a:xfrm>
            <a:off x="3203848" y="1045532"/>
            <a:ext cx="5688632" cy="4536504"/>
          </a:xfrm>
          <a:prstGeom prst="rect">
            <a:avLst/>
          </a:prstGeom>
        </p:spPr>
      </p:pic>
      <p:sp>
        <p:nvSpPr>
          <p:cNvPr id="13" name="ZoneTexte 12"/>
          <p:cNvSpPr txBox="1"/>
          <p:nvPr/>
        </p:nvSpPr>
        <p:spPr>
          <a:xfrm>
            <a:off x="4283968" y="5469031"/>
            <a:ext cx="936104" cy="369332"/>
          </a:xfrm>
          <a:prstGeom prst="rect">
            <a:avLst/>
          </a:prstGeom>
          <a:noFill/>
        </p:spPr>
        <p:txBody>
          <a:bodyPr wrap="square" rtlCol="0">
            <a:spAutoFit/>
          </a:bodyPr>
          <a:lstStyle/>
          <a:p>
            <a:r>
              <a:rPr lang="fr-FR" dirty="0"/>
              <a:t>+1.5C</a:t>
            </a:r>
          </a:p>
        </p:txBody>
      </p:sp>
      <p:sp>
        <p:nvSpPr>
          <p:cNvPr id="17" name="ZoneTexte 16"/>
          <p:cNvSpPr txBox="1"/>
          <p:nvPr/>
        </p:nvSpPr>
        <p:spPr>
          <a:xfrm>
            <a:off x="5436096" y="5469452"/>
            <a:ext cx="936104" cy="369332"/>
          </a:xfrm>
          <a:prstGeom prst="rect">
            <a:avLst/>
          </a:prstGeom>
          <a:noFill/>
        </p:spPr>
        <p:txBody>
          <a:bodyPr wrap="square" rtlCol="0">
            <a:spAutoFit/>
          </a:bodyPr>
          <a:lstStyle/>
          <a:p>
            <a:r>
              <a:rPr lang="fr-FR" dirty="0"/>
              <a:t>+2C</a:t>
            </a:r>
          </a:p>
        </p:txBody>
      </p:sp>
      <p:sp>
        <p:nvSpPr>
          <p:cNvPr id="18" name="ZoneTexte 17"/>
          <p:cNvSpPr txBox="1"/>
          <p:nvPr/>
        </p:nvSpPr>
        <p:spPr>
          <a:xfrm>
            <a:off x="6444208" y="5469031"/>
            <a:ext cx="936104" cy="369332"/>
          </a:xfrm>
          <a:prstGeom prst="rect">
            <a:avLst/>
          </a:prstGeom>
          <a:noFill/>
        </p:spPr>
        <p:txBody>
          <a:bodyPr wrap="square" rtlCol="0">
            <a:spAutoFit/>
          </a:bodyPr>
          <a:lstStyle/>
          <a:p>
            <a:r>
              <a:rPr lang="fr-FR" dirty="0"/>
              <a:t>+4C</a:t>
            </a:r>
          </a:p>
        </p:txBody>
      </p:sp>
      <p:sp>
        <p:nvSpPr>
          <p:cNvPr id="19" name="ZoneTexte 18"/>
          <p:cNvSpPr txBox="1"/>
          <p:nvPr/>
        </p:nvSpPr>
        <p:spPr>
          <a:xfrm>
            <a:off x="7092280" y="5469031"/>
            <a:ext cx="1800200" cy="1200329"/>
          </a:xfrm>
          <a:prstGeom prst="rect">
            <a:avLst/>
          </a:prstGeom>
          <a:noFill/>
        </p:spPr>
        <p:txBody>
          <a:bodyPr wrap="square" rtlCol="0">
            <a:spAutoFit/>
          </a:bodyPr>
          <a:lstStyle/>
          <a:p>
            <a:pPr algn="ctr"/>
            <a:r>
              <a:rPr lang="fr-FR" dirty="0"/>
              <a:t>20 pires années dans les observations récentes</a:t>
            </a:r>
          </a:p>
        </p:txBody>
      </p:sp>
      <p:sp>
        <p:nvSpPr>
          <p:cNvPr id="20" name="ZoneTexte 19"/>
          <p:cNvSpPr txBox="1"/>
          <p:nvPr/>
        </p:nvSpPr>
        <p:spPr>
          <a:xfrm>
            <a:off x="3671030" y="954275"/>
            <a:ext cx="5221450" cy="830997"/>
          </a:xfrm>
          <a:prstGeom prst="rect">
            <a:avLst/>
          </a:prstGeom>
          <a:noFill/>
        </p:spPr>
        <p:txBody>
          <a:bodyPr wrap="square" rtlCol="0">
            <a:spAutoFit/>
          </a:bodyPr>
          <a:lstStyle/>
          <a:p>
            <a:pPr algn="ctr"/>
            <a:r>
              <a:rPr lang="fr-FR" sz="2400" b="1" dirty="0"/>
              <a:t>Rendement simulé du maïs en Afrique de l’Ouest (%)</a:t>
            </a:r>
          </a:p>
        </p:txBody>
      </p:sp>
      <p:pic>
        <p:nvPicPr>
          <p:cNvPr id="14"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0" y="215429"/>
            <a:ext cx="91440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Limiter le réchauffement</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pour limiter les dégâts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1026" name="Picture 2" descr="corn"/>
          <p:cNvPicPr>
            <a:picLocks noChangeAspect="1" noChangeArrowheads="1"/>
          </p:cNvPicPr>
          <p:nvPr/>
        </p:nvPicPr>
        <p:blipFill rotWithShape="1">
          <a:blip r:embed="rId5">
            <a:extLst>
              <a:ext uri="{28A0092B-C50C-407E-A947-70E740481C1C}">
                <a14:useLocalDpi xmlns:a14="http://schemas.microsoft.com/office/drawing/2010/main" val="0"/>
              </a:ext>
            </a:extLst>
          </a:blip>
          <a:srcRect l="57239"/>
          <a:stretch/>
        </p:blipFill>
        <p:spPr bwMode="auto">
          <a:xfrm>
            <a:off x="251520" y="1805688"/>
            <a:ext cx="2537586"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8474" y="5838136"/>
            <a:ext cx="2198038" cy="369332"/>
          </a:xfrm>
          <a:prstGeom prst="rect">
            <a:avLst/>
          </a:prstGeom>
        </p:spPr>
        <p:txBody>
          <a:bodyPr wrap="none">
            <a:spAutoFit/>
          </a:bodyPr>
          <a:lstStyle/>
          <a:p>
            <a:pPr algn="ctr">
              <a:tabLst>
                <a:tab pos="723900" algn="l"/>
                <a:tab pos="1447800" algn="l"/>
                <a:tab pos="2171700" algn="l"/>
                <a:tab pos="2895600" algn="l"/>
                <a:tab pos="3619500" algn="l"/>
                <a:tab pos="4343400" algn="l"/>
              </a:tabLst>
            </a:pPr>
            <a:r>
              <a:rPr lang="en-GB" i="1" dirty="0">
                <a:solidFill>
                  <a:srgbClr val="000000"/>
                </a:solidFill>
                <a:latin typeface="Myriad Pro" pitchFamily="32" charset="0"/>
              </a:rPr>
              <a:t>Parkes et al. (2018)</a:t>
            </a:r>
            <a:endParaRPr lang="fr-FR" dirty="0"/>
          </a:p>
        </p:txBody>
      </p:sp>
      <p:sp>
        <p:nvSpPr>
          <p:cNvPr id="16" name="ZoneTexte 15"/>
          <p:cNvSpPr txBox="1"/>
          <p:nvPr/>
        </p:nvSpPr>
        <p:spPr>
          <a:xfrm rot="16200000">
            <a:off x="2266874" y="1557068"/>
            <a:ext cx="1800200" cy="646331"/>
          </a:xfrm>
          <a:prstGeom prst="rect">
            <a:avLst/>
          </a:prstGeom>
          <a:noFill/>
        </p:spPr>
        <p:txBody>
          <a:bodyPr wrap="square" rtlCol="0">
            <a:spAutoFit/>
          </a:bodyPr>
          <a:lstStyle/>
          <a:p>
            <a:pPr algn="ctr"/>
            <a:r>
              <a:rPr lang="fr-FR" dirty="0"/>
              <a:t>Hausse de rendement</a:t>
            </a:r>
          </a:p>
        </p:txBody>
      </p:sp>
      <p:sp>
        <p:nvSpPr>
          <p:cNvPr id="21" name="ZoneTexte 20"/>
          <p:cNvSpPr txBox="1"/>
          <p:nvPr/>
        </p:nvSpPr>
        <p:spPr>
          <a:xfrm rot="16200000">
            <a:off x="2303751" y="3717902"/>
            <a:ext cx="1800200" cy="646331"/>
          </a:xfrm>
          <a:prstGeom prst="rect">
            <a:avLst/>
          </a:prstGeom>
          <a:noFill/>
        </p:spPr>
        <p:txBody>
          <a:bodyPr wrap="square" rtlCol="0">
            <a:spAutoFit/>
          </a:bodyPr>
          <a:lstStyle/>
          <a:p>
            <a:pPr algn="ctr"/>
            <a:r>
              <a:rPr lang="fr-FR" dirty="0"/>
              <a:t>Pertes de rendement</a:t>
            </a:r>
          </a:p>
        </p:txBody>
      </p:sp>
      <p:cxnSp>
        <p:nvCxnSpPr>
          <p:cNvPr id="4" name="Connecteur droit 3"/>
          <p:cNvCxnSpPr/>
          <p:nvPr/>
        </p:nvCxnSpPr>
        <p:spPr>
          <a:xfrm flipH="1">
            <a:off x="2915816" y="2492896"/>
            <a:ext cx="646331"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886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3" name="Rectangle 2"/>
          <p:cNvSpPr/>
          <p:nvPr/>
        </p:nvSpPr>
        <p:spPr>
          <a:xfrm>
            <a:off x="323528" y="1484784"/>
            <a:ext cx="8496944" cy="1261884"/>
          </a:xfrm>
          <a:prstGeom prst="rect">
            <a:avLst/>
          </a:prstGeom>
        </p:spPr>
        <p:txBody>
          <a:bodyPr wrap="square">
            <a:spAutoFit/>
          </a:bodyPr>
          <a:lstStyle/>
          <a:p>
            <a:pPr>
              <a:defRPr/>
            </a:pPr>
            <a:r>
              <a:rPr lang="fr-FR" sz="2800" b="1" dirty="0">
                <a:ea typeface="Calibri" pitchFamily="34" charset="0"/>
                <a:cs typeface="Times New Roman" pitchFamily="18" charset="0"/>
              </a:rPr>
              <a:t>L’atténuation: </a:t>
            </a:r>
            <a:r>
              <a:rPr lang="fr-FR" sz="2800" dirty="0">
                <a:cs typeface="Times New Roman" pitchFamily="18" charset="0"/>
              </a:rPr>
              <a:t>Réduction drastique des émissions de GES pour limiter le réchauffement climatique</a:t>
            </a:r>
          </a:p>
          <a:p>
            <a:pPr>
              <a:defRPr/>
            </a:pPr>
            <a:r>
              <a:rPr lang="fr-FR" sz="2000" i="1" dirty="0">
                <a:cs typeface="Arial" pitchFamily="34" charset="0"/>
              </a:rPr>
              <a:t>Les impacts sont d’autant plus importants que le réchauffement est important</a:t>
            </a:r>
          </a:p>
        </p:txBody>
      </p:sp>
    </p:spTree>
    <p:extLst>
      <p:ext uri="{BB962C8B-B14F-4D97-AF65-F5344CB8AC3E}">
        <p14:creationId xmlns:p14="http://schemas.microsoft.com/office/powerpoint/2010/main" val="464955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3" name="Rectangle 2"/>
          <p:cNvSpPr/>
          <p:nvPr/>
        </p:nvSpPr>
        <p:spPr>
          <a:xfrm>
            <a:off x="323528" y="1484784"/>
            <a:ext cx="8496944" cy="2862322"/>
          </a:xfrm>
          <a:prstGeom prst="rect">
            <a:avLst/>
          </a:prstGeom>
        </p:spPr>
        <p:txBody>
          <a:bodyPr wrap="square">
            <a:spAutoFit/>
          </a:bodyPr>
          <a:lstStyle/>
          <a:p>
            <a:pPr>
              <a:defRPr/>
            </a:pPr>
            <a:r>
              <a:rPr lang="fr-FR" sz="2800" b="1" dirty="0">
                <a:ea typeface="Calibri" pitchFamily="34" charset="0"/>
                <a:cs typeface="Times New Roman" pitchFamily="18" charset="0"/>
              </a:rPr>
              <a:t>L’atténuation: </a:t>
            </a:r>
            <a:r>
              <a:rPr lang="fr-FR" sz="2800" dirty="0">
                <a:cs typeface="Times New Roman" pitchFamily="18" charset="0"/>
              </a:rPr>
              <a:t>Réduction drastique des émissions de GES pour limiter le réchauffement climatique</a:t>
            </a:r>
          </a:p>
          <a:p>
            <a:pPr>
              <a:defRPr/>
            </a:pPr>
            <a:r>
              <a:rPr lang="fr-FR" sz="2000" i="1" dirty="0">
                <a:cs typeface="Arial" pitchFamily="34" charset="0"/>
              </a:rPr>
              <a:t>Les impacts sont d’autant plus importants que le réchauffement est important</a:t>
            </a:r>
          </a:p>
          <a:p>
            <a:pPr>
              <a:defRPr/>
            </a:pPr>
            <a:endParaRPr lang="fr-FR" sz="2800" dirty="0">
              <a:cs typeface="Arial" pitchFamily="34" charset="0"/>
            </a:endParaRPr>
          </a:p>
          <a:p>
            <a:pPr>
              <a:defRPr/>
            </a:pPr>
            <a:r>
              <a:rPr lang="fr-FR" sz="2800" b="1" dirty="0">
                <a:ea typeface="Calibri" pitchFamily="34" charset="0"/>
                <a:cs typeface="Times New Roman" pitchFamily="18" charset="0"/>
              </a:rPr>
              <a:t>L’adaptation spontanée: </a:t>
            </a:r>
            <a:r>
              <a:rPr lang="fr-FR" sz="2800" dirty="0">
                <a:cs typeface="Times New Roman" pitchFamily="18" charset="0"/>
              </a:rPr>
              <a:t>Adaptation en réponse à l’aléa climatique</a:t>
            </a:r>
          </a:p>
          <a:p>
            <a:pPr>
              <a:defRPr/>
            </a:pPr>
            <a:r>
              <a:rPr lang="fr-FR" sz="2000" i="1" dirty="0">
                <a:cs typeface="Arial" pitchFamily="34" charset="0"/>
              </a:rPr>
              <a:t>Ajustement des pratiques culturales, migrations</a:t>
            </a:r>
          </a:p>
        </p:txBody>
      </p:sp>
    </p:spTree>
    <p:extLst>
      <p:ext uri="{BB962C8B-B14F-4D97-AF65-F5344CB8AC3E}">
        <p14:creationId xmlns:p14="http://schemas.microsoft.com/office/powerpoint/2010/main" val="2310305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p:cNvPicPr>
            <a:picLocks noChangeAspect="1" noChangeArrowheads="1"/>
          </p:cNvPicPr>
          <p:nvPr/>
        </p:nvPicPr>
        <p:blipFill>
          <a:blip r:embed="rId3" cstate="print"/>
          <a:srcRect/>
          <a:stretch>
            <a:fillRect/>
          </a:stretch>
        </p:blipFill>
        <p:spPr bwMode="auto">
          <a:xfrm>
            <a:off x="1619672" y="2708921"/>
            <a:ext cx="6831709" cy="4229154"/>
          </a:xfrm>
          <a:prstGeom prst="rect">
            <a:avLst/>
          </a:prstGeom>
          <a:noFill/>
        </p:spPr>
      </p:pic>
      <p:sp>
        <p:nvSpPr>
          <p:cNvPr id="15" name="Rectangle 14"/>
          <p:cNvSpPr/>
          <p:nvPr/>
        </p:nvSpPr>
        <p:spPr>
          <a:xfrm>
            <a:off x="129954" y="3861048"/>
            <a:ext cx="1701393" cy="646331"/>
          </a:xfrm>
          <a:prstGeom prst="rect">
            <a:avLst/>
          </a:prstGeom>
        </p:spPr>
        <p:txBody>
          <a:bodyPr wrap="square">
            <a:spAutoFit/>
          </a:bodyPr>
          <a:lstStyle/>
          <a:p>
            <a:pPr algn="ctr"/>
            <a:r>
              <a:rPr lang="fr-FR" b="1" dirty="0"/>
              <a:t>Perception des pluies</a:t>
            </a:r>
            <a:endParaRPr lang="fr-FR" dirty="0"/>
          </a:p>
        </p:txBody>
      </p:sp>
      <p:sp>
        <p:nvSpPr>
          <p:cNvPr id="17" name="Rectangle 16"/>
          <p:cNvSpPr/>
          <p:nvPr/>
        </p:nvSpPr>
        <p:spPr>
          <a:xfrm>
            <a:off x="90257" y="1736560"/>
            <a:ext cx="1780788" cy="646331"/>
          </a:xfrm>
          <a:prstGeom prst="rect">
            <a:avLst/>
          </a:prstGeom>
        </p:spPr>
        <p:txBody>
          <a:bodyPr wrap="square">
            <a:spAutoFit/>
          </a:bodyPr>
          <a:lstStyle/>
          <a:p>
            <a:pPr algn="ctr"/>
            <a:r>
              <a:rPr lang="fr-FR" b="1" dirty="0"/>
              <a:t>Observation des pluies</a:t>
            </a:r>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2967445290"/>
              </p:ext>
            </p:extLst>
          </p:nvPr>
        </p:nvGraphicFramePr>
        <p:xfrm>
          <a:off x="2555776" y="1029280"/>
          <a:ext cx="4320480" cy="1673592"/>
        </p:xfrm>
        <a:graphic>
          <a:graphicData uri="http://schemas.openxmlformats.org/drawingml/2006/table">
            <a:tbl>
              <a:tblPr/>
              <a:tblGrid>
                <a:gridCol w="1901120">
                  <a:extLst>
                    <a:ext uri="{9D8B030D-6E8A-4147-A177-3AD203B41FA5}">
                      <a16:colId xmlns:a16="http://schemas.microsoft.com/office/drawing/2014/main" val="20000"/>
                    </a:ext>
                  </a:extLst>
                </a:gridCol>
                <a:gridCol w="2419360">
                  <a:extLst>
                    <a:ext uri="{9D8B030D-6E8A-4147-A177-3AD203B41FA5}">
                      <a16:colId xmlns:a16="http://schemas.microsoft.com/office/drawing/2014/main" val="20001"/>
                    </a:ext>
                  </a:extLst>
                </a:gridCol>
              </a:tblGrid>
              <a:tr h="238554">
                <a:tc>
                  <a:txBody>
                    <a:bodyPr/>
                    <a:lstStyle/>
                    <a:p>
                      <a:pPr algn="ctr">
                        <a:lnSpc>
                          <a:spcPct val="107000"/>
                        </a:lnSpc>
                        <a:spcAft>
                          <a:spcPts val="0"/>
                        </a:spcAft>
                      </a:pPr>
                      <a:endParaRPr lang="fr-FR" sz="1500" dirty="0">
                        <a:latin typeface="+mj-lt"/>
                        <a:ea typeface="Calibri"/>
                        <a:cs typeface="Times New Roman"/>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lgn="ctr">
                        <a:lnSpc>
                          <a:spcPct val="107000"/>
                        </a:lnSpc>
                        <a:spcAft>
                          <a:spcPts val="0"/>
                        </a:spcAft>
                      </a:pPr>
                      <a:endParaRPr lang="fr-FR" sz="1500" dirty="0">
                        <a:latin typeface="+mj-lt"/>
                        <a:ea typeface="Calibri"/>
                        <a:cs typeface="Times New Roman"/>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66483">
                <a:tc>
                  <a:txBody>
                    <a:bodyPr/>
                    <a:lstStyle/>
                    <a:p>
                      <a:pPr algn="ctr">
                        <a:lnSpc>
                          <a:spcPct val="107000"/>
                        </a:lnSpc>
                        <a:spcAft>
                          <a:spcPts val="0"/>
                        </a:spcAft>
                      </a:pPr>
                      <a:r>
                        <a:rPr lang="fr-FR" sz="1500" i="1" dirty="0">
                          <a:latin typeface="+mj-lt"/>
                          <a:ea typeface="Times New Roman"/>
                          <a:cs typeface="Times New Roman"/>
                        </a:rPr>
                        <a:t> </a:t>
                      </a:r>
                      <a:endParaRPr lang="fr-FR" sz="1500" dirty="0">
                        <a:latin typeface="+mj-lt"/>
                        <a:ea typeface="Calibri"/>
                        <a:cs typeface="Times New Roman"/>
                      </a:endParaRPr>
                    </a:p>
                    <a:p>
                      <a:pPr algn="ctr">
                        <a:lnSpc>
                          <a:spcPct val="107000"/>
                        </a:lnSpc>
                        <a:spcAft>
                          <a:spcPts val="0"/>
                        </a:spcAft>
                      </a:pPr>
                      <a:r>
                        <a:rPr lang="fr-FR" sz="1500" i="1" kern="1200" dirty="0">
                          <a:solidFill>
                            <a:schemeClr val="tx1"/>
                          </a:solidFill>
                          <a:latin typeface="+mn-lt"/>
                          <a:ea typeface="Times New Roman"/>
                          <a:cs typeface="Times New Roman"/>
                        </a:rPr>
                        <a:t>Niamey (Niger)</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endParaRPr lang="fr-FR" sz="1500" dirty="0">
                        <a:latin typeface="+mj-lt"/>
                        <a:ea typeface="Calibri"/>
                        <a:cs typeface="Times New Roman"/>
                      </a:endParaRPr>
                    </a:p>
                    <a:p>
                      <a:pPr algn="ctr">
                        <a:lnSpc>
                          <a:spcPct val="107000"/>
                        </a:lnSpc>
                        <a:spcAft>
                          <a:spcPts val="0"/>
                        </a:spcAft>
                      </a:pPr>
                      <a:r>
                        <a:rPr lang="fr-FR" sz="1500" dirty="0">
                          <a:latin typeface="+mj-lt"/>
                          <a:ea typeface="Calibri"/>
                          <a:cs typeface="Times New Roman"/>
                        </a:rPr>
                        <a:t>Baisse depuis 2005</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0001"/>
                  </a:ext>
                </a:extLst>
              </a:tr>
              <a:tr h="466483">
                <a:tc>
                  <a:txBody>
                    <a:bodyPr/>
                    <a:lstStyle/>
                    <a:p>
                      <a:pPr algn="ctr">
                        <a:lnSpc>
                          <a:spcPct val="107000"/>
                        </a:lnSpc>
                        <a:spcAft>
                          <a:spcPts val="0"/>
                        </a:spcAft>
                      </a:pPr>
                      <a:endParaRPr lang="fr-FR" sz="1500" dirty="0">
                        <a:latin typeface="+mj-lt"/>
                        <a:ea typeface="Calibri"/>
                        <a:cs typeface="Times New Roman"/>
                      </a:endParaRPr>
                    </a:p>
                    <a:p>
                      <a:pPr algn="ctr">
                        <a:lnSpc>
                          <a:spcPct val="107000"/>
                        </a:lnSpc>
                        <a:spcAft>
                          <a:spcPts val="0"/>
                        </a:spcAft>
                      </a:pPr>
                      <a:r>
                        <a:rPr lang="fr-FR" sz="1500" i="1" kern="1200" dirty="0">
                          <a:solidFill>
                            <a:schemeClr val="tx1"/>
                          </a:solidFill>
                          <a:latin typeface="+mn-lt"/>
                          <a:ea typeface="Times New Roman"/>
                          <a:cs typeface="Times New Roman"/>
                        </a:rPr>
                        <a:t>Djougou (Bénin)</a:t>
                      </a:r>
                      <a:endParaRPr lang="fr-FR" sz="1500" kern="1200" dirty="0">
                        <a:solidFill>
                          <a:schemeClr val="tx1"/>
                        </a:solidFill>
                        <a:latin typeface="+mn-lt"/>
                        <a:ea typeface="Calibri"/>
                        <a:cs typeface="Times New Roman"/>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lgn="ctr">
                        <a:lnSpc>
                          <a:spcPct val="107000"/>
                        </a:lnSpc>
                        <a:spcAft>
                          <a:spcPts val="0"/>
                        </a:spcAft>
                      </a:pPr>
                      <a:endParaRPr lang="fr-FR" sz="1500" dirty="0">
                        <a:latin typeface="+mj-lt"/>
                        <a:ea typeface="Calibri"/>
                        <a:cs typeface="Times New Roman"/>
                      </a:endParaRPr>
                    </a:p>
                    <a:p>
                      <a:pPr algn="ctr">
                        <a:lnSpc>
                          <a:spcPct val="107000"/>
                        </a:lnSpc>
                        <a:spcAft>
                          <a:spcPts val="0"/>
                        </a:spcAft>
                      </a:pPr>
                      <a:r>
                        <a:rPr lang="fr-FR" sz="1500" dirty="0">
                          <a:latin typeface="+mj-lt"/>
                          <a:ea typeface="Calibri"/>
                          <a:cs typeface="Times New Roman"/>
                        </a:rPr>
                        <a:t>Stable depuis 1993</a:t>
                      </a: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466483">
                <a:tc>
                  <a:txBody>
                    <a:bodyPr/>
                    <a:lstStyle/>
                    <a:p>
                      <a:pPr algn="ctr">
                        <a:lnSpc>
                          <a:spcPct val="107000"/>
                        </a:lnSpc>
                        <a:spcAft>
                          <a:spcPts val="0"/>
                        </a:spcAft>
                      </a:pPr>
                      <a:endParaRPr lang="fr-FR" sz="1500" i="1" dirty="0">
                        <a:latin typeface="+mj-lt"/>
                        <a:ea typeface="Times New Roman"/>
                        <a:cs typeface="Times New Roman"/>
                      </a:endParaRPr>
                    </a:p>
                    <a:p>
                      <a:pPr algn="ctr">
                        <a:lnSpc>
                          <a:spcPct val="107000"/>
                        </a:lnSpc>
                        <a:spcAft>
                          <a:spcPts val="0"/>
                        </a:spcAft>
                      </a:pPr>
                      <a:r>
                        <a:rPr lang="fr-FR" sz="1500" i="1" dirty="0" err="1">
                          <a:latin typeface="+mj-lt"/>
                          <a:ea typeface="Times New Roman"/>
                          <a:cs typeface="Times New Roman"/>
                        </a:rPr>
                        <a:t>Bambey</a:t>
                      </a:r>
                      <a:r>
                        <a:rPr lang="fr-FR" sz="1500" i="1" dirty="0">
                          <a:latin typeface="+mj-lt"/>
                          <a:ea typeface="Times New Roman"/>
                          <a:cs typeface="Times New Roman"/>
                        </a:rPr>
                        <a:t> (Sénégal)</a:t>
                      </a:r>
                      <a:endParaRPr lang="fr-FR" sz="1500" dirty="0">
                        <a:latin typeface="+mj-lt"/>
                        <a:ea typeface="Calibri"/>
                        <a:cs typeface="Times New Roman"/>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lgn="ctr">
                        <a:lnSpc>
                          <a:spcPct val="107000"/>
                        </a:lnSpc>
                        <a:spcAft>
                          <a:spcPts val="0"/>
                        </a:spcAft>
                      </a:pPr>
                      <a:endParaRPr lang="fr-FR" sz="1500" dirty="0">
                        <a:latin typeface="+mj-lt"/>
                        <a:ea typeface="Calibri"/>
                        <a:cs typeface="Times New Roman"/>
                      </a:endParaRPr>
                    </a:p>
                    <a:p>
                      <a:pPr algn="ctr">
                        <a:lnSpc>
                          <a:spcPct val="107000"/>
                        </a:lnSpc>
                        <a:spcAft>
                          <a:spcPts val="0"/>
                        </a:spcAft>
                      </a:pPr>
                      <a:r>
                        <a:rPr lang="fr-FR" sz="1500" dirty="0">
                          <a:latin typeface="+mj-lt"/>
                          <a:ea typeface="Calibri"/>
                          <a:cs typeface="Times New Roman"/>
                        </a:rPr>
                        <a:t>Hausse depuis 1996</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547664" y="2761683"/>
            <a:ext cx="6471669" cy="225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4"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Perceptions et adaptations</a:t>
            </a:r>
          </a:p>
        </p:txBody>
      </p:sp>
    </p:spTree>
    <p:extLst>
      <p:ext uri="{BB962C8B-B14F-4D97-AF65-F5344CB8AC3E}">
        <p14:creationId xmlns:p14="http://schemas.microsoft.com/office/powerpoint/2010/main" val="3313902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Image1.jpg"/>
          <p:cNvPicPr>
            <a:picLocks noChangeAspect="1"/>
          </p:cNvPicPr>
          <p:nvPr/>
        </p:nvPicPr>
        <p:blipFill>
          <a:blip r:embed="rId3" cstate="print">
            <a:lum bright="70000" contrast="-70000"/>
          </a:blip>
          <a:srcRect t="45912"/>
          <a:stretch>
            <a:fillRect/>
          </a:stretch>
        </p:blipFill>
        <p:spPr>
          <a:xfrm>
            <a:off x="0" y="0"/>
            <a:ext cx="9144000" cy="3717032"/>
          </a:xfrm>
          <a:prstGeom prst="rect">
            <a:avLst/>
          </a:prstGeom>
        </p:spPr>
      </p:pic>
      <p:sp>
        <p:nvSpPr>
          <p:cNvPr id="12" name="Text Box 4"/>
          <p:cNvSpPr txBox="1">
            <a:spLocks noChangeArrowheads="1"/>
          </p:cNvSpPr>
          <p:nvPr/>
        </p:nvSpPr>
        <p:spPr bwMode="auto">
          <a:xfrm>
            <a:off x="468436" y="3204259"/>
            <a:ext cx="8424044" cy="3108543"/>
          </a:xfrm>
          <a:prstGeom prst="rect">
            <a:avLst/>
          </a:prstGeom>
          <a:noFill/>
          <a:ln w="9525">
            <a:noFill/>
            <a:miter lim="800000"/>
            <a:headEnd/>
            <a:tailEnd/>
          </a:ln>
          <a:effectLst/>
        </p:spPr>
        <p:txBody>
          <a:bodyPr wrap="square">
            <a:spAutoFit/>
          </a:bodyPr>
          <a:lstStyle/>
          <a:p>
            <a:pPr marL="457200" indent="-457200" eaLnBrk="0" hangingPunct="0">
              <a:buFont typeface="Arial" panose="020B0604020202020204" pitchFamily="34" charset="0"/>
              <a:buChar char="•"/>
            </a:pPr>
            <a:r>
              <a:rPr lang="en-GB" sz="2800" dirty="0" err="1">
                <a:solidFill>
                  <a:schemeClr val="tx1">
                    <a:lumMod val="50000"/>
                    <a:lumOff val="50000"/>
                  </a:schemeClr>
                </a:solidFill>
              </a:rPr>
              <a:t>Une</a:t>
            </a:r>
            <a:r>
              <a:rPr lang="en-GB" sz="2800" dirty="0">
                <a:solidFill>
                  <a:schemeClr val="tx1">
                    <a:lumMod val="50000"/>
                    <a:lumOff val="50000"/>
                  </a:schemeClr>
                </a:solidFill>
              </a:rPr>
              <a:t> </a:t>
            </a:r>
            <a:r>
              <a:rPr lang="en-GB" sz="2800" dirty="0" err="1">
                <a:solidFill>
                  <a:schemeClr val="tx1">
                    <a:lumMod val="50000"/>
                    <a:lumOff val="50000"/>
                  </a:schemeClr>
                </a:solidFill>
              </a:rPr>
              <a:t>responsabilité</a:t>
            </a:r>
            <a:r>
              <a:rPr lang="en-GB" sz="2800" dirty="0">
                <a:solidFill>
                  <a:schemeClr val="tx1">
                    <a:lumMod val="50000"/>
                    <a:lumOff val="50000"/>
                  </a:schemeClr>
                </a:solidFill>
              </a:rPr>
              <a:t> </a:t>
            </a:r>
            <a:r>
              <a:rPr lang="en-GB" sz="2800" dirty="0" err="1">
                <a:solidFill>
                  <a:schemeClr val="tx1">
                    <a:lumMod val="50000"/>
                    <a:lumOff val="50000"/>
                  </a:schemeClr>
                </a:solidFill>
              </a:rPr>
              <a:t>dans</a:t>
            </a:r>
            <a:r>
              <a:rPr lang="en-GB" sz="2800" dirty="0">
                <a:solidFill>
                  <a:schemeClr val="tx1">
                    <a:lumMod val="50000"/>
                    <a:lumOff val="50000"/>
                  </a:schemeClr>
                </a:solidFill>
              </a:rPr>
              <a:t> les crises </a:t>
            </a:r>
            <a:r>
              <a:rPr lang="en-GB" sz="2800" dirty="0" err="1">
                <a:solidFill>
                  <a:schemeClr val="tx1">
                    <a:lumMod val="50000"/>
                    <a:lumOff val="50000"/>
                  </a:schemeClr>
                </a:solidFill>
              </a:rPr>
              <a:t>alimentaires</a:t>
            </a:r>
            <a:endParaRPr lang="en-GB" sz="2800" dirty="0">
              <a:solidFill>
                <a:schemeClr val="tx1">
                  <a:lumMod val="50000"/>
                  <a:lumOff val="50000"/>
                </a:schemeClr>
              </a:solidFill>
            </a:endParaRPr>
          </a:p>
          <a:p>
            <a:pPr marL="457200" indent="-457200" eaLnBrk="0" hangingPunct="0">
              <a:buFont typeface="Arial" panose="020B0604020202020204" pitchFamily="34" charset="0"/>
              <a:buChar char="•"/>
            </a:pPr>
            <a:endParaRPr lang="en-GB" sz="2800" dirty="0">
              <a:solidFill>
                <a:schemeClr val="tx1">
                  <a:lumMod val="50000"/>
                  <a:lumOff val="50000"/>
                </a:schemeClr>
              </a:solidFill>
            </a:endParaRPr>
          </a:p>
          <a:p>
            <a:pPr marL="457200" indent="-457200" eaLnBrk="0" hangingPunct="0">
              <a:buFont typeface="Arial" panose="020B0604020202020204" pitchFamily="34" charset="0"/>
              <a:buChar char="•"/>
            </a:pPr>
            <a:r>
              <a:rPr lang="en-GB" sz="2800" dirty="0" err="1">
                <a:solidFill>
                  <a:schemeClr val="tx1">
                    <a:lumMod val="50000"/>
                    <a:lumOff val="50000"/>
                  </a:schemeClr>
                </a:solidFill>
              </a:rPr>
              <a:t>Contrainte</a:t>
            </a:r>
            <a:r>
              <a:rPr lang="en-GB" sz="2800" dirty="0">
                <a:solidFill>
                  <a:schemeClr val="tx1">
                    <a:lumMod val="50000"/>
                    <a:lumOff val="50000"/>
                  </a:schemeClr>
                </a:solidFill>
              </a:rPr>
              <a:t> pour le </a:t>
            </a:r>
            <a:r>
              <a:rPr lang="en-GB" sz="2800" dirty="0" err="1">
                <a:solidFill>
                  <a:schemeClr val="tx1">
                    <a:lumMod val="50000"/>
                    <a:lumOff val="50000"/>
                  </a:schemeClr>
                </a:solidFill>
              </a:rPr>
              <a:t>développement</a:t>
            </a:r>
            <a:r>
              <a:rPr lang="en-GB" sz="2800" dirty="0">
                <a:solidFill>
                  <a:schemeClr val="tx1">
                    <a:lumMod val="50000"/>
                    <a:lumOff val="50000"/>
                  </a:schemeClr>
                </a:solidFill>
              </a:rPr>
              <a:t> et </a:t>
            </a:r>
            <a:r>
              <a:rPr lang="en-GB" sz="2800" dirty="0" err="1">
                <a:solidFill>
                  <a:schemeClr val="tx1">
                    <a:lumMod val="50000"/>
                    <a:lumOff val="50000"/>
                  </a:schemeClr>
                </a:solidFill>
              </a:rPr>
              <a:t>piège</a:t>
            </a:r>
            <a:r>
              <a:rPr lang="en-GB" sz="2800" dirty="0">
                <a:solidFill>
                  <a:schemeClr val="tx1">
                    <a:lumMod val="50000"/>
                    <a:lumOff val="50000"/>
                  </a:schemeClr>
                </a:solidFill>
              </a:rPr>
              <a:t> de </a:t>
            </a:r>
            <a:r>
              <a:rPr lang="en-GB" sz="2800" dirty="0" err="1">
                <a:solidFill>
                  <a:schemeClr val="tx1">
                    <a:lumMod val="50000"/>
                    <a:lumOff val="50000"/>
                  </a:schemeClr>
                </a:solidFill>
              </a:rPr>
              <a:t>pauvreté</a:t>
            </a:r>
            <a:endParaRPr lang="en-GB" sz="2800" dirty="0">
              <a:solidFill>
                <a:schemeClr val="tx1">
                  <a:lumMod val="50000"/>
                  <a:lumOff val="50000"/>
                </a:schemeClr>
              </a:solidFill>
            </a:endParaRPr>
          </a:p>
          <a:p>
            <a:pPr marL="457200" indent="-457200" eaLnBrk="0" hangingPunct="0">
              <a:buFont typeface="Arial" panose="020B0604020202020204" pitchFamily="34" charset="0"/>
              <a:buChar char="•"/>
            </a:pPr>
            <a:endParaRPr lang="en-GB" sz="2800" dirty="0">
              <a:solidFill>
                <a:schemeClr val="tx1">
                  <a:lumMod val="50000"/>
                  <a:lumOff val="50000"/>
                </a:schemeClr>
              </a:solidFill>
            </a:endParaRPr>
          </a:p>
          <a:p>
            <a:pPr marL="457200" indent="-457200" eaLnBrk="0" hangingPunct="0">
              <a:buFont typeface="Arial" panose="020B0604020202020204" pitchFamily="34" charset="0"/>
              <a:buChar char="•"/>
            </a:pPr>
            <a:r>
              <a:rPr lang="en-GB" sz="2800" dirty="0">
                <a:solidFill>
                  <a:schemeClr val="tx1">
                    <a:lumMod val="50000"/>
                    <a:lumOff val="50000"/>
                  </a:schemeClr>
                </a:solidFill>
              </a:rPr>
              <a:t>Des </a:t>
            </a:r>
            <a:r>
              <a:rPr lang="en-GB" sz="2800" dirty="0" err="1">
                <a:solidFill>
                  <a:schemeClr val="tx1">
                    <a:lumMod val="50000"/>
                    <a:lumOff val="50000"/>
                  </a:schemeClr>
                </a:solidFill>
              </a:rPr>
              <a:t>changements</a:t>
            </a:r>
            <a:r>
              <a:rPr lang="en-GB" sz="2800" dirty="0">
                <a:solidFill>
                  <a:schemeClr val="tx1">
                    <a:lumMod val="50000"/>
                    <a:lumOff val="50000"/>
                  </a:schemeClr>
                </a:solidFill>
              </a:rPr>
              <a:t> à </a:t>
            </a:r>
            <a:r>
              <a:rPr lang="en-GB" sz="2800" dirty="0" err="1">
                <a:solidFill>
                  <a:schemeClr val="tx1">
                    <a:lumMod val="50000"/>
                    <a:lumOff val="50000"/>
                  </a:schemeClr>
                </a:solidFill>
              </a:rPr>
              <a:t>l’œuvre</a:t>
            </a:r>
            <a:r>
              <a:rPr lang="en-GB" sz="2800" dirty="0">
                <a:solidFill>
                  <a:schemeClr val="tx1">
                    <a:lumMod val="50000"/>
                    <a:lumOff val="50000"/>
                  </a:schemeClr>
                </a:solidFill>
              </a:rPr>
              <a:t> </a:t>
            </a:r>
            <a:r>
              <a:rPr lang="en-GB" sz="2800" dirty="0" err="1">
                <a:solidFill>
                  <a:schemeClr val="tx1">
                    <a:lumMod val="50000"/>
                    <a:lumOff val="50000"/>
                  </a:schemeClr>
                </a:solidFill>
              </a:rPr>
              <a:t>aujourd’hui</a:t>
            </a:r>
            <a:r>
              <a:rPr lang="en-GB" sz="2800" dirty="0">
                <a:solidFill>
                  <a:schemeClr val="tx1">
                    <a:lumMod val="50000"/>
                    <a:lumOff val="50000"/>
                  </a:schemeClr>
                </a:solidFill>
              </a:rPr>
              <a:t> et </a:t>
            </a:r>
            <a:r>
              <a:rPr lang="en-GB" sz="2800" dirty="0" err="1">
                <a:solidFill>
                  <a:schemeClr val="tx1">
                    <a:lumMod val="50000"/>
                    <a:lumOff val="50000"/>
                  </a:schemeClr>
                </a:solidFill>
              </a:rPr>
              <a:t>attendus</a:t>
            </a:r>
            <a:r>
              <a:rPr lang="en-GB" sz="2800" dirty="0">
                <a:solidFill>
                  <a:schemeClr val="tx1">
                    <a:lumMod val="50000"/>
                    <a:lumOff val="50000"/>
                  </a:schemeClr>
                </a:solidFill>
              </a:rPr>
              <a:t> </a:t>
            </a:r>
            <a:r>
              <a:rPr lang="en-GB" sz="2800" dirty="0" err="1">
                <a:solidFill>
                  <a:schemeClr val="tx1">
                    <a:lumMod val="50000"/>
                    <a:lumOff val="50000"/>
                  </a:schemeClr>
                </a:solidFill>
              </a:rPr>
              <a:t>dans</a:t>
            </a:r>
            <a:r>
              <a:rPr lang="en-GB" sz="2800" dirty="0">
                <a:solidFill>
                  <a:schemeClr val="tx1">
                    <a:lumMod val="50000"/>
                    <a:lumOff val="50000"/>
                  </a:schemeClr>
                </a:solidFill>
              </a:rPr>
              <a:t> le </a:t>
            </a:r>
            <a:r>
              <a:rPr lang="en-GB" sz="2800" dirty="0" err="1">
                <a:solidFill>
                  <a:schemeClr val="tx1">
                    <a:lumMod val="50000"/>
                    <a:lumOff val="50000"/>
                  </a:schemeClr>
                </a:solidFill>
              </a:rPr>
              <a:t>futur</a:t>
            </a:r>
            <a:endParaRPr lang="en-GB" sz="2800" dirty="0">
              <a:solidFill>
                <a:schemeClr val="tx1">
                  <a:lumMod val="50000"/>
                  <a:lumOff val="50000"/>
                </a:schemeClr>
              </a:solidFill>
            </a:endParaRPr>
          </a:p>
        </p:txBody>
      </p:sp>
      <p:pic>
        <p:nvPicPr>
          <p:cNvPr id="11" name="Picture 8" descr="http://static.skynetblogs.be/media/207/dyn006_original_500_319_pjpeg_2520752_5b35ed47e185062d2b7ca485fe088bd2.2.jpg"/>
          <p:cNvPicPr>
            <a:picLocks noChangeAspect="1" noChangeArrowheads="1"/>
          </p:cNvPicPr>
          <p:nvPr/>
        </p:nvPicPr>
        <p:blipFill>
          <a:blip r:embed="rId4" cstate="print"/>
          <a:srcRect/>
          <a:stretch>
            <a:fillRect/>
          </a:stretch>
        </p:blipFill>
        <p:spPr bwMode="auto">
          <a:xfrm>
            <a:off x="3275856" y="1181014"/>
            <a:ext cx="2664296" cy="1670324"/>
          </a:xfrm>
          <a:prstGeom prst="rect">
            <a:avLst/>
          </a:prstGeom>
          <a:noFill/>
        </p:spPr>
      </p:pic>
      <p:pic>
        <p:nvPicPr>
          <p:cNvPr id="13" name="Picture 10" descr="Goutrane Saleh cueille ce qu’il reste de sa récolte de millet.&lt;br /&gt;&#10;"/>
          <p:cNvPicPr>
            <a:picLocks noChangeAspect="1" noChangeArrowheads="1"/>
          </p:cNvPicPr>
          <p:nvPr/>
        </p:nvPicPr>
        <p:blipFill>
          <a:blip r:embed="rId5" cstate="print"/>
          <a:srcRect/>
          <a:stretch>
            <a:fillRect/>
          </a:stretch>
        </p:blipFill>
        <p:spPr bwMode="auto">
          <a:xfrm>
            <a:off x="107504" y="1181014"/>
            <a:ext cx="2952328" cy="1671922"/>
          </a:xfrm>
          <a:prstGeom prst="rect">
            <a:avLst/>
          </a:prstGeom>
          <a:noFill/>
        </p:spPr>
      </p:pic>
      <p:pic>
        <p:nvPicPr>
          <p:cNvPr id="14" name="Picture 12" descr="005072010144950000000famine.jpg"/>
          <p:cNvPicPr>
            <a:picLocks noChangeAspect="1" noChangeArrowheads="1"/>
          </p:cNvPicPr>
          <p:nvPr/>
        </p:nvPicPr>
        <p:blipFill>
          <a:blip r:embed="rId6" cstate="print"/>
          <a:srcRect/>
          <a:stretch>
            <a:fillRect/>
          </a:stretch>
        </p:blipFill>
        <p:spPr bwMode="auto">
          <a:xfrm>
            <a:off x="6138173" y="1181014"/>
            <a:ext cx="2898323" cy="1656184"/>
          </a:xfrm>
          <a:prstGeom prst="rect">
            <a:avLst/>
          </a:prstGeom>
          <a:noFill/>
        </p:spPr>
      </p:pic>
      <p:sp>
        <p:nvSpPr>
          <p:cNvPr id="9" name="Text Box 52"/>
          <p:cNvSpPr txBox="1">
            <a:spLocks noChangeArrowheads="1"/>
          </p:cNvSpPr>
          <p:nvPr/>
        </p:nvSpPr>
        <p:spPr bwMode="auto">
          <a:xfrm>
            <a:off x="0" y="188640"/>
            <a:ext cx="9144000" cy="504056"/>
          </a:xfrm>
          <a:prstGeom prst="rect">
            <a:avLst/>
          </a:prstGeom>
          <a:noFill/>
          <a:ln w="9525">
            <a:noFill/>
            <a:miter lim="800000"/>
            <a:headEnd/>
            <a:tailEnd/>
          </a:ln>
        </p:spPr>
        <p:txBody>
          <a:bodyPr lIns="74926" tIns="37463" rIns="74926" bIns="37463"/>
          <a:lstStyle/>
          <a:p>
            <a:pPr algn="ctr">
              <a:spcBef>
                <a:spcPct val="50000"/>
              </a:spcBef>
            </a:pPr>
            <a:r>
              <a:rPr lang="fr-FR" sz="2800" i="1" dirty="0"/>
              <a:t>« L’Afrique est particulièrement vulnérable à la variabilité et aux changements climatiques » (GIEC 2014)</a:t>
            </a:r>
          </a:p>
          <a:p>
            <a:pPr algn="ctr">
              <a:spcBef>
                <a:spcPct val="50000"/>
              </a:spcBef>
            </a:pPr>
            <a:endParaRPr lang="fr-FR" sz="2800" i="1" dirty="0"/>
          </a:p>
        </p:txBody>
      </p:sp>
      <p:sp>
        <p:nvSpPr>
          <p:cNvPr id="3" name="Rectangle 2"/>
          <p:cNvSpPr/>
          <p:nvPr/>
        </p:nvSpPr>
        <p:spPr>
          <a:xfrm rot="20217779">
            <a:off x="755576" y="4534199"/>
            <a:ext cx="7632848" cy="707886"/>
          </a:xfrm>
          <a:prstGeom prst="rect">
            <a:avLst/>
          </a:prstGeom>
          <a:solidFill>
            <a:schemeClr val="bg1"/>
          </a:solidFill>
          <a:ln w="38100">
            <a:solidFill>
              <a:srgbClr val="FF0000"/>
            </a:solidFill>
          </a:ln>
        </p:spPr>
        <p:txBody>
          <a:bodyPr wrap="square">
            <a:spAutoFit/>
          </a:bodyPr>
          <a:lstStyle/>
          <a:p>
            <a:pPr algn="ctr"/>
            <a:endParaRPr lang="fr-FR" sz="600" b="1" dirty="0">
              <a:solidFill>
                <a:srgbClr val="FF0000"/>
              </a:solidFill>
              <a:effectLst>
                <a:outerShdw blurRad="38100" dist="38100" dir="2700000" algn="tl">
                  <a:srgbClr val="000000">
                    <a:alpha val="43137"/>
                  </a:srgbClr>
                </a:outerShdw>
              </a:effectLst>
            </a:endParaRPr>
          </a:p>
          <a:p>
            <a:pPr algn="ctr"/>
            <a:r>
              <a:rPr lang="fr-FR" sz="2800" b="1" dirty="0">
                <a:solidFill>
                  <a:srgbClr val="FF0000"/>
                </a:solidFill>
                <a:effectLst>
                  <a:outerShdw blurRad="38100" dist="38100" dir="2700000" algn="tl">
                    <a:srgbClr val="000000">
                      <a:alpha val="43137"/>
                    </a:srgbClr>
                  </a:outerShdw>
                </a:effectLst>
              </a:rPr>
              <a:t>Urgence de s’adapter mais à quoi et comment?</a:t>
            </a:r>
          </a:p>
          <a:p>
            <a:pPr algn="ctr"/>
            <a:endParaRPr lang="fr-FR" sz="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9086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971600" y="980728"/>
            <a:ext cx="7848872" cy="6264696"/>
            <a:chOff x="5013558" y="2674081"/>
            <a:chExt cx="2708829" cy="2219320"/>
          </a:xfrm>
        </p:grpSpPr>
        <p:pic>
          <p:nvPicPr>
            <p:cNvPr id="14" name="Image 13"/>
            <p:cNvPicPr>
              <a:picLocks noChangeAspect="1"/>
            </p:cNvPicPr>
            <p:nvPr/>
          </p:nvPicPr>
          <p:blipFill>
            <a:blip r:embed="rId3"/>
            <a:stretch>
              <a:fillRect/>
            </a:stretch>
          </p:blipFill>
          <p:spPr>
            <a:xfrm>
              <a:off x="5013558" y="2795090"/>
              <a:ext cx="2708829" cy="2098311"/>
            </a:xfrm>
            <a:prstGeom prst="rect">
              <a:avLst/>
            </a:prstGeom>
          </p:spPr>
        </p:pic>
        <p:pic>
          <p:nvPicPr>
            <p:cNvPr id="16" name="Picture 2" descr="http://www.afrique-demain.org/tl_files/ressources/lettres/125/Mils%20du%20Niger_demo39_394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0952" y="3244911"/>
              <a:ext cx="396706" cy="593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 descr="http://www.biocoop-tarbes.com/fichiers_produits/standard/124617pastequ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3052" y="4062494"/>
              <a:ext cx="670716" cy="5020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fao.org/wairdocs/ilri/x5468e/x5468e1h.jpg"/>
            <p:cNvPicPr>
              <a:picLocks noChangeAspect="1" noChangeArrowheads="1"/>
            </p:cNvPicPr>
            <p:nvPr/>
          </p:nvPicPr>
          <p:blipFill>
            <a:blip r:embed="rId6" cstate="print">
              <a:clrChange>
                <a:clrFrom>
                  <a:srgbClr val="C2CCD5"/>
                </a:clrFrom>
                <a:clrTo>
                  <a:srgbClr val="C2CCD5">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38251" y="2674081"/>
              <a:ext cx="609621" cy="400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8" descr="http://img2.hebus.com/hebus_2005/05/06/preview/050506142903_6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746" y="3878874"/>
              <a:ext cx="659814" cy="494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0" name="Picture 1" descr="C:\Documents and Settings\benjamin\Mes documents\WEB\fond1.jpg"/>
          <p:cNvPicPr>
            <a:picLocks noChangeAspect="1" noChangeArrowheads="1"/>
          </p:cNvPicPr>
          <p:nvPr/>
        </p:nvPicPr>
        <p:blipFill>
          <a:blip r:embed="rId9"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Perceptions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et adaptations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370741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3" name="Rectangle 2"/>
          <p:cNvSpPr/>
          <p:nvPr/>
        </p:nvSpPr>
        <p:spPr>
          <a:xfrm>
            <a:off x="323528" y="1484784"/>
            <a:ext cx="8496944" cy="2862322"/>
          </a:xfrm>
          <a:prstGeom prst="rect">
            <a:avLst/>
          </a:prstGeom>
        </p:spPr>
        <p:txBody>
          <a:bodyPr wrap="square">
            <a:spAutoFit/>
          </a:bodyPr>
          <a:lstStyle/>
          <a:p>
            <a:pPr>
              <a:defRPr/>
            </a:pPr>
            <a:r>
              <a:rPr lang="fr-FR" sz="2800" b="1" dirty="0">
                <a:ea typeface="Calibri" pitchFamily="34" charset="0"/>
                <a:cs typeface="Times New Roman" pitchFamily="18" charset="0"/>
              </a:rPr>
              <a:t>L’atténuation: </a:t>
            </a:r>
            <a:r>
              <a:rPr lang="fr-FR" sz="2800" dirty="0">
                <a:cs typeface="Times New Roman" pitchFamily="18" charset="0"/>
              </a:rPr>
              <a:t>Réduction drastique des émissions de GES pour limiter le réchauffement climatique</a:t>
            </a:r>
          </a:p>
          <a:p>
            <a:pPr>
              <a:defRPr/>
            </a:pPr>
            <a:r>
              <a:rPr lang="fr-FR" sz="2000" i="1" dirty="0">
                <a:cs typeface="Arial" pitchFamily="34" charset="0"/>
              </a:rPr>
              <a:t>Les impacts sont d’autant plus importants que le réchauffement est important</a:t>
            </a:r>
          </a:p>
          <a:p>
            <a:pPr>
              <a:defRPr/>
            </a:pPr>
            <a:endParaRPr lang="fr-FR" sz="2800" dirty="0">
              <a:cs typeface="Arial" pitchFamily="34" charset="0"/>
            </a:endParaRPr>
          </a:p>
          <a:p>
            <a:pPr>
              <a:defRPr/>
            </a:pPr>
            <a:r>
              <a:rPr lang="fr-FR" sz="2800" b="1" dirty="0">
                <a:ea typeface="Calibri" pitchFamily="34" charset="0"/>
                <a:cs typeface="Times New Roman" pitchFamily="18" charset="0"/>
              </a:rPr>
              <a:t>L’adaptation spontanée: </a:t>
            </a:r>
            <a:r>
              <a:rPr lang="fr-FR" sz="2800" dirty="0">
                <a:cs typeface="Times New Roman" pitchFamily="18" charset="0"/>
              </a:rPr>
              <a:t>Adaptation en réponse à l’aléa climatique</a:t>
            </a:r>
          </a:p>
          <a:p>
            <a:pPr>
              <a:defRPr/>
            </a:pPr>
            <a:r>
              <a:rPr lang="fr-FR" sz="2000" i="1" dirty="0">
                <a:cs typeface="Arial" pitchFamily="34" charset="0"/>
              </a:rPr>
              <a:t>Ajustement des pratiques culturales, migrations</a:t>
            </a:r>
          </a:p>
        </p:txBody>
      </p:sp>
    </p:spTree>
    <p:extLst>
      <p:ext uri="{BB962C8B-B14F-4D97-AF65-F5344CB8AC3E}">
        <p14:creationId xmlns:p14="http://schemas.microsoft.com/office/powerpoint/2010/main" val="3792906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5" name="Rectangle 2"/>
          <p:cNvSpPr txBox="1">
            <a:spLocks noChangeArrowheads="1"/>
          </p:cNvSpPr>
          <p:nvPr/>
        </p:nvSpPr>
        <p:spPr>
          <a:xfrm>
            <a:off x="395537" y="215429"/>
            <a:ext cx="8424936"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Quelles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solutions?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3" name="Rectangle 2"/>
          <p:cNvSpPr/>
          <p:nvPr/>
        </p:nvSpPr>
        <p:spPr>
          <a:xfrm>
            <a:off x="323528" y="1484784"/>
            <a:ext cx="8496944" cy="4770537"/>
          </a:xfrm>
          <a:prstGeom prst="rect">
            <a:avLst/>
          </a:prstGeom>
        </p:spPr>
        <p:txBody>
          <a:bodyPr wrap="square">
            <a:spAutoFit/>
          </a:bodyPr>
          <a:lstStyle/>
          <a:p>
            <a:pPr>
              <a:defRPr/>
            </a:pPr>
            <a:r>
              <a:rPr lang="fr-FR" sz="2800" b="1" dirty="0">
                <a:ea typeface="Calibri" pitchFamily="34" charset="0"/>
                <a:cs typeface="Times New Roman" pitchFamily="18" charset="0"/>
              </a:rPr>
              <a:t>L’atténuation: </a:t>
            </a:r>
            <a:r>
              <a:rPr lang="fr-FR" sz="2800" dirty="0">
                <a:cs typeface="Times New Roman" pitchFamily="18" charset="0"/>
              </a:rPr>
              <a:t>Réduction drastique des émissions de GES pour limiter le réchauffement climatique</a:t>
            </a:r>
          </a:p>
          <a:p>
            <a:pPr>
              <a:defRPr/>
            </a:pPr>
            <a:r>
              <a:rPr lang="fr-FR" sz="2000" i="1" dirty="0">
                <a:cs typeface="Arial" pitchFamily="34" charset="0"/>
              </a:rPr>
              <a:t>Les impacts sont d’autant plus importants que le réchauffement est important</a:t>
            </a:r>
          </a:p>
          <a:p>
            <a:pPr>
              <a:defRPr/>
            </a:pPr>
            <a:endParaRPr lang="fr-FR" sz="2800" dirty="0">
              <a:cs typeface="Arial" pitchFamily="34" charset="0"/>
            </a:endParaRPr>
          </a:p>
          <a:p>
            <a:pPr>
              <a:defRPr/>
            </a:pPr>
            <a:r>
              <a:rPr lang="fr-FR" sz="2800" b="1" dirty="0">
                <a:ea typeface="Calibri" pitchFamily="34" charset="0"/>
                <a:cs typeface="Times New Roman" pitchFamily="18" charset="0"/>
              </a:rPr>
              <a:t>L’adaptation spontanée: </a:t>
            </a:r>
            <a:r>
              <a:rPr lang="fr-FR" sz="2800" dirty="0">
                <a:cs typeface="Times New Roman" pitchFamily="18" charset="0"/>
              </a:rPr>
              <a:t>Adaptation en réponse à l’aléa climatique</a:t>
            </a:r>
          </a:p>
          <a:p>
            <a:pPr>
              <a:defRPr/>
            </a:pPr>
            <a:r>
              <a:rPr lang="fr-FR" sz="2000" i="1" dirty="0">
                <a:cs typeface="Arial" pitchFamily="34" charset="0"/>
              </a:rPr>
              <a:t>Ajustement des pratiques culturales, migrations</a:t>
            </a:r>
          </a:p>
          <a:p>
            <a:pPr>
              <a:defRPr/>
            </a:pPr>
            <a:endParaRPr lang="fr-FR" sz="2800" dirty="0">
              <a:cs typeface="Times New Roman" pitchFamily="18" charset="0"/>
            </a:endParaRPr>
          </a:p>
          <a:p>
            <a:pPr>
              <a:defRPr/>
            </a:pPr>
            <a:r>
              <a:rPr lang="fr-FR" sz="2800" b="1" dirty="0">
                <a:ea typeface="Calibri" pitchFamily="34" charset="0"/>
                <a:cs typeface="Times New Roman" pitchFamily="18" charset="0"/>
              </a:rPr>
              <a:t>L’adaptation planifiée: </a:t>
            </a:r>
            <a:r>
              <a:rPr lang="fr-FR" sz="2800" dirty="0">
                <a:cs typeface="Times New Roman" pitchFamily="18" charset="0"/>
              </a:rPr>
              <a:t>Adaptation qui anticipe les impacts à venir</a:t>
            </a:r>
            <a:endParaRPr lang="fr-FR" sz="2800" dirty="0">
              <a:cs typeface="Arial" pitchFamily="34" charset="0"/>
            </a:endParaRPr>
          </a:p>
          <a:p>
            <a:pPr>
              <a:defRPr/>
            </a:pPr>
            <a:r>
              <a:rPr lang="fr-FR" sz="2000" i="1" dirty="0">
                <a:cs typeface="Arial" pitchFamily="34" charset="0"/>
              </a:rPr>
              <a:t>Nouvelles variétés, pratiques agro-écologiques, meilleure gestion de l’eau, irrigation…</a:t>
            </a:r>
          </a:p>
        </p:txBody>
      </p:sp>
    </p:spTree>
    <p:extLst>
      <p:ext uri="{BB962C8B-B14F-4D97-AF65-F5344CB8AC3E}">
        <p14:creationId xmlns:p14="http://schemas.microsoft.com/office/powerpoint/2010/main" val="1961472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3"/>
          <p:cNvPicPr>
            <a:picLocks noChangeAspect="1" noChangeArrowheads="1"/>
          </p:cNvPicPr>
          <p:nvPr/>
        </p:nvPicPr>
        <p:blipFill>
          <a:blip r:embed="rId3" cstate="print"/>
          <a:srcRect/>
          <a:stretch>
            <a:fillRect/>
          </a:stretch>
        </p:blipFill>
        <p:spPr bwMode="auto">
          <a:xfrm>
            <a:off x="755576" y="3102505"/>
            <a:ext cx="2263108" cy="1368152"/>
          </a:xfrm>
          <a:prstGeom prst="rect">
            <a:avLst/>
          </a:prstGeom>
          <a:noFill/>
          <a:ln w="9525">
            <a:noFill/>
            <a:round/>
            <a:headEnd/>
            <a:tailEnd/>
          </a:ln>
        </p:spPr>
      </p:pic>
      <p:pic>
        <p:nvPicPr>
          <p:cNvPr id="5" name="Picture 18"/>
          <p:cNvPicPr>
            <a:picLocks noChangeAspect="1" noChangeArrowheads="1"/>
          </p:cNvPicPr>
          <p:nvPr/>
        </p:nvPicPr>
        <p:blipFill>
          <a:blip r:embed="rId4" cstate="print"/>
          <a:srcRect/>
          <a:stretch>
            <a:fillRect/>
          </a:stretch>
        </p:blipFill>
        <p:spPr bwMode="auto">
          <a:xfrm>
            <a:off x="539552" y="1878369"/>
            <a:ext cx="2160240" cy="1450536"/>
          </a:xfrm>
          <a:prstGeom prst="rect">
            <a:avLst/>
          </a:prstGeom>
          <a:noFill/>
          <a:ln w="9525">
            <a:noFill/>
            <a:round/>
            <a:headEnd/>
            <a:tailEnd/>
          </a:ln>
        </p:spPr>
      </p:pic>
      <p:sp>
        <p:nvSpPr>
          <p:cNvPr id="19" name="ZoneTexte 29"/>
          <p:cNvSpPr txBox="1">
            <a:spLocks noChangeArrowheads="1"/>
          </p:cNvSpPr>
          <p:nvPr/>
        </p:nvSpPr>
        <p:spPr bwMode="auto">
          <a:xfrm>
            <a:off x="323528" y="1302305"/>
            <a:ext cx="2592288" cy="530032"/>
          </a:xfrm>
          <a:prstGeom prst="rect">
            <a:avLst/>
          </a:prstGeom>
          <a:noFill/>
          <a:ln w="9525">
            <a:noFill/>
            <a:miter lim="800000"/>
            <a:headEnd/>
            <a:tailEnd/>
          </a:ln>
        </p:spPr>
        <p:txBody>
          <a:bodyPr wrap="square" lIns="82945" tIns="41473" rIns="82945" bIns="41473">
            <a:spAutoFit/>
          </a:bodyPr>
          <a:lstStyle/>
          <a:p>
            <a:pPr algn="ctr"/>
            <a:r>
              <a:rPr lang="fr-FR" sz="2800" b="1" dirty="0"/>
              <a:t>Observation</a:t>
            </a:r>
          </a:p>
        </p:txBody>
      </p:sp>
      <p:sp>
        <p:nvSpPr>
          <p:cNvPr id="21" name="ZoneTexte 29"/>
          <p:cNvSpPr txBox="1">
            <a:spLocks noChangeArrowheads="1"/>
          </p:cNvSpPr>
          <p:nvPr/>
        </p:nvSpPr>
        <p:spPr bwMode="auto">
          <a:xfrm>
            <a:off x="5220072" y="1302305"/>
            <a:ext cx="2592288" cy="530032"/>
          </a:xfrm>
          <a:prstGeom prst="rect">
            <a:avLst/>
          </a:prstGeom>
          <a:noFill/>
          <a:ln w="9525">
            <a:noFill/>
            <a:miter lim="800000"/>
            <a:headEnd/>
            <a:tailEnd/>
          </a:ln>
        </p:spPr>
        <p:txBody>
          <a:bodyPr wrap="square" lIns="82945" tIns="41473" rIns="82945" bIns="41473">
            <a:spAutoFit/>
          </a:bodyPr>
          <a:lstStyle/>
          <a:p>
            <a:pPr algn="ctr"/>
            <a:r>
              <a:rPr lang="fr-FR" sz="2800" b="1" dirty="0"/>
              <a:t>Modélisation</a:t>
            </a:r>
          </a:p>
        </p:txBody>
      </p:sp>
      <p:pic>
        <p:nvPicPr>
          <p:cNvPr id="22" name="Picture 19"/>
          <p:cNvPicPr>
            <a:picLocks noChangeAspect="1" noChangeArrowheads="1"/>
          </p:cNvPicPr>
          <p:nvPr/>
        </p:nvPicPr>
        <p:blipFill>
          <a:blip r:embed="rId5" cstate="print"/>
          <a:srcRect/>
          <a:stretch>
            <a:fillRect/>
          </a:stretch>
        </p:blipFill>
        <p:spPr bwMode="auto">
          <a:xfrm>
            <a:off x="6084168" y="1953267"/>
            <a:ext cx="2607688" cy="2445382"/>
          </a:xfrm>
          <a:prstGeom prst="rect">
            <a:avLst/>
          </a:prstGeom>
          <a:noFill/>
          <a:ln w="9525">
            <a:noFill/>
            <a:round/>
            <a:headEnd/>
            <a:tailEnd/>
          </a:ln>
        </p:spPr>
      </p:pic>
      <p:pic>
        <p:nvPicPr>
          <p:cNvPr id="20" name="Image 19" descr="model_climat.gif"/>
          <p:cNvPicPr>
            <a:picLocks noChangeAspect="1"/>
          </p:cNvPicPr>
          <p:nvPr/>
        </p:nvPicPr>
        <p:blipFill>
          <a:blip r:embed="rId6" cstate="print"/>
          <a:stretch>
            <a:fillRect/>
          </a:stretch>
        </p:blipFill>
        <p:spPr>
          <a:xfrm>
            <a:off x="3635896" y="1806361"/>
            <a:ext cx="2376264" cy="2250250"/>
          </a:xfrm>
          <a:prstGeom prst="rect">
            <a:avLst/>
          </a:prstGeom>
        </p:spPr>
      </p:pic>
      <p:sp>
        <p:nvSpPr>
          <p:cNvPr id="23" name="ZoneTexte 29"/>
          <p:cNvSpPr txBox="1">
            <a:spLocks noChangeArrowheads="1"/>
          </p:cNvSpPr>
          <p:nvPr/>
        </p:nvSpPr>
        <p:spPr bwMode="auto">
          <a:xfrm>
            <a:off x="0" y="4614673"/>
            <a:ext cx="3888432" cy="1622639"/>
          </a:xfrm>
          <a:prstGeom prst="rect">
            <a:avLst/>
          </a:prstGeom>
          <a:noFill/>
          <a:ln w="9525">
            <a:noFill/>
            <a:miter lim="800000"/>
            <a:headEnd/>
            <a:tailEnd/>
          </a:ln>
        </p:spPr>
        <p:txBody>
          <a:bodyPr wrap="square" lIns="82945" tIns="41473" rIns="82945" bIns="41473">
            <a:spAutoFit/>
          </a:bodyPr>
          <a:lstStyle/>
          <a:p>
            <a:pPr algn="ctr"/>
            <a:r>
              <a:rPr lang="fr-FR" sz="2000" b="1" dirty="0"/>
              <a:t>Suivi en temps réel et données historiques</a:t>
            </a:r>
          </a:p>
          <a:p>
            <a:pPr algn="ctr"/>
            <a:r>
              <a:rPr lang="fr-FR" sz="2000" dirty="0">
                <a:solidFill>
                  <a:srgbClr val="FF0000"/>
                </a:solidFill>
              </a:rPr>
              <a:t>Diagnostic et évaluation des risques, orientation des choix tactiques, alertes précoces…</a:t>
            </a:r>
          </a:p>
        </p:txBody>
      </p:sp>
      <p:sp>
        <p:nvSpPr>
          <p:cNvPr id="24" name="ZoneTexte 29"/>
          <p:cNvSpPr txBox="1">
            <a:spLocks noChangeArrowheads="1"/>
          </p:cNvSpPr>
          <p:nvPr/>
        </p:nvSpPr>
        <p:spPr bwMode="auto">
          <a:xfrm>
            <a:off x="3923928" y="4614673"/>
            <a:ext cx="5220072" cy="1622639"/>
          </a:xfrm>
          <a:prstGeom prst="rect">
            <a:avLst/>
          </a:prstGeom>
          <a:noFill/>
          <a:ln w="9525">
            <a:noFill/>
            <a:miter lim="800000"/>
            <a:headEnd/>
            <a:tailEnd/>
          </a:ln>
        </p:spPr>
        <p:txBody>
          <a:bodyPr wrap="square" lIns="82945" tIns="41473" rIns="82945" bIns="41473">
            <a:spAutoFit/>
          </a:bodyPr>
          <a:lstStyle/>
          <a:p>
            <a:pPr algn="ctr"/>
            <a:r>
              <a:rPr lang="fr-FR" sz="2000" b="1" dirty="0"/>
              <a:t>Prévision météorologique et climatique (saisonnière, décennale, changement climatique)</a:t>
            </a:r>
          </a:p>
          <a:p>
            <a:pPr algn="ctr"/>
            <a:r>
              <a:rPr lang="fr-FR" sz="2000" dirty="0">
                <a:solidFill>
                  <a:srgbClr val="FF0000"/>
                </a:solidFill>
              </a:rPr>
              <a:t>Orientation des choix tactiques et stratégiques, évaluation des risques et opportunités…</a:t>
            </a:r>
          </a:p>
        </p:txBody>
      </p:sp>
      <p:pic>
        <p:nvPicPr>
          <p:cNvPr id="11" name="Picture 1" descr="C:\Documents and Settings\benjamin\Mes documents\WEB\fond1.jpg"/>
          <p:cNvPicPr>
            <a:picLocks noChangeAspect="1" noChangeArrowheads="1"/>
          </p:cNvPicPr>
          <p:nvPr/>
        </p:nvPicPr>
        <p:blipFill>
          <a:blip r:embed="rId7"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12"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Parmi les options d’adaptation possible: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les services climatiques</a:t>
            </a:r>
          </a:p>
        </p:txBody>
      </p:sp>
    </p:spTree>
    <p:extLst>
      <p:ext uri="{BB962C8B-B14F-4D97-AF65-F5344CB8AC3E}">
        <p14:creationId xmlns:p14="http://schemas.microsoft.com/office/powerpoint/2010/main" val="3401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7"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La prévision du</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forum PRESAO</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4" name="Image 3">
            <a:extLst>
              <a:ext uri="{FF2B5EF4-FFF2-40B4-BE49-F238E27FC236}">
                <a16:creationId xmlns:a16="http://schemas.microsoft.com/office/drawing/2014/main" id="{58BB9ACE-7B5F-4B7A-811E-1BC0AD019FD1}"/>
              </a:ext>
            </a:extLst>
          </p:cNvPr>
          <p:cNvPicPr>
            <a:picLocks noChangeAspect="1"/>
          </p:cNvPicPr>
          <p:nvPr/>
        </p:nvPicPr>
        <p:blipFill>
          <a:blip r:embed="rId4"/>
          <a:stretch>
            <a:fillRect/>
          </a:stretch>
        </p:blipFill>
        <p:spPr>
          <a:xfrm>
            <a:off x="1331640" y="1052736"/>
            <a:ext cx="6847374" cy="5616624"/>
          </a:xfrm>
          <a:prstGeom prst="rect">
            <a:avLst/>
          </a:prstGeom>
        </p:spPr>
      </p:pic>
    </p:spTree>
    <p:extLst>
      <p:ext uri="{BB962C8B-B14F-4D97-AF65-F5344CB8AC3E}">
        <p14:creationId xmlns:p14="http://schemas.microsoft.com/office/powerpoint/2010/main" val="1918519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canaldakar.files.wordpress.com/2011/04/img_4284.jpg"/>
          <p:cNvPicPr>
            <a:picLocks noChangeAspect="1" noChangeArrowheads="1"/>
          </p:cNvPicPr>
          <p:nvPr/>
        </p:nvPicPr>
        <p:blipFill>
          <a:blip r:embed="rId3" cstate="print">
            <a:lum bright="56000"/>
          </a:blip>
          <a:srcRect t="9790" b="19665"/>
          <a:stretch>
            <a:fillRect/>
          </a:stretch>
        </p:blipFill>
        <p:spPr bwMode="auto">
          <a:xfrm>
            <a:off x="0" y="2564904"/>
            <a:ext cx="9144000" cy="4293096"/>
          </a:xfrm>
          <a:prstGeom prst="rect">
            <a:avLst/>
          </a:prstGeom>
          <a:noFill/>
        </p:spPr>
      </p:pic>
      <p:sp>
        <p:nvSpPr>
          <p:cNvPr id="74756" name="Rectangle 3"/>
          <p:cNvSpPr>
            <a:spLocks noChangeArrowheads="1"/>
          </p:cNvSpPr>
          <p:nvPr/>
        </p:nvSpPr>
        <p:spPr bwMode="auto">
          <a:xfrm>
            <a:off x="7092280" y="6381328"/>
            <a:ext cx="2086277" cy="369332"/>
          </a:xfrm>
          <a:prstGeom prst="rect">
            <a:avLst/>
          </a:prstGeom>
          <a:noFill/>
          <a:ln w="9525">
            <a:noFill/>
            <a:miter lim="800000"/>
            <a:headEnd/>
            <a:tailEnd/>
          </a:ln>
        </p:spPr>
        <p:txBody>
          <a:bodyPr wrap="none">
            <a:spAutoFit/>
          </a:bodyPr>
          <a:lstStyle/>
          <a:p>
            <a:r>
              <a:rPr lang="fr-FR" i="1" dirty="0" err="1">
                <a:solidFill>
                  <a:srgbClr val="000000"/>
                </a:solidFill>
              </a:rPr>
              <a:t>Roudier</a:t>
            </a:r>
            <a:r>
              <a:rPr lang="fr-FR" i="1" dirty="0">
                <a:solidFill>
                  <a:srgbClr val="000000"/>
                </a:solidFill>
              </a:rPr>
              <a:t> et al. (2011)</a:t>
            </a:r>
          </a:p>
        </p:txBody>
      </p:sp>
      <p:graphicFrame>
        <p:nvGraphicFramePr>
          <p:cNvPr id="28" name="Graphique 27"/>
          <p:cNvGraphicFramePr>
            <a:graphicFrameLocks/>
          </p:cNvGraphicFramePr>
          <p:nvPr/>
        </p:nvGraphicFramePr>
        <p:xfrm>
          <a:off x="899592" y="1225349"/>
          <a:ext cx="6905228" cy="5188619"/>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1" descr="C:\Documents and Settings\benjamin\Mes documents\WEB\fond1.jpg"/>
          <p:cNvPicPr>
            <a:picLocks noChangeAspect="1" noChangeArrowheads="1"/>
          </p:cNvPicPr>
          <p:nvPr/>
        </p:nvPicPr>
        <p:blipFill>
          <a:blip r:embed="rId5"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8"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Exemple de </a:t>
            </a:r>
            <a:r>
              <a:rPr kumimoji="0" lang="fr-FR"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j-ea"/>
                <a:cs typeface="+mj-cs"/>
              </a:rPr>
              <a:t>mod</a:t>
            </a:r>
            <a:r>
              <a:rPr lang="fr-FR" sz="3200" b="1" dirty="0" err="1">
                <a:solidFill>
                  <a:srgbClr val="FF0000"/>
                </a:solidFill>
                <a:effectLst>
                  <a:outerShdw blurRad="38100" dist="38100" dir="2700000" algn="tl">
                    <a:srgbClr val="000000">
                      <a:alpha val="43137"/>
                    </a:srgbClr>
                  </a:outerShdw>
                </a:effectLst>
                <a:latin typeface="+mj-lt"/>
                <a:ea typeface="+mj-ea"/>
                <a:cs typeface="+mj-cs"/>
              </a:rPr>
              <a:t>élisation</a:t>
            </a:r>
            <a:r>
              <a:rPr lang="fr-FR" sz="3200" b="1" dirty="0">
                <a:solidFill>
                  <a:srgbClr val="FF0000"/>
                </a:solidFill>
                <a:effectLst>
                  <a:outerShdw blurRad="38100" dist="38100" dir="2700000" algn="tl">
                    <a:srgbClr val="000000">
                      <a:alpha val="43137"/>
                    </a:srgbClr>
                  </a:outerShdw>
                </a:effectLst>
                <a:latin typeface="+mj-lt"/>
                <a:ea typeface="+mj-ea"/>
                <a:cs typeface="+mj-cs"/>
              </a:rPr>
              <a:t> </a:t>
            </a:r>
            <a:r>
              <a:rPr lang="fr-FR" sz="3200" b="1" dirty="0" err="1">
                <a:solidFill>
                  <a:srgbClr val="FF0000"/>
                </a:solidFill>
                <a:effectLst>
                  <a:outerShdw blurRad="38100" dist="38100" dir="2700000" algn="tl">
                    <a:srgbClr val="000000">
                      <a:alpha val="43137"/>
                    </a:srgbClr>
                  </a:outerShdw>
                </a:effectLst>
                <a:latin typeface="+mj-lt"/>
                <a:ea typeface="+mj-ea"/>
                <a:cs typeface="+mj-cs"/>
              </a:rPr>
              <a:t>bio-économique</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19285072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836711"/>
          </a:xfrm>
          <a:prstGeom prst="rect">
            <a:avLst/>
          </a:prstGeom>
          <a:noFill/>
          <a:ln w="9525">
            <a:noFill/>
            <a:miter lim="800000"/>
            <a:headEnd/>
            <a:tailEnd/>
          </a:ln>
        </p:spPr>
      </p:pic>
      <p:pic>
        <p:nvPicPr>
          <p:cNvPr id="3" name="Image 2">
            <a:extLst>
              <a:ext uri="{FF2B5EF4-FFF2-40B4-BE49-F238E27FC236}">
                <a16:creationId xmlns:a16="http://schemas.microsoft.com/office/drawing/2014/main" id="{2F7A5EFE-726A-4BBF-8AD9-15AE897E7748}"/>
              </a:ext>
            </a:extLst>
          </p:cNvPr>
          <p:cNvPicPr>
            <a:picLocks noChangeAspect="1"/>
          </p:cNvPicPr>
          <p:nvPr/>
        </p:nvPicPr>
        <p:blipFill>
          <a:blip r:embed="rId4"/>
          <a:stretch>
            <a:fillRect/>
          </a:stretch>
        </p:blipFill>
        <p:spPr>
          <a:xfrm>
            <a:off x="0" y="1178677"/>
            <a:ext cx="9144000" cy="4500645"/>
          </a:xfrm>
          <a:prstGeom prst="rect">
            <a:avLst/>
          </a:prstGeom>
        </p:spPr>
      </p:pic>
      <p:sp>
        <p:nvSpPr>
          <p:cNvPr id="26" name="Rectangle 2">
            <a:extLst>
              <a:ext uri="{FF2B5EF4-FFF2-40B4-BE49-F238E27FC236}">
                <a16:creationId xmlns:a16="http://schemas.microsoft.com/office/drawing/2014/main" id="{E3D34746-C509-4306-90EE-207E3F9D97CC}"/>
              </a:ext>
            </a:extLst>
          </p:cNvPr>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dirty="0">
                <a:solidFill>
                  <a:srgbClr val="FF0000"/>
                </a:solidFill>
                <a:effectLst>
                  <a:outerShdw blurRad="38100" dist="38100" dir="2700000" algn="tl">
                    <a:srgbClr val="000000">
                      <a:alpha val="43137"/>
                    </a:srgbClr>
                  </a:outerShdw>
                </a:effectLst>
                <a:latin typeface="+mj-lt"/>
                <a:ea typeface="+mj-ea"/>
                <a:cs typeface="+mj-cs"/>
              </a:rPr>
              <a:t>Extrait du discours du 31 Décembre 2020</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1237478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Documents and Settings\benjamin\Mes documents\WEB\fond1.jpg"/>
          <p:cNvPicPr>
            <a:picLocks noChangeAspect="1" noChangeArrowheads="1"/>
          </p:cNvPicPr>
          <p:nvPr/>
        </p:nvPicPr>
        <p:blipFill>
          <a:blip r:embed="rId3"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7" name="Rectangle 2"/>
          <p:cNvSpPr txBox="1">
            <a:spLocks noChangeArrowheads="1"/>
          </p:cNvSpPr>
          <p:nvPr/>
        </p:nvSpPr>
        <p:spPr>
          <a:xfrm>
            <a:off x="0" y="215429"/>
            <a:ext cx="91440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Le portail de services</a:t>
            </a:r>
            <a:r>
              <a:rPr kumimoji="0" lang="fr-FR"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 climatiques</a:t>
            </a:r>
            <a:endPar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2" name="Rectangle 1"/>
          <p:cNvSpPr/>
          <p:nvPr/>
        </p:nvSpPr>
        <p:spPr>
          <a:xfrm>
            <a:off x="2118283" y="980728"/>
            <a:ext cx="4907434" cy="492122"/>
          </a:xfrm>
          <a:prstGeom prst="rect">
            <a:avLst/>
          </a:prstGeom>
        </p:spPr>
        <p:txBody>
          <a:bodyPr wrap="none">
            <a:spAutoFit/>
          </a:bodyPr>
          <a:lstStyle/>
          <a:p>
            <a:pPr algn="just">
              <a:lnSpc>
                <a:spcPct val="115000"/>
              </a:lnSpc>
              <a:spcAft>
                <a:spcPts val="1000"/>
              </a:spcAft>
            </a:pPr>
            <a:r>
              <a:rPr lang="fr-FR" sz="2400" dirty="0">
                <a:latin typeface="Calibri" panose="020F0502020204030204" pitchFamily="34" charset="0"/>
                <a:ea typeface="Calibri" panose="020F0502020204030204" pitchFamily="34" charset="0"/>
                <a:cs typeface="Times New Roman" panose="02020603050405020304" pitchFamily="18" charset="0"/>
              </a:rPr>
              <a:t>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http://retd1.teledetection.fr/climap/</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5"/>
          <a:stretch>
            <a:fillRect/>
          </a:stretch>
        </p:blipFill>
        <p:spPr>
          <a:xfrm>
            <a:off x="102477" y="1628800"/>
            <a:ext cx="9078035" cy="5169126"/>
          </a:xfrm>
          <a:prstGeom prst="rect">
            <a:avLst/>
          </a:prstGeom>
        </p:spPr>
      </p:pic>
    </p:spTree>
    <p:extLst>
      <p:ext uri="{BB962C8B-B14F-4D97-AF65-F5344CB8AC3E}">
        <p14:creationId xmlns:p14="http://schemas.microsoft.com/office/powerpoint/2010/main" val="1568095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4" name="ZoneTexte 3"/>
          <p:cNvSpPr txBox="1"/>
          <p:nvPr/>
        </p:nvSpPr>
        <p:spPr>
          <a:xfrm>
            <a:off x="1547664" y="44624"/>
            <a:ext cx="6264696" cy="1569660"/>
          </a:xfrm>
          <a:prstGeom prst="rect">
            <a:avLst/>
          </a:prstGeom>
          <a:noFill/>
        </p:spPr>
        <p:txBody>
          <a:bodyPr wrap="square" rtlCol="0">
            <a:spAutoFit/>
          </a:bodyPr>
          <a:lstStyle/>
          <a:p>
            <a:pPr algn="ctr"/>
            <a:r>
              <a:rPr lang="fr-FR" sz="3200" b="1" dirty="0">
                <a:solidFill>
                  <a:srgbClr val="FF0000"/>
                </a:solidFill>
                <a:effectLst>
                  <a:outerShdw blurRad="38100" dist="38100" dir="2700000" algn="tl">
                    <a:srgbClr val="000000">
                      <a:alpha val="43137"/>
                    </a:srgbClr>
                  </a:outerShdw>
                </a:effectLst>
              </a:rPr>
              <a:t>Conclusions</a:t>
            </a:r>
          </a:p>
          <a:p>
            <a:pPr algn="ctr"/>
            <a:endParaRPr lang="fr-FR" sz="3200" b="1" dirty="0">
              <a:solidFill>
                <a:srgbClr val="FF0000"/>
              </a:solidFill>
              <a:effectLst>
                <a:outerShdw blurRad="38100" dist="38100" dir="2700000" algn="tl">
                  <a:srgbClr val="000000">
                    <a:alpha val="43137"/>
                  </a:srgbClr>
                </a:outerShdw>
              </a:effectLst>
            </a:endParaRPr>
          </a:p>
          <a:p>
            <a:pPr algn="ctr"/>
            <a:endParaRPr lang="fr-FR" sz="3200" b="1" dirty="0">
              <a:solidFill>
                <a:srgbClr val="FF0000"/>
              </a:solidFill>
              <a:effectLst>
                <a:outerShdw blurRad="38100" dist="38100" dir="2700000" algn="tl">
                  <a:srgbClr val="000000">
                    <a:alpha val="43137"/>
                  </a:srgbClr>
                </a:outerShdw>
              </a:effectLst>
            </a:endParaRPr>
          </a:p>
        </p:txBody>
      </p:sp>
      <p:sp>
        <p:nvSpPr>
          <p:cNvPr id="9" name="Espace réservé du contenu 2"/>
          <p:cNvSpPr txBox="1">
            <a:spLocks/>
          </p:cNvSpPr>
          <p:nvPr/>
        </p:nvSpPr>
        <p:spPr>
          <a:xfrm>
            <a:off x="467544" y="836712"/>
            <a:ext cx="8424936" cy="5256584"/>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Des changements climatiques en cours</a:t>
            </a:r>
            <a:r>
              <a:rPr kumimoji="0" lang="fr-FR" sz="2400" b="0" i="0" u="none" strike="noStrike" kern="1200" cap="none" spc="0" normalizeH="0" noProof="0" dirty="0">
                <a:ln>
                  <a:noFill/>
                </a:ln>
                <a:solidFill>
                  <a:sysClr val="windowText" lastClr="000000"/>
                </a:solidFill>
                <a:effectLst/>
                <a:uLnTx/>
                <a:uFillTx/>
                <a:latin typeface="Calibri"/>
                <a:ea typeface="+mn-ea"/>
                <a:cs typeface="+mn-cs"/>
              </a:rPr>
              <a:t> au Sahel (réchauffement, forte variabilité des pluies) et au Sahara</a:t>
            </a:r>
            <a:r>
              <a:rPr lang="fr-FR" sz="2400" dirty="0">
                <a:solidFill>
                  <a:sysClr val="windowText" lastClr="000000"/>
                </a:solidFill>
                <a:latin typeface="Calibri"/>
              </a:rPr>
              <a:t> (réchauffement, baisse des pluies)</a:t>
            </a:r>
            <a:endParaRPr lang="fr-FR" sz="2400"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fr-FR" sz="2400"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fr-FR" sz="2400" dirty="0">
                <a:solidFill>
                  <a:sysClr val="windowText" lastClr="000000"/>
                </a:solidFill>
              </a:rPr>
              <a:t> Un réchauffement sans précédent quel que soit le scénario d’émission dans les deux régions qui sont déjà parmi les plus chaudes du monde</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fr-FR" sz="2400"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fr-FR" sz="2400" dirty="0">
                <a:solidFill>
                  <a:sysClr val="windowText" lastClr="000000"/>
                </a:solidFill>
              </a:rPr>
              <a:t>Des conséquences attendues sur les populations d’autant plus graves que les trajectoires d’émissions seront hautes</a:t>
            </a:r>
          </a:p>
          <a:p>
            <a:pPr marL="342900" marR="0" lvl="0" indent="-342900" algn="l" defTabSz="914400" rtl="0" eaLnBrk="1" fontAlgn="auto" latinLnBrk="0" hangingPunct="1">
              <a:lnSpc>
                <a:spcPct val="100000"/>
              </a:lnSpc>
              <a:spcBef>
                <a:spcPct val="20000"/>
              </a:spcBef>
              <a:spcAft>
                <a:spcPts val="0"/>
              </a:spcAft>
              <a:buClrTx/>
              <a:buSzTx/>
              <a:tabLst/>
              <a:defRPr/>
            </a:pPr>
            <a:endParaRPr lang="fr-FR" sz="2400"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800" b="0" i="0" u="none" strike="noStrike" kern="1200" cap="none" spc="0" normalizeH="0" baseline="0" noProof="0" dirty="0">
              <a:ln>
                <a:noFill/>
              </a:ln>
              <a:solidFill>
                <a:sysClr val="windowText" lastClr="000000"/>
              </a:solidFill>
              <a:effectLst/>
              <a:uLnTx/>
              <a:uFillTx/>
              <a:latin typeface="Calibri"/>
              <a:ea typeface="+mn-ea"/>
              <a:cs typeface="+mn-cs"/>
            </a:endParaRPr>
          </a:p>
          <a:p>
            <a:pPr marL="285750" indent="-285750">
              <a:spcBef>
                <a:spcPct val="20000"/>
              </a:spcBef>
              <a:defRPr/>
            </a:pPr>
            <a:r>
              <a:rPr lang="fr-FR" sz="2000" b="1" dirty="0">
                <a:solidFill>
                  <a:sysClr val="windowText" lastClr="000000"/>
                </a:solidFill>
                <a:latin typeface="Calibri"/>
              </a:rPr>
              <a:t>Cela n’implique pas forcément une hausse de la vulnérabilité des populations:</a:t>
            </a:r>
          </a:p>
          <a:p>
            <a:pPr marL="742950" marR="0" lvl="1" indent="-285750" algn="l" defTabSz="914400" rtl="0" eaLnBrk="1" fontAlgn="auto" latinLnBrk="0" hangingPunct="1">
              <a:lnSpc>
                <a:spcPct val="100000"/>
              </a:lnSpc>
              <a:spcBef>
                <a:spcPct val="20000"/>
              </a:spcBef>
              <a:spcAft>
                <a:spcPts val="0"/>
              </a:spcAft>
              <a:buClrTx/>
              <a:buSzTx/>
              <a:tabLst/>
              <a:defRPr/>
            </a:pPr>
            <a:endParaRPr lang="fr-FR" sz="2000" dirty="0">
              <a:solidFill>
                <a:sysClr val="windowText" lastClr="000000"/>
              </a:solidFill>
              <a:latin typeface="Calibri"/>
            </a:endParaRPr>
          </a:p>
          <a:p>
            <a:pPr marL="342900" lvl="0" indent="-342900">
              <a:spcBef>
                <a:spcPct val="20000"/>
              </a:spcBef>
              <a:buFont typeface="Wingdings" pitchFamily="2" charset="2"/>
              <a:buChar char="Ø"/>
              <a:defRPr/>
            </a:pPr>
            <a:r>
              <a:rPr lang="fr-FR" sz="2400" dirty="0">
                <a:solidFill>
                  <a:sysClr val="windowText" lastClr="000000"/>
                </a:solidFill>
              </a:rPr>
              <a:t>Les changements climatiques sont imbriqués dans d’autres changements globaux</a:t>
            </a:r>
          </a:p>
          <a:p>
            <a:pPr marL="742950" lvl="1" indent="-285750">
              <a:spcBef>
                <a:spcPct val="20000"/>
              </a:spcBef>
              <a:buFont typeface="Arial" pitchFamily="34" charset="0"/>
              <a:buChar char="•"/>
              <a:defRPr/>
            </a:pPr>
            <a:r>
              <a:rPr lang="fr-FR" sz="2000" dirty="0">
                <a:solidFill>
                  <a:sysClr val="windowText" lastClr="000000"/>
                </a:solidFill>
              </a:rPr>
              <a:t>Autres changements environnementaux</a:t>
            </a:r>
          </a:p>
          <a:p>
            <a:pPr marL="742950" lvl="1" indent="-285750">
              <a:spcBef>
                <a:spcPct val="20000"/>
              </a:spcBef>
              <a:buFont typeface="Arial" pitchFamily="34" charset="0"/>
              <a:buChar char="•"/>
              <a:defRPr/>
            </a:pPr>
            <a:r>
              <a:rPr lang="fr-FR" sz="2000" dirty="0">
                <a:solidFill>
                  <a:sysClr val="windowText" lastClr="000000"/>
                </a:solidFill>
              </a:rPr>
              <a:t>Changements socio-économiques, politiques, changements techniques</a:t>
            </a:r>
          </a:p>
          <a:p>
            <a:pPr marL="742950" lvl="1" indent="-285750">
              <a:spcBef>
                <a:spcPct val="20000"/>
              </a:spcBef>
              <a:buFont typeface="Arial" pitchFamily="34" charset="0"/>
              <a:buChar char="•"/>
              <a:defRPr/>
            </a:pPr>
            <a:endParaRPr lang="fr-FR" sz="2000" dirty="0">
              <a:solidFill>
                <a:sysClr val="windowText" lastClr="000000"/>
              </a:solidFill>
            </a:endParaRPr>
          </a:p>
          <a:p>
            <a:pPr marL="342900" lvl="0" indent="-342900">
              <a:spcBef>
                <a:spcPct val="20000"/>
              </a:spcBef>
              <a:buFont typeface="Wingdings" pitchFamily="2" charset="2"/>
              <a:buChar char="Ø"/>
              <a:defRPr/>
            </a:pPr>
            <a:r>
              <a:rPr lang="fr-FR" sz="2400" dirty="0">
                <a:solidFill>
                  <a:sysClr val="windowText" lastClr="000000"/>
                </a:solidFill>
              </a:rPr>
              <a:t>Des possibilités pour lutter contre les effets du climat:</a:t>
            </a:r>
          </a:p>
          <a:p>
            <a:pPr marL="742950" lvl="1" indent="-285750">
              <a:spcBef>
                <a:spcPct val="20000"/>
              </a:spcBef>
              <a:buFont typeface="Arial" pitchFamily="34" charset="0"/>
              <a:buChar char="•"/>
              <a:defRPr/>
            </a:pPr>
            <a:r>
              <a:rPr lang="fr-FR" sz="2000" dirty="0">
                <a:solidFill>
                  <a:sysClr val="windowText" lastClr="000000"/>
                </a:solidFill>
              </a:rPr>
              <a:t>Adaptation spontanée ou planifiée</a:t>
            </a:r>
          </a:p>
          <a:p>
            <a:pPr marL="742950" lvl="1" indent="-285750">
              <a:spcBef>
                <a:spcPct val="20000"/>
              </a:spcBef>
              <a:defRPr/>
            </a:pPr>
            <a:endParaRPr lang="fr-FR" sz="2000" dirty="0">
              <a:solidFill>
                <a:sysClr val="windowText" lastClr="000000"/>
              </a:solidFill>
            </a:endParaRPr>
          </a:p>
          <a:p>
            <a:pPr marL="742950" lvl="1" indent="-285750">
              <a:spcBef>
                <a:spcPct val="20000"/>
              </a:spcBef>
              <a:buFont typeface="Arial" pitchFamily="34" charset="0"/>
              <a:buChar char="•"/>
              <a:defRPr/>
            </a:pPr>
            <a:endParaRPr lang="fr-FR" sz="2000" dirty="0">
              <a:solidFill>
                <a:sysClr val="windowText" lastClr="000000"/>
              </a:solidFill>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fr-F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511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468313" y="1052736"/>
            <a:ext cx="8280400" cy="2923877"/>
          </a:xfrm>
          <a:prstGeom prst="rect">
            <a:avLst/>
          </a:prstGeom>
          <a:noFill/>
          <a:ln w="9525">
            <a:noFill/>
            <a:miter lim="800000"/>
            <a:headEnd/>
            <a:tailEnd/>
          </a:ln>
        </p:spPr>
        <p:txBody>
          <a:bodyPr>
            <a:spAutoFit/>
          </a:bodyPr>
          <a:lstStyle/>
          <a:p>
            <a:pPr algn="ctr">
              <a:defRPr/>
            </a:pPr>
            <a:endParaRPr lang="en-US" sz="3600" b="1" dirty="0">
              <a:latin typeface="+mj-lt"/>
              <a:cs typeface="Times New Roman" pitchFamily="18" charset="0"/>
            </a:endParaRPr>
          </a:p>
          <a:p>
            <a:pPr algn="ctr">
              <a:defRPr/>
            </a:pPr>
            <a:r>
              <a:rPr lang="en-US" sz="3600" b="1" dirty="0">
                <a:latin typeface="+mj-lt"/>
                <a:cs typeface="Times New Roman" pitchFamily="18" charset="0"/>
              </a:rPr>
              <a:t>Merci de </a:t>
            </a:r>
            <a:r>
              <a:rPr lang="en-US" sz="3600" b="1" dirty="0" err="1">
                <a:latin typeface="+mj-lt"/>
                <a:cs typeface="Times New Roman" pitchFamily="18" charset="0"/>
              </a:rPr>
              <a:t>votre</a:t>
            </a:r>
            <a:r>
              <a:rPr lang="en-US" sz="3600" b="1" dirty="0">
                <a:latin typeface="+mj-lt"/>
                <a:cs typeface="Times New Roman" pitchFamily="18" charset="0"/>
              </a:rPr>
              <a:t> attention</a:t>
            </a:r>
          </a:p>
          <a:p>
            <a:pPr algn="ctr">
              <a:defRPr/>
            </a:pPr>
            <a:endParaRPr lang="en-US" sz="2800" b="1" dirty="0">
              <a:latin typeface="+mj-lt"/>
              <a:cs typeface="Times New Roman" pitchFamily="18" charset="0"/>
            </a:endParaRPr>
          </a:p>
          <a:p>
            <a:pPr algn="ctr">
              <a:defRPr/>
            </a:pPr>
            <a:endParaRPr lang="en-US" sz="2800" b="1" dirty="0">
              <a:latin typeface="+mj-lt"/>
              <a:cs typeface="Times New Roman" pitchFamily="18" charset="0"/>
            </a:endParaRPr>
          </a:p>
          <a:p>
            <a:pPr algn="ctr">
              <a:defRPr/>
            </a:pPr>
            <a:r>
              <a:rPr lang="en-US" sz="2800" b="1" dirty="0">
                <a:solidFill>
                  <a:prstClr val="black"/>
                </a:solidFill>
                <a:latin typeface="Calibri"/>
                <a:cs typeface="Times New Roman" pitchFamily="18" charset="0"/>
              </a:rPr>
              <a:t>Benjamin Sultan</a:t>
            </a:r>
          </a:p>
          <a:p>
            <a:pPr algn="ctr">
              <a:defRPr/>
            </a:pPr>
            <a:r>
              <a:rPr lang="en-US" sz="2800" b="1" dirty="0">
                <a:solidFill>
                  <a:prstClr val="black"/>
                </a:solidFill>
                <a:latin typeface="Calibri"/>
                <a:cs typeface="Times New Roman" pitchFamily="18" charset="0"/>
                <a:hlinkClick r:id="rId3"/>
              </a:rPr>
              <a:t>Benjamin.Sultan@ird.fr</a:t>
            </a:r>
            <a:r>
              <a:rPr lang="en-US" sz="2800" b="1" dirty="0">
                <a:solidFill>
                  <a:prstClr val="black"/>
                </a:solidFill>
                <a:latin typeface="Calibri"/>
                <a:cs typeface="Times New Roman" pitchFamily="18" charset="0"/>
              </a:rPr>
              <a:t> </a:t>
            </a:r>
            <a:endParaRPr lang="en-US" sz="2800" b="1" dirty="0">
              <a:latin typeface="+mj-lt"/>
              <a:cs typeface="Times New Roman" pitchFamily="18" charset="0"/>
            </a:endParaRPr>
          </a:p>
        </p:txBody>
      </p:sp>
    </p:spTree>
    <p:extLst>
      <p:ext uri="{BB962C8B-B14F-4D97-AF65-F5344CB8AC3E}">
        <p14:creationId xmlns:p14="http://schemas.microsoft.com/office/powerpoint/2010/main" val="87290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ysClr val="windowText" lastClr="000000"/>
              </a:solidFill>
            </a:endParaRPr>
          </a:p>
          <a:p>
            <a:pPr marL="342900" indent="-342900">
              <a:spcBef>
                <a:spcPct val="20000"/>
              </a:spcBef>
              <a:buFont typeface="Wingdings" pitchFamily="2" charset="2"/>
              <a:buChar char="Ø"/>
              <a:defRPr/>
            </a:pPr>
            <a:r>
              <a:rPr lang="en-US" sz="3200" dirty="0">
                <a:latin typeface="Calibri" pitchFamily="34" charset="0"/>
              </a:rPr>
              <a:t> </a:t>
            </a:r>
            <a:r>
              <a:rPr lang="fr-FR" sz="3200" dirty="0">
                <a:latin typeface="Calibri" pitchFamily="34" charset="0"/>
              </a:rPr>
              <a:t>Qu’observe-t-on déjà au Sahel et au Sahara?</a:t>
            </a:r>
            <a:endParaRPr lang="en-US" sz="320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Quels</a:t>
            </a:r>
            <a:r>
              <a:rPr lang="en-US" sz="3200" dirty="0">
                <a:solidFill>
                  <a:sysClr val="windowText" lastClr="000000"/>
                </a:solidFill>
              </a:rPr>
              <a:t> scenarios </a:t>
            </a:r>
            <a:r>
              <a:rPr lang="en-US" sz="3200" dirty="0" err="1">
                <a:solidFill>
                  <a:sysClr val="windowText" lastClr="000000"/>
                </a:solidFill>
              </a:rPr>
              <a:t>attendus</a:t>
            </a:r>
            <a:r>
              <a:rPr lang="en-US" sz="3200" dirty="0">
                <a:solidFill>
                  <a:sysClr val="windowText" lastClr="000000"/>
                </a:solidFill>
              </a:rPr>
              <a:t> </a:t>
            </a:r>
            <a:r>
              <a:rPr lang="en-US" sz="3200" dirty="0" err="1">
                <a:solidFill>
                  <a:sysClr val="windowText" lastClr="000000"/>
                </a:solidFill>
              </a:rPr>
              <a:t>dans</a:t>
            </a:r>
            <a:r>
              <a:rPr lang="en-US" sz="3200" dirty="0">
                <a:solidFill>
                  <a:sysClr val="windowText" lastClr="000000"/>
                </a:solidFill>
              </a:rPr>
              <a:t> le </a:t>
            </a:r>
            <a:r>
              <a:rPr lang="en-US" sz="3200" dirty="0" err="1">
                <a:solidFill>
                  <a:sysClr val="windowText" lastClr="000000"/>
                </a:solidFill>
              </a:rPr>
              <a:t>futur</a:t>
            </a:r>
            <a:r>
              <a:rPr lang="en-US" sz="3200" dirty="0">
                <a:solidFill>
                  <a:sysClr val="windowText" lastClr="000000"/>
                </a:solidFill>
              </a:rPr>
              <a:t>?</a:t>
            </a: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endParaRPr lang="en-US" sz="1050" dirty="0">
              <a:solidFill>
                <a:sysClr val="windowText" lastClr="000000"/>
              </a:solidFill>
            </a:endParaRPr>
          </a:p>
          <a:p>
            <a:pPr marL="342900" lvl="0" indent="-342900">
              <a:spcBef>
                <a:spcPct val="20000"/>
              </a:spcBef>
              <a:buFont typeface="Wingdings" pitchFamily="2" charset="2"/>
              <a:buChar char="Ø"/>
              <a:defRPr/>
            </a:pPr>
            <a:r>
              <a:rPr lang="en-US" sz="3200" dirty="0">
                <a:solidFill>
                  <a:sysClr val="windowText" lastClr="000000"/>
                </a:solidFill>
              </a:rPr>
              <a:t> </a:t>
            </a:r>
            <a:r>
              <a:rPr lang="en-US" sz="3200" dirty="0" err="1">
                <a:solidFill>
                  <a:sysClr val="windowText" lastClr="000000"/>
                </a:solidFill>
              </a:rPr>
              <a:t>Quelles</a:t>
            </a:r>
            <a:r>
              <a:rPr lang="en-US" sz="3200" dirty="0">
                <a:solidFill>
                  <a:sysClr val="windowText" lastClr="000000"/>
                </a:solidFill>
              </a:rPr>
              <a:t> solutions pour </a:t>
            </a:r>
            <a:r>
              <a:rPr lang="en-US" sz="3200" dirty="0" err="1">
                <a:solidFill>
                  <a:sysClr val="windowText" lastClr="000000"/>
                </a:solidFill>
              </a:rPr>
              <a:t>réduire</a:t>
            </a:r>
            <a:r>
              <a:rPr lang="en-US" sz="3200" dirty="0">
                <a:solidFill>
                  <a:sysClr val="windowText" lastClr="000000"/>
                </a:solidFill>
              </a:rPr>
              <a:t> les </a:t>
            </a:r>
            <a:r>
              <a:rPr lang="en-US" sz="3200" dirty="0" err="1">
                <a:solidFill>
                  <a:sysClr val="windowText" lastClr="000000"/>
                </a:solidFill>
              </a:rPr>
              <a:t>risques</a:t>
            </a:r>
            <a:r>
              <a:rPr lang="en-US" sz="3200" dirty="0">
                <a:solidFill>
                  <a:sysClr val="windowText" lastClr="000000"/>
                </a:solidFill>
              </a:rPr>
              <a:t>?</a:t>
            </a:r>
          </a:p>
        </p:txBody>
      </p:sp>
    </p:spTree>
    <p:extLst>
      <p:ext uri="{BB962C8B-B14F-4D97-AF65-F5344CB8AC3E}">
        <p14:creationId xmlns:p14="http://schemas.microsoft.com/office/powerpoint/2010/main" val="292273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2.gstatic.com/images?q=tbn:ANd9GcST928JNKKMekQFnOJQjnK5a4vghxxgCnhYN2w2lWBn1fEHOjHB&amp;t=1"/>
          <p:cNvPicPr>
            <a:picLocks noChangeAspect="1" noChangeArrowheads="1"/>
          </p:cNvPicPr>
          <p:nvPr/>
        </p:nvPicPr>
        <p:blipFill>
          <a:blip r:embed="rId3" cstate="print">
            <a:lum bright="40000"/>
          </a:blip>
          <a:srcRect t="34180"/>
          <a:stretch>
            <a:fillRect/>
          </a:stretch>
        </p:blipFill>
        <p:spPr bwMode="auto">
          <a:xfrm>
            <a:off x="0" y="2852936"/>
            <a:ext cx="9144000" cy="4005064"/>
          </a:xfrm>
          <a:prstGeom prst="rect">
            <a:avLst/>
          </a:prstGeom>
          <a:noFill/>
        </p:spPr>
      </p:pic>
      <p:sp>
        <p:nvSpPr>
          <p:cNvPr id="9" name="Rectangle 8"/>
          <p:cNvSpPr/>
          <p:nvPr/>
        </p:nvSpPr>
        <p:spPr>
          <a:xfrm>
            <a:off x="323528" y="83527"/>
            <a:ext cx="8496944" cy="2123658"/>
          </a:xfrm>
          <a:prstGeom prst="rect">
            <a:avLst/>
          </a:prstGeom>
        </p:spPr>
        <p:txBody>
          <a:bodyPr wrap="square">
            <a:spAutoFit/>
          </a:bodyPr>
          <a:lstStyle/>
          <a:p>
            <a:pPr algn="ctr">
              <a:defRPr/>
            </a:pPr>
            <a:r>
              <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rPr>
              <a:t>Plan de </a:t>
            </a:r>
            <a:r>
              <a:rPr lang="en-US" sz="4400" b="1" dirty="0" err="1">
                <a:solidFill>
                  <a:srgbClr val="FF0000"/>
                </a:solidFill>
                <a:effectLst>
                  <a:outerShdw blurRad="38100" dist="38100" dir="2700000" algn="tl">
                    <a:srgbClr val="000000">
                      <a:alpha val="43137"/>
                    </a:srgbClr>
                  </a:outerShdw>
                </a:effectLst>
                <a:ea typeface="Calibri" pitchFamily="34" charset="0"/>
                <a:cs typeface="Times New Roman" pitchFamily="18" charset="0"/>
              </a:rPr>
              <a:t>l’exposé</a:t>
            </a:r>
            <a:endParaRPr lang="en-US" sz="3600" b="1" i="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a:p>
            <a:pPr algn="ctr">
              <a:defRPr/>
            </a:pPr>
            <a:endParaRPr lang="en-US" sz="4400" b="1" dirty="0">
              <a:solidFill>
                <a:srgbClr val="FF0000"/>
              </a:solidFill>
              <a:effectLst>
                <a:outerShdw blurRad="38100" dist="38100" dir="2700000" algn="tl">
                  <a:srgbClr val="000000">
                    <a:alpha val="43137"/>
                  </a:srgbClr>
                </a:outerShdw>
              </a:effectLst>
              <a:ea typeface="Calibri" pitchFamily="34" charset="0"/>
              <a:cs typeface="Times New Roman" pitchFamily="18" charset="0"/>
            </a:endParaRPr>
          </a:p>
        </p:txBody>
      </p:sp>
      <p:sp>
        <p:nvSpPr>
          <p:cNvPr id="5" name="Espace réservé du contenu 2"/>
          <p:cNvSpPr txBox="1">
            <a:spLocks/>
          </p:cNvSpPr>
          <p:nvPr/>
        </p:nvSpPr>
        <p:spPr>
          <a:xfrm>
            <a:off x="467544" y="1412776"/>
            <a:ext cx="8229600" cy="5544616"/>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Ø"/>
              <a:defRPr/>
            </a:pPr>
            <a:endParaRPr lang="en-US" sz="1050" dirty="0">
              <a:solidFill>
                <a:sysClr val="windowText" lastClr="000000"/>
              </a:solidFill>
            </a:endParaRPr>
          </a:p>
          <a:p>
            <a:pPr marL="342900" indent="-342900">
              <a:spcBef>
                <a:spcPct val="20000"/>
              </a:spcBef>
              <a:buFont typeface="Wingdings" pitchFamily="2" charset="2"/>
              <a:buChar char="Ø"/>
              <a:defRPr/>
            </a:pPr>
            <a:r>
              <a:rPr lang="en-US" sz="3200" dirty="0">
                <a:latin typeface="Calibri" pitchFamily="34" charset="0"/>
              </a:rPr>
              <a:t> </a:t>
            </a:r>
            <a:r>
              <a:rPr lang="fr-FR" sz="3200" dirty="0">
                <a:latin typeface="Calibri" pitchFamily="34" charset="0"/>
              </a:rPr>
              <a:t>Qu’observe-t-on déjà au Sahel et au Sahara?</a:t>
            </a:r>
            <a:endParaRPr lang="en-US" sz="320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ysClr val="windowText" lastClr="000000"/>
              </a:solidFill>
            </a:endParaRPr>
          </a:p>
          <a:p>
            <a:pPr lvl="0">
              <a:spcBef>
                <a:spcPct val="20000"/>
              </a:spcBef>
              <a:defRPr/>
            </a:pPr>
            <a:endParaRPr lang="en-US" sz="1050" dirty="0">
              <a:solidFill>
                <a:schemeClr val="bg1">
                  <a:lumMod val="75000"/>
                </a:schemeClr>
              </a:solidFill>
            </a:endParaRPr>
          </a:p>
          <a:p>
            <a:pPr marL="342900" lvl="0" indent="-342900">
              <a:spcBef>
                <a:spcPct val="20000"/>
              </a:spcBef>
              <a:buFont typeface="Wingdings" pitchFamily="2" charset="2"/>
              <a:buChar char="Ø"/>
              <a:defRPr/>
            </a:pPr>
            <a:r>
              <a:rPr lang="en-US" sz="3200" dirty="0">
                <a:solidFill>
                  <a:schemeClr val="bg1">
                    <a:lumMod val="75000"/>
                  </a:schemeClr>
                </a:solidFill>
              </a:rPr>
              <a:t> </a:t>
            </a:r>
            <a:r>
              <a:rPr lang="en-US" sz="3200" dirty="0" err="1">
                <a:solidFill>
                  <a:schemeClr val="bg1">
                    <a:lumMod val="75000"/>
                  </a:schemeClr>
                </a:solidFill>
              </a:rPr>
              <a:t>Quels</a:t>
            </a:r>
            <a:r>
              <a:rPr lang="en-US" sz="3200" dirty="0">
                <a:solidFill>
                  <a:schemeClr val="bg1">
                    <a:lumMod val="75000"/>
                  </a:schemeClr>
                </a:solidFill>
              </a:rPr>
              <a:t> scenarios </a:t>
            </a:r>
            <a:r>
              <a:rPr lang="en-US" sz="3200" dirty="0" err="1">
                <a:solidFill>
                  <a:schemeClr val="bg1">
                    <a:lumMod val="75000"/>
                  </a:schemeClr>
                </a:solidFill>
              </a:rPr>
              <a:t>attendus</a:t>
            </a:r>
            <a:r>
              <a:rPr lang="en-US" sz="3200" dirty="0">
                <a:solidFill>
                  <a:schemeClr val="bg1">
                    <a:lumMod val="75000"/>
                  </a:schemeClr>
                </a:solidFill>
              </a:rPr>
              <a:t> </a:t>
            </a:r>
            <a:r>
              <a:rPr lang="en-US" sz="3200" dirty="0" err="1">
                <a:solidFill>
                  <a:schemeClr val="bg1">
                    <a:lumMod val="75000"/>
                  </a:schemeClr>
                </a:solidFill>
              </a:rPr>
              <a:t>dans</a:t>
            </a:r>
            <a:r>
              <a:rPr lang="en-US" sz="3200" dirty="0">
                <a:solidFill>
                  <a:schemeClr val="bg1">
                    <a:lumMod val="75000"/>
                  </a:schemeClr>
                </a:solidFill>
              </a:rPr>
              <a:t> le </a:t>
            </a:r>
            <a:r>
              <a:rPr lang="en-US" sz="3200" dirty="0" err="1">
                <a:solidFill>
                  <a:schemeClr val="bg1">
                    <a:lumMod val="75000"/>
                  </a:schemeClr>
                </a:solidFill>
              </a:rPr>
              <a:t>futur</a:t>
            </a:r>
            <a:r>
              <a:rPr lang="en-US" sz="3200" dirty="0">
                <a:solidFill>
                  <a:schemeClr val="bg1">
                    <a:lumMod val="75000"/>
                  </a:schemeClr>
                </a:solidFill>
              </a:rPr>
              <a:t>?</a:t>
            </a:r>
          </a:p>
          <a:p>
            <a:pPr marL="342900" lvl="0" indent="-342900">
              <a:spcBef>
                <a:spcPct val="20000"/>
              </a:spcBef>
              <a:buFont typeface="Wingdings" pitchFamily="2" charset="2"/>
              <a:buChar char="Ø"/>
              <a:defRPr/>
            </a:pPr>
            <a:endParaRPr lang="en-US" sz="1050" dirty="0">
              <a:solidFill>
                <a:schemeClr val="bg1">
                  <a:lumMod val="75000"/>
                </a:schemeClr>
              </a:solidFill>
            </a:endParaRPr>
          </a:p>
          <a:p>
            <a:pPr marL="342900" lvl="0" indent="-342900">
              <a:spcBef>
                <a:spcPct val="20000"/>
              </a:spcBef>
              <a:buFont typeface="Wingdings" pitchFamily="2" charset="2"/>
              <a:buChar char="Ø"/>
              <a:defRPr/>
            </a:pPr>
            <a:endParaRPr lang="en-US" sz="1050" dirty="0">
              <a:solidFill>
                <a:schemeClr val="bg1">
                  <a:lumMod val="75000"/>
                </a:schemeClr>
              </a:solidFill>
            </a:endParaRPr>
          </a:p>
          <a:p>
            <a:pPr marL="342900" lvl="0" indent="-342900">
              <a:spcBef>
                <a:spcPct val="20000"/>
              </a:spcBef>
              <a:buFont typeface="Wingdings" pitchFamily="2" charset="2"/>
              <a:buChar char="Ø"/>
              <a:defRPr/>
            </a:pPr>
            <a:endParaRPr lang="en-US" sz="1050" dirty="0">
              <a:solidFill>
                <a:schemeClr val="bg1">
                  <a:lumMod val="75000"/>
                </a:schemeClr>
              </a:solidFill>
            </a:endParaRPr>
          </a:p>
          <a:p>
            <a:pPr marL="342900" lvl="0" indent="-342900">
              <a:spcBef>
                <a:spcPct val="20000"/>
              </a:spcBef>
              <a:buFont typeface="Wingdings" pitchFamily="2" charset="2"/>
              <a:buChar char="Ø"/>
              <a:defRPr/>
            </a:pPr>
            <a:r>
              <a:rPr lang="en-US" sz="3200" dirty="0">
                <a:solidFill>
                  <a:schemeClr val="bg1">
                    <a:lumMod val="75000"/>
                  </a:schemeClr>
                </a:solidFill>
              </a:rPr>
              <a:t> </a:t>
            </a:r>
            <a:r>
              <a:rPr lang="en-US" sz="3200" dirty="0" err="1">
                <a:solidFill>
                  <a:schemeClr val="bg1">
                    <a:lumMod val="75000"/>
                  </a:schemeClr>
                </a:solidFill>
              </a:rPr>
              <a:t>Quelles</a:t>
            </a:r>
            <a:r>
              <a:rPr lang="en-US" sz="3200" dirty="0">
                <a:solidFill>
                  <a:schemeClr val="bg1">
                    <a:lumMod val="75000"/>
                  </a:schemeClr>
                </a:solidFill>
              </a:rPr>
              <a:t> solutions pour </a:t>
            </a:r>
            <a:r>
              <a:rPr lang="en-US" sz="3200" dirty="0" err="1">
                <a:solidFill>
                  <a:schemeClr val="bg1">
                    <a:lumMod val="75000"/>
                  </a:schemeClr>
                </a:solidFill>
              </a:rPr>
              <a:t>réduire</a:t>
            </a:r>
            <a:r>
              <a:rPr lang="en-US" sz="3200" dirty="0">
                <a:solidFill>
                  <a:schemeClr val="bg1">
                    <a:lumMod val="75000"/>
                  </a:schemeClr>
                </a:solidFill>
              </a:rPr>
              <a:t> les </a:t>
            </a:r>
            <a:r>
              <a:rPr lang="en-US" sz="3200" dirty="0" err="1">
                <a:solidFill>
                  <a:schemeClr val="bg1">
                    <a:lumMod val="75000"/>
                  </a:schemeClr>
                </a:solidFill>
              </a:rPr>
              <a:t>risques</a:t>
            </a:r>
            <a:r>
              <a:rPr lang="en-US" sz="3200" dirty="0">
                <a:solidFill>
                  <a:schemeClr val="bg1">
                    <a:lumMod val="75000"/>
                  </a:schemeClr>
                </a:solidFill>
              </a:rPr>
              <a:t>?</a:t>
            </a:r>
          </a:p>
        </p:txBody>
      </p:sp>
    </p:spTree>
    <p:extLst>
      <p:ext uri="{BB962C8B-B14F-4D97-AF65-F5344CB8AC3E}">
        <p14:creationId xmlns:p14="http://schemas.microsoft.com/office/powerpoint/2010/main" val="319578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6521" y="1181651"/>
            <a:ext cx="8568952" cy="1015663"/>
          </a:xfrm>
          <a:prstGeom prst="rect">
            <a:avLst/>
          </a:prstGeom>
          <a:noFill/>
        </p:spPr>
        <p:txBody>
          <a:bodyPr wrap="square" rtlCol="0">
            <a:spAutoFit/>
          </a:bodyPr>
          <a:lstStyle/>
          <a:p>
            <a:pPr indent="180000">
              <a:buFont typeface="Arial" pitchFamily="34" charset="0"/>
              <a:buChar char="•"/>
            </a:pPr>
            <a:r>
              <a:rPr lang="en-US" sz="2000" dirty="0"/>
              <a:t>Le Sahel </a:t>
            </a:r>
            <a:r>
              <a:rPr lang="en-US" sz="2000" dirty="0" err="1"/>
              <a:t>s’est</a:t>
            </a:r>
            <a:r>
              <a:rPr lang="en-US" sz="2000" dirty="0"/>
              <a:t> </a:t>
            </a:r>
            <a:r>
              <a:rPr lang="en-US" sz="2000" dirty="0" err="1"/>
              <a:t>réchauffé</a:t>
            </a:r>
            <a:r>
              <a:rPr lang="en-US" sz="2000" dirty="0"/>
              <a:t> de 1.1°C </a:t>
            </a:r>
            <a:r>
              <a:rPr lang="en-US" sz="2000" dirty="0" err="1"/>
              <a:t>depuis</a:t>
            </a:r>
            <a:r>
              <a:rPr lang="en-US" sz="2000" dirty="0"/>
              <a:t> 1950 (2.1°C </a:t>
            </a:r>
            <a:r>
              <a:rPr lang="en-US" sz="2000" dirty="0" err="1"/>
              <a:t>depuis</a:t>
            </a:r>
            <a:r>
              <a:rPr lang="en-US" sz="2000" dirty="0"/>
              <a:t> 1850)</a:t>
            </a:r>
          </a:p>
          <a:p>
            <a:pPr indent="180000">
              <a:buFont typeface="Arial" pitchFamily="34" charset="0"/>
              <a:buChar char="•"/>
            </a:pPr>
            <a:r>
              <a:rPr lang="en-US" sz="2000" dirty="0"/>
              <a:t>Le </a:t>
            </a:r>
            <a:r>
              <a:rPr lang="en-US" sz="2000" dirty="0" err="1"/>
              <a:t>réchauffement</a:t>
            </a:r>
            <a:r>
              <a:rPr lang="en-US" sz="2000" dirty="0"/>
              <a:t> </a:t>
            </a:r>
            <a:r>
              <a:rPr lang="en-US" sz="2000" dirty="0" err="1"/>
              <a:t>est</a:t>
            </a:r>
            <a:r>
              <a:rPr lang="en-US" sz="2000" dirty="0"/>
              <a:t> plus intense la </a:t>
            </a:r>
            <a:r>
              <a:rPr lang="en-US" sz="2000" dirty="0" err="1"/>
              <a:t>nuit</a:t>
            </a:r>
            <a:r>
              <a:rPr lang="en-US" sz="2000" dirty="0"/>
              <a:t> et pendant les </a:t>
            </a:r>
            <a:r>
              <a:rPr lang="en-US" sz="2000" dirty="0" err="1"/>
              <a:t>mois</a:t>
            </a:r>
            <a:r>
              <a:rPr lang="en-US" sz="2000" dirty="0"/>
              <a:t> les plus </a:t>
            </a:r>
            <a:r>
              <a:rPr lang="en-US" sz="2000" dirty="0" err="1"/>
              <a:t>chauds</a:t>
            </a:r>
            <a:r>
              <a:rPr lang="en-US" sz="2000" dirty="0"/>
              <a:t> (</a:t>
            </a:r>
            <a:r>
              <a:rPr lang="en-US" sz="2000" dirty="0" err="1"/>
              <a:t>avril-juin</a:t>
            </a:r>
            <a:r>
              <a:rPr lang="en-US" sz="2000" dirty="0"/>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348880"/>
            <a:ext cx="5649313" cy="4437112"/>
          </a:xfrm>
          <a:prstGeom prst="rect">
            <a:avLst/>
          </a:prstGeom>
        </p:spPr>
      </p:pic>
      <p:pic>
        <p:nvPicPr>
          <p:cNvPr id="7" name="Picture 1" descr="C:\Documents and Settings\benjamin\Mes documents\WEB\fond1.jpg"/>
          <p:cNvPicPr>
            <a:picLocks noChangeAspect="1" noChangeArrowheads="1"/>
          </p:cNvPicPr>
          <p:nvPr/>
        </p:nvPicPr>
        <p:blipFill>
          <a:blip r:embed="rId4" cstate="print">
            <a:lum bright="20000"/>
          </a:blip>
          <a:srcRect b="85699"/>
          <a:stretch>
            <a:fillRect/>
          </a:stretch>
        </p:blipFill>
        <p:spPr bwMode="auto">
          <a:xfrm>
            <a:off x="0" y="0"/>
            <a:ext cx="9144000" cy="981075"/>
          </a:xfrm>
          <a:prstGeom prst="rect">
            <a:avLst/>
          </a:prstGeom>
          <a:noFill/>
          <a:ln w="9525">
            <a:noFill/>
            <a:miter lim="800000"/>
            <a:headEnd/>
            <a:tailEnd/>
          </a:ln>
        </p:spPr>
      </p:pic>
      <p:sp>
        <p:nvSpPr>
          <p:cNvPr id="8" name="Rectangle 2"/>
          <p:cNvSpPr txBox="1">
            <a:spLocks noChangeArrowheads="1"/>
          </p:cNvSpPr>
          <p:nvPr/>
        </p:nvSpPr>
        <p:spPr>
          <a:xfrm>
            <a:off x="684213" y="215429"/>
            <a:ext cx="7772400" cy="54927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Il fait de plus en plus chaud au Sahel…</a:t>
            </a:r>
          </a:p>
        </p:txBody>
      </p:sp>
      <p:sp>
        <p:nvSpPr>
          <p:cNvPr id="6" name="Rectangle 5"/>
          <p:cNvSpPr/>
          <p:nvPr/>
        </p:nvSpPr>
        <p:spPr>
          <a:xfrm>
            <a:off x="6101626" y="2852936"/>
            <a:ext cx="2862862" cy="1754326"/>
          </a:xfrm>
          <a:prstGeom prst="rect">
            <a:avLst/>
          </a:prstGeom>
        </p:spPr>
        <p:txBody>
          <a:bodyPr wrap="square">
            <a:spAutoFit/>
          </a:bodyPr>
          <a:lstStyle/>
          <a:p>
            <a:r>
              <a:rPr lang="en-GB" i="1" dirty="0"/>
              <a:t>“It is extremely likely that human influence has been the dominant cause of the observed (global) warming since the mid-20th century</a:t>
            </a:r>
            <a:r>
              <a:rPr lang="en-US" i="1" dirty="0"/>
              <a:t>” - IPCC 5</a:t>
            </a:r>
            <a:r>
              <a:rPr lang="en-US" i="1" baseline="30000" dirty="0"/>
              <a:t>th</a:t>
            </a:r>
            <a:r>
              <a:rPr lang="en-US" i="1" dirty="0"/>
              <a:t> Assessment, 2013</a:t>
            </a:r>
          </a:p>
        </p:txBody>
      </p:sp>
      <p:sp>
        <p:nvSpPr>
          <p:cNvPr id="10" name="Rectangle 9"/>
          <p:cNvSpPr/>
          <p:nvPr/>
        </p:nvSpPr>
        <p:spPr>
          <a:xfrm>
            <a:off x="6732240" y="6021288"/>
            <a:ext cx="2862862" cy="369332"/>
          </a:xfrm>
          <a:prstGeom prst="rect">
            <a:avLst/>
          </a:prstGeom>
        </p:spPr>
        <p:txBody>
          <a:bodyPr wrap="square">
            <a:spAutoFit/>
          </a:bodyPr>
          <a:lstStyle/>
          <a:p>
            <a:r>
              <a:rPr lang="fr-FR" i="1" dirty="0" err="1"/>
              <a:t>Courtesy</a:t>
            </a:r>
            <a:r>
              <a:rPr lang="fr-FR" i="1" dirty="0"/>
              <a:t> of F. Guichard </a:t>
            </a:r>
            <a:endParaRPr lang="en-US" i="1" dirty="0"/>
          </a:p>
        </p:txBody>
      </p:sp>
    </p:spTree>
    <p:extLst>
      <p:ext uri="{BB962C8B-B14F-4D97-AF65-F5344CB8AC3E}">
        <p14:creationId xmlns:p14="http://schemas.microsoft.com/office/powerpoint/2010/main" val="395092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2"/>
          <a:stretch>
            <a:fillRect/>
          </a:stretch>
        </p:blipFill>
        <p:spPr>
          <a:xfrm>
            <a:off x="1385887" y="79680"/>
            <a:ext cx="6372225" cy="6589395"/>
          </a:xfrm>
          <a:prstGeom prst="rect">
            <a:avLst/>
          </a:prstGeom>
        </p:spPr>
      </p:pic>
      <p:grpSp>
        <p:nvGrpSpPr>
          <p:cNvPr id="13" name="Groupe 12"/>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1" name="Rectangle 10"/>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Tree>
    <p:extLst>
      <p:ext uri="{BB962C8B-B14F-4D97-AF65-F5344CB8AC3E}">
        <p14:creationId xmlns:p14="http://schemas.microsoft.com/office/powerpoint/2010/main" val="414337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3"/>
          <a:stretch>
            <a:fillRect/>
          </a:stretch>
        </p:blipFill>
        <p:spPr>
          <a:xfrm>
            <a:off x="1385887" y="79680"/>
            <a:ext cx="6372225" cy="6589395"/>
          </a:xfrm>
          <a:prstGeom prst="rect">
            <a:avLst/>
          </a:prstGeom>
        </p:spPr>
      </p:pic>
      <p:pic>
        <p:nvPicPr>
          <p:cNvPr id="2" name="Image 1"/>
          <p:cNvPicPr>
            <a:picLocks noChangeAspect="1"/>
          </p:cNvPicPr>
          <p:nvPr/>
        </p:nvPicPr>
        <p:blipFill>
          <a:blip r:embed="rId4"/>
          <a:stretch>
            <a:fillRect/>
          </a:stretch>
        </p:blipFill>
        <p:spPr>
          <a:xfrm>
            <a:off x="1385887" y="79679"/>
            <a:ext cx="6372225" cy="6589395"/>
          </a:xfrm>
          <a:prstGeom prst="rect">
            <a:avLst/>
          </a:prstGeom>
        </p:spPr>
      </p:pic>
      <p:grpSp>
        <p:nvGrpSpPr>
          <p:cNvPr id="5" name="Groupe 4"/>
          <p:cNvGrpSpPr/>
          <p:nvPr/>
        </p:nvGrpSpPr>
        <p:grpSpPr>
          <a:xfrm>
            <a:off x="960892" y="0"/>
            <a:ext cx="7276799" cy="6781125"/>
            <a:chOff x="960892" y="0"/>
            <a:chExt cx="7276799" cy="6781125"/>
          </a:xfrm>
        </p:grpSpPr>
        <p:sp>
          <p:nvSpPr>
            <p:cNvPr id="6" name="Rectangle 5"/>
            <p:cNvSpPr/>
            <p:nvPr/>
          </p:nvSpPr>
          <p:spPr>
            <a:xfrm>
              <a:off x="7606512" y="79680"/>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70450" y="0"/>
              <a:ext cx="696724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387081" y="282393"/>
              <a:ext cx="4620689" cy="461665"/>
            </a:xfrm>
            <a:prstGeom prst="rect">
              <a:avLst/>
            </a:prstGeom>
            <a:solidFill>
              <a:schemeClr val="bg1"/>
            </a:solidFill>
          </p:spPr>
          <p:txBody>
            <a:bodyPr wrap="none" rtlCol="0">
              <a:spAutoFit/>
            </a:bodyPr>
            <a:lstStyle/>
            <a:p>
              <a:r>
                <a:rPr lang="fr-FR" sz="2400" dirty="0">
                  <a:effectLst>
                    <a:outerShdw blurRad="38100" dist="38100" dir="2700000" algn="tl">
                      <a:srgbClr val="000000">
                        <a:alpha val="43137"/>
                      </a:srgbClr>
                    </a:outerShdw>
                  </a:effectLst>
                </a:rPr>
                <a:t>Températures en Afrique de l’Ouest</a:t>
              </a:r>
            </a:p>
          </p:txBody>
        </p:sp>
        <p:sp>
          <p:nvSpPr>
            <p:cNvPr id="9" name="ZoneTexte 8"/>
            <p:cNvSpPr txBox="1"/>
            <p:nvPr/>
          </p:nvSpPr>
          <p:spPr>
            <a:xfrm>
              <a:off x="3816481" y="6299743"/>
              <a:ext cx="1565621" cy="369332"/>
            </a:xfrm>
            <a:prstGeom prst="rect">
              <a:avLst/>
            </a:prstGeom>
            <a:solidFill>
              <a:schemeClr val="bg1"/>
            </a:solidFill>
          </p:spPr>
          <p:txBody>
            <a:bodyPr wrap="none" rtlCol="0">
              <a:spAutoFit/>
            </a:bodyPr>
            <a:lstStyle/>
            <a:p>
              <a:r>
                <a:rPr lang="fr-FR" dirty="0"/>
                <a:t>Temps (année)</a:t>
              </a:r>
            </a:p>
          </p:txBody>
        </p:sp>
        <p:sp>
          <p:nvSpPr>
            <p:cNvPr id="10" name="Rectangle 9"/>
            <p:cNvSpPr/>
            <p:nvPr/>
          </p:nvSpPr>
          <p:spPr>
            <a:xfrm>
              <a:off x="960892" y="23654"/>
              <a:ext cx="631179" cy="670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406046" y="3245736"/>
              <a:ext cx="3583866" cy="369332"/>
            </a:xfrm>
            <a:prstGeom prst="rect">
              <a:avLst/>
            </a:prstGeom>
            <a:solidFill>
              <a:schemeClr val="bg1"/>
            </a:solidFill>
          </p:spPr>
          <p:txBody>
            <a:bodyPr wrap="none" rtlCol="0">
              <a:spAutoFit/>
            </a:bodyPr>
            <a:lstStyle/>
            <a:p>
              <a:r>
                <a:rPr lang="fr-FR" dirty="0"/>
                <a:t>Température moyenne annuelle (°C)</a:t>
              </a:r>
            </a:p>
          </p:txBody>
        </p:sp>
      </p:grpSp>
      <p:sp>
        <p:nvSpPr>
          <p:cNvPr id="12" name="ZoneTexte 11"/>
          <p:cNvSpPr txBox="1"/>
          <p:nvPr/>
        </p:nvSpPr>
        <p:spPr>
          <a:xfrm>
            <a:off x="7541687" y="2592242"/>
            <a:ext cx="912429" cy="369332"/>
          </a:xfrm>
          <a:prstGeom prst="rect">
            <a:avLst/>
          </a:prstGeom>
          <a:solidFill>
            <a:schemeClr val="bg1"/>
          </a:solidFill>
        </p:spPr>
        <p:txBody>
          <a:bodyPr wrap="none" rtlCol="0">
            <a:spAutoFit/>
          </a:bodyPr>
          <a:lstStyle/>
          <a:p>
            <a:r>
              <a:rPr lang="fr-FR" dirty="0"/>
              <a:t>27.92°C</a:t>
            </a:r>
          </a:p>
        </p:txBody>
      </p:sp>
    </p:spTree>
    <p:extLst>
      <p:ext uri="{BB962C8B-B14F-4D97-AF65-F5344CB8AC3E}">
        <p14:creationId xmlns:p14="http://schemas.microsoft.com/office/powerpoint/2010/main" val="25100746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18301</TotalTime>
  <Words>2015</Words>
  <Application>Microsoft Office PowerPoint</Application>
  <PresentationFormat>Affichage à l'écran (4:3)</PresentationFormat>
  <Paragraphs>358</Paragraphs>
  <Slides>49</Slides>
  <Notes>44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49</vt:i4>
      </vt:variant>
    </vt:vector>
  </HeadingPairs>
  <TitlesOfParts>
    <vt:vector size="57" baseType="lpstr">
      <vt:lpstr>Arial</vt:lpstr>
      <vt:lpstr>Calibri</vt:lpstr>
      <vt:lpstr>Gill Sans</vt:lpstr>
      <vt:lpstr>Myriad Pro</vt:lpstr>
      <vt:lpstr>Times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Benjamin Sultan</dc:creator>
  <cp:lastModifiedBy>6195</cp:lastModifiedBy>
  <cp:revision>371</cp:revision>
  <dcterms:created xsi:type="dcterms:W3CDTF">2011-05-26T10:39:36Z</dcterms:created>
  <dcterms:modified xsi:type="dcterms:W3CDTF">2021-06-08T08:59:07Z</dcterms:modified>
</cp:coreProperties>
</file>